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2" r:id="rId1"/>
  </p:sldMasterIdLst>
  <p:sldIdLst>
    <p:sldId id="256" r:id="rId2"/>
    <p:sldId id="257" r:id="rId3"/>
    <p:sldId id="258" r:id="rId4"/>
    <p:sldId id="331" r:id="rId5"/>
    <p:sldId id="259" r:id="rId6"/>
    <p:sldId id="330" r:id="rId7"/>
    <p:sldId id="329" r:id="rId8"/>
    <p:sldId id="260" r:id="rId9"/>
    <p:sldId id="261" r:id="rId10"/>
    <p:sldId id="324" r:id="rId11"/>
    <p:sldId id="325" r:id="rId12"/>
    <p:sldId id="326" r:id="rId13"/>
    <p:sldId id="327" r:id="rId14"/>
    <p:sldId id="328" r:id="rId15"/>
    <p:sldId id="280" r:id="rId16"/>
    <p:sldId id="262" r:id="rId17"/>
    <p:sldId id="263" r:id="rId18"/>
    <p:sldId id="264" r:id="rId19"/>
    <p:sldId id="265" r:id="rId20"/>
    <p:sldId id="272" r:id="rId21"/>
    <p:sldId id="266" r:id="rId22"/>
    <p:sldId id="267" r:id="rId23"/>
    <p:sldId id="268" r:id="rId24"/>
    <p:sldId id="270" r:id="rId25"/>
    <p:sldId id="269" r:id="rId26"/>
    <p:sldId id="271" r:id="rId27"/>
    <p:sldId id="274" r:id="rId28"/>
    <p:sldId id="273" r:id="rId29"/>
    <p:sldId id="275" r:id="rId30"/>
    <p:sldId id="279" r:id="rId31"/>
    <p:sldId id="301" r:id="rId32"/>
    <p:sldId id="302" r:id="rId33"/>
    <p:sldId id="303" r:id="rId34"/>
    <p:sldId id="332" r:id="rId35"/>
    <p:sldId id="281" r:id="rId36"/>
    <p:sldId id="277" r:id="rId37"/>
    <p:sldId id="318" r:id="rId38"/>
    <p:sldId id="320" r:id="rId39"/>
    <p:sldId id="278" r:id="rId40"/>
    <p:sldId id="319" r:id="rId41"/>
    <p:sldId id="282" r:id="rId42"/>
    <p:sldId id="283" r:id="rId43"/>
    <p:sldId id="304" r:id="rId44"/>
    <p:sldId id="317" r:id="rId45"/>
    <p:sldId id="322" r:id="rId46"/>
    <p:sldId id="284" r:id="rId47"/>
    <p:sldId id="285" r:id="rId48"/>
    <p:sldId id="290" r:id="rId49"/>
    <p:sldId id="291" r:id="rId50"/>
    <p:sldId id="293" r:id="rId51"/>
    <p:sldId id="334" r:id="rId52"/>
    <p:sldId id="335" r:id="rId53"/>
    <p:sldId id="333" r:id="rId54"/>
    <p:sldId id="294" r:id="rId55"/>
    <p:sldId id="321" r:id="rId56"/>
    <p:sldId id="315"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270"/>
    <p:restoredTop sz="96327"/>
  </p:normalViewPr>
  <p:slideViewPr>
    <p:cSldViewPr snapToGrid="0">
      <p:cViewPr varScale="1">
        <p:scale>
          <a:sx n="118" d="100"/>
          <a:sy n="118" d="100"/>
        </p:scale>
        <p:origin x="224"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8T06:13:46.251"/>
    </inkml:context>
    <inkml:brush xml:id="br0">
      <inkml:brushProperty name="width" value="0.35" units="cm"/>
      <inkml:brushProperty name="height" value="0.35" units="cm"/>
      <inkml:brushProperty name="color" value="#E71224"/>
    </inkml:brush>
  </inkml:definitions>
  <inkml:trace contextRef="#ctx0" brushRef="#br0">1 0 24575,'0'61'0,"0"-18"-843,0 13 843,0-15 0,0 9 0,0-3 0,0 10 0,0 0 0,0 8 0,0-9 0,0 20 0,0 7 0,0-34 0,0 4 0,0 8 0,0 1 0,0 0 0,0-1-492,0-4 0,0-2 142,0-3 0,0-3 350,0 36 0,0-18 0,0 2 0,0-1 0,0 1 0,0-2 0,0 0 0,0 1 0,0 1 0,0-1 0,0-1 0,0 0 0,0-6 0,0-4 0,0 1 0,0 0 0,0 1 0,0-2 0,0 0 0,0 1 0,0 9 0,0 1 0,0 2 0,0-3 0,0 1 0,0-1 0,6 3 0,1-1 0,0 2 0,3 17 0,-2-2 0,-4-31 0,0 2-141,3 0 0,0 1 141,-1 5 0,-1 0 0,1 5 0,1-1 0,0-4 0,0 0 0,1 8 0,1-1 0,-4-12 0,0-3-984,8 44 0,-4-28 103,0-25 1196,3 0-315,-4-4 0,-2-5 0,-1 0 0,1 1 0,0 0 0,0-1 0,-5-5 0,-1-3 0,3 0 0,2 0 983,1-4-742,-2-4 577,-3 1-818,-1 0 0,4 6 0,1 0 983,0-4 0,-1-3 0,-3 2-631,-1-1-352,3 1 0,1-2 0,0 1 0,-1 3 0,-2 0 0,2 2 0,1-4 0,0 4 0,3 3 0,-3-4 0,0-4 0,-1-5 0,-1-5 0,1-2 0,0-2 0,-1 0 0,-1 0 0,-1 3 0,0-2 0,0 1 0,0-1 0,0 0 0,0 1 0,0-1 0,0-1 0,5 2 0,-4-1 0,4 11 0,-5 8 0,0 5 0,0 19 0,0-16 0,0 34 0,0-39 0,0 15 0,0-34 0,0-2 0,0-1 0,4 0 0,-2 0 0,2 1 0,0-3 0,-3 2 0,2 3 0,-3 0 0,2 3 0,2 0 0,4 19 0,1 5 0,-3 6 0,-2-4 0,1-12 0,0 11 0,0-9 0,4 11 0,-4-2 0,5-4 0,-1 10 0,-3-16 0,-2 1 0,-2-10 0,1-5 0,0-2 0,0-5 0,-3-1 0,0 1 0,0-1 0,4 4 0,-2-5 0,2 13 0,-3-1 0,2 11 0,2 7 0,0 2 0,4 12 0,-3 10 0,3 4 0,0 1 0,-3-1 0,-1-20 0,-2-13 0,0-12 0,0-10 0,-2 1 0,-1-1 0,0-1 0,0 0 0,0 0 0,-14-2 0,11-4 0,-10-1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8T06:15:55.522"/>
    </inkml:context>
    <inkml:brush xml:id="br0">
      <inkml:brushProperty name="width" value="0.35" units="cm"/>
      <inkml:brushProperty name="height" value="0.35" units="cm"/>
      <inkml:brushProperty name="color" value="#E71224"/>
    </inkml:brush>
  </inkml:definitions>
  <inkml:trace contextRef="#ctx0" brushRef="#br0">0 0 24575,'0'0'0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2/22/24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5934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2/22/24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065749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2/22/24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334414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2/22/24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50158069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2/22/24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4263709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BE451C3-0FF4-47C4-B829-773ADF60F88C}" type="datetimeFigureOut">
              <a:rPr lang="en-US" smtClean="0"/>
              <a:t>2/22/24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24169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BE451C3-0FF4-47C4-B829-773ADF60F88C}" type="datetimeFigureOut">
              <a:rPr lang="en-US" smtClean="0"/>
              <a:t>2/22/24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069008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2/22/24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8190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2/22/24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77381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9C9CA7B-DFD4-44B5-8C60-D14B8CD1FB59}" type="datetimeFigureOut">
              <a:rPr lang="en-US" smtClean="0"/>
              <a:t>2/22/24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58968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2/22/24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17895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2/22/24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1977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2/22/24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3148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7AA18ACC-A947-437B-A130-35BD54FDF1E9}" type="datetimeFigureOut">
              <a:rPr lang="en-US" smtClean="0"/>
              <a:t>2/22/24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9819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8D7E02-BCB8-4D50-A234-369438C08659}" type="datetimeFigureOut">
              <a:rPr lang="en-US" smtClean="0"/>
              <a:t>2/22/24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67174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6E86A4C-8E40-4F87-A4F0-01A0687C5742}" type="datetimeFigureOut">
              <a:rPr lang="en-US" smtClean="0"/>
              <a:t>2/22/24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4225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2/22/24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6521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BE451C3-0FF4-47C4-B829-773ADF60F88C}" type="datetimeFigureOut">
              <a:rPr lang="en-US" smtClean="0"/>
              <a:t>2/22/24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00475555"/>
      </p:ext>
    </p:extLst>
  </p:cSld>
  <p:clrMap bg1="dk1" tx1="lt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customXml" Target="../ink/ink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18FD8-DFD0-DB4B-8A8E-527C176B0A99}"/>
              </a:ext>
            </a:extLst>
          </p:cNvPr>
          <p:cNvSpPr>
            <a:spLocks noGrp="1"/>
          </p:cNvSpPr>
          <p:nvPr>
            <p:ph type="ctrTitle"/>
          </p:nvPr>
        </p:nvSpPr>
        <p:spPr>
          <a:xfrm>
            <a:off x="319357" y="-1280706"/>
            <a:ext cx="10883348" cy="4291706"/>
          </a:xfrm>
        </p:spPr>
        <p:txBody>
          <a:bodyPr/>
          <a:lstStyle/>
          <a:p>
            <a:pPr>
              <a:spcBef>
                <a:spcPts val="1800"/>
              </a:spcBef>
            </a:pPr>
            <a:r>
              <a:rPr lang="en-US" sz="9600" b="1" dirty="0">
                <a:latin typeface="Arial" panose="020B0604020202020204" pitchFamily="34" charset="0"/>
                <a:cs typeface="Arial" panose="020B0604020202020204" pitchFamily="34" charset="0"/>
              </a:rPr>
              <a:t>HAMAS/ISRAEL 2023 WAR</a:t>
            </a:r>
          </a:p>
        </p:txBody>
      </p:sp>
      <p:sp>
        <p:nvSpPr>
          <p:cNvPr id="3" name="Subtitle 2">
            <a:extLst>
              <a:ext uri="{FF2B5EF4-FFF2-40B4-BE49-F238E27FC236}">
                <a16:creationId xmlns:a16="http://schemas.microsoft.com/office/drawing/2014/main" id="{AC97D97B-862B-9DFC-6B81-83E6AF90D4D6}"/>
              </a:ext>
            </a:extLst>
          </p:cNvPr>
          <p:cNvSpPr>
            <a:spLocks noGrp="1"/>
          </p:cNvSpPr>
          <p:nvPr>
            <p:ph type="subTitle" idx="1"/>
          </p:nvPr>
        </p:nvSpPr>
        <p:spPr>
          <a:xfrm>
            <a:off x="319357" y="2785610"/>
            <a:ext cx="6450810" cy="3952413"/>
          </a:xfrm>
        </p:spPr>
        <p:txBody>
          <a:bodyPr>
            <a:normAutofit/>
          </a:bodyPr>
          <a:lstStyle/>
          <a:p>
            <a:r>
              <a:rPr lang="en-US" sz="5400" b="1" dirty="0">
                <a:solidFill>
                  <a:srgbClr val="FFC000"/>
                </a:solidFill>
                <a:latin typeface="Arial" panose="020B0604020202020204" pitchFamily="34" charset="0"/>
                <a:cs typeface="Arial" panose="020B0604020202020204" pitchFamily="34" charset="0"/>
              </a:rPr>
              <a:t>WHAT CHANGED AFTER </a:t>
            </a:r>
          </a:p>
          <a:p>
            <a:r>
              <a:rPr lang="en-US" sz="5400" b="1" dirty="0">
                <a:solidFill>
                  <a:srgbClr val="FFC000"/>
                </a:solidFill>
                <a:latin typeface="Arial" panose="020B0604020202020204" pitchFamily="34" charset="0"/>
                <a:cs typeface="Arial" panose="020B0604020202020204" pitchFamily="34" charset="0"/>
              </a:rPr>
              <a:t>OCTOBER 7, 2023</a:t>
            </a:r>
          </a:p>
          <a:p>
            <a:r>
              <a:rPr lang="en-US" sz="2400" b="1" dirty="0">
                <a:solidFill>
                  <a:schemeClr val="tx1"/>
                </a:solidFill>
                <a:latin typeface="Arial" panose="020B0604020202020204" pitchFamily="34" charset="0"/>
                <a:cs typeface="Arial" panose="020B0604020202020204" pitchFamily="34" charset="0"/>
              </a:rPr>
              <a:t>OLIVIER MELNICK, SHALOM IN MESSIAH</a:t>
            </a:r>
          </a:p>
        </p:txBody>
      </p:sp>
      <p:pic>
        <p:nvPicPr>
          <p:cNvPr id="4" name="Picture 3">
            <a:extLst>
              <a:ext uri="{FF2B5EF4-FFF2-40B4-BE49-F238E27FC236}">
                <a16:creationId xmlns:a16="http://schemas.microsoft.com/office/drawing/2014/main" id="{AD99C06D-61D3-7A24-7DD6-40D96906AA4D}"/>
              </a:ext>
            </a:extLst>
          </p:cNvPr>
          <p:cNvPicPr>
            <a:picLocks noChangeAspect="1"/>
          </p:cNvPicPr>
          <p:nvPr/>
        </p:nvPicPr>
        <p:blipFill rotWithShape="1">
          <a:blip r:embed="rId2"/>
          <a:srcRect l="11982" r="18889"/>
          <a:stretch/>
        </p:blipFill>
        <p:spPr>
          <a:xfrm>
            <a:off x="6770167" y="2446317"/>
            <a:ext cx="5421834" cy="4411683"/>
          </a:xfrm>
          <a:prstGeom prst="rect">
            <a:avLst/>
          </a:prstGeom>
        </p:spPr>
      </p:pic>
    </p:spTree>
    <p:extLst>
      <p:ext uri="{BB962C8B-B14F-4D97-AF65-F5344CB8AC3E}">
        <p14:creationId xmlns:p14="http://schemas.microsoft.com/office/powerpoint/2010/main" val="481486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333218" y="135854"/>
            <a:ext cx="11204019" cy="5836871"/>
          </a:xfrm>
        </p:spPr>
        <p:txBody>
          <a:bodyPr/>
          <a:lstStyle/>
          <a:p>
            <a:r>
              <a:rPr lang="en-US" sz="5400" b="1" dirty="0">
                <a:latin typeface="Arial" panose="020B0604020202020204" pitchFamily="34" charset="0"/>
                <a:cs typeface="Arial" panose="020B0604020202020204" pitchFamily="34" charset="0"/>
              </a:rPr>
              <a:t>HAMAS CLAIMS:</a:t>
            </a:r>
            <a:br>
              <a:rPr lang="en-US" sz="3600" b="1" i="1" dirty="0">
                <a:solidFill>
                  <a:schemeClr val="tx1"/>
                </a:solidFill>
                <a:effectLst/>
                <a:latin typeface="Arial" panose="020B0604020202020204" pitchFamily="34" charset="0"/>
              </a:rPr>
            </a:br>
            <a:r>
              <a:rPr lang="en-US" sz="5400" b="1" dirty="0">
                <a:solidFill>
                  <a:srgbClr val="FFC000"/>
                </a:solidFill>
                <a:effectLst/>
                <a:latin typeface="Arial" panose="020B0604020202020204" pitchFamily="34" charset="0"/>
              </a:rPr>
              <a:t>THAT ISRAEL IS PALESTINIAN LAND STOLEN AND OCCUPIED BY JEWS.</a:t>
            </a:r>
            <a:br>
              <a:rPr lang="en-US" sz="5400" b="1" dirty="0">
                <a:solidFill>
                  <a:srgbClr val="FFC000"/>
                </a:solidFill>
                <a:effectLst/>
                <a:latin typeface="Arial" panose="020B0604020202020204" pitchFamily="34" charset="0"/>
              </a:rPr>
            </a:br>
            <a:br>
              <a:rPr lang="en-US" sz="5400" b="1" dirty="0">
                <a:solidFill>
                  <a:srgbClr val="FFC000"/>
                </a:solidFill>
                <a:effectLst/>
                <a:latin typeface="Arial" panose="020B0604020202020204" pitchFamily="34" charset="0"/>
              </a:rPr>
            </a:br>
            <a:r>
              <a:rPr lang="en-US" sz="5400" b="1" dirty="0">
                <a:solidFill>
                  <a:srgbClr val="FFC000"/>
                </a:solidFill>
                <a:effectLst/>
                <a:latin typeface="Arial" panose="020B0604020202020204" pitchFamily="34" charset="0"/>
              </a:rPr>
              <a:t>THE TRUTH ABOUT PALESTINIAN IDENTITY!</a:t>
            </a:r>
            <a:br>
              <a:rPr lang="en-US" sz="3600" b="1" dirty="0">
                <a:solidFill>
                  <a:schemeClr val="tx1"/>
                </a:solidFill>
                <a:effectLst/>
                <a:latin typeface="Arial" panose="020B0604020202020204" pitchFamily="34" charset="0"/>
              </a:rPr>
            </a:br>
            <a:endParaRPr lang="en-US" sz="4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0229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333218" y="135854"/>
            <a:ext cx="11204019" cy="5836871"/>
          </a:xfrm>
        </p:spPr>
        <p:txBody>
          <a:bodyPr/>
          <a:lstStyle/>
          <a:p>
            <a:r>
              <a:rPr lang="en-US" sz="4400" b="1" dirty="0">
                <a:latin typeface="Arial" panose="020B0604020202020204" pitchFamily="34" charset="0"/>
                <a:cs typeface="Arial" panose="020B0604020202020204" pitchFamily="34" charset="0"/>
              </a:rPr>
              <a:t>THE MODERN PALESTINIAN FLAG</a:t>
            </a:r>
            <a:endParaRPr lang="en-US" sz="4000" b="1"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3D258B7-66B1-91BA-335E-3599C536701A}"/>
              </a:ext>
            </a:extLst>
          </p:cNvPr>
          <p:cNvPicPr>
            <a:picLocks noChangeAspect="1"/>
          </p:cNvPicPr>
          <p:nvPr/>
        </p:nvPicPr>
        <p:blipFill>
          <a:blip r:embed="rId2"/>
          <a:stretch>
            <a:fillRect/>
          </a:stretch>
        </p:blipFill>
        <p:spPr>
          <a:xfrm>
            <a:off x="716121" y="1810377"/>
            <a:ext cx="4714472" cy="3522670"/>
          </a:xfrm>
          <a:prstGeom prst="rect">
            <a:avLst/>
          </a:prstGeom>
        </p:spPr>
      </p:pic>
      <p:pic>
        <p:nvPicPr>
          <p:cNvPr id="6" name="Picture 5">
            <a:extLst>
              <a:ext uri="{FF2B5EF4-FFF2-40B4-BE49-F238E27FC236}">
                <a16:creationId xmlns:a16="http://schemas.microsoft.com/office/drawing/2014/main" id="{2E67AC49-563E-BCA0-87F4-68D0EBF413F0}"/>
              </a:ext>
            </a:extLst>
          </p:cNvPr>
          <p:cNvPicPr>
            <a:picLocks noChangeAspect="1"/>
          </p:cNvPicPr>
          <p:nvPr/>
        </p:nvPicPr>
        <p:blipFill rotWithShape="1">
          <a:blip r:embed="rId3"/>
          <a:srcRect l="3677" t="1462" r="1856" b="2168"/>
          <a:stretch/>
        </p:blipFill>
        <p:spPr>
          <a:xfrm>
            <a:off x="6095999" y="1810377"/>
            <a:ext cx="4542749" cy="3522670"/>
          </a:xfrm>
          <a:prstGeom prst="rect">
            <a:avLst/>
          </a:prstGeom>
        </p:spPr>
      </p:pic>
    </p:spTree>
    <p:extLst>
      <p:ext uri="{BB962C8B-B14F-4D97-AF65-F5344CB8AC3E}">
        <p14:creationId xmlns:p14="http://schemas.microsoft.com/office/powerpoint/2010/main" val="50800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333218" y="135854"/>
            <a:ext cx="11204019" cy="5836871"/>
          </a:xfrm>
        </p:spPr>
        <p:txBody>
          <a:bodyPr/>
          <a:lstStyle/>
          <a:p>
            <a:r>
              <a:rPr lang="en-US" sz="4400" b="1" dirty="0">
                <a:latin typeface="Arial" panose="020B0604020202020204" pitchFamily="34" charset="0"/>
                <a:cs typeface="Arial" panose="020B0604020202020204" pitchFamily="34" charset="0"/>
              </a:rPr>
              <a:t>THE PREVIOUS PALESTINIAN FLAG</a:t>
            </a:r>
            <a:endParaRPr lang="en-US" sz="4000" b="1"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39CEF4B-92DD-5399-7A49-1095110DE64F}"/>
              </a:ext>
            </a:extLst>
          </p:cNvPr>
          <p:cNvPicPr>
            <a:picLocks noChangeAspect="1"/>
          </p:cNvPicPr>
          <p:nvPr/>
        </p:nvPicPr>
        <p:blipFill rotWithShape="1">
          <a:blip r:embed="rId2"/>
          <a:srcRect t="5423"/>
          <a:stretch/>
        </p:blipFill>
        <p:spPr>
          <a:xfrm>
            <a:off x="654763" y="1213644"/>
            <a:ext cx="6096000" cy="4324082"/>
          </a:xfrm>
          <a:prstGeom prst="rect">
            <a:avLst/>
          </a:prstGeom>
        </p:spPr>
      </p:pic>
      <p:pic>
        <p:nvPicPr>
          <p:cNvPr id="8" name="Picture 7">
            <a:extLst>
              <a:ext uri="{FF2B5EF4-FFF2-40B4-BE49-F238E27FC236}">
                <a16:creationId xmlns:a16="http://schemas.microsoft.com/office/drawing/2014/main" id="{239200C0-8D90-E5D7-C86A-57AF4DE47A10}"/>
              </a:ext>
            </a:extLst>
          </p:cNvPr>
          <p:cNvPicPr>
            <a:picLocks noChangeAspect="1"/>
          </p:cNvPicPr>
          <p:nvPr/>
        </p:nvPicPr>
        <p:blipFill rotWithShape="1">
          <a:blip r:embed="rId2"/>
          <a:srcRect l="31376" t="15358" r="58454" b="74472"/>
          <a:stretch/>
        </p:blipFill>
        <p:spPr>
          <a:xfrm>
            <a:off x="7520473" y="1206898"/>
            <a:ext cx="2642716" cy="1982036"/>
          </a:xfrm>
          <a:prstGeom prst="rect">
            <a:avLst/>
          </a:prstGeom>
        </p:spPr>
      </p:pic>
      <p:pic>
        <p:nvPicPr>
          <p:cNvPr id="9" name="Picture 8">
            <a:extLst>
              <a:ext uri="{FF2B5EF4-FFF2-40B4-BE49-F238E27FC236}">
                <a16:creationId xmlns:a16="http://schemas.microsoft.com/office/drawing/2014/main" id="{AD47BF21-2EA1-6AB0-58AC-9C311EEA130E}"/>
              </a:ext>
            </a:extLst>
          </p:cNvPr>
          <p:cNvPicPr>
            <a:picLocks noChangeAspect="1"/>
          </p:cNvPicPr>
          <p:nvPr/>
        </p:nvPicPr>
        <p:blipFill rotWithShape="1">
          <a:blip r:embed="rId2"/>
          <a:srcRect l="74618" t="32645" r="15212" b="57185"/>
          <a:stretch/>
        </p:blipFill>
        <p:spPr>
          <a:xfrm>
            <a:off x="7488892" y="3461755"/>
            <a:ext cx="2698700" cy="2024024"/>
          </a:xfrm>
          <a:prstGeom prst="rect">
            <a:avLst/>
          </a:prstGeom>
        </p:spPr>
      </p:pic>
      <p:sp>
        <p:nvSpPr>
          <p:cNvPr id="10" name="TextBox 9">
            <a:extLst>
              <a:ext uri="{FF2B5EF4-FFF2-40B4-BE49-F238E27FC236}">
                <a16:creationId xmlns:a16="http://schemas.microsoft.com/office/drawing/2014/main" id="{8FA8E1AC-5304-8007-E13A-ABF525A19174}"/>
              </a:ext>
            </a:extLst>
          </p:cNvPr>
          <p:cNvSpPr txBox="1"/>
          <p:nvPr/>
        </p:nvSpPr>
        <p:spPr>
          <a:xfrm>
            <a:off x="654763" y="5758600"/>
            <a:ext cx="10837134" cy="707886"/>
          </a:xfrm>
          <a:prstGeom prst="rect">
            <a:avLst/>
          </a:prstGeom>
          <a:noFill/>
        </p:spPr>
        <p:txBody>
          <a:bodyPr wrap="none" rtlCol="0">
            <a:spAutoFit/>
          </a:bodyPr>
          <a:lstStyle/>
          <a:p>
            <a:r>
              <a:rPr lang="en-US" sz="4000" b="1" dirty="0">
                <a:latin typeface="Arial" panose="020B0604020202020204" pitchFamily="34" charset="0"/>
                <a:cs typeface="Arial" panose="020B0604020202020204" pitchFamily="34" charset="0"/>
              </a:rPr>
              <a:t>FRENCH LAROUSSE DICTIONARY 1939 Ed.</a:t>
            </a:r>
            <a:endParaRPr lang="en-US" sz="4000" dirty="0"/>
          </a:p>
        </p:txBody>
      </p:sp>
    </p:spTree>
    <p:extLst>
      <p:ext uri="{BB962C8B-B14F-4D97-AF65-F5344CB8AC3E}">
        <p14:creationId xmlns:p14="http://schemas.microsoft.com/office/powerpoint/2010/main" val="119709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5628066" y="1613693"/>
            <a:ext cx="5808373" cy="2314363"/>
          </a:xfrm>
        </p:spPr>
        <p:txBody>
          <a:bodyPr/>
          <a:lstStyle/>
          <a:p>
            <a:r>
              <a:rPr lang="en-US" sz="4400" b="1" dirty="0">
                <a:solidFill>
                  <a:schemeClr val="tx1"/>
                </a:solidFill>
                <a:latin typeface="Arial" panose="020B0604020202020204" pitchFamily="34" charset="0"/>
                <a:cs typeface="Arial" panose="020B0604020202020204" pitchFamily="34" charset="0"/>
              </a:rPr>
              <a:t>21 YEARS BEFORE </a:t>
            </a:r>
            <a:br>
              <a:rPr lang="en-US" sz="4400" b="1" dirty="0">
                <a:solidFill>
                  <a:schemeClr val="tx1"/>
                </a:solidFill>
                <a:latin typeface="Arial" panose="020B0604020202020204" pitchFamily="34" charset="0"/>
                <a:cs typeface="Arial" panose="020B0604020202020204" pitchFamily="34" charset="0"/>
              </a:rPr>
            </a:br>
            <a:r>
              <a:rPr lang="en-US" sz="4400" b="1" dirty="0">
                <a:solidFill>
                  <a:schemeClr val="tx1"/>
                </a:solidFill>
                <a:latin typeface="Arial" panose="020B0604020202020204" pitchFamily="34" charset="0"/>
                <a:cs typeface="Arial" panose="020B0604020202020204" pitchFamily="34" charset="0"/>
              </a:rPr>
              <a:t>ISRAEL BECAME </a:t>
            </a:r>
            <a:br>
              <a:rPr lang="en-US" sz="4400" b="1" dirty="0">
                <a:solidFill>
                  <a:schemeClr val="tx1"/>
                </a:solidFill>
                <a:latin typeface="Arial" panose="020B0604020202020204" pitchFamily="34" charset="0"/>
                <a:cs typeface="Arial" panose="020B0604020202020204" pitchFamily="34" charset="0"/>
              </a:rPr>
            </a:br>
            <a:r>
              <a:rPr lang="en-US" sz="4400" b="1" dirty="0">
                <a:solidFill>
                  <a:schemeClr val="tx1"/>
                </a:solidFill>
                <a:latin typeface="Arial" panose="020B0604020202020204" pitchFamily="34" charset="0"/>
                <a:cs typeface="Arial" panose="020B0604020202020204" pitchFamily="34" charset="0"/>
              </a:rPr>
              <a:t>A MODERN NATION</a:t>
            </a:r>
            <a:endParaRPr lang="en-US" sz="4000" b="1" dirty="0">
              <a:solidFill>
                <a:schemeClr val="tx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FA8E1AC-5304-8007-E13A-ABF525A19174}"/>
              </a:ext>
            </a:extLst>
          </p:cNvPr>
          <p:cNvSpPr txBox="1"/>
          <p:nvPr/>
        </p:nvSpPr>
        <p:spPr>
          <a:xfrm>
            <a:off x="171643" y="5553367"/>
            <a:ext cx="4216539" cy="707886"/>
          </a:xfrm>
          <a:prstGeom prst="rect">
            <a:avLst/>
          </a:prstGeom>
          <a:noFill/>
        </p:spPr>
        <p:txBody>
          <a:bodyPr wrap="none" rtlCol="0">
            <a:spAutoFit/>
          </a:bodyPr>
          <a:lstStyle/>
          <a:p>
            <a:r>
              <a:rPr lang="en-US" sz="4000" b="1" dirty="0">
                <a:latin typeface="Arial" panose="020B0604020202020204" pitchFamily="34" charset="0"/>
                <a:cs typeface="Arial" panose="020B0604020202020204" pitchFamily="34" charset="0"/>
              </a:rPr>
              <a:t>ERETZ YISRAEL</a:t>
            </a:r>
            <a:endParaRPr lang="en-US" sz="4000" dirty="0"/>
          </a:p>
        </p:txBody>
      </p:sp>
      <p:pic>
        <p:nvPicPr>
          <p:cNvPr id="5" name="Picture 4">
            <a:extLst>
              <a:ext uri="{FF2B5EF4-FFF2-40B4-BE49-F238E27FC236}">
                <a16:creationId xmlns:a16="http://schemas.microsoft.com/office/drawing/2014/main" id="{9829FB68-7443-8AEE-6781-E3006961E792}"/>
              </a:ext>
            </a:extLst>
          </p:cNvPr>
          <p:cNvPicPr>
            <a:picLocks noChangeAspect="1"/>
          </p:cNvPicPr>
          <p:nvPr/>
        </p:nvPicPr>
        <p:blipFill>
          <a:blip r:embed="rId2"/>
          <a:stretch>
            <a:fillRect/>
          </a:stretch>
        </p:blipFill>
        <p:spPr>
          <a:xfrm>
            <a:off x="0" y="-25758"/>
            <a:ext cx="5488033" cy="5553367"/>
          </a:xfrm>
          <a:prstGeom prst="rect">
            <a:avLst/>
          </a:prstGeom>
        </p:spPr>
      </p:pic>
    </p:spTree>
    <p:extLst>
      <p:ext uri="{BB962C8B-B14F-4D97-AF65-F5344CB8AC3E}">
        <p14:creationId xmlns:p14="http://schemas.microsoft.com/office/powerpoint/2010/main" val="3158646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9272788" y="2064453"/>
            <a:ext cx="3747754" cy="4078769"/>
          </a:xfrm>
        </p:spPr>
        <p:txBody>
          <a:bodyPr/>
          <a:lstStyle/>
          <a:p>
            <a:r>
              <a:rPr lang="en-US" sz="3600" b="1" dirty="0">
                <a:solidFill>
                  <a:schemeClr val="tx1"/>
                </a:solidFill>
                <a:latin typeface="Arial" panose="020B0604020202020204" pitchFamily="34" charset="0"/>
                <a:cs typeface="Arial" panose="020B0604020202020204" pitchFamily="34" charset="0"/>
              </a:rPr>
              <a:t>9 YEARS BEFORE </a:t>
            </a:r>
            <a:br>
              <a:rPr lang="en-US" sz="3600" b="1" dirty="0">
                <a:solidFill>
                  <a:schemeClr val="tx1"/>
                </a:solidFill>
                <a:latin typeface="Arial" panose="020B0604020202020204" pitchFamily="34" charset="0"/>
                <a:cs typeface="Arial" panose="020B0604020202020204" pitchFamily="34" charset="0"/>
              </a:rPr>
            </a:br>
            <a:r>
              <a:rPr lang="en-US" sz="3600" b="1" dirty="0">
                <a:solidFill>
                  <a:schemeClr val="tx1"/>
                </a:solidFill>
                <a:latin typeface="Arial" panose="020B0604020202020204" pitchFamily="34" charset="0"/>
                <a:cs typeface="Arial" panose="020B0604020202020204" pitchFamily="34" charset="0"/>
              </a:rPr>
              <a:t>ISRAEL BECAME </a:t>
            </a:r>
            <a:br>
              <a:rPr lang="en-US" sz="3600" b="1" dirty="0">
                <a:solidFill>
                  <a:schemeClr val="tx1"/>
                </a:solidFill>
                <a:latin typeface="Arial" panose="020B0604020202020204" pitchFamily="34" charset="0"/>
                <a:cs typeface="Arial" panose="020B0604020202020204" pitchFamily="34" charset="0"/>
              </a:rPr>
            </a:br>
            <a:r>
              <a:rPr lang="en-US" sz="3600" b="1" dirty="0">
                <a:solidFill>
                  <a:schemeClr val="tx1"/>
                </a:solidFill>
                <a:latin typeface="Arial" panose="020B0604020202020204" pitchFamily="34" charset="0"/>
                <a:cs typeface="Arial" panose="020B0604020202020204" pitchFamily="34" charset="0"/>
              </a:rPr>
              <a:t>A MODERN NATION</a:t>
            </a:r>
            <a:endParaRPr lang="en-US" sz="3200" b="1" dirty="0">
              <a:solidFill>
                <a:schemeClr val="tx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FA8E1AC-5304-8007-E13A-ABF525A19174}"/>
              </a:ext>
            </a:extLst>
          </p:cNvPr>
          <p:cNvSpPr txBox="1"/>
          <p:nvPr/>
        </p:nvSpPr>
        <p:spPr>
          <a:xfrm>
            <a:off x="2425446" y="5541749"/>
            <a:ext cx="4216539" cy="707886"/>
          </a:xfrm>
          <a:prstGeom prst="rect">
            <a:avLst/>
          </a:prstGeom>
          <a:noFill/>
        </p:spPr>
        <p:txBody>
          <a:bodyPr wrap="none" rtlCol="0">
            <a:spAutoFit/>
          </a:bodyPr>
          <a:lstStyle/>
          <a:p>
            <a:r>
              <a:rPr lang="en-US" sz="4000" b="1" dirty="0">
                <a:latin typeface="Arial" panose="020B0604020202020204" pitchFamily="34" charset="0"/>
                <a:cs typeface="Arial" panose="020B0604020202020204" pitchFamily="34" charset="0"/>
              </a:rPr>
              <a:t>ERETZ YISRAEL</a:t>
            </a:r>
            <a:endParaRPr lang="en-US" sz="4000" dirty="0"/>
          </a:p>
        </p:txBody>
      </p:sp>
      <p:sp>
        <p:nvSpPr>
          <p:cNvPr id="6" name="TextBox 5">
            <a:extLst>
              <a:ext uri="{FF2B5EF4-FFF2-40B4-BE49-F238E27FC236}">
                <a16:creationId xmlns:a16="http://schemas.microsoft.com/office/drawing/2014/main" id="{220D296F-B3BA-19CD-D0A9-C9A71DB92510}"/>
              </a:ext>
            </a:extLst>
          </p:cNvPr>
          <p:cNvSpPr txBox="1"/>
          <p:nvPr/>
        </p:nvSpPr>
        <p:spPr>
          <a:xfrm>
            <a:off x="7302321" y="5100034"/>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73C398B9-985B-D875-DC23-275A09EA6E0A}"/>
              </a:ext>
            </a:extLst>
          </p:cNvPr>
          <p:cNvPicPr>
            <a:picLocks noChangeAspect="1"/>
          </p:cNvPicPr>
          <p:nvPr/>
        </p:nvPicPr>
        <p:blipFill>
          <a:blip r:embed="rId2"/>
          <a:stretch>
            <a:fillRect/>
          </a:stretch>
        </p:blipFill>
        <p:spPr>
          <a:xfrm>
            <a:off x="-1" y="0"/>
            <a:ext cx="8989455" cy="4814577"/>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B0EA6EB4-BF34-AE8B-20EE-F8649AC43206}"/>
                  </a:ext>
                </a:extLst>
              </p14:cNvPr>
              <p14:cNvContentPartPr/>
              <p14:nvPr/>
            </p14:nvContentPartPr>
            <p14:xfrm>
              <a:off x="3158706" y="2886668"/>
              <a:ext cx="183240" cy="2568960"/>
            </p14:xfrm>
          </p:contentPart>
        </mc:Choice>
        <mc:Fallback xmlns="">
          <p:pic>
            <p:nvPicPr>
              <p:cNvPr id="8" name="Ink 7">
                <a:extLst>
                  <a:ext uri="{FF2B5EF4-FFF2-40B4-BE49-F238E27FC236}">
                    <a16:creationId xmlns:a16="http://schemas.microsoft.com/office/drawing/2014/main" id="{B0EA6EB4-BF34-AE8B-20EE-F8649AC43206}"/>
                  </a:ext>
                </a:extLst>
              </p:cNvPr>
              <p:cNvPicPr/>
              <p:nvPr/>
            </p:nvPicPr>
            <p:blipFill>
              <a:blip r:embed="rId4"/>
              <a:stretch>
                <a:fillRect/>
              </a:stretch>
            </p:blipFill>
            <p:spPr>
              <a:xfrm>
                <a:off x="3096066" y="2823668"/>
                <a:ext cx="308880" cy="2694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6F3AAF35-F641-93B2-1D24-32CF2D953D9F}"/>
                  </a:ext>
                </a:extLst>
              </p14:cNvPr>
              <p14:cNvContentPartPr/>
              <p14:nvPr/>
            </p14:nvContentPartPr>
            <p14:xfrm>
              <a:off x="-287574" y="-533332"/>
              <a:ext cx="360" cy="360"/>
            </p14:xfrm>
          </p:contentPart>
        </mc:Choice>
        <mc:Fallback xmlns="">
          <p:pic>
            <p:nvPicPr>
              <p:cNvPr id="9" name="Ink 8">
                <a:extLst>
                  <a:ext uri="{FF2B5EF4-FFF2-40B4-BE49-F238E27FC236}">
                    <a16:creationId xmlns:a16="http://schemas.microsoft.com/office/drawing/2014/main" id="{6F3AAF35-F641-93B2-1D24-32CF2D953D9F}"/>
                  </a:ext>
                </a:extLst>
              </p:cNvPr>
              <p:cNvPicPr/>
              <p:nvPr/>
            </p:nvPicPr>
            <p:blipFill>
              <a:blip r:embed="rId6"/>
              <a:stretch>
                <a:fillRect/>
              </a:stretch>
            </p:blipFill>
            <p:spPr>
              <a:xfrm>
                <a:off x="-350574" y="-596332"/>
                <a:ext cx="126000" cy="126000"/>
              </a:xfrm>
              <a:prstGeom prst="rect">
                <a:avLst/>
              </a:prstGeom>
            </p:spPr>
          </p:pic>
        </mc:Fallback>
      </mc:AlternateContent>
    </p:spTree>
    <p:extLst>
      <p:ext uri="{BB962C8B-B14F-4D97-AF65-F5344CB8AC3E}">
        <p14:creationId xmlns:p14="http://schemas.microsoft.com/office/powerpoint/2010/main" val="3431972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428087" y="2020330"/>
            <a:ext cx="11763913" cy="4256902"/>
          </a:xfrm>
        </p:spPr>
        <p:txBody>
          <a:bodyPr/>
          <a:lstStyle/>
          <a:p>
            <a:r>
              <a:rPr lang="en-US" sz="7200" b="1" dirty="0">
                <a:latin typeface="Arial" panose="020B0604020202020204" pitchFamily="34" charset="0"/>
                <a:cs typeface="Arial" panose="020B0604020202020204" pitchFamily="34" charset="0"/>
              </a:rPr>
              <a:t>HAMAS/ISRAEL 2023</a:t>
            </a:r>
            <a:br>
              <a:rPr lang="en-US" sz="7200" b="1" dirty="0">
                <a:latin typeface="Arial" panose="020B0604020202020204" pitchFamily="34" charset="0"/>
                <a:cs typeface="Arial" panose="020B0604020202020204" pitchFamily="34" charset="0"/>
              </a:rPr>
            </a:br>
            <a:r>
              <a:rPr lang="en-US" sz="7200" b="1" dirty="0">
                <a:solidFill>
                  <a:srgbClr val="FFC000"/>
                </a:solidFill>
                <a:latin typeface="Arial" panose="020B0604020202020204" pitchFamily="34" charset="0"/>
                <a:cs typeface="Arial" panose="020B0604020202020204" pitchFamily="34" charset="0"/>
              </a:rPr>
              <a:t>WHAT IT IS </a:t>
            </a:r>
            <a:br>
              <a:rPr lang="en-US" sz="7200" b="1" dirty="0">
                <a:solidFill>
                  <a:srgbClr val="FFC000"/>
                </a:solidFill>
                <a:latin typeface="Arial" panose="020B0604020202020204" pitchFamily="34" charset="0"/>
                <a:cs typeface="Arial" panose="020B0604020202020204" pitchFamily="34" charset="0"/>
              </a:rPr>
            </a:br>
            <a:r>
              <a:rPr lang="en-US" sz="7200" b="1" dirty="0">
                <a:solidFill>
                  <a:srgbClr val="FFC000"/>
                </a:solidFill>
                <a:latin typeface="Arial" panose="020B0604020202020204" pitchFamily="34" charset="0"/>
                <a:cs typeface="Arial" panose="020B0604020202020204" pitchFamily="34" charset="0"/>
              </a:rPr>
              <a:t>AND WHAT IT IS NOT!</a:t>
            </a:r>
            <a:br>
              <a:rPr lang="en-US" sz="6000" b="1" dirty="0">
                <a:solidFill>
                  <a:srgbClr val="FFC000"/>
                </a:solidFill>
                <a:latin typeface="Arial" panose="020B0604020202020204" pitchFamily="34" charset="0"/>
                <a:cs typeface="Arial" panose="020B0604020202020204" pitchFamily="34" charset="0"/>
              </a:rPr>
            </a:br>
            <a:br>
              <a:rPr lang="en-US" sz="4800" b="1" dirty="0">
                <a:solidFill>
                  <a:schemeClr val="tx1"/>
                </a:solidFill>
                <a:latin typeface="Arial" panose="020B0604020202020204" pitchFamily="34" charset="0"/>
                <a:cs typeface="Arial" panose="020B0604020202020204" pitchFamily="34" charset="0"/>
              </a:rPr>
            </a:br>
            <a:endParaRPr lang="en-US" sz="60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5443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259211" y="0"/>
            <a:ext cx="11204019" cy="5836871"/>
          </a:xfrm>
        </p:spPr>
        <p:txBody>
          <a:bodyPr/>
          <a:lstStyle/>
          <a:p>
            <a:r>
              <a:rPr lang="en-US" sz="6000" b="1" dirty="0">
                <a:latin typeface="Arial" panose="020B0604020202020204" pitchFamily="34" charset="0"/>
                <a:cs typeface="Arial" panose="020B0604020202020204" pitchFamily="34" charset="0"/>
              </a:rPr>
              <a:t>HAMAS/ISRAEL 2023</a:t>
            </a:r>
            <a:br>
              <a:rPr lang="en-US" sz="6000" b="1" dirty="0">
                <a:latin typeface="Arial" panose="020B0604020202020204" pitchFamily="34" charset="0"/>
                <a:cs typeface="Arial" panose="020B0604020202020204" pitchFamily="34" charset="0"/>
              </a:rPr>
            </a:br>
            <a:r>
              <a:rPr lang="en-US" sz="6000" b="1" dirty="0">
                <a:latin typeface="Arial" panose="020B0604020202020204" pitchFamily="34" charset="0"/>
                <a:cs typeface="Arial" panose="020B0604020202020204" pitchFamily="34" charset="0"/>
              </a:rPr>
              <a:t>IS IT THE START OF THE  </a:t>
            </a:r>
            <a:r>
              <a:rPr lang="en-US" sz="6000" b="1" dirty="0">
                <a:solidFill>
                  <a:srgbClr val="FFC000"/>
                </a:solidFill>
                <a:latin typeface="Arial" panose="020B0604020202020204" pitchFamily="34" charset="0"/>
                <a:cs typeface="Arial" panose="020B0604020202020204" pitchFamily="34" charset="0"/>
              </a:rPr>
              <a:t>PSALM 83 WAR?</a:t>
            </a:r>
            <a:br>
              <a:rPr lang="en-US" sz="6000" b="1" dirty="0">
                <a:solidFill>
                  <a:srgbClr val="FFC000"/>
                </a:solidFill>
                <a:latin typeface="Arial" panose="020B0604020202020204" pitchFamily="34" charset="0"/>
                <a:cs typeface="Arial" panose="020B0604020202020204" pitchFamily="34" charset="0"/>
              </a:rPr>
            </a:br>
            <a:r>
              <a:rPr lang="en-US" sz="3200" b="1" dirty="0">
                <a:solidFill>
                  <a:srgbClr val="FFC000"/>
                </a:solidFill>
                <a:latin typeface="Arial" panose="020B0604020202020204" pitchFamily="34" charset="0"/>
                <a:cs typeface="Arial" panose="020B0604020202020204" pitchFamily="34" charset="0"/>
              </a:rPr>
              <a:t>Psalm 83:2-5 </a:t>
            </a:r>
            <a:r>
              <a:rPr lang="en-US" sz="3200" b="0" i="1" dirty="0">
                <a:solidFill>
                  <a:schemeClr val="tx1"/>
                </a:solidFill>
                <a:effectLst/>
                <a:latin typeface="Arial" panose="020B0604020202020204" pitchFamily="34" charset="0"/>
                <a:cs typeface="Arial" panose="020B0604020202020204" pitchFamily="34" charset="0"/>
              </a:rPr>
              <a:t>For behold, Your enemies make an uproar, And those who hate You have exalted themselves.</a:t>
            </a:r>
            <a:br>
              <a:rPr lang="en-US" sz="3200" i="1" dirty="0">
                <a:solidFill>
                  <a:schemeClr val="tx1"/>
                </a:solidFill>
                <a:latin typeface="Arial" panose="020B0604020202020204" pitchFamily="34" charset="0"/>
                <a:cs typeface="Arial" panose="020B0604020202020204" pitchFamily="34" charset="0"/>
              </a:rPr>
            </a:br>
            <a:r>
              <a:rPr lang="en-US" sz="3200" b="1" i="1" baseline="30000" dirty="0">
                <a:solidFill>
                  <a:schemeClr val="tx1"/>
                </a:solidFill>
                <a:effectLst/>
                <a:latin typeface="Arial" panose="020B0604020202020204" pitchFamily="34" charset="0"/>
                <a:cs typeface="Arial" panose="020B0604020202020204" pitchFamily="34" charset="0"/>
              </a:rPr>
              <a:t>3 </a:t>
            </a:r>
            <a:r>
              <a:rPr lang="en-US" sz="3200" b="0" i="1" dirty="0">
                <a:solidFill>
                  <a:schemeClr val="tx1"/>
                </a:solidFill>
                <a:effectLst/>
                <a:latin typeface="Arial" panose="020B0604020202020204" pitchFamily="34" charset="0"/>
                <a:cs typeface="Arial" panose="020B0604020202020204" pitchFamily="34" charset="0"/>
              </a:rPr>
              <a:t>They make shrewd plans against Your people And conspire together against Your treasured ones. </a:t>
            </a:r>
            <a:r>
              <a:rPr lang="en-US" sz="3200" b="1" i="1" baseline="30000" dirty="0">
                <a:solidFill>
                  <a:schemeClr val="tx1"/>
                </a:solidFill>
                <a:effectLst/>
                <a:latin typeface="Arial" panose="020B0604020202020204" pitchFamily="34" charset="0"/>
                <a:cs typeface="Arial" panose="020B0604020202020204" pitchFamily="34" charset="0"/>
              </a:rPr>
              <a:t>4 </a:t>
            </a:r>
            <a:r>
              <a:rPr lang="en-US" sz="3200" b="0" i="1" dirty="0">
                <a:solidFill>
                  <a:schemeClr val="tx1"/>
                </a:solidFill>
                <a:effectLst/>
                <a:latin typeface="Arial" panose="020B0604020202020204" pitchFamily="34" charset="0"/>
                <a:cs typeface="Arial" panose="020B0604020202020204" pitchFamily="34" charset="0"/>
              </a:rPr>
              <a:t>They have said, “Come, and let us wipe them out as a nation, That the name of Israel be remembered no more.” </a:t>
            </a:r>
            <a:r>
              <a:rPr lang="en-US" sz="3200" b="1" i="1" baseline="30000" dirty="0">
                <a:solidFill>
                  <a:schemeClr val="tx1"/>
                </a:solidFill>
                <a:effectLst/>
                <a:latin typeface="Arial" panose="020B0604020202020204" pitchFamily="34" charset="0"/>
                <a:cs typeface="Arial" panose="020B0604020202020204" pitchFamily="34" charset="0"/>
              </a:rPr>
              <a:t>5 </a:t>
            </a:r>
            <a:r>
              <a:rPr lang="en-US" sz="3200" b="0" i="1" dirty="0">
                <a:solidFill>
                  <a:schemeClr val="tx1"/>
                </a:solidFill>
                <a:effectLst/>
                <a:latin typeface="Arial" panose="020B0604020202020204" pitchFamily="34" charset="0"/>
                <a:cs typeface="Arial" panose="020B0604020202020204" pitchFamily="34" charset="0"/>
              </a:rPr>
              <a:t>For they have conspired together with one mind; Against You they make a covenant.</a:t>
            </a:r>
            <a:endParaRPr lang="en-US" sz="48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5796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343789" y="148281"/>
            <a:ext cx="11504421" cy="6561438"/>
          </a:xfrm>
        </p:spPr>
        <p:txBody>
          <a:bodyPr/>
          <a:lstStyle/>
          <a:p>
            <a:pPr marL="0" indent="0">
              <a:buNone/>
            </a:pPr>
            <a:r>
              <a:rPr lang="en-US" sz="6000" b="1" dirty="0">
                <a:latin typeface="Arial" panose="020B0604020202020204" pitchFamily="34" charset="0"/>
                <a:cs typeface="Arial" panose="020B0604020202020204" pitchFamily="34" charset="0"/>
              </a:rPr>
              <a:t>HAMAS/ISRAEL 2023</a:t>
            </a:r>
            <a:br>
              <a:rPr lang="en-US" sz="6000" b="1" dirty="0">
                <a:latin typeface="Arial" panose="020B0604020202020204" pitchFamily="34" charset="0"/>
                <a:cs typeface="Arial" panose="020B0604020202020204" pitchFamily="34" charset="0"/>
              </a:rPr>
            </a:br>
            <a:r>
              <a:rPr lang="en-US" sz="6000" b="1" dirty="0">
                <a:latin typeface="Arial" panose="020B0604020202020204" pitchFamily="34" charset="0"/>
                <a:cs typeface="Arial" panose="020B0604020202020204" pitchFamily="34" charset="0"/>
              </a:rPr>
              <a:t>IS IT THE START OF THE  </a:t>
            </a:r>
            <a:r>
              <a:rPr lang="en-US" sz="6000" b="1" dirty="0">
                <a:solidFill>
                  <a:srgbClr val="FFC000"/>
                </a:solidFill>
                <a:latin typeface="Arial" panose="020B0604020202020204" pitchFamily="34" charset="0"/>
                <a:cs typeface="Arial" panose="020B0604020202020204" pitchFamily="34" charset="0"/>
              </a:rPr>
              <a:t>PSALM 83 WAR?</a:t>
            </a:r>
            <a:br>
              <a:rPr lang="en-US" sz="6000" b="1" dirty="0">
                <a:solidFill>
                  <a:srgbClr val="FFC000"/>
                </a:solidFill>
                <a:latin typeface="Arial" panose="020B0604020202020204" pitchFamily="34" charset="0"/>
                <a:cs typeface="Arial" panose="020B0604020202020204" pitchFamily="34" charset="0"/>
              </a:rPr>
            </a:br>
            <a:r>
              <a:rPr lang="en-US" sz="4000" b="1" dirty="0">
                <a:solidFill>
                  <a:srgbClr val="FFC000"/>
                </a:solidFill>
                <a:latin typeface="Arial" panose="020B0604020202020204" pitchFamily="34" charset="0"/>
                <a:cs typeface="Arial" panose="020B0604020202020204" pitchFamily="34" charset="0"/>
              </a:rPr>
              <a:t>Psalm 83:6-8</a:t>
            </a:r>
            <a:r>
              <a:rPr lang="en-US" sz="4000" b="1" i="1" dirty="0">
                <a:solidFill>
                  <a:srgbClr val="FFC000"/>
                </a:solidFill>
                <a:latin typeface="Arial" panose="020B0604020202020204" pitchFamily="34" charset="0"/>
                <a:cs typeface="Arial" panose="020B0604020202020204" pitchFamily="34" charset="0"/>
              </a:rPr>
              <a:t> </a:t>
            </a:r>
            <a:r>
              <a:rPr lang="en-US" sz="4000" b="1" i="1" dirty="0">
                <a:latin typeface="Arial" panose="020B0604020202020204" pitchFamily="34" charset="0"/>
                <a:cs typeface="Arial" panose="020B0604020202020204" pitchFamily="34" charset="0"/>
              </a:rPr>
              <a:t>The tents of </a:t>
            </a:r>
            <a:r>
              <a:rPr lang="en-US" sz="4000" b="1" i="1" u="sng" dirty="0">
                <a:solidFill>
                  <a:srgbClr val="FF503B"/>
                </a:solidFill>
                <a:latin typeface="Arial" panose="020B0604020202020204" pitchFamily="34" charset="0"/>
                <a:cs typeface="Arial" panose="020B0604020202020204" pitchFamily="34" charset="0"/>
              </a:rPr>
              <a:t>Edom</a:t>
            </a:r>
            <a:r>
              <a:rPr lang="en-US" sz="4000" b="1" i="1" dirty="0">
                <a:latin typeface="Arial" panose="020B0604020202020204" pitchFamily="34" charset="0"/>
                <a:cs typeface="Arial" panose="020B0604020202020204" pitchFamily="34" charset="0"/>
              </a:rPr>
              <a:t> and the </a:t>
            </a:r>
            <a:r>
              <a:rPr lang="en-US" sz="4000" b="1" i="1" u="sng" dirty="0">
                <a:solidFill>
                  <a:srgbClr val="FF503B"/>
                </a:solidFill>
                <a:latin typeface="Arial" panose="020B0604020202020204" pitchFamily="34" charset="0"/>
                <a:cs typeface="Arial" panose="020B0604020202020204" pitchFamily="34" charset="0"/>
              </a:rPr>
              <a:t>Ishmaelites</a:t>
            </a:r>
            <a:r>
              <a:rPr lang="en-US" sz="4000" b="1" i="1" dirty="0">
                <a:solidFill>
                  <a:srgbClr val="FF503B"/>
                </a:solidFill>
                <a:latin typeface="Arial" panose="020B0604020202020204" pitchFamily="34" charset="0"/>
                <a:cs typeface="Arial" panose="020B0604020202020204" pitchFamily="34" charset="0"/>
              </a:rPr>
              <a:t>, </a:t>
            </a:r>
            <a:r>
              <a:rPr lang="en-US" sz="4000" b="1" i="1" u="sng" dirty="0">
                <a:solidFill>
                  <a:srgbClr val="FF503B"/>
                </a:solidFill>
                <a:latin typeface="Arial" panose="020B0604020202020204" pitchFamily="34" charset="0"/>
                <a:cs typeface="Arial" panose="020B0604020202020204" pitchFamily="34" charset="0"/>
              </a:rPr>
              <a:t>Moab</a:t>
            </a:r>
            <a:r>
              <a:rPr lang="en-US" sz="4000" b="1" i="1" dirty="0">
                <a:solidFill>
                  <a:srgbClr val="FF503B"/>
                </a:solidFill>
                <a:latin typeface="Arial" panose="020B0604020202020204" pitchFamily="34" charset="0"/>
                <a:cs typeface="Arial" panose="020B0604020202020204" pitchFamily="34" charset="0"/>
              </a:rPr>
              <a:t> </a:t>
            </a:r>
            <a:r>
              <a:rPr lang="en-US" sz="4000" b="1" i="1" dirty="0">
                <a:latin typeface="Arial" panose="020B0604020202020204" pitchFamily="34" charset="0"/>
                <a:cs typeface="Arial" panose="020B0604020202020204" pitchFamily="34" charset="0"/>
              </a:rPr>
              <a:t>and the </a:t>
            </a:r>
            <a:r>
              <a:rPr lang="en-US" sz="4000" b="1" i="1" u="sng" dirty="0" err="1">
                <a:solidFill>
                  <a:srgbClr val="FF503B"/>
                </a:solidFill>
                <a:latin typeface="Arial" panose="020B0604020202020204" pitchFamily="34" charset="0"/>
                <a:cs typeface="Arial" panose="020B0604020202020204" pitchFamily="34" charset="0"/>
              </a:rPr>
              <a:t>Hagrites</a:t>
            </a:r>
            <a:r>
              <a:rPr lang="en-US" sz="4000" b="1" i="1" dirty="0">
                <a:solidFill>
                  <a:srgbClr val="FF503B"/>
                </a:solidFill>
                <a:latin typeface="Arial" panose="020B0604020202020204" pitchFamily="34" charset="0"/>
                <a:cs typeface="Arial" panose="020B0604020202020204" pitchFamily="34" charset="0"/>
              </a:rPr>
              <a:t>; </a:t>
            </a:r>
            <a:r>
              <a:rPr lang="en-US" sz="4000" b="1" i="1" u="sng" dirty="0" err="1">
                <a:solidFill>
                  <a:srgbClr val="FF503B"/>
                </a:solidFill>
                <a:latin typeface="Arial" panose="020B0604020202020204" pitchFamily="34" charset="0"/>
                <a:cs typeface="Arial" panose="020B0604020202020204" pitchFamily="34" charset="0"/>
              </a:rPr>
              <a:t>Gebal</a:t>
            </a:r>
            <a:r>
              <a:rPr lang="en-US" sz="4000" b="1" i="1" dirty="0">
                <a:solidFill>
                  <a:srgbClr val="FF503B"/>
                </a:solidFill>
                <a:latin typeface="Arial" panose="020B0604020202020204" pitchFamily="34" charset="0"/>
                <a:cs typeface="Arial" panose="020B0604020202020204" pitchFamily="34" charset="0"/>
              </a:rPr>
              <a:t> </a:t>
            </a:r>
            <a:br>
              <a:rPr lang="en-US" sz="4000" b="1" i="1" dirty="0">
                <a:solidFill>
                  <a:srgbClr val="FF503B"/>
                </a:solidFill>
                <a:latin typeface="Arial" panose="020B0604020202020204" pitchFamily="34" charset="0"/>
                <a:cs typeface="Arial" panose="020B0604020202020204" pitchFamily="34" charset="0"/>
              </a:rPr>
            </a:br>
            <a:r>
              <a:rPr lang="en-US" sz="4000" b="1" i="1" dirty="0">
                <a:latin typeface="Arial" panose="020B0604020202020204" pitchFamily="34" charset="0"/>
                <a:cs typeface="Arial" panose="020B0604020202020204" pitchFamily="34" charset="0"/>
              </a:rPr>
              <a:t>and </a:t>
            </a:r>
            <a:r>
              <a:rPr lang="en-US" sz="4000" b="1" i="1" u="sng" dirty="0">
                <a:solidFill>
                  <a:srgbClr val="FF503B"/>
                </a:solidFill>
                <a:latin typeface="Arial" panose="020B0604020202020204" pitchFamily="34" charset="0"/>
                <a:cs typeface="Arial" panose="020B0604020202020204" pitchFamily="34" charset="0"/>
              </a:rPr>
              <a:t>Ammon</a:t>
            </a:r>
            <a:r>
              <a:rPr lang="en-US" sz="4000" b="1" i="1" dirty="0">
                <a:latin typeface="Arial" panose="020B0604020202020204" pitchFamily="34" charset="0"/>
                <a:cs typeface="Arial" panose="020B0604020202020204" pitchFamily="34" charset="0"/>
              </a:rPr>
              <a:t> and </a:t>
            </a:r>
            <a:r>
              <a:rPr lang="en-US" sz="4000" b="1" i="1" u="sng" dirty="0">
                <a:solidFill>
                  <a:srgbClr val="FF503B"/>
                </a:solidFill>
                <a:latin typeface="Arial" panose="020B0604020202020204" pitchFamily="34" charset="0"/>
                <a:cs typeface="Arial" panose="020B0604020202020204" pitchFamily="34" charset="0"/>
              </a:rPr>
              <a:t>Amalek</a:t>
            </a:r>
            <a:r>
              <a:rPr lang="en-US" sz="4000" b="1" i="1" dirty="0">
                <a:solidFill>
                  <a:srgbClr val="FF503B"/>
                </a:solidFill>
                <a:latin typeface="Arial" panose="020B0604020202020204" pitchFamily="34" charset="0"/>
                <a:cs typeface="Arial" panose="020B0604020202020204" pitchFamily="34" charset="0"/>
              </a:rPr>
              <a:t>, </a:t>
            </a:r>
            <a:r>
              <a:rPr lang="en-US" sz="4000" b="1" i="1" u="sng" dirty="0">
                <a:solidFill>
                  <a:srgbClr val="FF503B"/>
                </a:solidFill>
                <a:latin typeface="Arial" panose="020B0604020202020204" pitchFamily="34" charset="0"/>
                <a:cs typeface="Arial" panose="020B0604020202020204" pitchFamily="34" charset="0"/>
              </a:rPr>
              <a:t>Philistia</a:t>
            </a:r>
            <a:r>
              <a:rPr lang="en-US" sz="4000" b="1" i="1" dirty="0">
                <a:solidFill>
                  <a:srgbClr val="FF503B"/>
                </a:solidFill>
                <a:latin typeface="Arial" panose="020B0604020202020204" pitchFamily="34" charset="0"/>
                <a:cs typeface="Arial" panose="020B0604020202020204" pitchFamily="34" charset="0"/>
              </a:rPr>
              <a:t> </a:t>
            </a:r>
            <a:r>
              <a:rPr lang="en-US" sz="4000" b="1" i="1" dirty="0">
                <a:latin typeface="Arial" panose="020B0604020202020204" pitchFamily="34" charset="0"/>
                <a:cs typeface="Arial" panose="020B0604020202020204" pitchFamily="34" charset="0"/>
              </a:rPr>
              <a:t>with the inhabitants of </a:t>
            </a:r>
            <a:r>
              <a:rPr lang="en-US" sz="4000" b="1" i="1" u="sng" dirty="0">
                <a:solidFill>
                  <a:srgbClr val="FF503B"/>
                </a:solidFill>
                <a:latin typeface="Arial" panose="020B0604020202020204" pitchFamily="34" charset="0"/>
                <a:cs typeface="Arial" panose="020B0604020202020204" pitchFamily="34" charset="0"/>
              </a:rPr>
              <a:t>Tyre</a:t>
            </a:r>
            <a:r>
              <a:rPr lang="en-US" sz="4000" b="1" i="1" dirty="0">
                <a:solidFill>
                  <a:srgbClr val="FF503B"/>
                </a:solidFill>
                <a:latin typeface="Arial" panose="020B0604020202020204" pitchFamily="34" charset="0"/>
                <a:cs typeface="Arial" panose="020B0604020202020204" pitchFamily="34" charset="0"/>
              </a:rPr>
              <a:t>; </a:t>
            </a:r>
            <a:r>
              <a:rPr lang="en-US" sz="4000" b="1" i="1" u="sng" dirty="0">
                <a:solidFill>
                  <a:srgbClr val="FF503B"/>
                </a:solidFill>
                <a:latin typeface="Arial" panose="020B0604020202020204" pitchFamily="34" charset="0"/>
                <a:cs typeface="Arial" panose="020B0604020202020204" pitchFamily="34" charset="0"/>
              </a:rPr>
              <a:t>Assyria</a:t>
            </a:r>
            <a:r>
              <a:rPr lang="en-US" sz="4000" b="1" i="1" dirty="0">
                <a:solidFill>
                  <a:srgbClr val="FF503B"/>
                </a:solidFill>
                <a:latin typeface="Arial" panose="020B0604020202020204" pitchFamily="34" charset="0"/>
                <a:cs typeface="Arial" panose="020B0604020202020204" pitchFamily="34" charset="0"/>
              </a:rPr>
              <a:t> </a:t>
            </a:r>
            <a:r>
              <a:rPr lang="en-US" sz="4000" b="1" i="1" dirty="0">
                <a:latin typeface="Arial" panose="020B0604020202020204" pitchFamily="34" charset="0"/>
                <a:cs typeface="Arial" panose="020B0604020202020204" pitchFamily="34" charset="0"/>
              </a:rPr>
              <a:t>also has joined with them; They have become a help to the children of Lot</a:t>
            </a:r>
            <a:r>
              <a:rPr lang="en-US" sz="4000" i="1" dirty="0"/>
              <a:t>.</a:t>
            </a:r>
            <a:br>
              <a:rPr lang="en-US" sz="3200" dirty="0"/>
            </a:br>
            <a:endParaRPr lang="en-US" sz="48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9907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259211" y="0"/>
            <a:ext cx="11504421" cy="6561438"/>
          </a:xfrm>
        </p:spPr>
        <p:txBody>
          <a:bodyPr/>
          <a:lstStyle/>
          <a:p>
            <a:r>
              <a:rPr lang="en-US" sz="6000" b="1" dirty="0">
                <a:latin typeface="Arial" panose="020B0604020202020204" pitchFamily="34" charset="0"/>
                <a:cs typeface="Arial" panose="020B0604020202020204" pitchFamily="34" charset="0"/>
              </a:rPr>
              <a:t>HAMAS/ISRAEL 2023</a:t>
            </a:r>
            <a:br>
              <a:rPr lang="en-US" sz="6000" b="1" dirty="0">
                <a:latin typeface="Arial" panose="020B0604020202020204" pitchFamily="34" charset="0"/>
                <a:cs typeface="Arial" panose="020B0604020202020204" pitchFamily="34" charset="0"/>
              </a:rPr>
            </a:br>
            <a:r>
              <a:rPr lang="en-US" sz="6000" b="1" dirty="0">
                <a:latin typeface="Arial" panose="020B0604020202020204" pitchFamily="34" charset="0"/>
                <a:cs typeface="Arial" panose="020B0604020202020204" pitchFamily="34" charset="0"/>
              </a:rPr>
              <a:t>IS IT THE START OF THE  </a:t>
            </a:r>
            <a:r>
              <a:rPr lang="en-US" sz="6000" b="1" dirty="0">
                <a:solidFill>
                  <a:srgbClr val="FFC000"/>
                </a:solidFill>
                <a:latin typeface="Arial" panose="020B0604020202020204" pitchFamily="34" charset="0"/>
                <a:cs typeface="Arial" panose="020B0604020202020204" pitchFamily="34" charset="0"/>
              </a:rPr>
              <a:t>PSALM 83 WAR?</a:t>
            </a:r>
            <a:br>
              <a:rPr lang="en-US" sz="6000" b="1" dirty="0">
                <a:solidFill>
                  <a:srgbClr val="FFC000"/>
                </a:solidFill>
                <a:latin typeface="Arial" panose="020B0604020202020204" pitchFamily="34" charset="0"/>
                <a:cs typeface="Arial" panose="020B0604020202020204" pitchFamily="34" charset="0"/>
              </a:rPr>
            </a:br>
            <a:br>
              <a:rPr lang="en-US" sz="3200" dirty="0"/>
            </a:br>
            <a:br>
              <a:rPr lang="en-US" sz="3200" dirty="0"/>
            </a:br>
            <a:br>
              <a:rPr lang="en-US" sz="2000" dirty="0"/>
            </a:br>
            <a:endParaRPr lang="en-US" sz="4800" b="1" i="1" dirty="0">
              <a:solidFill>
                <a:schemeClr val="tx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E094646-FA89-AAA5-9BA9-A7734109EDB9}"/>
              </a:ext>
            </a:extLst>
          </p:cNvPr>
          <p:cNvSpPr/>
          <p:nvPr/>
        </p:nvSpPr>
        <p:spPr>
          <a:xfrm>
            <a:off x="259211" y="2801063"/>
            <a:ext cx="5177762" cy="4924425"/>
          </a:xfrm>
          <a:prstGeom prst="rect">
            <a:avLst/>
          </a:prstGeom>
        </p:spPr>
        <p:txBody>
          <a:bodyPr wrap="square">
            <a:spAutoFit/>
          </a:bodyPr>
          <a:lstStyle/>
          <a:p>
            <a:r>
              <a:rPr lang="en-US" sz="4400" b="1" dirty="0">
                <a:solidFill>
                  <a:schemeClr val="accent1">
                    <a:lumMod val="60000"/>
                    <a:lumOff val="40000"/>
                  </a:schemeClr>
                </a:solidFill>
              </a:rPr>
              <a:t>JORDAN:</a:t>
            </a:r>
            <a:br>
              <a:rPr lang="en-US" sz="3200" b="1" dirty="0"/>
            </a:br>
            <a:r>
              <a:rPr lang="en-US" sz="3200" b="1" dirty="0"/>
              <a:t>EDOM • MOAB •AMMON</a:t>
            </a:r>
          </a:p>
          <a:p>
            <a:r>
              <a:rPr lang="en-US" sz="4400" b="1" dirty="0">
                <a:solidFill>
                  <a:schemeClr val="accent1">
                    <a:lumMod val="60000"/>
                    <a:lumOff val="40000"/>
                  </a:schemeClr>
                </a:solidFill>
              </a:rPr>
              <a:t>SAUDI ARABIA:</a:t>
            </a:r>
            <a:br>
              <a:rPr lang="en-US" b="1" dirty="0"/>
            </a:br>
            <a:r>
              <a:rPr lang="en-US" sz="3200" b="1" dirty="0"/>
              <a:t>ISHMAELITES</a:t>
            </a:r>
          </a:p>
          <a:p>
            <a:r>
              <a:rPr lang="en-US" sz="4400" b="1" dirty="0">
                <a:solidFill>
                  <a:schemeClr val="accent1">
                    <a:lumMod val="60000"/>
                    <a:lumOff val="40000"/>
                  </a:schemeClr>
                </a:solidFill>
              </a:rPr>
              <a:t>EGYPT:</a:t>
            </a:r>
            <a:br>
              <a:rPr lang="en-US" sz="3200" b="1" dirty="0"/>
            </a:br>
            <a:r>
              <a:rPr lang="en-US" sz="3200" b="1" dirty="0"/>
              <a:t>HAGARENES • AMALEK</a:t>
            </a:r>
            <a:endParaRPr lang="en-US" sz="3200" dirty="0"/>
          </a:p>
          <a:p>
            <a:endParaRPr lang="en-US" sz="5400" b="1" dirty="0"/>
          </a:p>
          <a:p>
            <a:endParaRPr lang="en-US" sz="3200" dirty="0"/>
          </a:p>
        </p:txBody>
      </p:sp>
      <p:sp>
        <p:nvSpPr>
          <p:cNvPr id="5" name="Rectangle 4">
            <a:extLst>
              <a:ext uri="{FF2B5EF4-FFF2-40B4-BE49-F238E27FC236}">
                <a16:creationId xmlns:a16="http://schemas.microsoft.com/office/drawing/2014/main" id="{985ECCA9-934D-2751-CA49-385268F99E83}"/>
              </a:ext>
            </a:extLst>
          </p:cNvPr>
          <p:cNvSpPr/>
          <p:nvPr/>
        </p:nvSpPr>
        <p:spPr>
          <a:xfrm>
            <a:off x="6999033" y="2761110"/>
            <a:ext cx="4752239" cy="4216539"/>
          </a:xfrm>
          <a:prstGeom prst="rect">
            <a:avLst/>
          </a:prstGeom>
        </p:spPr>
        <p:txBody>
          <a:bodyPr wrap="square">
            <a:spAutoFit/>
          </a:bodyPr>
          <a:lstStyle/>
          <a:p>
            <a:r>
              <a:rPr lang="en-US" sz="4400" b="1" dirty="0">
                <a:solidFill>
                  <a:schemeClr val="accent1">
                    <a:lumMod val="60000"/>
                    <a:lumOff val="40000"/>
                  </a:schemeClr>
                </a:solidFill>
              </a:rPr>
              <a:t>LEBANON:</a:t>
            </a:r>
            <a:br>
              <a:rPr lang="en-US" sz="3200" b="1" dirty="0"/>
            </a:br>
            <a:r>
              <a:rPr lang="en-US" sz="3200" b="1" dirty="0"/>
              <a:t>GEBAL  • TYRE</a:t>
            </a:r>
          </a:p>
          <a:p>
            <a:r>
              <a:rPr lang="en-US" sz="4400" b="1" dirty="0">
                <a:solidFill>
                  <a:schemeClr val="accent1">
                    <a:lumMod val="60000"/>
                    <a:lumOff val="40000"/>
                  </a:schemeClr>
                </a:solidFill>
              </a:rPr>
              <a:t>THE GAZA STRIP:</a:t>
            </a:r>
            <a:br>
              <a:rPr lang="en-US" sz="3600" b="1" dirty="0"/>
            </a:br>
            <a:r>
              <a:rPr lang="en-US" sz="3600" b="1" dirty="0"/>
              <a:t>PHILISTIA</a:t>
            </a:r>
            <a:endParaRPr lang="en-US" sz="3600" dirty="0"/>
          </a:p>
          <a:p>
            <a:r>
              <a:rPr lang="en-US" sz="4400" b="1" dirty="0">
                <a:solidFill>
                  <a:schemeClr val="accent1">
                    <a:lumMod val="60000"/>
                    <a:lumOff val="40000"/>
                  </a:schemeClr>
                </a:solidFill>
              </a:rPr>
              <a:t>IRAQ, SYRIA:</a:t>
            </a:r>
            <a:br>
              <a:rPr lang="en-US" sz="3600" b="1" dirty="0"/>
            </a:br>
            <a:r>
              <a:rPr lang="en-US" sz="3600" b="1" dirty="0"/>
              <a:t>ASSYRIA</a:t>
            </a:r>
            <a:endParaRPr lang="en-US" sz="3600" dirty="0"/>
          </a:p>
          <a:p>
            <a:endParaRPr lang="en-US" sz="3200" dirty="0"/>
          </a:p>
        </p:txBody>
      </p:sp>
    </p:spTree>
    <p:extLst>
      <p:ext uri="{BB962C8B-B14F-4D97-AF65-F5344CB8AC3E}">
        <p14:creationId xmlns:p14="http://schemas.microsoft.com/office/powerpoint/2010/main" val="1208702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271568" y="203886"/>
            <a:ext cx="11204019" cy="6450227"/>
          </a:xfrm>
        </p:spPr>
        <p:txBody>
          <a:bodyPr/>
          <a:lstStyle/>
          <a:p>
            <a:r>
              <a:rPr lang="en-US" sz="6000" b="1" dirty="0">
                <a:latin typeface="Arial" panose="020B0604020202020204" pitchFamily="34" charset="0"/>
                <a:cs typeface="Arial" panose="020B0604020202020204" pitchFamily="34" charset="0"/>
              </a:rPr>
              <a:t>HAMAS/ISRAEL 2023</a:t>
            </a:r>
            <a:br>
              <a:rPr lang="en-US" sz="6000" b="1" dirty="0">
                <a:latin typeface="Arial" panose="020B0604020202020204" pitchFamily="34" charset="0"/>
                <a:cs typeface="Arial" panose="020B0604020202020204" pitchFamily="34" charset="0"/>
              </a:rPr>
            </a:br>
            <a:r>
              <a:rPr lang="en-US" sz="6000" b="1" dirty="0">
                <a:latin typeface="Arial" panose="020B0604020202020204" pitchFamily="34" charset="0"/>
                <a:cs typeface="Arial" panose="020B0604020202020204" pitchFamily="34" charset="0"/>
              </a:rPr>
              <a:t>IS IT THE START OF THE  </a:t>
            </a:r>
            <a:r>
              <a:rPr lang="en-US" sz="6000" b="1" dirty="0">
                <a:solidFill>
                  <a:srgbClr val="FFC000"/>
                </a:solidFill>
                <a:latin typeface="Arial" panose="020B0604020202020204" pitchFamily="34" charset="0"/>
                <a:cs typeface="Arial" panose="020B0604020202020204" pitchFamily="34" charset="0"/>
              </a:rPr>
              <a:t>PSALM 83 WAR?</a:t>
            </a:r>
            <a:br>
              <a:rPr lang="en-US" sz="6000" b="1" dirty="0">
                <a:solidFill>
                  <a:srgbClr val="FFC000"/>
                </a:solidFill>
                <a:latin typeface="Arial" panose="020B0604020202020204" pitchFamily="34" charset="0"/>
                <a:cs typeface="Arial" panose="020B0604020202020204" pitchFamily="34" charset="0"/>
              </a:rPr>
            </a:br>
            <a:r>
              <a:rPr lang="en-US" sz="4400" b="1" dirty="0">
                <a:solidFill>
                  <a:schemeClr val="tx1"/>
                </a:solidFill>
                <a:latin typeface="Arial" panose="020B0604020202020204" pitchFamily="34" charset="0"/>
                <a:cs typeface="Arial" panose="020B0604020202020204" pitchFamily="34" charset="0"/>
              </a:rPr>
              <a:t>• Never all 10 countries before.</a:t>
            </a:r>
            <a:br>
              <a:rPr lang="en-US" sz="4400" b="1" dirty="0">
                <a:solidFill>
                  <a:schemeClr val="tx1"/>
                </a:solidFill>
                <a:latin typeface="Arial" panose="020B0604020202020204" pitchFamily="34" charset="0"/>
                <a:cs typeface="Arial" panose="020B0604020202020204" pitchFamily="34" charset="0"/>
              </a:rPr>
            </a:br>
            <a:r>
              <a:rPr lang="en-US" sz="4400" b="1" dirty="0">
                <a:solidFill>
                  <a:schemeClr val="tx1"/>
                </a:solidFill>
                <a:latin typeface="Arial" panose="020B0604020202020204" pitchFamily="34" charset="0"/>
                <a:cs typeface="Arial" panose="020B0604020202020204" pitchFamily="34" charset="0"/>
              </a:rPr>
              <a:t>• Egypt and Jordan are currently at </a:t>
            </a:r>
            <a:br>
              <a:rPr lang="en-US" sz="4400" b="1" dirty="0">
                <a:solidFill>
                  <a:schemeClr val="tx1"/>
                </a:solidFill>
                <a:latin typeface="Arial" panose="020B0604020202020204" pitchFamily="34" charset="0"/>
                <a:cs typeface="Arial" panose="020B0604020202020204" pitchFamily="34" charset="0"/>
              </a:rPr>
            </a:br>
            <a:r>
              <a:rPr lang="en-US" sz="4400" b="1" dirty="0">
                <a:solidFill>
                  <a:schemeClr val="tx1"/>
                </a:solidFill>
                <a:latin typeface="Arial" panose="020B0604020202020204" pitchFamily="34" charset="0"/>
                <a:cs typeface="Arial" panose="020B0604020202020204" pitchFamily="34" charset="0"/>
              </a:rPr>
              <a:t>peace with Israel.</a:t>
            </a:r>
            <a:br>
              <a:rPr lang="en-US" sz="4400" b="1" dirty="0">
                <a:solidFill>
                  <a:schemeClr val="tx1"/>
                </a:solidFill>
                <a:latin typeface="Arial" panose="020B0604020202020204" pitchFamily="34" charset="0"/>
                <a:cs typeface="Arial" panose="020B0604020202020204" pitchFamily="34" charset="0"/>
              </a:rPr>
            </a:br>
            <a:r>
              <a:rPr lang="en-US" sz="4400" b="1" dirty="0">
                <a:solidFill>
                  <a:schemeClr val="tx1"/>
                </a:solidFill>
                <a:latin typeface="Arial" panose="020B0604020202020204" pitchFamily="34" charset="0"/>
                <a:cs typeface="Arial" panose="020B0604020202020204" pitchFamily="34" charset="0"/>
              </a:rPr>
              <a:t>• A literary device by Asaph akin to saying, </a:t>
            </a:r>
            <a:r>
              <a:rPr lang="en-US" sz="4400" b="1" i="1" dirty="0">
                <a:solidFill>
                  <a:schemeClr val="tx1"/>
                </a:solidFill>
                <a:latin typeface="Arial" panose="020B0604020202020204" pitchFamily="34" charset="0"/>
                <a:cs typeface="Arial" panose="020B0604020202020204" pitchFamily="34" charset="0"/>
              </a:rPr>
              <a:t>“The whole world is against us!”</a:t>
            </a:r>
            <a:br>
              <a:rPr lang="en-US" sz="6000" b="1" dirty="0">
                <a:solidFill>
                  <a:srgbClr val="FFC000"/>
                </a:solidFill>
                <a:latin typeface="Arial" panose="020B0604020202020204" pitchFamily="34" charset="0"/>
                <a:cs typeface="Arial" panose="020B0604020202020204" pitchFamily="34" charset="0"/>
              </a:rPr>
            </a:br>
            <a:endParaRPr lang="en-US" sz="48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873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633754" y="724565"/>
            <a:ext cx="10474970" cy="5836871"/>
          </a:xfrm>
        </p:spPr>
        <p:txBody>
          <a:bodyPr/>
          <a:lstStyle/>
          <a:p>
            <a:r>
              <a:rPr lang="en-US" sz="4800" b="1" dirty="0">
                <a:latin typeface="Arial" panose="020B0604020202020204" pitchFamily="34" charset="0"/>
                <a:cs typeface="Arial" panose="020B0604020202020204" pitchFamily="34" charset="0"/>
              </a:rPr>
              <a:t>On October 7, 2023, Hamas launched a major terrorist attack from the Gaza Strip into Israel.</a:t>
            </a:r>
            <a:br>
              <a:rPr lang="en-US" sz="4800" b="1" dirty="0">
                <a:latin typeface="Arial" panose="020B0604020202020204" pitchFamily="34" charset="0"/>
                <a:cs typeface="Arial" panose="020B0604020202020204" pitchFamily="34" charset="0"/>
              </a:rPr>
            </a:br>
            <a:r>
              <a:rPr lang="en-US" sz="4800" b="1" dirty="0">
                <a:solidFill>
                  <a:srgbClr val="FFC000"/>
                </a:solidFill>
                <a:latin typeface="Arial" panose="020B0604020202020204" pitchFamily="34" charset="0"/>
                <a:cs typeface="Arial" panose="020B0604020202020204" pitchFamily="34" charset="0"/>
              </a:rPr>
              <a:t>It turned out to be the heaviest Jewish death toll since the</a:t>
            </a:r>
            <a:br>
              <a:rPr lang="en-US" sz="4800" b="1" dirty="0">
                <a:solidFill>
                  <a:srgbClr val="FFC000"/>
                </a:solidFill>
                <a:latin typeface="Arial" panose="020B0604020202020204" pitchFamily="34" charset="0"/>
                <a:cs typeface="Arial" panose="020B0604020202020204" pitchFamily="34" charset="0"/>
              </a:rPr>
            </a:br>
            <a:r>
              <a:rPr lang="en-US" sz="4800" b="1" dirty="0">
                <a:solidFill>
                  <a:srgbClr val="FFC000"/>
                </a:solidFill>
                <a:latin typeface="Arial" panose="020B0604020202020204" pitchFamily="34" charset="0"/>
                <a:cs typeface="Arial" panose="020B0604020202020204" pitchFamily="34" charset="0"/>
              </a:rPr>
              <a:t>HOLOCAUST!</a:t>
            </a:r>
            <a:br>
              <a:rPr lang="en-US" sz="4800" b="1" dirty="0">
                <a:latin typeface="Arial" panose="020B0604020202020204" pitchFamily="34" charset="0"/>
                <a:cs typeface="Arial" panose="020B0604020202020204" pitchFamily="34" charset="0"/>
              </a:rPr>
            </a:br>
            <a:r>
              <a:rPr lang="en-US" sz="4800" b="1" dirty="0">
                <a:latin typeface="Arial" panose="020B0604020202020204" pitchFamily="34" charset="0"/>
                <a:cs typeface="Arial" panose="020B0604020202020204" pitchFamily="34" charset="0"/>
              </a:rPr>
              <a:t> </a:t>
            </a:r>
            <a:br>
              <a:rPr lang="en-US" sz="4800" b="1" dirty="0">
                <a:latin typeface="Arial" panose="020B0604020202020204" pitchFamily="34" charset="0"/>
                <a:cs typeface="Arial" panose="020B0604020202020204" pitchFamily="34" charset="0"/>
              </a:rPr>
            </a:br>
            <a:br>
              <a:rPr lang="en-US" sz="4800" b="1" dirty="0">
                <a:latin typeface="Arial" panose="020B0604020202020204" pitchFamily="34" charset="0"/>
                <a:cs typeface="Arial" panose="020B0604020202020204" pitchFamily="34" charset="0"/>
              </a:rPr>
            </a:b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0343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345708" y="1760839"/>
            <a:ext cx="11204019" cy="3849130"/>
          </a:xfrm>
        </p:spPr>
        <p:txBody>
          <a:bodyPr/>
          <a:lstStyle/>
          <a:p>
            <a:r>
              <a:rPr lang="en-US" sz="7200" b="1" dirty="0">
                <a:latin typeface="Arial" panose="020B0604020202020204" pitchFamily="34" charset="0"/>
                <a:cs typeface="Arial" panose="020B0604020202020204" pitchFamily="34" charset="0"/>
              </a:rPr>
              <a:t>HAMAS/ISRAEL 2023</a:t>
            </a:r>
            <a:br>
              <a:rPr lang="en-US" sz="7200" b="1" dirty="0">
                <a:latin typeface="Arial" panose="020B0604020202020204" pitchFamily="34" charset="0"/>
                <a:cs typeface="Arial" panose="020B0604020202020204" pitchFamily="34" charset="0"/>
              </a:rPr>
            </a:br>
            <a:r>
              <a:rPr lang="en-US" sz="7200" b="1" dirty="0">
                <a:solidFill>
                  <a:srgbClr val="FFC000"/>
                </a:solidFill>
                <a:latin typeface="Arial" panose="020B0604020202020204" pitchFamily="34" charset="0"/>
                <a:cs typeface="Arial" panose="020B0604020202020204" pitchFamily="34" charset="0"/>
              </a:rPr>
              <a:t>IS NOT </a:t>
            </a:r>
            <a:br>
              <a:rPr lang="en-US" sz="7200" b="1" dirty="0">
                <a:solidFill>
                  <a:srgbClr val="FFC000"/>
                </a:solidFill>
                <a:latin typeface="Arial" panose="020B0604020202020204" pitchFamily="34" charset="0"/>
                <a:cs typeface="Arial" panose="020B0604020202020204" pitchFamily="34" charset="0"/>
              </a:rPr>
            </a:br>
            <a:r>
              <a:rPr lang="en-US" sz="7200" b="1" dirty="0">
                <a:solidFill>
                  <a:srgbClr val="FFC000"/>
                </a:solidFill>
                <a:latin typeface="Arial" panose="020B0604020202020204" pitchFamily="34" charset="0"/>
                <a:cs typeface="Arial" panose="020B0604020202020204" pitchFamily="34" charset="0"/>
              </a:rPr>
              <a:t>THE PSALM 83 WAR</a:t>
            </a:r>
            <a:br>
              <a:rPr lang="en-US" sz="7200" b="1" dirty="0">
                <a:solidFill>
                  <a:srgbClr val="FFC000"/>
                </a:solidFill>
                <a:latin typeface="Arial" panose="020B0604020202020204" pitchFamily="34" charset="0"/>
                <a:cs typeface="Arial" panose="020B0604020202020204" pitchFamily="34" charset="0"/>
              </a:rPr>
            </a:br>
            <a:endParaRPr lang="en-US" sz="60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2998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197426" y="-49428"/>
            <a:ext cx="11204019" cy="6450227"/>
          </a:xfrm>
        </p:spPr>
        <p:txBody>
          <a:bodyPr/>
          <a:lstStyle/>
          <a:p>
            <a:r>
              <a:rPr lang="en-US" sz="6000" b="1" dirty="0">
                <a:latin typeface="Arial" panose="020B0604020202020204" pitchFamily="34" charset="0"/>
                <a:cs typeface="Arial" panose="020B0604020202020204" pitchFamily="34" charset="0"/>
              </a:rPr>
              <a:t>HAMAS/ISRAEL 2023</a:t>
            </a:r>
            <a:br>
              <a:rPr lang="en-US" sz="6000" b="1" dirty="0">
                <a:latin typeface="Arial" panose="020B0604020202020204" pitchFamily="34" charset="0"/>
                <a:cs typeface="Arial" panose="020B0604020202020204" pitchFamily="34" charset="0"/>
              </a:rPr>
            </a:br>
            <a:r>
              <a:rPr lang="en-US" sz="6000" b="1" dirty="0">
                <a:latin typeface="Arial" panose="020B0604020202020204" pitchFamily="34" charset="0"/>
                <a:cs typeface="Arial" panose="020B0604020202020204" pitchFamily="34" charset="0"/>
              </a:rPr>
              <a:t>IS IT THE START OF THE  </a:t>
            </a:r>
            <a:r>
              <a:rPr lang="en-US" sz="6000" b="1" dirty="0">
                <a:solidFill>
                  <a:srgbClr val="FFC000"/>
                </a:solidFill>
                <a:latin typeface="Arial" panose="020B0604020202020204" pitchFamily="34" charset="0"/>
                <a:cs typeface="Arial" panose="020B0604020202020204" pitchFamily="34" charset="0"/>
              </a:rPr>
              <a:t>GOG AND MAGOG WAR?</a:t>
            </a:r>
            <a:br>
              <a:rPr lang="en-US" sz="6000" b="1" dirty="0">
                <a:solidFill>
                  <a:srgbClr val="FFC000"/>
                </a:solidFill>
                <a:latin typeface="Arial" panose="020B0604020202020204" pitchFamily="34" charset="0"/>
                <a:cs typeface="Arial" panose="020B0604020202020204" pitchFamily="34" charset="0"/>
              </a:rPr>
            </a:br>
            <a:r>
              <a:rPr lang="en-US" sz="4400" b="1" dirty="0">
                <a:solidFill>
                  <a:schemeClr val="tx1"/>
                </a:solidFill>
                <a:latin typeface="Arial" panose="020B0604020202020204" pitchFamily="34" charset="0"/>
                <a:cs typeface="Arial" panose="020B0604020202020204" pitchFamily="34" charset="0"/>
              </a:rPr>
              <a:t>• 10 proper names (Ezekiel 38:1-7)</a:t>
            </a:r>
            <a:br>
              <a:rPr lang="en-US" sz="4400" b="1" dirty="0">
                <a:solidFill>
                  <a:schemeClr val="tx1"/>
                </a:solidFill>
                <a:latin typeface="Arial" panose="020B0604020202020204" pitchFamily="34" charset="0"/>
                <a:cs typeface="Arial" panose="020B0604020202020204" pitchFamily="34" charset="0"/>
              </a:rPr>
            </a:br>
            <a:r>
              <a:rPr lang="en-US" sz="4400" b="1" dirty="0">
                <a:solidFill>
                  <a:schemeClr val="tx1"/>
                </a:solidFill>
                <a:latin typeface="Arial" panose="020B0604020202020204" pitchFamily="34" charset="0"/>
                <a:cs typeface="Arial" panose="020B0604020202020204" pitchFamily="34" charset="0"/>
              </a:rPr>
              <a:t>Gog </a:t>
            </a:r>
            <a:r>
              <a:rPr lang="en-US" sz="4400" b="1" dirty="0">
                <a:solidFill>
                  <a:srgbClr val="FFC000"/>
                </a:solidFill>
                <a:latin typeface="Arial" panose="020B0604020202020204" pitchFamily="34" charset="0"/>
                <a:cs typeface="Arial" panose="020B0604020202020204" pitchFamily="34" charset="0"/>
              </a:rPr>
              <a:t>(a person), </a:t>
            </a:r>
            <a:r>
              <a:rPr lang="en-US" sz="4400" b="1" dirty="0">
                <a:solidFill>
                  <a:schemeClr val="tx1"/>
                </a:solidFill>
                <a:latin typeface="Arial" panose="020B0604020202020204" pitchFamily="34" charset="0"/>
                <a:cs typeface="Arial" panose="020B0604020202020204" pitchFamily="34" charset="0"/>
              </a:rPr>
              <a:t>Magog </a:t>
            </a:r>
            <a:r>
              <a:rPr lang="en-US" sz="4400" b="1" dirty="0">
                <a:solidFill>
                  <a:srgbClr val="FFC000"/>
                </a:solidFill>
                <a:latin typeface="Arial" panose="020B0604020202020204" pitchFamily="34" charset="0"/>
                <a:cs typeface="Arial" panose="020B0604020202020204" pitchFamily="34" charset="0"/>
              </a:rPr>
              <a:t>(former Soviet Union)</a:t>
            </a:r>
            <a:r>
              <a:rPr lang="en-US" sz="4400" b="1" dirty="0">
                <a:solidFill>
                  <a:schemeClr val="tx1"/>
                </a:solidFill>
                <a:latin typeface="Arial" panose="020B0604020202020204" pitchFamily="34" charset="0"/>
                <a:cs typeface="Arial" panose="020B0604020202020204" pitchFamily="34" charset="0"/>
              </a:rPr>
              <a:t>, Rosh </a:t>
            </a:r>
            <a:r>
              <a:rPr lang="en-US" sz="4400" b="1" dirty="0">
                <a:solidFill>
                  <a:srgbClr val="FFC000"/>
                </a:solidFill>
                <a:latin typeface="Arial" panose="020B0604020202020204" pitchFamily="34" charset="0"/>
                <a:cs typeface="Arial" panose="020B0604020202020204" pitchFamily="34" charset="0"/>
              </a:rPr>
              <a:t>(Russia)</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Meshech</a:t>
            </a:r>
            <a:r>
              <a:rPr lang="en-US" sz="4400" b="1" dirty="0">
                <a:solidFill>
                  <a:schemeClr val="tx1"/>
                </a:solidFill>
                <a:latin typeface="Arial" panose="020B0604020202020204" pitchFamily="34" charset="0"/>
                <a:cs typeface="Arial" panose="020B0604020202020204" pitchFamily="34" charset="0"/>
              </a:rPr>
              <a:t> and Tubal </a:t>
            </a:r>
            <a:r>
              <a:rPr lang="en-US" sz="4400" b="1" dirty="0">
                <a:solidFill>
                  <a:srgbClr val="FFC000"/>
                </a:solidFill>
                <a:latin typeface="Arial" panose="020B0604020202020204" pitchFamily="34" charset="0"/>
                <a:cs typeface="Arial" panose="020B0604020202020204" pitchFamily="34" charset="0"/>
              </a:rPr>
              <a:t>(Turkey)</a:t>
            </a:r>
            <a:r>
              <a:rPr lang="en-US" sz="4400" b="1" dirty="0">
                <a:solidFill>
                  <a:schemeClr val="tx1"/>
                </a:solidFill>
                <a:latin typeface="Arial" panose="020B0604020202020204" pitchFamily="34" charset="0"/>
                <a:cs typeface="Arial" panose="020B0604020202020204" pitchFamily="34" charset="0"/>
              </a:rPr>
              <a:t>, Persia</a:t>
            </a:r>
            <a:r>
              <a:rPr lang="en-US" sz="4400" b="1" dirty="0">
                <a:solidFill>
                  <a:srgbClr val="FFC000"/>
                </a:solidFill>
                <a:latin typeface="Arial" panose="020B0604020202020204" pitchFamily="34" charset="0"/>
                <a:cs typeface="Arial" panose="020B0604020202020204" pitchFamily="34" charset="0"/>
              </a:rPr>
              <a:t> (Iran)</a:t>
            </a:r>
            <a:r>
              <a:rPr lang="en-US" sz="4400" b="1" dirty="0">
                <a:solidFill>
                  <a:schemeClr val="tx1"/>
                </a:solidFill>
                <a:latin typeface="Arial" panose="020B0604020202020204" pitchFamily="34" charset="0"/>
                <a:cs typeface="Arial" panose="020B0604020202020204" pitchFamily="34" charset="0"/>
              </a:rPr>
              <a:t>, Ethiopia</a:t>
            </a:r>
            <a:r>
              <a:rPr lang="en-US" sz="4400" b="1" dirty="0">
                <a:solidFill>
                  <a:srgbClr val="FFC000"/>
                </a:solidFill>
                <a:latin typeface="Arial" panose="020B0604020202020204" pitchFamily="34" charset="0"/>
                <a:cs typeface="Arial" panose="020B0604020202020204" pitchFamily="34" charset="0"/>
              </a:rPr>
              <a:t> (Sudan)</a:t>
            </a:r>
            <a:r>
              <a:rPr lang="en-US" sz="4400" b="1" dirty="0">
                <a:solidFill>
                  <a:schemeClr val="tx1"/>
                </a:solidFill>
                <a:latin typeface="Arial" panose="020B0604020202020204" pitchFamily="34" charset="0"/>
                <a:cs typeface="Arial" panose="020B0604020202020204" pitchFamily="34" charset="0"/>
              </a:rPr>
              <a:t>, Put</a:t>
            </a:r>
            <a:r>
              <a:rPr lang="en-US" sz="4400" b="1" dirty="0">
                <a:solidFill>
                  <a:srgbClr val="FFC000"/>
                </a:solidFill>
                <a:latin typeface="Arial" panose="020B0604020202020204" pitchFamily="34" charset="0"/>
                <a:cs typeface="Arial" panose="020B0604020202020204" pitchFamily="34" charset="0"/>
              </a:rPr>
              <a:t> (Libya)</a:t>
            </a:r>
            <a:r>
              <a:rPr lang="en-US" sz="4400" b="1" dirty="0">
                <a:solidFill>
                  <a:schemeClr val="tx1"/>
                </a:solidFill>
                <a:latin typeface="Arial" panose="020B0604020202020204" pitchFamily="34" charset="0"/>
                <a:cs typeface="Arial" panose="020B0604020202020204" pitchFamily="34" charset="0"/>
              </a:rPr>
              <a:t>, Gomer</a:t>
            </a:r>
            <a:r>
              <a:rPr lang="en-US" sz="4400" b="1" dirty="0">
                <a:solidFill>
                  <a:srgbClr val="FFC000"/>
                </a:solidFill>
                <a:latin typeface="Arial" panose="020B0604020202020204" pitchFamily="34" charset="0"/>
                <a:cs typeface="Arial" panose="020B0604020202020204" pitchFamily="34" charset="0"/>
              </a:rPr>
              <a:t> (Central Turkey)</a:t>
            </a:r>
            <a:r>
              <a:rPr lang="en-US" sz="4400" b="1" dirty="0">
                <a:solidFill>
                  <a:schemeClr val="tx1"/>
                </a:solidFill>
                <a:latin typeface="Arial" panose="020B0604020202020204" pitchFamily="34" charset="0"/>
                <a:cs typeface="Arial" panose="020B0604020202020204" pitchFamily="34" charset="0"/>
              </a:rPr>
              <a:t>, Beth-</a:t>
            </a:r>
            <a:r>
              <a:rPr lang="en-US" sz="4400" b="1" dirty="0" err="1">
                <a:solidFill>
                  <a:schemeClr val="tx1"/>
                </a:solidFill>
                <a:latin typeface="Arial" panose="020B0604020202020204" pitchFamily="34" charset="0"/>
                <a:cs typeface="Arial" panose="020B0604020202020204" pitchFamily="34" charset="0"/>
              </a:rPr>
              <a:t>Togarmah</a:t>
            </a:r>
            <a:r>
              <a:rPr lang="en-US" sz="4400" b="1" dirty="0">
                <a:solidFill>
                  <a:srgbClr val="FFC000"/>
                </a:solidFill>
                <a:latin typeface="Arial" panose="020B0604020202020204" pitchFamily="34" charset="0"/>
                <a:cs typeface="Arial" panose="020B0604020202020204" pitchFamily="34" charset="0"/>
              </a:rPr>
              <a:t> (Turkey)</a:t>
            </a:r>
            <a:r>
              <a:rPr lang="en-US" sz="4400" b="1" dirty="0">
                <a:solidFill>
                  <a:schemeClr val="tx1"/>
                </a:solidFill>
                <a:latin typeface="Arial" panose="020B0604020202020204" pitchFamily="34" charset="0"/>
                <a:cs typeface="Arial" panose="020B0604020202020204" pitchFamily="34" charset="0"/>
              </a:rPr>
              <a:t>.</a:t>
            </a:r>
            <a:br>
              <a:rPr lang="en-US" sz="6000" b="1" dirty="0">
                <a:solidFill>
                  <a:srgbClr val="FFC000"/>
                </a:solidFill>
                <a:latin typeface="Arial" panose="020B0604020202020204" pitchFamily="34" charset="0"/>
                <a:cs typeface="Arial" panose="020B0604020202020204" pitchFamily="34" charset="0"/>
              </a:rPr>
            </a:br>
            <a:endParaRPr lang="en-US" sz="48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4579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197426" y="-49428"/>
            <a:ext cx="11204019" cy="6450227"/>
          </a:xfrm>
        </p:spPr>
        <p:txBody>
          <a:bodyPr/>
          <a:lstStyle/>
          <a:p>
            <a:r>
              <a:rPr lang="en-US" sz="6000" b="1" dirty="0">
                <a:latin typeface="Arial" panose="020B0604020202020204" pitchFamily="34" charset="0"/>
                <a:cs typeface="Arial" panose="020B0604020202020204" pitchFamily="34" charset="0"/>
              </a:rPr>
              <a:t>HAMAS/ISRAEL 2023</a:t>
            </a:r>
            <a:br>
              <a:rPr lang="en-US" sz="6000" b="1" dirty="0">
                <a:latin typeface="Arial" panose="020B0604020202020204" pitchFamily="34" charset="0"/>
                <a:cs typeface="Arial" panose="020B0604020202020204" pitchFamily="34" charset="0"/>
              </a:rPr>
            </a:br>
            <a:r>
              <a:rPr lang="en-US" sz="6000" b="1" dirty="0">
                <a:latin typeface="Arial" panose="020B0604020202020204" pitchFamily="34" charset="0"/>
                <a:cs typeface="Arial" panose="020B0604020202020204" pitchFamily="34" charset="0"/>
              </a:rPr>
              <a:t>IS IT THE START OF THE  </a:t>
            </a:r>
            <a:r>
              <a:rPr lang="en-US" sz="6000" b="1" dirty="0">
                <a:solidFill>
                  <a:srgbClr val="FFC000"/>
                </a:solidFill>
                <a:latin typeface="Arial" panose="020B0604020202020204" pitchFamily="34" charset="0"/>
                <a:cs typeface="Arial" panose="020B0604020202020204" pitchFamily="34" charset="0"/>
              </a:rPr>
              <a:t>GOG AND MAGOG WAR?</a:t>
            </a:r>
            <a:br>
              <a:rPr lang="en-US" sz="6000" b="1" dirty="0">
                <a:solidFill>
                  <a:srgbClr val="FFC000"/>
                </a:solidFill>
                <a:latin typeface="Arial" panose="020B0604020202020204" pitchFamily="34" charset="0"/>
                <a:cs typeface="Arial" panose="020B0604020202020204" pitchFamily="34" charset="0"/>
              </a:rPr>
            </a:br>
            <a:r>
              <a:rPr lang="en-US" sz="4400" b="1" dirty="0">
                <a:solidFill>
                  <a:schemeClr val="tx1"/>
                </a:solidFill>
                <a:latin typeface="Arial" panose="020B0604020202020204" pitchFamily="34" charset="0"/>
                <a:cs typeface="Arial" panose="020B0604020202020204" pitchFamily="34" charset="0"/>
              </a:rPr>
              <a:t>• In the context of Ezekiel, chapters 36 and 37 speak of the regathering of Israel in the Land, both physical and spiritual and chapters 40 through 48 speaks of the worship in the millennial Temple.</a:t>
            </a:r>
            <a:endParaRPr lang="en-US" sz="48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5684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197426" y="-49428"/>
            <a:ext cx="11204019" cy="6450227"/>
          </a:xfrm>
        </p:spPr>
        <p:txBody>
          <a:bodyPr/>
          <a:lstStyle/>
          <a:p>
            <a:r>
              <a:rPr lang="en-US" sz="6000" b="1" dirty="0">
                <a:latin typeface="Arial" panose="020B0604020202020204" pitchFamily="34" charset="0"/>
                <a:cs typeface="Arial" panose="020B0604020202020204" pitchFamily="34" charset="0"/>
              </a:rPr>
              <a:t>HAMAS/ISRAEL 2023</a:t>
            </a:r>
            <a:br>
              <a:rPr lang="en-US" sz="6000" b="1" dirty="0">
                <a:latin typeface="Arial" panose="020B0604020202020204" pitchFamily="34" charset="0"/>
                <a:cs typeface="Arial" panose="020B0604020202020204" pitchFamily="34" charset="0"/>
              </a:rPr>
            </a:br>
            <a:r>
              <a:rPr lang="en-US" sz="6000" b="1" dirty="0">
                <a:latin typeface="Arial" panose="020B0604020202020204" pitchFamily="34" charset="0"/>
                <a:cs typeface="Arial" panose="020B0604020202020204" pitchFamily="34" charset="0"/>
              </a:rPr>
              <a:t>IS IT THE START OF THE  </a:t>
            </a:r>
            <a:r>
              <a:rPr lang="en-US" sz="6000" b="1" dirty="0">
                <a:solidFill>
                  <a:srgbClr val="FFC000"/>
                </a:solidFill>
                <a:latin typeface="Arial" panose="020B0604020202020204" pitchFamily="34" charset="0"/>
                <a:cs typeface="Arial" panose="020B0604020202020204" pitchFamily="34" charset="0"/>
              </a:rPr>
              <a:t>GOG AND MAGOG WAR?</a:t>
            </a:r>
            <a:br>
              <a:rPr lang="en-US" sz="6000" b="1" dirty="0">
                <a:solidFill>
                  <a:srgbClr val="FFC000"/>
                </a:solidFill>
                <a:latin typeface="Arial" panose="020B0604020202020204" pitchFamily="34" charset="0"/>
                <a:cs typeface="Arial" panose="020B0604020202020204" pitchFamily="34" charset="0"/>
              </a:rPr>
            </a:br>
            <a:r>
              <a:rPr lang="en-US" sz="4400" b="1" dirty="0">
                <a:solidFill>
                  <a:schemeClr val="tx1"/>
                </a:solidFill>
                <a:latin typeface="Arial" panose="020B0604020202020204" pitchFamily="34" charset="0"/>
                <a:cs typeface="Arial" panose="020B0604020202020204" pitchFamily="34" charset="0"/>
              </a:rPr>
              <a:t>Ezekiel 38:8 </a:t>
            </a:r>
            <a:r>
              <a:rPr lang="en-US" sz="3200" b="1" i="1" dirty="0">
                <a:solidFill>
                  <a:schemeClr val="tx1"/>
                </a:solidFill>
                <a:effectLst/>
                <a:latin typeface="Arial" panose="020B0604020202020204" pitchFamily="34" charset="0"/>
                <a:cs typeface="Arial" panose="020B0604020202020204" pitchFamily="34" charset="0"/>
              </a:rPr>
              <a:t>After many days you will be summoned; in the latter years you will come into the land that is restored from the sword, whose inhabitants have been gathered from many nations to the mountains of Israel which had been a continual waste; but its people were brought out from the nations, </a:t>
            </a:r>
            <a:r>
              <a:rPr lang="en-US" sz="3200" b="1" i="1" dirty="0">
                <a:solidFill>
                  <a:srgbClr val="FFC000"/>
                </a:solidFill>
                <a:effectLst/>
                <a:latin typeface="Arial" panose="020B0604020202020204" pitchFamily="34" charset="0"/>
                <a:cs typeface="Arial" panose="020B0604020202020204" pitchFamily="34" charset="0"/>
              </a:rPr>
              <a:t>and they are living securely</a:t>
            </a:r>
            <a:r>
              <a:rPr lang="en-US" sz="3200" b="1" i="1" dirty="0">
                <a:solidFill>
                  <a:schemeClr val="tx1"/>
                </a:solidFill>
                <a:effectLst/>
                <a:latin typeface="Arial" panose="020B0604020202020204" pitchFamily="34" charset="0"/>
                <a:cs typeface="Arial" panose="020B0604020202020204" pitchFamily="34" charset="0"/>
              </a:rPr>
              <a:t>, all of them.</a:t>
            </a:r>
            <a:endParaRPr lang="en-US" sz="44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6891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197426" y="-49428"/>
            <a:ext cx="11204019" cy="6450227"/>
          </a:xfrm>
        </p:spPr>
        <p:txBody>
          <a:bodyPr/>
          <a:lstStyle/>
          <a:p>
            <a:r>
              <a:rPr lang="en-US" sz="6000" b="1" dirty="0">
                <a:latin typeface="Arial" panose="020B0604020202020204" pitchFamily="34" charset="0"/>
                <a:cs typeface="Arial" panose="020B0604020202020204" pitchFamily="34" charset="0"/>
              </a:rPr>
              <a:t>HAMAS/ISRAEL 2023</a:t>
            </a:r>
            <a:br>
              <a:rPr lang="en-US" sz="6000" b="1" dirty="0">
                <a:latin typeface="Arial" panose="020B0604020202020204" pitchFamily="34" charset="0"/>
                <a:cs typeface="Arial" panose="020B0604020202020204" pitchFamily="34" charset="0"/>
              </a:rPr>
            </a:br>
            <a:r>
              <a:rPr lang="en-US" sz="6000" b="1" dirty="0">
                <a:latin typeface="Arial" panose="020B0604020202020204" pitchFamily="34" charset="0"/>
                <a:cs typeface="Arial" panose="020B0604020202020204" pitchFamily="34" charset="0"/>
              </a:rPr>
              <a:t>IS IT THE START OF THE  </a:t>
            </a:r>
            <a:r>
              <a:rPr lang="en-US" sz="6000" b="1" dirty="0">
                <a:solidFill>
                  <a:srgbClr val="FFC000"/>
                </a:solidFill>
                <a:latin typeface="Arial" panose="020B0604020202020204" pitchFamily="34" charset="0"/>
                <a:cs typeface="Arial" panose="020B0604020202020204" pitchFamily="34" charset="0"/>
              </a:rPr>
              <a:t>GOG AND MAGOG WAR?</a:t>
            </a:r>
            <a:br>
              <a:rPr lang="en-US" sz="6000" b="1" dirty="0">
                <a:solidFill>
                  <a:srgbClr val="FFC000"/>
                </a:solidFill>
                <a:latin typeface="Arial" panose="020B0604020202020204" pitchFamily="34" charset="0"/>
                <a:cs typeface="Arial" panose="020B0604020202020204" pitchFamily="34" charset="0"/>
              </a:rPr>
            </a:br>
            <a:r>
              <a:rPr lang="en-US" sz="4400" b="1" dirty="0">
                <a:solidFill>
                  <a:schemeClr val="tx1"/>
                </a:solidFill>
                <a:latin typeface="Arial" panose="020B0604020202020204" pitchFamily="34" charset="0"/>
                <a:cs typeface="Arial" panose="020B0604020202020204" pitchFamily="34" charset="0"/>
              </a:rPr>
              <a:t>Ezekiel 38:11</a:t>
            </a:r>
            <a:r>
              <a:rPr lang="en-US" sz="1200" b="1" i="0" baseline="30000" dirty="0">
                <a:solidFill>
                  <a:srgbClr val="000000"/>
                </a:solidFill>
                <a:effectLst/>
                <a:latin typeface="system-ui"/>
              </a:rPr>
              <a:t> </a:t>
            </a:r>
            <a:r>
              <a:rPr lang="en-US" sz="4400" b="1" i="1" dirty="0">
                <a:solidFill>
                  <a:schemeClr val="tx1"/>
                </a:solidFill>
                <a:effectLst/>
                <a:latin typeface="system-ui"/>
              </a:rPr>
              <a:t>and you will say, ‘I will go up against the land of unwalled villages. I will go against those who are at rest, that </a:t>
            </a:r>
            <a:r>
              <a:rPr lang="en-US" sz="4400" b="1" i="1" dirty="0">
                <a:solidFill>
                  <a:srgbClr val="FFC000"/>
                </a:solidFill>
                <a:effectLst/>
                <a:latin typeface="system-ui"/>
              </a:rPr>
              <a:t>live securely</a:t>
            </a:r>
            <a:r>
              <a:rPr lang="en-US" sz="4400" b="1" i="1" dirty="0">
                <a:solidFill>
                  <a:schemeClr val="tx1"/>
                </a:solidFill>
                <a:effectLst/>
                <a:latin typeface="system-ui"/>
              </a:rPr>
              <a:t>, all of them living without walls and having no bars or gates.</a:t>
            </a:r>
            <a:endParaRPr lang="en-US" sz="44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5067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197426" y="0"/>
            <a:ext cx="11204019" cy="6450227"/>
          </a:xfrm>
        </p:spPr>
        <p:txBody>
          <a:bodyPr/>
          <a:lstStyle/>
          <a:p>
            <a:r>
              <a:rPr lang="en-US" sz="6000" b="1" dirty="0">
                <a:latin typeface="Arial" panose="020B0604020202020204" pitchFamily="34" charset="0"/>
                <a:cs typeface="Arial" panose="020B0604020202020204" pitchFamily="34" charset="0"/>
              </a:rPr>
              <a:t>HAMAS/ISRAEL 2023</a:t>
            </a:r>
            <a:br>
              <a:rPr lang="en-US" sz="6000" b="1" dirty="0">
                <a:latin typeface="Arial" panose="020B0604020202020204" pitchFamily="34" charset="0"/>
                <a:cs typeface="Arial" panose="020B0604020202020204" pitchFamily="34" charset="0"/>
              </a:rPr>
            </a:br>
            <a:r>
              <a:rPr lang="en-US" sz="6000" b="1" dirty="0">
                <a:latin typeface="Arial" panose="020B0604020202020204" pitchFamily="34" charset="0"/>
                <a:cs typeface="Arial" panose="020B0604020202020204" pitchFamily="34" charset="0"/>
              </a:rPr>
              <a:t>IS IT THE START OF THE  </a:t>
            </a:r>
            <a:r>
              <a:rPr lang="en-US" sz="6000" b="1" dirty="0">
                <a:solidFill>
                  <a:srgbClr val="FFC000"/>
                </a:solidFill>
                <a:latin typeface="Arial" panose="020B0604020202020204" pitchFamily="34" charset="0"/>
                <a:cs typeface="Arial" panose="020B0604020202020204" pitchFamily="34" charset="0"/>
              </a:rPr>
              <a:t>GOG AND MAGOG WAR?</a:t>
            </a:r>
            <a:br>
              <a:rPr lang="en-US" sz="6000" b="1" dirty="0">
                <a:solidFill>
                  <a:srgbClr val="FFC000"/>
                </a:solidFill>
                <a:latin typeface="Arial" panose="020B0604020202020204" pitchFamily="34" charset="0"/>
                <a:cs typeface="Arial" panose="020B0604020202020204" pitchFamily="34" charset="0"/>
              </a:rPr>
            </a:br>
            <a:r>
              <a:rPr lang="en-US" sz="4400" b="1" dirty="0">
                <a:solidFill>
                  <a:schemeClr val="tx1"/>
                </a:solidFill>
                <a:latin typeface="Arial" panose="020B0604020202020204" pitchFamily="34" charset="0"/>
                <a:cs typeface="Arial" panose="020B0604020202020204" pitchFamily="34" charset="0"/>
              </a:rPr>
              <a:t>Ezekiel 38:14 </a:t>
            </a:r>
            <a:r>
              <a:rPr lang="en-US" sz="4400" b="1" i="1" dirty="0">
                <a:solidFill>
                  <a:schemeClr val="tx1"/>
                </a:solidFill>
                <a:effectLst/>
                <a:latin typeface="Arial" panose="020B0604020202020204" pitchFamily="34" charset="0"/>
                <a:cs typeface="Arial" panose="020B0604020202020204" pitchFamily="34" charset="0"/>
              </a:rPr>
              <a:t>“Therefore prophesy, son of man, and say to Gog, ‘Thus says the Lord </a:t>
            </a:r>
            <a:r>
              <a:rPr lang="en-US" sz="4400" b="1" i="1" cap="small" dirty="0">
                <a:solidFill>
                  <a:schemeClr val="tx1"/>
                </a:solidFill>
                <a:effectLst/>
                <a:latin typeface="Arial" panose="020B0604020202020204" pitchFamily="34" charset="0"/>
                <a:cs typeface="Arial" panose="020B0604020202020204" pitchFamily="34" charset="0"/>
              </a:rPr>
              <a:t>God</a:t>
            </a:r>
            <a:r>
              <a:rPr lang="en-US" sz="4400" b="1" i="1" dirty="0">
                <a:solidFill>
                  <a:schemeClr val="tx1"/>
                </a:solidFill>
                <a:effectLst/>
                <a:latin typeface="Arial" panose="020B0604020202020204" pitchFamily="34" charset="0"/>
                <a:cs typeface="Arial" panose="020B0604020202020204" pitchFamily="34" charset="0"/>
              </a:rPr>
              <a:t>, “On that day when My people Israel are </a:t>
            </a:r>
            <a:r>
              <a:rPr lang="en-US" sz="4400" b="1" i="1" dirty="0">
                <a:solidFill>
                  <a:srgbClr val="FFC000"/>
                </a:solidFill>
                <a:effectLst/>
                <a:latin typeface="Arial" panose="020B0604020202020204" pitchFamily="34" charset="0"/>
                <a:cs typeface="Arial" panose="020B0604020202020204" pitchFamily="34" charset="0"/>
              </a:rPr>
              <a:t>living securely</a:t>
            </a:r>
            <a:r>
              <a:rPr lang="en-US" sz="4400" b="1" i="1" dirty="0">
                <a:solidFill>
                  <a:schemeClr val="tx1"/>
                </a:solidFill>
                <a:effectLst/>
                <a:latin typeface="Arial" panose="020B0604020202020204" pitchFamily="34" charset="0"/>
                <a:cs typeface="Arial" panose="020B0604020202020204" pitchFamily="34" charset="0"/>
              </a:rPr>
              <a:t>, will you not know it?</a:t>
            </a:r>
            <a:endParaRPr lang="en-US" sz="44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0178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197426" y="0"/>
            <a:ext cx="11204019" cy="6450227"/>
          </a:xfrm>
        </p:spPr>
        <p:txBody>
          <a:bodyPr/>
          <a:lstStyle/>
          <a:p>
            <a:r>
              <a:rPr lang="en-US" sz="6000" b="1" dirty="0">
                <a:latin typeface="Arial" panose="020B0604020202020204" pitchFamily="34" charset="0"/>
                <a:cs typeface="Arial" panose="020B0604020202020204" pitchFamily="34" charset="0"/>
              </a:rPr>
              <a:t>HAMAS/ISRAEL 2023</a:t>
            </a:r>
            <a:br>
              <a:rPr lang="en-US" sz="6000" b="1" dirty="0">
                <a:latin typeface="Arial" panose="020B0604020202020204" pitchFamily="34" charset="0"/>
                <a:cs typeface="Arial" panose="020B0604020202020204" pitchFamily="34" charset="0"/>
              </a:rPr>
            </a:br>
            <a:r>
              <a:rPr lang="en-US" sz="6000" b="1" dirty="0">
                <a:latin typeface="Arial" panose="020B0604020202020204" pitchFamily="34" charset="0"/>
                <a:cs typeface="Arial" panose="020B0604020202020204" pitchFamily="34" charset="0"/>
              </a:rPr>
              <a:t>IS IT THE START OF THE  </a:t>
            </a:r>
            <a:r>
              <a:rPr lang="en-US" sz="6000" b="1" dirty="0">
                <a:solidFill>
                  <a:srgbClr val="FFC000"/>
                </a:solidFill>
                <a:latin typeface="Arial" panose="020B0604020202020204" pitchFamily="34" charset="0"/>
                <a:cs typeface="Arial" panose="020B0604020202020204" pitchFamily="34" charset="0"/>
              </a:rPr>
              <a:t>GOG AND MAGOG WAR?</a:t>
            </a:r>
            <a:br>
              <a:rPr lang="en-US" sz="6000" b="1" dirty="0">
                <a:solidFill>
                  <a:srgbClr val="FFC000"/>
                </a:solidFill>
                <a:latin typeface="Arial" panose="020B0604020202020204" pitchFamily="34" charset="0"/>
                <a:cs typeface="Arial" panose="020B0604020202020204" pitchFamily="34" charset="0"/>
              </a:rPr>
            </a:br>
            <a:r>
              <a:rPr lang="en-US" sz="4400" b="1" dirty="0">
                <a:solidFill>
                  <a:schemeClr val="tx1"/>
                </a:solidFill>
                <a:latin typeface="Arial" panose="020B0604020202020204" pitchFamily="34" charset="0"/>
                <a:cs typeface="Arial" panose="020B0604020202020204" pitchFamily="34" charset="0"/>
              </a:rPr>
              <a:t>The preferred timing is after the Rapture when Israel has signed a peace treaty with the Antichrist and the half point of the Tribulation before he desecrates the Temple in Jerusalem.</a:t>
            </a:r>
            <a:endParaRPr lang="en-US" sz="44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4481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197426" y="0"/>
            <a:ext cx="11204019" cy="6450227"/>
          </a:xfrm>
        </p:spPr>
        <p:txBody>
          <a:bodyPr/>
          <a:lstStyle/>
          <a:p>
            <a:r>
              <a:rPr lang="en-US" sz="6000" b="1" dirty="0">
                <a:latin typeface="Arial" panose="020B0604020202020204" pitchFamily="34" charset="0"/>
                <a:cs typeface="Arial" panose="020B0604020202020204" pitchFamily="34" charset="0"/>
              </a:rPr>
              <a:t>HAMAS/ISRAEL 2023</a:t>
            </a:r>
            <a:br>
              <a:rPr lang="en-US" sz="6000" b="1" dirty="0">
                <a:latin typeface="Arial" panose="020B0604020202020204" pitchFamily="34" charset="0"/>
                <a:cs typeface="Arial" panose="020B0604020202020204" pitchFamily="34" charset="0"/>
              </a:rPr>
            </a:br>
            <a:r>
              <a:rPr lang="en-US" sz="6000" b="1" dirty="0">
                <a:solidFill>
                  <a:srgbClr val="FFC000"/>
                </a:solidFill>
                <a:latin typeface="Arial" panose="020B0604020202020204" pitchFamily="34" charset="0"/>
                <a:cs typeface="Arial" panose="020B0604020202020204" pitchFamily="34" charset="0"/>
              </a:rPr>
              <a:t>THE PURPOSE OF THE</a:t>
            </a:r>
            <a:br>
              <a:rPr lang="en-US" sz="6000" b="1" dirty="0">
                <a:solidFill>
                  <a:srgbClr val="FFC000"/>
                </a:solidFill>
                <a:latin typeface="Arial" panose="020B0604020202020204" pitchFamily="34" charset="0"/>
                <a:cs typeface="Arial" panose="020B0604020202020204" pitchFamily="34" charset="0"/>
              </a:rPr>
            </a:br>
            <a:r>
              <a:rPr lang="en-US" sz="6000" b="1" dirty="0">
                <a:solidFill>
                  <a:srgbClr val="FFC000"/>
                </a:solidFill>
                <a:latin typeface="Arial" panose="020B0604020202020204" pitchFamily="34" charset="0"/>
                <a:cs typeface="Arial" panose="020B0604020202020204" pitchFamily="34" charset="0"/>
              </a:rPr>
              <a:t>GOG AND MAGOG WAR?</a:t>
            </a:r>
            <a:br>
              <a:rPr lang="en-US" sz="6000" b="1" dirty="0">
                <a:solidFill>
                  <a:srgbClr val="FFC000"/>
                </a:solidFill>
                <a:latin typeface="Arial" panose="020B0604020202020204" pitchFamily="34" charset="0"/>
                <a:cs typeface="Arial" panose="020B0604020202020204" pitchFamily="34" charset="0"/>
              </a:rPr>
            </a:br>
            <a:r>
              <a:rPr lang="en-US" sz="4400" b="1" dirty="0">
                <a:solidFill>
                  <a:schemeClr val="tx1"/>
                </a:solidFill>
                <a:latin typeface="Arial" panose="020B0604020202020204" pitchFamily="34" charset="0"/>
                <a:cs typeface="Arial" panose="020B0604020202020204" pitchFamily="34" charset="0"/>
              </a:rPr>
              <a:t>• Land grab (Ezekiel 38:8)</a:t>
            </a:r>
            <a:br>
              <a:rPr lang="en-US" sz="4400" b="1" dirty="0">
                <a:solidFill>
                  <a:schemeClr val="tx1"/>
                </a:solidFill>
                <a:latin typeface="Arial" panose="020B0604020202020204" pitchFamily="34" charset="0"/>
                <a:cs typeface="Arial" panose="020B0604020202020204" pitchFamily="34" charset="0"/>
              </a:rPr>
            </a:br>
            <a:r>
              <a:rPr lang="en-US" sz="4400" b="1" dirty="0">
                <a:solidFill>
                  <a:schemeClr val="tx1"/>
                </a:solidFill>
                <a:latin typeface="Arial" panose="020B0604020202020204" pitchFamily="34" charset="0"/>
                <a:cs typeface="Arial" panose="020B0604020202020204" pitchFamily="34" charset="0"/>
              </a:rPr>
              <a:t>• Wealth acquisition (Ezekiel 38:12)</a:t>
            </a:r>
            <a:br>
              <a:rPr lang="en-US" sz="4400" b="1" dirty="0">
                <a:solidFill>
                  <a:schemeClr val="tx1"/>
                </a:solidFill>
                <a:latin typeface="Arial" panose="020B0604020202020204" pitchFamily="34" charset="0"/>
                <a:cs typeface="Arial" panose="020B0604020202020204" pitchFamily="34" charset="0"/>
              </a:rPr>
            </a:br>
            <a:r>
              <a:rPr lang="en-US" sz="4400" b="1" dirty="0">
                <a:solidFill>
                  <a:schemeClr val="tx1"/>
                </a:solidFill>
                <a:latin typeface="Arial" panose="020B0604020202020204" pitchFamily="34" charset="0"/>
                <a:cs typeface="Arial" panose="020B0604020202020204" pitchFamily="34" charset="0"/>
              </a:rPr>
              <a:t>• Antisemitism (Ezekiel 38:10, 16)</a:t>
            </a:r>
            <a:br>
              <a:rPr lang="en-US" sz="4400" b="1" dirty="0">
                <a:solidFill>
                  <a:schemeClr val="tx1"/>
                </a:solidFill>
                <a:latin typeface="Arial" panose="020B0604020202020204" pitchFamily="34" charset="0"/>
                <a:cs typeface="Arial" panose="020B0604020202020204" pitchFamily="34" charset="0"/>
              </a:rPr>
            </a:br>
            <a:r>
              <a:rPr lang="en-US" sz="4400" b="1" dirty="0">
                <a:solidFill>
                  <a:schemeClr val="tx1"/>
                </a:solidFill>
                <a:latin typeface="Arial" panose="020B0604020202020204" pitchFamily="34" charset="0"/>
                <a:cs typeface="Arial" panose="020B0604020202020204" pitchFamily="34" charset="0"/>
              </a:rPr>
              <a:t>• God will be sanctified (Ezekiel 38:16)</a:t>
            </a:r>
            <a:endParaRPr lang="en-US" sz="44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7308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493990" y="1600201"/>
            <a:ext cx="11204019" cy="3849130"/>
          </a:xfrm>
        </p:spPr>
        <p:txBody>
          <a:bodyPr/>
          <a:lstStyle/>
          <a:p>
            <a:r>
              <a:rPr lang="en-US" sz="7200" b="1" dirty="0">
                <a:latin typeface="Arial" panose="020B0604020202020204" pitchFamily="34" charset="0"/>
                <a:cs typeface="Arial" panose="020B0604020202020204" pitchFamily="34" charset="0"/>
              </a:rPr>
              <a:t>HAMAS/ISRAEL 2023</a:t>
            </a:r>
            <a:br>
              <a:rPr lang="en-US" sz="7200" b="1" dirty="0">
                <a:latin typeface="Arial" panose="020B0604020202020204" pitchFamily="34" charset="0"/>
                <a:cs typeface="Arial" panose="020B0604020202020204" pitchFamily="34" charset="0"/>
              </a:rPr>
            </a:br>
            <a:r>
              <a:rPr lang="en-US" sz="7200" b="1" dirty="0">
                <a:solidFill>
                  <a:srgbClr val="FFC000"/>
                </a:solidFill>
                <a:latin typeface="Arial" panose="020B0604020202020204" pitchFamily="34" charset="0"/>
                <a:cs typeface="Arial" panose="020B0604020202020204" pitchFamily="34" charset="0"/>
              </a:rPr>
              <a:t>IS NOT </a:t>
            </a:r>
            <a:br>
              <a:rPr lang="en-US" sz="7200" b="1" dirty="0">
                <a:solidFill>
                  <a:srgbClr val="FFC000"/>
                </a:solidFill>
                <a:latin typeface="Arial" panose="020B0604020202020204" pitchFamily="34" charset="0"/>
                <a:cs typeface="Arial" panose="020B0604020202020204" pitchFamily="34" charset="0"/>
              </a:rPr>
            </a:br>
            <a:r>
              <a:rPr lang="en-US" sz="7200" b="1" dirty="0">
                <a:solidFill>
                  <a:srgbClr val="FFC000"/>
                </a:solidFill>
                <a:latin typeface="Arial" panose="020B0604020202020204" pitchFamily="34" charset="0"/>
                <a:cs typeface="Arial" panose="020B0604020202020204" pitchFamily="34" charset="0"/>
              </a:rPr>
              <a:t>THE WAR OF </a:t>
            </a:r>
            <a:br>
              <a:rPr lang="en-US" sz="7200" b="1" dirty="0">
                <a:solidFill>
                  <a:srgbClr val="FFC000"/>
                </a:solidFill>
                <a:latin typeface="Arial" panose="020B0604020202020204" pitchFamily="34" charset="0"/>
                <a:cs typeface="Arial" panose="020B0604020202020204" pitchFamily="34" charset="0"/>
              </a:rPr>
            </a:br>
            <a:r>
              <a:rPr lang="en-US" sz="7200" b="1" dirty="0">
                <a:solidFill>
                  <a:srgbClr val="FFC000"/>
                </a:solidFill>
                <a:latin typeface="Arial" panose="020B0604020202020204" pitchFamily="34" charset="0"/>
                <a:cs typeface="Arial" panose="020B0604020202020204" pitchFamily="34" charset="0"/>
              </a:rPr>
              <a:t>GOG AND MAGOG</a:t>
            </a:r>
            <a:br>
              <a:rPr lang="en-US" sz="7200" b="1" dirty="0">
                <a:solidFill>
                  <a:srgbClr val="FFC000"/>
                </a:solidFill>
                <a:latin typeface="Arial" panose="020B0604020202020204" pitchFamily="34" charset="0"/>
                <a:cs typeface="Arial" panose="020B0604020202020204" pitchFamily="34" charset="0"/>
              </a:rPr>
            </a:br>
            <a:endParaRPr lang="en-US" sz="60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75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214043" y="105033"/>
            <a:ext cx="11763913" cy="4256902"/>
          </a:xfrm>
        </p:spPr>
        <p:txBody>
          <a:bodyPr/>
          <a:lstStyle/>
          <a:p>
            <a:r>
              <a:rPr lang="en-US" sz="7200" b="1" dirty="0">
                <a:latin typeface="Arial" panose="020B0604020202020204" pitchFamily="34" charset="0"/>
                <a:cs typeface="Arial" panose="020B0604020202020204" pitchFamily="34" charset="0"/>
              </a:rPr>
              <a:t>HAMAS/ISRAEL 2023</a:t>
            </a:r>
            <a:br>
              <a:rPr lang="en-US" sz="7200" b="1" dirty="0">
                <a:latin typeface="Arial" panose="020B0604020202020204" pitchFamily="34" charset="0"/>
                <a:cs typeface="Arial" panose="020B0604020202020204" pitchFamily="34" charset="0"/>
              </a:rPr>
            </a:br>
            <a:r>
              <a:rPr lang="en-US" sz="6000" b="1" dirty="0">
                <a:solidFill>
                  <a:srgbClr val="FFC000"/>
                </a:solidFill>
                <a:latin typeface="Arial" panose="020B0604020202020204" pitchFamily="34" charset="0"/>
                <a:cs typeface="Arial" panose="020B0604020202020204" pitchFamily="34" charset="0"/>
              </a:rPr>
              <a:t>IS IT THE BEGINNING </a:t>
            </a:r>
            <a:br>
              <a:rPr lang="en-US" sz="6000" b="1" dirty="0">
                <a:solidFill>
                  <a:srgbClr val="FFC000"/>
                </a:solidFill>
                <a:latin typeface="Arial" panose="020B0604020202020204" pitchFamily="34" charset="0"/>
                <a:cs typeface="Arial" panose="020B0604020202020204" pitchFamily="34" charset="0"/>
              </a:rPr>
            </a:br>
            <a:r>
              <a:rPr lang="en-US" sz="6000" b="1" dirty="0">
                <a:solidFill>
                  <a:srgbClr val="FFC000"/>
                </a:solidFill>
                <a:latin typeface="Arial" panose="020B0604020202020204" pitchFamily="34" charset="0"/>
                <a:cs typeface="Arial" panose="020B0604020202020204" pitchFamily="34" charset="0"/>
              </a:rPr>
              <a:t>OF THE GREAT TRIBULATION?</a:t>
            </a:r>
            <a:br>
              <a:rPr lang="en-US" sz="6000" b="1" dirty="0">
                <a:solidFill>
                  <a:srgbClr val="FFC000"/>
                </a:solidFill>
                <a:latin typeface="Arial" panose="020B0604020202020204" pitchFamily="34" charset="0"/>
                <a:cs typeface="Arial" panose="020B0604020202020204" pitchFamily="34" charset="0"/>
              </a:rPr>
            </a:br>
            <a:r>
              <a:rPr lang="en-US" sz="4800" b="1" dirty="0">
                <a:solidFill>
                  <a:schemeClr val="tx1"/>
                </a:solidFill>
                <a:latin typeface="Arial" panose="020B0604020202020204" pitchFamily="34" charset="0"/>
                <a:cs typeface="Arial" panose="020B0604020202020204" pitchFamily="34" charset="0"/>
              </a:rPr>
              <a:t>• The Rapture of the Saints </a:t>
            </a:r>
            <a:br>
              <a:rPr lang="en-US" sz="4800" b="1" dirty="0">
                <a:solidFill>
                  <a:schemeClr val="tx1"/>
                </a:solidFill>
                <a:latin typeface="Arial" panose="020B0604020202020204" pitchFamily="34" charset="0"/>
                <a:cs typeface="Arial" panose="020B0604020202020204" pitchFamily="34" charset="0"/>
              </a:rPr>
            </a:br>
            <a:r>
              <a:rPr lang="en-US" sz="4800" b="1" dirty="0">
                <a:solidFill>
                  <a:schemeClr val="tx1"/>
                </a:solidFill>
                <a:latin typeface="Arial" panose="020B0604020202020204" pitchFamily="34" charset="0"/>
                <a:cs typeface="Arial" panose="020B0604020202020204" pitchFamily="34" charset="0"/>
              </a:rPr>
              <a:t>(1 Thessalonians 4:13-17; </a:t>
            </a:r>
            <a:br>
              <a:rPr lang="en-US" sz="4800" b="1" dirty="0">
                <a:solidFill>
                  <a:schemeClr val="tx1"/>
                </a:solidFill>
                <a:latin typeface="Arial" panose="020B0604020202020204" pitchFamily="34" charset="0"/>
                <a:cs typeface="Arial" panose="020B0604020202020204" pitchFamily="34" charset="0"/>
              </a:rPr>
            </a:br>
            <a:r>
              <a:rPr lang="en-US" sz="4800" b="1" dirty="0">
                <a:solidFill>
                  <a:schemeClr val="tx1"/>
                </a:solidFill>
                <a:latin typeface="Arial" panose="020B0604020202020204" pitchFamily="34" charset="0"/>
                <a:cs typeface="Arial" panose="020B0604020202020204" pitchFamily="34" charset="0"/>
              </a:rPr>
              <a:t>1 Corinthians 15:51-52) </a:t>
            </a:r>
            <a:br>
              <a:rPr lang="en-US" sz="4800" b="1" dirty="0">
                <a:solidFill>
                  <a:schemeClr val="tx1"/>
                </a:solidFill>
                <a:latin typeface="Arial" panose="020B0604020202020204" pitchFamily="34" charset="0"/>
                <a:cs typeface="Arial" panose="020B0604020202020204" pitchFamily="34" charset="0"/>
              </a:rPr>
            </a:br>
            <a:r>
              <a:rPr lang="en-US" sz="4800" b="1" dirty="0">
                <a:solidFill>
                  <a:schemeClr val="tx1"/>
                </a:solidFill>
                <a:latin typeface="Arial" panose="020B0604020202020204" pitchFamily="34" charset="0"/>
                <a:cs typeface="Arial" panose="020B0604020202020204" pitchFamily="34" charset="0"/>
              </a:rPr>
              <a:t>• The signing of a peace treaty between the Antichrist and Israel (Daniel 9:27)</a:t>
            </a:r>
            <a:br>
              <a:rPr lang="en-US" sz="4800" b="1" dirty="0">
                <a:solidFill>
                  <a:schemeClr val="tx1"/>
                </a:solidFill>
                <a:latin typeface="Arial" panose="020B0604020202020204" pitchFamily="34" charset="0"/>
                <a:cs typeface="Arial" panose="020B0604020202020204" pitchFamily="34" charset="0"/>
              </a:rPr>
            </a:br>
            <a:endParaRPr lang="en-US" sz="60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1635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307315" y="165219"/>
            <a:ext cx="11577370" cy="6332908"/>
          </a:xfrm>
        </p:spPr>
        <p:txBody>
          <a:bodyPr/>
          <a:lstStyle/>
          <a:p>
            <a:r>
              <a:rPr lang="en-US" sz="5400" b="1" dirty="0">
                <a:latin typeface="Arial" panose="020B0604020202020204" pitchFamily="34" charset="0"/>
                <a:cs typeface="Arial" panose="020B0604020202020204" pitchFamily="34" charset="0"/>
              </a:rPr>
              <a:t>WHO IS HAMAS?</a:t>
            </a:r>
            <a:br>
              <a:rPr lang="en-US" sz="7200" b="1" dirty="0">
                <a:solidFill>
                  <a:schemeClr val="tx1"/>
                </a:solidFill>
              </a:rPr>
            </a:br>
            <a:r>
              <a:rPr lang="en-US" sz="4000" b="1" dirty="0">
                <a:solidFill>
                  <a:srgbClr val="FFC000"/>
                </a:solidFill>
                <a:latin typeface="Arial" panose="020B0604020202020204" pitchFamily="34" charset="0"/>
              </a:rPr>
              <a:t>Hamas t</a:t>
            </a:r>
            <a:r>
              <a:rPr lang="en-US" sz="4000" b="1" i="0" dirty="0">
                <a:solidFill>
                  <a:srgbClr val="FFC000"/>
                </a:solidFill>
                <a:effectLst/>
                <a:latin typeface="Arial" panose="020B0604020202020204" pitchFamily="34" charset="0"/>
              </a:rPr>
              <a:t>ook over Gaza Strip </a:t>
            </a:r>
            <a:br>
              <a:rPr lang="en-US" sz="4000" b="1" i="0" dirty="0">
                <a:solidFill>
                  <a:srgbClr val="FFC000"/>
                </a:solidFill>
                <a:effectLst/>
                <a:latin typeface="Arial" panose="020B0604020202020204" pitchFamily="34" charset="0"/>
              </a:rPr>
            </a:br>
            <a:r>
              <a:rPr lang="en-US" sz="4000" b="1" i="0" dirty="0">
                <a:solidFill>
                  <a:srgbClr val="FFC000"/>
                </a:solidFill>
                <a:effectLst/>
                <a:latin typeface="Arial" panose="020B0604020202020204" pitchFamily="34" charset="0"/>
              </a:rPr>
              <a:t>in 2006 Elections</a:t>
            </a:r>
            <a:br>
              <a:rPr lang="en-US" sz="3600" b="1" i="0" dirty="0">
                <a:solidFill>
                  <a:srgbClr val="FFC000"/>
                </a:solidFill>
                <a:effectLst/>
                <a:latin typeface="Arial" panose="020B0604020202020204" pitchFamily="34" charset="0"/>
              </a:rPr>
            </a:br>
            <a:br>
              <a:rPr lang="en-US" sz="3600" b="1" i="0" dirty="0">
                <a:solidFill>
                  <a:srgbClr val="FFC000"/>
                </a:solidFill>
                <a:effectLst/>
                <a:latin typeface="Arial" panose="020B0604020202020204" pitchFamily="34" charset="0"/>
              </a:rPr>
            </a:br>
            <a:br>
              <a:rPr lang="en-US" sz="3600" b="1" i="0" dirty="0">
                <a:solidFill>
                  <a:srgbClr val="FFC000"/>
                </a:solidFill>
                <a:effectLst/>
                <a:latin typeface="Arial" panose="020B0604020202020204" pitchFamily="34" charset="0"/>
              </a:rPr>
            </a:br>
            <a:br>
              <a:rPr lang="en-US" sz="3600" b="1" i="0" dirty="0">
                <a:solidFill>
                  <a:srgbClr val="FFC000"/>
                </a:solidFill>
                <a:effectLst/>
                <a:latin typeface="Arial" panose="020B0604020202020204" pitchFamily="34" charset="0"/>
              </a:rPr>
            </a:br>
            <a:br>
              <a:rPr lang="en-US" sz="3600" b="1" i="0" dirty="0">
                <a:solidFill>
                  <a:srgbClr val="FFC000"/>
                </a:solidFill>
                <a:effectLst/>
                <a:latin typeface="Arial" panose="020B0604020202020204" pitchFamily="34" charset="0"/>
              </a:rPr>
            </a:br>
            <a:br>
              <a:rPr lang="en-US" sz="3600" b="1" i="0" dirty="0">
                <a:solidFill>
                  <a:srgbClr val="FFC000"/>
                </a:solidFill>
                <a:effectLst/>
                <a:latin typeface="Arial" panose="020B0604020202020204" pitchFamily="34" charset="0"/>
              </a:rPr>
            </a:br>
            <a:br>
              <a:rPr lang="en-US" sz="3600" b="0" i="0" dirty="0">
                <a:solidFill>
                  <a:schemeClr val="tx1"/>
                </a:solidFill>
                <a:effectLst/>
                <a:latin typeface="Arial" panose="020B0604020202020204" pitchFamily="34" charset="0"/>
              </a:rPr>
            </a:br>
            <a:endParaRPr lang="en-US" sz="4800" b="1" dirty="0">
              <a:solidFill>
                <a:srgbClr val="FFC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276AA09-AD13-824B-14DF-803F17D9D35C}"/>
              </a:ext>
            </a:extLst>
          </p:cNvPr>
          <p:cNvPicPr>
            <a:picLocks noChangeAspect="1"/>
          </p:cNvPicPr>
          <p:nvPr/>
        </p:nvPicPr>
        <p:blipFill>
          <a:blip r:embed="rId2"/>
          <a:stretch>
            <a:fillRect/>
          </a:stretch>
        </p:blipFill>
        <p:spPr>
          <a:xfrm>
            <a:off x="9495810" y="0"/>
            <a:ext cx="2696190" cy="2971800"/>
          </a:xfrm>
          <a:prstGeom prst="rect">
            <a:avLst/>
          </a:prstGeom>
        </p:spPr>
      </p:pic>
      <p:pic>
        <p:nvPicPr>
          <p:cNvPr id="4" name="Picture 3">
            <a:extLst>
              <a:ext uri="{FF2B5EF4-FFF2-40B4-BE49-F238E27FC236}">
                <a16:creationId xmlns:a16="http://schemas.microsoft.com/office/drawing/2014/main" id="{11C165DE-E580-A72D-4A45-BAEB8E491411}"/>
              </a:ext>
            </a:extLst>
          </p:cNvPr>
          <p:cNvPicPr>
            <a:picLocks noChangeAspect="1"/>
          </p:cNvPicPr>
          <p:nvPr/>
        </p:nvPicPr>
        <p:blipFill rotWithShape="1">
          <a:blip r:embed="rId3"/>
          <a:srcRect l="6774" t="4322" r="16284" b="41655"/>
          <a:stretch/>
        </p:blipFill>
        <p:spPr>
          <a:xfrm>
            <a:off x="398821" y="2367116"/>
            <a:ext cx="2969635" cy="2957052"/>
          </a:xfrm>
          <a:prstGeom prst="rect">
            <a:avLst/>
          </a:prstGeom>
        </p:spPr>
      </p:pic>
      <p:sp>
        <p:nvSpPr>
          <p:cNvPr id="5" name="TextBox 4">
            <a:extLst>
              <a:ext uri="{FF2B5EF4-FFF2-40B4-BE49-F238E27FC236}">
                <a16:creationId xmlns:a16="http://schemas.microsoft.com/office/drawing/2014/main" id="{B31D13B9-F731-EC7E-1BF8-405BD2DC1955}"/>
              </a:ext>
            </a:extLst>
          </p:cNvPr>
          <p:cNvSpPr txBox="1"/>
          <p:nvPr/>
        </p:nvSpPr>
        <p:spPr>
          <a:xfrm>
            <a:off x="4184266" y="4662448"/>
            <a:ext cx="4638001" cy="1323439"/>
          </a:xfrm>
          <a:prstGeom prst="rect">
            <a:avLst/>
          </a:prstGeom>
          <a:noFill/>
        </p:spPr>
        <p:txBody>
          <a:bodyPr wrap="none" rtlCol="0">
            <a:spAutoFit/>
          </a:bodyPr>
          <a:lstStyle/>
          <a:p>
            <a:pPr algn="r"/>
            <a:r>
              <a:rPr lang="en-US" sz="4000" b="1" i="0" dirty="0">
                <a:solidFill>
                  <a:schemeClr val="tx1"/>
                </a:solidFill>
                <a:effectLst/>
                <a:latin typeface="Arial" panose="020B0604020202020204" pitchFamily="34" charset="0"/>
              </a:rPr>
              <a:t>Fatah: 41.43% </a:t>
            </a:r>
            <a:br>
              <a:rPr lang="en-US" sz="4000" b="1" i="0" dirty="0">
                <a:solidFill>
                  <a:schemeClr val="tx1"/>
                </a:solidFill>
                <a:effectLst/>
                <a:latin typeface="Arial" panose="020B0604020202020204" pitchFamily="34" charset="0"/>
              </a:rPr>
            </a:br>
            <a:r>
              <a:rPr lang="en-US" sz="4000" b="1" i="0" dirty="0">
                <a:solidFill>
                  <a:schemeClr val="tx1"/>
                </a:solidFill>
                <a:effectLst/>
                <a:latin typeface="Arial" panose="020B0604020202020204" pitchFamily="34" charset="0"/>
              </a:rPr>
              <a:t>(Mahmoud Abbas)</a:t>
            </a:r>
            <a:endParaRPr lang="en-US" sz="4000" dirty="0"/>
          </a:p>
        </p:txBody>
      </p:sp>
      <p:pic>
        <p:nvPicPr>
          <p:cNvPr id="6" name="Picture 5">
            <a:extLst>
              <a:ext uri="{FF2B5EF4-FFF2-40B4-BE49-F238E27FC236}">
                <a16:creationId xmlns:a16="http://schemas.microsoft.com/office/drawing/2014/main" id="{9AE5B617-A007-A9FD-2E75-31D613E07B74}"/>
              </a:ext>
            </a:extLst>
          </p:cNvPr>
          <p:cNvPicPr>
            <a:picLocks noChangeAspect="1"/>
          </p:cNvPicPr>
          <p:nvPr/>
        </p:nvPicPr>
        <p:blipFill>
          <a:blip r:embed="rId4"/>
          <a:stretch>
            <a:fillRect/>
          </a:stretch>
        </p:blipFill>
        <p:spPr>
          <a:xfrm>
            <a:off x="8981307" y="3429000"/>
            <a:ext cx="2903378" cy="2903378"/>
          </a:xfrm>
          <a:prstGeom prst="rect">
            <a:avLst/>
          </a:prstGeom>
        </p:spPr>
      </p:pic>
      <p:sp>
        <p:nvSpPr>
          <p:cNvPr id="8" name="TextBox 7">
            <a:extLst>
              <a:ext uri="{FF2B5EF4-FFF2-40B4-BE49-F238E27FC236}">
                <a16:creationId xmlns:a16="http://schemas.microsoft.com/office/drawing/2014/main" id="{23EFE7CD-CD70-7678-0684-2BA67608BAD8}"/>
              </a:ext>
            </a:extLst>
          </p:cNvPr>
          <p:cNvSpPr txBox="1"/>
          <p:nvPr/>
        </p:nvSpPr>
        <p:spPr>
          <a:xfrm>
            <a:off x="3527496" y="2477125"/>
            <a:ext cx="6105832" cy="1446550"/>
          </a:xfrm>
          <a:prstGeom prst="rect">
            <a:avLst/>
          </a:prstGeom>
          <a:noFill/>
        </p:spPr>
        <p:txBody>
          <a:bodyPr wrap="square">
            <a:spAutoFit/>
          </a:bodyPr>
          <a:lstStyle/>
          <a:p>
            <a:r>
              <a:rPr lang="en-US" sz="4400" b="1" i="0" dirty="0">
                <a:solidFill>
                  <a:srgbClr val="FFC000"/>
                </a:solidFill>
                <a:effectLst/>
                <a:latin typeface="Arial" panose="020B0604020202020204" pitchFamily="34" charset="0"/>
              </a:rPr>
              <a:t>Hamas: 44.45% </a:t>
            </a:r>
            <a:br>
              <a:rPr lang="en-US" sz="4400" b="1" i="0" dirty="0">
                <a:solidFill>
                  <a:srgbClr val="FFC000"/>
                </a:solidFill>
                <a:effectLst/>
                <a:latin typeface="Arial" panose="020B0604020202020204" pitchFamily="34" charset="0"/>
              </a:rPr>
            </a:br>
            <a:r>
              <a:rPr lang="en-US" sz="4400" b="1" i="0" dirty="0">
                <a:solidFill>
                  <a:srgbClr val="FFC000"/>
                </a:solidFill>
                <a:effectLst/>
                <a:latin typeface="Arial" panose="020B0604020202020204" pitchFamily="34" charset="0"/>
              </a:rPr>
              <a:t>(Ismail Haniyeh)</a:t>
            </a:r>
            <a:endParaRPr lang="en-US" sz="4400" dirty="0"/>
          </a:p>
        </p:txBody>
      </p:sp>
    </p:spTree>
    <p:extLst>
      <p:ext uri="{BB962C8B-B14F-4D97-AF65-F5344CB8AC3E}">
        <p14:creationId xmlns:p14="http://schemas.microsoft.com/office/powerpoint/2010/main" val="1268220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428087" y="1204784"/>
            <a:ext cx="11763913" cy="4256902"/>
          </a:xfrm>
        </p:spPr>
        <p:txBody>
          <a:bodyPr/>
          <a:lstStyle/>
          <a:p>
            <a:r>
              <a:rPr lang="en-US" sz="7200" b="1" dirty="0">
                <a:latin typeface="Arial" panose="020B0604020202020204" pitchFamily="34" charset="0"/>
                <a:cs typeface="Arial" panose="020B0604020202020204" pitchFamily="34" charset="0"/>
              </a:rPr>
              <a:t>HAMAS/ISRAEL 2023</a:t>
            </a:r>
            <a:br>
              <a:rPr lang="en-US" sz="7200" b="1" dirty="0">
                <a:latin typeface="Arial" panose="020B0604020202020204" pitchFamily="34" charset="0"/>
                <a:cs typeface="Arial" panose="020B0604020202020204" pitchFamily="34" charset="0"/>
              </a:rPr>
            </a:br>
            <a:r>
              <a:rPr lang="en-US" sz="7200" b="1" dirty="0">
                <a:solidFill>
                  <a:srgbClr val="FFC000"/>
                </a:solidFill>
                <a:latin typeface="Arial" panose="020B0604020202020204" pitchFamily="34" charset="0"/>
                <a:cs typeface="Arial" panose="020B0604020202020204" pitchFamily="34" charset="0"/>
              </a:rPr>
              <a:t>IS NOT THE BEGINNING </a:t>
            </a:r>
            <a:br>
              <a:rPr lang="en-US" sz="7200" b="1" dirty="0">
                <a:solidFill>
                  <a:srgbClr val="FFC000"/>
                </a:solidFill>
                <a:latin typeface="Arial" panose="020B0604020202020204" pitchFamily="34" charset="0"/>
                <a:cs typeface="Arial" panose="020B0604020202020204" pitchFamily="34" charset="0"/>
              </a:rPr>
            </a:br>
            <a:r>
              <a:rPr lang="en-US" sz="7200" b="1" dirty="0">
                <a:solidFill>
                  <a:srgbClr val="FFC000"/>
                </a:solidFill>
                <a:latin typeface="Arial" panose="020B0604020202020204" pitchFamily="34" charset="0"/>
                <a:cs typeface="Arial" panose="020B0604020202020204" pitchFamily="34" charset="0"/>
              </a:rPr>
              <a:t>OF THE GREAT </a:t>
            </a:r>
            <a:br>
              <a:rPr lang="en-US" sz="7200" b="1" dirty="0">
                <a:solidFill>
                  <a:srgbClr val="FFC000"/>
                </a:solidFill>
                <a:latin typeface="Arial" panose="020B0604020202020204" pitchFamily="34" charset="0"/>
                <a:cs typeface="Arial" panose="020B0604020202020204" pitchFamily="34" charset="0"/>
              </a:rPr>
            </a:br>
            <a:r>
              <a:rPr lang="en-US" sz="7200" b="1" dirty="0">
                <a:solidFill>
                  <a:srgbClr val="FFC000"/>
                </a:solidFill>
                <a:latin typeface="Arial" panose="020B0604020202020204" pitchFamily="34" charset="0"/>
                <a:cs typeface="Arial" panose="020B0604020202020204" pitchFamily="34" charset="0"/>
              </a:rPr>
              <a:t>TRIBULATION</a:t>
            </a:r>
            <a:br>
              <a:rPr lang="en-US" sz="6000" b="1" dirty="0">
                <a:solidFill>
                  <a:srgbClr val="FFC000"/>
                </a:solidFill>
                <a:latin typeface="Arial" panose="020B0604020202020204" pitchFamily="34" charset="0"/>
                <a:cs typeface="Arial" panose="020B0604020202020204" pitchFamily="34" charset="0"/>
              </a:rPr>
            </a:br>
            <a:br>
              <a:rPr lang="en-US" sz="4800" b="1" dirty="0">
                <a:solidFill>
                  <a:schemeClr val="tx1"/>
                </a:solidFill>
                <a:latin typeface="Arial" panose="020B0604020202020204" pitchFamily="34" charset="0"/>
                <a:cs typeface="Arial" panose="020B0604020202020204" pitchFamily="34" charset="0"/>
              </a:rPr>
            </a:br>
            <a:endParaRPr lang="en-US" sz="60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6929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428087" y="714927"/>
            <a:ext cx="11763913" cy="4256902"/>
          </a:xfrm>
        </p:spPr>
        <p:txBody>
          <a:bodyPr/>
          <a:lstStyle/>
          <a:p>
            <a:r>
              <a:rPr lang="en-US" sz="7200" b="1" dirty="0">
                <a:latin typeface="Arial" panose="020B0604020202020204" pitchFamily="34" charset="0"/>
                <a:cs typeface="Arial" panose="020B0604020202020204" pitchFamily="34" charset="0"/>
              </a:rPr>
              <a:t>HAMAS/ISRAEL 2023</a:t>
            </a:r>
            <a:br>
              <a:rPr lang="en-US" sz="7200" b="1" dirty="0">
                <a:latin typeface="Arial" panose="020B0604020202020204" pitchFamily="34" charset="0"/>
                <a:cs typeface="Arial" panose="020B0604020202020204" pitchFamily="34" charset="0"/>
              </a:rPr>
            </a:br>
            <a:r>
              <a:rPr lang="en-US" sz="7200" b="1" dirty="0">
                <a:solidFill>
                  <a:srgbClr val="FFC000"/>
                </a:solidFill>
                <a:latin typeface="Arial" panose="020B0604020202020204" pitchFamily="34" charset="0"/>
                <a:cs typeface="Arial" panose="020B0604020202020204" pitchFamily="34" charset="0"/>
              </a:rPr>
              <a:t>COULD IT BE THE SETTING OF THE STAGE FOR THE PROPHECIES OF ZECHARIAH 12?</a:t>
            </a:r>
            <a:br>
              <a:rPr lang="en-US" sz="6000" b="1" dirty="0">
                <a:solidFill>
                  <a:srgbClr val="FFC000"/>
                </a:solidFill>
                <a:latin typeface="Arial" panose="020B0604020202020204" pitchFamily="34" charset="0"/>
                <a:cs typeface="Arial" panose="020B0604020202020204" pitchFamily="34" charset="0"/>
              </a:rPr>
            </a:br>
            <a:br>
              <a:rPr lang="en-US" sz="4800" b="1" dirty="0">
                <a:solidFill>
                  <a:schemeClr val="tx1"/>
                </a:solidFill>
                <a:latin typeface="Arial" panose="020B0604020202020204" pitchFamily="34" charset="0"/>
                <a:cs typeface="Arial" panose="020B0604020202020204" pitchFamily="34" charset="0"/>
              </a:rPr>
            </a:br>
            <a:endParaRPr lang="en-US" sz="60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4863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214043" y="-840256"/>
            <a:ext cx="11977957" cy="4350901"/>
          </a:xfrm>
        </p:spPr>
        <p:txBody>
          <a:bodyPr/>
          <a:lstStyle/>
          <a:p>
            <a:pPr algn="l"/>
            <a:br>
              <a:rPr lang="en-US" sz="7200" b="1" dirty="0">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Zechariah 12:1-3 </a:t>
            </a:r>
            <a:r>
              <a:rPr lang="en-US" sz="2400" b="1" i="1" dirty="0">
                <a:solidFill>
                  <a:schemeClr val="tx1"/>
                </a:solidFill>
                <a:effectLst/>
                <a:latin typeface="Arial" panose="020B0604020202020204" pitchFamily="34" charset="0"/>
                <a:cs typeface="Arial" panose="020B0604020202020204" pitchFamily="34" charset="0"/>
              </a:rPr>
              <a:t> </a:t>
            </a:r>
            <a:r>
              <a:rPr lang="en-US" sz="3600" b="1" i="1" dirty="0">
                <a:solidFill>
                  <a:schemeClr val="tx1"/>
                </a:solidFill>
                <a:effectLst/>
                <a:latin typeface="Arial" panose="020B0604020202020204" pitchFamily="34" charset="0"/>
                <a:cs typeface="Arial" panose="020B0604020202020204" pitchFamily="34" charset="0"/>
              </a:rPr>
              <a:t>The burden of the word </a:t>
            </a:r>
            <a:br>
              <a:rPr lang="en-US" sz="3600" b="1" i="1" dirty="0">
                <a:solidFill>
                  <a:schemeClr val="tx1"/>
                </a:solidFill>
                <a:effectLst/>
                <a:latin typeface="Arial" panose="020B0604020202020204" pitchFamily="34" charset="0"/>
                <a:cs typeface="Arial" panose="020B0604020202020204" pitchFamily="34" charset="0"/>
              </a:rPr>
            </a:br>
            <a:r>
              <a:rPr lang="en-US" sz="3600" b="1" i="1" dirty="0">
                <a:solidFill>
                  <a:schemeClr val="tx1"/>
                </a:solidFill>
                <a:effectLst/>
                <a:latin typeface="Arial" panose="020B0604020202020204" pitchFamily="34" charset="0"/>
                <a:cs typeface="Arial" panose="020B0604020202020204" pitchFamily="34" charset="0"/>
              </a:rPr>
              <a:t>of the </a:t>
            </a:r>
            <a:r>
              <a:rPr lang="en-US" sz="3600" b="1" i="1" cap="small" dirty="0">
                <a:solidFill>
                  <a:schemeClr val="tx1"/>
                </a:solidFill>
                <a:effectLst/>
                <a:latin typeface="Arial" panose="020B0604020202020204" pitchFamily="34" charset="0"/>
                <a:cs typeface="Arial" panose="020B0604020202020204" pitchFamily="34" charset="0"/>
              </a:rPr>
              <a:t>Lord</a:t>
            </a:r>
            <a:r>
              <a:rPr lang="en-US" sz="3600" b="1" i="1" dirty="0">
                <a:solidFill>
                  <a:schemeClr val="tx1"/>
                </a:solidFill>
                <a:effectLst/>
                <a:latin typeface="Arial" panose="020B0604020202020204" pitchFamily="34" charset="0"/>
                <a:cs typeface="Arial" panose="020B0604020202020204" pitchFamily="34" charset="0"/>
              </a:rPr>
              <a:t> concerning Israel. Thus declares the </a:t>
            </a:r>
            <a:r>
              <a:rPr lang="en-US" sz="3600" b="1" i="1" cap="small" dirty="0">
                <a:solidFill>
                  <a:schemeClr val="tx1"/>
                </a:solidFill>
                <a:effectLst/>
                <a:latin typeface="Arial" panose="020B0604020202020204" pitchFamily="34" charset="0"/>
                <a:cs typeface="Arial" panose="020B0604020202020204" pitchFamily="34" charset="0"/>
              </a:rPr>
              <a:t>Lord</a:t>
            </a:r>
            <a:r>
              <a:rPr lang="en-US" sz="3600" b="1" i="1" dirty="0">
                <a:solidFill>
                  <a:schemeClr val="tx1"/>
                </a:solidFill>
                <a:effectLst/>
                <a:latin typeface="Arial" panose="020B0604020202020204" pitchFamily="34" charset="0"/>
                <a:cs typeface="Arial" panose="020B0604020202020204" pitchFamily="34" charset="0"/>
              </a:rPr>
              <a:t> who stretches out the heavens, lays the foundation of the earth, and forms the spirit of man within him, </a:t>
            </a:r>
            <a:r>
              <a:rPr lang="en-US" sz="3600" b="1" i="1" baseline="30000" dirty="0">
                <a:solidFill>
                  <a:schemeClr val="tx1"/>
                </a:solidFill>
                <a:effectLst/>
                <a:latin typeface="Arial" panose="020B0604020202020204" pitchFamily="34" charset="0"/>
                <a:cs typeface="Arial" panose="020B0604020202020204" pitchFamily="34" charset="0"/>
              </a:rPr>
              <a:t>2 </a:t>
            </a:r>
            <a:r>
              <a:rPr lang="en-US" sz="3600" b="1" i="1" dirty="0">
                <a:solidFill>
                  <a:schemeClr val="tx1"/>
                </a:solidFill>
                <a:effectLst/>
                <a:latin typeface="Arial" panose="020B0604020202020204" pitchFamily="34" charset="0"/>
                <a:cs typeface="Arial" panose="020B0604020202020204" pitchFamily="34" charset="0"/>
              </a:rPr>
              <a:t>“Behold, I am going to make Jerusalem a cup that causes reeling to all the peoples around; and when the siege is against Jerusalem, it will also be against Judah. </a:t>
            </a:r>
            <a:r>
              <a:rPr lang="en-US" sz="3600" b="1" i="1" baseline="30000" dirty="0">
                <a:solidFill>
                  <a:schemeClr val="tx1"/>
                </a:solidFill>
                <a:effectLst/>
                <a:latin typeface="Arial" panose="020B0604020202020204" pitchFamily="34" charset="0"/>
                <a:cs typeface="Arial" panose="020B0604020202020204" pitchFamily="34" charset="0"/>
              </a:rPr>
              <a:t>3 </a:t>
            </a:r>
            <a:r>
              <a:rPr lang="en-US" sz="3600" b="1" i="1" dirty="0">
                <a:solidFill>
                  <a:srgbClr val="FFC000"/>
                </a:solidFill>
                <a:effectLst/>
                <a:latin typeface="Arial" panose="020B0604020202020204" pitchFamily="34" charset="0"/>
                <a:cs typeface="Arial" panose="020B0604020202020204" pitchFamily="34" charset="0"/>
              </a:rPr>
              <a:t>It will come about in that day that </a:t>
            </a:r>
            <a:br>
              <a:rPr lang="en-US" sz="3600" b="1" i="1" dirty="0">
                <a:solidFill>
                  <a:srgbClr val="FFC000"/>
                </a:solidFill>
                <a:effectLst/>
                <a:latin typeface="Arial" panose="020B0604020202020204" pitchFamily="34" charset="0"/>
                <a:cs typeface="Arial" panose="020B0604020202020204" pitchFamily="34" charset="0"/>
              </a:rPr>
            </a:br>
            <a:r>
              <a:rPr lang="en-US" sz="3600" b="1" i="1" dirty="0">
                <a:solidFill>
                  <a:srgbClr val="FFC000"/>
                </a:solidFill>
                <a:effectLst/>
                <a:latin typeface="Arial" panose="020B0604020202020204" pitchFamily="34" charset="0"/>
                <a:cs typeface="Arial" panose="020B0604020202020204" pitchFamily="34" charset="0"/>
              </a:rPr>
              <a:t>I will make Jerusalem a heavy stone for all the peoples; all who lift it will be severely injured. And </a:t>
            </a:r>
            <a:br>
              <a:rPr lang="en-US" sz="3600" b="1" i="1" dirty="0">
                <a:solidFill>
                  <a:srgbClr val="FFC000"/>
                </a:solidFill>
                <a:effectLst/>
                <a:latin typeface="Arial" panose="020B0604020202020204" pitchFamily="34" charset="0"/>
                <a:cs typeface="Arial" panose="020B0604020202020204" pitchFamily="34" charset="0"/>
              </a:rPr>
            </a:br>
            <a:r>
              <a:rPr lang="en-US" sz="3600" b="1" i="1" dirty="0">
                <a:solidFill>
                  <a:srgbClr val="FFC000"/>
                </a:solidFill>
                <a:effectLst/>
                <a:latin typeface="Arial" panose="020B0604020202020204" pitchFamily="34" charset="0"/>
                <a:cs typeface="Arial" panose="020B0604020202020204" pitchFamily="34" charset="0"/>
              </a:rPr>
              <a:t>all the nations of the earth will be gathered against it.</a:t>
            </a:r>
            <a:br>
              <a:rPr lang="en-US" sz="3600" b="1" i="1" dirty="0">
                <a:solidFill>
                  <a:srgbClr val="FFC000"/>
                </a:solidFill>
                <a:effectLst/>
                <a:latin typeface="Arial" panose="020B0604020202020204" pitchFamily="34" charset="0"/>
                <a:cs typeface="Arial" panose="020B0604020202020204" pitchFamily="34" charset="0"/>
              </a:rPr>
            </a:br>
            <a:br>
              <a:rPr lang="en-US" sz="4400" b="1" i="1" dirty="0">
                <a:solidFill>
                  <a:srgbClr val="FFC000"/>
                </a:solidFill>
                <a:effectLst/>
                <a:latin typeface="Arial" panose="020B0604020202020204" pitchFamily="34" charset="0"/>
                <a:cs typeface="Arial" panose="020B0604020202020204" pitchFamily="34" charset="0"/>
              </a:rPr>
            </a:br>
            <a:br>
              <a:rPr lang="en-US" sz="8800" b="1" i="0" dirty="0">
                <a:solidFill>
                  <a:srgbClr val="222222"/>
                </a:solidFill>
                <a:effectLst/>
                <a:latin typeface="Open Sans" panose="020B0606030504020204" pitchFamily="34" charset="0"/>
              </a:rPr>
            </a:br>
            <a:endParaRPr lang="en-US" sz="6000" b="1" i="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7313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214043" y="743617"/>
            <a:ext cx="11977957" cy="4350901"/>
          </a:xfrm>
        </p:spPr>
        <p:txBody>
          <a:bodyPr/>
          <a:lstStyle/>
          <a:p>
            <a:pPr algn="l"/>
            <a:r>
              <a:rPr lang="en-US" sz="6000" b="1" dirty="0">
                <a:latin typeface="Arial" panose="020B0604020202020204" pitchFamily="34" charset="0"/>
                <a:cs typeface="Arial" panose="020B0604020202020204" pitchFamily="34" charset="0"/>
              </a:rPr>
              <a:t>GOD IS NOT SURPRISED </a:t>
            </a:r>
            <a:br>
              <a:rPr lang="en-US" sz="6000" b="1" dirty="0">
                <a:latin typeface="Arial" panose="020B0604020202020204" pitchFamily="34" charset="0"/>
                <a:cs typeface="Arial" panose="020B0604020202020204" pitchFamily="34" charset="0"/>
              </a:rPr>
            </a:br>
            <a:r>
              <a:rPr lang="en-US" sz="6000" b="1" dirty="0">
                <a:latin typeface="Arial" panose="020B0604020202020204" pitchFamily="34" charset="0"/>
                <a:cs typeface="Arial" panose="020B0604020202020204" pitchFamily="34" charset="0"/>
              </a:rPr>
              <a:t>OR POWERLESS</a:t>
            </a:r>
            <a:br>
              <a:rPr lang="en-US" sz="6000" b="1" dirty="0">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Zechariah 12:3 </a:t>
            </a:r>
            <a:r>
              <a:rPr lang="en-US" sz="3600" b="1" i="1" dirty="0">
                <a:solidFill>
                  <a:schemeClr val="tx1"/>
                </a:solidFill>
                <a:effectLst/>
                <a:latin typeface="Arial" panose="020B0604020202020204" pitchFamily="34" charset="0"/>
                <a:cs typeface="Arial" panose="020B0604020202020204" pitchFamily="34" charset="0"/>
              </a:rPr>
              <a:t>And all the nations of the earth will be gathered against it.</a:t>
            </a:r>
            <a:br>
              <a:rPr lang="en-US" sz="3600" b="1" i="1" dirty="0">
                <a:solidFill>
                  <a:schemeClr val="tx1"/>
                </a:solidFill>
                <a:effectLst/>
                <a:latin typeface="Arial" panose="020B0604020202020204" pitchFamily="34" charset="0"/>
                <a:cs typeface="Arial" panose="020B0604020202020204" pitchFamily="34" charset="0"/>
              </a:rPr>
            </a:br>
            <a:br>
              <a:rPr lang="en-US" sz="4400" b="1" i="1" dirty="0">
                <a:solidFill>
                  <a:srgbClr val="FFC000"/>
                </a:solidFill>
                <a:effectLst/>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Zechariah 12:9 </a:t>
            </a:r>
            <a:r>
              <a:rPr lang="en-US" sz="3600" b="1" i="1" dirty="0">
                <a:solidFill>
                  <a:schemeClr val="tx1"/>
                </a:solidFill>
                <a:effectLst/>
                <a:latin typeface="Arial" panose="020B0604020202020204" pitchFamily="34" charset="0"/>
                <a:cs typeface="Arial" panose="020B0604020202020204" pitchFamily="34" charset="0"/>
              </a:rPr>
              <a:t>And in that day I will set about to destroy all the nations that come against Jerusalem.</a:t>
            </a:r>
            <a:br>
              <a:rPr lang="en-US" sz="28700" b="1" i="1" dirty="0">
                <a:solidFill>
                  <a:schemeClr val="tx1"/>
                </a:solidFill>
                <a:effectLst/>
                <a:latin typeface="Arial" panose="020B0604020202020204" pitchFamily="34" charset="0"/>
                <a:cs typeface="Arial" panose="020B0604020202020204" pitchFamily="34" charset="0"/>
              </a:rPr>
            </a:br>
            <a:endParaRPr lang="en-US" sz="60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572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428087" y="714927"/>
            <a:ext cx="11763913" cy="4256902"/>
          </a:xfrm>
        </p:spPr>
        <p:txBody>
          <a:bodyPr/>
          <a:lstStyle/>
          <a:p>
            <a:r>
              <a:rPr lang="en-US" sz="7200" b="1" dirty="0">
                <a:latin typeface="Arial" panose="020B0604020202020204" pitchFamily="34" charset="0"/>
                <a:cs typeface="Arial" panose="020B0604020202020204" pitchFamily="34" charset="0"/>
              </a:rPr>
              <a:t>HAMAS/ISRAEL 2023</a:t>
            </a:r>
            <a:br>
              <a:rPr lang="en-US" sz="7200" b="1" dirty="0">
                <a:latin typeface="Arial" panose="020B0604020202020204" pitchFamily="34" charset="0"/>
                <a:cs typeface="Arial" panose="020B0604020202020204" pitchFamily="34" charset="0"/>
              </a:rPr>
            </a:br>
            <a:r>
              <a:rPr lang="en-US" sz="7200" b="1" dirty="0">
                <a:solidFill>
                  <a:srgbClr val="FFC000"/>
                </a:solidFill>
                <a:latin typeface="Arial" panose="020B0604020202020204" pitchFamily="34" charset="0"/>
                <a:cs typeface="Arial" panose="020B0604020202020204" pitchFamily="34" charset="0"/>
              </a:rPr>
              <a:t>COULD BE THE SETTING OF THE STAGE FOR THE PROPHECIES OF ZECHARIAH 12</a:t>
            </a:r>
            <a:br>
              <a:rPr lang="en-US" sz="6000" b="1" dirty="0">
                <a:solidFill>
                  <a:srgbClr val="FFC000"/>
                </a:solidFill>
                <a:latin typeface="Arial" panose="020B0604020202020204" pitchFamily="34" charset="0"/>
                <a:cs typeface="Arial" panose="020B0604020202020204" pitchFamily="34" charset="0"/>
              </a:rPr>
            </a:br>
            <a:br>
              <a:rPr lang="en-US" sz="4800" b="1" dirty="0">
                <a:solidFill>
                  <a:schemeClr val="tx1"/>
                </a:solidFill>
                <a:latin typeface="Arial" panose="020B0604020202020204" pitchFamily="34" charset="0"/>
                <a:cs typeface="Arial" panose="020B0604020202020204" pitchFamily="34" charset="0"/>
              </a:rPr>
            </a:br>
            <a:endParaRPr lang="en-US" sz="60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028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428087" y="2020330"/>
            <a:ext cx="11763913" cy="4256902"/>
          </a:xfrm>
        </p:spPr>
        <p:txBody>
          <a:bodyPr/>
          <a:lstStyle/>
          <a:p>
            <a:r>
              <a:rPr lang="en-US" sz="7200" b="1" dirty="0">
                <a:latin typeface="Arial" panose="020B0604020202020204" pitchFamily="34" charset="0"/>
                <a:cs typeface="Arial" panose="020B0604020202020204" pitchFamily="34" charset="0"/>
              </a:rPr>
              <a:t>HAMAS/ISRAEL 2023</a:t>
            </a:r>
            <a:br>
              <a:rPr lang="en-US" sz="7200" b="1" dirty="0">
                <a:latin typeface="Arial" panose="020B0604020202020204" pitchFamily="34" charset="0"/>
                <a:cs typeface="Arial" panose="020B0604020202020204" pitchFamily="34" charset="0"/>
              </a:rPr>
            </a:br>
            <a:r>
              <a:rPr lang="en-US" sz="7200" b="1" dirty="0">
                <a:solidFill>
                  <a:srgbClr val="FFC000"/>
                </a:solidFill>
                <a:latin typeface="Arial" panose="020B0604020202020204" pitchFamily="34" charset="0"/>
                <a:cs typeface="Arial" panose="020B0604020202020204" pitchFamily="34" charset="0"/>
              </a:rPr>
              <a:t>WHAT IT IS!</a:t>
            </a:r>
            <a:br>
              <a:rPr lang="en-US" sz="6000" b="1" dirty="0">
                <a:solidFill>
                  <a:srgbClr val="FFC000"/>
                </a:solidFill>
                <a:latin typeface="Arial" panose="020B0604020202020204" pitchFamily="34" charset="0"/>
                <a:cs typeface="Arial" panose="020B0604020202020204" pitchFamily="34" charset="0"/>
              </a:rPr>
            </a:br>
            <a:br>
              <a:rPr lang="en-US" sz="4800" b="1" dirty="0">
                <a:solidFill>
                  <a:schemeClr val="tx1"/>
                </a:solidFill>
                <a:latin typeface="Arial" panose="020B0604020202020204" pitchFamily="34" charset="0"/>
                <a:cs typeface="Arial" panose="020B0604020202020204" pitchFamily="34" charset="0"/>
              </a:rPr>
            </a:br>
            <a:endParaRPr lang="en-US" sz="60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0705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366303" y="546181"/>
            <a:ext cx="5083027" cy="4911811"/>
          </a:xfrm>
        </p:spPr>
        <p:txBody>
          <a:bodyPr/>
          <a:lstStyle/>
          <a:p>
            <a:r>
              <a:rPr lang="en-US" sz="5400" b="1" dirty="0">
                <a:latin typeface="Arial" panose="020B0604020202020204" pitchFamily="34" charset="0"/>
                <a:cs typeface="Arial" panose="020B0604020202020204" pitchFamily="34" charset="0"/>
              </a:rPr>
              <a:t>HAMAS/</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ISRAEL 2023</a:t>
            </a:r>
            <a:br>
              <a:rPr lang="en-US" sz="5400" b="1" dirty="0">
                <a:latin typeface="Arial" panose="020B0604020202020204" pitchFamily="34" charset="0"/>
                <a:cs typeface="Arial" panose="020B0604020202020204" pitchFamily="34" charset="0"/>
              </a:rPr>
            </a:br>
            <a:r>
              <a:rPr lang="en-US" sz="5400" b="1" dirty="0">
                <a:solidFill>
                  <a:srgbClr val="FFC000"/>
                </a:solidFill>
                <a:latin typeface="Arial" panose="020B0604020202020204" pitchFamily="34" charset="0"/>
                <a:cs typeface="Arial" panose="020B0604020202020204" pitchFamily="34" charset="0"/>
              </a:rPr>
              <a:t>HEAVIEST JEWISH DEATH TOLL SINCE THE HOLOCAUST!</a:t>
            </a:r>
            <a:br>
              <a:rPr lang="en-US" sz="4800" b="1" dirty="0">
                <a:solidFill>
                  <a:srgbClr val="FFC000"/>
                </a:solidFill>
                <a:latin typeface="Arial" panose="020B0604020202020204" pitchFamily="34" charset="0"/>
                <a:cs typeface="Arial" panose="020B0604020202020204" pitchFamily="34" charset="0"/>
              </a:rPr>
            </a:br>
            <a:br>
              <a:rPr lang="en-US" sz="4000" b="1" dirty="0">
                <a:solidFill>
                  <a:schemeClr val="tx1"/>
                </a:solidFill>
                <a:latin typeface="Arial" panose="020B0604020202020204" pitchFamily="34" charset="0"/>
                <a:cs typeface="Arial" panose="020B0604020202020204" pitchFamily="34" charset="0"/>
              </a:rPr>
            </a:br>
            <a:endParaRPr lang="en-US" sz="4800" b="1" i="1" dirty="0">
              <a:solidFill>
                <a:schemeClr val="tx1"/>
              </a:solidFill>
              <a:latin typeface="Arial" panose="020B0604020202020204" pitchFamily="34" charset="0"/>
              <a:cs typeface="Arial" panose="020B0604020202020204" pitchFamily="34" charset="0"/>
            </a:endParaRPr>
          </a:p>
        </p:txBody>
      </p:sp>
      <p:pic>
        <p:nvPicPr>
          <p:cNvPr id="4" name="Picture 3" descr="A shirt and baby in a closet&#10;&#10;Description automatically generated">
            <a:extLst>
              <a:ext uri="{FF2B5EF4-FFF2-40B4-BE49-F238E27FC236}">
                <a16:creationId xmlns:a16="http://schemas.microsoft.com/office/drawing/2014/main" id="{E06D9DBA-4C2F-C944-3F83-53D0C4853068}"/>
              </a:ext>
            </a:extLst>
          </p:cNvPr>
          <p:cNvPicPr>
            <a:picLocks noChangeAspect="1"/>
          </p:cNvPicPr>
          <p:nvPr/>
        </p:nvPicPr>
        <p:blipFill rotWithShape="1">
          <a:blip r:embed="rId2"/>
          <a:srcRect t="20361" b="4145"/>
          <a:stretch/>
        </p:blipFill>
        <p:spPr>
          <a:xfrm>
            <a:off x="5681641" y="0"/>
            <a:ext cx="6510359" cy="6858000"/>
          </a:xfrm>
          <a:prstGeom prst="rect">
            <a:avLst/>
          </a:prstGeom>
        </p:spPr>
      </p:pic>
    </p:spTree>
    <p:extLst>
      <p:ext uri="{BB962C8B-B14F-4D97-AF65-F5344CB8AC3E}">
        <p14:creationId xmlns:p14="http://schemas.microsoft.com/office/powerpoint/2010/main" val="684827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864690" y="5022475"/>
            <a:ext cx="5083027" cy="2076300"/>
          </a:xfrm>
        </p:spPr>
        <p:txBody>
          <a:bodyPr/>
          <a:lstStyle/>
          <a:p>
            <a:r>
              <a:rPr lang="en-US" sz="11500" b="1" dirty="0">
                <a:solidFill>
                  <a:srgbClr val="FFC000"/>
                </a:solidFill>
                <a:latin typeface="Arial" panose="020B0604020202020204" pitchFamily="34" charset="0"/>
                <a:cs typeface="Arial" panose="020B0604020202020204" pitchFamily="34" charset="0"/>
              </a:rPr>
              <a:t>NOW!</a:t>
            </a:r>
            <a:endParaRPr lang="en-US" sz="9600" b="1" i="1" dirty="0">
              <a:solidFill>
                <a:schemeClr val="tx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5F03EEA8-54A5-8A40-BD90-9A94F57260C2}"/>
              </a:ext>
            </a:extLst>
          </p:cNvPr>
          <p:cNvSpPr txBox="1">
            <a:spLocks/>
          </p:cNvSpPr>
          <p:nvPr/>
        </p:nvSpPr>
        <p:spPr>
          <a:xfrm>
            <a:off x="6326661" y="659756"/>
            <a:ext cx="4547706" cy="1929349"/>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500" b="1" dirty="0">
                <a:latin typeface="Arial" panose="020B0604020202020204" pitchFamily="34" charset="0"/>
                <a:cs typeface="Arial" panose="020B0604020202020204" pitchFamily="34" charset="0"/>
              </a:rPr>
              <a:t>THEN</a:t>
            </a:r>
            <a:br>
              <a:rPr lang="en-US" sz="11500" b="1" dirty="0">
                <a:latin typeface="Arial" panose="020B0604020202020204" pitchFamily="34" charset="0"/>
                <a:cs typeface="Arial" panose="020B0604020202020204" pitchFamily="34" charset="0"/>
              </a:rPr>
            </a:br>
            <a:endParaRPr lang="en-US" sz="9600" b="1" i="1" dirty="0">
              <a:solidFill>
                <a:schemeClr val="tx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2656A625-3788-3BD0-6922-2FF25625124D}"/>
              </a:ext>
            </a:extLst>
          </p:cNvPr>
          <p:cNvSpPr txBox="1">
            <a:spLocks/>
          </p:cNvSpPr>
          <p:nvPr/>
        </p:nvSpPr>
        <p:spPr>
          <a:xfrm>
            <a:off x="8381716" y="122163"/>
            <a:ext cx="2343949" cy="127592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b="1" dirty="0">
                <a:solidFill>
                  <a:srgbClr val="FFC000"/>
                </a:solidFill>
                <a:latin typeface="Arial" panose="020B0604020202020204" pitchFamily="34" charset="0"/>
                <a:cs typeface="Arial" panose="020B0604020202020204" pitchFamily="34" charset="0"/>
              </a:rPr>
              <a:t>1938</a:t>
            </a:r>
            <a:endParaRPr lang="en-US" sz="6000" b="1" i="1" dirty="0">
              <a:solidFill>
                <a:schemeClr val="tx1"/>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C7C44198-42A4-6AFB-8092-C7916519B61E}"/>
              </a:ext>
            </a:extLst>
          </p:cNvPr>
          <p:cNvSpPr txBox="1">
            <a:spLocks/>
          </p:cNvSpPr>
          <p:nvPr/>
        </p:nvSpPr>
        <p:spPr>
          <a:xfrm>
            <a:off x="2977559" y="4489170"/>
            <a:ext cx="5083027" cy="207630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b="1" dirty="0">
                <a:solidFill>
                  <a:schemeClr val="tx1"/>
                </a:solidFill>
                <a:latin typeface="Arial" panose="020B0604020202020204" pitchFamily="34" charset="0"/>
                <a:cs typeface="Arial" panose="020B0604020202020204" pitchFamily="34" charset="0"/>
              </a:rPr>
              <a:t>2023</a:t>
            </a:r>
            <a:endParaRPr lang="en-US" sz="6000" b="1" i="1" dirty="0">
              <a:solidFill>
                <a:schemeClr val="tx1"/>
              </a:solidFill>
              <a:latin typeface="Arial" panose="020B0604020202020204" pitchFamily="34" charset="0"/>
              <a:cs typeface="Arial" panose="020B0604020202020204" pitchFamily="34" charset="0"/>
            </a:endParaRPr>
          </a:p>
        </p:txBody>
      </p:sp>
      <p:pic>
        <p:nvPicPr>
          <p:cNvPr id="7" name="Picture 6" descr="A person walking past a wall with a star&#10;&#10;Description automatically generated">
            <a:extLst>
              <a:ext uri="{FF2B5EF4-FFF2-40B4-BE49-F238E27FC236}">
                <a16:creationId xmlns:a16="http://schemas.microsoft.com/office/drawing/2014/main" id="{C311011E-31C6-5CF8-0544-BAD6E070FEA4}"/>
              </a:ext>
            </a:extLst>
          </p:cNvPr>
          <p:cNvPicPr>
            <a:picLocks noChangeAspect="1"/>
          </p:cNvPicPr>
          <p:nvPr/>
        </p:nvPicPr>
        <p:blipFill rotWithShape="1">
          <a:blip r:embed="rId2"/>
          <a:srcRect l="15668"/>
          <a:stretch/>
        </p:blipFill>
        <p:spPr>
          <a:xfrm>
            <a:off x="5657722" y="2540001"/>
            <a:ext cx="6534278" cy="4317999"/>
          </a:xfrm>
          <a:prstGeom prst="rect">
            <a:avLst/>
          </a:prstGeom>
        </p:spPr>
      </p:pic>
      <p:sp>
        <p:nvSpPr>
          <p:cNvPr id="12" name="Triangle 11">
            <a:extLst>
              <a:ext uri="{FF2B5EF4-FFF2-40B4-BE49-F238E27FC236}">
                <a16:creationId xmlns:a16="http://schemas.microsoft.com/office/drawing/2014/main" id="{8EEC37BC-C4FE-BB03-1890-A9888921FCE9}"/>
              </a:ext>
            </a:extLst>
          </p:cNvPr>
          <p:cNvSpPr/>
          <p:nvPr/>
        </p:nvSpPr>
        <p:spPr>
          <a:xfrm rot="5400000">
            <a:off x="5068053" y="4899361"/>
            <a:ext cx="1136822" cy="1099751"/>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storefront with a star of david and a sign&#10;&#10;Description automatically generated">
            <a:extLst>
              <a:ext uri="{FF2B5EF4-FFF2-40B4-BE49-F238E27FC236}">
                <a16:creationId xmlns:a16="http://schemas.microsoft.com/office/drawing/2014/main" id="{DCC532D5-4210-0A13-3DA7-4B541242B644}"/>
              </a:ext>
            </a:extLst>
          </p:cNvPr>
          <p:cNvPicPr>
            <a:picLocks noChangeAspect="1"/>
          </p:cNvPicPr>
          <p:nvPr/>
        </p:nvPicPr>
        <p:blipFill>
          <a:blip r:embed="rId3"/>
          <a:stretch>
            <a:fillRect/>
          </a:stretch>
        </p:blipFill>
        <p:spPr>
          <a:xfrm>
            <a:off x="4940" y="6135"/>
            <a:ext cx="5504080" cy="3671889"/>
          </a:xfrm>
          <a:prstGeom prst="rect">
            <a:avLst/>
          </a:prstGeom>
        </p:spPr>
      </p:pic>
      <p:sp>
        <p:nvSpPr>
          <p:cNvPr id="15" name="Triangle 14">
            <a:extLst>
              <a:ext uri="{FF2B5EF4-FFF2-40B4-BE49-F238E27FC236}">
                <a16:creationId xmlns:a16="http://schemas.microsoft.com/office/drawing/2014/main" id="{AA6F8752-33A5-D3DB-881F-BADDA37754E2}"/>
              </a:ext>
            </a:extLst>
          </p:cNvPr>
          <p:cNvSpPr/>
          <p:nvPr/>
        </p:nvSpPr>
        <p:spPr>
          <a:xfrm rot="16200000">
            <a:off x="5082608" y="692162"/>
            <a:ext cx="1136822" cy="1099751"/>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9964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1067890" y="856874"/>
            <a:ext cx="9742350" cy="5462645"/>
          </a:xfrm>
        </p:spPr>
        <p:txBody>
          <a:bodyPr/>
          <a:lstStyle/>
          <a:p>
            <a:pPr algn="ctr"/>
            <a:r>
              <a:rPr lang="en-US" sz="8000" b="1" dirty="0">
                <a:solidFill>
                  <a:srgbClr val="FFC000"/>
                </a:solidFill>
                <a:latin typeface="Arial" panose="020B0604020202020204" pitchFamily="34" charset="0"/>
                <a:cs typeface="Arial" panose="020B0604020202020204" pitchFamily="34" charset="0"/>
              </a:rPr>
              <a:t>CAUTION!!!</a:t>
            </a:r>
            <a:br>
              <a:rPr lang="en-US" sz="8000" b="1" dirty="0">
                <a:solidFill>
                  <a:srgbClr val="FFC000"/>
                </a:solidFill>
                <a:latin typeface="Arial" panose="020B0604020202020204" pitchFamily="34" charset="0"/>
                <a:cs typeface="Arial" panose="020B0604020202020204" pitchFamily="34" charset="0"/>
              </a:rPr>
            </a:br>
            <a:r>
              <a:rPr lang="en-US" sz="8000" b="1" dirty="0">
                <a:solidFill>
                  <a:srgbClr val="FFC000"/>
                </a:solidFill>
                <a:latin typeface="Arial" panose="020B0604020202020204" pitchFamily="34" charset="0"/>
                <a:cs typeface="Arial" panose="020B0604020202020204" pitchFamily="34" charset="0"/>
              </a:rPr>
              <a:t>NEXT TWO SLIDES ARE </a:t>
            </a:r>
            <a:r>
              <a:rPr lang="en-US" sz="8000" b="1" dirty="0">
                <a:solidFill>
                  <a:srgbClr val="FF503B"/>
                </a:solidFill>
                <a:latin typeface="Arial" panose="020B0604020202020204" pitchFamily="34" charset="0"/>
                <a:cs typeface="Arial" panose="020B0604020202020204" pitchFamily="34" charset="0"/>
              </a:rPr>
              <a:t>VERY GRAPHIC</a:t>
            </a:r>
            <a:endParaRPr lang="en-US" sz="7200" b="1" i="1" dirty="0">
              <a:solidFill>
                <a:srgbClr val="FF503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0720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864690" y="5022475"/>
            <a:ext cx="5083027" cy="2076300"/>
          </a:xfrm>
        </p:spPr>
        <p:txBody>
          <a:bodyPr/>
          <a:lstStyle/>
          <a:p>
            <a:r>
              <a:rPr lang="en-US" sz="11500" b="1" dirty="0">
                <a:solidFill>
                  <a:srgbClr val="FFC000"/>
                </a:solidFill>
                <a:latin typeface="Arial" panose="020B0604020202020204" pitchFamily="34" charset="0"/>
                <a:cs typeface="Arial" panose="020B0604020202020204" pitchFamily="34" charset="0"/>
              </a:rPr>
              <a:t>NOW!</a:t>
            </a:r>
            <a:endParaRPr lang="en-US" sz="9600" b="1" i="1" dirty="0">
              <a:solidFill>
                <a:schemeClr val="tx1"/>
              </a:solidFill>
              <a:latin typeface="Arial" panose="020B0604020202020204" pitchFamily="34" charset="0"/>
              <a:cs typeface="Arial" panose="020B0604020202020204" pitchFamily="34" charset="0"/>
            </a:endParaRPr>
          </a:p>
        </p:txBody>
      </p:sp>
      <p:pic>
        <p:nvPicPr>
          <p:cNvPr id="6" name="Picture 5" descr="A burned out car with statues&#10;&#10;Description automatically generated with medium confidence">
            <a:extLst>
              <a:ext uri="{FF2B5EF4-FFF2-40B4-BE49-F238E27FC236}">
                <a16:creationId xmlns:a16="http://schemas.microsoft.com/office/drawing/2014/main" id="{0640645E-5EC8-9FEF-0D80-22F248E80C9A}"/>
              </a:ext>
            </a:extLst>
          </p:cNvPr>
          <p:cNvPicPr>
            <a:picLocks noChangeAspect="1"/>
          </p:cNvPicPr>
          <p:nvPr/>
        </p:nvPicPr>
        <p:blipFill>
          <a:blip r:embed="rId2"/>
          <a:stretch>
            <a:fillRect/>
          </a:stretch>
        </p:blipFill>
        <p:spPr>
          <a:xfrm>
            <a:off x="5482002" y="2484074"/>
            <a:ext cx="6709998" cy="4373925"/>
          </a:xfrm>
          <a:prstGeom prst="rect">
            <a:avLst/>
          </a:prstGeom>
        </p:spPr>
      </p:pic>
      <p:pic>
        <p:nvPicPr>
          <p:cNvPr id="3" name="Picture 2">
            <a:extLst>
              <a:ext uri="{FF2B5EF4-FFF2-40B4-BE49-F238E27FC236}">
                <a16:creationId xmlns:a16="http://schemas.microsoft.com/office/drawing/2014/main" id="{7D10A2B0-1443-C5B7-B244-C76F24B59EE0}"/>
              </a:ext>
            </a:extLst>
          </p:cNvPr>
          <p:cNvPicPr>
            <a:picLocks noChangeAspect="1"/>
          </p:cNvPicPr>
          <p:nvPr/>
        </p:nvPicPr>
        <p:blipFill rotWithShape="1">
          <a:blip r:embed="rId3"/>
          <a:srcRect l="1081" t="17215" r="26757" b="-2745"/>
          <a:stretch/>
        </p:blipFill>
        <p:spPr>
          <a:xfrm>
            <a:off x="-16755" y="0"/>
            <a:ext cx="5498757" cy="4236307"/>
          </a:xfrm>
          <a:prstGeom prst="rect">
            <a:avLst/>
          </a:prstGeom>
        </p:spPr>
      </p:pic>
      <p:sp>
        <p:nvSpPr>
          <p:cNvPr id="5" name="Title 1">
            <a:extLst>
              <a:ext uri="{FF2B5EF4-FFF2-40B4-BE49-F238E27FC236}">
                <a16:creationId xmlns:a16="http://schemas.microsoft.com/office/drawing/2014/main" id="{5F03EEA8-54A5-8A40-BD90-9A94F57260C2}"/>
              </a:ext>
            </a:extLst>
          </p:cNvPr>
          <p:cNvSpPr txBox="1">
            <a:spLocks/>
          </p:cNvSpPr>
          <p:nvPr/>
        </p:nvSpPr>
        <p:spPr>
          <a:xfrm>
            <a:off x="6326661" y="659756"/>
            <a:ext cx="4547706" cy="1929349"/>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500" b="1" dirty="0">
                <a:latin typeface="Arial" panose="020B0604020202020204" pitchFamily="34" charset="0"/>
                <a:cs typeface="Arial" panose="020B0604020202020204" pitchFamily="34" charset="0"/>
              </a:rPr>
              <a:t>THEN</a:t>
            </a:r>
            <a:br>
              <a:rPr lang="en-US" sz="11500" b="1" dirty="0">
                <a:latin typeface="Arial" panose="020B0604020202020204" pitchFamily="34" charset="0"/>
                <a:cs typeface="Arial" panose="020B0604020202020204" pitchFamily="34" charset="0"/>
              </a:rPr>
            </a:br>
            <a:endParaRPr lang="en-US" sz="9600" b="1" i="1" dirty="0">
              <a:solidFill>
                <a:schemeClr val="tx1"/>
              </a:solidFill>
              <a:latin typeface="Arial" panose="020B0604020202020204" pitchFamily="34" charset="0"/>
              <a:cs typeface="Arial" panose="020B0604020202020204" pitchFamily="34" charset="0"/>
            </a:endParaRPr>
          </a:p>
        </p:txBody>
      </p:sp>
      <p:sp>
        <p:nvSpPr>
          <p:cNvPr id="8" name="Triangle 7">
            <a:extLst>
              <a:ext uri="{FF2B5EF4-FFF2-40B4-BE49-F238E27FC236}">
                <a16:creationId xmlns:a16="http://schemas.microsoft.com/office/drawing/2014/main" id="{D276FBCC-7506-19AD-0880-2E6B72B5BFC5}"/>
              </a:ext>
            </a:extLst>
          </p:cNvPr>
          <p:cNvSpPr/>
          <p:nvPr/>
        </p:nvSpPr>
        <p:spPr>
          <a:xfrm rot="16200000">
            <a:off x="5082608" y="692162"/>
            <a:ext cx="1136822" cy="1099751"/>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24501F66-BB6F-C979-633D-804177AB9EA8}"/>
              </a:ext>
            </a:extLst>
          </p:cNvPr>
          <p:cNvSpPr/>
          <p:nvPr/>
        </p:nvSpPr>
        <p:spPr>
          <a:xfrm rot="5400000">
            <a:off x="5068053" y="4899361"/>
            <a:ext cx="1136822" cy="1099751"/>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656A625-3788-3BD0-6922-2FF25625124D}"/>
              </a:ext>
            </a:extLst>
          </p:cNvPr>
          <p:cNvSpPr txBox="1">
            <a:spLocks/>
          </p:cNvSpPr>
          <p:nvPr/>
        </p:nvSpPr>
        <p:spPr>
          <a:xfrm>
            <a:off x="8381716" y="122163"/>
            <a:ext cx="2343949" cy="127592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b="1" dirty="0">
                <a:solidFill>
                  <a:srgbClr val="FFC000"/>
                </a:solidFill>
                <a:latin typeface="Arial" panose="020B0604020202020204" pitchFamily="34" charset="0"/>
                <a:cs typeface="Arial" panose="020B0604020202020204" pitchFamily="34" charset="0"/>
              </a:rPr>
              <a:t>1943</a:t>
            </a:r>
            <a:endParaRPr lang="en-US" sz="6000" b="1" i="1" dirty="0">
              <a:solidFill>
                <a:schemeClr val="tx1"/>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C7C44198-42A4-6AFB-8092-C7916519B61E}"/>
              </a:ext>
            </a:extLst>
          </p:cNvPr>
          <p:cNvSpPr txBox="1">
            <a:spLocks/>
          </p:cNvSpPr>
          <p:nvPr/>
        </p:nvSpPr>
        <p:spPr>
          <a:xfrm>
            <a:off x="2977559" y="4489170"/>
            <a:ext cx="5083027" cy="207630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b="1" dirty="0">
                <a:solidFill>
                  <a:schemeClr val="tx1"/>
                </a:solidFill>
                <a:latin typeface="Arial" panose="020B0604020202020204" pitchFamily="34" charset="0"/>
                <a:cs typeface="Arial" panose="020B0604020202020204" pitchFamily="34" charset="0"/>
              </a:rPr>
              <a:t>2023</a:t>
            </a:r>
            <a:endParaRPr lang="en-US" sz="60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6887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307315" y="525092"/>
            <a:ext cx="11577370" cy="6332908"/>
          </a:xfrm>
        </p:spPr>
        <p:txBody>
          <a:bodyPr/>
          <a:lstStyle/>
          <a:p>
            <a:r>
              <a:rPr lang="en-US" sz="5400" b="1" dirty="0">
                <a:latin typeface="Arial" panose="020B0604020202020204" pitchFamily="34" charset="0"/>
                <a:cs typeface="Arial" panose="020B0604020202020204" pitchFamily="34" charset="0"/>
              </a:rPr>
              <a:t>WHO IS HAMAS?</a:t>
            </a:r>
            <a:br>
              <a:rPr lang="en-US" sz="7200" b="1" dirty="0">
                <a:solidFill>
                  <a:schemeClr val="tx1"/>
                </a:solidFill>
              </a:rPr>
            </a:br>
            <a:r>
              <a:rPr lang="en-US" sz="3600" b="1" i="0" dirty="0">
                <a:solidFill>
                  <a:srgbClr val="FFC000"/>
                </a:solidFill>
                <a:effectLst/>
                <a:latin typeface="Arial" panose="020B0604020202020204" pitchFamily="34" charset="0"/>
              </a:rPr>
              <a:t>Islamic Resistance Movement</a:t>
            </a:r>
            <a:r>
              <a:rPr lang="en-US" sz="3600" b="0" i="0" dirty="0">
                <a:solidFill>
                  <a:srgbClr val="FFC000"/>
                </a:solidFill>
                <a:effectLst/>
                <a:latin typeface="Arial" panose="020B0604020202020204" pitchFamily="34" charset="0"/>
              </a:rPr>
              <a:t> </a:t>
            </a:r>
            <a:br>
              <a:rPr lang="en-US" sz="3600" b="0" i="0" dirty="0">
                <a:solidFill>
                  <a:schemeClr val="tx1"/>
                </a:solidFill>
                <a:effectLst/>
                <a:latin typeface="Arial" panose="020B0604020202020204" pitchFamily="34" charset="0"/>
              </a:rPr>
            </a:br>
            <a:r>
              <a:rPr lang="en-US" sz="3600" b="0" i="0" dirty="0">
                <a:solidFill>
                  <a:schemeClr val="tx1"/>
                </a:solidFill>
                <a:effectLst/>
                <a:latin typeface="Arial" panose="020B0604020202020204" pitchFamily="34" charset="0"/>
              </a:rPr>
              <a:t>(</a:t>
            </a:r>
            <a:r>
              <a:rPr lang="ar-AE" sz="3600" b="0" i="0" dirty="0">
                <a:solidFill>
                  <a:schemeClr val="tx1"/>
                </a:solidFill>
                <a:effectLst/>
                <a:latin typeface="Arial" panose="020B0604020202020204" pitchFamily="34" charset="0"/>
              </a:rPr>
              <a:t>حركة المقاومة الإسلامية </a:t>
            </a:r>
            <a:r>
              <a:rPr lang="en-US" sz="3600" b="0" i="0" dirty="0">
                <a:solidFill>
                  <a:schemeClr val="tx1"/>
                </a:solidFill>
                <a:effectLst/>
                <a:latin typeface="Arial" panose="020B0604020202020204" pitchFamily="34" charset="0"/>
              </a:rPr>
              <a:t>)</a:t>
            </a:r>
            <a:br>
              <a:rPr lang="en-US" sz="3600" b="0" i="0" dirty="0">
                <a:solidFill>
                  <a:schemeClr val="tx1"/>
                </a:solidFill>
                <a:effectLst/>
                <a:latin typeface="Arial" panose="020B0604020202020204" pitchFamily="34" charset="0"/>
              </a:rPr>
            </a:br>
            <a:r>
              <a:rPr lang="en-US" sz="3600" b="0" i="1" dirty="0" err="1">
                <a:solidFill>
                  <a:schemeClr val="tx1"/>
                </a:solidFill>
                <a:effectLst/>
                <a:latin typeface="Arial" panose="020B0604020202020204" pitchFamily="34" charset="0"/>
              </a:rPr>
              <a:t>Ḥarakah</a:t>
            </a:r>
            <a:r>
              <a:rPr lang="en-US" sz="3600" b="0" i="1" dirty="0">
                <a:solidFill>
                  <a:schemeClr val="tx1"/>
                </a:solidFill>
                <a:effectLst/>
                <a:latin typeface="Arial" panose="020B0604020202020204" pitchFamily="34" charset="0"/>
              </a:rPr>
              <a:t> al-</a:t>
            </a:r>
            <a:r>
              <a:rPr lang="en-US" sz="3600" b="0" i="1" dirty="0" err="1">
                <a:solidFill>
                  <a:schemeClr val="tx1"/>
                </a:solidFill>
                <a:effectLst/>
                <a:latin typeface="Arial" panose="020B0604020202020204" pitchFamily="34" charset="0"/>
              </a:rPr>
              <a:t>Muqāwamah</a:t>
            </a:r>
            <a:r>
              <a:rPr lang="en-US" sz="3600" b="0" i="1" dirty="0">
                <a:solidFill>
                  <a:schemeClr val="tx1"/>
                </a:solidFill>
                <a:effectLst/>
                <a:latin typeface="Arial" panose="020B0604020202020204" pitchFamily="34" charset="0"/>
              </a:rPr>
              <a:t> al-</a:t>
            </a:r>
            <a:r>
              <a:rPr lang="en-US" sz="3600" b="0" i="1" dirty="0" err="1">
                <a:solidFill>
                  <a:schemeClr val="tx1"/>
                </a:solidFill>
                <a:effectLst/>
                <a:latin typeface="Arial" panose="020B0604020202020204" pitchFamily="34" charset="0"/>
              </a:rPr>
              <a:t>ʾIslāmiyyah</a:t>
            </a:r>
            <a:r>
              <a:rPr lang="en-US" sz="3600" b="0" i="1" dirty="0">
                <a:solidFill>
                  <a:schemeClr val="tx1"/>
                </a:solidFill>
                <a:effectLst/>
                <a:latin typeface="Arial" panose="020B0604020202020204" pitchFamily="34" charset="0"/>
              </a:rPr>
              <a:t>.</a:t>
            </a:r>
            <a:br>
              <a:rPr lang="en-US" sz="3600" b="0" i="1" dirty="0">
                <a:solidFill>
                  <a:schemeClr val="tx1"/>
                </a:solidFill>
                <a:effectLst/>
                <a:latin typeface="Arial" panose="020B0604020202020204" pitchFamily="34" charset="0"/>
              </a:rPr>
            </a:br>
            <a:r>
              <a:rPr lang="en-US" sz="3600" b="1" dirty="0">
                <a:solidFill>
                  <a:srgbClr val="FFC000"/>
                </a:solidFill>
                <a:effectLst/>
                <a:latin typeface="Arial" panose="020B0604020202020204" pitchFamily="34" charset="0"/>
              </a:rPr>
              <a:t>• Makes the Acronym HMS spelled </a:t>
            </a:r>
            <a:r>
              <a:rPr lang="en-US" sz="3600" b="1" dirty="0" err="1">
                <a:solidFill>
                  <a:srgbClr val="FFC000"/>
                </a:solidFill>
                <a:effectLst/>
                <a:latin typeface="Arial" panose="020B0604020202020204" pitchFamily="34" charset="0"/>
              </a:rPr>
              <a:t>H</a:t>
            </a:r>
            <a:r>
              <a:rPr lang="en-US" sz="3600" b="1" dirty="0" err="1">
                <a:solidFill>
                  <a:schemeClr val="tx1"/>
                </a:solidFill>
                <a:effectLst/>
                <a:latin typeface="Arial" panose="020B0604020202020204" pitchFamily="34" charset="0"/>
              </a:rPr>
              <a:t>a</a:t>
            </a:r>
            <a:r>
              <a:rPr lang="en-US" sz="3600" b="1" dirty="0" err="1">
                <a:solidFill>
                  <a:srgbClr val="FFC000"/>
                </a:solidFill>
                <a:effectLst/>
                <a:latin typeface="Arial" panose="020B0604020202020204" pitchFamily="34" charset="0"/>
              </a:rPr>
              <a:t>M</a:t>
            </a:r>
            <a:r>
              <a:rPr lang="en-US" sz="3600" b="1" dirty="0" err="1">
                <a:solidFill>
                  <a:schemeClr val="tx1"/>
                </a:solidFill>
                <a:effectLst/>
                <a:latin typeface="Arial" panose="020B0604020202020204" pitchFamily="34" charset="0"/>
              </a:rPr>
              <a:t>a</a:t>
            </a:r>
            <a:r>
              <a:rPr lang="en-US" sz="3600" b="1" dirty="0" err="1">
                <a:solidFill>
                  <a:srgbClr val="FFC000"/>
                </a:solidFill>
                <a:effectLst/>
                <a:latin typeface="Arial" panose="020B0604020202020204" pitchFamily="34" charset="0"/>
              </a:rPr>
              <a:t>S</a:t>
            </a:r>
            <a:br>
              <a:rPr lang="en-US" sz="3600" b="0" i="1" dirty="0">
                <a:solidFill>
                  <a:schemeClr val="tx1"/>
                </a:solidFill>
                <a:effectLst/>
                <a:latin typeface="Arial" panose="020B0604020202020204" pitchFamily="34" charset="0"/>
              </a:rPr>
            </a:br>
            <a:r>
              <a:rPr lang="en-US" sz="3600" b="0" i="1" dirty="0">
                <a:solidFill>
                  <a:schemeClr val="tx1"/>
                </a:solidFill>
                <a:effectLst/>
                <a:latin typeface="Arial" panose="020B0604020202020204" pitchFamily="34" charset="0"/>
              </a:rPr>
              <a:t>• </a:t>
            </a:r>
            <a:r>
              <a:rPr lang="en-US" sz="3600" b="1" dirty="0">
                <a:solidFill>
                  <a:schemeClr val="tx1"/>
                </a:solidFill>
                <a:effectLst/>
                <a:latin typeface="Arial" panose="020B0604020202020204" pitchFamily="34" charset="0"/>
              </a:rPr>
              <a:t>It was created in 1988 as a chapter of </a:t>
            </a:r>
            <a:br>
              <a:rPr lang="en-US" sz="3600" b="1" dirty="0">
                <a:solidFill>
                  <a:schemeClr val="tx1"/>
                </a:solidFill>
                <a:effectLst/>
                <a:latin typeface="Arial" panose="020B0604020202020204" pitchFamily="34" charset="0"/>
              </a:rPr>
            </a:br>
            <a:r>
              <a:rPr lang="en-US" sz="3600" b="1" dirty="0">
                <a:solidFill>
                  <a:schemeClr val="tx1"/>
                </a:solidFill>
                <a:effectLst/>
                <a:latin typeface="Arial" panose="020B0604020202020204" pitchFamily="34" charset="0"/>
              </a:rPr>
              <a:t>the Muslim Brotherhood (Created in 1928).</a:t>
            </a:r>
            <a:br>
              <a:rPr lang="en-US" sz="3600" b="1" dirty="0">
                <a:solidFill>
                  <a:schemeClr val="tx1"/>
                </a:solidFill>
                <a:effectLst/>
                <a:latin typeface="Arial" panose="020B0604020202020204" pitchFamily="34" charset="0"/>
              </a:rPr>
            </a:br>
            <a:r>
              <a:rPr lang="en-US" sz="3600" b="1" dirty="0">
                <a:solidFill>
                  <a:schemeClr val="tx1"/>
                </a:solidFill>
                <a:effectLst/>
                <a:latin typeface="Arial" panose="020B0604020202020204" pitchFamily="34" charset="0"/>
              </a:rPr>
              <a:t>• The MB slogan: </a:t>
            </a:r>
            <a:r>
              <a:rPr lang="en-US" sz="3600" b="1" i="1" dirty="0">
                <a:solidFill>
                  <a:srgbClr val="FFC000"/>
                </a:solidFill>
                <a:effectLst/>
                <a:latin typeface="Arial" panose="020B0604020202020204" pitchFamily="34" charset="0"/>
                <a:cs typeface="Arial" panose="020B0604020202020204" pitchFamily="34" charset="0"/>
              </a:rPr>
              <a:t>"Allah is our objective. The Prophet is our leader. Qur'an is our law. Jihad is our way. Dying in the way of Allah is our highest hope."</a:t>
            </a:r>
            <a:endParaRPr lang="en-US" sz="4800" b="1" dirty="0">
              <a:solidFill>
                <a:srgbClr val="FFC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276AA09-AD13-824B-14DF-803F17D9D35C}"/>
              </a:ext>
            </a:extLst>
          </p:cNvPr>
          <p:cNvPicPr>
            <a:picLocks noChangeAspect="1"/>
          </p:cNvPicPr>
          <p:nvPr/>
        </p:nvPicPr>
        <p:blipFill>
          <a:blip r:embed="rId2"/>
          <a:stretch>
            <a:fillRect/>
          </a:stretch>
        </p:blipFill>
        <p:spPr>
          <a:xfrm>
            <a:off x="9495810" y="0"/>
            <a:ext cx="2696190" cy="2971800"/>
          </a:xfrm>
          <a:prstGeom prst="rect">
            <a:avLst/>
          </a:prstGeom>
        </p:spPr>
      </p:pic>
    </p:spTree>
    <p:extLst>
      <p:ext uri="{BB962C8B-B14F-4D97-AF65-F5344CB8AC3E}">
        <p14:creationId xmlns:p14="http://schemas.microsoft.com/office/powerpoint/2010/main" val="480677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864690" y="5022475"/>
            <a:ext cx="5083027" cy="2076300"/>
          </a:xfrm>
        </p:spPr>
        <p:txBody>
          <a:bodyPr/>
          <a:lstStyle/>
          <a:p>
            <a:r>
              <a:rPr lang="en-US" sz="11500" b="1" dirty="0">
                <a:solidFill>
                  <a:srgbClr val="FFC000"/>
                </a:solidFill>
                <a:latin typeface="Arial" panose="020B0604020202020204" pitchFamily="34" charset="0"/>
                <a:cs typeface="Arial" panose="020B0604020202020204" pitchFamily="34" charset="0"/>
              </a:rPr>
              <a:t>NOW!</a:t>
            </a:r>
            <a:endParaRPr lang="en-US" sz="9600" b="1" i="1" dirty="0">
              <a:solidFill>
                <a:schemeClr val="tx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5F03EEA8-54A5-8A40-BD90-9A94F57260C2}"/>
              </a:ext>
            </a:extLst>
          </p:cNvPr>
          <p:cNvSpPr txBox="1">
            <a:spLocks/>
          </p:cNvSpPr>
          <p:nvPr/>
        </p:nvSpPr>
        <p:spPr>
          <a:xfrm>
            <a:off x="6326661" y="659756"/>
            <a:ext cx="4547706" cy="1929349"/>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500" b="1" dirty="0">
                <a:latin typeface="Arial" panose="020B0604020202020204" pitchFamily="34" charset="0"/>
                <a:cs typeface="Arial" panose="020B0604020202020204" pitchFamily="34" charset="0"/>
              </a:rPr>
              <a:t>THEN</a:t>
            </a:r>
            <a:br>
              <a:rPr lang="en-US" sz="11500" b="1" dirty="0">
                <a:latin typeface="Arial" panose="020B0604020202020204" pitchFamily="34" charset="0"/>
                <a:cs typeface="Arial" panose="020B0604020202020204" pitchFamily="34" charset="0"/>
              </a:rPr>
            </a:br>
            <a:endParaRPr lang="en-US" sz="9600" b="1" i="1" dirty="0">
              <a:solidFill>
                <a:schemeClr val="tx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2656A625-3788-3BD0-6922-2FF25625124D}"/>
              </a:ext>
            </a:extLst>
          </p:cNvPr>
          <p:cNvSpPr txBox="1">
            <a:spLocks/>
          </p:cNvSpPr>
          <p:nvPr/>
        </p:nvSpPr>
        <p:spPr>
          <a:xfrm>
            <a:off x="8381716" y="122163"/>
            <a:ext cx="2343949" cy="127592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b="1" dirty="0">
                <a:solidFill>
                  <a:srgbClr val="FFC000"/>
                </a:solidFill>
                <a:latin typeface="Arial" panose="020B0604020202020204" pitchFamily="34" charset="0"/>
                <a:cs typeface="Arial" panose="020B0604020202020204" pitchFamily="34" charset="0"/>
              </a:rPr>
              <a:t>1946</a:t>
            </a:r>
            <a:endParaRPr lang="en-US" sz="6000" b="1" i="1" dirty="0">
              <a:solidFill>
                <a:schemeClr val="tx1"/>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C7C44198-42A4-6AFB-8092-C7916519B61E}"/>
              </a:ext>
            </a:extLst>
          </p:cNvPr>
          <p:cNvSpPr txBox="1">
            <a:spLocks/>
          </p:cNvSpPr>
          <p:nvPr/>
        </p:nvSpPr>
        <p:spPr>
          <a:xfrm>
            <a:off x="2977559" y="4489170"/>
            <a:ext cx="5083027" cy="207630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b="1" dirty="0">
                <a:solidFill>
                  <a:schemeClr val="tx1"/>
                </a:solidFill>
                <a:latin typeface="Arial" panose="020B0604020202020204" pitchFamily="34" charset="0"/>
                <a:cs typeface="Arial" panose="020B0604020202020204" pitchFamily="34" charset="0"/>
              </a:rPr>
              <a:t>2023</a:t>
            </a:r>
            <a:endParaRPr lang="en-US" sz="6000" b="1" i="1" dirty="0">
              <a:solidFill>
                <a:schemeClr val="tx1"/>
              </a:solidFill>
              <a:latin typeface="Arial" panose="020B0604020202020204" pitchFamily="34" charset="0"/>
              <a:cs typeface="Arial" panose="020B0604020202020204" pitchFamily="34" charset="0"/>
            </a:endParaRPr>
          </a:p>
        </p:txBody>
      </p:sp>
      <p:pic>
        <p:nvPicPr>
          <p:cNvPr id="7" name="Picture 6" descr="A group of men carrying a baby in a wagon&#10;&#10;Description automatically generated">
            <a:extLst>
              <a:ext uri="{FF2B5EF4-FFF2-40B4-BE49-F238E27FC236}">
                <a16:creationId xmlns:a16="http://schemas.microsoft.com/office/drawing/2014/main" id="{24667DC7-F344-A6EA-93B0-5E070D04D2F6}"/>
              </a:ext>
            </a:extLst>
          </p:cNvPr>
          <p:cNvPicPr>
            <a:picLocks noChangeAspect="1"/>
          </p:cNvPicPr>
          <p:nvPr/>
        </p:nvPicPr>
        <p:blipFill rotWithShape="1">
          <a:blip r:embed="rId2"/>
          <a:srcRect r="29421" b="13719"/>
          <a:stretch/>
        </p:blipFill>
        <p:spPr>
          <a:xfrm>
            <a:off x="-1" y="-1484"/>
            <a:ext cx="5265645" cy="4510974"/>
          </a:xfrm>
          <a:prstGeom prst="rect">
            <a:avLst/>
          </a:prstGeom>
        </p:spPr>
      </p:pic>
      <p:sp>
        <p:nvSpPr>
          <p:cNvPr id="12" name="Triangle 11">
            <a:extLst>
              <a:ext uri="{FF2B5EF4-FFF2-40B4-BE49-F238E27FC236}">
                <a16:creationId xmlns:a16="http://schemas.microsoft.com/office/drawing/2014/main" id="{918826E9-7039-4957-BD12-AD157AAAF695}"/>
              </a:ext>
            </a:extLst>
          </p:cNvPr>
          <p:cNvSpPr/>
          <p:nvPr/>
        </p:nvSpPr>
        <p:spPr>
          <a:xfrm rot="16200000">
            <a:off x="4889568" y="692162"/>
            <a:ext cx="1136822" cy="1099751"/>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aby lying in a white sheet&#10;&#10;Description automatically generated">
            <a:extLst>
              <a:ext uri="{FF2B5EF4-FFF2-40B4-BE49-F238E27FC236}">
                <a16:creationId xmlns:a16="http://schemas.microsoft.com/office/drawing/2014/main" id="{D734FCDE-798D-AEAF-BF55-A450200AB89C}"/>
              </a:ext>
            </a:extLst>
          </p:cNvPr>
          <p:cNvPicPr>
            <a:picLocks noChangeAspect="1"/>
          </p:cNvPicPr>
          <p:nvPr/>
        </p:nvPicPr>
        <p:blipFill>
          <a:blip r:embed="rId3"/>
          <a:stretch>
            <a:fillRect/>
          </a:stretch>
        </p:blipFill>
        <p:spPr>
          <a:xfrm>
            <a:off x="5547360" y="2455926"/>
            <a:ext cx="6644640" cy="4402074"/>
          </a:xfrm>
          <a:prstGeom prst="rect">
            <a:avLst/>
          </a:prstGeom>
        </p:spPr>
      </p:pic>
      <p:sp>
        <p:nvSpPr>
          <p:cNvPr id="15" name="Triangle 14">
            <a:extLst>
              <a:ext uri="{FF2B5EF4-FFF2-40B4-BE49-F238E27FC236}">
                <a16:creationId xmlns:a16="http://schemas.microsoft.com/office/drawing/2014/main" id="{2F7D99EC-824D-114F-4AB2-607AEA9DB6BB}"/>
              </a:ext>
            </a:extLst>
          </p:cNvPr>
          <p:cNvSpPr/>
          <p:nvPr/>
        </p:nvSpPr>
        <p:spPr>
          <a:xfrm rot="5400000">
            <a:off x="5068053" y="4899361"/>
            <a:ext cx="1136822" cy="1099751"/>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712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325254" y="228600"/>
            <a:ext cx="11763913" cy="4256902"/>
          </a:xfrm>
        </p:spPr>
        <p:txBody>
          <a:bodyPr/>
          <a:lstStyle/>
          <a:p>
            <a:r>
              <a:rPr lang="en-US" sz="7200" b="1" dirty="0">
                <a:latin typeface="Arial" panose="020B0604020202020204" pitchFamily="34" charset="0"/>
                <a:cs typeface="Arial" panose="020B0604020202020204" pitchFamily="34" charset="0"/>
              </a:rPr>
              <a:t>HAMAS COMMITTED</a:t>
            </a:r>
            <a:br>
              <a:rPr lang="en-US" sz="7200" b="1" dirty="0">
                <a:latin typeface="Arial" panose="020B0604020202020204" pitchFamily="34" charset="0"/>
                <a:cs typeface="Arial" panose="020B0604020202020204" pitchFamily="34" charset="0"/>
              </a:rPr>
            </a:br>
            <a:br>
              <a:rPr lang="en-US" sz="7200" b="1" dirty="0">
                <a:latin typeface="Arial" panose="020B0604020202020204" pitchFamily="34" charset="0"/>
                <a:cs typeface="Arial" panose="020B0604020202020204" pitchFamily="34" charset="0"/>
              </a:rPr>
            </a:br>
            <a:r>
              <a:rPr lang="en-US" sz="6000" b="1" dirty="0">
                <a:solidFill>
                  <a:srgbClr val="FFC000"/>
                </a:solidFill>
                <a:latin typeface="Arial" panose="020B0604020202020204" pitchFamily="34" charset="0"/>
                <a:cs typeface="Arial" panose="020B0604020202020204" pitchFamily="34" charset="0"/>
              </a:rPr>
              <a:t>• GENOCIDE</a:t>
            </a:r>
            <a:br>
              <a:rPr lang="en-US" sz="6000" b="1" dirty="0">
                <a:solidFill>
                  <a:srgbClr val="FFC000"/>
                </a:solidFill>
                <a:latin typeface="Arial" panose="020B0604020202020204" pitchFamily="34" charset="0"/>
                <a:cs typeface="Arial" panose="020B0604020202020204" pitchFamily="34" charset="0"/>
              </a:rPr>
            </a:br>
            <a:r>
              <a:rPr lang="en-US" sz="6000" b="1" dirty="0">
                <a:solidFill>
                  <a:srgbClr val="FFC000"/>
                </a:solidFill>
                <a:latin typeface="Arial" panose="020B0604020202020204" pitchFamily="34" charset="0"/>
                <a:cs typeface="Arial" panose="020B0604020202020204" pitchFamily="34" charset="0"/>
              </a:rPr>
              <a:t>• ETHNIC CLEANSING</a:t>
            </a:r>
            <a:br>
              <a:rPr lang="en-US" sz="6000" b="1" dirty="0">
                <a:solidFill>
                  <a:srgbClr val="FFC000"/>
                </a:solidFill>
                <a:latin typeface="Arial" panose="020B0604020202020204" pitchFamily="34" charset="0"/>
                <a:cs typeface="Arial" panose="020B0604020202020204" pitchFamily="34" charset="0"/>
              </a:rPr>
            </a:br>
            <a:r>
              <a:rPr lang="en-US" sz="6000" b="1" dirty="0">
                <a:solidFill>
                  <a:srgbClr val="FFC000"/>
                </a:solidFill>
                <a:latin typeface="Arial" panose="020B0604020202020204" pitchFamily="34" charset="0"/>
                <a:cs typeface="Arial" panose="020B0604020202020204" pitchFamily="34" charset="0"/>
              </a:rPr>
              <a:t>• CRIMES AGAINST HUMANITY</a:t>
            </a:r>
            <a:br>
              <a:rPr lang="en-US" sz="6000" b="1" dirty="0">
                <a:solidFill>
                  <a:srgbClr val="FFC000"/>
                </a:solidFill>
                <a:latin typeface="Arial" panose="020B0604020202020204" pitchFamily="34" charset="0"/>
                <a:cs typeface="Arial" panose="020B0604020202020204" pitchFamily="34" charset="0"/>
              </a:rPr>
            </a:br>
            <a:br>
              <a:rPr lang="en-US" sz="6000" b="1" dirty="0">
                <a:solidFill>
                  <a:srgbClr val="FFC000"/>
                </a:solidFill>
                <a:latin typeface="Arial" panose="020B0604020202020204" pitchFamily="34" charset="0"/>
                <a:cs typeface="Arial" panose="020B0604020202020204" pitchFamily="34" charset="0"/>
              </a:rPr>
            </a:br>
            <a:endParaRPr lang="en-US" sz="60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31559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428087" y="302741"/>
            <a:ext cx="11763913" cy="4256902"/>
          </a:xfrm>
        </p:spPr>
        <p:txBody>
          <a:bodyPr/>
          <a:lstStyle/>
          <a:p>
            <a:r>
              <a:rPr lang="en-US" sz="7200" b="1" dirty="0">
                <a:latin typeface="Arial" panose="020B0604020202020204" pitchFamily="34" charset="0"/>
                <a:cs typeface="Arial" panose="020B0604020202020204" pitchFamily="34" charset="0"/>
              </a:rPr>
              <a:t>HAMAS COMMITTED</a:t>
            </a:r>
            <a:br>
              <a:rPr lang="en-US" sz="7200" b="1" dirty="0">
                <a:latin typeface="Arial" panose="020B0604020202020204" pitchFamily="34" charset="0"/>
                <a:cs typeface="Arial" panose="020B0604020202020204" pitchFamily="34" charset="0"/>
              </a:rPr>
            </a:br>
            <a:r>
              <a:rPr lang="en-US" sz="6000" b="1" dirty="0">
                <a:solidFill>
                  <a:srgbClr val="FFC000"/>
                </a:solidFill>
                <a:latin typeface="Arial" panose="020B0604020202020204" pitchFamily="34" charset="0"/>
                <a:cs typeface="Arial" panose="020B0604020202020204" pitchFamily="34" charset="0"/>
              </a:rPr>
              <a:t>• A POGROM:</a:t>
            </a:r>
            <a:r>
              <a:rPr lang="en-US" sz="1100" b="0" i="0" dirty="0">
                <a:solidFill>
                  <a:srgbClr val="222222"/>
                </a:solidFill>
                <a:effectLst/>
                <a:latin typeface="Open Sans" panose="020B0606030504020204" pitchFamily="34" charset="0"/>
              </a:rPr>
              <a:t> </a:t>
            </a:r>
            <a:r>
              <a:rPr lang="en-US" sz="5400" b="1" i="1" dirty="0">
                <a:solidFill>
                  <a:schemeClr val="tx1"/>
                </a:solidFill>
                <a:effectLst/>
                <a:latin typeface="Open Sans" panose="020B0606030504020204" pitchFamily="34" charset="0"/>
              </a:rPr>
              <a:t>“an organized massacre of a particular ethnic group.” </a:t>
            </a:r>
            <a:br>
              <a:rPr lang="en-US" sz="5400" b="1" i="1" dirty="0">
                <a:solidFill>
                  <a:schemeClr val="tx1"/>
                </a:solidFill>
                <a:effectLst/>
                <a:latin typeface="Open Sans" panose="020B0606030504020204" pitchFamily="34" charset="0"/>
              </a:rPr>
            </a:br>
            <a:br>
              <a:rPr lang="en-US" sz="5400" b="1" i="0" dirty="0">
                <a:solidFill>
                  <a:srgbClr val="222222"/>
                </a:solidFill>
                <a:effectLst/>
                <a:latin typeface="Open Sans" panose="020B0606030504020204" pitchFamily="34" charset="0"/>
              </a:rPr>
            </a:br>
            <a:r>
              <a:rPr lang="en-US" sz="5400" b="1" i="0" dirty="0">
                <a:solidFill>
                  <a:srgbClr val="FFC000"/>
                </a:solidFill>
                <a:effectLst/>
                <a:latin typeface="Open Sans" panose="020B0606030504020204" pitchFamily="34" charset="0"/>
              </a:rPr>
              <a:t>This was exactly what took place on October 7, 2023.</a:t>
            </a:r>
            <a:endParaRPr lang="en-US" sz="6000" b="1" i="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5476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395429" y="1567542"/>
            <a:ext cx="11763913" cy="4256902"/>
          </a:xfrm>
        </p:spPr>
        <p:txBody>
          <a:bodyPr/>
          <a:lstStyle/>
          <a:p>
            <a:r>
              <a:rPr lang="en-US" sz="6600" b="1" dirty="0">
                <a:latin typeface="Arial" panose="020B0604020202020204" pitchFamily="34" charset="0"/>
                <a:cs typeface="Arial" panose="020B0604020202020204" pitchFamily="34" charset="0"/>
              </a:rPr>
              <a:t>GLOBAL ANTISEMITISM HAS BEEN UNLEASHED WITH AN UNPRECEDENTED DESTRUCTIVE AGENDA</a:t>
            </a:r>
            <a:endParaRPr lang="en-US" sz="54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7201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61DD783-7BF8-1735-4EB1-00A9AE371723}"/>
              </a:ext>
            </a:extLst>
          </p:cNvPr>
          <p:cNvSpPr txBox="1"/>
          <p:nvPr/>
        </p:nvSpPr>
        <p:spPr>
          <a:xfrm>
            <a:off x="417140" y="2835294"/>
            <a:ext cx="6906986" cy="4216539"/>
          </a:xfrm>
          <a:prstGeom prst="rect">
            <a:avLst/>
          </a:prstGeom>
          <a:noFill/>
        </p:spPr>
        <p:txBody>
          <a:bodyPr wrap="square" rtlCol="0">
            <a:spAutoFit/>
          </a:bodyPr>
          <a:lstStyle/>
          <a:p>
            <a:r>
              <a:rPr lang="en-US" sz="4800" b="1" dirty="0">
                <a:solidFill>
                  <a:srgbClr val="FFC000"/>
                </a:solidFill>
                <a:latin typeface="Arial" panose="020B0604020202020204" pitchFamily="34" charset="0"/>
                <a:cs typeface="Arial" panose="020B0604020202020204" pitchFamily="34" charset="0"/>
              </a:rPr>
              <a:t>• USA: 500%</a:t>
            </a:r>
          </a:p>
          <a:p>
            <a:r>
              <a:rPr lang="en-US" sz="4800" b="1" dirty="0">
                <a:solidFill>
                  <a:srgbClr val="FFC000"/>
                </a:solidFill>
                <a:latin typeface="Arial" panose="020B0604020202020204" pitchFamily="34" charset="0"/>
                <a:cs typeface="Arial" panose="020B0604020202020204" pitchFamily="34" charset="0"/>
              </a:rPr>
              <a:t>• UK: Up 1300%</a:t>
            </a:r>
          </a:p>
          <a:p>
            <a:r>
              <a:rPr lang="en-US" sz="4800" b="1" dirty="0">
                <a:solidFill>
                  <a:srgbClr val="FFC000"/>
                </a:solidFill>
                <a:latin typeface="Arial" panose="020B0604020202020204" pitchFamily="34" charset="0"/>
                <a:cs typeface="Arial" panose="020B0604020202020204" pitchFamily="34" charset="0"/>
              </a:rPr>
              <a:t>• Austria: Up 300%</a:t>
            </a:r>
          </a:p>
          <a:p>
            <a:r>
              <a:rPr lang="en-US" sz="4800" b="1" dirty="0">
                <a:solidFill>
                  <a:srgbClr val="FFC000"/>
                </a:solidFill>
                <a:latin typeface="Arial" panose="020B0604020202020204" pitchFamily="34" charset="0"/>
                <a:cs typeface="Arial" panose="020B0604020202020204" pitchFamily="34" charset="0"/>
              </a:rPr>
              <a:t>• Germany: Up 240%</a:t>
            </a:r>
          </a:p>
          <a:p>
            <a:r>
              <a:rPr lang="en-US" sz="2800" b="1" dirty="0" err="1">
                <a:latin typeface="Arial" panose="020B0604020202020204" pitchFamily="34" charset="0"/>
                <a:cs typeface="Arial" panose="020B0604020202020204" pitchFamily="34" charset="0"/>
              </a:rPr>
              <a:t>ADL.org</a:t>
            </a:r>
            <a:endParaRPr lang="en-US" sz="2800" b="1" dirty="0">
              <a:latin typeface="Arial" panose="020B0604020202020204" pitchFamily="34" charset="0"/>
              <a:cs typeface="Arial" panose="020B0604020202020204" pitchFamily="34" charset="0"/>
            </a:endParaRPr>
          </a:p>
          <a:p>
            <a:r>
              <a:rPr lang="en-US" sz="4800" b="1" dirty="0">
                <a:latin typeface="Arial" panose="020B0604020202020204" pitchFamily="34" charset="0"/>
                <a:cs typeface="Arial" panose="020B0604020202020204" pitchFamily="34" charset="0"/>
              </a:rPr>
              <a:t> </a:t>
            </a:r>
            <a:endParaRPr lang="en-US" sz="4800" dirty="0"/>
          </a:p>
        </p:txBody>
      </p:sp>
      <p:sp>
        <p:nvSpPr>
          <p:cNvPr id="2" name="TextBox 1">
            <a:extLst>
              <a:ext uri="{FF2B5EF4-FFF2-40B4-BE49-F238E27FC236}">
                <a16:creationId xmlns:a16="http://schemas.microsoft.com/office/drawing/2014/main" id="{D6140E1D-C610-B8CA-DA4B-863F52B9DD80}"/>
              </a:ext>
            </a:extLst>
          </p:cNvPr>
          <p:cNvSpPr txBox="1"/>
          <p:nvPr/>
        </p:nvSpPr>
        <p:spPr>
          <a:xfrm>
            <a:off x="331796" y="327442"/>
            <a:ext cx="9334350" cy="3046988"/>
          </a:xfrm>
          <a:prstGeom prst="rect">
            <a:avLst/>
          </a:prstGeom>
          <a:noFill/>
        </p:spPr>
        <p:txBody>
          <a:bodyPr wrap="none" rtlCol="0">
            <a:spAutoFit/>
          </a:bodyPr>
          <a:lstStyle/>
          <a:p>
            <a:r>
              <a:rPr lang="en-US" sz="4800" b="1" i="0" dirty="0">
                <a:effectLst/>
                <a:latin typeface="Arial" panose="020B0604020202020204" pitchFamily="34" charset="0"/>
                <a:cs typeface="Arial" panose="020B0604020202020204" pitchFamily="34" charset="0"/>
              </a:rPr>
              <a:t>Global Antisemitic Incidents </a:t>
            </a:r>
            <a:br>
              <a:rPr lang="en-US" sz="4800" b="1" i="0" dirty="0">
                <a:effectLst/>
                <a:latin typeface="Arial" panose="020B0604020202020204" pitchFamily="34" charset="0"/>
                <a:cs typeface="Arial" panose="020B0604020202020204" pitchFamily="34" charset="0"/>
              </a:rPr>
            </a:br>
            <a:r>
              <a:rPr lang="en-US" sz="4800" b="1" i="0" dirty="0">
                <a:effectLst/>
                <a:latin typeface="Arial" panose="020B0604020202020204" pitchFamily="34" charset="0"/>
                <a:cs typeface="Arial" panose="020B0604020202020204" pitchFamily="34" charset="0"/>
              </a:rPr>
              <a:t>ARE UP </a:t>
            </a:r>
            <a:r>
              <a:rPr lang="en-US" sz="4800" b="1" dirty="0">
                <a:latin typeface="Arial" panose="020B0604020202020204" pitchFamily="34" charset="0"/>
                <a:cs typeface="Arial" panose="020B0604020202020204" pitchFamily="34" charset="0"/>
              </a:rPr>
              <a:t>i</a:t>
            </a:r>
            <a:r>
              <a:rPr lang="en-US" sz="4800" b="1" i="0" dirty="0">
                <a:effectLst/>
                <a:latin typeface="Arial" panose="020B0604020202020204" pitchFamily="34" charset="0"/>
                <a:cs typeface="Arial" panose="020B0604020202020204" pitchFamily="34" charset="0"/>
              </a:rPr>
              <a:t>n the Wake of Hamas’ </a:t>
            </a:r>
            <a:br>
              <a:rPr lang="en-US" sz="4800" b="1" i="0" dirty="0">
                <a:effectLst/>
                <a:latin typeface="Arial" panose="020B0604020202020204" pitchFamily="34" charset="0"/>
                <a:cs typeface="Arial" panose="020B0604020202020204" pitchFamily="34" charset="0"/>
              </a:rPr>
            </a:br>
            <a:r>
              <a:rPr lang="en-US" sz="4800" b="1" i="0" dirty="0">
                <a:effectLst/>
                <a:latin typeface="Arial" panose="020B0604020202020204" pitchFamily="34" charset="0"/>
                <a:cs typeface="Arial" panose="020B0604020202020204" pitchFamily="34" charset="0"/>
              </a:rPr>
              <a:t>War on Israel</a:t>
            </a:r>
          </a:p>
          <a:p>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9172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61DD783-7BF8-1735-4EB1-00A9AE371723}"/>
              </a:ext>
            </a:extLst>
          </p:cNvPr>
          <p:cNvSpPr txBox="1"/>
          <p:nvPr/>
        </p:nvSpPr>
        <p:spPr>
          <a:xfrm>
            <a:off x="-1039906" y="2433742"/>
            <a:ext cx="5913879" cy="4832092"/>
          </a:xfrm>
          <a:prstGeom prst="rect">
            <a:avLst/>
          </a:prstGeom>
          <a:noFill/>
        </p:spPr>
        <p:txBody>
          <a:bodyPr wrap="square" rtlCol="0">
            <a:spAutoFit/>
          </a:bodyPr>
          <a:lstStyle/>
          <a:p>
            <a:pPr algn="r"/>
            <a:r>
              <a:rPr lang="en-US" sz="4400" b="1" dirty="0">
                <a:latin typeface="Arial" panose="020B0604020202020204" pitchFamily="34" charset="0"/>
                <a:cs typeface="Arial" panose="020B0604020202020204" pitchFamily="34" charset="0"/>
              </a:rPr>
              <a:t>• A EUPHEMISM </a:t>
            </a:r>
          </a:p>
          <a:p>
            <a:pPr algn="r"/>
            <a:r>
              <a:rPr lang="en-US" sz="4400" b="1" dirty="0">
                <a:latin typeface="Arial" panose="020B0604020202020204" pitchFamily="34" charset="0"/>
                <a:cs typeface="Arial" panose="020B0604020202020204" pitchFamily="34" charset="0"/>
              </a:rPr>
              <a:t>FOR THE </a:t>
            </a:r>
          </a:p>
          <a:p>
            <a:pPr algn="r"/>
            <a:r>
              <a:rPr lang="en-US" sz="4400" b="1" dirty="0">
                <a:solidFill>
                  <a:srgbClr val="FFC000"/>
                </a:solidFill>
                <a:latin typeface="Arial" panose="020B0604020202020204" pitchFamily="34" charset="0"/>
                <a:cs typeface="Arial" panose="020B0604020202020204" pitchFamily="34" charset="0"/>
              </a:rPr>
              <a:t>COMPLETE </a:t>
            </a:r>
          </a:p>
          <a:p>
            <a:pPr algn="r"/>
            <a:r>
              <a:rPr lang="en-US" sz="4400" b="1" dirty="0">
                <a:solidFill>
                  <a:srgbClr val="FFC000"/>
                </a:solidFill>
                <a:latin typeface="Arial" panose="020B0604020202020204" pitchFamily="34" charset="0"/>
                <a:cs typeface="Arial" panose="020B0604020202020204" pitchFamily="34" charset="0"/>
              </a:rPr>
              <a:t>ANNIHILATION </a:t>
            </a:r>
          </a:p>
          <a:p>
            <a:pPr algn="r"/>
            <a:r>
              <a:rPr lang="en-US" sz="4400" b="1" dirty="0">
                <a:solidFill>
                  <a:srgbClr val="FFC000"/>
                </a:solidFill>
                <a:latin typeface="Arial" panose="020B0604020202020204" pitchFamily="34" charset="0"/>
                <a:cs typeface="Arial" panose="020B0604020202020204" pitchFamily="34" charset="0"/>
              </a:rPr>
              <a:t>OF ALL JEWISH </a:t>
            </a:r>
          </a:p>
          <a:p>
            <a:pPr algn="r"/>
            <a:r>
              <a:rPr lang="en-US" sz="4400" b="1" dirty="0">
                <a:solidFill>
                  <a:srgbClr val="FFC000"/>
                </a:solidFill>
                <a:latin typeface="Arial" panose="020B0604020202020204" pitchFamily="34" charset="0"/>
                <a:cs typeface="Arial" panose="020B0604020202020204" pitchFamily="34" charset="0"/>
              </a:rPr>
              <a:t>PEOPLE</a:t>
            </a:r>
          </a:p>
          <a:p>
            <a:pPr algn="r"/>
            <a:r>
              <a:rPr lang="en-US" sz="4400" b="1" dirty="0">
                <a:latin typeface="Arial" panose="020B0604020202020204" pitchFamily="34" charset="0"/>
                <a:cs typeface="Arial" panose="020B0604020202020204" pitchFamily="34" charset="0"/>
              </a:rPr>
              <a:t> </a:t>
            </a:r>
            <a:endParaRPr lang="en-US" sz="4400" dirty="0"/>
          </a:p>
        </p:txBody>
      </p:sp>
      <p:sp>
        <p:nvSpPr>
          <p:cNvPr id="2" name="TextBox 1">
            <a:extLst>
              <a:ext uri="{FF2B5EF4-FFF2-40B4-BE49-F238E27FC236}">
                <a16:creationId xmlns:a16="http://schemas.microsoft.com/office/drawing/2014/main" id="{D6140E1D-C610-B8CA-DA4B-863F52B9DD80}"/>
              </a:ext>
            </a:extLst>
          </p:cNvPr>
          <p:cNvSpPr txBox="1"/>
          <p:nvPr/>
        </p:nvSpPr>
        <p:spPr>
          <a:xfrm>
            <a:off x="529129" y="579824"/>
            <a:ext cx="9599231" cy="1569660"/>
          </a:xfrm>
          <a:prstGeom prst="rect">
            <a:avLst/>
          </a:prstGeom>
          <a:noFill/>
        </p:spPr>
        <p:txBody>
          <a:bodyPr wrap="none" rtlCol="0">
            <a:spAutoFit/>
          </a:bodyPr>
          <a:lstStyle/>
          <a:p>
            <a:r>
              <a:rPr lang="en-US" sz="4800" b="1" i="1" dirty="0">
                <a:effectLst/>
                <a:latin typeface="Arial" panose="020B0604020202020204" pitchFamily="34" charset="0"/>
                <a:cs typeface="Arial" panose="020B0604020202020204" pitchFamily="34" charset="0"/>
              </a:rPr>
              <a:t>“FROM THE RIVER TO THE SEA</a:t>
            </a:r>
          </a:p>
          <a:p>
            <a:r>
              <a:rPr lang="en-US" sz="4800" b="1" i="1" dirty="0">
                <a:latin typeface="Arial" panose="020B0604020202020204" pitchFamily="34" charset="0"/>
                <a:cs typeface="Arial" panose="020B0604020202020204" pitchFamily="34" charset="0"/>
              </a:rPr>
              <a:t>PALESTINE SHALL BE FREE!”</a:t>
            </a:r>
            <a:endParaRPr lang="en-US" sz="4800" i="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B3D5119-07AB-FA45-A3A4-D01B96040155}"/>
              </a:ext>
            </a:extLst>
          </p:cNvPr>
          <p:cNvPicPr>
            <a:picLocks noChangeAspect="1"/>
          </p:cNvPicPr>
          <p:nvPr/>
        </p:nvPicPr>
        <p:blipFill>
          <a:blip r:embed="rId2"/>
          <a:stretch>
            <a:fillRect/>
          </a:stretch>
        </p:blipFill>
        <p:spPr>
          <a:xfrm>
            <a:off x="5328745" y="2291834"/>
            <a:ext cx="6863255" cy="4566166"/>
          </a:xfrm>
          <a:prstGeom prst="rect">
            <a:avLst/>
          </a:prstGeom>
        </p:spPr>
      </p:pic>
    </p:spTree>
    <p:extLst>
      <p:ext uri="{BB962C8B-B14F-4D97-AF65-F5344CB8AC3E}">
        <p14:creationId xmlns:p14="http://schemas.microsoft.com/office/powerpoint/2010/main" val="35905502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 name="Picture 13">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6" name="Picture 15">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8" name="Rectangle 17">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7847919" y="251253"/>
            <a:ext cx="4191143" cy="5844746"/>
          </a:xfrm>
        </p:spPr>
        <p:txBody>
          <a:bodyPr vert="horz" lIns="91440" tIns="45720" rIns="91440" bIns="45720" rtlCol="0" anchor="b">
            <a:normAutofit/>
          </a:bodyPr>
          <a:lstStyle/>
          <a:p>
            <a:pPr>
              <a:lnSpc>
                <a:spcPct val="90000"/>
              </a:lnSpc>
            </a:pPr>
            <a:r>
              <a:rPr lang="en-US" sz="4400" b="1" dirty="0">
                <a:solidFill>
                  <a:srgbClr val="FFC000"/>
                </a:solidFill>
                <a:latin typeface="Arial" panose="020B0604020202020204" pitchFamily="34" charset="0"/>
                <a:cs typeface="Arial" panose="020B0604020202020204" pitchFamily="34" charset="0"/>
              </a:rPr>
              <a:t>HAMAS’ POGROM</a:t>
            </a:r>
            <a:br>
              <a:rPr lang="en-US" sz="4400" b="1" dirty="0">
                <a:solidFill>
                  <a:srgbClr val="EBEBEB"/>
                </a:solidFill>
                <a:latin typeface="Arial" panose="020B0604020202020204" pitchFamily="34" charset="0"/>
                <a:cs typeface="Arial" panose="020B0604020202020204" pitchFamily="34" charset="0"/>
              </a:rPr>
            </a:br>
            <a:r>
              <a:rPr lang="en-US" sz="4400" b="1" dirty="0">
                <a:solidFill>
                  <a:srgbClr val="EBEBEB"/>
                </a:solidFill>
                <a:latin typeface="Arial" panose="020B0604020202020204" pitchFamily="34" charset="0"/>
                <a:cs typeface="Arial" panose="020B0604020202020204" pitchFamily="34" charset="0"/>
              </a:rPr>
              <a:t>UNLEASHED ANTISEMITISM ON A GLOBAL SCALE</a:t>
            </a:r>
            <a:br>
              <a:rPr lang="en-US" sz="4400" b="1" dirty="0">
                <a:solidFill>
                  <a:srgbClr val="EBEBEB"/>
                </a:solidFill>
                <a:latin typeface="Arial" panose="020B0604020202020204" pitchFamily="34" charset="0"/>
                <a:cs typeface="Arial" panose="020B0604020202020204" pitchFamily="34" charset="0"/>
              </a:rPr>
            </a:br>
            <a:endParaRPr lang="en-US" sz="4400" b="1" dirty="0">
              <a:solidFill>
                <a:srgbClr val="EBEBEB"/>
              </a:solidFill>
              <a:latin typeface="Arial" panose="020B0604020202020204" pitchFamily="34" charset="0"/>
              <a:cs typeface="Arial" panose="020B0604020202020204" pitchFamily="34" charset="0"/>
            </a:endParaRPr>
          </a:p>
        </p:txBody>
      </p:sp>
      <p:sp>
        <p:nvSpPr>
          <p:cNvPr id="22"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 name="Picture 2">
            <a:extLst>
              <a:ext uri="{FF2B5EF4-FFF2-40B4-BE49-F238E27FC236}">
                <a16:creationId xmlns:a16="http://schemas.microsoft.com/office/drawing/2014/main" id="{E75AAC41-4456-1AFF-9201-E4C3DFDD5A3B}"/>
              </a:ext>
            </a:extLst>
          </p:cNvPr>
          <p:cNvPicPr>
            <a:picLocks noChangeAspect="1"/>
          </p:cNvPicPr>
          <p:nvPr/>
        </p:nvPicPr>
        <p:blipFill rotWithShape="1">
          <a:blip r:embed="rId7"/>
          <a:srcRect l="2805" r="26475"/>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24" name="Rectangle 23">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BA7A7D7D-3357-4AD5-7C5D-03FBF7C88B0E}"/>
              </a:ext>
            </a:extLst>
          </p:cNvPr>
          <p:cNvSpPr txBox="1"/>
          <p:nvPr/>
        </p:nvSpPr>
        <p:spPr>
          <a:xfrm>
            <a:off x="5255530" y="6095999"/>
            <a:ext cx="2375586" cy="523220"/>
          </a:xfrm>
          <a:prstGeom prst="rect">
            <a:avLst/>
          </a:prstGeom>
          <a:noFill/>
        </p:spPr>
        <p:txBody>
          <a:bodyPr wrap="square">
            <a:spAutoFit/>
          </a:bodyPr>
          <a:lstStyle/>
          <a:p>
            <a:r>
              <a:rPr lang="en-US" sz="2800" b="1" dirty="0">
                <a:solidFill>
                  <a:srgbClr val="EBEBEB"/>
                </a:solidFill>
                <a:latin typeface="Arial" panose="020B0604020202020204" pitchFamily="34" charset="0"/>
                <a:cs typeface="Arial" panose="020B0604020202020204" pitchFamily="34" charset="0"/>
              </a:rPr>
              <a:t>NEW YORK</a:t>
            </a:r>
            <a:endParaRPr lang="en-US" sz="2800" dirty="0"/>
          </a:p>
        </p:txBody>
      </p:sp>
    </p:spTree>
    <p:extLst>
      <p:ext uri="{BB962C8B-B14F-4D97-AF65-F5344CB8AC3E}">
        <p14:creationId xmlns:p14="http://schemas.microsoft.com/office/powerpoint/2010/main" val="198943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703FD7-7E27-67A3-DF96-497246C606AD}"/>
              </a:ext>
            </a:extLst>
          </p:cNvPr>
          <p:cNvPicPr>
            <a:picLocks noChangeAspect="1"/>
          </p:cNvPicPr>
          <p:nvPr/>
        </p:nvPicPr>
        <p:blipFill rotWithShape="1">
          <a:blip r:embed="rId3"/>
          <a:srcRect r="9450" b="-2"/>
          <a:stretch/>
        </p:blipFill>
        <p:spPr>
          <a:xfrm>
            <a:off x="5050389" y="1447799"/>
            <a:ext cx="6493910" cy="4572001"/>
          </a:xfrm>
          <a:prstGeom prst="rect">
            <a:avLst/>
          </a:prstGeom>
          <a:effectLst>
            <a:outerShdw blurRad="50800" dist="38100" dir="5400000" algn="t" rotWithShape="0">
              <a:prstClr val="black">
                <a:alpha val="43000"/>
              </a:prstClr>
            </a:outerShdw>
          </a:effectLst>
        </p:spPr>
      </p:pic>
      <p:sp>
        <p:nvSpPr>
          <p:cNvPr id="9" name="Title 1">
            <a:extLst>
              <a:ext uri="{FF2B5EF4-FFF2-40B4-BE49-F238E27FC236}">
                <a16:creationId xmlns:a16="http://schemas.microsoft.com/office/drawing/2014/main" id="{74C84777-AA15-02B2-455C-A4FD64301611}"/>
              </a:ext>
            </a:extLst>
          </p:cNvPr>
          <p:cNvSpPr>
            <a:spLocks noGrp="1"/>
          </p:cNvSpPr>
          <p:nvPr>
            <p:ph type="title"/>
          </p:nvPr>
        </p:nvSpPr>
        <p:spPr>
          <a:xfrm>
            <a:off x="512814" y="175054"/>
            <a:ext cx="4191143" cy="5844746"/>
          </a:xfrm>
        </p:spPr>
        <p:txBody>
          <a:bodyPr vert="horz" lIns="91440" tIns="45720" rIns="91440" bIns="45720" rtlCol="0" anchor="b">
            <a:normAutofit/>
          </a:bodyPr>
          <a:lstStyle/>
          <a:p>
            <a:pPr algn="r">
              <a:lnSpc>
                <a:spcPct val="90000"/>
              </a:lnSpc>
            </a:pPr>
            <a:r>
              <a:rPr lang="en-US" sz="4400" b="1" dirty="0">
                <a:solidFill>
                  <a:srgbClr val="FFC000"/>
                </a:solidFill>
                <a:latin typeface="Arial" panose="020B0604020202020204" pitchFamily="34" charset="0"/>
                <a:cs typeface="Arial" panose="020B0604020202020204" pitchFamily="34" charset="0"/>
              </a:rPr>
              <a:t>HAMAS’ POGROM</a:t>
            </a:r>
            <a:br>
              <a:rPr lang="en-US" sz="4400" b="1" dirty="0">
                <a:solidFill>
                  <a:srgbClr val="EBEBEB"/>
                </a:solidFill>
                <a:latin typeface="Arial" panose="020B0604020202020204" pitchFamily="34" charset="0"/>
                <a:cs typeface="Arial" panose="020B0604020202020204" pitchFamily="34" charset="0"/>
              </a:rPr>
            </a:br>
            <a:r>
              <a:rPr lang="en-US" sz="4400" b="1" dirty="0">
                <a:solidFill>
                  <a:srgbClr val="EBEBEB"/>
                </a:solidFill>
                <a:latin typeface="Arial" panose="020B0604020202020204" pitchFamily="34" charset="0"/>
                <a:cs typeface="Arial" panose="020B0604020202020204" pitchFamily="34" charset="0"/>
              </a:rPr>
              <a:t>UNLEASHED ANTISEMITISM ON A GLOBAL SCALE</a:t>
            </a:r>
            <a:br>
              <a:rPr lang="en-US" sz="4400" b="1" dirty="0">
                <a:solidFill>
                  <a:srgbClr val="EBEBEB"/>
                </a:solidFill>
                <a:latin typeface="Arial" panose="020B0604020202020204" pitchFamily="34" charset="0"/>
                <a:cs typeface="Arial" panose="020B0604020202020204" pitchFamily="34" charset="0"/>
              </a:rPr>
            </a:br>
            <a:endParaRPr lang="en-US" sz="4400" b="1" dirty="0">
              <a:solidFill>
                <a:srgbClr val="EBEBEB"/>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CA7DA6C-F2FD-67B7-7DB4-4F7F6CB0BF42}"/>
              </a:ext>
            </a:extLst>
          </p:cNvPr>
          <p:cNvSpPr txBox="1"/>
          <p:nvPr/>
        </p:nvSpPr>
        <p:spPr>
          <a:xfrm>
            <a:off x="8247916" y="5449331"/>
            <a:ext cx="3431270" cy="523220"/>
          </a:xfrm>
          <a:prstGeom prst="rect">
            <a:avLst/>
          </a:prstGeom>
          <a:noFill/>
        </p:spPr>
        <p:txBody>
          <a:bodyPr wrap="square">
            <a:spAutoFit/>
          </a:bodyPr>
          <a:lstStyle/>
          <a:p>
            <a:r>
              <a:rPr lang="en-US" sz="2800" b="1" dirty="0">
                <a:solidFill>
                  <a:srgbClr val="EBEBEB"/>
                </a:solidFill>
                <a:latin typeface="Arial" panose="020B0604020202020204" pitchFamily="34" charset="0"/>
                <a:cs typeface="Arial" panose="020B0604020202020204" pitchFamily="34" charset="0"/>
              </a:rPr>
              <a:t>SOUTH FLORIDA</a:t>
            </a:r>
            <a:endParaRPr lang="en-US" sz="2800" dirty="0"/>
          </a:p>
        </p:txBody>
      </p:sp>
    </p:spTree>
    <p:extLst>
      <p:ext uri="{BB962C8B-B14F-4D97-AF65-F5344CB8AC3E}">
        <p14:creationId xmlns:p14="http://schemas.microsoft.com/office/powerpoint/2010/main" val="36669954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looking at a whiteboard&#10;&#10;Description automatically generated">
            <a:extLst>
              <a:ext uri="{FF2B5EF4-FFF2-40B4-BE49-F238E27FC236}">
                <a16:creationId xmlns:a16="http://schemas.microsoft.com/office/drawing/2014/main" id="{2A6BABCC-84AC-5040-F959-8604105783D2}"/>
              </a:ext>
            </a:extLst>
          </p:cNvPr>
          <p:cNvPicPr>
            <a:picLocks noChangeAspect="1"/>
          </p:cNvPicPr>
          <p:nvPr/>
        </p:nvPicPr>
        <p:blipFill rotWithShape="1">
          <a:blip r:embed="rId2"/>
          <a:srcRect l="11765"/>
          <a:stretch/>
        </p:blipFill>
        <p:spPr>
          <a:xfrm>
            <a:off x="0" y="0"/>
            <a:ext cx="6858000" cy="4496807"/>
          </a:xfrm>
          <a:prstGeom prst="rect">
            <a:avLst/>
          </a:prstGeom>
        </p:spPr>
      </p:pic>
      <p:sp>
        <p:nvSpPr>
          <p:cNvPr id="5" name="Title 1">
            <a:extLst>
              <a:ext uri="{FF2B5EF4-FFF2-40B4-BE49-F238E27FC236}">
                <a16:creationId xmlns:a16="http://schemas.microsoft.com/office/drawing/2014/main" id="{AD1200E2-48A4-36DF-013C-0ECEDE51318B}"/>
              </a:ext>
            </a:extLst>
          </p:cNvPr>
          <p:cNvSpPr>
            <a:spLocks noGrp="1"/>
          </p:cNvSpPr>
          <p:nvPr>
            <p:ph type="title"/>
          </p:nvPr>
        </p:nvSpPr>
        <p:spPr>
          <a:xfrm>
            <a:off x="7266215" y="1357294"/>
            <a:ext cx="4421670" cy="4326491"/>
          </a:xfrm>
        </p:spPr>
        <p:txBody>
          <a:bodyPr vert="horz" lIns="91440" tIns="45720" rIns="91440" bIns="45720" rtlCol="0" anchor="b">
            <a:normAutofit/>
          </a:bodyPr>
          <a:lstStyle/>
          <a:p>
            <a:pPr>
              <a:lnSpc>
                <a:spcPct val="90000"/>
              </a:lnSpc>
            </a:pPr>
            <a:r>
              <a:rPr lang="en-US" sz="4400" b="1" dirty="0">
                <a:solidFill>
                  <a:srgbClr val="FFC000"/>
                </a:solidFill>
                <a:latin typeface="Arial" panose="020B0604020202020204" pitchFamily="34" charset="0"/>
                <a:cs typeface="Arial" panose="020B0604020202020204" pitchFamily="34" charset="0"/>
              </a:rPr>
              <a:t>NYU STUDENTS</a:t>
            </a:r>
            <a:br>
              <a:rPr lang="en-US" sz="4400" b="1" dirty="0">
                <a:solidFill>
                  <a:srgbClr val="EBEBEB"/>
                </a:solidFill>
                <a:latin typeface="Arial" panose="020B0604020202020204" pitchFamily="34" charset="0"/>
                <a:cs typeface="Arial" panose="020B0604020202020204" pitchFamily="34" charset="0"/>
              </a:rPr>
            </a:br>
            <a:r>
              <a:rPr lang="en-US" sz="4400" b="1" dirty="0">
                <a:solidFill>
                  <a:srgbClr val="EBEBEB"/>
                </a:solidFill>
                <a:latin typeface="Arial" panose="020B0604020202020204" pitchFamily="34" charset="0"/>
                <a:cs typeface="Arial" panose="020B0604020202020204" pitchFamily="34" charset="0"/>
              </a:rPr>
              <a:t>TEARING DOWN FLYERS OF ISRAELI HOSTAGES</a:t>
            </a:r>
          </a:p>
        </p:txBody>
      </p:sp>
    </p:spTree>
    <p:extLst>
      <p:ext uri="{BB962C8B-B14F-4D97-AF65-F5344CB8AC3E}">
        <p14:creationId xmlns:p14="http://schemas.microsoft.com/office/powerpoint/2010/main" val="32092415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D1200E2-48A4-36DF-013C-0ECEDE51318B}"/>
              </a:ext>
            </a:extLst>
          </p:cNvPr>
          <p:cNvSpPr>
            <a:spLocks noGrp="1"/>
          </p:cNvSpPr>
          <p:nvPr>
            <p:ph type="title"/>
          </p:nvPr>
        </p:nvSpPr>
        <p:spPr>
          <a:xfrm>
            <a:off x="8343900" y="269711"/>
            <a:ext cx="4421670" cy="4326491"/>
          </a:xfrm>
        </p:spPr>
        <p:txBody>
          <a:bodyPr vert="horz" lIns="91440" tIns="45720" rIns="91440" bIns="45720" rtlCol="0" anchor="b">
            <a:normAutofit/>
          </a:bodyPr>
          <a:lstStyle/>
          <a:p>
            <a:pPr>
              <a:lnSpc>
                <a:spcPct val="90000"/>
              </a:lnSpc>
            </a:pPr>
            <a:r>
              <a:rPr lang="en-US" sz="4400" b="1" dirty="0">
                <a:solidFill>
                  <a:srgbClr val="FFC000"/>
                </a:solidFill>
                <a:latin typeface="Arial" panose="020B0604020202020204" pitchFamily="34" charset="0"/>
                <a:cs typeface="Arial" panose="020B0604020202020204" pitchFamily="34" charset="0"/>
              </a:rPr>
              <a:t>PARIS, FRANCE</a:t>
            </a:r>
            <a:br>
              <a:rPr lang="en-US" sz="4400" b="1" dirty="0">
                <a:solidFill>
                  <a:srgbClr val="EBEBEB"/>
                </a:solidFill>
                <a:latin typeface="Arial" panose="020B0604020202020204" pitchFamily="34" charset="0"/>
                <a:cs typeface="Arial" panose="020B0604020202020204" pitchFamily="34" charset="0"/>
              </a:rPr>
            </a:br>
            <a:r>
              <a:rPr lang="en-US" sz="4400" b="1" dirty="0">
                <a:solidFill>
                  <a:srgbClr val="EBEBEB"/>
                </a:solidFill>
                <a:latin typeface="Arial" panose="020B0604020202020204" pitchFamily="34" charset="0"/>
                <a:cs typeface="Arial" panose="020B0604020202020204" pitchFamily="34" charset="0"/>
              </a:rPr>
              <a:t>PRO-HAMAS PROTEST</a:t>
            </a:r>
          </a:p>
        </p:txBody>
      </p:sp>
      <p:pic>
        <p:nvPicPr>
          <p:cNvPr id="1026" name="Picture 2" descr="Demonstration in support of Palestinians, in Paris">
            <a:extLst>
              <a:ext uri="{FF2B5EF4-FFF2-40B4-BE49-F238E27FC236}">
                <a16:creationId xmlns:a16="http://schemas.microsoft.com/office/drawing/2014/main" id="{195A7E22-632F-83C2-87EA-0A87446E5B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559"/>
          <a:stretch/>
        </p:blipFill>
        <p:spPr bwMode="auto">
          <a:xfrm>
            <a:off x="-130627" y="0"/>
            <a:ext cx="83765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799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349547" y="168511"/>
            <a:ext cx="11204019" cy="5836871"/>
          </a:xfrm>
        </p:spPr>
        <p:txBody>
          <a:bodyPr/>
          <a:lstStyle/>
          <a:p>
            <a:r>
              <a:rPr lang="en-US" sz="5400" b="1" dirty="0">
                <a:latin typeface="Arial" panose="020B0604020202020204" pitchFamily="34" charset="0"/>
                <a:cs typeface="Arial" panose="020B0604020202020204" pitchFamily="34" charset="0"/>
              </a:rPr>
              <a:t>WHO IS HAMAS?</a:t>
            </a:r>
            <a:br>
              <a:rPr lang="en-US" sz="3600" b="1" i="1" dirty="0">
                <a:solidFill>
                  <a:schemeClr val="tx1"/>
                </a:solidFill>
                <a:effectLst/>
                <a:latin typeface="Arial" panose="020B0604020202020204" pitchFamily="34" charset="0"/>
              </a:rPr>
            </a:br>
            <a:r>
              <a:rPr lang="en-US" sz="3600" b="1" dirty="0">
                <a:solidFill>
                  <a:srgbClr val="FFC000"/>
                </a:solidFill>
                <a:effectLst/>
                <a:latin typeface="Arial" panose="020B0604020202020204" pitchFamily="34" charset="0"/>
              </a:rPr>
              <a:t>• Article 8: </a:t>
            </a:r>
            <a:r>
              <a:rPr lang="en-US" sz="3600" b="1" dirty="0">
                <a:solidFill>
                  <a:schemeClr val="tx1"/>
                </a:solidFill>
                <a:effectLst/>
                <a:latin typeface="Arial" panose="020B0604020202020204" pitchFamily="34" charset="0"/>
              </a:rPr>
              <a:t>The 1988 Hamas Charter reiterates </a:t>
            </a:r>
            <a:br>
              <a:rPr lang="en-US" sz="3600" b="1" dirty="0">
                <a:solidFill>
                  <a:schemeClr val="tx1"/>
                </a:solidFill>
                <a:effectLst/>
                <a:latin typeface="Arial" panose="020B0604020202020204" pitchFamily="34" charset="0"/>
              </a:rPr>
            </a:br>
            <a:r>
              <a:rPr lang="en-US" sz="3600" b="1" dirty="0">
                <a:solidFill>
                  <a:schemeClr val="tx1"/>
                </a:solidFill>
                <a:effectLst/>
                <a:latin typeface="Arial" panose="020B0604020202020204" pitchFamily="34" charset="0"/>
              </a:rPr>
              <a:t>the MB slogan.</a:t>
            </a:r>
            <a:br>
              <a:rPr lang="en-US" sz="3600" b="1" dirty="0">
                <a:solidFill>
                  <a:schemeClr val="tx1"/>
                </a:solidFill>
                <a:effectLst/>
                <a:latin typeface="Arial" panose="020B0604020202020204" pitchFamily="34" charset="0"/>
              </a:rPr>
            </a:br>
            <a:r>
              <a:rPr lang="en-US" sz="3600" b="1" dirty="0">
                <a:solidFill>
                  <a:srgbClr val="FFC000"/>
                </a:solidFill>
                <a:effectLst/>
                <a:latin typeface="Arial" panose="020B0604020202020204" pitchFamily="34" charset="0"/>
              </a:rPr>
              <a:t>• </a:t>
            </a:r>
            <a:r>
              <a:rPr lang="en-US" sz="3600" b="1" i="0" dirty="0">
                <a:solidFill>
                  <a:srgbClr val="FFC000"/>
                </a:solidFill>
                <a:effectLst/>
                <a:latin typeface="Arial" panose="020B0604020202020204" pitchFamily="34" charset="0"/>
              </a:rPr>
              <a:t>Article 13: </a:t>
            </a:r>
            <a:r>
              <a:rPr lang="en-US" sz="3600" b="1" i="1" dirty="0">
                <a:solidFill>
                  <a:schemeClr val="tx1"/>
                </a:solidFill>
                <a:effectLst/>
                <a:latin typeface="Arial" panose="020B0604020202020204" pitchFamily="34" charset="0"/>
              </a:rPr>
              <a:t>“There is no negotiated settlement possible. Jihad is the only answer.”</a:t>
            </a:r>
            <a:br>
              <a:rPr lang="en-US" sz="3600" b="1" i="1" dirty="0">
                <a:solidFill>
                  <a:schemeClr val="tx1"/>
                </a:solidFill>
                <a:effectLst/>
                <a:latin typeface="Arial" panose="020B0604020202020204" pitchFamily="34" charset="0"/>
              </a:rPr>
            </a:br>
            <a:r>
              <a:rPr lang="en-US" sz="3600" b="1" dirty="0">
                <a:solidFill>
                  <a:srgbClr val="FFC000"/>
                </a:solidFill>
                <a:effectLst/>
                <a:latin typeface="Arial" panose="020B0604020202020204" pitchFamily="34" charset="0"/>
              </a:rPr>
              <a:t>• Article 21: </a:t>
            </a:r>
            <a:r>
              <a:rPr lang="en-US" sz="3600" b="1" dirty="0">
                <a:solidFill>
                  <a:schemeClr val="tx1"/>
                </a:solidFill>
                <a:effectLst/>
                <a:latin typeface="Arial" panose="020B0604020202020204" pitchFamily="34" charset="0"/>
              </a:rPr>
              <a:t>Claims Jewish influence over the whole world. </a:t>
            </a:r>
            <a:br>
              <a:rPr lang="en-US" sz="3600" b="1" dirty="0">
                <a:solidFill>
                  <a:schemeClr val="tx1"/>
                </a:solidFill>
                <a:effectLst/>
                <a:latin typeface="Arial" panose="020B0604020202020204" pitchFamily="34" charset="0"/>
              </a:rPr>
            </a:br>
            <a:r>
              <a:rPr lang="en-US" sz="3600" b="1" dirty="0">
                <a:solidFill>
                  <a:srgbClr val="FFC000"/>
                </a:solidFill>
                <a:effectLst/>
                <a:latin typeface="Arial" panose="020B0604020202020204" pitchFamily="34" charset="0"/>
              </a:rPr>
              <a:t>• </a:t>
            </a:r>
            <a:r>
              <a:rPr lang="en-US" sz="3600" b="1" i="0" dirty="0">
                <a:solidFill>
                  <a:srgbClr val="FFC000"/>
                </a:solidFill>
                <a:effectLst/>
                <a:latin typeface="Arial" panose="020B0604020202020204" pitchFamily="34" charset="0"/>
              </a:rPr>
              <a:t>Article 32: </a:t>
            </a:r>
            <a:r>
              <a:rPr lang="en-US" sz="3600" b="1" dirty="0">
                <a:solidFill>
                  <a:schemeClr val="tx1"/>
                </a:solidFill>
                <a:effectLst/>
                <a:latin typeface="Arial" panose="020B0604020202020204" pitchFamily="34" charset="0"/>
              </a:rPr>
              <a:t>Promotes the 1904 hoax </a:t>
            </a:r>
            <a:br>
              <a:rPr lang="en-US" sz="3600" b="1" dirty="0">
                <a:solidFill>
                  <a:schemeClr val="tx1"/>
                </a:solidFill>
                <a:effectLst/>
                <a:latin typeface="Arial" panose="020B0604020202020204" pitchFamily="34" charset="0"/>
              </a:rPr>
            </a:br>
            <a:r>
              <a:rPr lang="en-US" sz="3600" b="1" i="1" dirty="0">
                <a:solidFill>
                  <a:schemeClr val="tx1"/>
                </a:solidFill>
                <a:effectLst/>
                <a:latin typeface="Arial" panose="020B0604020202020204" pitchFamily="34" charset="0"/>
              </a:rPr>
              <a:t>“The Protocols of the Elders of Zion.”</a:t>
            </a:r>
            <a:br>
              <a:rPr lang="en-US" sz="3600" b="1" i="1" dirty="0">
                <a:solidFill>
                  <a:schemeClr val="tx1"/>
                </a:solidFill>
                <a:effectLst/>
                <a:latin typeface="Arial" panose="020B0604020202020204" pitchFamily="34" charset="0"/>
              </a:rPr>
            </a:br>
            <a:r>
              <a:rPr lang="en-US" sz="3600" b="1" dirty="0">
                <a:solidFill>
                  <a:srgbClr val="FFC000"/>
                </a:solidFill>
                <a:effectLst/>
                <a:latin typeface="Arial" panose="020B0604020202020204" pitchFamily="34" charset="0"/>
              </a:rPr>
              <a:t>• Article 33: </a:t>
            </a:r>
            <a:r>
              <a:rPr lang="en-US" sz="3600" b="1" dirty="0">
                <a:solidFill>
                  <a:schemeClr val="tx1"/>
                </a:solidFill>
                <a:latin typeface="Arial" panose="020B0604020202020204" pitchFamily="34" charset="0"/>
              </a:rPr>
              <a:t>Asks Muslims worldwide to unite for the liberation of Palestine.</a:t>
            </a:r>
            <a:endParaRPr lang="en-US" sz="4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1104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crowd of people holding signs&#10;&#10;Description automatically generated">
            <a:extLst>
              <a:ext uri="{FF2B5EF4-FFF2-40B4-BE49-F238E27FC236}">
                <a16:creationId xmlns:a16="http://schemas.microsoft.com/office/drawing/2014/main" id="{CEE92342-AE81-BBD6-B48C-906FFCBD5A0C}"/>
              </a:ext>
            </a:extLst>
          </p:cNvPr>
          <p:cNvPicPr>
            <a:picLocks noChangeAspect="1"/>
          </p:cNvPicPr>
          <p:nvPr/>
        </p:nvPicPr>
        <p:blipFill rotWithShape="1">
          <a:blip r:embed="rId2"/>
          <a:srcRect l="10820"/>
          <a:stretch/>
        </p:blipFill>
        <p:spPr>
          <a:xfrm>
            <a:off x="32653" y="0"/>
            <a:ext cx="9173936" cy="6858000"/>
          </a:xfrm>
          <a:prstGeom prst="rect">
            <a:avLst/>
          </a:prstGeom>
        </p:spPr>
      </p:pic>
      <p:sp>
        <p:nvSpPr>
          <p:cNvPr id="7" name="Title 1">
            <a:extLst>
              <a:ext uri="{FF2B5EF4-FFF2-40B4-BE49-F238E27FC236}">
                <a16:creationId xmlns:a16="http://schemas.microsoft.com/office/drawing/2014/main" id="{DF995B1B-82FE-06DC-5687-870B72436E7E}"/>
              </a:ext>
            </a:extLst>
          </p:cNvPr>
          <p:cNvSpPr txBox="1">
            <a:spLocks/>
          </p:cNvSpPr>
          <p:nvPr/>
        </p:nvSpPr>
        <p:spPr>
          <a:xfrm>
            <a:off x="9338908" y="449325"/>
            <a:ext cx="3185106" cy="4743160"/>
          </a:xfrm>
          <a:prstGeom prst="rect">
            <a:avLst/>
          </a:prstGeom>
        </p:spPr>
        <p:txBody>
          <a:bodyPr vert="horz" lIns="91440" tIns="45720" rIns="91440" bIns="45720" rtlCol="0" anchor="b">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4400" b="1" dirty="0">
                <a:solidFill>
                  <a:srgbClr val="FFC000"/>
                </a:solidFill>
                <a:latin typeface="Arial" panose="020B0604020202020204" pitchFamily="34" charset="0"/>
                <a:cs typeface="Arial" panose="020B0604020202020204" pitchFamily="34" charset="0"/>
              </a:rPr>
              <a:t>SANAA, </a:t>
            </a:r>
          </a:p>
          <a:p>
            <a:pPr>
              <a:lnSpc>
                <a:spcPct val="90000"/>
              </a:lnSpc>
            </a:pPr>
            <a:r>
              <a:rPr lang="en-US" sz="4400" b="1" dirty="0">
                <a:solidFill>
                  <a:srgbClr val="FFC000"/>
                </a:solidFill>
                <a:latin typeface="Arial" panose="020B0604020202020204" pitchFamily="34" charset="0"/>
                <a:cs typeface="Arial" panose="020B0604020202020204" pitchFamily="34" charset="0"/>
              </a:rPr>
              <a:t>YEMEN</a:t>
            </a:r>
            <a:br>
              <a:rPr lang="en-US" sz="4400" b="1" dirty="0">
                <a:solidFill>
                  <a:srgbClr val="EBEBEB"/>
                </a:solidFill>
                <a:latin typeface="Arial" panose="020B0604020202020204" pitchFamily="34" charset="0"/>
                <a:cs typeface="Arial" panose="020B0604020202020204" pitchFamily="34" charset="0"/>
              </a:rPr>
            </a:br>
            <a:r>
              <a:rPr lang="en-US" sz="4400" b="1" dirty="0">
                <a:solidFill>
                  <a:srgbClr val="EBEBEB"/>
                </a:solidFill>
                <a:latin typeface="Arial" panose="020B0604020202020204" pitchFamily="34" charset="0"/>
                <a:cs typeface="Arial" panose="020B0604020202020204" pitchFamily="34" charset="0"/>
              </a:rPr>
              <a:t>PRO-</a:t>
            </a:r>
          </a:p>
          <a:p>
            <a:pPr>
              <a:lnSpc>
                <a:spcPct val="90000"/>
              </a:lnSpc>
            </a:pPr>
            <a:r>
              <a:rPr lang="en-US" sz="4400" b="1" dirty="0">
                <a:solidFill>
                  <a:srgbClr val="EBEBEB"/>
                </a:solidFill>
                <a:latin typeface="Arial" panose="020B0604020202020204" pitchFamily="34" charset="0"/>
                <a:cs typeface="Arial" panose="020B0604020202020204" pitchFamily="34" charset="0"/>
              </a:rPr>
              <a:t>HAMAS PROTEST</a:t>
            </a:r>
          </a:p>
        </p:txBody>
      </p:sp>
    </p:spTree>
    <p:extLst>
      <p:ext uri="{BB962C8B-B14F-4D97-AF65-F5344CB8AC3E}">
        <p14:creationId xmlns:p14="http://schemas.microsoft.com/office/powerpoint/2010/main" val="28857709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F995B1B-82FE-06DC-5687-870B72436E7E}"/>
              </a:ext>
            </a:extLst>
          </p:cNvPr>
          <p:cNvSpPr txBox="1">
            <a:spLocks/>
          </p:cNvSpPr>
          <p:nvPr/>
        </p:nvSpPr>
        <p:spPr>
          <a:xfrm>
            <a:off x="8490156" y="966019"/>
            <a:ext cx="3701844" cy="4925962"/>
          </a:xfrm>
          <a:prstGeom prst="rect">
            <a:avLst/>
          </a:prstGeom>
        </p:spPr>
        <p:txBody>
          <a:bodyPr vert="horz" lIns="91440" tIns="45720" rIns="91440" bIns="45720" rtlCol="0" anchor="b">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4000" b="1" dirty="0">
                <a:solidFill>
                  <a:srgbClr val="FFC000"/>
                </a:solidFill>
                <a:latin typeface="Arial" panose="020B0604020202020204" pitchFamily="34" charset="0"/>
                <a:cs typeface="Arial" panose="020B0604020202020204" pitchFamily="34" charset="0"/>
              </a:rPr>
              <a:t>THE RED CROSS</a:t>
            </a:r>
            <a:br>
              <a:rPr lang="en-US" sz="4000" b="1" dirty="0">
                <a:solidFill>
                  <a:srgbClr val="EBEBEB"/>
                </a:solidFill>
                <a:latin typeface="Arial" panose="020B0604020202020204" pitchFamily="34" charset="0"/>
                <a:cs typeface="Arial" panose="020B0604020202020204" pitchFamily="34" charset="0"/>
              </a:rPr>
            </a:br>
            <a:r>
              <a:rPr lang="en-US" sz="4000" b="1" dirty="0">
                <a:solidFill>
                  <a:srgbClr val="EBEBEB"/>
                </a:solidFill>
                <a:latin typeface="Arial" panose="020B0604020202020204" pitchFamily="34" charset="0"/>
                <a:cs typeface="Arial" panose="020B0604020202020204" pitchFamily="34" charset="0"/>
              </a:rPr>
              <a:t>HAS DONE</a:t>
            </a:r>
          </a:p>
          <a:p>
            <a:pPr>
              <a:lnSpc>
                <a:spcPct val="90000"/>
              </a:lnSpc>
            </a:pPr>
            <a:r>
              <a:rPr lang="en-US" sz="4000" b="1" dirty="0">
                <a:solidFill>
                  <a:srgbClr val="EBEBEB"/>
                </a:solidFill>
                <a:latin typeface="Arial" panose="020B0604020202020204" pitchFamily="34" charset="0"/>
                <a:cs typeface="Arial" panose="020B0604020202020204" pitchFamily="34" charset="0"/>
              </a:rPr>
              <a:t>ABSOLUTELY NOTHING IN GAZA FOR THE</a:t>
            </a:r>
          </a:p>
          <a:p>
            <a:pPr>
              <a:lnSpc>
                <a:spcPct val="90000"/>
              </a:lnSpc>
            </a:pPr>
            <a:r>
              <a:rPr lang="en-US" sz="4000" b="1" dirty="0">
                <a:solidFill>
                  <a:srgbClr val="EBEBEB"/>
                </a:solidFill>
                <a:latin typeface="Arial" panose="020B0604020202020204" pitchFamily="34" charset="0"/>
                <a:cs typeface="Arial" panose="020B0604020202020204" pitchFamily="34" charset="0"/>
              </a:rPr>
              <a:t>HOSTAGES</a:t>
            </a:r>
          </a:p>
        </p:txBody>
      </p:sp>
      <p:pic>
        <p:nvPicPr>
          <p:cNvPr id="2" name="Picture 1">
            <a:extLst>
              <a:ext uri="{FF2B5EF4-FFF2-40B4-BE49-F238E27FC236}">
                <a16:creationId xmlns:a16="http://schemas.microsoft.com/office/drawing/2014/main" id="{D67DE8E0-6818-C52A-9626-96FD17D4DED9}"/>
              </a:ext>
            </a:extLst>
          </p:cNvPr>
          <p:cNvPicPr>
            <a:picLocks noChangeAspect="1"/>
          </p:cNvPicPr>
          <p:nvPr/>
        </p:nvPicPr>
        <p:blipFill rotWithShape="1">
          <a:blip r:embed="rId2"/>
          <a:srcRect l="9319" r="10252"/>
          <a:stretch/>
        </p:blipFill>
        <p:spPr>
          <a:xfrm>
            <a:off x="0" y="0"/>
            <a:ext cx="8273846" cy="6858000"/>
          </a:xfrm>
          <a:prstGeom prst="rect">
            <a:avLst/>
          </a:prstGeom>
        </p:spPr>
      </p:pic>
    </p:spTree>
    <p:extLst>
      <p:ext uri="{BB962C8B-B14F-4D97-AF65-F5344CB8AC3E}">
        <p14:creationId xmlns:p14="http://schemas.microsoft.com/office/powerpoint/2010/main" val="29454524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F995B1B-82FE-06DC-5687-870B72436E7E}"/>
              </a:ext>
            </a:extLst>
          </p:cNvPr>
          <p:cNvSpPr txBox="1">
            <a:spLocks/>
          </p:cNvSpPr>
          <p:nvPr/>
        </p:nvSpPr>
        <p:spPr>
          <a:xfrm>
            <a:off x="8490156" y="1595605"/>
            <a:ext cx="3701844" cy="4925962"/>
          </a:xfrm>
          <a:prstGeom prst="rect">
            <a:avLst/>
          </a:prstGeom>
        </p:spPr>
        <p:txBody>
          <a:bodyPr vert="horz" lIns="91440" tIns="45720" rIns="91440" bIns="45720" rtlCol="0" anchor="b">
            <a:normAutofit lnSpcReduction="100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6600" b="1" dirty="0">
                <a:solidFill>
                  <a:srgbClr val="FFC000"/>
                </a:solidFill>
                <a:latin typeface="Arial" panose="020B0604020202020204" pitchFamily="34" charset="0"/>
                <a:cs typeface="Arial" panose="020B0604020202020204" pitchFamily="34" charset="0"/>
              </a:rPr>
              <a:t>64%</a:t>
            </a:r>
            <a:br>
              <a:rPr lang="en-US" sz="4000" b="1" dirty="0">
                <a:solidFill>
                  <a:srgbClr val="EBEBEB"/>
                </a:solidFill>
                <a:latin typeface="Arial" panose="020B0604020202020204" pitchFamily="34" charset="0"/>
                <a:cs typeface="Arial" panose="020B0604020202020204" pitchFamily="34" charset="0"/>
              </a:rPr>
            </a:br>
            <a:r>
              <a:rPr lang="en-US" sz="4000" b="1" i="0" u="none" strike="noStrike" dirty="0">
                <a:solidFill>
                  <a:schemeClr val="tx1"/>
                </a:solidFill>
                <a:effectLst/>
                <a:latin typeface="Arial" panose="020B0604020202020204" pitchFamily="34" charset="0"/>
                <a:cs typeface="Arial" panose="020B0604020202020204" pitchFamily="34" charset="0"/>
              </a:rPr>
              <a:t>of Jewish teens consider </a:t>
            </a:r>
            <a:r>
              <a:rPr lang="en-US" sz="4000" b="1" i="0" u="none" strike="noStrike" dirty="0">
                <a:solidFill>
                  <a:srgbClr val="FFC000"/>
                </a:solidFill>
                <a:effectLst/>
                <a:latin typeface="Arial" panose="020B0604020202020204" pitchFamily="34" charset="0"/>
                <a:cs typeface="Arial" panose="020B0604020202020204" pitchFamily="34" charset="0"/>
              </a:rPr>
              <a:t>antisemitism</a:t>
            </a:r>
            <a:r>
              <a:rPr lang="en-US" sz="4000" b="1" i="0" u="none" strike="noStrike" dirty="0">
                <a:solidFill>
                  <a:schemeClr val="tx1"/>
                </a:solidFill>
                <a:effectLst/>
                <a:latin typeface="Arial" panose="020B0604020202020204" pitchFamily="34" charset="0"/>
                <a:cs typeface="Arial" panose="020B0604020202020204" pitchFamily="34" charset="0"/>
              </a:rPr>
              <a:t> an important factor in their college search</a:t>
            </a:r>
            <a:endParaRPr lang="en-US" sz="4000" b="1"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117DBB2-8EF1-B6BA-2B8C-DB1C39FD75F8}"/>
              </a:ext>
            </a:extLst>
          </p:cNvPr>
          <p:cNvPicPr>
            <a:picLocks noChangeAspect="1"/>
          </p:cNvPicPr>
          <p:nvPr/>
        </p:nvPicPr>
        <p:blipFill>
          <a:blip r:embed="rId2"/>
          <a:stretch>
            <a:fillRect/>
          </a:stretch>
        </p:blipFill>
        <p:spPr>
          <a:xfrm>
            <a:off x="0" y="25399"/>
            <a:ext cx="8259948" cy="5386049"/>
          </a:xfrm>
          <a:prstGeom prst="rect">
            <a:avLst/>
          </a:prstGeom>
        </p:spPr>
      </p:pic>
    </p:spTree>
    <p:extLst>
      <p:ext uri="{BB962C8B-B14F-4D97-AF65-F5344CB8AC3E}">
        <p14:creationId xmlns:p14="http://schemas.microsoft.com/office/powerpoint/2010/main" val="41489933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39A784-4A1D-DD39-B699-96B211052FF8}"/>
              </a:ext>
            </a:extLst>
          </p:cNvPr>
          <p:cNvSpPr txBox="1"/>
          <p:nvPr/>
        </p:nvSpPr>
        <p:spPr>
          <a:xfrm>
            <a:off x="147443" y="190098"/>
            <a:ext cx="10153164" cy="1200329"/>
          </a:xfrm>
          <a:prstGeom prst="rect">
            <a:avLst/>
          </a:prstGeom>
          <a:noFill/>
        </p:spPr>
        <p:txBody>
          <a:bodyPr wrap="none" rtlCol="0">
            <a:spAutoFit/>
          </a:bodyPr>
          <a:lstStyle/>
          <a:p>
            <a:r>
              <a:rPr lang="en-US" sz="3600" b="1" dirty="0">
                <a:solidFill>
                  <a:srgbClr val="FFC000"/>
                </a:solidFill>
                <a:latin typeface="Arial" panose="020B0604020202020204" pitchFamily="34" charset="0"/>
                <a:cs typeface="Arial" panose="020B0604020202020204" pitchFamily="34" charset="0"/>
              </a:rPr>
              <a:t>(Feb 2024) DAVOS, SWITZERLAND SKI SHOP</a:t>
            </a:r>
          </a:p>
          <a:p>
            <a:r>
              <a:rPr lang="en-US" sz="3600" b="1" dirty="0">
                <a:solidFill>
                  <a:srgbClr val="EBEBEB"/>
                </a:solidFill>
                <a:latin typeface="Arial" panose="020B0604020202020204" pitchFamily="34" charset="0"/>
                <a:cs typeface="Arial" panose="020B0604020202020204" pitchFamily="34" charset="0"/>
              </a:rPr>
              <a:t>STOPS RENTING EQUIPEMENT TO JEWS</a:t>
            </a:r>
            <a:endParaRPr lang="en-US" sz="3600" b="1" dirty="0">
              <a:latin typeface="Arial" panose="020B0604020202020204" pitchFamily="34" charset="0"/>
              <a:cs typeface="Arial" panose="020B0604020202020204" pitchFamily="34" charset="0"/>
            </a:endParaRPr>
          </a:p>
        </p:txBody>
      </p:sp>
      <p:pic>
        <p:nvPicPr>
          <p:cNvPr id="5" name="Picture 4" descr="A paper with black text&#10;&#10;Description automatically generated">
            <a:extLst>
              <a:ext uri="{FF2B5EF4-FFF2-40B4-BE49-F238E27FC236}">
                <a16:creationId xmlns:a16="http://schemas.microsoft.com/office/drawing/2014/main" id="{D98094EF-B413-41FC-AD85-6D3A74EEC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514" y="1539456"/>
            <a:ext cx="4124499" cy="5027167"/>
          </a:xfrm>
          <a:prstGeom prst="rect">
            <a:avLst/>
          </a:prstGeom>
        </p:spPr>
      </p:pic>
      <p:sp>
        <p:nvSpPr>
          <p:cNvPr id="6" name="TextBox 5">
            <a:extLst>
              <a:ext uri="{FF2B5EF4-FFF2-40B4-BE49-F238E27FC236}">
                <a16:creationId xmlns:a16="http://schemas.microsoft.com/office/drawing/2014/main" id="{38994A62-52EF-EE93-3F5F-D21771496777}"/>
              </a:ext>
            </a:extLst>
          </p:cNvPr>
          <p:cNvSpPr txBox="1"/>
          <p:nvPr/>
        </p:nvSpPr>
        <p:spPr>
          <a:xfrm>
            <a:off x="5149977" y="1762150"/>
            <a:ext cx="6162036" cy="4401205"/>
          </a:xfrm>
          <a:prstGeom prst="rect">
            <a:avLst/>
          </a:prstGeom>
          <a:noFill/>
        </p:spPr>
        <p:txBody>
          <a:bodyPr wrap="square" rtlCol="0">
            <a:spAutoFit/>
          </a:bodyPr>
          <a:lstStyle/>
          <a:p>
            <a:r>
              <a:rPr lang="en-US" sz="4000" b="1" i="1" dirty="0">
                <a:effectLst/>
                <a:latin typeface="Arial" panose="020B0604020202020204" pitchFamily="34" charset="0"/>
                <a:cs typeface="Arial" panose="020B0604020202020204" pitchFamily="34" charset="0"/>
              </a:rPr>
              <a:t>“After a series of annoying incidents, including the theft of a sled, we are </a:t>
            </a:r>
            <a:r>
              <a:rPr lang="en-US" sz="4000" b="1" i="1" dirty="0">
                <a:solidFill>
                  <a:srgbClr val="FFC000"/>
                </a:solidFill>
                <a:effectLst/>
                <a:latin typeface="Arial" panose="020B0604020202020204" pitchFamily="34" charset="0"/>
                <a:cs typeface="Arial" panose="020B0604020202020204" pitchFamily="34" charset="0"/>
              </a:rPr>
              <a:t>no longer renting</a:t>
            </a:r>
            <a:r>
              <a:rPr lang="en-US" sz="4000" b="1" i="1" dirty="0">
                <a:effectLst/>
                <a:latin typeface="Arial" panose="020B0604020202020204" pitchFamily="34" charset="0"/>
                <a:cs typeface="Arial" panose="020B0604020202020204" pitchFamily="34" charset="0"/>
              </a:rPr>
              <a:t> out sporting equipment </a:t>
            </a:r>
            <a:r>
              <a:rPr lang="en-US" sz="4000" b="1" i="1" dirty="0">
                <a:solidFill>
                  <a:srgbClr val="FFC000"/>
                </a:solidFill>
                <a:effectLst/>
                <a:latin typeface="Arial" panose="020B0604020202020204" pitchFamily="34" charset="0"/>
                <a:cs typeface="Arial" panose="020B0604020202020204" pitchFamily="34" charset="0"/>
              </a:rPr>
              <a:t>to our Jewish brothers</a:t>
            </a:r>
            <a:r>
              <a:rPr lang="en-US" sz="4000" b="1" i="1" dirty="0">
                <a:effectLst/>
                <a:latin typeface="Arial" panose="020B0604020202020204" pitchFamily="34" charset="0"/>
                <a:cs typeface="Arial" panose="020B0604020202020204" pitchFamily="34" charset="0"/>
              </a:rPr>
              <a:t>,”</a:t>
            </a:r>
            <a:endParaRPr lang="en-US" sz="4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5118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428087" y="1448830"/>
            <a:ext cx="11763913" cy="4256902"/>
          </a:xfrm>
        </p:spPr>
        <p:txBody>
          <a:bodyPr/>
          <a:lstStyle/>
          <a:p>
            <a:r>
              <a:rPr lang="en-US" sz="7200" b="1" dirty="0">
                <a:latin typeface="Arial" panose="020B0604020202020204" pitchFamily="34" charset="0"/>
                <a:cs typeface="Arial" panose="020B0604020202020204" pitchFamily="34" charset="0"/>
              </a:rPr>
              <a:t>HAMAS/ISRAEL 2023</a:t>
            </a:r>
            <a:br>
              <a:rPr lang="en-US" sz="7200" b="1" dirty="0">
                <a:latin typeface="Arial" panose="020B0604020202020204" pitchFamily="34" charset="0"/>
                <a:cs typeface="Arial" panose="020B0604020202020204" pitchFamily="34" charset="0"/>
              </a:rPr>
            </a:br>
            <a:r>
              <a:rPr lang="en-US" sz="7200" b="1" dirty="0">
                <a:solidFill>
                  <a:srgbClr val="FFC000"/>
                </a:solidFill>
                <a:latin typeface="Arial" panose="020B0604020202020204" pitchFamily="34" charset="0"/>
                <a:cs typeface="Arial" panose="020B0604020202020204" pitchFamily="34" charset="0"/>
              </a:rPr>
              <a:t>WHAT CAN </a:t>
            </a:r>
            <a:br>
              <a:rPr lang="en-US" sz="7200" b="1" dirty="0">
                <a:solidFill>
                  <a:srgbClr val="FFC000"/>
                </a:solidFill>
                <a:latin typeface="Arial" panose="020B0604020202020204" pitchFamily="34" charset="0"/>
                <a:cs typeface="Arial" panose="020B0604020202020204" pitchFamily="34" charset="0"/>
              </a:rPr>
            </a:br>
            <a:r>
              <a:rPr lang="en-US" sz="7200" b="1" dirty="0">
                <a:solidFill>
                  <a:srgbClr val="FFC000"/>
                </a:solidFill>
                <a:latin typeface="Arial" panose="020B0604020202020204" pitchFamily="34" charset="0"/>
                <a:cs typeface="Arial" panose="020B0604020202020204" pitchFamily="34" charset="0"/>
              </a:rPr>
              <a:t>BELIEVERS DO?</a:t>
            </a:r>
            <a:br>
              <a:rPr lang="en-US" sz="6000" b="1" dirty="0">
                <a:solidFill>
                  <a:srgbClr val="FFC000"/>
                </a:solidFill>
                <a:latin typeface="Arial" panose="020B0604020202020204" pitchFamily="34" charset="0"/>
                <a:cs typeface="Arial" panose="020B0604020202020204" pitchFamily="34" charset="0"/>
              </a:rPr>
            </a:br>
            <a:br>
              <a:rPr lang="en-US" sz="4800" b="1" dirty="0">
                <a:solidFill>
                  <a:schemeClr val="tx1"/>
                </a:solidFill>
                <a:latin typeface="Arial" panose="020B0604020202020204" pitchFamily="34" charset="0"/>
                <a:cs typeface="Arial" panose="020B0604020202020204" pitchFamily="34" charset="0"/>
              </a:rPr>
            </a:br>
            <a:endParaRPr lang="en-US" sz="60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73714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406B283-B160-164E-82E7-069E8806B0B8}"/>
              </a:ext>
            </a:extLst>
          </p:cNvPr>
          <p:cNvSpPr txBox="1">
            <a:spLocks/>
          </p:cNvSpPr>
          <p:nvPr/>
        </p:nvSpPr>
        <p:spPr>
          <a:xfrm>
            <a:off x="225982" y="2702014"/>
            <a:ext cx="5398230" cy="3034479"/>
          </a:xfrm>
          <a:prstGeom prst="rect">
            <a:avLst/>
          </a:prstGeom>
        </p:spPr>
        <p:txBody>
          <a:bodyPr vert="horz" wrap="square"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r">
              <a:lnSpc>
                <a:spcPct val="100000"/>
              </a:lnSpc>
            </a:pPr>
            <a:endParaRPr lang="en-US" sz="4400" dirty="0">
              <a:latin typeface="Arial" panose="020B0604020202020204" pitchFamily="34" charset="0"/>
              <a:cs typeface="Arial" panose="020B0604020202020204" pitchFamily="34" charset="0"/>
            </a:endParaRPr>
          </a:p>
        </p:txBody>
      </p:sp>
      <p:pic>
        <p:nvPicPr>
          <p:cNvPr id="8" name="Picture 7" descr="A picture containing text, handwear&#10;&#10;Description automatically generated">
            <a:extLst>
              <a:ext uri="{FF2B5EF4-FFF2-40B4-BE49-F238E27FC236}">
                <a16:creationId xmlns:a16="http://schemas.microsoft.com/office/drawing/2014/main" id="{09A13C1B-BB52-4042-85C8-CD5C01B67D21}"/>
              </a:ext>
            </a:extLst>
          </p:cNvPr>
          <p:cNvPicPr>
            <a:picLocks noChangeAspect="1"/>
          </p:cNvPicPr>
          <p:nvPr/>
        </p:nvPicPr>
        <p:blipFill>
          <a:blip r:embed="rId4"/>
          <a:stretch>
            <a:fillRect/>
          </a:stretch>
        </p:blipFill>
        <p:spPr>
          <a:xfrm>
            <a:off x="10417629" y="-14640"/>
            <a:ext cx="1774371" cy="2141837"/>
          </a:xfrm>
          <a:prstGeom prst="rect">
            <a:avLst/>
          </a:prstGeom>
        </p:spPr>
      </p:pic>
      <p:pic>
        <p:nvPicPr>
          <p:cNvPr id="2" name="10 Stand Together Sanders">
            <a:hlinkClick r:id="" action="ppaction://media"/>
            <a:extLst>
              <a:ext uri="{FF2B5EF4-FFF2-40B4-BE49-F238E27FC236}">
                <a16:creationId xmlns:a16="http://schemas.microsoft.com/office/drawing/2014/main" id="{4F8EFDD1-6CAC-2338-22B5-B4DD21153C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18145" y="5132042"/>
            <a:ext cx="812800" cy="812800"/>
          </a:xfrm>
          <a:prstGeom prst="rect">
            <a:avLst/>
          </a:prstGeom>
        </p:spPr>
      </p:pic>
      <p:pic>
        <p:nvPicPr>
          <p:cNvPr id="6" name="Picture 5">
            <a:extLst>
              <a:ext uri="{FF2B5EF4-FFF2-40B4-BE49-F238E27FC236}">
                <a16:creationId xmlns:a16="http://schemas.microsoft.com/office/drawing/2014/main" id="{BE05FC35-2B59-B323-A54F-7025C8DC54CD}"/>
              </a:ext>
            </a:extLst>
          </p:cNvPr>
          <p:cNvPicPr>
            <a:picLocks noChangeAspect="1"/>
          </p:cNvPicPr>
          <p:nvPr/>
        </p:nvPicPr>
        <p:blipFill>
          <a:blip r:embed="rId6"/>
          <a:stretch>
            <a:fillRect/>
          </a:stretch>
        </p:blipFill>
        <p:spPr>
          <a:xfrm>
            <a:off x="435609" y="368246"/>
            <a:ext cx="6032553" cy="6032553"/>
          </a:xfrm>
          <a:prstGeom prst="rect">
            <a:avLst/>
          </a:prstGeom>
        </p:spPr>
      </p:pic>
      <p:sp>
        <p:nvSpPr>
          <p:cNvPr id="9" name="TextBox 8">
            <a:extLst>
              <a:ext uri="{FF2B5EF4-FFF2-40B4-BE49-F238E27FC236}">
                <a16:creationId xmlns:a16="http://schemas.microsoft.com/office/drawing/2014/main" id="{0156E4A1-B7A2-DCE8-47D5-73560B8907AE}"/>
              </a:ext>
            </a:extLst>
          </p:cNvPr>
          <p:cNvSpPr txBox="1"/>
          <p:nvPr/>
        </p:nvSpPr>
        <p:spPr>
          <a:xfrm>
            <a:off x="6677789" y="1847878"/>
            <a:ext cx="3937296" cy="3416320"/>
          </a:xfrm>
          <a:prstGeom prst="rect">
            <a:avLst/>
          </a:prstGeom>
          <a:noFill/>
        </p:spPr>
        <p:txBody>
          <a:bodyPr wrap="none" rtlCol="0">
            <a:spAutoFit/>
          </a:bodyPr>
          <a:lstStyle/>
          <a:p>
            <a:r>
              <a:rPr lang="en-US" sz="5400" b="1" dirty="0">
                <a:solidFill>
                  <a:srgbClr val="FFC000"/>
                </a:solidFill>
                <a:latin typeface="Arial" panose="020B0604020202020204" pitchFamily="34" charset="0"/>
                <a:cs typeface="Arial" panose="020B0604020202020204" pitchFamily="34" charset="0"/>
              </a:rPr>
              <a:t>“TO MY </a:t>
            </a:r>
          </a:p>
          <a:p>
            <a:r>
              <a:rPr lang="en-US" sz="5400" b="1" dirty="0">
                <a:solidFill>
                  <a:srgbClr val="FFC000"/>
                </a:solidFill>
                <a:latin typeface="Arial" panose="020B0604020202020204" pitchFamily="34" charset="0"/>
                <a:cs typeface="Arial" panose="020B0604020202020204" pitchFamily="34" charset="0"/>
              </a:rPr>
              <a:t>FRIENDS</a:t>
            </a:r>
          </a:p>
          <a:p>
            <a:r>
              <a:rPr lang="en-US" sz="5400" b="1" dirty="0">
                <a:solidFill>
                  <a:srgbClr val="FFC000"/>
                </a:solidFill>
                <a:latin typeface="Arial" panose="020B0604020202020204" pitchFamily="34" charset="0"/>
                <a:cs typeface="Arial" panose="020B0604020202020204" pitchFamily="34" charset="0"/>
              </a:rPr>
              <a:t>IN ISRAEL”</a:t>
            </a:r>
          </a:p>
          <a:p>
            <a:endParaRPr lang="en-US" sz="5400" dirty="0">
              <a:solidFill>
                <a:srgbClr val="FFC000"/>
              </a:solidFill>
            </a:endParaRPr>
          </a:p>
        </p:txBody>
      </p:sp>
      <p:sp>
        <p:nvSpPr>
          <p:cNvPr id="11" name="TextBox 10">
            <a:extLst>
              <a:ext uri="{FF2B5EF4-FFF2-40B4-BE49-F238E27FC236}">
                <a16:creationId xmlns:a16="http://schemas.microsoft.com/office/drawing/2014/main" id="{5D4302CA-4440-8E32-B2F3-FEA764F1BCB1}"/>
              </a:ext>
            </a:extLst>
          </p:cNvPr>
          <p:cNvSpPr txBox="1"/>
          <p:nvPr/>
        </p:nvSpPr>
        <p:spPr>
          <a:xfrm>
            <a:off x="551309" y="5733436"/>
            <a:ext cx="4975731" cy="646331"/>
          </a:xfrm>
          <a:prstGeom prst="rect">
            <a:avLst/>
          </a:prstGeom>
          <a:noFill/>
        </p:spPr>
        <p:txBody>
          <a:bodyPr wrap="square">
            <a:spAutoFit/>
          </a:bodyPr>
          <a:lstStyle/>
          <a:p>
            <a:r>
              <a:rPr lang="en-US" sz="3600" b="1" dirty="0">
                <a:effectLst/>
                <a:latin typeface="Arial Narrow" panose="020B0604020202020204" pitchFamily="34" charset="0"/>
                <a:cs typeface="Arial Narrow" panose="020B0604020202020204" pitchFamily="34" charset="0"/>
              </a:rPr>
              <a:t>Sarah Huckabee Sanders</a:t>
            </a:r>
            <a:endParaRPr lang="en-US" sz="3600" b="1"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3847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310F94-F1B8-3F42-8478-75CF6BFD9654}"/>
              </a:ext>
            </a:extLst>
          </p:cNvPr>
          <p:cNvSpPr txBox="1">
            <a:spLocks/>
          </p:cNvSpPr>
          <p:nvPr/>
        </p:nvSpPr>
        <p:spPr>
          <a:xfrm>
            <a:off x="5624212" y="3233866"/>
            <a:ext cx="8244388" cy="4570834"/>
          </a:xfrm>
          <a:prstGeom prst="rect">
            <a:avLst/>
          </a:prstGeom>
        </p:spPr>
        <p:txBody>
          <a:bodyPr vert="horz" wrap="square"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3200" b="1" dirty="0">
                <a:solidFill>
                  <a:schemeClr val="accent3"/>
                </a:solidFill>
                <a:latin typeface="Arial" panose="020B0604020202020204" pitchFamily="34" charset="0"/>
                <a:cs typeface="Arial" panose="020B0604020202020204" pitchFamily="34" charset="0"/>
              </a:rPr>
              <a:t>Support us at:</a:t>
            </a:r>
          </a:p>
          <a:p>
            <a:r>
              <a:rPr lang="en-US" sz="3200" b="1" dirty="0" err="1">
                <a:latin typeface="Arial" panose="020B0604020202020204" pitchFamily="34" charset="0"/>
                <a:cs typeface="Arial" panose="020B0604020202020204" pitchFamily="34" charset="0"/>
              </a:rPr>
              <a:t>www.shalominmessiah.com</a:t>
            </a:r>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Olivier@ </a:t>
            </a:r>
            <a:r>
              <a:rPr lang="en-US" sz="3200" b="1" dirty="0" err="1">
                <a:latin typeface="Arial" panose="020B0604020202020204" pitchFamily="34" charset="0"/>
                <a:cs typeface="Arial" panose="020B0604020202020204" pitchFamily="34" charset="0"/>
              </a:rPr>
              <a:t>shalominmessiah.com</a:t>
            </a:r>
            <a:endParaRPr lang="en-US" sz="3200" b="1" dirty="0">
              <a:latin typeface="Arial" panose="020B0604020202020204" pitchFamily="34" charset="0"/>
              <a:cs typeface="Arial" panose="020B0604020202020204" pitchFamily="34" charset="0"/>
            </a:endParaRPr>
          </a:p>
          <a:p>
            <a:r>
              <a:rPr lang="en-US" sz="3200" b="1" dirty="0">
                <a:solidFill>
                  <a:srgbClr val="FFC000"/>
                </a:solidFill>
                <a:latin typeface="Arial" panose="020B0604020202020204" pitchFamily="34" charset="0"/>
                <a:cs typeface="Arial" panose="020B0604020202020204" pitchFamily="34" charset="0"/>
              </a:rPr>
              <a:t>Twitter, Instagram, YouTube:</a:t>
            </a:r>
          </a:p>
          <a:p>
            <a:r>
              <a:rPr lang="en-US" sz="3200" b="1" dirty="0">
                <a:latin typeface="Arial" panose="020B0604020202020204" pitchFamily="34" charset="0"/>
                <a:cs typeface="Arial" panose="020B0604020202020204" pitchFamily="34" charset="0"/>
              </a:rPr>
              <a:t>@</a:t>
            </a:r>
            <a:r>
              <a:rPr lang="en-US" sz="3200" b="1" dirty="0" err="1">
                <a:latin typeface="Arial" panose="020B0604020202020204" pitchFamily="34" charset="0"/>
                <a:cs typeface="Arial" panose="020B0604020202020204" pitchFamily="34" charset="0"/>
              </a:rPr>
              <a:t>OlivierMelnick</a:t>
            </a:r>
            <a:endParaRPr lang="en-US" sz="3200" b="1"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0406B283-B160-164E-82E7-069E8806B0B8}"/>
              </a:ext>
            </a:extLst>
          </p:cNvPr>
          <p:cNvSpPr txBox="1">
            <a:spLocks/>
          </p:cNvSpPr>
          <p:nvPr/>
        </p:nvSpPr>
        <p:spPr>
          <a:xfrm>
            <a:off x="225982" y="2702014"/>
            <a:ext cx="5398230" cy="3034479"/>
          </a:xfrm>
          <a:prstGeom prst="rect">
            <a:avLst/>
          </a:prstGeom>
        </p:spPr>
        <p:txBody>
          <a:bodyPr vert="horz" wrap="square"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r">
              <a:lnSpc>
                <a:spcPct val="100000"/>
              </a:lnSpc>
            </a:pPr>
            <a:endParaRPr lang="en-US" sz="4400" dirty="0">
              <a:latin typeface="Arial" panose="020B0604020202020204" pitchFamily="34" charset="0"/>
              <a:cs typeface="Arial" panose="020B0604020202020204" pitchFamily="34" charset="0"/>
            </a:endParaRPr>
          </a:p>
        </p:txBody>
      </p:sp>
      <p:pic>
        <p:nvPicPr>
          <p:cNvPr id="7" name="Picture 6" descr="A logo with hands and a star&#10;&#10;Description automatically generated">
            <a:extLst>
              <a:ext uri="{FF2B5EF4-FFF2-40B4-BE49-F238E27FC236}">
                <a16:creationId xmlns:a16="http://schemas.microsoft.com/office/drawing/2014/main" id="{1C5FF798-F6D0-6197-0C44-BA88199D5630}"/>
              </a:ext>
            </a:extLst>
          </p:cNvPr>
          <p:cNvPicPr>
            <a:picLocks noChangeAspect="1"/>
          </p:cNvPicPr>
          <p:nvPr/>
        </p:nvPicPr>
        <p:blipFill rotWithShape="1">
          <a:blip r:embed="rId2"/>
          <a:srcRect l="8351" t="11400" r="14945" b="15629"/>
          <a:stretch/>
        </p:blipFill>
        <p:spPr>
          <a:xfrm>
            <a:off x="6654876" y="112734"/>
            <a:ext cx="5398230" cy="4004822"/>
          </a:xfrm>
          <a:prstGeom prst="rect">
            <a:avLst/>
          </a:prstGeom>
        </p:spPr>
      </p:pic>
      <p:pic>
        <p:nvPicPr>
          <p:cNvPr id="10" name="Picture 9" descr="A qr code on a white background&#10;&#10;Description automatically generated">
            <a:extLst>
              <a:ext uri="{FF2B5EF4-FFF2-40B4-BE49-F238E27FC236}">
                <a16:creationId xmlns:a16="http://schemas.microsoft.com/office/drawing/2014/main" id="{5E3A0E3E-A700-67CA-3774-305A683CF24B}"/>
              </a:ext>
            </a:extLst>
          </p:cNvPr>
          <p:cNvPicPr>
            <a:picLocks noChangeAspect="1"/>
          </p:cNvPicPr>
          <p:nvPr/>
        </p:nvPicPr>
        <p:blipFill>
          <a:blip r:embed="rId3"/>
          <a:stretch>
            <a:fillRect/>
          </a:stretch>
        </p:blipFill>
        <p:spPr>
          <a:xfrm>
            <a:off x="151032" y="105011"/>
            <a:ext cx="5290398" cy="6526741"/>
          </a:xfrm>
          <a:prstGeom prst="rect">
            <a:avLst/>
          </a:prstGeom>
        </p:spPr>
      </p:pic>
    </p:spTree>
    <p:extLst>
      <p:ext uri="{BB962C8B-B14F-4D97-AF65-F5344CB8AC3E}">
        <p14:creationId xmlns:p14="http://schemas.microsoft.com/office/powerpoint/2010/main" val="3806600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88290" y="-430202"/>
            <a:ext cx="11396139" cy="3075431"/>
          </a:xfrm>
        </p:spPr>
        <p:txBody>
          <a:bodyPr/>
          <a:lstStyle/>
          <a:p>
            <a:br>
              <a:rPr lang="en-US" sz="3600" b="1" dirty="0">
                <a:solidFill>
                  <a:schemeClr val="tx1"/>
                </a:solidFill>
                <a:effectLst/>
                <a:latin typeface="Arial" panose="020B0604020202020204" pitchFamily="34" charset="0"/>
              </a:rPr>
            </a:br>
            <a:r>
              <a:rPr lang="en-US" sz="3600" b="1" i="1" dirty="0">
                <a:solidFill>
                  <a:schemeClr val="tx1"/>
                </a:solidFill>
                <a:effectLst/>
                <a:latin typeface="Arial" panose="020B0604020202020204" pitchFamily="34" charset="0"/>
              </a:rPr>
              <a:t>“ The Protocols of the Elders of Zion” claimed </a:t>
            </a:r>
            <a:br>
              <a:rPr lang="en-US" sz="3600" b="1" i="1" dirty="0">
                <a:solidFill>
                  <a:schemeClr val="tx1"/>
                </a:solidFill>
                <a:effectLst/>
                <a:latin typeface="Arial" panose="020B0604020202020204" pitchFamily="34" charset="0"/>
              </a:rPr>
            </a:br>
            <a:r>
              <a:rPr lang="en-US" sz="3600" b="1" i="1" dirty="0">
                <a:solidFill>
                  <a:schemeClr val="tx1"/>
                </a:solidFill>
                <a:effectLst/>
                <a:latin typeface="Arial" panose="020B0604020202020204" pitchFamily="34" charset="0"/>
              </a:rPr>
              <a:t>that a group of Jewish leaders got together to</a:t>
            </a:r>
            <a:br>
              <a:rPr lang="en-US" sz="3600" b="1" i="1" dirty="0">
                <a:solidFill>
                  <a:schemeClr val="tx1"/>
                </a:solidFill>
                <a:effectLst/>
                <a:latin typeface="Arial" panose="020B0604020202020204" pitchFamily="34" charset="0"/>
              </a:rPr>
            </a:br>
            <a:r>
              <a:rPr lang="en-US" sz="3600" b="1" i="1" dirty="0">
                <a:solidFill>
                  <a:schemeClr val="tx1"/>
                </a:solidFill>
                <a:effectLst/>
                <a:latin typeface="Arial" panose="020B0604020202020204" pitchFamily="34" charset="0"/>
              </a:rPr>
              <a:t>plot how to control the world, political parties and the banks.</a:t>
            </a:r>
            <a:br>
              <a:rPr lang="en-US" sz="3600" b="1" i="1" dirty="0">
                <a:solidFill>
                  <a:schemeClr val="tx1"/>
                </a:solidFill>
                <a:effectLst/>
                <a:latin typeface="Arial" panose="020B0604020202020204" pitchFamily="34" charset="0"/>
              </a:rPr>
            </a:br>
            <a:endParaRPr lang="en-US" sz="4800" b="1" dirty="0">
              <a:solidFill>
                <a:schemeClr val="tx1"/>
              </a:solidFill>
              <a:latin typeface="Arial" panose="020B0604020202020204" pitchFamily="34" charset="0"/>
              <a:cs typeface="Arial" panose="020B0604020202020204" pitchFamily="34" charset="0"/>
            </a:endParaRPr>
          </a:p>
        </p:txBody>
      </p:sp>
      <p:pic>
        <p:nvPicPr>
          <p:cNvPr id="4" name="Picture 3" descr="A red and white poster with a person holding a ball&#10;&#10;Description automatically generated">
            <a:extLst>
              <a:ext uri="{FF2B5EF4-FFF2-40B4-BE49-F238E27FC236}">
                <a16:creationId xmlns:a16="http://schemas.microsoft.com/office/drawing/2014/main" id="{942FE1DD-54BF-5906-7287-AB7AFAD7EE2B}"/>
              </a:ext>
            </a:extLst>
          </p:cNvPr>
          <p:cNvPicPr>
            <a:picLocks noChangeAspect="1"/>
          </p:cNvPicPr>
          <p:nvPr/>
        </p:nvPicPr>
        <p:blipFill>
          <a:blip r:embed="rId2"/>
          <a:stretch>
            <a:fillRect/>
          </a:stretch>
        </p:blipFill>
        <p:spPr>
          <a:xfrm>
            <a:off x="271821" y="2407469"/>
            <a:ext cx="2795844" cy="3914182"/>
          </a:xfrm>
          <a:prstGeom prst="rect">
            <a:avLst/>
          </a:prstGeom>
        </p:spPr>
      </p:pic>
      <p:pic>
        <p:nvPicPr>
          <p:cNvPr id="6" name="Picture 5" descr="A spider holding a planet&#10;&#10;Description automatically generated">
            <a:extLst>
              <a:ext uri="{FF2B5EF4-FFF2-40B4-BE49-F238E27FC236}">
                <a16:creationId xmlns:a16="http://schemas.microsoft.com/office/drawing/2014/main" id="{5E91D280-61B5-554D-AE88-F7E69EC6D2A7}"/>
              </a:ext>
            </a:extLst>
          </p:cNvPr>
          <p:cNvPicPr>
            <a:picLocks noChangeAspect="1"/>
          </p:cNvPicPr>
          <p:nvPr/>
        </p:nvPicPr>
        <p:blipFill>
          <a:blip r:embed="rId3"/>
          <a:stretch>
            <a:fillRect/>
          </a:stretch>
        </p:blipFill>
        <p:spPr>
          <a:xfrm>
            <a:off x="3251196" y="2407469"/>
            <a:ext cx="2943222" cy="3914182"/>
          </a:xfrm>
          <a:prstGeom prst="rect">
            <a:avLst/>
          </a:prstGeom>
        </p:spPr>
      </p:pic>
      <p:pic>
        <p:nvPicPr>
          <p:cNvPr id="8" name="Picture 7" descr="A person sitting on a pile of skulls&#10;&#10;Description automatically generated">
            <a:extLst>
              <a:ext uri="{FF2B5EF4-FFF2-40B4-BE49-F238E27FC236}">
                <a16:creationId xmlns:a16="http://schemas.microsoft.com/office/drawing/2014/main" id="{B2134FDF-C982-4E13-58CF-83D1408E8854}"/>
              </a:ext>
            </a:extLst>
          </p:cNvPr>
          <p:cNvPicPr>
            <a:picLocks noChangeAspect="1"/>
          </p:cNvPicPr>
          <p:nvPr/>
        </p:nvPicPr>
        <p:blipFill>
          <a:blip r:embed="rId4"/>
          <a:stretch>
            <a:fillRect/>
          </a:stretch>
        </p:blipFill>
        <p:spPr>
          <a:xfrm>
            <a:off x="6377949" y="2407469"/>
            <a:ext cx="2470654" cy="3914182"/>
          </a:xfrm>
          <a:prstGeom prst="rect">
            <a:avLst/>
          </a:prstGeom>
        </p:spPr>
      </p:pic>
      <p:pic>
        <p:nvPicPr>
          <p:cNvPr id="10" name="Picture 9" descr="A person holding a globe&#10;&#10;Description automatically generated">
            <a:extLst>
              <a:ext uri="{FF2B5EF4-FFF2-40B4-BE49-F238E27FC236}">
                <a16:creationId xmlns:a16="http://schemas.microsoft.com/office/drawing/2014/main" id="{F9A4CCE4-7F17-7D32-1994-FD520FF85958}"/>
              </a:ext>
            </a:extLst>
          </p:cNvPr>
          <p:cNvPicPr>
            <a:picLocks noChangeAspect="1"/>
          </p:cNvPicPr>
          <p:nvPr/>
        </p:nvPicPr>
        <p:blipFill>
          <a:blip r:embed="rId5"/>
          <a:stretch>
            <a:fillRect/>
          </a:stretch>
        </p:blipFill>
        <p:spPr>
          <a:xfrm>
            <a:off x="9036215" y="2422072"/>
            <a:ext cx="2448213" cy="3878630"/>
          </a:xfrm>
          <a:prstGeom prst="rect">
            <a:avLst/>
          </a:prstGeom>
        </p:spPr>
      </p:pic>
    </p:spTree>
    <p:extLst>
      <p:ext uri="{BB962C8B-B14F-4D97-AF65-F5344CB8AC3E}">
        <p14:creationId xmlns:p14="http://schemas.microsoft.com/office/powerpoint/2010/main" val="1655865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amasNotTerroristUN02-24">
            <a:hlinkClick r:id="" action="ppaction://media"/>
            <a:extLst>
              <a:ext uri="{FF2B5EF4-FFF2-40B4-BE49-F238E27FC236}">
                <a16:creationId xmlns:a16="http://schemas.microsoft.com/office/drawing/2014/main" id="{C07CE603-01D1-4F03-4E8B-2925726629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34375" y="0"/>
            <a:ext cx="3857625" cy="6858000"/>
          </a:xfrm>
          <a:prstGeom prst="rect">
            <a:avLst/>
          </a:prstGeom>
        </p:spPr>
      </p:pic>
      <p:sp>
        <p:nvSpPr>
          <p:cNvPr id="6" name="TextBox 5">
            <a:extLst>
              <a:ext uri="{FF2B5EF4-FFF2-40B4-BE49-F238E27FC236}">
                <a16:creationId xmlns:a16="http://schemas.microsoft.com/office/drawing/2014/main" id="{9B00D328-DDB7-D0F7-015C-C2C8B8279732}"/>
              </a:ext>
            </a:extLst>
          </p:cNvPr>
          <p:cNvSpPr txBox="1"/>
          <p:nvPr/>
        </p:nvSpPr>
        <p:spPr>
          <a:xfrm>
            <a:off x="494291" y="240889"/>
            <a:ext cx="7615566" cy="6494085"/>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Martin Griffiths serves as the </a:t>
            </a:r>
            <a:r>
              <a:rPr lang="en-US" sz="4400" b="1" dirty="0">
                <a:effectLst/>
                <a:latin typeface="Arial" panose="020B0604020202020204" pitchFamily="34" charset="0"/>
                <a:cs typeface="Arial" panose="020B0604020202020204" pitchFamily="34" charset="0"/>
              </a:rPr>
              <a:t>Under-Secretary-General for Humanitarian Affairs and Emergency Relief Coordinator at the United Nations.</a:t>
            </a:r>
          </a:p>
          <a:p>
            <a:r>
              <a:rPr lang="en-US" sz="4400" b="1" dirty="0">
                <a:solidFill>
                  <a:srgbClr val="FFC000"/>
                </a:solidFill>
                <a:latin typeface="Arial" panose="020B0604020202020204" pitchFamily="34" charset="0"/>
                <a:cs typeface="Arial" panose="020B0604020202020204" pitchFamily="34" charset="0"/>
              </a:rPr>
              <a:t>HE CLAIMS THAT HAMAS IS NOT A TERRORIST GROUP!</a:t>
            </a:r>
          </a:p>
          <a:p>
            <a:r>
              <a:rPr lang="en-US" sz="2000" b="1" dirty="0">
                <a:latin typeface="Arial" panose="020B0604020202020204" pitchFamily="34" charset="0"/>
                <a:cs typeface="Arial" panose="020B0604020202020204" pitchFamily="34" charset="0"/>
              </a:rPr>
              <a:t>Interview with Australian Channel Sky News, Feb. 2024</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426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333218" y="135854"/>
            <a:ext cx="11204019" cy="5836871"/>
          </a:xfrm>
        </p:spPr>
        <p:txBody>
          <a:bodyPr/>
          <a:lstStyle/>
          <a:p>
            <a:r>
              <a:rPr lang="en-US" sz="5400" b="1" dirty="0">
                <a:latin typeface="Arial" panose="020B0604020202020204" pitchFamily="34" charset="0"/>
                <a:cs typeface="Arial" panose="020B0604020202020204" pitchFamily="34" charset="0"/>
              </a:rPr>
              <a:t>HAMAS MEMBERS ARE NOT:</a:t>
            </a:r>
            <a:br>
              <a:rPr lang="en-US" sz="3600" b="1" i="1" dirty="0">
                <a:solidFill>
                  <a:schemeClr val="tx1"/>
                </a:solidFill>
                <a:effectLst/>
                <a:latin typeface="Arial" panose="020B0604020202020204" pitchFamily="34" charset="0"/>
              </a:rPr>
            </a:br>
            <a:r>
              <a:rPr lang="en-US" sz="5400" b="1" dirty="0">
                <a:solidFill>
                  <a:srgbClr val="FFC000"/>
                </a:solidFill>
                <a:latin typeface="Arial" panose="020B0604020202020204" pitchFamily="34" charset="0"/>
              </a:rPr>
              <a:t>POLITICAL A</a:t>
            </a:r>
            <a:r>
              <a:rPr lang="en-US" sz="5400" b="1" dirty="0">
                <a:solidFill>
                  <a:srgbClr val="FFC000"/>
                </a:solidFill>
                <a:effectLst/>
                <a:latin typeface="Arial" panose="020B0604020202020204" pitchFamily="34" charset="0"/>
              </a:rPr>
              <a:t>CTIVISTS </a:t>
            </a:r>
            <a:br>
              <a:rPr lang="en-US" sz="5400" b="1" dirty="0">
                <a:solidFill>
                  <a:srgbClr val="FFC000"/>
                </a:solidFill>
                <a:effectLst/>
                <a:latin typeface="Arial" panose="020B0604020202020204" pitchFamily="34" charset="0"/>
              </a:rPr>
            </a:br>
            <a:r>
              <a:rPr lang="en-US" sz="5400" b="1" dirty="0">
                <a:solidFill>
                  <a:srgbClr val="FFC000"/>
                </a:solidFill>
                <a:effectLst/>
                <a:latin typeface="Arial" panose="020B0604020202020204" pitchFamily="34" charset="0"/>
              </a:rPr>
              <a:t>     MILITANTS</a:t>
            </a:r>
            <a:br>
              <a:rPr lang="en-US" sz="5400" b="1" dirty="0">
                <a:solidFill>
                  <a:srgbClr val="FFC000"/>
                </a:solidFill>
                <a:effectLst/>
                <a:latin typeface="Arial" panose="020B0604020202020204" pitchFamily="34" charset="0"/>
              </a:rPr>
            </a:br>
            <a:r>
              <a:rPr lang="en-US" sz="5400" b="1" dirty="0">
                <a:solidFill>
                  <a:srgbClr val="FFC000"/>
                </a:solidFill>
                <a:effectLst/>
                <a:latin typeface="Arial" panose="020B0604020202020204" pitchFamily="34" charset="0"/>
              </a:rPr>
              <a:t>				  RESISTANCE FIGHTERS</a:t>
            </a:r>
            <a:br>
              <a:rPr lang="en-US" sz="5400" b="1" dirty="0">
                <a:solidFill>
                  <a:srgbClr val="FFC000"/>
                </a:solidFill>
                <a:effectLst/>
                <a:latin typeface="Arial" panose="020B0604020202020204" pitchFamily="34" charset="0"/>
              </a:rPr>
            </a:br>
            <a:r>
              <a:rPr lang="en-US" sz="5400" b="1" dirty="0">
                <a:solidFill>
                  <a:srgbClr val="FFC000"/>
                </a:solidFill>
                <a:effectLst/>
                <a:latin typeface="Arial" panose="020B0604020202020204" pitchFamily="34" charset="0"/>
              </a:rPr>
              <a:t>                   FREEDOM FIGHTERS</a:t>
            </a:r>
            <a:br>
              <a:rPr lang="en-US" sz="5400" b="1" dirty="0">
                <a:solidFill>
                  <a:srgbClr val="FFC000"/>
                </a:solidFill>
                <a:effectLst/>
                <a:latin typeface="Arial" panose="020B0604020202020204" pitchFamily="34" charset="0"/>
              </a:rPr>
            </a:br>
            <a:r>
              <a:rPr lang="en-US" sz="5400" b="1" dirty="0">
                <a:solidFill>
                  <a:schemeClr val="tx1"/>
                </a:solidFill>
                <a:effectLst/>
                <a:latin typeface="Arial" panose="020B0604020202020204" pitchFamily="34" charset="0"/>
              </a:rPr>
              <a:t>THEY ARE:</a:t>
            </a:r>
            <a:br>
              <a:rPr lang="en-US" sz="3600" b="1" dirty="0">
                <a:solidFill>
                  <a:srgbClr val="FFC000"/>
                </a:solidFill>
                <a:latin typeface="Arial" panose="020B0604020202020204" pitchFamily="34" charset="0"/>
              </a:rPr>
            </a:br>
            <a:r>
              <a:rPr lang="en-US" sz="3600" b="1" dirty="0">
                <a:solidFill>
                  <a:srgbClr val="FFC000"/>
                </a:solidFill>
                <a:latin typeface="Arial" panose="020B0604020202020204" pitchFamily="34" charset="0"/>
              </a:rPr>
              <a:t>       </a:t>
            </a:r>
            <a:r>
              <a:rPr lang="en-US" sz="11500" b="1" dirty="0">
                <a:solidFill>
                  <a:srgbClr val="FF503B"/>
                </a:solidFill>
                <a:effectLst/>
                <a:latin typeface="Arial" panose="020B0604020202020204" pitchFamily="34" charset="0"/>
              </a:rPr>
              <a:t>TERRORISTS</a:t>
            </a:r>
            <a:br>
              <a:rPr lang="en-US" sz="3600" b="1" dirty="0">
                <a:solidFill>
                  <a:schemeClr val="tx1"/>
                </a:solidFill>
                <a:effectLst/>
                <a:latin typeface="Arial" panose="020B0604020202020204" pitchFamily="34" charset="0"/>
              </a:rPr>
            </a:br>
            <a:endParaRPr lang="en-US" sz="4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6932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A874-1B93-DE99-B4E8-7B1735A26303}"/>
              </a:ext>
            </a:extLst>
          </p:cNvPr>
          <p:cNvSpPr>
            <a:spLocks noGrp="1"/>
          </p:cNvSpPr>
          <p:nvPr>
            <p:ph type="title"/>
          </p:nvPr>
        </p:nvSpPr>
        <p:spPr>
          <a:xfrm>
            <a:off x="378080" y="225421"/>
            <a:ext cx="11204019" cy="5836871"/>
          </a:xfrm>
        </p:spPr>
        <p:txBody>
          <a:bodyPr/>
          <a:lstStyle/>
          <a:p>
            <a:r>
              <a:rPr lang="en-US" sz="6000" b="1" dirty="0">
                <a:latin typeface="Arial" panose="020B0604020202020204" pitchFamily="34" charset="0"/>
                <a:cs typeface="Arial" panose="020B0604020202020204" pitchFamily="34" charset="0"/>
              </a:rPr>
              <a:t>TERRORISTS THRIVE ON</a:t>
            </a:r>
            <a:br>
              <a:rPr lang="en-US" sz="6000" b="1" dirty="0">
                <a:solidFill>
                  <a:srgbClr val="FFC000"/>
                </a:solidFill>
                <a:effectLst/>
                <a:latin typeface="Arial" panose="020B0604020202020204" pitchFamily="34" charset="0"/>
              </a:rPr>
            </a:br>
            <a:r>
              <a:rPr lang="en-US" sz="6000" b="1" dirty="0">
                <a:solidFill>
                  <a:srgbClr val="FFC000"/>
                </a:solidFill>
                <a:effectLst/>
                <a:latin typeface="Arial" panose="020B0604020202020204" pitchFamily="34" charset="0"/>
              </a:rPr>
              <a:t>FALSE NARRATIVES</a:t>
            </a:r>
            <a:br>
              <a:rPr lang="en-US" sz="6000" b="1" dirty="0">
                <a:solidFill>
                  <a:srgbClr val="FFC000"/>
                </a:solidFill>
                <a:effectLst/>
                <a:latin typeface="Arial" panose="020B0604020202020204" pitchFamily="34" charset="0"/>
              </a:rPr>
            </a:br>
            <a:r>
              <a:rPr lang="en-US" sz="6000" b="1" dirty="0">
                <a:solidFill>
                  <a:srgbClr val="FFC000"/>
                </a:solidFill>
                <a:effectLst/>
                <a:latin typeface="Arial" panose="020B0604020202020204" pitchFamily="34" charset="0"/>
              </a:rPr>
              <a:t>HISTORICAL REVISIONISM</a:t>
            </a:r>
            <a:br>
              <a:rPr lang="en-US" sz="6000" b="1" dirty="0">
                <a:solidFill>
                  <a:srgbClr val="FFC000"/>
                </a:solidFill>
                <a:effectLst/>
                <a:latin typeface="Arial" panose="020B0604020202020204" pitchFamily="34" charset="0"/>
              </a:rPr>
            </a:br>
            <a:r>
              <a:rPr lang="en-US" sz="6000" b="1" dirty="0">
                <a:solidFill>
                  <a:schemeClr val="tx1"/>
                </a:solidFill>
                <a:effectLst/>
                <a:latin typeface="Arial" panose="020B0604020202020204" pitchFamily="34" charset="0"/>
              </a:rPr>
              <a:t>THEY COUNT ON PEOPLE’S</a:t>
            </a:r>
            <a:br>
              <a:rPr lang="en-US" sz="6000" b="1" dirty="0">
                <a:solidFill>
                  <a:schemeClr val="tx1"/>
                </a:solidFill>
                <a:effectLst/>
                <a:latin typeface="Arial" panose="020B0604020202020204" pitchFamily="34" charset="0"/>
              </a:rPr>
            </a:br>
            <a:r>
              <a:rPr lang="en-US" sz="6000" b="1" dirty="0">
                <a:solidFill>
                  <a:srgbClr val="FFC000"/>
                </a:solidFill>
                <a:effectLst/>
                <a:latin typeface="Arial" panose="020B0604020202020204" pitchFamily="34" charset="0"/>
              </a:rPr>
              <a:t>IGNORANCE OF HISTORY</a:t>
            </a:r>
            <a:br>
              <a:rPr lang="en-US" sz="3600" b="1" dirty="0">
                <a:solidFill>
                  <a:srgbClr val="FFC000"/>
                </a:solidFill>
                <a:latin typeface="Arial" panose="020B0604020202020204" pitchFamily="34" charset="0"/>
              </a:rPr>
            </a:br>
            <a:br>
              <a:rPr lang="en-US" sz="3600" b="1" dirty="0">
                <a:solidFill>
                  <a:srgbClr val="FFC000"/>
                </a:solidFill>
                <a:effectLst/>
                <a:latin typeface="Arial" panose="020B0604020202020204" pitchFamily="34" charset="0"/>
              </a:rPr>
            </a:br>
            <a:endParaRPr lang="en-US" sz="4800" b="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03445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{C746925D-D014-E34B-9293-FEC1737F3569}tf10001062</Template>
  <TotalTime>49360</TotalTime>
  <Words>1826</Words>
  <Application>Microsoft Macintosh PowerPoint</Application>
  <PresentationFormat>Widescreen</PresentationFormat>
  <Paragraphs>110</Paragraphs>
  <Slides>56</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Arial Narrow</vt:lpstr>
      <vt:lpstr>Century Gothic</vt:lpstr>
      <vt:lpstr>Open Sans</vt:lpstr>
      <vt:lpstr>system-ui</vt:lpstr>
      <vt:lpstr>Wingdings 3</vt:lpstr>
      <vt:lpstr>Ion</vt:lpstr>
      <vt:lpstr>HAMAS/ISRAEL 2023 WAR</vt:lpstr>
      <vt:lpstr>On October 7, 2023, Hamas launched a major terrorist attack from the Gaza Strip into Israel. It turned out to be the heaviest Jewish death toll since the HOLOCAUST!    </vt:lpstr>
      <vt:lpstr>WHO IS HAMAS? Hamas took over Gaza Strip  in 2006 Elections       </vt:lpstr>
      <vt:lpstr>WHO IS HAMAS? Islamic Resistance Movement  (حركة المقاومة الإسلامية ) Ḥarakah al-Muqāwamah al-ʾIslāmiyyah. • Makes the Acronym HMS spelled HaMaS • It was created in 1988 as a chapter of  the Muslim Brotherhood (Created in 1928). • The MB slogan: "Allah is our objective. The Prophet is our leader. Qur'an is our law. Jihad is our way. Dying in the way of Allah is our highest hope."</vt:lpstr>
      <vt:lpstr>WHO IS HAMAS? • Article 8: The 1988 Hamas Charter reiterates  the MB slogan. • Article 13: “There is no negotiated settlement possible. Jihad is the only answer.” • Article 21: Claims Jewish influence over the whole world.  • Article 32: Promotes the 1904 hoax  “The Protocols of the Elders of Zion.” • Article 33: Asks Muslims worldwide to unite for the liberation of Palestine.</vt:lpstr>
      <vt:lpstr> “ The Protocols of the Elders of Zion” claimed  that a group of Jewish leaders got together to plot how to control the world, political parties and the banks. </vt:lpstr>
      <vt:lpstr>PowerPoint Presentation</vt:lpstr>
      <vt:lpstr>HAMAS MEMBERS ARE NOT: POLITICAL ACTIVISTS       MILITANTS       RESISTANCE FIGHTERS                    FREEDOM FIGHTERS THEY ARE:        TERRORISTS </vt:lpstr>
      <vt:lpstr>TERRORISTS THRIVE ON FALSE NARRATIVES HISTORICAL REVISIONISM THEY COUNT ON PEOPLE’S IGNORANCE OF HISTORY  </vt:lpstr>
      <vt:lpstr>HAMAS CLAIMS: THAT ISRAEL IS PALESTINIAN LAND STOLEN AND OCCUPIED BY JEWS.  THE TRUTH ABOUT PALESTINIAN IDENTITY! </vt:lpstr>
      <vt:lpstr>THE MODERN PALESTINIAN FLAG</vt:lpstr>
      <vt:lpstr>THE PREVIOUS PALESTINIAN FLAG</vt:lpstr>
      <vt:lpstr>21 YEARS BEFORE  ISRAEL BECAME  A MODERN NATION</vt:lpstr>
      <vt:lpstr>9 YEARS BEFORE  ISRAEL BECAME  A MODERN NATION</vt:lpstr>
      <vt:lpstr>HAMAS/ISRAEL 2023 WHAT IT IS  AND WHAT IT IS NOT!  </vt:lpstr>
      <vt:lpstr>HAMAS/ISRAEL 2023 IS IT THE START OF THE  PSALM 83 WAR? Psalm 83:2-5 For behold, Your enemies make an uproar, And those who hate You have exalted themselves. 3 They make shrewd plans against Your people And conspire together against Your treasured ones. 4 They have said, “Come, and let us wipe them out as a nation, That the name of Israel be remembered no more.” 5 For they have conspired together with one mind; Against You they make a covenant.</vt:lpstr>
      <vt:lpstr>HAMAS/ISRAEL 2023 IS IT THE START OF THE  PSALM 83 WAR? Psalm 83:6-8 The tents of Edom and the Ishmaelites, Moab and the Hagrites; Gebal  and Ammon and Amalek, Philistia with the inhabitants of Tyre; Assyria also has joined with them; They have become a help to the children of Lot. </vt:lpstr>
      <vt:lpstr>HAMAS/ISRAEL 2023 IS IT THE START OF THE  PSALM 83 WAR?    </vt:lpstr>
      <vt:lpstr>HAMAS/ISRAEL 2023 IS IT THE START OF THE  PSALM 83 WAR? • Never all 10 countries before. • Egypt and Jordan are currently at  peace with Israel. • A literary device by Asaph akin to saying, “The whole world is against us!” </vt:lpstr>
      <vt:lpstr>HAMAS/ISRAEL 2023 IS NOT  THE PSALM 83 WAR </vt:lpstr>
      <vt:lpstr>HAMAS/ISRAEL 2023 IS IT THE START OF THE  GOG AND MAGOG WAR? • 10 proper names (Ezekiel 38:1-7) Gog (a person), Magog (former Soviet Union), Rosh (Russia), Meshech and Tubal (Turkey), Persia (Iran), Ethiopia (Sudan), Put (Libya), Gomer (Central Turkey), Beth-Togarmah (Turkey). </vt:lpstr>
      <vt:lpstr>HAMAS/ISRAEL 2023 IS IT THE START OF THE  GOG AND MAGOG WAR? • In the context of Ezekiel, chapters 36 and 37 speak of the regathering of Israel in the Land, both physical and spiritual and chapters 40 through 48 speaks of the worship in the millennial Temple.</vt:lpstr>
      <vt:lpstr>HAMAS/ISRAEL 2023 IS IT THE START OF THE  GOG AND MAGOG WAR? Ezekiel 38:8 After many days you will be summoned; in the latter years you will come into the land that is restored from the sword, whose inhabitants have been gathered from many nations to the mountains of Israel which had been a continual waste; but its people were brought out from the nations, and they are living securely, all of them.</vt:lpstr>
      <vt:lpstr>HAMAS/ISRAEL 2023 IS IT THE START OF THE  GOG AND MAGOG WAR? Ezekiel 38:11 and you will say, ‘I will go up against the land of unwalled villages. I will go against those who are at rest, that live securely, all of them living without walls and having no bars or gates.</vt:lpstr>
      <vt:lpstr>HAMAS/ISRAEL 2023 IS IT THE START OF THE  GOG AND MAGOG WAR? Ezekiel 38:14 “Therefore prophesy, son of man, and say to Gog, ‘Thus says the Lord God, “On that day when My people Israel are living securely, will you not know it?</vt:lpstr>
      <vt:lpstr>HAMAS/ISRAEL 2023 IS IT THE START OF THE  GOG AND MAGOG WAR? The preferred timing is after the Rapture when Israel has signed a peace treaty with the Antichrist and the half point of the Tribulation before he desecrates the Temple in Jerusalem.</vt:lpstr>
      <vt:lpstr>HAMAS/ISRAEL 2023 THE PURPOSE OF THE GOG AND MAGOG WAR? • Land grab (Ezekiel 38:8) • Wealth acquisition (Ezekiel 38:12) • Antisemitism (Ezekiel 38:10, 16) • God will be sanctified (Ezekiel 38:16)</vt:lpstr>
      <vt:lpstr>HAMAS/ISRAEL 2023 IS NOT  THE WAR OF  GOG AND MAGOG </vt:lpstr>
      <vt:lpstr>HAMAS/ISRAEL 2023 IS IT THE BEGINNING  OF THE GREAT TRIBULATION? • The Rapture of the Saints  (1 Thessalonians 4:13-17;  1 Corinthians 15:51-52)  • The signing of a peace treaty between the Antichrist and Israel (Daniel 9:27) </vt:lpstr>
      <vt:lpstr>HAMAS/ISRAEL 2023 IS NOT THE BEGINNING  OF THE GREAT  TRIBULATION  </vt:lpstr>
      <vt:lpstr>HAMAS/ISRAEL 2023 COULD IT BE THE SETTING OF THE STAGE FOR THE PROPHECIES OF ZECHARIAH 12?  </vt:lpstr>
      <vt:lpstr> Zechariah 12:1-3  The burden of the word  of the Lord concerning Israel. Thus declares the Lord who stretches out the heavens, lays the foundation of the earth, and forms the spirit of man within him, 2 “Behold, I am going to make Jerusalem a cup that causes reeling to all the peoples around; and when the siege is against Jerusalem, it will also be against Judah. 3 It will come about in that day that  I will make Jerusalem a heavy stone for all the peoples; all who lift it will be severely injured. And  all the nations of the earth will be gathered against it.   </vt:lpstr>
      <vt:lpstr>GOD IS NOT SURPRISED  OR POWERLESS Zechariah 12:3 And all the nations of the earth will be gathered against it.  Zechariah 12:9 And in that day I will set about to destroy all the nations that come against Jerusalem. </vt:lpstr>
      <vt:lpstr>HAMAS/ISRAEL 2023 COULD BE THE SETTING OF THE STAGE FOR THE PROPHECIES OF ZECHARIAH 12  </vt:lpstr>
      <vt:lpstr>HAMAS/ISRAEL 2023 WHAT IT IS!  </vt:lpstr>
      <vt:lpstr>HAMAS/ ISRAEL 2023 HEAVIEST JEWISH DEATH TOLL SINCE THE HOLOCAUST!  </vt:lpstr>
      <vt:lpstr>NOW!</vt:lpstr>
      <vt:lpstr>CAUTION!!! NEXT TWO SLIDES ARE VERY GRAPHIC</vt:lpstr>
      <vt:lpstr>NOW!</vt:lpstr>
      <vt:lpstr>NOW!</vt:lpstr>
      <vt:lpstr>HAMAS COMMITTED  • GENOCIDE • ETHNIC CLEANSING • CRIMES AGAINST HUMANITY  </vt:lpstr>
      <vt:lpstr>HAMAS COMMITTED • A POGROM: “an organized massacre of a particular ethnic group.”   This was exactly what took place on October 7, 2023.</vt:lpstr>
      <vt:lpstr>GLOBAL ANTISEMITISM HAS BEEN UNLEASHED WITH AN UNPRECEDENTED DESTRUCTIVE AGENDA</vt:lpstr>
      <vt:lpstr>PowerPoint Presentation</vt:lpstr>
      <vt:lpstr>PowerPoint Presentation</vt:lpstr>
      <vt:lpstr>HAMAS’ POGROM UNLEASHED ANTISEMITISM ON A GLOBAL SCALE </vt:lpstr>
      <vt:lpstr>HAMAS’ POGROM UNLEASHED ANTISEMITISM ON A GLOBAL SCALE </vt:lpstr>
      <vt:lpstr>NYU STUDENTS TEARING DOWN FLYERS OF ISRAELI HOSTAGES</vt:lpstr>
      <vt:lpstr>PARIS, FRANCE PRO-HAMAS PROTEST</vt:lpstr>
      <vt:lpstr>PowerPoint Presentation</vt:lpstr>
      <vt:lpstr>PowerPoint Presentation</vt:lpstr>
      <vt:lpstr>PowerPoint Presentation</vt:lpstr>
      <vt:lpstr>PowerPoint Presentation</vt:lpstr>
      <vt:lpstr>HAMAS/ISRAEL 2023 WHAT CAN  BELIEVERS DO?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HAMAS/ISRAEL 2023 WAR</dc:title>
  <dc:creator>Olivier Melnick</dc:creator>
  <cp:lastModifiedBy>Olivier Melnick</cp:lastModifiedBy>
  <cp:revision>41</cp:revision>
  <cp:lastPrinted>2023-10-25T17:46:51Z</cp:lastPrinted>
  <dcterms:created xsi:type="dcterms:W3CDTF">2023-10-19T15:06:06Z</dcterms:created>
  <dcterms:modified xsi:type="dcterms:W3CDTF">2024-02-22T15:13:14Z</dcterms:modified>
</cp:coreProperties>
</file>