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9907" r:id="rId2"/>
    <p:sldId id="2573" r:id="rId3"/>
    <p:sldId id="10525" r:id="rId4"/>
    <p:sldId id="5512" r:id="rId5"/>
    <p:sldId id="2575" r:id="rId6"/>
    <p:sldId id="2576" r:id="rId7"/>
    <p:sldId id="10526" r:id="rId8"/>
    <p:sldId id="10527" r:id="rId9"/>
    <p:sldId id="10528" r:id="rId10"/>
    <p:sldId id="10401" r:id="rId11"/>
    <p:sldId id="10583" r:id="rId12"/>
    <p:sldId id="10578" r:id="rId13"/>
    <p:sldId id="2600" r:id="rId14"/>
    <p:sldId id="10573" r:id="rId15"/>
    <p:sldId id="10574" r:id="rId16"/>
    <p:sldId id="10579" r:id="rId17"/>
    <p:sldId id="6489" r:id="rId18"/>
    <p:sldId id="10575" r:id="rId19"/>
    <p:sldId id="6498" r:id="rId20"/>
    <p:sldId id="6502" r:id="rId21"/>
    <p:sldId id="6501" r:id="rId22"/>
    <p:sldId id="5567" r:id="rId23"/>
    <p:sldId id="5657" r:id="rId24"/>
    <p:sldId id="10580" r:id="rId25"/>
    <p:sldId id="7115" r:id="rId26"/>
    <p:sldId id="7104" r:id="rId27"/>
    <p:sldId id="4646" r:id="rId28"/>
    <p:sldId id="10581" r:id="rId29"/>
    <p:sldId id="10584" r:id="rId30"/>
    <p:sldId id="6488" r:id="rId31"/>
    <p:sldId id="10577" r:id="rId32"/>
    <p:sldId id="6490" r:id="rId33"/>
    <p:sldId id="6976" r:id="rId34"/>
    <p:sldId id="9045" r:id="rId35"/>
    <p:sldId id="10551" r:id="rId36"/>
    <p:sldId id="10552" r:id="rId37"/>
    <p:sldId id="10553" r:id="rId38"/>
    <p:sldId id="10554" r:id="rId39"/>
    <p:sldId id="10555" r:id="rId40"/>
    <p:sldId id="10556" r:id="rId41"/>
    <p:sldId id="10557" r:id="rId42"/>
    <p:sldId id="10558" r:id="rId43"/>
    <p:sldId id="10559" r:id="rId44"/>
    <p:sldId id="10560" r:id="rId45"/>
    <p:sldId id="10561" r:id="rId46"/>
    <p:sldId id="10562" r:id="rId47"/>
    <p:sldId id="6503" r:id="rId48"/>
    <p:sldId id="10563" r:id="rId49"/>
    <p:sldId id="10564" r:id="rId50"/>
    <p:sldId id="6509" r:id="rId51"/>
    <p:sldId id="2678" r:id="rId52"/>
    <p:sldId id="10565" r:id="rId53"/>
    <p:sldId id="10566" r:id="rId54"/>
    <p:sldId id="10567" r:id="rId55"/>
    <p:sldId id="10568" r:id="rId56"/>
    <p:sldId id="2890" r:id="rId57"/>
    <p:sldId id="10569" r:id="rId58"/>
    <p:sldId id="10570" r:id="rId59"/>
    <p:sldId id="6494" r:id="rId60"/>
    <p:sldId id="6493" r:id="rId61"/>
    <p:sldId id="6481" r:id="rId62"/>
    <p:sldId id="10571" r:id="rId63"/>
    <p:sldId id="10582" r:id="rId64"/>
    <p:sldId id="10587" r:id="rId65"/>
    <p:sldId id="10572" r:id="rId66"/>
    <p:sldId id="6495" r:id="rId67"/>
    <p:sldId id="10585" r:id="rId68"/>
    <p:sldId id="4907" r:id="rId69"/>
    <p:sldId id="5358" r:id="rId70"/>
    <p:sldId id="982" r:id="rId71"/>
    <p:sldId id="3721" r:id="rId72"/>
    <p:sldId id="3720" r:id="rId73"/>
    <p:sldId id="9875" r:id="rId74"/>
    <p:sldId id="1571" r:id="rId75"/>
    <p:sldId id="10522" r:id="rId76"/>
    <p:sldId id="10523" r:id="rId77"/>
  </p:sldIdLst>
  <p:sldSz cx="12192000" cy="6858000"/>
  <p:notesSz cx="7315200" cy="9601200"/>
  <p:custDataLst>
    <p:tags r:id="rId8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8" autoAdjust="0"/>
    <p:restoredTop sz="93870" autoAdjust="0"/>
  </p:normalViewPr>
  <p:slideViewPr>
    <p:cSldViewPr>
      <p:cViewPr varScale="1">
        <p:scale>
          <a:sx n="61" d="100"/>
          <a:sy n="61" d="100"/>
        </p:scale>
        <p:origin x="10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285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7457CF4-7987-4E2E-867C-C89CC0F5F986}"/>
    <pc:docChg chg="custSel replTag delTag modHandout">
      <pc:chgData name="Jim McGowan" userId="e2c7446dd3aca506" providerId="LiveId" clId="{27457CF4-7987-4E2E-867C-C89CC0F5F986}" dt="2023-11-15T14:58:37.743" v="5"/>
      <pc:docMkLst>
        <pc:docMk/>
      </pc:docMkLst>
    </pc:docChg>
  </pc:docChgLst>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 021 – 2v4e-6</a:t>
            </a:r>
          </a:p>
          <a:p>
            <a:pPr>
              <a:defRPr/>
            </a:pPr>
            <a:r>
              <a:rPr lang="en-US" sz="1400" dirty="0"/>
              <a:t>01-21-2024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1/17/2024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4</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11</a:t>
            </a:fld>
            <a:endParaRPr lang="en-US" altLang="en-US" dirty="0"/>
          </a:p>
        </p:txBody>
      </p:sp>
    </p:spTree>
    <p:extLst>
      <p:ext uri="{BB962C8B-B14F-4D97-AF65-F5344CB8AC3E}">
        <p14:creationId xmlns:p14="http://schemas.microsoft.com/office/powerpoint/2010/main" val="278879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56</a:t>
            </a:fld>
            <a:endParaRPr lang="en-US" dirty="0"/>
          </a:p>
        </p:txBody>
      </p:sp>
    </p:spTree>
    <p:extLst>
      <p:ext uri="{BB962C8B-B14F-4D97-AF65-F5344CB8AC3E}">
        <p14:creationId xmlns:p14="http://schemas.microsoft.com/office/powerpoint/2010/main" val="129439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77989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0.png"/><Relationship Id="rId7" Type="http://schemas.openxmlformats.org/officeDocument/2006/relationships/image" Target="../media/image180.png"/><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170.png"/><Relationship Id="rId4" Type="http://schemas.openxmlformats.org/officeDocument/2006/relationships/customXml" Target="../ink/ink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8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399C0-2800-4233-A71F-AFCFF1DA79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52400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telling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these things?” </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6493" y="2514600"/>
            <a:ext cx="1839017" cy="2286000"/>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125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DDE817-D70C-0C21-589A-098B766FA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1"/>
            <a:ext cx="12188952" cy="6858000"/>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katechon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0" y="3230880"/>
            <a:ext cx="1747281" cy="1645920"/>
          </a:xfrm>
          <a:prstGeom prst="rect">
            <a:avLst/>
          </a:prstGeom>
        </p:spPr>
      </p:pic>
    </p:spTree>
    <p:extLst>
      <p:ext uri="{BB962C8B-B14F-4D97-AF65-F5344CB8AC3E}">
        <p14:creationId xmlns:p14="http://schemas.microsoft.com/office/powerpoint/2010/main" val="304160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21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41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FD6E0-DEF1-EA6A-9554-0C781F2209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a:t>
            </a:r>
            <a:r>
              <a:rPr lang="en-US" sz="3600" i="1" dirty="0">
                <a:cs typeface="Calibri" panose="020F0502020204030204" pitchFamily="34" charset="0"/>
              </a:rPr>
              <a:t>that is</a:t>
            </a:r>
            <a:r>
              <a:rPr lang="en-US" sz="3600" dirty="0">
                <a:cs typeface="Calibri" panose="020F0502020204030204" pitchFamily="34" charset="0"/>
              </a:rPr>
              <a:t>, the one whose coming is in accord with the activity of </a:t>
            </a:r>
            <a:r>
              <a:rPr lang="en-US" sz="3600" b="1" u="sng" dirty="0">
                <a:solidFill>
                  <a:srgbClr val="FFFFCC"/>
                </a:solidFill>
                <a:cs typeface="Calibri" panose="020F0502020204030204" pitchFamily="34" charset="0"/>
              </a:rPr>
              <a:t>Satan</a:t>
            </a:r>
            <a:r>
              <a:rPr lang="en-US" sz="3600" dirty="0">
                <a:cs typeface="Calibri" panose="020F0502020204030204" pitchFamily="34" charset="0"/>
              </a:rPr>
              <a:t>,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633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EEAF35-7825-0B71-546D-7E961F695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134147" name="Rectangle 1"/>
          <p:cNvSpPr>
            <a:spLocks noChangeArrowheads="1"/>
          </p:cNvSpPr>
          <p:nvPr/>
        </p:nvSpPr>
        <p:spPr bwMode="auto">
          <a:xfrm>
            <a:off x="609600" y="0"/>
            <a:ext cx="10972800" cy="4524315"/>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12:24-26</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the Pharisees heard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said, ‘This man casts out demons only by </a:t>
            </a:r>
            <a:r>
              <a:rPr lang="en-US" sz="3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Beelzebul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ruler of the demons.’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knowing their thoughts Jesus said to them,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 kingdom divided against itself is laid waste; and any city or house divided against itself will not stand.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Satan casts out Satan, he is divided against himself; how then will his kingdom stand?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458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49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1066800" y="0"/>
            <a:ext cx="10058400" cy="2103120"/>
          </a:xfrm>
        </p:spPr>
        <p:txBody>
          <a:bodyPr/>
          <a:lstStyle/>
          <a:p>
            <a:pPr marL="0" indent="0" algn="ctr" eaLnBrk="1" hangingPunct="1">
              <a:spcBef>
                <a:spcPts val="0"/>
              </a:spcBef>
              <a:spcAft>
                <a:spcPts val="1200"/>
              </a:spcAft>
              <a:buNone/>
            </a:pPr>
            <a:r>
              <a:rPr lang="en-US" sz="4000" kern="1200" dirty="0">
                <a:solidFill>
                  <a:schemeClr val="tx2"/>
                </a:solidFill>
                <a:ea typeface="+mj-ea"/>
                <a:cs typeface="Calibri" panose="020F0502020204030204" pitchFamily="34" charset="0"/>
              </a:rPr>
              <a:t>Genesis 9:6 </a:t>
            </a:r>
          </a:p>
          <a:p>
            <a:pPr marL="0" indent="0" algn="just" eaLnBrk="1" hangingPunct="1">
              <a:spcBef>
                <a:spcPts val="0"/>
              </a:spcBef>
              <a:buNone/>
            </a:pPr>
            <a:r>
              <a:rPr lang="en-US" sz="3600" dirty="0">
                <a:cs typeface="Calibri" panose="020F0502020204030204" pitchFamily="34" charset="0"/>
              </a:rPr>
              <a:t>“Whoever sheds man’s blood, By man his blood shall be shed, For in the image of God He made man.”</a:t>
            </a:r>
          </a:p>
        </p:txBody>
      </p:sp>
      <p:pic>
        <p:nvPicPr>
          <p:cNvPr id="5" name="Picture 8">
            <a:extLst>
              <a:ext uri="{FF2B5EF4-FFF2-40B4-BE49-F238E27FC236}">
                <a16:creationId xmlns:a16="http://schemas.microsoft.com/office/drawing/2014/main" id="{EFBBA408-83D5-427D-802C-933AB7F783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456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4953000"/>
          </a:xfrm>
        </p:spPr>
        <p:txBody>
          <a:bodyPr/>
          <a:lstStyle/>
          <a:p>
            <a:pPr marL="0" indent="0" algn="ctr" eaLnBrk="1" hangingPunct="1">
              <a:spcBef>
                <a:spcPts val="0"/>
              </a:spcBef>
              <a:spcAft>
                <a:spcPts val="1200"/>
              </a:spcAft>
              <a:buNone/>
            </a:pPr>
            <a:r>
              <a:rPr lang="en-US" sz="4000" kern="1200" dirty="0">
                <a:solidFill>
                  <a:schemeClr val="tx2"/>
                </a:solidFill>
                <a:ea typeface="+mj-ea"/>
                <a:cs typeface="Calibri" panose="020F0502020204030204" pitchFamily="34" charset="0"/>
              </a:rPr>
              <a:t>Romans 13:1-7</a:t>
            </a:r>
          </a:p>
          <a:p>
            <a:pPr marL="0" indent="0" algn="just" eaLnBrk="1" hangingPunct="1">
              <a:spcBef>
                <a:spcPts val="0"/>
              </a:spcBef>
              <a:buNone/>
            </a:pPr>
            <a:r>
              <a:rPr lang="en-US" baseline="30000" dirty="0">
                <a:cs typeface="Calibri" panose="020F0502020204030204" pitchFamily="34" charset="0"/>
              </a:rPr>
              <a:t>1</a:t>
            </a:r>
            <a:r>
              <a:rPr lang="en-US" dirty="0">
                <a:cs typeface="Calibri" panose="020F0502020204030204" pitchFamily="34" charset="0"/>
              </a:rPr>
              <a:t> Every person is to be in subjection to the governing authorities. For there is no authority except from God, and those which exist are established by God. </a:t>
            </a:r>
            <a:r>
              <a:rPr lang="en-US" baseline="30000" dirty="0">
                <a:cs typeface="Calibri" panose="020F0502020204030204" pitchFamily="34" charset="0"/>
              </a:rPr>
              <a:t>2</a:t>
            </a:r>
            <a:r>
              <a:rPr lang="en-US" dirty="0">
                <a:cs typeface="Calibri" panose="020F0502020204030204" pitchFamily="34" charset="0"/>
              </a:rPr>
              <a:t> Therefore whoever resists authority has opposed the ordinance of God; and they who have opposed will receive condemnation upon themselves. </a:t>
            </a:r>
            <a:r>
              <a:rPr lang="en-US" baseline="30000" dirty="0">
                <a:cs typeface="Calibri" panose="020F0502020204030204" pitchFamily="34" charset="0"/>
              </a:rPr>
              <a:t>3</a:t>
            </a:r>
            <a:r>
              <a:rPr lang="en-US" dirty="0">
                <a:cs typeface="Calibri" panose="020F0502020204030204" pitchFamily="34" charset="0"/>
              </a:rPr>
              <a:t> </a:t>
            </a:r>
            <a:r>
              <a:rPr lang="en-US" b="1" u="sng" dirty="0">
                <a:solidFill>
                  <a:srgbClr val="FFFFCC"/>
                </a:solidFill>
                <a:effectLst/>
                <a:cs typeface="Calibri" panose="020F0502020204030204" pitchFamily="34" charset="0"/>
              </a:rPr>
              <a:t>For rulers are not a cause of fear for good behavior, but for evil. Do you want to have no fear of authority? Do what is good and you will have praise from the same</a:t>
            </a:r>
            <a:r>
              <a:rPr lang="en-US" dirty="0">
                <a:cs typeface="Calibri" panose="020F0502020204030204" pitchFamily="34" charset="0"/>
              </a:rPr>
              <a:t>; </a:t>
            </a:r>
            <a:r>
              <a:rPr lang="en-US" baseline="30000" dirty="0">
                <a:cs typeface="Calibri" panose="020F0502020204030204" pitchFamily="34" charset="0"/>
              </a:rPr>
              <a:t>4</a:t>
            </a:r>
            <a:r>
              <a:rPr lang="en-US" dirty="0">
                <a:cs typeface="Calibri" panose="020F0502020204030204" pitchFamily="34" charset="0"/>
              </a:rPr>
              <a:t> for it is a minister of God to you for good. . . .</a:t>
            </a:r>
          </a:p>
        </p:txBody>
      </p:sp>
    </p:spTree>
    <p:extLst>
      <p:ext uri="{BB962C8B-B14F-4D97-AF65-F5344CB8AC3E}">
        <p14:creationId xmlns:p14="http://schemas.microsoft.com/office/powerpoint/2010/main" val="3880092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4953000"/>
          </a:xfrm>
        </p:spPr>
        <p:txBody>
          <a:bodyPr/>
          <a:lstStyle/>
          <a:p>
            <a:pPr marL="0" indent="0" algn="ctr" eaLnBrk="1" hangingPunct="1">
              <a:spcBef>
                <a:spcPts val="0"/>
              </a:spcBef>
              <a:spcAft>
                <a:spcPts val="1200"/>
              </a:spcAft>
              <a:buNone/>
            </a:pPr>
            <a:r>
              <a:rPr lang="en-US" sz="4000" kern="1200" dirty="0">
                <a:solidFill>
                  <a:schemeClr val="tx2"/>
                </a:solidFill>
                <a:ea typeface="+mj-ea"/>
                <a:cs typeface="Calibri" panose="020F0502020204030204" pitchFamily="34" charset="0"/>
              </a:rPr>
              <a:t>Romans 13:1-7</a:t>
            </a:r>
          </a:p>
          <a:p>
            <a:pPr marL="0" indent="0" algn="just" eaLnBrk="1" hangingPunct="1">
              <a:spcBef>
                <a:spcPts val="0"/>
              </a:spcBef>
              <a:buNone/>
            </a:pPr>
            <a:r>
              <a:rPr lang="en-US" dirty="0">
                <a:cs typeface="Calibri" panose="020F0502020204030204" pitchFamily="34" charset="0"/>
              </a:rPr>
              <a:t>... But if you do what is evil, be afraid; for it does not bear the sword for nothing; for it is a minister of God, an avenger who brings wrath on the one who practices evil. </a:t>
            </a:r>
            <a:r>
              <a:rPr lang="en-US" baseline="30000" dirty="0">
                <a:cs typeface="Calibri" panose="020F0502020204030204" pitchFamily="34" charset="0"/>
              </a:rPr>
              <a:t>5</a:t>
            </a:r>
            <a:r>
              <a:rPr lang="en-US" dirty="0">
                <a:cs typeface="Calibri" panose="020F0502020204030204" pitchFamily="34" charset="0"/>
              </a:rPr>
              <a:t> Therefore it is necessary to be in subjection, not only because of wrath, but also for conscience’ sake. </a:t>
            </a:r>
            <a:r>
              <a:rPr lang="en-US" baseline="30000" dirty="0">
                <a:cs typeface="Calibri" panose="020F0502020204030204" pitchFamily="34" charset="0"/>
              </a:rPr>
              <a:t>6</a:t>
            </a:r>
            <a:r>
              <a:rPr lang="en-US" dirty="0">
                <a:cs typeface="Calibri" panose="020F0502020204030204" pitchFamily="34" charset="0"/>
              </a:rPr>
              <a:t> For because of this you also pay taxes, for rulers are servants of God, devoting themselves to this very thing. </a:t>
            </a:r>
            <a:r>
              <a:rPr lang="en-US" baseline="30000" dirty="0">
                <a:cs typeface="Calibri" panose="020F0502020204030204" pitchFamily="34" charset="0"/>
              </a:rPr>
              <a:t>7</a:t>
            </a:r>
            <a:r>
              <a:rPr lang="en-US" dirty="0">
                <a:cs typeface="Calibri" panose="020F0502020204030204" pitchFamily="34" charset="0"/>
              </a:rPr>
              <a:t> Render to all what is due them: tax to whom tax is due; custom to whom custom; fear to whom fear; honor to whom honor.</a:t>
            </a:r>
          </a:p>
        </p:txBody>
      </p:sp>
    </p:spTree>
    <p:extLst>
      <p:ext uri="{BB962C8B-B14F-4D97-AF65-F5344CB8AC3E}">
        <p14:creationId xmlns:p14="http://schemas.microsoft.com/office/powerpoint/2010/main" val="2359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308872"/>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7:19, 23, 25</a:t>
            </a:r>
          </a:p>
          <a:p>
            <a:pPr algn="just">
              <a:spcBef>
                <a:spcPts val="0"/>
              </a:spcBef>
              <a:spcAft>
                <a:spcPts val="0"/>
              </a:spcAft>
            </a:pPr>
            <a:r>
              <a:rPr lang="en-US" alt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Then I desired to know the exact meaning of the </a:t>
            </a:r>
            <a:r>
              <a:rPr lang="en-US" sz="3200" b="1" u="sng" dirty="0">
                <a:solidFill>
                  <a:srgbClr val="FFFFCC"/>
                </a:solidFill>
                <a:latin typeface="Calibri" panose="020F0502020204030204" pitchFamily="34" charset="0"/>
                <a:cs typeface="Calibri" panose="020F0502020204030204" pitchFamily="34" charset="0"/>
              </a:rPr>
              <a:t>fourth beast</a:t>
            </a:r>
            <a:r>
              <a:rPr lang="en-US" sz="3200" dirty="0">
                <a:latin typeface="Calibri" panose="020F0502020204030204" pitchFamily="34" charset="0"/>
                <a:cs typeface="Calibri" panose="020F0502020204030204" pitchFamily="34" charset="0"/>
              </a:rPr>
              <a:t>, which was different from all the others, exceedingly dreadful, with its teeth of iron and its claws of bronze, and which devoured, </a:t>
            </a:r>
            <a:r>
              <a:rPr lang="en-US" sz="3200" b="1" u="sng" dirty="0">
                <a:solidFill>
                  <a:srgbClr val="FFFFCC"/>
                </a:solidFill>
                <a:latin typeface="Calibri" panose="020F0502020204030204" pitchFamily="34" charset="0"/>
                <a:cs typeface="Calibri" panose="020F0502020204030204" pitchFamily="34" charset="0"/>
              </a:rPr>
              <a:t>crushed and trampled down the remainder</a:t>
            </a:r>
            <a:r>
              <a:rPr lang="en-US" sz="3200" dirty="0">
                <a:latin typeface="Calibri" panose="020F0502020204030204" pitchFamily="34" charset="0"/>
                <a:cs typeface="Calibri" panose="020F0502020204030204" pitchFamily="34" charset="0"/>
              </a:rPr>
              <a:t> with its feet…Thus he said: ‘The fourth beast will be a fourth kingdom on the earth, which will be different from all the other kingdoms and </a:t>
            </a:r>
            <a:r>
              <a:rPr lang="en-US" sz="3200" b="1" u="sng" dirty="0">
                <a:solidFill>
                  <a:srgbClr val="FFFFCC"/>
                </a:solidFill>
                <a:latin typeface="Calibri" panose="020F0502020204030204" pitchFamily="34" charset="0"/>
                <a:cs typeface="Calibri" panose="020F0502020204030204" pitchFamily="34" charset="0"/>
              </a:rPr>
              <a:t>will devour the whole</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422103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323987"/>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7:19, 23, 25</a:t>
            </a:r>
          </a:p>
          <a:p>
            <a:pPr algn="just">
              <a:spcBef>
                <a:spcPts val="0"/>
              </a:spcBef>
              <a:spcAft>
                <a:spcPts val="0"/>
              </a:spcAft>
            </a:pPr>
            <a:r>
              <a:rPr lang="en-US" altLang="en-US" sz="3200" dirty="0">
                <a:latin typeface="Calibri" panose="020F0502020204030204" pitchFamily="34" charset="0"/>
                <a:cs typeface="Calibri" panose="020F0502020204030204" pitchFamily="34" charset="0"/>
              </a:rPr>
              <a:t>. . .</a:t>
            </a:r>
            <a:r>
              <a:rPr lang="en-US" altLang="en-US" sz="3200" b="1" dirty="0">
                <a:solidFill>
                  <a:srgbClr val="FFFFCC"/>
                </a:solidFill>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earth</a:t>
            </a:r>
            <a:r>
              <a:rPr lang="en-US" sz="3200" dirty="0">
                <a:latin typeface="Calibri" panose="020F0502020204030204" pitchFamily="34" charset="0"/>
                <a:cs typeface="Calibri" panose="020F0502020204030204" pitchFamily="34" charset="0"/>
              </a:rPr>
              <a:t> and tread it down and crush it…He will speak out against the Most High and wear down the saints of the Highest One, and </a:t>
            </a:r>
            <a:r>
              <a:rPr lang="en-US" sz="3200" b="1" u="sng" dirty="0">
                <a:solidFill>
                  <a:srgbClr val="FFFFCC"/>
                </a:solidFill>
                <a:latin typeface="Calibri" panose="020F0502020204030204" pitchFamily="34" charset="0"/>
                <a:cs typeface="Calibri" panose="020F0502020204030204" pitchFamily="34" charset="0"/>
              </a:rPr>
              <a:t>he will intend to make alterations in times and in law</a:t>
            </a:r>
            <a:r>
              <a:rPr lang="en-US" sz="3200" dirty="0">
                <a:latin typeface="Calibri" panose="020F0502020204030204" pitchFamily="34" charset="0"/>
                <a:cs typeface="Calibri" panose="020F0502020204030204" pitchFamily="34" charset="0"/>
              </a:rPr>
              <a:t>; and they will be given into his hand for a time, times, and half a time.”</a:t>
            </a:r>
          </a:p>
        </p:txBody>
      </p:sp>
    </p:spTree>
    <p:extLst>
      <p:ext uri="{BB962C8B-B14F-4D97-AF65-F5344CB8AC3E}">
        <p14:creationId xmlns:p14="http://schemas.microsoft.com/office/powerpoint/2010/main" val="367652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2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500" y="152400"/>
            <a:ext cx="6477000" cy="929640"/>
          </a:xfrm>
        </p:spPr>
        <p:txBody>
          <a:bodyPr/>
          <a:lstStyle/>
          <a:p>
            <a:pPr algn="ctr"/>
            <a:r>
              <a:rPr lang="en-US" sz="4000" dirty="0">
                <a:effectLst>
                  <a:outerShdw blurRad="38100" dist="38100" dir="2700000" algn="tl">
                    <a:srgbClr val="000000">
                      <a:alpha val="43137"/>
                    </a:srgbClr>
                  </a:outerShdw>
                </a:effectLst>
                <a:cs typeface="Calibri" panose="020F0502020204030204" pitchFamily="34" charset="0"/>
              </a:rPr>
              <a:t>Marvin Rosenthal</a:t>
            </a:r>
          </a:p>
        </p:txBody>
      </p:sp>
      <p:sp>
        <p:nvSpPr>
          <p:cNvPr id="16387" name="Rectangle 3"/>
          <p:cNvSpPr>
            <a:spLocks noGrp="1" noChangeArrowheads="1"/>
          </p:cNvSpPr>
          <p:nvPr>
            <p:ph type="body" idx="1"/>
          </p:nvPr>
        </p:nvSpPr>
        <p:spPr>
          <a:xfrm>
            <a:off x="609600" y="1371600"/>
            <a:ext cx="10972800" cy="403860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“…of paramount importance is the identification of the one who restraints or hinders the Antichrist until ‘he [the restrainer] be taken out of the way.’ The restrainer is neither the Holy Spirit nor human government. Evidence is strained to support either of those contentions. There is, however, substantial evidence to identify the restrainer. He who restraints until ‘he be taken out of the way’ is the Archangel Michael</a:t>
            </a:r>
            <a:r>
              <a:rPr lang="en-US" i="1" dirty="0">
                <a:effectLst>
                  <a:outerShdw blurRad="38100" dist="38100" dir="2700000" algn="tl">
                    <a:srgbClr val="000000">
                      <a:alpha val="43137"/>
                    </a:srgbClr>
                  </a:outerShdw>
                </a:effectLst>
              </a:rPr>
              <a:t>.”</a:t>
            </a:r>
          </a:p>
        </p:txBody>
      </p:sp>
      <p:pic>
        <p:nvPicPr>
          <p:cNvPr id="2050" name="Picture 2">
            <a:extLst>
              <a:ext uri="{FF2B5EF4-FFF2-40B4-BE49-F238E27FC236}">
                <a16:creationId xmlns:a16="http://schemas.microsoft.com/office/drawing/2014/main" id="{98BA394E-E301-4D6F-8736-3BD47A2430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 y="76200"/>
            <a:ext cx="731520"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74CB9D-2478-4629-87F3-17E4CCA3CF8B}"/>
              </a:ext>
            </a:extLst>
          </p:cNvPr>
          <p:cNvSpPr txBox="1"/>
          <p:nvPr/>
        </p:nvSpPr>
        <p:spPr>
          <a:xfrm>
            <a:off x="2857500" y="6248400"/>
            <a:ext cx="6477000" cy="523220"/>
          </a:xfrm>
          <a:prstGeom prst="rect">
            <a:avLst/>
          </a:prstGeom>
          <a:noFill/>
        </p:spPr>
        <p:txBody>
          <a:bodyPr wrap="square">
            <a:spAutoFit/>
          </a:bodyPr>
          <a:lstStyle/>
          <a:p>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Marvin J. Rosenthal,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Pre-Wrath Rapture of the Church: A New Understanding of the Tribulation, and the Second Coming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TN: Thomas Nelson, 1990), 112.</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208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44408F-C33D-45B1-81DD-A0CC53FF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5" y="457200"/>
            <a:ext cx="770021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87EE9D22-2A61-4863-A7EF-ECCDFDEDEA60}"/>
              </a:ext>
            </a:extLst>
          </p:cNvPr>
          <p:cNvSpPr txBox="1"/>
          <p:nvPr/>
        </p:nvSpPr>
        <p:spPr>
          <a:xfrm>
            <a:off x="1524000" y="6150114"/>
            <a:ext cx="9144000"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Times New Roman" panose="02020603050405020304" pitchFamily="18" charset="0"/>
              </a:rPr>
              <a:t>Marvin J. Rosenthal, </a:t>
            </a:r>
            <a:r>
              <a:rPr lang="en-US" sz="2000" i="1" dirty="0">
                <a:latin typeface="Calibri" panose="020F0502020204030204" pitchFamily="34" charset="0"/>
                <a:ea typeface="Calibri" panose="020F0502020204030204" pitchFamily="34" charset="0"/>
                <a:cs typeface="Times New Roman" panose="02020603050405020304" pitchFamily="18" charset="0"/>
              </a:rPr>
              <a:t>The Pre-Wrath Rapture of the Church: A New Understanding of the Tribulation, and the Second Coming</a:t>
            </a:r>
            <a:r>
              <a:rPr lang="en-US" sz="2000" dirty="0">
                <a:latin typeface="Calibri" panose="020F0502020204030204" pitchFamily="34" charset="0"/>
                <a:ea typeface="Calibri" panose="020F0502020204030204" pitchFamily="34" charset="0"/>
                <a:cs typeface="Times New Roman" panose="02020603050405020304" pitchFamily="18" charset="0"/>
              </a:rPr>
              <a:t> (Nashville, TN: Thomas Nelson, 1990), 112.</a:t>
            </a:r>
            <a:endParaRPr lang="en-US" sz="2000" dirty="0"/>
          </a:p>
        </p:txBody>
      </p:sp>
    </p:spTree>
    <p:extLst>
      <p:ext uri="{BB962C8B-B14F-4D97-AF65-F5344CB8AC3E}">
        <p14:creationId xmlns:p14="http://schemas.microsoft.com/office/powerpoint/2010/main" val="19547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1824"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DDE817-D70C-0C21-589A-098B766FA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1"/>
            <a:ext cx="12188952" cy="6858000"/>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katechon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0" y="3230880"/>
            <a:ext cx="1747281" cy="1645920"/>
          </a:xfrm>
          <a:prstGeom prst="rect">
            <a:avLst/>
          </a:prstGeom>
        </p:spPr>
      </p:pic>
    </p:spTree>
    <p:extLst>
      <p:ext uri="{BB962C8B-B14F-4D97-AF65-F5344CB8AC3E}">
        <p14:creationId xmlns:p14="http://schemas.microsoft.com/office/powerpoint/2010/main" val="3088195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l-GR"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τὸ κατέχον</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ὁ κατέχων</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4" name="Picture 3">
            <a:extLst>
              <a:ext uri="{FF2B5EF4-FFF2-40B4-BE49-F238E27FC236}">
                <a16:creationId xmlns:a16="http://schemas.microsoft.com/office/drawing/2014/main" id="{2BCDCEB0-9C22-76F2-5A22-777FD93D2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0" y="3230880"/>
            <a:ext cx="1747281" cy="1645920"/>
          </a:xfrm>
          <a:prstGeom prst="rect">
            <a:avLst/>
          </a:prstGeom>
        </p:spPr>
      </p:pic>
    </p:spTree>
    <p:extLst>
      <p:ext uri="{BB962C8B-B14F-4D97-AF65-F5344CB8AC3E}">
        <p14:creationId xmlns:p14="http://schemas.microsoft.com/office/powerpoint/2010/main" val="412454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43628-C6E7-6D19-C348-2978A0AB8D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1"/>
            <a:ext cx="12188952" cy="6858000"/>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Michael the archangel, when he disputed with the devil and argued about the body of Moses, did not dare pronounce against him a railing judgment, but said, ‘The Lord rebuke you!’”</a:t>
            </a:r>
          </a:p>
        </p:txBody>
      </p:sp>
      <p:pic>
        <p:nvPicPr>
          <p:cNvPr id="3" name="Picture 2">
            <a:extLst>
              <a:ext uri="{FF2B5EF4-FFF2-40B4-BE49-F238E27FC236}">
                <a16:creationId xmlns:a16="http://schemas.microsoft.com/office/drawing/2014/main" id="{8DF95D8B-37E3-462E-8492-9E38D63AE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5568" y="2971800"/>
            <a:ext cx="2340864" cy="1828800"/>
          </a:xfrm>
          <a:prstGeom prst="rect">
            <a:avLst/>
          </a:prstGeom>
        </p:spPr>
      </p:pic>
    </p:spTree>
    <p:extLst>
      <p:ext uri="{BB962C8B-B14F-4D97-AF65-F5344CB8AC3E}">
        <p14:creationId xmlns:p14="http://schemas.microsoft.com/office/powerpoint/2010/main" val="369121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FD6E0-DEF1-EA6A-9554-0C781F2209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a:t>
            </a:r>
            <a:r>
              <a:rPr lang="en-US" sz="3600" i="1" dirty="0">
                <a:cs typeface="Calibri" panose="020F0502020204030204" pitchFamily="34" charset="0"/>
              </a:rPr>
              <a:t>that is</a:t>
            </a:r>
            <a:r>
              <a:rPr lang="en-US" sz="3600" dirty="0">
                <a:cs typeface="Calibri" panose="020F0502020204030204" pitchFamily="34" charset="0"/>
              </a:rPr>
              <a:t>, the one whose coming is in accord with the activity of </a:t>
            </a:r>
            <a:r>
              <a:rPr lang="en-US" sz="3600" b="1" u="sng" dirty="0">
                <a:solidFill>
                  <a:srgbClr val="FFFFCC"/>
                </a:solidFill>
                <a:cs typeface="Calibri" panose="020F0502020204030204" pitchFamily="34" charset="0"/>
              </a:rPr>
              <a:t>Satan</a:t>
            </a:r>
            <a:r>
              <a:rPr lang="en-US" sz="3600" dirty="0">
                <a:cs typeface="Calibri" panose="020F0502020204030204" pitchFamily="34" charset="0"/>
              </a:rPr>
              <a:t>,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597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8B13A-44B2-ED49-5581-FE86737B1C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1"/>
            <a:ext cx="12188952" cy="6858000"/>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12:1</a:t>
            </a:r>
          </a:p>
          <a:p>
            <a:pPr algn="just">
              <a:spcBef>
                <a:spcPts val="0"/>
              </a:spcBef>
              <a:spcAft>
                <a:spcPts val="0"/>
              </a:spcAft>
            </a:pPr>
            <a:r>
              <a:rPr lang="en-US" sz="3600" dirty="0">
                <a:latin typeface="Calibri" panose="020F0502020204030204" pitchFamily="34" charset="0"/>
                <a:cs typeface="Calibri" panose="020F0502020204030204" pitchFamily="34" charset="0"/>
              </a:rPr>
              <a:t>“Now at that time </a:t>
            </a:r>
            <a:r>
              <a:rPr lang="en-US" sz="3600" b="1" u="sng" dirty="0">
                <a:solidFill>
                  <a:srgbClr val="FFFFCC"/>
                </a:solidFill>
                <a:latin typeface="Calibri" panose="020F0502020204030204" pitchFamily="34" charset="0"/>
                <a:cs typeface="Calibri" panose="020F0502020204030204" pitchFamily="34" charset="0"/>
              </a:rPr>
              <a:t>Michael, the great prince who stands </a:t>
            </a:r>
            <a:r>
              <a:rPr lang="en-US" sz="3600" b="1" i="1" u="sng" dirty="0">
                <a:solidFill>
                  <a:srgbClr val="FFFFCC"/>
                </a:solidFill>
                <a:latin typeface="Calibri" panose="020F0502020204030204" pitchFamily="34" charset="0"/>
                <a:cs typeface="Calibri" panose="020F0502020204030204" pitchFamily="34" charset="0"/>
              </a:rPr>
              <a:t>guard</a:t>
            </a:r>
            <a:r>
              <a:rPr lang="en-US" sz="3600" b="1" u="sng" dirty="0">
                <a:solidFill>
                  <a:srgbClr val="FFFFCC"/>
                </a:solidFill>
                <a:latin typeface="Calibri" panose="020F0502020204030204" pitchFamily="34" charset="0"/>
                <a:cs typeface="Calibri" panose="020F0502020204030204" pitchFamily="34" charset="0"/>
              </a:rPr>
              <a:t> over the sons of your people [Israel]</a:t>
            </a:r>
            <a:r>
              <a:rPr lang="en-US" sz="3600" dirty="0">
                <a:latin typeface="Calibri" panose="020F0502020204030204" pitchFamily="34" charset="0"/>
                <a:cs typeface="Calibri" panose="020F0502020204030204" pitchFamily="34" charset="0"/>
              </a:rPr>
              <a:t>, will arise. And there will be a time of distress such as never occurred since there was a nation until that time; and at that time your people, everyone who is found written in the book, will be rescued.”</a:t>
            </a:r>
          </a:p>
        </p:txBody>
      </p:sp>
    </p:spTree>
    <p:extLst>
      <p:ext uri="{BB962C8B-B14F-4D97-AF65-F5344CB8AC3E}">
        <p14:creationId xmlns:p14="http://schemas.microsoft.com/office/powerpoint/2010/main" val="1771003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609600" y="1600200"/>
            <a:ext cx="10972800" cy="2275842"/>
          </a:xfrm>
        </p:spPr>
        <p:txBody>
          <a:bodyPr/>
          <a:lstStyle/>
          <a:p>
            <a:pPr marL="0" indent="0" algn="just">
              <a:buNone/>
            </a:pPr>
            <a:r>
              <a:rPr lang="en-US" dirty="0">
                <a:effectLst/>
              </a:rPr>
              <a:t>“The pre-wrath view holds to the rather inventive idea that Michael the archangel is the restrainer. This concept fails to take into consideration Michael's special protective ministry toward Israel.”</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sp>
        <p:nvSpPr>
          <p:cNvPr id="12" name="TextBox 11">
            <a:extLst>
              <a:ext uri="{FF2B5EF4-FFF2-40B4-BE49-F238E27FC236}">
                <a16:creationId xmlns:a16="http://schemas.microsoft.com/office/drawing/2014/main" id="{A8631A99-44E2-4719-BF1E-E44C5D34D9D2}"/>
              </a:ext>
            </a:extLst>
          </p:cNvPr>
          <p:cNvSpPr txBox="1"/>
          <p:nvPr/>
        </p:nvSpPr>
        <p:spPr>
          <a:xfrm>
            <a:off x="1524000" y="6197026"/>
            <a:ext cx="9144000" cy="584775"/>
          </a:xfrm>
          <a:prstGeom prst="rect">
            <a:avLst/>
          </a:prstGeom>
          <a:noFill/>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Tony Kessinger, "Pre-Wrath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Popular Encyclopedia of Bible Prophecy: Over 140 Topics from the World's Foremost Prophecy Experts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Tim LaHaye and Ed Hindson (Eugene, OR: Harvest, 2004), 294.</a:t>
            </a:r>
          </a:p>
        </p:txBody>
      </p:sp>
      <p:pic>
        <p:nvPicPr>
          <p:cNvPr id="2" name="Picture 8" descr="Learn Bible Prophecy...Tim La Haye is a trustworthy source ...">
            <a:extLst>
              <a:ext uri="{FF2B5EF4-FFF2-40B4-BE49-F238E27FC236}">
                <a16:creationId xmlns:a16="http://schemas.microsoft.com/office/drawing/2014/main" id="{4BFF0092-7DBF-27DB-5566-5068CC421B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94977"/>
            <a:ext cx="879372"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46DB52-9EE1-1A39-12D0-D7945B124100}"/>
              </a:ext>
            </a:extLst>
          </p:cNvPr>
          <p:cNvSpPr txBox="1">
            <a:spLocks noChangeArrowheads="1"/>
          </p:cNvSpPr>
          <p:nvPr/>
        </p:nvSpPr>
        <p:spPr bwMode="auto">
          <a:xfrm>
            <a:off x="3067050" y="152400"/>
            <a:ext cx="6057900" cy="9144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Kessinger</a:t>
            </a:r>
          </a:p>
        </p:txBody>
      </p:sp>
    </p:spTree>
    <p:extLst>
      <p:ext uri="{BB962C8B-B14F-4D97-AF65-F5344CB8AC3E}">
        <p14:creationId xmlns:p14="http://schemas.microsoft.com/office/powerpoint/2010/main" val="1654680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8B13A-44B2-ED49-5581-FE86737B1C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1"/>
            <a:ext cx="12188952" cy="6858000"/>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12:1</a:t>
            </a:r>
          </a:p>
          <a:p>
            <a:pPr algn="just">
              <a:spcBef>
                <a:spcPts val="0"/>
              </a:spcBef>
              <a:spcAft>
                <a:spcPts val="0"/>
              </a:spcAft>
            </a:pPr>
            <a:r>
              <a:rPr lang="en-US" sz="3600" dirty="0">
                <a:latin typeface="Calibri" panose="020F0502020204030204" pitchFamily="34" charset="0"/>
                <a:cs typeface="Calibri" panose="020F0502020204030204" pitchFamily="34" charset="0"/>
              </a:rPr>
              <a:t>“Now at that time </a:t>
            </a:r>
            <a:r>
              <a:rPr lang="en-US" sz="3600" b="1" u="sng" dirty="0">
                <a:solidFill>
                  <a:srgbClr val="FFFFCC"/>
                </a:solidFill>
                <a:latin typeface="Calibri" panose="020F0502020204030204" pitchFamily="34" charset="0"/>
                <a:cs typeface="Calibri" panose="020F0502020204030204" pitchFamily="34" charset="0"/>
              </a:rPr>
              <a:t>Michael, the great prince who stands </a:t>
            </a:r>
            <a:r>
              <a:rPr lang="en-US" sz="3600" b="1" i="1" u="sng" dirty="0">
                <a:solidFill>
                  <a:srgbClr val="FFFFCC"/>
                </a:solidFill>
                <a:latin typeface="Calibri" panose="020F0502020204030204" pitchFamily="34" charset="0"/>
                <a:cs typeface="Calibri" panose="020F0502020204030204" pitchFamily="34" charset="0"/>
              </a:rPr>
              <a:t>guard</a:t>
            </a:r>
            <a:r>
              <a:rPr lang="en-US" sz="3600" b="1" u="sng" dirty="0">
                <a:solidFill>
                  <a:srgbClr val="FFFFCC"/>
                </a:solidFill>
                <a:latin typeface="Calibri" panose="020F0502020204030204" pitchFamily="34" charset="0"/>
                <a:cs typeface="Calibri" panose="020F0502020204030204" pitchFamily="34" charset="0"/>
              </a:rPr>
              <a:t> over the sons of your people [Israel]</a:t>
            </a:r>
            <a:r>
              <a:rPr lang="en-US" sz="3600" dirty="0">
                <a:latin typeface="Calibri" panose="020F0502020204030204" pitchFamily="34" charset="0"/>
                <a:cs typeface="Calibri" panose="020F0502020204030204" pitchFamily="34" charset="0"/>
              </a:rPr>
              <a:t>, will arise. And there will be a time of distress such as never occurred since there was a nation until that time; and at that time your people, everyone who is found written in the book, will be rescued.”</a:t>
            </a:r>
          </a:p>
        </p:txBody>
      </p:sp>
    </p:spTree>
    <p:extLst>
      <p:ext uri="{BB962C8B-B14F-4D97-AF65-F5344CB8AC3E}">
        <p14:creationId xmlns:p14="http://schemas.microsoft.com/office/powerpoint/2010/main" val="360902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63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228323"/>
            <a:ext cx="8632684" cy="6401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719130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98277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296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0544C-BB21-4D76-581F-172D316A0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a:t>
            </a:r>
            <a:r>
              <a:rPr lang="en-US" sz="3600" b="1" u="sng" dirty="0">
                <a:solidFill>
                  <a:srgbClr val="FFFFCC"/>
                </a:solidFill>
                <a:cs typeface="Calibri" panose="020F0502020204030204" pitchFamily="34" charset="0"/>
              </a:rPr>
              <a:t>Satan</a:t>
            </a:r>
            <a:r>
              <a:rPr lang="en-US" sz="3600" dirty="0">
                <a:cs typeface="Calibri" panose="020F0502020204030204" pitchFamily="34" charset="0"/>
              </a:rPr>
              <a:t>, with all power and signs and false wonders.”</a:t>
            </a:r>
          </a:p>
        </p:txBody>
      </p:sp>
      <p:pic>
        <p:nvPicPr>
          <p:cNvPr id="2" name="Picture 8">
            <a:extLst>
              <a:ext uri="{FF2B5EF4-FFF2-40B4-BE49-F238E27FC236}">
                <a16:creationId xmlns:a16="http://schemas.microsoft.com/office/drawing/2014/main" id="{727E261A-DFB1-2106-BDAB-2578BCA328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675972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18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14F2A-C208-CF77-85AC-9AA2BACB9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p:cNvSpPr>
            <a:spLocks noGrp="1"/>
          </p:cNvSpPr>
          <p:nvPr>
            <p:ph idx="1"/>
          </p:nvPr>
        </p:nvSpPr>
        <p:spPr>
          <a:xfrm>
            <a:off x="609600" y="0"/>
            <a:ext cx="10972800" cy="5486400"/>
          </a:xfrm>
        </p:spPr>
        <p:txBody>
          <a:bodyPr/>
          <a:lstStyle/>
          <a:p>
            <a:pPr marL="0" indent="0" algn="ctr" defTabSz="514350">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Genesis 6:1-3</a:t>
            </a:r>
          </a:p>
          <a:p>
            <a:pPr marL="0" indent="0" algn="just">
              <a:spcBef>
                <a:spcPts val="0"/>
              </a:spcBef>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sz="3600" dirty="0">
                <a:effectLst/>
                <a:latin typeface="Calibri" panose="020F0502020204030204" pitchFamily="34" charset="0"/>
                <a:cs typeface="Calibri" panose="020F0502020204030204" pitchFamily="34" charset="0"/>
              </a:rPr>
              <a:t>, </a:t>
            </a:r>
            <a:r>
              <a:rPr lang="en-US" sz="3600" baseline="30000" dirty="0">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sz="3600" baseline="30000" dirty="0">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9965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A7C0F-E45E-432D-EB2C-D9A8F89861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John 16:7-11</a:t>
            </a:r>
          </a:p>
          <a:p>
            <a:pPr marL="0" indent="0" algn="just">
              <a:spcBef>
                <a:spcPts val="0"/>
              </a:spcBef>
              <a:buNone/>
            </a:pPr>
            <a:r>
              <a:rPr lang="en-US" sz="3350" dirty="0">
                <a:effectLst>
                  <a:outerShdw blurRad="38100" dist="38100" dir="2700000" algn="tl">
                    <a:srgbClr val="000000">
                      <a:alpha val="43137"/>
                    </a:srgbClr>
                  </a:outerShdw>
                </a:effectLst>
                <a:cs typeface="Calibri" panose="020F0502020204030204" pitchFamily="34" charset="0"/>
              </a:rPr>
              <a:t>“</a:t>
            </a:r>
            <a:r>
              <a:rPr lang="en-US" sz="3350" baseline="30000" dirty="0">
                <a:effectLst/>
                <a:cs typeface="Calibri" panose="020F0502020204030204" pitchFamily="34" charset="0"/>
              </a:rPr>
              <a:t>7 </a:t>
            </a:r>
            <a:r>
              <a:rPr lang="en-US" sz="3350" dirty="0">
                <a:effectLst/>
                <a:cs typeface="Calibri" panose="020F0502020204030204" pitchFamily="34" charset="0"/>
              </a:rPr>
              <a:t>But I tell you the truth, it is to your advantage that I go away; for if I do not go away, the </a:t>
            </a:r>
            <a:r>
              <a:rPr lang="en-US" sz="3350" b="1" u="sng" dirty="0">
                <a:solidFill>
                  <a:srgbClr val="FFFFCC"/>
                </a:solidFill>
                <a:effectLst/>
                <a:cs typeface="Calibri" panose="020F0502020204030204" pitchFamily="34" charset="0"/>
              </a:rPr>
              <a:t>Helper</a:t>
            </a:r>
            <a:r>
              <a:rPr lang="en-US" sz="3350" dirty="0">
                <a:effectLst/>
                <a:cs typeface="Calibri" panose="020F0502020204030204" pitchFamily="34" charset="0"/>
              </a:rPr>
              <a:t> will not come to you; but if I go, I will send </a:t>
            </a:r>
            <a:r>
              <a:rPr lang="en-US" sz="3350" b="1" u="sng" dirty="0">
                <a:solidFill>
                  <a:srgbClr val="FFFFCC"/>
                </a:solidFill>
                <a:effectLst/>
                <a:cs typeface="Calibri" panose="020F0502020204030204" pitchFamily="34" charset="0"/>
              </a:rPr>
              <a:t>Him</a:t>
            </a:r>
            <a:r>
              <a:rPr lang="en-US" sz="3350" dirty="0">
                <a:effectLst/>
                <a:cs typeface="Calibri" panose="020F0502020204030204" pitchFamily="34" charset="0"/>
              </a:rPr>
              <a:t> to you. </a:t>
            </a:r>
            <a:r>
              <a:rPr lang="en-US" sz="3350" baseline="30000" dirty="0">
                <a:effectLst/>
                <a:cs typeface="Calibri" panose="020F0502020204030204" pitchFamily="34" charset="0"/>
              </a:rPr>
              <a:t>8 </a:t>
            </a:r>
            <a:r>
              <a:rPr lang="en-US" sz="3350" dirty="0">
                <a:effectLst/>
                <a:cs typeface="Calibri" panose="020F0502020204030204" pitchFamily="34" charset="0"/>
              </a:rPr>
              <a:t>And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when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comes, will convict the world concerning sin and righteousness and judgment; </a:t>
            </a:r>
            <a:r>
              <a:rPr lang="en-US" sz="3350" baseline="30000" dirty="0">
                <a:effectLst/>
                <a:cs typeface="Calibri" panose="020F0502020204030204" pitchFamily="34" charset="0"/>
              </a:rPr>
              <a:t>9 </a:t>
            </a:r>
            <a:r>
              <a:rPr lang="en-US" sz="3350" dirty="0">
                <a:effectLst/>
                <a:cs typeface="Calibri" panose="020F0502020204030204" pitchFamily="34" charset="0"/>
              </a:rPr>
              <a:t>concerning sin, because they do not believe in Me; </a:t>
            </a:r>
            <a:r>
              <a:rPr lang="en-US" sz="3350" baseline="30000" dirty="0">
                <a:effectLst/>
                <a:cs typeface="Calibri" panose="020F0502020204030204" pitchFamily="34" charset="0"/>
              </a:rPr>
              <a:t>10 </a:t>
            </a:r>
            <a:r>
              <a:rPr lang="en-US" sz="3350" dirty="0">
                <a:effectLst/>
                <a:cs typeface="Calibri" panose="020F0502020204030204" pitchFamily="34" charset="0"/>
              </a:rPr>
              <a:t>and concerning righteousness, because I go to the Father and you no longer see Me; </a:t>
            </a:r>
            <a:r>
              <a:rPr lang="en-US" sz="3350" baseline="30000" dirty="0">
                <a:effectLst/>
                <a:cs typeface="Calibri" panose="020F0502020204030204" pitchFamily="34" charset="0"/>
              </a:rPr>
              <a:t>11 </a:t>
            </a:r>
            <a:r>
              <a:rPr lang="en-US" sz="3350" dirty="0">
                <a:effectLst/>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4167562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806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6B61B3-DA5F-3456-37D9-63D52F7B9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59" y="3230880"/>
            <a:ext cx="1747282" cy="1645920"/>
          </a:xfrm>
          <a:prstGeom prst="rect">
            <a:avLst/>
          </a:prstGeom>
        </p:spPr>
      </p:pic>
    </p:spTree>
    <p:extLst>
      <p:ext uri="{BB962C8B-B14F-4D97-AF65-F5344CB8AC3E}">
        <p14:creationId xmlns:p14="http://schemas.microsoft.com/office/powerpoint/2010/main" val="2127829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l-GR"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τὸ κατέχον</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ὁ κατέχων</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4" name="Picture 3">
            <a:extLst>
              <a:ext uri="{FF2B5EF4-FFF2-40B4-BE49-F238E27FC236}">
                <a16:creationId xmlns:a16="http://schemas.microsoft.com/office/drawing/2014/main" id="{B47D9D23-ACD6-0F27-6B4F-6B73F8CE52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59" y="3230880"/>
            <a:ext cx="1747282" cy="1645920"/>
          </a:xfrm>
          <a:prstGeom prst="rect">
            <a:avLst/>
          </a:prstGeom>
        </p:spPr>
      </p:pic>
    </p:spTree>
    <p:extLst>
      <p:ext uri="{BB962C8B-B14F-4D97-AF65-F5344CB8AC3E}">
        <p14:creationId xmlns:p14="http://schemas.microsoft.com/office/powerpoint/2010/main" val="2647449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6501" y="3596640"/>
            <a:ext cx="1358998" cy="1280160"/>
          </a:xfrm>
          <a:prstGeom prst="rect">
            <a:avLst/>
          </a:prstGeom>
        </p:spPr>
      </p:pic>
    </p:spTree>
    <p:extLst>
      <p:ext uri="{BB962C8B-B14F-4D97-AF65-F5344CB8AC3E}">
        <p14:creationId xmlns:p14="http://schemas.microsoft.com/office/powerpoint/2010/main" val="3558238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C3926-46CF-C7DA-D7B9-7933D840F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7" name="TextBox 6">
            <a:extLst>
              <a:ext uri="{FF2B5EF4-FFF2-40B4-BE49-F238E27FC236}">
                <a16:creationId xmlns:a16="http://schemas.microsoft.com/office/drawing/2014/main" id="{D07927A3-5CF2-2590-BD86-0DAE4737AA4D}"/>
              </a:ext>
            </a:extLst>
          </p:cNvPr>
          <p:cNvSpPr txBox="1"/>
          <p:nvPr/>
        </p:nvSpPr>
        <p:spPr>
          <a:xfrm>
            <a:off x="609600" y="0"/>
            <a:ext cx="10972800" cy="5047536"/>
          </a:xfrm>
          <a:prstGeom prst="rect">
            <a:avLst/>
          </a:prstGeom>
          <a:noFill/>
        </p:spPr>
        <p:txBody>
          <a:bodyPr wrap="square">
            <a:spAutoFit/>
          </a:body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the truth, it is to your advantage that I go away; for if I do not go away, the Helper will not come to you; but if I go, I will send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will convict the world concerning sin and righteousness and judgment;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concerning sin, because they do not believe in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righteousness, because I go to the Father and you no longer see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judgment, because the ruler of this world has been judged.”</a:t>
            </a:r>
          </a:p>
        </p:txBody>
      </p:sp>
    </p:spTree>
    <p:extLst>
      <p:ext uri="{BB962C8B-B14F-4D97-AF65-F5344CB8AC3E}">
        <p14:creationId xmlns:p14="http://schemas.microsoft.com/office/powerpoint/2010/main" val="137287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85800" y="1"/>
            <a:ext cx="10896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8:5-6</a:t>
            </a:r>
          </a:p>
          <a:p>
            <a:pPr algn="just">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those who are according to the flesh set their minds on the things of the flesh, but those who are according to the Spirit, the things of the Spirit.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mind set on the flesh is death, but the mind set 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is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peace.”</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0" y="3230880"/>
            <a:ext cx="1747281" cy="1645920"/>
          </a:xfrm>
          <a:prstGeom prst="rect">
            <a:avLst/>
          </a:prstGeom>
        </p:spPr>
      </p:pic>
    </p:spTree>
    <p:extLst>
      <p:ext uri="{BB962C8B-B14F-4D97-AF65-F5344CB8AC3E}">
        <p14:creationId xmlns:p14="http://schemas.microsoft.com/office/powerpoint/2010/main" val="3337025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399C0-2800-4233-A71F-AFCFF1DA79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52400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remember that while I was still with you, I was telling you these things?” </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3" y="2514600"/>
            <a:ext cx="1839017" cy="2286000"/>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057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Restrainer holds back the Antichrist (2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Thess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878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Restrainer = the omnipotent Holy Spirit (2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Thess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73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120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76116D-0650-4EE2-9908-68B4366A6E17}"/>
              </a:ext>
            </a:extLst>
          </p:cNvPr>
          <p:cNvGraphicFramePr>
            <a:graphicFrameLocks noGrp="1"/>
          </p:cNvGraphicFramePr>
          <p:nvPr/>
        </p:nvGraphicFramePr>
        <p:xfrm>
          <a:off x="609600" y="189223"/>
          <a:ext cx="10972800" cy="6479554"/>
        </p:xfrm>
        <a:graphic>
          <a:graphicData uri="http://schemas.openxmlformats.org/drawingml/2006/table">
            <a:tbl>
              <a:tblPr firstRow="1" bandRow="1">
                <a:tableStyleId>{073A0DAA-6AF3-43AB-8588-CEC1D06C72B9}</a:tableStyleId>
              </a:tblPr>
              <a:tblGrid>
                <a:gridCol w="3657600">
                  <a:extLst>
                    <a:ext uri="{9D8B030D-6E8A-4147-A177-3AD203B41FA5}">
                      <a16:colId xmlns:a16="http://schemas.microsoft.com/office/drawing/2014/main" val="1149162532"/>
                    </a:ext>
                  </a:extLst>
                </a:gridCol>
                <a:gridCol w="3657600">
                  <a:extLst>
                    <a:ext uri="{9D8B030D-6E8A-4147-A177-3AD203B41FA5}">
                      <a16:colId xmlns:a16="http://schemas.microsoft.com/office/drawing/2014/main" val="2962285687"/>
                    </a:ext>
                  </a:extLst>
                </a:gridCol>
                <a:gridCol w="3657600">
                  <a:extLst>
                    <a:ext uri="{9D8B030D-6E8A-4147-A177-3AD203B41FA5}">
                      <a16:colId xmlns:a16="http://schemas.microsoft.com/office/drawing/2014/main" val="376398144"/>
                    </a:ext>
                  </a:extLst>
                </a:gridCol>
              </a:tblGrid>
              <a:tr h="731520">
                <a:tc gridSpan="3">
                  <a:txBody>
                    <a:bodyPr/>
                    <a:lstStyle/>
                    <a:p>
                      <a:pPr algn="ctr">
                        <a:spcBef>
                          <a:spcPts val="600"/>
                        </a:spcBef>
                        <a:spcAft>
                          <a:spcPts val="600"/>
                        </a:spcAft>
                      </a:pPr>
                      <a:r>
                        <a:rPr lang="en-US" sz="3600" b="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WORK OF THE SPIRIT IN THE OT</a:t>
                      </a:r>
                    </a:p>
                  </a:txBody>
                  <a:tcPr anchor="ctr"/>
                </a:tc>
                <a:tc hMerge="1">
                  <a:txBody>
                    <a:bodyPr/>
                    <a:lstStyle/>
                    <a:p>
                      <a:endParaRPr lang="en-US" dirty="0"/>
                    </a:p>
                  </a:txBody>
                  <a:tcPr/>
                </a:tc>
                <a:tc hMerge="1">
                  <a:txBody>
                    <a:bodyPr/>
                    <a:lstStyle/>
                    <a:p>
                      <a:pPr algn="ctr">
                        <a:spcBef>
                          <a:spcPts val="600"/>
                        </a:spcBef>
                        <a:spcAft>
                          <a:spcPts val="600"/>
                        </a:spcAft>
                      </a:pPr>
                      <a:endParaRPr lang="en-US" sz="3600" b="0" dirty="0">
                        <a:solidFill>
                          <a:srgbClr val="00FFFF"/>
                        </a:solidFill>
                        <a:effectLst/>
                        <a:latin typeface="Calibri" panose="020F0502020204030204" pitchFamily="34" charset="0"/>
                        <a:ea typeface="+mj-ea"/>
                        <a:cs typeface="+mj-cs"/>
                      </a:endParaRPr>
                    </a:p>
                  </a:txBody>
                  <a:tcPr anchor="ctr"/>
                </a:tc>
                <a:extLst>
                  <a:ext uri="{0D108BD9-81ED-4DB2-BD59-A6C34878D82A}">
                    <a16:rowId xmlns:a16="http://schemas.microsoft.com/office/drawing/2014/main" val="3529848444"/>
                  </a:ext>
                </a:extLst>
              </a:tr>
              <a:tr h="6879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OT/GOSPELS/ACTS 1</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ACTS 2/TODAY</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4199846802"/>
                  </a:ext>
                </a:extLst>
              </a:tr>
              <a:tr h="89172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External vs. Internal</a:t>
                      </a: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Upon (1 Sam. 16:13)</a:t>
                      </a: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rPr>
                        <a:t>Within (John 14:17)</a:t>
                      </a:r>
                    </a:p>
                  </a:txBody>
                  <a:tcPr marT="45723" marB="45723" anchor="ctr" horzOverflow="overflow"/>
                </a:tc>
                <a:extLst>
                  <a:ext uri="{0D108BD9-81ED-4DB2-BD59-A6C34878D82A}">
                    <a16:rowId xmlns:a16="http://schemas.microsoft.com/office/drawing/2014/main" val="2415364954"/>
                  </a:ext>
                </a:extLst>
              </a:tr>
              <a:tr h="176950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Subsequent to salvation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a:t>
                      </a:r>
                      <a:r>
                        <a:rPr kumimoji="0" lang="en-US" sz="2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Exod</a:t>
                      </a: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31:3)</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At moment of salvation (Rom 8:9)</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62385765"/>
                  </a:ext>
                </a:extLst>
              </a:tr>
              <a:tr h="1147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Temporary indwelling (1 Sam 16:14; Ps 51:11)</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Permanent indwelling (John 14:16)</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571592761"/>
                  </a:ext>
                </a:extLst>
              </a:tr>
              <a:tr h="12512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Selective indwelling (Joel 2:28)</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Universal indwelling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(1 Cor 12:13)</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898418030"/>
                  </a:ext>
                </a:extLst>
              </a:tr>
            </a:tbl>
          </a:graphicData>
        </a:graphic>
      </p:graphicFrame>
    </p:spTree>
    <p:extLst>
      <p:ext uri="{BB962C8B-B14F-4D97-AF65-F5344CB8AC3E}">
        <p14:creationId xmlns:p14="http://schemas.microsoft.com/office/powerpoint/2010/main" val="483966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4C4DD-CFD6-4945-C15C-3E63C9FF30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Samuel took the horn of oil and anointed him in the midst of his brothers;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mightily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arose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Saul, and an evil spirit from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terrorized him.”</a:t>
            </a:r>
          </a:p>
        </p:txBody>
      </p:sp>
    </p:spTree>
    <p:extLst>
      <p:ext uri="{BB962C8B-B14F-4D97-AF65-F5344CB8AC3E}">
        <p14:creationId xmlns:p14="http://schemas.microsoft.com/office/powerpoint/2010/main" val="3068997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1072005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85800" y="0"/>
            <a:ext cx="108204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1 Corinthians 6:19 </a:t>
            </a:r>
          </a:p>
          <a:p>
            <a:pPr marL="0" indent="0" algn="just" eaLnBrk="1" hangingPunct="1">
              <a:spcBef>
                <a:spcPts val="0"/>
              </a:spcBef>
              <a:buNone/>
            </a:pPr>
            <a:r>
              <a:rPr lang="en-US" sz="3600" dirty="0">
                <a:cs typeface="Calibri" panose="020F0502020204030204" pitchFamily="34" charset="0"/>
              </a:rPr>
              <a:t>“Or do you not know that </a:t>
            </a:r>
            <a:r>
              <a:rPr lang="en-US" sz="3600" b="1" u="sng" dirty="0">
                <a:solidFill>
                  <a:srgbClr val="FFFFCC"/>
                </a:solidFill>
                <a:cs typeface="Calibri" panose="020F0502020204030204" pitchFamily="34" charset="0"/>
              </a:rPr>
              <a:t>your body is a temple of the Holy Spirit who is in you</a:t>
            </a:r>
            <a:r>
              <a:rPr lang="en-US" sz="3600" dirty="0">
                <a:cs typeface="Calibri" panose="020F0502020204030204" pitchFamily="34" charset="0"/>
              </a:rPr>
              <a:t>, whom you have from God, and that you are not your own?”</a:t>
            </a:r>
          </a:p>
        </p:txBody>
      </p:sp>
      <p:pic>
        <p:nvPicPr>
          <p:cNvPr id="6" name="Picture 5">
            <a:extLst>
              <a:ext uri="{FF2B5EF4-FFF2-40B4-BE49-F238E27FC236}">
                <a16:creationId xmlns:a16="http://schemas.microsoft.com/office/drawing/2014/main" id="{D22A94EC-630A-4D63-9B68-F4F2E0FBA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77974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85800" y="0"/>
            <a:ext cx="10820400" cy="3048000"/>
          </a:xfrm>
        </p:spPr>
        <p:txBody>
          <a:bodyPr/>
          <a:lstStyle/>
          <a:p>
            <a:pPr marL="0" indent="0" algn="ctr" defTabSz="514350" eaLnBrk="1" hangingPunct="1">
              <a:spcBef>
                <a:spcPts val="0"/>
              </a:spcBef>
              <a:spcAft>
                <a:spcPts val="1200"/>
              </a:spcAft>
              <a:buNone/>
            </a:pPr>
            <a:r>
              <a:rPr lang="en-US" sz="4000" dirty="0">
                <a:solidFill>
                  <a:srgbClr val="00FFFF"/>
                </a:solidFill>
                <a:ea typeface="+mj-ea"/>
                <a:cs typeface="Calibri" panose="020F0502020204030204" pitchFamily="34" charset="0"/>
              </a:rPr>
              <a:t>Romans 8:9</a:t>
            </a:r>
          </a:p>
          <a:p>
            <a:pPr marL="0" indent="0" algn="just" eaLnBrk="1" hangingPunct="1">
              <a:spcBef>
                <a:spcPts val="0"/>
              </a:spcBef>
              <a:buNone/>
            </a:pPr>
            <a:r>
              <a:rPr lang="en-US" sz="3600" dirty="0">
                <a:cs typeface="Calibri" panose="020F0502020204030204" pitchFamily="34" charset="0"/>
              </a:rPr>
              <a:t>“However, you are not in the flesh but in the Spirit, if indeed the Spirit of God dwells in you. But </a:t>
            </a:r>
            <a:r>
              <a:rPr lang="en-US" sz="3600" b="1" u="sng" dirty="0">
                <a:solidFill>
                  <a:srgbClr val="FFFFCC"/>
                </a:solidFill>
                <a:cs typeface="Calibri" panose="020F0502020204030204" pitchFamily="34" charset="0"/>
              </a:rPr>
              <a:t>if anyone does not have the Spirit of Christ, he does not belong to Him</a:t>
            </a:r>
            <a:r>
              <a:rPr lang="en-US" sz="3600" dirty="0">
                <a:cs typeface="Calibri" panose="020F0502020204030204" pitchFamily="34" charset="0"/>
              </a:rPr>
              <a:t>.”</a:t>
            </a:r>
          </a:p>
          <a:p>
            <a:pPr marL="0" indent="0" algn="just" eaLnBrk="1" hangingPunct="1">
              <a:spcBef>
                <a:spcPts val="0"/>
              </a:spcBef>
              <a:buNone/>
            </a:pP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5D96B013-34E2-252A-0140-3D78FBAC90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722170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1524001" y="0"/>
            <a:ext cx="91440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Ephesians 4:30 </a:t>
            </a:r>
          </a:p>
          <a:p>
            <a:pPr marL="0" indent="0" algn="just" eaLnBrk="1" hangingPunct="1">
              <a:spcBef>
                <a:spcPts val="0"/>
              </a:spcBef>
              <a:buNone/>
            </a:pPr>
            <a:r>
              <a:rPr lang="en-US" sz="3600" dirty="0">
                <a:cs typeface="Calibri" panose="020F0502020204030204" pitchFamily="34" charset="0"/>
              </a:rPr>
              <a:t>“Do not grieve the </a:t>
            </a:r>
            <a:r>
              <a:rPr lang="en-US" sz="3600" b="1" u="sng" dirty="0">
                <a:solidFill>
                  <a:srgbClr val="FFFFCC"/>
                </a:solidFill>
                <a:cs typeface="Calibri" panose="020F0502020204030204" pitchFamily="34" charset="0"/>
              </a:rPr>
              <a:t>Holy Spirit of God</a:t>
            </a:r>
            <a:r>
              <a:rPr lang="en-US" sz="3600" dirty="0">
                <a:cs typeface="Calibri" panose="020F0502020204030204" pitchFamily="34" charset="0"/>
              </a:rPr>
              <a:t>, by whom you were </a:t>
            </a:r>
            <a:r>
              <a:rPr lang="en-US" sz="3600" b="1" u="sng" dirty="0">
                <a:solidFill>
                  <a:srgbClr val="FFFFCC"/>
                </a:solidFill>
                <a:cs typeface="Calibri" panose="020F0502020204030204" pitchFamily="34" charset="0"/>
              </a:rPr>
              <a:t>sealed for the day of redemption</a:t>
            </a:r>
            <a:r>
              <a:rPr lang="en-US" sz="3600" dirty="0">
                <a:cs typeface="Calibri" panose="020F0502020204030204" pitchFamily="34" charset="0"/>
              </a:rPr>
              <a:t>.”</a:t>
            </a:r>
          </a:p>
          <a:p>
            <a:pPr marL="0" indent="0" algn="just" eaLnBrk="1" hangingPunct="1">
              <a:spcBef>
                <a:spcPts val="0"/>
              </a:spcBef>
              <a:buNone/>
            </a:pP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4501613B-DBFC-791F-B511-DA44A7328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37972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188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228600"/>
            <a:ext cx="10241280" cy="6217920"/>
          </a:xfrm>
          <a:prstGeom prst="rect">
            <a:avLst/>
          </a:prstGeom>
          <a:ln w="28575">
            <a:solidFill>
              <a:srgbClr val="FFFFCC"/>
            </a:solidFill>
          </a:ln>
        </p:spPr>
      </p:pic>
    </p:spTree>
    <p:extLst>
      <p:ext uri="{BB962C8B-B14F-4D97-AF65-F5344CB8AC3E}">
        <p14:creationId xmlns:p14="http://schemas.microsoft.com/office/powerpoint/2010/main" val="3713242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1824" y="228600"/>
            <a:ext cx="8188355" cy="6400800"/>
          </a:xfrm>
          <a:prstGeom prst="rect">
            <a:avLst/>
          </a:prstGeom>
          <a:ln w="28575">
            <a:solidFill>
              <a:srgbClr val="FFFFCC"/>
            </a:solidFill>
          </a:ln>
        </p:spPr>
      </p:pic>
    </p:spTree>
    <p:extLst>
      <p:ext uri="{BB962C8B-B14F-4D97-AF65-F5344CB8AC3E}">
        <p14:creationId xmlns:p14="http://schemas.microsoft.com/office/powerpoint/2010/main" val="3937183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5BAF2F2-AFCD-4AB8-AC01-8CB9E758F003}"/>
              </a:ext>
            </a:extLst>
          </p:cNvPr>
          <p:cNvSpPr>
            <a:spLocks noGrp="1" noChangeArrowheads="1"/>
          </p:cNvSpPr>
          <p:nvPr>
            <p:ph type="body" idx="1"/>
          </p:nvPr>
        </p:nvSpPr>
        <p:spPr>
          <a:xfrm>
            <a:off x="609600" y="1609725"/>
            <a:ext cx="8153400" cy="4105275"/>
          </a:xfrm>
        </p:spPr>
        <p:txBody>
          <a:bodyPr>
            <a:noAutofit/>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however, incur the risk of pronouncing positively as to the name of Antichrist. But if it had been necessary to announce his name plainly at the present time, it would have been spoken by him who saw the apocalypse. For it was not seen long ago, but almost in our own time, at the end of the reign of Domitian (96 </a:t>
            </a:r>
            <a:r>
              <a:rPr lang="en-US" cap="small"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lang="en-US" cap="small" dirty="0" err="1">
                <a:effectLst>
                  <a:outerShdw blurRad="38100" dist="38100" dir="2700000" algn="tl">
                    <a:srgbClr val="000000">
                      <a:alpha val="43137"/>
                    </a:srgbClr>
                  </a:outerShdw>
                </a:effectLst>
                <a:cs typeface="Calibri" panose="020F0502020204030204" pitchFamily="34" charset="0"/>
              </a:rPr>
              <a:t>.d.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A2849AE6-648D-8704-B580-558C4F8B1A26}"/>
              </a:ext>
            </a:extLst>
          </p:cNvPr>
          <p:cNvSpPr txBox="1"/>
          <p:nvPr/>
        </p:nvSpPr>
        <p:spPr>
          <a:xfrm>
            <a:off x="609600" y="235803"/>
            <a:ext cx="10972800" cy="1092607"/>
          </a:xfrm>
          <a:prstGeom prst="rect">
            <a:avLst/>
          </a:prstGeom>
          <a:noFill/>
        </p:spPr>
        <p:txBody>
          <a:bodyPr wrap="square">
            <a:spAutoFit/>
          </a:bodyPr>
          <a:lstStyle/>
          <a:p>
            <a:pPr algn="ctr">
              <a:spcAft>
                <a:spcPts val="6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Guessing the Identity of the Antichrist?</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Against Heresies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5.30.3 </a:t>
            </a:r>
          </a:p>
        </p:txBody>
      </p:sp>
      <p:pic>
        <p:nvPicPr>
          <p:cNvPr id="5" name="Picture 4">
            <a:extLst>
              <a:ext uri="{FF2B5EF4-FFF2-40B4-BE49-F238E27FC236}">
                <a16:creationId xmlns:a16="http://schemas.microsoft.com/office/drawing/2014/main" id="{0DFCEFE0-6F56-1390-8217-C6D76C036833}"/>
              </a:ext>
            </a:extLst>
          </p:cNvPr>
          <p:cNvPicPr>
            <a:picLocks noChangeAspect="1"/>
          </p:cNvPicPr>
          <p:nvPr/>
        </p:nvPicPr>
        <p:blipFill rotWithShape="1">
          <a:blip r:embed="rId2"/>
          <a:srcRect l="12740" t="8000" r="17123" b="8000"/>
          <a:stretch/>
        </p:blipFill>
        <p:spPr>
          <a:xfrm>
            <a:off x="9144000" y="1828800"/>
            <a:ext cx="2438400" cy="3200400"/>
          </a:xfrm>
          <a:prstGeom prst="rect">
            <a:avLst/>
          </a:prstGeom>
        </p:spPr>
      </p:pic>
    </p:spTree>
    <p:extLst>
      <p:ext uri="{BB962C8B-B14F-4D97-AF65-F5344CB8AC3E}">
        <p14:creationId xmlns:p14="http://schemas.microsoft.com/office/powerpoint/2010/main" val="4160177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256032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Psalm 139:7-8 </a:t>
            </a:r>
          </a:p>
          <a:p>
            <a:pPr marL="0" indent="0" algn="just" eaLnBrk="1" hangingPunct="1">
              <a:spcBef>
                <a:spcPts val="0"/>
              </a:spcBef>
              <a:buNone/>
            </a:pPr>
            <a:r>
              <a:rPr lang="en-US" sz="3400" dirty="0">
                <a:cs typeface="Calibri" panose="020F0502020204030204" pitchFamily="34" charset="0"/>
              </a:rPr>
              <a:t>“</a:t>
            </a:r>
            <a:r>
              <a:rPr lang="en-US" sz="3400" baseline="30000" dirty="0">
                <a:effectLst/>
                <a:cs typeface="Calibri" panose="020F0502020204030204" pitchFamily="34" charset="0"/>
              </a:rPr>
              <a:t>7</a:t>
            </a:r>
            <a:r>
              <a:rPr lang="en-US" sz="3400" b="1" baseline="30000" dirty="0">
                <a:effectLst/>
                <a:cs typeface="Calibri" panose="020F0502020204030204" pitchFamily="34" charset="0"/>
              </a:rPr>
              <a:t> </a:t>
            </a:r>
            <a:r>
              <a:rPr lang="en-US" sz="3400" dirty="0">
                <a:cs typeface="Calibri" panose="020F0502020204030204" pitchFamily="34" charset="0"/>
              </a:rPr>
              <a:t>Where can I go from Your </a:t>
            </a:r>
            <a:r>
              <a:rPr lang="en-US" sz="3400" b="1" u="sng" dirty="0">
                <a:solidFill>
                  <a:srgbClr val="FFFFCC"/>
                </a:solidFill>
                <a:cs typeface="Calibri" panose="020F0502020204030204" pitchFamily="34" charset="0"/>
              </a:rPr>
              <a:t>Spirit</a:t>
            </a:r>
            <a:r>
              <a:rPr lang="en-US" sz="3400" dirty="0">
                <a:cs typeface="Calibri" panose="020F0502020204030204" pitchFamily="34" charset="0"/>
              </a:rPr>
              <a:t>? Or where can I flee from Your presence? </a:t>
            </a:r>
            <a:r>
              <a:rPr lang="en-US" sz="3400" baseline="30000" dirty="0">
                <a:effectLst/>
                <a:cs typeface="Calibri" panose="020F0502020204030204" pitchFamily="34" charset="0"/>
              </a:rPr>
              <a:t>8 </a:t>
            </a:r>
            <a:r>
              <a:rPr lang="en-US" sz="3400" dirty="0">
                <a:cs typeface="Calibri" panose="020F0502020204030204" pitchFamily="34" charset="0"/>
              </a:rPr>
              <a:t>If I ascend to heaven, You are there; If I make my bed in Sheol, behold, You are there..”</a:t>
            </a: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A5222071-597E-EEF2-28B0-387471EEB7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145805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Mark 13:11 </a:t>
            </a:r>
          </a:p>
          <a:p>
            <a:pPr marL="0" indent="0" algn="just" eaLnBrk="1" hangingPunct="1">
              <a:spcBef>
                <a:spcPts val="0"/>
              </a:spcBef>
              <a:buNone/>
            </a:pPr>
            <a:r>
              <a:rPr lang="en-US" sz="3400" dirty="0">
                <a:cs typeface="Calibri" panose="020F0502020204030204" pitchFamily="34" charset="0"/>
              </a:rPr>
              <a:t>“</a:t>
            </a:r>
            <a:r>
              <a:rPr lang="en-US" sz="3400" baseline="30000" dirty="0">
                <a:effectLst/>
                <a:cs typeface="Calibri" panose="020F0502020204030204" pitchFamily="34" charset="0"/>
              </a:rPr>
              <a:t>11</a:t>
            </a:r>
            <a:r>
              <a:rPr lang="en-US" sz="3400" b="1" baseline="30000" dirty="0">
                <a:effectLst/>
                <a:cs typeface="Calibri" panose="020F0502020204030204" pitchFamily="34" charset="0"/>
              </a:rPr>
              <a:t> </a:t>
            </a:r>
            <a:r>
              <a:rPr lang="en-US" sz="3400" dirty="0">
                <a:cs typeface="Calibri" panose="020F0502020204030204" pitchFamily="34" charset="0"/>
              </a:rPr>
              <a:t>When they arrest you and hand you over, do not worry beforehand about what you are to say, but say whatever is given you in that hour; for it is not you who speak, but it is the </a:t>
            </a:r>
            <a:r>
              <a:rPr lang="en-US" sz="3400" b="1" u="sng" dirty="0">
                <a:solidFill>
                  <a:srgbClr val="FFFFCC"/>
                </a:solidFill>
                <a:cs typeface="Calibri" panose="020F0502020204030204" pitchFamily="34" charset="0"/>
              </a:rPr>
              <a:t>Holy Spirit</a:t>
            </a:r>
            <a:r>
              <a:rPr lang="en-US" sz="3400" dirty="0">
                <a:cs typeface="Calibri" panose="020F0502020204030204" pitchFamily="34" charset="0"/>
              </a:rPr>
              <a:t>.”</a:t>
            </a: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5A6BE147-A438-1922-B4D1-805B8E2241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1060779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TextBox 3">
            <a:extLst>
              <a:ext uri="{FF2B5EF4-FFF2-40B4-BE49-F238E27FC236}">
                <a16:creationId xmlns:a16="http://schemas.microsoft.com/office/drawing/2014/main" id="{A43CFFD1-06F3-4230-2254-4F48197C867F}"/>
              </a:ext>
            </a:extLst>
          </p:cNvPr>
          <p:cNvSpPr txBox="1"/>
          <p:nvPr/>
        </p:nvSpPr>
        <p:spPr>
          <a:xfrm>
            <a:off x="609600" y="0"/>
            <a:ext cx="10972800" cy="5021888"/>
          </a:xfrm>
          <a:prstGeom prst="rect">
            <a:avLst/>
          </a:prstGeom>
          <a:noFill/>
        </p:spPr>
        <p:txBody>
          <a:bodyPr wrap="square">
            <a:spAutoFit/>
          </a:bodyPr>
          <a:lstStyle/>
          <a:p>
            <a:pPr marL="0" marR="0" algn="ctr" defTabSz="685800">
              <a:spcBef>
                <a:spcPts val="0"/>
              </a:spcBef>
              <a:spcAft>
                <a:spcPts val="900"/>
              </a:spcAft>
              <a:buClr>
                <a:srgbClr val="FF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rPr>
              <a:t>Ezekiel 28:13–15</a:t>
            </a:r>
          </a:p>
          <a:p>
            <a:pPr marL="0" marR="0" algn="just">
              <a:spcBef>
                <a:spcPts val="0"/>
              </a:spcBef>
              <a:spcAft>
                <a:spcPts val="1000"/>
              </a:spcAft>
            </a:pPr>
            <a:r>
              <a:rPr lang="en-US" sz="3400" u="none" strike="noStrike" baseline="30000" dirty="0">
                <a:effectLst/>
                <a:latin typeface="Calibri" panose="020F0502020204030204" pitchFamily="34" charset="0"/>
              </a:rPr>
              <a:t>13</a:t>
            </a:r>
            <a:r>
              <a:rPr lang="en-US" sz="3400" u="none" strike="noStrike" dirty="0">
                <a:effectLst/>
                <a:latin typeface="Calibri" panose="020F0502020204030204" pitchFamily="34" charset="0"/>
              </a:rPr>
              <a:t> </a:t>
            </a:r>
            <a:r>
              <a:rPr lang="en-US" sz="3400" dirty="0">
                <a:effectLst/>
                <a:latin typeface="Calibri" panose="020F0502020204030204" pitchFamily="34" charset="0"/>
              </a:rPr>
              <a:t>“You were in Eden, the garden of God; Every precious stone was your covering: The ruby, the topaz and the diamond; The beryl, the onyx and the jasper; The lapis lazuli, the turquoise and the emerald; And the gold, the workmanship of your settings and sockets, Was in you. On the day that you were </a:t>
            </a:r>
            <a:r>
              <a:rPr lang="en-US" sz="3400" b="1" u="sng" dirty="0">
                <a:solidFill>
                  <a:srgbClr val="FFFFCC"/>
                </a:solidFill>
                <a:effectLst/>
                <a:latin typeface="Calibri" panose="020F0502020204030204" pitchFamily="34" charset="0"/>
              </a:rPr>
              <a:t>created</a:t>
            </a:r>
            <a:r>
              <a:rPr lang="en-US" sz="3400" dirty="0">
                <a:effectLst/>
                <a:latin typeface="Calibri" panose="020F0502020204030204" pitchFamily="34" charset="0"/>
              </a:rPr>
              <a:t> They were prepared….</a:t>
            </a:r>
            <a:r>
              <a:rPr lang="en-US" sz="3400" u="none" strike="noStrike" baseline="30000" dirty="0">
                <a:effectLst/>
                <a:latin typeface="Calibri" panose="020F0502020204030204" pitchFamily="34" charset="0"/>
              </a:rPr>
              <a:t>15</a:t>
            </a:r>
            <a:r>
              <a:rPr lang="en-US" sz="3400" u="none" strike="noStrike" dirty="0">
                <a:effectLst/>
                <a:latin typeface="Calibri" panose="020F0502020204030204" pitchFamily="34" charset="0"/>
              </a:rPr>
              <a:t> </a:t>
            </a:r>
            <a:r>
              <a:rPr lang="en-US" sz="3400" dirty="0">
                <a:effectLst/>
                <a:latin typeface="Calibri" panose="020F0502020204030204" pitchFamily="34" charset="0"/>
              </a:rPr>
              <a:t>“You were blameless in your ways From the day you were </a:t>
            </a:r>
            <a:r>
              <a:rPr lang="en-US" sz="3400" b="1" u="sng" dirty="0">
                <a:solidFill>
                  <a:srgbClr val="FFFFCC"/>
                </a:solidFill>
                <a:effectLst/>
                <a:latin typeface="Calibri" panose="020F0502020204030204" pitchFamily="34" charset="0"/>
              </a:rPr>
              <a:t>created</a:t>
            </a:r>
            <a:r>
              <a:rPr lang="en-US" sz="3400" dirty="0">
                <a:effectLst/>
                <a:latin typeface="Calibri" panose="020F0502020204030204" pitchFamily="34" charset="0"/>
              </a:rPr>
              <a:t> Until unrighteousness was found in you. </a:t>
            </a:r>
          </a:p>
        </p:txBody>
      </p:sp>
    </p:spTree>
    <p:extLst>
      <p:ext uri="{BB962C8B-B14F-4D97-AF65-F5344CB8AC3E}">
        <p14:creationId xmlns:p14="http://schemas.microsoft.com/office/powerpoint/2010/main" val="279441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57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304799"/>
            <a:ext cx="10901680" cy="6289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380B6-73B0-4E4A-BCCB-6163E6954C6F}"/>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eaLnBrk="1" hangingPunct="1">
              <a:spcBef>
                <a:spcPts val="0"/>
              </a:spcBef>
              <a:spcAft>
                <a:spcPts val="1200"/>
              </a:spcAft>
              <a:buClr>
                <a:srgbClr val="FFFFFF"/>
              </a:buClr>
              <a:buNone/>
              <a:defRPr/>
            </a:pPr>
            <a:r>
              <a:rPr lang="en-US" sz="4000" kern="1200" dirty="0">
                <a:solidFill>
                  <a:srgbClr val="00FFFF"/>
                </a:solidFill>
                <a:effectLst>
                  <a:outerShdw blurRad="38100" dist="38100" dir="2700000" algn="tl">
                    <a:srgbClr val="000000"/>
                  </a:outerShdw>
                </a:effectLst>
                <a:cs typeface="Arial" panose="020B0604020202020204" pitchFamily="34" charset="0"/>
              </a:rPr>
              <a:t>2 Thessalonians 2:3, 7 </a:t>
            </a:r>
          </a:p>
          <a:p>
            <a:pPr marL="0" indent="0" algn="just" eaLnBrk="1" hangingPunct="1">
              <a:spcBef>
                <a:spcPts val="0"/>
              </a:spcBef>
              <a:buNone/>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the man of lawlessness is revealed</a:t>
            </a:r>
            <a:r>
              <a:rPr lang="en-US" sz="3600" dirty="0">
                <a:effectLst>
                  <a:outerShdw blurRad="38100" dist="38100" dir="2700000" algn="tl">
                    <a:srgbClr val="000000">
                      <a:alpha val="43137"/>
                    </a:srgbClr>
                  </a:outerShdw>
                </a:effectLst>
              </a:rPr>
              <a:t>, the son of destruction…For </a:t>
            </a:r>
            <a:r>
              <a:rPr lang="en-US" sz="3600" b="1" u="sng" dirty="0">
                <a:solidFill>
                  <a:srgbClr val="FFFFCC"/>
                </a:solidFill>
                <a:effectLst>
                  <a:outerShdw blurRad="38100" dist="38100" dir="2700000" algn="tl">
                    <a:srgbClr val="000000">
                      <a:alpha val="43137"/>
                    </a:srgbClr>
                  </a:outerShdw>
                </a:effectLst>
              </a:rPr>
              <a:t>the mystery of lawlessness is already at work</a:t>
            </a:r>
            <a:r>
              <a:rPr lang="en-US" sz="3600" dirty="0">
                <a:effectLst>
                  <a:outerShdw blurRad="38100" dist="38100" dir="2700000" algn="tl">
                    <a:srgbClr val="000000">
                      <a:alpha val="43137"/>
                    </a:srgbClr>
                  </a:outerShdw>
                </a:effectLst>
              </a:rPr>
              <a:t>; only he who now restrains </a:t>
            </a:r>
            <a:r>
              <a:rPr lang="en-US" sz="3600" i="1" dirty="0">
                <a:effectLst>
                  <a:outerShdw blurRad="38100" dist="38100" dir="2700000" algn="tl">
                    <a:srgbClr val="000000">
                      <a:alpha val="43137"/>
                    </a:srgbClr>
                  </a:outerShdw>
                </a:effectLst>
              </a:rPr>
              <a:t>will do so</a:t>
            </a:r>
            <a:r>
              <a:rPr lang="en-US" sz="3600" dirty="0">
                <a:effectLst>
                  <a:outerShdw blurRad="38100" dist="38100" dir="2700000" algn="tl">
                    <a:srgbClr val="000000">
                      <a:alpha val="43137"/>
                    </a:srgbClr>
                  </a:outerShdw>
                </a:effectLst>
              </a:rPr>
              <a:t> until he is taken out of the way.”</a:t>
            </a:r>
          </a:p>
        </p:txBody>
      </p:sp>
      <p:pic>
        <p:nvPicPr>
          <p:cNvPr id="5" name="Picture 8">
            <a:extLst>
              <a:ext uri="{FF2B5EF4-FFF2-40B4-BE49-F238E27FC236}">
                <a16:creationId xmlns:a16="http://schemas.microsoft.com/office/drawing/2014/main" id="{76CF6D4D-0954-40AC-A011-FA7B796B30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397250"/>
            <a:ext cx="2895600" cy="1479550"/>
          </a:xfrm>
          <a:prstGeom prst="rect">
            <a:avLst/>
          </a:prstGeom>
          <a:noFill/>
          <a:ln w="9525">
            <a:noFill/>
            <a:miter lim="800000"/>
            <a:headEnd/>
            <a:tailEnd/>
          </a:ln>
        </p:spPr>
      </p:pic>
    </p:spTree>
    <p:extLst>
      <p:ext uri="{BB962C8B-B14F-4D97-AF65-F5344CB8AC3E}">
        <p14:creationId xmlns:p14="http://schemas.microsoft.com/office/powerpoint/2010/main" val="4058873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EBB729-F8BC-42AF-AC9A-4B2AC647341F}"/>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39725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609600" y="0"/>
            <a:ext cx="10972800" cy="3048000"/>
          </a:xfrm>
        </p:spPr>
        <p:txBody>
          <a:bodyPr/>
          <a:lstStyle/>
          <a:p>
            <a:pPr marL="0" indent="0" algn="ctr" defTabSz="685800">
              <a:spcBef>
                <a:spcPct val="0"/>
              </a:spcBef>
              <a:spcAft>
                <a:spcPts val="1200"/>
              </a:spcAft>
              <a:buClr>
                <a:schemeClr val="tx1"/>
              </a:buClr>
              <a:buNone/>
              <a:defRPr/>
            </a:pPr>
            <a:r>
              <a:rPr lang="en-US" sz="4000" kern="1200" dirty="0">
                <a:solidFill>
                  <a:srgbClr val="00FFFF"/>
                </a:solidFill>
                <a:ea typeface="+mj-ea"/>
                <a:cs typeface="+mj-cs"/>
              </a:rPr>
              <a:t>1 John 4:3 </a:t>
            </a:r>
          </a:p>
          <a:p>
            <a:pPr marL="0" indent="0" algn="just" eaLnBrk="1" hangingPunct="1">
              <a:spcBef>
                <a:spcPts val="0"/>
              </a:spcBef>
              <a:buNone/>
            </a:pPr>
            <a:r>
              <a:rPr lang="en-US" sz="3600" dirty="0">
                <a:effectLst>
                  <a:outerShdw blurRad="38100" dist="38100" dir="2700000" algn="tl">
                    <a:srgbClr val="000000">
                      <a:alpha val="43137"/>
                    </a:srgbClr>
                  </a:outerShdw>
                </a:effectLst>
              </a:rPr>
              <a:t>“and every spirit that does not confess Jesus is not from God; this is </a:t>
            </a:r>
            <a:r>
              <a:rPr lang="en-US" sz="3600" b="1" u="sng" dirty="0">
                <a:solidFill>
                  <a:srgbClr val="FFFFCC"/>
                </a:solidFill>
                <a:effectLst>
                  <a:outerShdw blurRad="38100" dist="38100" dir="2700000" algn="tl">
                    <a:srgbClr val="000000">
                      <a:alpha val="43137"/>
                    </a:srgbClr>
                  </a:outerShdw>
                </a:effectLst>
              </a:rPr>
              <a:t>the </a:t>
            </a:r>
            <a:r>
              <a:rPr lang="en-US" sz="3600" b="1" i="1" u="sng" dirty="0">
                <a:solidFill>
                  <a:srgbClr val="FFFFCC"/>
                </a:solidFill>
                <a:effectLst>
                  <a:outerShdw blurRad="38100" dist="38100" dir="2700000" algn="tl">
                    <a:srgbClr val="000000">
                      <a:alpha val="43137"/>
                    </a:srgbClr>
                  </a:outerShdw>
                </a:effectLst>
              </a:rPr>
              <a:t>spirit</a:t>
            </a:r>
            <a:r>
              <a:rPr lang="en-US" sz="3600" b="1" u="sng" dirty="0">
                <a:solidFill>
                  <a:srgbClr val="FFFFCC"/>
                </a:solidFill>
                <a:effectLst>
                  <a:outerShdw blurRad="38100" dist="38100" dir="2700000" algn="tl">
                    <a:srgbClr val="000000">
                      <a:alpha val="43137"/>
                    </a:srgbClr>
                  </a:outerShdw>
                </a:effectLst>
              </a:rPr>
              <a:t> of the antichrist</a:t>
            </a:r>
            <a:r>
              <a:rPr lang="en-US" sz="3600" dirty="0">
                <a:effectLst>
                  <a:outerShdw blurRad="38100" dist="38100" dir="2700000" algn="tl">
                    <a:srgbClr val="000000">
                      <a:alpha val="43137"/>
                    </a:srgbClr>
                  </a:outerShdw>
                </a:effectLst>
              </a:rPr>
              <a:t>, of which you have heard that it is coming, </a:t>
            </a:r>
            <a:r>
              <a:rPr lang="en-US" sz="3600" b="1" u="sng" dirty="0">
                <a:solidFill>
                  <a:srgbClr val="FFFFCC"/>
                </a:solidFill>
                <a:effectLst>
                  <a:outerShdw blurRad="38100" dist="38100" dir="2700000" algn="tl">
                    <a:srgbClr val="000000">
                      <a:alpha val="43137"/>
                    </a:srgbClr>
                  </a:outerShdw>
                </a:effectLst>
              </a:rPr>
              <a:t>and now it is already in the world</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79853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9327CE-D672-4D84-9CB6-86C6C143C1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0" name="Rectangle 3">
            <a:extLst>
              <a:ext uri="{FF2B5EF4-FFF2-40B4-BE49-F238E27FC236}">
                <a16:creationId xmlns:a16="http://schemas.microsoft.com/office/drawing/2014/main" id="{A3DD6A06-C87B-4DC6-933D-ABA11D48095A}"/>
              </a:ext>
            </a:extLst>
          </p:cNvPr>
          <p:cNvSpPr>
            <a:spLocks noChangeArrowheads="1"/>
          </p:cNvSpPr>
          <p:nvPr/>
        </p:nvSpPr>
        <p:spPr bwMode="auto">
          <a:xfrm>
            <a:off x="609600" y="0"/>
            <a:ext cx="10972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1"/>
              </a:buClr>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Revelation 13:16-18</a:t>
            </a:r>
          </a:p>
          <a:p>
            <a:pPr algn="just">
              <a:spcBef>
                <a:spcPts val="0"/>
              </a:spcBef>
              <a:spcAft>
                <a:spcPts val="1000"/>
              </a:spcAft>
            </a:pPr>
            <a:r>
              <a:rPr lang="en-US" sz="3300" baseline="30000" dirty="0">
                <a:effectLst>
                  <a:outerShdw blurRad="38100" dist="38100" dir="2700000" algn="tl">
                    <a:srgbClr val="000000">
                      <a:alpha val="43137"/>
                    </a:srgbClr>
                  </a:outerShdw>
                </a:effectLst>
                <a:latin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rPr>
              <a:t> And he causes all, the small and the great, and the rich and the poor, and the free men and the slaves, to be given a mark on their right hand or on their forehead, </a:t>
            </a:r>
            <a:r>
              <a:rPr lang="en-US" sz="3300" baseline="30000" dirty="0">
                <a:effectLst>
                  <a:outerShdw blurRad="38100" dist="38100" dir="2700000" algn="tl">
                    <a:srgbClr val="000000">
                      <a:alpha val="43137"/>
                    </a:srgbClr>
                  </a:outerShdw>
                </a:effectLst>
                <a:latin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rPr>
              <a:t> and </a:t>
            </a:r>
            <a:r>
              <a:rPr lang="en-US" sz="3300" i="1" dirty="0">
                <a:effectLst>
                  <a:outerShdw blurRad="38100" dist="38100" dir="2700000" algn="tl">
                    <a:srgbClr val="000000">
                      <a:alpha val="43137"/>
                    </a:srgbClr>
                  </a:outerShdw>
                </a:effectLst>
                <a:latin typeface="Calibri" panose="020F0502020204030204" pitchFamily="34" charset="0"/>
              </a:rPr>
              <a:t>he provides</a:t>
            </a:r>
            <a:r>
              <a:rPr lang="en-US" sz="3300" dirty="0">
                <a:effectLst>
                  <a:outerShdw blurRad="38100" dist="38100" dir="2700000" algn="tl">
                    <a:srgbClr val="000000">
                      <a:alpha val="43137"/>
                    </a:srgbClr>
                  </a:outerShdw>
                </a:effectLst>
                <a:latin typeface="Calibri" panose="020F0502020204030204" pitchFamily="34" charset="0"/>
              </a:rPr>
              <a:t> that no one will be able to buy or to sell, except the one who has the mark, </a:t>
            </a:r>
            <a:r>
              <a:rPr lang="en-US" sz="3300" i="1" dirty="0">
                <a:effectLst>
                  <a:outerShdw blurRad="38100" dist="38100" dir="2700000" algn="tl">
                    <a:srgbClr val="000000">
                      <a:alpha val="43137"/>
                    </a:srgbClr>
                  </a:outerShdw>
                </a:effectLst>
                <a:latin typeface="Calibri" panose="020F0502020204030204" pitchFamily="34" charset="0"/>
              </a:rPr>
              <a:t>either</a:t>
            </a:r>
            <a:r>
              <a:rPr lang="en-US" sz="3300" dirty="0">
                <a:effectLst>
                  <a:outerShdw blurRad="38100" dist="38100" dir="2700000" algn="tl">
                    <a:srgbClr val="000000">
                      <a:alpha val="43137"/>
                    </a:srgbClr>
                  </a:outerShdw>
                </a:effectLst>
                <a:latin typeface="Calibri" panose="020F0502020204030204" pitchFamily="34" charset="0"/>
              </a:rPr>
              <a:t> the name of the beast or the number of his name. </a:t>
            </a:r>
            <a:r>
              <a:rPr lang="en-US" sz="3300" baseline="30000" dirty="0">
                <a:effectLst>
                  <a:outerShdw blurRad="38100" dist="38100" dir="2700000" algn="tl">
                    <a:srgbClr val="000000">
                      <a:alpha val="43137"/>
                    </a:srgbClr>
                  </a:outerShdw>
                </a:effectLst>
                <a:latin typeface="Calibri" panose="020F0502020204030204" pitchFamily="34" charset="0"/>
              </a:rPr>
              <a:t>18</a:t>
            </a:r>
            <a:r>
              <a:rPr lang="en-US" sz="3300" dirty="0">
                <a:effectLst>
                  <a:outerShdw blurRad="38100" dist="38100" dir="2700000" algn="tl">
                    <a:srgbClr val="000000">
                      <a:alpha val="43137"/>
                    </a:srgbClr>
                  </a:outerShdw>
                </a:effectLst>
                <a:latin typeface="Calibri" panose="020F0502020204030204" pitchFamily="34" charset="0"/>
              </a:rPr>
              <a:t> Here is wisdom. Let him who has understanding calculate the number of the beast, for the number is that of a man; and his number is six hundred and sixty-six. </a:t>
            </a:r>
            <a:endPar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367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930400" y="304800"/>
            <a:ext cx="8331200" cy="62484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9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55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23"/>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17667</TotalTime>
  <Words>3641</Words>
  <Application>Microsoft Office PowerPoint</Application>
  <PresentationFormat>Widescreen</PresentationFormat>
  <Paragraphs>248</Paragraphs>
  <Slides>76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Times New Roman</vt:lpstr>
      <vt:lpstr>Wingdings</vt:lpstr>
      <vt:lpstr>Azure</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2 Thessalonians 2:1-12</vt:lpstr>
      <vt:lpstr>2 Thessalonians 2:1-12</vt:lpstr>
      <vt:lpstr>PowerPoint Presentation</vt:lpstr>
      <vt:lpstr>PowerPoint Presentation</vt:lpstr>
      <vt:lpstr>Restrainer? (2:6-7)</vt:lpstr>
      <vt:lpstr>Restrainer? (2:6-7)</vt:lpstr>
      <vt:lpstr>Restrainer? (2:6-7)</vt:lpstr>
      <vt:lpstr>PowerPoint Presentation</vt:lpstr>
      <vt:lpstr>PowerPoint Presentation</vt:lpstr>
      <vt:lpstr>Restrainer? (2:6-7)</vt:lpstr>
      <vt:lpstr>PowerPoint Presentation</vt:lpstr>
      <vt:lpstr>PowerPoint Presentation</vt:lpstr>
      <vt:lpstr>PowerPoint Presentation</vt:lpstr>
      <vt:lpstr>PowerPoint Presentation</vt:lpstr>
      <vt:lpstr>PowerPoint Presentation</vt:lpstr>
      <vt:lpstr>Restrainer? (2:6-7)</vt:lpstr>
      <vt:lpstr>Marvin Rosenthal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Restrainer? (2:6-7)</vt:lpstr>
      <vt:lpstr>PowerPoint Presentation</vt:lpstr>
      <vt:lpstr>PowerPoint Presentation</vt:lpstr>
      <vt:lpstr>PowerPoint Presentation</vt:lpstr>
      <vt:lpstr>3 Reasons Why the Restrainer is the Holy Spirit  (2 Thessalonians 2:6-7)</vt:lpstr>
      <vt:lpstr>3 Reasons Why the Restrainer is the Holy Spirit  (2 Thessalonians 2:6-7)</vt:lpstr>
      <vt:lpstr>PowerPoint Presentation</vt:lpstr>
      <vt:lpstr>3 Reasons Why the Restrainer is the Holy Spirit  (2 Thessalonians 2:6-7)</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PowerPoint Presentation</vt:lpstr>
      <vt:lpstr>PowerPoint Presentation</vt:lpstr>
      <vt:lpstr>PowerPoint Presentation</vt:lpstr>
      <vt:lpstr>Restrainer Must First be Removed</vt:lpstr>
      <vt:lpstr>Restrainer Must First be Removed</vt:lpstr>
      <vt:lpstr>Restrainer Must First be Removed</vt:lpstr>
      <vt:lpstr>Restrainer Must First be Removed</vt:lpstr>
      <vt:lpstr>PowerPoint Presentation</vt:lpstr>
      <vt:lpstr>PowerPoint Presentation</vt:lpstr>
      <vt:lpstr>PowerPoint Presentation</vt:lpstr>
      <vt:lpstr>PowerPoint Presentation</vt:lpstr>
      <vt:lpstr>PowerPoint Presentation</vt:lpstr>
      <vt:lpstr>PowerPoint Presentation</vt:lpstr>
      <vt:lpstr>Restrainer Must First be Removed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020 - 2v4e -7</dc:title>
  <dc:subject>THE RAPTURE</dc:subject>
  <dc:creator>A. Woods</dc:creator>
  <dc:description>Modified by Jim McGowan</dc:description>
  <cp:lastModifiedBy>anne woods</cp:lastModifiedBy>
  <cp:revision>2084</cp:revision>
  <cp:lastPrinted>2023-12-10T03:31:51Z</cp:lastPrinted>
  <dcterms:created xsi:type="dcterms:W3CDTF">2009-03-17T12:21:13Z</dcterms:created>
  <dcterms:modified xsi:type="dcterms:W3CDTF">2024-01-17T23:25:04Z</dcterms:modified>
</cp:coreProperties>
</file>