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8"/>
  </p:notesMasterIdLst>
  <p:handoutMasterIdLst>
    <p:handoutMasterId r:id="rId89"/>
  </p:handoutMasterIdLst>
  <p:sldIdLst>
    <p:sldId id="256" r:id="rId2"/>
    <p:sldId id="10226" r:id="rId3"/>
    <p:sldId id="10324" r:id="rId4"/>
    <p:sldId id="10244" r:id="rId5"/>
    <p:sldId id="10253" r:id="rId6"/>
    <p:sldId id="2331" r:id="rId7"/>
    <p:sldId id="10245" r:id="rId8"/>
    <p:sldId id="10254" r:id="rId9"/>
    <p:sldId id="10255" r:id="rId10"/>
    <p:sldId id="10256" r:id="rId11"/>
    <p:sldId id="10322" r:id="rId12"/>
    <p:sldId id="10307" r:id="rId13"/>
    <p:sldId id="10308" r:id="rId14"/>
    <p:sldId id="10331" r:id="rId15"/>
    <p:sldId id="10329" r:id="rId16"/>
    <p:sldId id="492" r:id="rId17"/>
    <p:sldId id="10257" r:id="rId18"/>
    <p:sldId id="10246" r:id="rId19"/>
    <p:sldId id="10258" r:id="rId20"/>
    <p:sldId id="10259" r:id="rId21"/>
    <p:sldId id="10260" r:id="rId22"/>
    <p:sldId id="10309" r:id="rId23"/>
    <p:sldId id="10310" r:id="rId24"/>
    <p:sldId id="264" r:id="rId25"/>
    <p:sldId id="10330" r:id="rId26"/>
    <p:sldId id="3862" r:id="rId27"/>
    <p:sldId id="10311" r:id="rId28"/>
    <p:sldId id="10332" r:id="rId29"/>
    <p:sldId id="10261" r:id="rId30"/>
    <p:sldId id="10312" r:id="rId31"/>
    <p:sldId id="10242" r:id="rId32"/>
    <p:sldId id="353" r:id="rId33"/>
    <p:sldId id="354" r:id="rId34"/>
    <p:sldId id="10262" r:id="rId35"/>
    <p:sldId id="10325" r:id="rId36"/>
    <p:sldId id="10270" r:id="rId37"/>
    <p:sldId id="10271" r:id="rId38"/>
    <p:sldId id="10272" r:id="rId39"/>
    <p:sldId id="10273" r:id="rId40"/>
    <p:sldId id="10112" r:id="rId41"/>
    <p:sldId id="10264" r:id="rId42"/>
    <p:sldId id="10274" r:id="rId43"/>
    <p:sldId id="10326" r:id="rId44"/>
    <p:sldId id="10313" r:id="rId45"/>
    <p:sldId id="10277" r:id="rId46"/>
    <p:sldId id="10278" r:id="rId47"/>
    <p:sldId id="10323" r:id="rId48"/>
    <p:sldId id="10279" r:id="rId49"/>
    <p:sldId id="10314" r:id="rId50"/>
    <p:sldId id="10280" r:id="rId51"/>
    <p:sldId id="10316" r:id="rId52"/>
    <p:sldId id="10281" r:id="rId53"/>
    <p:sldId id="2998" r:id="rId54"/>
    <p:sldId id="10282" r:id="rId55"/>
    <p:sldId id="10317" r:id="rId56"/>
    <p:sldId id="10315" r:id="rId57"/>
    <p:sldId id="10276" r:id="rId58"/>
    <p:sldId id="10265" r:id="rId59"/>
    <p:sldId id="10283" r:id="rId60"/>
    <p:sldId id="10284" r:id="rId61"/>
    <p:sldId id="10327" r:id="rId62"/>
    <p:sldId id="10286" r:id="rId63"/>
    <p:sldId id="10287" r:id="rId64"/>
    <p:sldId id="10292" r:id="rId65"/>
    <p:sldId id="10266" r:id="rId66"/>
    <p:sldId id="10267" r:id="rId67"/>
    <p:sldId id="10289" r:id="rId68"/>
    <p:sldId id="10290" r:id="rId69"/>
    <p:sldId id="10293" r:id="rId70"/>
    <p:sldId id="10318" r:id="rId71"/>
    <p:sldId id="10319" r:id="rId72"/>
    <p:sldId id="10291" r:id="rId73"/>
    <p:sldId id="10296" r:id="rId74"/>
    <p:sldId id="10297" r:id="rId75"/>
    <p:sldId id="4854" r:id="rId76"/>
    <p:sldId id="10320" r:id="rId77"/>
    <p:sldId id="5261" r:id="rId78"/>
    <p:sldId id="10321" r:id="rId79"/>
    <p:sldId id="10298" r:id="rId80"/>
    <p:sldId id="10268" r:id="rId81"/>
    <p:sldId id="1183" r:id="rId82"/>
    <p:sldId id="778" r:id="rId83"/>
    <p:sldId id="1184" r:id="rId84"/>
    <p:sldId id="10269" r:id="rId85"/>
    <p:sldId id="8695" r:id="rId86"/>
    <p:sldId id="10328" r:id="rId87"/>
  </p:sldIdLst>
  <p:sldSz cx="12192000" cy="6858000"/>
  <p:notesSz cx="7315200" cy="9601200"/>
  <p:custDataLst>
    <p:tags r:id="rId9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102" d="100"/>
          <a:sy n="102" d="100"/>
        </p:scale>
        <p:origin x="702"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gs" Target="tags/tag1.xml"/><Relationship Id="rId95"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035 Acts 6v4-15 </a:t>
            </a:r>
          </a:p>
          <a:p>
            <a:pPr>
              <a:defRPr/>
            </a:pPr>
            <a:r>
              <a:rPr lang="en-US" sz="1400" dirty="0"/>
              <a:t>01-17-2024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19543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58513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00720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55388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22</a:t>
            </a:fld>
            <a:endParaRPr lang="en-US"/>
          </a:p>
        </p:txBody>
      </p:sp>
    </p:spTree>
    <p:extLst>
      <p:ext uri="{BB962C8B-B14F-4D97-AF65-F5344CB8AC3E}">
        <p14:creationId xmlns:p14="http://schemas.microsoft.com/office/powerpoint/2010/main" val="2574976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31</a:t>
            </a:fld>
            <a:endParaRPr lang="en-US"/>
          </a:p>
        </p:txBody>
      </p:sp>
    </p:spTree>
    <p:extLst>
      <p:ext uri="{BB962C8B-B14F-4D97-AF65-F5344CB8AC3E}">
        <p14:creationId xmlns:p14="http://schemas.microsoft.com/office/powerpoint/2010/main" val="246114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86</a:t>
            </a:fld>
            <a:endParaRPr lang="en-US"/>
          </a:p>
        </p:txBody>
      </p:sp>
    </p:spTree>
    <p:extLst>
      <p:ext uri="{BB962C8B-B14F-4D97-AF65-F5344CB8AC3E}">
        <p14:creationId xmlns:p14="http://schemas.microsoft.com/office/powerpoint/2010/main" val="2312863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117170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(6)</a:t>
            </a:r>
          </a:p>
        </p:txBody>
      </p:sp>
      <p:pic>
        <p:nvPicPr>
          <p:cNvPr id="2" name="Picture 1">
            <a:extLst>
              <a:ext uri="{FF2B5EF4-FFF2-40B4-BE49-F238E27FC236}">
                <a16:creationId xmlns:a16="http://schemas.microsoft.com/office/drawing/2014/main" id="{ECFB7784-CC00-DD2E-7B30-B1C072EB12B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9540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54459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3:1-3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65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060650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36722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0098242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267200" y="4114800"/>
            <a:ext cx="16002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2" name="Oval 7">
            <a:extLst>
              <a:ext uri="{FF2B5EF4-FFF2-40B4-BE49-F238E27FC236}">
                <a16:creationId xmlns:a16="http://schemas.microsoft.com/office/drawing/2014/main" id="{D25C3811-00AC-F781-F077-5245CA7FD429}"/>
              </a:ext>
            </a:extLst>
          </p:cNvPr>
          <p:cNvSpPr>
            <a:spLocks noChangeArrowheads="1"/>
          </p:cNvSpPr>
          <p:nvPr/>
        </p:nvSpPr>
        <p:spPr bwMode="auto">
          <a:xfrm>
            <a:off x="4267200" y="2775242"/>
            <a:ext cx="12954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(6)</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3D20BAE-474F-9247-FB1C-D11BD208B2A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658975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E01F2FD5-F6BD-B3A0-B55A-3A279E5E214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29080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Priestly converts increased (7c)</a:t>
            </a:r>
          </a:p>
        </p:txBody>
      </p:sp>
      <p:pic>
        <p:nvPicPr>
          <p:cNvPr id="2" name="Picture 1">
            <a:extLst>
              <a:ext uri="{FF2B5EF4-FFF2-40B4-BE49-F238E27FC236}">
                <a16:creationId xmlns:a16="http://schemas.microsoft.com/office/drawing/2014/main" id="{91FCDF48-1659-57CA-15C7-B6920537291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986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467600" cy="2563739"/>
          </a:xfrm>
        </p:spPr>
        <p:txBody>
          <a:bodyPr/>
          <a:lstStyle/>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(6:8-15)</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5590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Priestly converts increased (7c)</a:t>
            </a:r>
          </a:p>
        </p:txBody>
      </p:sp>
      <p:pic>
        <p:nvPicPr>
          <p:cNvPr id="2" name="Picture 1">
            <a:extLst>
              <a:ext uri="{FF2B5EF4-FFF2-40B4-BE49-F238E27FC236}">
                <a16:creationId xmlns:a16="http://schemas.microsoft.com/office/drawing/2014/main" id="{04C641B8-73C6-FE0C-B7E1-4577DB8A551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5755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Priestly converts increased (7c)</a:t>
            </a:r>
          </a:p>
        </p:txBody>
      </p:sp>
      <p:pic>
        <p:nvPicPr>
          <p:cNvPr id="2" name="Picture 1">
            <a:extLst>
              <a:ext uri="{FF2B5EF4-FFF2-40B4-BE49-F238E27FC236}">
                <a16:creationId xmlns:a16="http://schemas.microsoft.com/office/drawing/2014/main" id="{A87BAD85-7DE0-A18B-7016-3EC68E52495A}"/>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84602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67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964588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4192587"/>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t>
            </a:r>
          </a:p>
          <a:p>
            <a:pPr marL="914400" lvl="2" indent="-457200" eaLnBrk="0" hangingPunct="0">
              <a:lnSpc>
                <a:spcPct val="100000"/>
              </a:lnSpc>
              <a:spcBef>
                <a:spcPts val="0"/>
              </a:spcBef>
              <a:spcAft>
                <a:spcPts val="2400"/>
              </a:spcAft>
              <a:buClr>
                <a:srgbClr val="FFC000"/>
              </a:buClr>
              <a:buSzPct val="100000"/>
              <a:buFont typeface="Calibri" panose="020F0502020204030204" pitchFamily="34" charset="0"/>
              <a:buChar char="̶"/>
              <a:defRPr/>
            </a:pPr>
            <a:r>
              <a:rPr lang="en-US" altLang="en-US" sz="3200" dirty="0">
                <a:effectLst>
                  <a:outerShdw blurRad="38100" dist="38100" dir="2700000" algn="tl">
                    <a:srgbClr val="000000">
                      <a:alpha val="43137"/>
                    </a:srgbClr>
                  </a:outerShdw>
                </a:effectLst>
              </a:rPr>
              <a:t>Acts 2:47; 4:4;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t>
            </a:r>
          </a:p>
          <a:p>
            <a:pPr marL="914400" lvl="2" indent="-457200" eaLnBrk="0" hangingPunct="0">
              <a:lnSpc>
                <a:spcPct val="100000"/>
              </a:lnSpc>
              <a:spcBef>
                <a:spcPts val="0"/>
              </a:spcBef>
              <a:spcAft>
                <a:spcPts val="2400"/>
              </a:spcAft>
              <a:buClr>
                <a:srgbClr val="FFC000"/>
              </a:buClr>
              <a:buSzPct val="100000"/>
              <a:buFont typeface="Calibri" panose="020F0502020204030204" pitchFamily="34" charset="0"/>
              <a:buChar char="̶"/>
              <a:defRPr/>
            </a:pPr>
            <a:r>
              <a:rPr lang="en-US" altLang="en-US" sz="3200" dirty="0">
                <a:effectLst>
                  <a:outerShdw blurRad="38100" dist="38100" dir="2700000" algn="tl">
                    <a:srgbClr val="000000">
                      <a:alpha val="43137"/>
                    </a:srgbClr>
                  </a:outerShdw>
                </a:effectLst>
              </a:rPr>
              <a:t>Acts 1:13, 15; 2:41; 4:4:31;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378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213018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increased (7a)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Disciples increased (7b)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Priestly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convets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increased (7c)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1F6B557-55CE-5261-40C3-C345ADB2BAA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7778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589520" cy="2563739"/>
          </a:xfrm>
        </p:spPr>
        <p:txBody>
          <a:bodyPr/>
          <a:lstStyle/>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Appointment of the First Deacons (6:1-7)</a:t>
            </a:r>
          </a:p>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(6:8-15)</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10516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John 3:36</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Son has eternal life; but the one who does not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obey</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will not see life, but the wrath of God remains on him.”</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288" y="2971800"/>
            <a:ext cx="1941425" cy="1828800"/>
          </a:xfrm>
          <a:prstGeom prst="rect">
            <a:avLst/>
          </a:prstGeom>
        </p:spPr>
      </p:pic>
    </p:spTree>
    <p:extLst>
      <p:ext uri="{BB962C8B-B14F-4D97-AF65-F5344CB8AC3E}">
        <p14:creationId xmlns:p14="http://schemas.microsoft.com/office/powerpoint/2010/main" val="370791836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9413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Arrest (6:8-15)</a:t>
            </a:r>
          </a:p>
        </p:txBody>
      </p:sp>
      <p:pic>
        <p:nvPicPr>
          <p:cNvPr id="3" name="Picture 2">
            <a:extLst>
              <a:ext uri="{FF2B5EF4-FFF2-40B4-BE49-F238E27FC236}">
                <a16:creationId xmlns:a16="http://schemas.microsoft.com/office/drawing/2014/main" id="{ADE663B5-D3C8-74DB-8768-338CD92C56D3}"/>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68717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819234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2551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p:txBody>
      </p:sp>
      <p:pic>
        <p:nvPicPr>
          <p:cNvPr id="2" name="Picture 1">
            <a:extLst>
              <a:ext uri="{FF2B5EF4-FFF2-40B4-BE49-F238E27FC236}">
                <a16:creationId xmlns:a16="http://schemas.microsoft.com/office/drawing/2014/main" id="{7D8D4AD6-516D-CF2E-92CE-49AF5B44A2D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6079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8FCF3BA-A0B9-68CA-FA35-4949EE37C9E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7005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(8c)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432C4ED-5B0D-7089-A78B-5CFFEA22822A}"/>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3648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B6D2617B-8831-5623-4E8E-7A058B28174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18685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“Verse 12 provides evidence of apostolic authority. The account of the second persecution of the church begins by describing the apostolic signs (v. 12a). Again it is important to note that in the book of Acts, only the apostles and the apostolic [de]legates, who were appointed by the apostles by the laying on of hands, were able to perform miracles, signs, and wonders (e.g. Acts 6:8).[113] This fact has come out four times before (Acts 2:43; 3:6-7; 4:22, 33), and now it is repeated once again in this verse.”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630F2D73-EE26-D2EC-2A4D-32A5E3E7A5B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83781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5146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Failure of the attack (10)</a:t>
            </a:r>
          </a:p>
        </p:txBody>
      </p:sp>
      <p:pic>
        <p:nvPicPr>
          <p:cNvPr id="2" name="Picture 1">
            <a:extLst>
              <a:ext uri="{FF2B5EF4-FFF2-40B4-BE49-F238E27FC236}">
                <a16:creationId xmlns:a16="http://schemas.microsoft.com/office/drawing/2014/main" id="{00B37AF3-38F8-49C3-E8DE-835AEF27738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76998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5146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Failure of the attack (10)</a:t>
            </a:r>
          </a:p>
        </p:txBody>
      </p:sp>
      <p:pic>
        <p:nvPicPr>
          <p:cNvPr id="2" name="Picture 1">
            <a:extLst>
              <a:ext uri="{FF2B5EF4-FFF2-40B4-BE49-F238E27FC236}">
                <a16:creationId xmlns:a16="http://schemas.microsoft.com/office/drawing/2014/main" id="{00B37AF3-38F8-49C3-E8DE-835AEF27738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76458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4111801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2E65CBEE-324F-E7DC-B5F0-E7B4551534E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07825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10D72971-F116-9B97-707B-A09EEB59083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5360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1828800" y="1676400"/>
            <a:ext cx="990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331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B4B69287-C33F-7076-9388-53EC0C3288E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36299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3505200" y="4419600"/>
            <a:ext cx="16002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4862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Advice</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Advice (2)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Qualifications (3)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responsibility (4)</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F89333E-170E-B68C-8CA0-8D8852C8079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22875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869EB564-44C3-5212-16D4-15CB933BB64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89566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8153400" y="4876800"/>
            <a:ext cx="914400"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99709203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CFAD97F1-3B70-83FA-BB35-98DF2372FA8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3177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067799" y="2667001"/>
            <a:ext cx="685801"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9ABF5C42-908A-AEE1-5928-FEB9F83D798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66655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5029200" y="2819400"/>
            <a:ext cx="685800" cy="457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6170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6934200" y="2514600"/>
            <a:ext cx="685801"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062637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Failure of the attack (10)</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0406AC8-924F-2474-F2A8-904272FEF7C6}"/>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3049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BD924401-9648-D78F-EFAA-2718FAA233C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10305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563739"/>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8C945061-49E9-59BE-6D0D-680A924C001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5629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28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0D92F504-A7E8-BA1F-3D00-965E092DBE6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66507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0D92F504-A7E8-BA1F-3D00-965E092DBE6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56684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8AADE938-BCB1-CEEC-5A19-D47B0552EBC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87680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ABFBC026-1A5D-AC44-3548-12F1D250355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913742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F2825059-FA80-F044-0852-BF20EFAA7269}"/>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79806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7465151B-FF56-795F-C0E5-9BD93660824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2213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59540ED4-A065-BDD1-CD88-A08383EF6F8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13857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Substantiation of charges (14)</a:t>
            </a:r>
          </a:p>
        </p:txBody>
      </p:sp>
      <p:pic>
        <p:nvPicPr>
          <p:cNvPr id="2" name="Picture 1">
            <a:extLst>
              <a:ext uri="{FF2B5EF4-FFF2-40B4-BE49-F238E27FC236}">
                <a16:creationId xmlns:a16="http://schemas.microsoft.com/office/drawing/2014/main" id="{007296C9-D604-2154-6F6C-C42BB033493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56895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Substantiation of charges (14)</a:t>
            </a:r>
          </a:p>
        </p:txBody>
      </p:sp>
      <p:pic>
        <p:nvPicPr>
          <p:cNvPr id="2" name="Picture 1">
            <a:extLst>
              <a:ext uri="{FF2B5EF4-FFF2-40B4-BE49-F238E27FC236}">
                <a16:creationId xmlns:a16="http://schemas.microsoft.com/office/drawing/2014/main" id="{CBD592AD-4E03-DD8D-5B46-F4FC92C6291F}"/>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138003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C073E39F-6C52-30F3-5FF2-392014D0A57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40308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advice (2-4)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(5-6)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Appointment of the First Deacons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6:1-7</a:t>
            </a:r>
          </a:p>
        </p:txBody>
      </p:sp>
      <p:pic>
        <p:nvPicPr>
          <p:cNvPr id="4" name="Picture 3">
            <a:extLst>
              <a:ext uri="{FF2B5EF4-FFF2-40B4-BE49-F238E27FC236}">
                <a16:creationId xmlns:a16="http://schemas.microsoft.com/office/drawing/2014/main" id="{1A416358-8BBA-B5A6-4F2F-E9E45555CE89}"/>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55627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5BC7A7BF-3BD9-662B-16ED-796C118FB2F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21168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ED28D02E-5528-D725-78BB-1E0346544DF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39705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Substantiation of charges (14)</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6BA1CD0-A46C-2C51-E99A-7CC38190B1F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26390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CD6362AE-3ADB-53E6-490E-0F6B9B6BBA2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807402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464E8396-DE53-AEF9-487E-EBC85F74579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43653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677930"/>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 </a:t>
            </a:r>
            <a:r>
              <a:rPr lang="en-US" sz="3600" dirty="0">
                <a:latin typeface="Calibri" panose="020F0502020204030204" pitchFamily="34" charset="0"/>
                <a:cs typeface="Calibri" panose="020F0502020204030204" pitchFamily="34" charset="0"/>
              </a:rPr>
              <a:t>Jesus came out from the temple and was going away when His disciples came up to point out the temple buildings to Him. </a:t>
            </a:r>
            <a:r>
              <a:rPr lang="en-US" sz="3600" baseline="30000" dirty="0">
                <a:latin typeface="Calibri" panose="020F0502020204030204" pitchFamily="34" charset="0"/>
                <a:cs typeface="Calibri" panose="020F0502020204030204" pitchFamily="34" charset="0"/>
              </a:rPr>
              <a:t>2 </a:t>
            </a:r>
            <a:r>
              <a:rPr lang="en-US" sz="3600" dirty="0">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latin typeface="Calibri" panose="020F0502020204030204" pitchFamily="34" charset="0"/>
                <a:cs typeface="Calibri" panose="020F0502020204030204" pitchFamily="34" charset="0"/>
              </a:rPr>
              <a:t>not one stone here will be left upon another, which will not be torn down</a:t>
            </a:r>
            <a:r>
              <a:rPr lang="en-US" sz="4000" dirty="0">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209971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19:41-44</a:t>
            </a:r>
          </a:p>
          <a:p>
            <a:pPr algn="just"/>
            <a:r>
              <a:rPr lang="en-US" sz="3600" baseline="30000" dirty="0">
                <a:latin typeface="Calibri" panose="020F0502020204030204" pitchFamily="34" charset="0"/>
                <a:cs typeface="Calibri" panose="020F0502020204030204" pitchFamily="34" charset="0"/>
              </a:rPr>
              <a:t>41 “</a:t>
            </a:r>
            <a:r>
              <a:rPr lang="en-US" sz="3600" dirty="0">
                <a:latin typeface="Calibri" panose="020F0502020204030204" pitchFamily="34" charset="0"/>
                <a:cs typeface="Calibri" panose="020F0502020204030204" pitchFamily="34" charset="0"/>
              </a:rPr>
              <a:t>When He approached Jerusalem, He saw the city and wept over it, </a:t>
            </a:r>
            <a:r>
              <a:rPr lang="en-US" sz="3600" baseline="30000" dirty="0">
                <a:latin typeface="Calibri" panose="020F0502020204030204" pitchFamily="34" charset="0"/>
                <a:cs typeface="Calibri" panose="020F0502020204030204" pitchFamily="34" charset="0"/>
              </a:rPr>
              <a:t>42 </a:t>
            </a:r>
            <a:r>
              <a:rPr lang="en-US" sz="36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600" baseline="30000" dirty="0">
                <a:latin typeface="Calibri" panose="020F0502020204030204" pitchFamily="34" charset="0"/>
                <a:cs typeface="Calibri" panose="020F0502020204030204" pitchFamily="34" charset="0"/>
              </a:rPr>
              <a:t>43 </a:t>
            </a:r>
            <a:r>
              <a:rPr lang="en-US" sz="3600" dirty="0">
                <a:latin typeface="Calibri" panose="020F0502020204030204" pitchFamily="34" charset="0"/>
                <a:cs typeface="Calibri" panose="020F0502020204030204" pitchFamily="34" charset="0"/>
              </a:rPr>
              <a:t>For the days will come upon you when </a:t>
            </a:r>
            <a:r>
              <a:rPr lang="en-US" sz="3600" b="1" u="sng" dirty="0">
                <a:solidFill>
                  <a:srgbClr val="FFFFCC"/>
                </a:solidFill>
                <a:latin typeface="Calibri" panose="020F0502020204030204" pitchFamily="34" charset="0"/>
                <a:cs typeface="Calibri" panose="020F0502020204030204" pitchFamily="34" charset="0"/>
              </a:rPr>
              <a:t>your enemies will throw up a barricade against you, and surround you and hem you in on</a:t>
            </a:r>
            <a:r>
              <a:rPr lang="en-US" sz="3600" dirty="0">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240730050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DF1AD6-8C87-478D-9F1B-301BD129E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19:41-44</a:t>
            </a:r>
          </a:p>
          <a:p>
            <a:pPr algn="just"/>
            <a:r>
              <a:rPr lang="en-US" sz="3600" dirty="0">
                <a:latin typeface="Calibri" panose="020F0502020204030204" pitchFamily="34" charset="0"/>
                <a:cs typeface="Calibri" panose="020F0502020204030204" pitchFamily="34" charset="0"/>
              </a:rPr>
              <a:t>. . . </a:t>
            </a:r>
            <a:r>
              <a:rPr lang="en-US" sz="3600" b="1" u="sng" dirty="0">
                <a:solidFill>
                  <a:srgbClr val="FFFFCC"/>
                </a:solidFill>
                <a:latin typeface="Calibri" panose="020F0502020204030204" pitchFamily="34" charset="0"/>
                <a:cs typeface="Calibri" panose="020F0502020204030204" pitchFamily="34" charset="0"/>
              </a:rPr>
              <a:t>every side</a:t>
            </a:r>
            <a:r>
              <a:rPr lang="en-US" sz="3600" dirty="0">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44 </a:t>
            </a:r>
            <a:r>
              <a:rPr lang="en-US" sz="3600" dirty="0">
                <a:latin typeface="Calibri" panose="020F0502020204030204" pitchFamily="34" charset="0"/>
                <a:cs typeface="Calibri" panose="020F0502020204030204" pitchFamily="34" charset="0"/>
              </a:rPr>
              <a:t>and they will level you to the ground and </a:t>
            </a:r>
            <a:r>
              <a:rPr lang="en-US" sz="3600" b="1" u="sng" dirty="0">
                <a:solidFill>
                  <a:srgbClr val="FFFFCC"/>
                </a:solidFill>
                <a:latin typeface="Calibri" panose="020F0502020204030204" pitchFamily="34" charset="0"/>
                <a:cs typeface="Calibri" panose="020F0502020204030204" pitchFamily="34" charset="0"/>
              </a:rPr>
              <a:t>your children within you, and they will not leave in you one stone upon another</a:t>
            </a:r>
            <a:r>
              <a:rPr lang="en-US" sz="3600" dirty="0">
                <a:latin typeface="Calibri" panose="020F0502020204030204" pitchFamily="34" charset="0"/>
                <a:cs typeface="Calibri" panose="020F0502020204030204" pitchFamily="34" charset="0"/>
              </a:rPr>
              <a:t>, because you did not recognize the time of your visitation.”</a:t>
            </a:r>
          </a:p>
        </p:txBody>
      </p:sp>
      <p:pic>
        <p:nvPicPr>
          <p:cNvPr id="3" name="Picture 2">
            <a:extLst>
              <a:ext uri="{FF2B5EF4-FFF2-40B4-BE49-F238E27FC236}">
                <a16:creationId xmlns:a16="http://schemas.microsoft.com/office/drawing/2014/main" id="{CAB920E7-112F-446F-A6B9-6D5661D9F55D}"/>
              </a:ext>
            </a:extLst>
          </p:cNvPr>
          <p:cNvPicPr>
            <a:picLocks noChangeAspect="1"/>
          </p:cNvPicPr>
          <p:nvPr/>
        </p:nvPicPr>
        <p:blipFill>
          <a:blip r:embed="rId3"/>
          <a:stretch>
            <a:fillRect/>
          </a:stretch>
        </p:blipFill>
        <p:spPr>
          <a:xfrm>
            <a:off x="4694712" y="3048000"/>
            <a:ext cx="2802577" cy="1828800"/>
          </a:xfrm>
          <a:prstGeom prst="rect">
            <a:avLst/>
          </a:prstGeom>
          <a:ln>
            <a:solidFill>
              <a:schemeClr val="tx1"/>
            </a:solidFill>
          </a:ln>
        </p:spPr>
      </p:pic>
    </p:spTree>
    <p:extLst>
      <p:ext uri="{BB962C8B-B14F-4D97-AF65-F5344CB8AC3E}">
        <p14:creationId xmlns:p14="http://schemas.microsoft.com/office/powerpoint/2010/main" val="21672117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CB8BC-E320-44BC-A2FE-22E3A653EC03}"/>
              </a:ext>
            </a:extLst>
          </p:cNvPr>
          <p:cNvPicPr>
            <a:picLocks noChangeAspect="1"/>
          </p:cNvPicPr>
          <p:nvPr/>
        </p:nvPicPr>
        <p:blipFill>
          <a:blip r:embed="rId2"/>
          <a:stretch>
            <a:fillRect/>
          </a:stretch>
        </p:blipFill>
        <p:spPr>
          <a:xfrm>
            <a:off x="1641589" y="421803"/>
            <a:ext cx="8908825" cy="5943600"/>
          </a:xfrm>
          <a:prstGeom prst="rect">
            <a:avLst/>
          </a:prstGeom>
        </p:spPr>
      </p:pic>
    </p:spTree>
    <p:extLst>
      <p:ext uri="{BB962C8B-B14F-4D97-AF65-F5344CB8AC3E}">
        <p14:creationId xmlns:p14="http://schemas.microsoft.com/office/powerpoint/2010/main" val="4651165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C324636A-BBF9-A9FF-88B8-5D95C53AEEB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18667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(6)</a:t>
            </a:r>
          </a:p>
        </p:txBody>
      </p:sp>
      <p:pic>
        <p:nvPicPr>
          <p:cNvPr id="2" name="Picture 1">
            <a:extLst>
              <a:ext uri="{FF2B5EF4-FFF2-40B4-BE49-F238E27FC236}">
                <a16:creationId xmlns:a16="http://schemas.microsoft.com/office/drawing/2014/main" id="{7A036164-09CB-3466-C414-94B6A564C4D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933302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A515CB85-FF8D-9581-CB3B-B8E3AAD0DC2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8960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276600" y="1600200"/>
            <a:ext cx="8305800" cy="3200400"/>
          </a:xfrm>
        </p:spPr>
        <p:txBody>
          <a:bodyPr/>
          <a:lstStyle/>
          <a:p>
            <a:pPr marL="0" indent="0" algn="just" eaLnBrk="1" hangingPunct="1">
              <a:lnSpc>
                <a:spcPct val="100000"/>
              </a:lnSpc>
              <a:buNone/>
              <a:defRPr/>
            </a:pPr>
            <a:r>
              <a:rPr lang="en-US" sz="3200" dirty="0">
                <a:cs typeface="Calibri" panose="020F0502020204030204" pitchFamily="34" charset="0"/>
              </a:rPr>
              <a:t>Literal interpretation “…might also be called plain interpretation so that no one receives the mistaken notion that the literal principle rules out </a:t>
            </a:r>
            <a:r>
              <a:rPr lang="en-US" sz="3200" b="1" u="sng" dirty="0">
                <a:solidFill>
                  <a:srgbClr val="FFFFCC"/>
                </a:solidFill>
                <a:cs typeface="Calibri" panose="020F0502020204030204" pitchFamily="34" charset="0"/>
              </a:rPr>
              <a:t>figures of speech</a:t>
            </a:r>
            <a:r>
              <a:rPr lang="en-US" sz="3200" dirty="0">
                <a:cs typeface="Calibri" panose="020F0502020204030204" pitchFamily="34" charset="0"/>
              </a:rPr>
              <a:t>.”</a:t>
            </a:r>
            <a:r>
              <a:rPr lang="en-US" sz="3200" dirty="0"/>
              <a:t> </a:t>
            </a:r>
          </a:p>
        </p:txBody>
      </p:sp>
      <p:sp>
        <p:nvSpPr>
          <p:cNvPr id="5" name="Title 1"/>
          <p:cNvSpPr>
            <a:spLocks noGrp="1"/>
          </p:cNvSpPr>
          <p:nvPr>
            <p:ph type="title"/>
          </p:nvPr>
        </p:nvSpPr>
        <p:spPr>
          <a:xfrm>
            <a:off x="3048000" y="228600"/>
            <a:ext cx="6096000" cy="1143000"/>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3600" kern="1200" dirty="0">
                <a:solidFill>
                  <a:srgbClr val="00FFFF"/>
                </a:solidFill>
                <a:effectLst>
                  <a:outerShdw blurRad="38100" dist="38100" dir="2700000" algn="tl">
                    <a:srgbClr val="000000">
                      <a:alpha val="43137"/>
                    </a:srgbClr>
                  </a:outerShdw>
                </a:effectLst>
                <a:ea typeface="+mn-ea"/>
                <a:cs typeface="+mn-cs"/>
              </a:rPr>
            </a:br>
            <a:r>
              <a:rPr lang="en-US" altLang="en-US" sz="2000" i="1" kern="1200" dirty="0">
                <a:solidFill>
                  <a:srgbClr val="FFFFFF"/>
                </a:solidFill>
                <a:latin typeface="+mn-lt"/>
                <a:ea typeface="+mn-ea"/>
                <a:cs typeface="+mn-cs"/>
              </a:rPr>
              <a:t>Dispensationalism</a:t>
            </a:r>
            <a:r>
              <a:rPr lang="en-US" altLang="en-US" sz="2000" kern="1200" dirty="0">
                <a:solidFill>
                  <a:srgbClr val="FFFFFF"/>
                </a:solidFill>
                <a:latin typeface="+mn-lt"/>
                <a:ea typeface="+mn-ea"/>
                <a:cs typeface="+mn-cs"/>
              </a:rPr>
              <a:t> (Chicago: Moody Press, 1965), 86.</a:t>
            </a:r>
            <a:endParaRPr lang="en-US" altLang="en-US" b="0" dirty="0">
              <a:solidFill>
                <a:srgbClr val="00FFFF"/>
              </a:solidFill>
              <a:effectLst>
                <a:outerShdw blurRad="38100" dist="38100" dir="2700000" algn="tl">
                  <a:srgbClr val="000000">
                    <a:alpha val="43137"/>
                  </a:srgbClr>
                </a:outerShdw>
              </a:effectLst>
              <a:latin typeface="+mn-lt"/>
            </a:endParaRPr>
          </a:p>
        </p:txBody>
      </p:sp>
      <p:pic>
        <p:nvPicPr>
          <p:cNvPr id="2" name="Picture 1">
            <a:extLst>
              <a:ext uri="{FF2B5EF4-FFF2-40B4-BE49-F238E27FC236}">
                <a16:creationId xmlns:a16="http://schemas.microsoft.com/office/drawing/2014/main" id="{47D3F257-F0F6-46AD-571F-B6EF19106CFA}"/>
              </a:ext>
            </a:extLst>
          </p:cNvPr>
          <p:cNvPicPr>
            <a:picLocks noChangeAspect="1"/>
          </p:cNvPicPr>
          <p:nvPr/>
        </p:nvPicPr>
        <p:blipFill>
          <a:blip r:embed="rId2"/>
          <a:stretch>
            <a:fillRect/>
          </a:stretch>
        </p:blipFill>
        <p:spPr>
          <a:xfrm>
            <a:off x="609600" y="1752600"/>
            <a:ext cx="2162175" cy="29051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92335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9751846B-60C9-02D8-E751-9C7B391CBE8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91071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467600" cy="2563739"/>
          </a:xfrm>
        </p:spPr>
        <p:txBody>
          <a:bodyPr/>
          <a:lstStyle/>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(6:8-15)</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52115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Appointment</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Approval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Enumeration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(6)</a:t>
            </a:r>
          </a:p>
        </p:txBody>
      </p:sp>
      <p:pic>
        <p:nvPicPr>
          <p:cNvPr id="2" name="Picture 1">
            <a:extLst>
              <a:ext uri="{FF2B5EF4-FFF2-40B4-BE49-F238E27FC236}">
                <a16:creationId xmlns:a16="http://schemas.microsoft.com/office/drawing/2014/main" id="{E35AB008-4B9D-DE8F-93E0-2BD7E88B9A2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695766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6393</TotalTime>
  <Words>2333</Words>
  <Application>Microsoft Office PowerPoint</Application>
  <PresentationFormat>Widescreen</PresentationFormat>
  <Paragraphs>336</Paragraphs>
  <Slides>86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Calibri</vt:lpstr>
      <vt:lpstr>Calibri Light</vt:lpstr>
      <vt:lpstr>Corbel</vt:lpstr>
      <vt:lpstr>Wingdings</vt:lpstr>
      <vt:lpstr>Office Theme</vt:lpstr>
      <vt:lpstr>PowerPoint Presentation</vt:lpstr>
      <vt:lpstr>Acts 6:1‒15 First Deacons &amp; Stephen’s Arrest</vt:lpstr>
      <vt:lpstr>Acts 6:1‒15 First Deacons &amp; Stephen’s Arrest</vt:lpstr>
      <vt:lpstr>PowerPoint Presentation</vt:lpstr>
      <vt:lpstr>Acts 6:2-4 Apostolic Advice</vt:lpstr>
      <vt:lpstr>PowerPoint Presentation</vt:lpstr>
      <vt:lpstr>PowerPoint Presentation</vt:lpstr>
      <vt:lpstr>Acts 6:5-6 Appointment</vt:lpstr>
      <vt:lpstr>Acts 6:5-6 Appointment</vt:lpstr>
      <vt:lpstr>Acts 6:5-6 Appointment</vt:lpstr>
      <vt:lpstr>PowerPoint Presentation</vt:lpstr>
      <vt:lpstr>PowerPoint Presentation</vt:lpstr>
      <vt:lpstr>PowerPoint Presentation</vt:lpstr>
      <vt:lpstr>PowerPoint Presentation</vt:lpstr>
      <vt:lpstr>PowerPoint Presentation</vt:lpstr>
      <vt:lpstr>PowerPoint Presentation</vt:lpstr>
      <vt:lpstr>Acts 6:5-6 Appointment</vt:lpstr>
      <vt:lpstr>PowerPoint Presentation</vt:lpstr>
      <vt:lpstr>Acts 6:7 Results</vt:lpstr>
      <vt:lpstr>Acts 6:7 Results</vt:lpstr>
      <vt:lpstr>Acts 6:7 Results</vt:lpstr>
      <vt:lpstr>Purpose</vt:lpstr>
      <vt:lpstr>Message</vt:lpstr>
      <vt:lpstr>Progress Reports</vt:lpstr>
      <vt:lpstr>PowerPoint Presentation</vt:lpstr>
      <vt:lpstr>PowerPoint Presentation</vt:lpstr>
      <vt:lpstr>Structure (Acts 1:8)</vt:lpstr>
      <vt:lpstr>Structure (Acts 1:8)</vt:lpstr>
      <vt:lpstr>Acts 6:7 Results</vt:lpstr>
      <vt:lpstr>PowerPoint Presentation</vt:lpstr>
      <vt:lpstr>Acts 6:1‒15 First Deacons &amp; Stephen’s Arrest</vt:lpstr>
      <vt:lpstr>PowerPoint Presentation</vt:lpstr>
      <vt:lpstr>PowerPoint Presentation</vt:lpstr>
      <vt:lpstr>PowerPoint Presentation</vt:lpstr>
      <vt:lpstr>PowerPoint Presentation</vt:lpstr>
      <vt:lpstr>Acts 6:8 Description of Stephen</vt:lpstr>
      <vt:lpstr>Acts 6:8 Description of Stephen</vt:lpstr>
      <vt:lpstr>Acts 6:8 Description of Stephen</vt:lpstr>
      <vt:lpstr>Acts 6:8 Description of Stephen</vt:lpstr>
      <vt:lpstr>PowerPoint Presentation</vt:lpstr>
      <vt:lpstr>PowerPoint Presentation</vt:lpstr>
      <vt:lpstr>Acts 6:9-10 Disputations Against Stephen</vt:lpstr>
      <vt:lpstr>Acts 6:9-10 Disputations Against Stephen</vt:lpstr>
      <vt:lpstr>PowerPoint Presentation</vt:lpstr>
      <vt:lpstr>Acts 6:9 Sources of the Attack</vt:lpstr>
      <vt:lpstr>Acts 6:9 Sources of the Attack</vt:lpstr>
      <vt:lpstr>PowerPoint Presentation</vt:lpstr>
      <vt:lpstr>Acts 6:9 Sources of the Attack</vt:lpstr>
      <vt:lpstr>PowerPoint Presentation</vt:lpstr>
      <vt:lpstr>Acts 6:9 Sources of the Attack</vt:lpstr>
      <vt:lpstr>PowerPoint Presentation</vt:lpstr>
      <vt:lpstr>Acts 6:9 Sources of the Attack</vt:lpstr>
      <vt:lpstr>PowerPoint Presentation</vt:lpstr>
      <vt:lpstr>Acts 6:9 Sources of the Attack</vt:lpstr>
      <vt:lpstr>PowerPoint Presentation</vt:lpstr>
      <vt:lpstr>PowerPoint Presentation</vt:lpstr>
      <vt:lpstr>Acts 6:9-10 Disputations Against Stephen</vt:lpstr>
      <vt:lpstr>PowerPoint Presentation</vt:lpstr>
      <vt:lpstr>Acts 6:11 Conspiracy Against Stephen</vt:lpstr>
      <vt:lpstr>Acts 6:11 Conspiracy Against Stephen</vt:lpstr>
      <vt:lpstr>Acts 6:11 Conspiracy Against Stephen</vt:lpstr>
      <vt:lpstr>Acts 6:11b-c Charges</vt:lpstr>
      <vt:lpstr>Acts 6:11b-c Charges</vt:lpstr>
      <vt:lpstr>Acts 6:11b-c Charges</vt:lpstr>
      <vt:lpstr>PowerPoint Presentation</vt:lpstr>
      <vt:lpstr>PowerPoint Presentation</vt:lpstr>
      <vt:lpstr>Acts 6:13-14 Charges Against Stephen</vt:lpstr>
      <vt:lpstr>Acts 6:13-14 Charges Against Stephen</vt:lpstr>
      <vt:lpstr>Acts 6:13 Charges</vt:lpstr>
      <vt:lpstr>Acts 6:13 Charges</vt:lpstr>
      <vt:lpstr>Acts 6:13 Charges</vt:lpstr>
      <vt:lpstr>Acts 6:13-14 Charges Against Stephen</vt:lpstr>
      <vt:lpstr>Acts 6:14 Substantiation of the Charges </vt:lpstr>
      <vt:lpstr>Acts 6:14 Substantiation of the Charges </vt:lpstr>
      <vt:lpstr>PowerPoint Presentation</vt:lpstr>
      <vt:lpstr>PowerPoint Presentation</vt:lpstr>
      <vt:lpstr>PowerPoint Presentation</vt:lpstr>
      <vt:lpstr>PowerPoint Presentation</vt:lpstr>
      <vt:lpstr>Acts 6:14 Substantiation of the Charges </vt:lpstr>
      <vt:lpstr>PowerPoint Presentation</vt:lpstr>
      <vt:lpstr>Charles Ryrie Dispensationalism (Chicago: Moody Press, 1965), 86.</vt:lpstr>
      <vt:lpstr>PowerPoint Presentation</vt:lpstr>
      <vt:lpstr>E.W. Bullinger (1837‒1913)</vt:lpstr>
      <vt:lpstr>PowerPoint Presentation</vt:lpstr>
      <vt:lpstr>Conclusion</vt:lpstr>
      <vt:lpstr>Acts 6:1‒15 First Deacons &amp; Stephen’s Arrest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034 Acts 6v1-15</dc:title>
  <dc:subject>ACTS</dc:subject>
  <dc:creator>A. Woods</dc:creator>
  <cp:lastModifiedBy>anne woods</cp:lastModifiedBy>
  <cp:revision>732</cp:revision>
  <cp:lastPrinted>2024-01-09T22:06:07Z</cp:lastPrinted>
  <dcterms:created xsi:type="dcterms:W3CDTF">2009-01-10T23:45:31Z</dcterms:created>
  <dcterms:modified xsi:type="dcterms:W3CDTF">2024-01-17T15:09:33Z</dcterms:modified>
</cp:coreProperties>
</file>