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4"/>
  </p:notesMasterIdLst>
  <p:handoutMasterIdLst>
    <p:handoutMasterId r:id="rId115"/>
  </p:handoutMasterIdLst>
  <p:sldIdLst>
    <p:sldId id="9907" r:id="rId2"/>
    <p:sldId id="2573" r:id="rId3"/>
    <p:sldId id="10525" r:id="rId4"/>
    <p:sldId id="5512" r:id="rId5"/>
    <p:sldId id="2575" r:id="rId6"/>
    <p:sldId id="2576" r:id="rId7"/>
    <p:sldId id="10526" r:id="rId8"/>
    <p:sldId id="10527" r:id="rId9"/>
    <p:sldId id="10528" r:id="rId10"/>
    <p:sldId id="10404" r:id="rId11"/>
    <p:sldId id="10413" r:id="rId12"/>
    <p:sldId id="10408" r:id="rId13"/>
    <p:sldId id="3338" r:id="rId14"/>
    <p:sldId id="3154" r:id="rId15"/>
    <p:sldId id="10534" r:id="rId16"/>
    <p:sldId id="294" r:id="rId17"/>
    <p:sldId id="10530" r:id="rId18"/>
    <p:sldId id="10531" r:id="rId19"/>
    <p:sldId id="5135" r:id="rId20"/>
    <p:sldId id="10532" r:id="rId21"/>
    <p:sldId id="295" r:id="rId22"/>
    <p:sldId id="296" r:id="rId23"/>
    <p:sldId id="299" r:id="rId24"/>
    <p:sldId id="9644" r:id="rId25"/>
    <p:sldId id="9646" r:id="rId26"/>
    <p:sldId id="10538" r:id="rId27"/>
    <p:sldId id="10540" r:id="rId28"/>
    <p:sldId id="10539" r:id="rId29"/>
    <p:sldId id="9666" r:id="rId30"/>
    <p:sldId id="10231" r:id="rId31"/>
    <p:sldId id="10547" r:id="rId32"/>
    <p:sldId id="5157" r:id="rId33"/>
    <p:sldId id="7888" r:id="rId34"/>
    <p:sldId id="10543" r:id="rId35"/>
    <p:sldId id="1593" r:id="rId36"/>
    <p:sldId id="10548" r:id="rId37"/>
    <p:sldId id="10136" r:id="rId38"/>
    <p:sldId id="282" r:id="rId39"/>
    <p:sldId id="283" r:id="rId40"/>
    <p:sldId id="1596" r:id="rId41"/>
    <p:sldId id="1600" r:id="rId42"/>
    <p:sldId id="1601" r:id="rId43"/>
    <p:sldId id="1589" r:id="rId44"/>
    <p:sldId id="10401" r:id="rId45"/>
    <p:sldId id="10583" r:id="rId46"/>
    <p:sldId id="10390" r:id="rId47"/>
    <p:sldId id="1071" r:id="rId48"/>
    <p:sldId id="10542" r:id="rId49"/>
    <p:sldId id="1072" r:id="rId50"/>
    <p:sldId id="10578" r:id="rId51"/>
    <p:sldId id="2600" r:id="rId52"/>
    <p:sldId id="10573" r:id="rId53"/>
    <p:sldId id="10574" r:id="rId54"/>
    <p:sldId id="10579" r:id="rId55"/>
    <p:sldId id="6489" r:id="rId56"/>
    <p:sldId id="10575" r:id="rId57"/>
    <p:sldId id="6498" r:id="rId58"/>
    <p:sldId id="6502" r:id="rId59"/>
    <p:sldId id="6501" r:id="rId60"/>
    <p:sldId id="5567" r:id="rId61"/>
    <p:sldId id="5657" r:id="rId62"/>
    <p:sldId id="10580" r:id="rId63"/>
    <p:sldId id="7115" r:id="rId64"/>
    <p:sldId id="7104" r:id="rId65"/>
    <p:sldId id="4646" r:id="rId66"/>
    <p:sldId id="10581" r:id="rId67"/>
    <p:sldId id="10584" r:id="rId68"/>
    <p:sldId id="6488" r:id="rId69"/>
    <p:sldId id="10577" r:id="rId70"/>
    <p:sldId id="6490" r:id="rId71"/>
    <p:sldId id="6976" r:id="rId72"/>
    <p:sldId id="9045" r:id="rId73"/>
    <p:sldId id="10551" r:id="rId74"/>
    <p:sldId id="10552" r:id="rId75"/>
    <p:sldId id="10553" r:id="rId76"/>
    <p:sldId id="10554" r:id="rId77"/>
    <p:sldId id="10555" r:id="rId78"/>
    <p:sldId id="10556" r:id="rId79"/>
    <p:sldId id="10557" r:id="rId80"/>
    <p:sldId id="10558" r:id="rId81"/>
    <p:sldId id="10559" r:id="rId82"/>
    <p:sldId id="10560" r:id="rId83"/>
    <p:sldId id="10561" r:id="rId84"/>
    <p:sldId id="10562" r:id="rId85"/>
    <p:sldId id="6503" r:id="rId86"/>
    <p:sldId id="10563" r:id="rId87"/>
    <p:sldId id="10564" r:id="rId88"/>
    <p:sldId id="6509" r:id="rId89"/>
    <p:sldId id="2678" r:id="rId90"/>
    <p:sldId id="10565" r:id="rId91"/>
    <p:sldId id="10566" r:id="rId92"/>
    <p:sldId id="10567" r:id="rId93"/>
    <p:sldId id="10568" r:id="rId94"/>
    <p:sldId id="2890" r:id="rId95"/>
    <p:sldId id="10569" r:id="rId96"/>
    <p:sldId id="10570" r:id="rId97"/>
    <p:sldId id="6494" r:id="rId98"/>
    <p:sldId id="6493" r:id="rId99"/>
    <p:sldId id="6481" r:id="rId100"/>
    <p:sldId id="10571" r:id="rId101"/>
    <p:sldId id="10582" r:id="rId102"/>
    <p:sldId id="10572" r:id="rId103"/>
    <p:sldId id="6495" r:id="rId104"/>
    <p:sldId id="10585" r:id="rId105"/>
    <p:sldId id="4907" r:id="rId106"/>
    <p:sldId id="5358" r:id="rId107"/>
    <p:sldId id="982" r:id="rId108"/>
    <p:sldId id="3721" r:id="rId109"/>
    <p:sldId id="3720" r:id="rId110"/>
    <p:sldId id="1571" r:id="rId111"/>
    <p:sldId id="10522" r:id="rId112"/>
    <p:sldId id="10523" r:id="rId113"/>
  </p:sldIdLst>
  <p:sldSz cx="12192000" cy="6858000"/>
  <p:notesSz cx="7315200" cy="9601200"/>
  <p:custDataLst>
    <p:tags r:id="rId116"/>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0099"/>
    <a:srgbClr val="003399"/>
    <a:srgbClr val="0000CC"/>
    <a:srgbClr val="3333FF"/>
    <a:srgbClr val="FFFF00"/>
    <a:srgbClr val="C0C0C0"/>
    <a:srgbClr val="FF00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8" autoAdjust="0"/>
    <p:restoredTop sz="93870" autoAdjust="0"/>
  </p:normalViewPr>
  <p:slideViewPr>
    <p:cSldViewPr>
      <p:cViewPr>
        <p:scale>
          <a:sx n="100" d="100"/>
          <a:sy n="100" d="100"/>
        </p:scale>
        <p:origin x="1176" y="149"/>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416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ommentAuthors" Target="commen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27457CF4-7987-4E2E-867C-C89CC0F5F986}"/>
    <pc:docChg chg="custSel replTag delTag modHandout">
      <pc:chgData name="Jim McGowan" userId="e2c7446dd3aca506" providerId="LiveId" clId="{27457CF4-7987-4E2E-867C-C89CC0F5F986}" dt="2023-11-15T14:58:37.743" v="5"/>
      <pc:docMkLst>
        <pc:docMk/>
      </pc:docMkLst>
    </pc:docChg>
  </pc:docChgLst>
  <pc:docChgLst>
    <pc:chgData name="Jim McGowan" userId="e2c7446dd3aca506" providerId="LiveId" clId="{1169FA2F-6FAF-4B66-8307-B2A2AB2E1B8E}"/>
    <pc:docChg chg="undo custSel addSld modSld sldOrd">
      <pc:chgData name="Jim McGowan" userId="e2c7446dd3aca506" providerId="LiveId" clId="{1169FA2F-6FAF-4B66-8307-B2A2AB2E1B8E}" dt="2023-09-03T15:43:44.291" v="111"/>
      <pc:docMkLst>
        <pc:docMk/>
      </pc:docMkLst>
      <pc:sldChg chg="addSp delSp modSp mod">
        <pc:chgData name="Jim McGowan" userId="e2c7446dd3aca506" providerId="LiveId" clId="{1169FA2F-6FAF-4B66-8307-B2A2AB2E1B8E}" dt="2023-09-03T15:24:29.746" v="70" actId="208"/>
        <pc:sldMkLst>
          <pc:docMk/>
          <pc:sldMk cId="864073283" sldId="3720"/>
        </pc:sldMkLst>
        <pc:picChg chg="del">
          <ac:chgData name="Jim McGowan" userId="e2c7446dd3aca506" providerId="LiveId" clId="{1169FA2F-6FAF-4B66-8307-B2A2AB2E1B8E}" dt="2023-09-03T15:24:09.437" v="35" actId="478"/>
          <ac:picMkLst>
            <pc:docMk/>
            <pc:sldMk cId="864073283" sldId="3720"/>
            <ac:picMk id="2" creationId="{1E4CE1D7-95FF-2764-B754-750AF5F6733C}"/>
          </ac:picMkLst>
        </pc:picChg>
        <pc:picChg chg="add mod">
          <ac:chgData name="Jim McGowan" userId="e2c7446dd3aca506" providerId="LiveId" clId="{1169FA2F-6FAF-4B66-8307-B2A2AB2E1B8E}" dt="2023-09-03T15:24:29.746" v="70" actId="208"/>
          <ac:picMkLst>
            <pc:docMk/>
            <pc:sldMk cId="864073283" sldId="3720"/>
            <ac:picMk id="4098" creationId="{14FEF350-2F53-88C4-69BA-008802830D54}"/>
          </ac:picMkLst>
        </pc:picChg>
      </pc:sldChg>
      <pc:sldChg chg="addSp delSp modSp mod">
        <pc:chgData name="Jim McGowan" userId="e2c7446dd3aca506" providerId="LiveId" clId="{1169FA2F-6FAF-4B66-8307-B2A2AB2E1B8E}" dt="2023-09-03T15:22:56.939" v="34" actId="208"/>
        <pc:sldMkLst>
          <pc:docMk/>
          <pc:sldMk cId="2065013152" sldId="3721"/>
        </pc:sldMkLst>
        <pc:picChg chg="del mod">
          <ac:chgData name="Jim McGowan" userId="e2c7446dd3aca506" providerId="LiveId" clId="{1169FA2F-6FAF-4B66-8307-B2A2AB2E1B8E}" dt="2023-09-03T15:22:32.759" v="20" actId="478"/>
          <ac:picMkLst>
            <pc:docMk/>
            <pc:sldMk cId="2065013152" sldId="3721"/>
            <ac:picMk id="3" creationId="{D001251A-B0B3-526F-10CE-64F7F28212DA}"/>
          </ac:picMkLst>
        </pc:picChg>
        <pc:picChg chg="add mod">
          <ac:chgData name="Jim McGowan" userId="e2c7446dd3aca506" providerId="LiveId" clId="{1169FA2F-6FAF-4B66-8307-B2A2AB2E1B8E}" dt="2023-09-03T15:22:56.939" v="34" actId="208"/>
          <ac:picMkLst>
            <pc:docMk/>
            <pc:sldMk cId="2065013152" sldId="3721"/>
            <ac:picMk id="3074" creationId="{A30A7B80-6476-AB95-AD18-080F72D5F98B}"/>
          </ac:picMkLst>
        </pc:picChg>
      </pc:sldChg>
      <pc:sldChg chg="addSp delSp modSp mod">
        <pc:chgData name="Jim McGowan" userId="e2c7446dd3aca506" providerId="LiveId" clId="{1169FA2F-6FAF-4B66-8307-B2A2AB2E1B8E}" dt="2023-09-03T15:19:42.755" v="18" actId="12788"/>
        <pc:sldMkLst>
          <pc:docMk/>
          <pc:sldMk cId="1883096291" sldId="3732"/>
        </pc:sldMkLst>
        <pc:picChg chg="del">
          <ac:chgData name="Jim McGowan" userId="e2c7446dd3aca506" providerId="LiveId" clId="{1169FA2F-6FAF-4B66-8307-B2A2AB2E1B8E}" dt="2023-09-03T15:19:31.332" v="10" actId="478"/>
          <ac:picMkLst>
            <pc:docMk/>
            <pc:sldMk cId="1883096291" sldId="3732"/>
            <ac:picMk id="3" creationId="{00676DA0-71A0-D2EB-90B0-8D6811572CA4}"/>
          </ac:picMkLst>
        </pc:picChg>
        <pc:picChg chg="add mod">
          <ac:chgData name="Jim McGowan" userId="e2c7446dd3aca506" providerId="LiveId" clId="{1169FA2F-6FAF-4B66-8307-B2A2AB2E1B8E}" dt="2023-09-03T15:19:42.755" v="18" actId="12788"/>
          <ac:picMkLst>
            <pc:docMk/>
            <pc:sldMk cId="1883096291" sldId="3732"/>
            <ac:picMk id="2050" creationId="{2D718668-2949-9E4F-AD15-8AA3F6A24854}"/>
          </ac:picMkLst>
        </pc:picChg>
      </pc:sldChg>
      <pc:sldChg chg="addSp delSp modSp mod">
        <pc:chgData name="Jim McGowan" userId="e2c7446dd3aca506" providerId="LiveId" clId="{1169FA2F-6FAF-4B66-8307-B2A2AB2E1B8E}" dt="2023-09-03T15:13:34.685" v="9" actId="208"/>
        <pc:sldMkLst>
          <pc:docMk/>
          <pc:sldMk cId="4195871528" sldId="3733"/>
        </pc:sldMkLst>
        <pc:picChg chg="del mod">
          <ac:chgData name="Jim McGowan" userId="e2c7446dd3aca506" providerId="LiveId" clId="{1169FA2F-6FAF-4B66-8307-B2A2AB2E1B8E}" dt="2023-09-03T15:13:11.314" v="1" actId="478"/>
          <ac:picMkLst>
            <pc:docMk/>
            <pc:sldMk cId="4195871528" sldId="3733"/>
            <ac:picMk id="7" creationId="{711FE21F-338E-4339-B63B-5B872A8D15C9}"/>
          </ac:picMkLst>
        </pc:picChg>
        <pc:picChg chg="add mod">
          <ac:chgData name="Jim McGowan" userId="e2c7446dd3aca506" providerId="LiveId" clId="{1169FA2F-6FAF-4B66-8307-B2A2AB2E1B8E}" dt="2023-09-03T15:13:34.685" v="9" actId="208"/>
          <ac:picMkLst>
            <pc:docMk/>
            <pc:sldMk cId="4195871528" sldId="3733"/>
            <ac:picMk id="1026" creationId="{EF315540-53C5-FC34-09D6-899660D61447}"/>
          </ac:picMkLst>
        </pc:picChg>
      </pc:sldChg>
      <pc:sldChg chg="modSp mod">
        <pc:chgData name="Jim McGowan" userId="e2c7446dd3aca506" providerId="LiveId" clId="{1169FA2F-6FAF-4B66-8307-B2A2AB2E1B8E}" dt="2023-09-03T15:38:19.862" v="87" actId="1076"/>
        <pc:sldMkLst>
          <pc:docMk/>
          <pc:sldMk cId="1831854962" sldId="6407"/>
        </pc:sldMkLst>
        <pc:picChg chg="mod">
          <ac:chgData name="Jim McGowan" userId="e2c7446dd3aca506" providerId="LiveId" clId="{1169FA2F-6FAF-4B66-8307-B2A2AB2E1B8E}" dt="2023-09-03T15:38:19.862" v="87" actId="1076"/>
          <ac:picMkLst>
            <pc:docMk/>
            <pc:sldMk cId="1831854962" sldId="6407"/>
            <ac:picMk id="2" creationId="{BF7DA3C1-3679-C3A4-712B-B43A077A982A}"/>
          </ac:picMkLst>
        </pc:picChg>
      </pc:sldChg>
      <pc:sldChg chg="modSp mod">
        <pc:chgData name="Jim McGowan" userId="e2c7446dd3aca506" providerId="LiveId" clId="{1169FA2F-6FAF-4B66-8307-B2A2AB2E1B8E}" dt="2023-09-03T15:33:09.329" v="85" actId="1038"/>
        <pc:sldMkLst>
          <pc:docMk/>
          <pc:sldMk cId="3346323657" sldId="9637"/>
        </pc:sldMkLst>
        <pc:spChg chg="mod">
          <ac:chgData name="Jim McGowan" userId="e2c7446dd3aca506" providerId="LiveId" clId="{1169FA2F-6FAF-4B66-8307-B2A2AB2E1B8E}" dt="2023-09-03T15:32:47.184" v="71" actId="14100"/>
          <ac:spMkLst>
            <pc:docMk/>
            <pc:sldMk cId="3346323657" sldId="9637"/>
            <ac:spMk id="77827" creationId="{00000000-0000-0000-0000-000000000000}"/>
          </ac:spMkLst>
        </pc:spChg>
        <pc:picChg chg="mod">
          <ac:chgData name="Jim McGowan" userId="e2c7446dd3aca506" providerId="LiveId" clId="{1169FA2F-6FAF-4B66-8307-B2A2AB2E1B8E}" dt="2023-09-03T15:33:09.329" v="85" actId="1038"/>
          <ac:picMkLst>
            <pc:docMk/>
            <pc:sldMk cId="3346323657" sldId="9637"/>
            <ac:picMk id="4" creationId="{795A955A-F2CC-4F25-9947-C8EF722E236F}"/>
          </ac:picMkLst>
        </pc:picChg>
      </pc:sldChg>
      <pc:sldChg chg="delSp modSp new mod ord">
        <pc:chgData name="Jim McGowan" userId="e2c7446dd3aca506" providerId="LiveId" clId="{1169FA2F-6FAF-4B66-8307-B2A2AB2E1B8E}" dt="2023-09-03T15:43:44.291" v="111"/>
        <pc:sldMkLst>
          <pc:docMk/>
          <pc:sldMk cId="4059814336" sldId="10377"/>
        </pc:sldMkLst>
        <pc:spChg chg="mod">
          <ac:chgData name="Jim McGowan" userId="e2c7446dd3aca506" providerId="LiveId" clId="{1169FA2F-6FAF-4B66-8307-B2A2AB2E1B8E}" dt="2023-09-03T15:41:30.288" v="105" actId="255"/>
          <ac:spMkLst>
            <pc:docMk/>
            <pc:sldMk cId="4059814336" sldId="10377"/>
            <ac:spMk id="2" creationId="{72EA6F3B-2051-A97B-C219-C9435B5E9EF5}"/>
          </ac:spMkLst>
        </pc:spChg>
        <pc:spChg chg="del">
          <ac:chgData name="Jim McGowan" userId="e2c7446dd3aca506" providerId="LiveId" clId="{1169FA2F-6FAF-4B66-8307-B2A2AB2E1B8E}" dt="2023-09-03T15:41:05.435" v="89" actId="478"/>
          <ac:spMkLst>
            <pc:docMk/>
            <pc:sldMk cId="4059814336" sldId="10377"/>
            <ac:spMk id="3" creationId="{92D41E0E-286D-F590-2A04-78A507AF2C2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id="{901D300A-8290-40A1-8A18-2CCC8F69C520}"/>
              </a:ext>
            </a:extLst>
          </p:cNvPr>
          <p:cNvSpPr>
            <a:spLocks noGrp="1" noChangeArrowheads="1"/>
          </p:cNvSpPr>
          <p:nvPr>
            <p:ph type="ftr" sz="quarter" idx="2"/>
          </p:nvPr>
        </p:nvSpPr>
        <p:spPr bwMode="auto">
          <a:xfrm>
            <a:off x="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a:extLst>
              <a:ext uri="{FF2B5EF4-FFF2-40B4-BE49-F238E27FC236}">
                <a16:creationId xmlns:a16="http://schemas.microsoft.com/office/drawing/2014/main" id="{38696068-63F5-4B57-A363-769945ECADA1}"/>
              </a:ext>
            </a:extLst>
          </p:cNvPr>
          <p:cNvSpPr>
            <a:spLocks noGrp="1" noChangeArrowheads="1"/>
          </p:cNvSpPr>
          <p:nvPr>
            <p:ph type="sldNum" sz="quarter" idx="3"/>
          </p:nvPr>
        </p:nvSpPr>
        <p:spPr bwMode="auto">
          <a:xfrm>
            <a:off x="414528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vl1pPr>
          </a:lstStyle>
          <a:p>
            <a:pPr>
              <a:defRPr/>
            </a:pPr>
            <a:fld id="{F56FB74F-9A4F-4B8F-B55F-0155425F2C8E}" type="slidenum">
              <a:rPr lang="en-US" altLang="en-US">
                <a:latin typeface="Calibri" panose="020F0502020204030204" pitchFamily="34" charset="0"/>
              </a:rPr>
              <a:pPr>
                <a:defRPr/>
              </a:pPr>
              <a:t>‹#›</a:t>
            </a:fld>
            <a:endParaRPr lang="en-US" altLang="en-US" dirty="0">
              <a:latin typeface="Calibri" panose="020F0502020204030204" pitchFamily="34" charset="0"/>
            </a:endParaRPr>
          </a:p>
        </p:txBody>
      </p:sp>
      <p:sp>
        <p:nvSpPr>
          <p:cNvPr id="2" name="Header Placeholder 1">
            <a:extLst>
              <a:ext uri="{FF2B5EF4-FFF2-40B4-BE49-F238E27FC236}">
                <a16:creationId xmlns:a16="http://schemas.microsoft.com/office/drawing/2014/main" id="{E227660E-C050-5151-6DE2-1E17C2431F9C}"/>
              </a:ext>
            </a:extLst>
          </p:cNvPr>
          <p:cNvSpPr>
            <a:spLocks noGrp="1"/>
          </p:cNvSpPr>
          <p:nvPr>
            <p:ph type="hdr" sz="quarter"/>
          </p:nvPr>
        </p:nvSpPr>
        <p:spPr>
          <a:xfrm>
            <a:off x="1935481" y="152400"/>
            <a:ext cx="3606800" cy="838200"/>
          </a:xfrm>
          <a:prstGeom prst="rect">
            <a:avLst/>
          </a:prstGeom>
        </p:spPr>
        <p:txBody>
          <a:bodyPr vert="horz" lIns="106978" tIns="53489" rIns="106978" bIns="53489" rtlCol="0"/>
          <a:lstStyle>
            <a:lvl1pPr algn="ctr">
              <a:defRPr sz="15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2 Thessalonians – 019 – 2v4d-5</a:t>
            </a:r>
          </a:p>
          <a:p>
            <a:pPr>
              <a:defRPr/>
            </a:pPr>
            <a:r>
              <a:rPr lang="en-US" sz="1400" dirty="0"/>
              <a:t>01-07-2024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1BA9B-76CB-4A0E-A6E1-D581F0118E89}"/>
              </a:ext>
            </a:extLst>
          </p:cNvPr>
          <p:cNvSpPr>
            <a:spLocks noGrp="1"/>
          </p:cNvSpPr>
          <p:nvPr>
            <p:ph type="hdr" sz="quarter"/>
          </p:nvPr>
        </p:nvSpPr>
        <p:spPr bwMode="auto">
          <a:xfrm>
            <a:off x="0"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3" name="Date Placeholder 2">
            <a:extLst>
              <a:ext uri="{FF2B5EF4-FFF2-40B4-BE49-F238E27FC236}">
                <a16:creationId xmlns:a16="http://schemas.microsoft.com/office/drawing/2014/main" id="{6DF5B97F-1EBA-4212-9475-AB91572652D5}"/>
              </a:ext>
            </a:extLst>
          </p:cNvPr>
          <p:cNvSpPr>
            <a:spLocks noGrp="1"/>
          </p:cNvSpPr>
          <p:nvPr>
            <p:ph type="dt" idx="1"/>
          </p:nvPr>
        </p:nvSpPr>
        <p:spPr bwMode="auto">
          <a:xfrm>
            <a:off x="4143587"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algn="r" defTabSz="922291" eaLnBrk="1" hangingPunct="1">
              <a:defRPr sz="1400">
                <a:latin typeface="Calibri" panose="020F0502020204030204" pitchFamily="34" charset="0"/>
                <a:cs typeface="Arial" charset="0"/>
              </a:defRPr>
            </a:lvl1pPr>
          </a:lstStyle>
          <a:p>
            <a:pPr>
              <a:defRPr/>
            </a:pPr>
            <a:fld id="{A1ECA7B4-8F8C-4E82-9DA1-55948ACC6C67}" type="datetimeFigureOut">
              <a:rPr lang="en-US" smtClean="0"/>
              <a:pPr>
                <a:defRPr/>
              </a:pPr>
              <a:t>1/6/2024</a:t>
            </a:fld>
            <a:endParaRPr lang="en-US" dirty="0"/>
          </a:p>
        </p:txBody>
      </p:sp>
      <p:sp>
        <p:nvSpPr>
          <p:cNvPr id="4" name="Slide Image Placeholder 3">
            <a:extLst>
              <a:ext uri="{FF2B5EF4-FFF2-40B4-BE49-F238E27FC236}">
                <a16:creationId xmlns:a16="http://schemas.microsoft.com/office/drawing/2014/main" id="{EB6A067D-6789-4709-8D44-EE06BB91D3DF}"/>
              </a:ext>
            </a:extLst>
          </p:cNvPr>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183" tIns="50592" rIns="101183" bIns="50592" rtlCol="0" anchor="ctr"/>
          <a:lstStyle/>
          <a:p>
            <a:pPr lvl="0"/>
            <a:endParaRPr lang="en-US" noProof="0" dirty="0"/>
          </a:p>
        </p:txBody>
      </p:sp>
      <p:sp>
        <p:nvSpPr>
          <p:cNvPr id="5" name="Notes Placeholder 4">
            <a:extLst>
              <a:ext uri="{FF2B5EF4-FFF2-40B4-BE49-F238E27FC236}">
                <a16:creationId xmlns:a16="http://schemas.microsoft.com/office/drawing/2014/main" id="{EE002C62-F138-44BB-9219-73E5F5BEE3AB}"/>
              </a:ext>
            </a:extLst>
          </p:cNvPr>
          <p:cNvSpPr>
            <a:spLocks noGrp="1"/>
          </p:cNvSpPr>
          <p:nvPr>
            <p:ph type="body" sz="quarter" idx="3"/>
          </p:nvPr>
        </p:nvSpPr>
        <p:spPr bwMode="auto">
          <a:xfrm>
            <a:off x="731520" y="4561226"/>
            <a:ext cx="5852160" cy="4318573"/>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B139984-9F12-4DD0-8B91-1DFED7CB7771}"/>
              </a:ext>
            </a:extLst>
          </p:cNvPr>
          <p:cNvSpPr>
            <a:spLocks noGrp="1"/>
          </p:cNvSpPr>
          <p:nvPr>
            <p:ph type="ftr" sz="quarter" idx="4"/>
          </p:nvPr>
        </p:nvSpPr>
        <p:spPr bwMode="auto">
          <a:xfrm>
            <a:off x="0"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69AEFD34-6B70-478E-8B9E-00CA8C1336A8}"/>
              </a:ext>
            </a:extLst>
          </p:cNvPr>
          <p:cNvSpPr>
            <a:spLocks noGrp="1"/>
          </p:cNvSpPr>
          <p:nvPr>
            <p:ph type="sldNum" sz="quarter" idx="5"/>
          </p:nvPr>
        </p:nvSpPr>
        <p:spPr bwMode="auto">
          <a:xfrm>
            <a:off x="4143587"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atin typeface="Calibri" panose="020F0502020204030204" pitchFamily="34" charset="0"/>
              </a:defRPr>
            </a:lvl1pPr>
          </a:lstStyle>
          <a:p>
            <a:pPr>
              <a:defRPr/>
            </a:pPr>
            <a:fld id="{8CAF5D7D-18A1-4B9A-AC5F-822C5A1135E0}"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AF5D7D-18A1-4B9A-AC5F-822C5A1135E0}" type="slidenum">
              <a:rPr lang="en-US" altLang="en-US" smtClean="0"/>
              <a:pPr>
                <a:defRPr/>
              </a:pPr>
              <a:t>4</a:t>
            </a:fld>
            <a:endParaRPr lang="en-US" altLang="en-US" dirty="0"/>
          </a:p>
        </p:txBody>
      </p:sp>
    </p:spTree>
    <p:extLst>
      <p:ext uri="{BB962C8B-B14F-4D97-AF65-F5344CB8AC3E}">
        <p14:creationId xmlns:p14="http://schemas.microsoft.com/office/powerpoint/2010/main" val="36485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26B238DD-D53F-67F5-B647-763963E71D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28AF0C5B-9684-2A03-EF9A-FDFBF7B2B1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8852" name="Slide Number Placeholder 3">
            <a:extLst>
              <a:ext uri="{FF2B5EF4-FFF2-40B4-BE49-F238E27FC236}">
                <a16:creationId xmlns:a16="http://schemas.microsoft.com/office/drawing/2014/main" id="{A90020ED-F5C8-9247-0A10-ABB76DEA9B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39C7D59-FABD-479C-A897-9528C3C38B31}" type="slidenum">
              <a:rPr lang="en-US" altLang="en-US" sz="1200" smtClean="0"/>
              <a:pPr/>
              <a:t>23</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1192E9-CF8F-411C-BFA1-D45C262E5812}" type="slidenum">
              <a:rPr lang="en-US" smtClean="0">
                <a:cs typeface="Arial" pitchFamily="34" charset="0"/>
              </a:rPr>
              <a:pPr fontAlgn="base">
                <a:spcBef>
                  <a:spcPct val="0"/>
                </a:spcBef>
                <a:spcAft>
                  <a:spcPct val="0"/>
                </a:spcAft>
                <a:defRPr/>
              </a:pPr>
              <a:t>43</a:t>
            </a:fld>
            <a:endParaRPr lang="en-US">
              <a:cs typeface="Arial" pitchFamily="34" charset="0"/>
            </a:endParaRPr>
          </a:p>
        </p:txBody>
      </p:sp>
    </p:spTree>
    <p:extLst>
      <p:ext uri="{BB962C8B-B14F-4D97-AF65-F5344CB8AC3E}">
        <p14:creationId xmlns:p14="http://schemas.microsoft.com/office/powerpoint/2010/main" val="84898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94</a:t>
            </a:fld>
            <a:endParaRPr lang="en-US" dirty="0"/>
          </a:p>
        </p:txBody>
      </p:sp>
    </p:spTree>
    <p:extLst>
      <p:ext uri="{BB962C8B-B14F-4D97-AF65-F5344CB8AC3E}">
        <p14:creationId xmlns:p14="http://schemas.microsoft.com/office/powerpoint/2010/main" val="1294391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9667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AB3528FC-DC6C-4D4A-B7FE-DA342649A6E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1010210D-0254-4969-8D0C-7F84974E690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86893BC-F55C-46F4-A224-1F4315D72C78}"/>
              </a:ext>
            </a:extLst>
          </p:cNvPr>
          <p:cNvSpPr>
            <a:spLocks noGrp="1" noChangeArrowheads="1"/>
          </p:cNvSpPr>
          <p:nvPr>
            <p:ph type="sldNum" sz="quarter" idx="12"/>
          </p:nvPr>
        </p:nvSpPr>
        <p:spPr/>
        <p:txBody>
          <a:bodyPr/>
          <a:lstStyle>
            <a:lvl1pPr>
              <a:defRPr smtClean="0"/>
            </a:lvl1pPr>
          </a:lstStyle>
          <a:p>
            <a:pPr>
              <a:defRPr/>
            </a:pPr>
            <a:fld id="{8150B839-9B27-45A9-B00F-97CA6CDB7BCA}" type="slidenum">
              <a:rPr lang="en-US" altLang="en-US"/>
              <a:pPr>
                <a:defRPr/>
              </a:pPr>
              <a:t>‹#›</a:t>
            </a:fld>
            <a:endParaRPr lang="en-US" altLang="en-US"/>
          </a:p>
        </p:txBody>
      </p:sp>
    </p:spTree>
    <p:extLst>
      <p:ext uri="{BB962C8B-B14F-4D97-AF65-F5344CB8AC3E}">
        <p14:creationId xmlns:p14="http://schemas.microsoft.com/office/powerpoint/2010/main" val="35560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CDE68A42-C078-4469-A66B-4495E2634C56}"/>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9107EC4F-D688-4EEF-B6F9-048B85374E3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C7DB0FD5-2482-4D09-92A8-643E8E910E9A}"/>
              </a:ext>
            </a:extLst>
          </p:cNvPr>
          <p:cNvSpPr>
            <a:spLocks noGrp="1" noChangeArrowheads="1"/>
          </p:cNvSpPr>
          <p:nvPr>
            <p:ph type="sldNum" sz="quarter" idx="12"/>
          </p:nvPr>
        </p:nvSpPr>
        <p:spPr/>
        <p:txBody>
          <a:bodyPr/>
          <a:lstStyle>
            <a:lvl1pPr>
              <a:defRPr smtClean="0"/>
            </a:lvl1pPr>
          </a:lstStyle>
          <a:p>
            <a:pPr>
              <a:defRPr/>
            </a:pPr>
            <a:fld id="{62CAE1B6-0C97-4842-AC1E-18C75DEF4EF6}" type="slidenum">
              <a:rPr lang="en-US" altLang="en-US"/>
              <a:pPr>
                <a:defRPr/>
              </a:pPr>
              <a:t>‹#›</a:t>
            </a:fld>
            <a:endParaRPr lang="en-US" altLang="en-US"/>
          </a:p>
        </p:txBody>
      </p:sp>
    </p:spTree>
    <p:extLst>
      <p:ext uri="{BB962C8B-B14F-4D97-AF65-F5344CB8AC3E}">
        <p14:creationId xmlns:p14="http://schemas.microsoft.com/office/powerpoint/2010/main" val="3016857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88D566F2-1284-4523-B4BA-CB6D63645B75}"/>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1D011471-5250-490C-9C51-6D71371CD737}"/>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6221FE5C-6F69-4F52-BFEE-2909D4D3C90D}"/>
              </a:ext>
            </a:extLst>
          </p:cNvPr>
          <p:cNvSpPr>
            <a:spLocks noGrp="1" noChangeArrowheads="1"/>
          </p:cNvSpPr>
          <p:nvPr>
            <p:ph type="sldNum" sz="quarter" idx="12"/>
          </p:nvPr>
        </p:nvSpPr>
        <p:spPr/>
        <p:txBody>
          <a:bodyPr/>
          <a:lstStyle>
            <a:lvl1pPr>
              <a:defRPr smtClean="0"/>
            </a:lvl1pPr>
          </a:lstStyle>
          <a:p>
            <a:pPr>
              <a:defRPr/>
            </a:pPr>
            <a:fld id="{DDFABB32-5487-4F03-919B-89510ED05617}" type="slidenum">
              <a:rPr lang="en-US" altLang="en-US"/>
              <a:pPr>
                <a:defRPr/>
              </a:pPr>
              <a:t>‹#›</a:t>
            </a:fld>
            <a:endParaRPr lang="en-US" altLang="en-US"/>
          </a:p>
        </p:txBody>
      </p:sp>
    </p:spTree>
    <p:extLst>
      <p:ext uri="{BB962C8B-B14F-4D97-AF65-F5344CB8AC3E}">
        <p14:creationId xmlns:p14="http://schemas.microsoft.com/office/powerpoint/2010/main" val="3598482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3311971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E2E74A4F-7757-4EBA-B6A8-C1A4491C101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15FEBBA-CDA3-482D-BBBE-AE1D76E6503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54AC6F8B-9A82-4E22-B376-6FBD51F523B2}"/>
              </a:ext>
            </a:extLst>
          </p:cNvPr>
          <p:cNvSpPr>
            <a:spLocks noGrp="1" noChangeArrowheads="1"/>
          </p:cNvSpPr>
          <p:nvPr>
            <p:ph type="sldNum" sz="quarter" idx="12"/>
          </p:nvPr>
        </p:nvSpPr>
        <p:spPr/>
        <p:txBody>
          <a:bodyPr/>
          <a:lstStyle>
            <a:lvl1pPr>
              <a:defRPr smtClean="0"/>
            </a:lvl1pPr>
          </a:lstStyle>
          <a:p>
            <a:pPr>
              <a:defRPr/>
            </a:pPr>
            <a:fld id="{9240C762-1117-47F3-A357-0C653EA33983}" type="slidenum">
              <a:rPr lang="en-US" altLang="en-US"/>
              <a:pPr>
                <a:defRPr/>
              </a:pPr>
              <a:t>‹#›</a:t>
            </a:fld>
            <a:endParaRPr lang="en-US" altLang="en-US"/>
          </a:p>
        </p:txBody>
      </p:sp>
    </p:spTree>
    <p:extLst>
      <p:ext uri="{BB962C8B-B14F-4D97-AF65-F5344CB8AC3E}">
        <p14:creationId xmlns:p14="http://schemas.microsoft.com/office/powerpoint/2010/main" val="779899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1DB9103-2CB8-4233-B75F-DB55E9612B08}"/>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F902156A-97A2-430D-A158-8EAB8257A4E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6779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876452-75A6-4AAF-97C7-01D7582E596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2E5B3DF-F0DB-45BB-BD71-5E3266FFEA99}"/>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6071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131CB3-0AAC-4010-A1E7-45DABB3A050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34A22F3-30E1-423D-9D38-42BFE68FB365}"/>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96965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6E9D5E-8667-4A2E-9CD4-80BDC56CE76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7DD31E7-79B4-4863-A913-D69CB1F9A0D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7251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5DB455C-8F77-43BD-ABBD-7E94CC488BF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AEC885-0E46-4CBA-825F-4CD68A4D0923}"/>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287918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11A585B-296C-4F81-83AA-BA042CE90A8D}"/>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9DFE3BE5-077E-4398-8C8B-B821C53F3E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3616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E60E037-A2CB-4606-9E7B-0AA97E2B76B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CCAE82-AD23-4370-96E7-EEF98326FF44}"/>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7892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E9E48C0-0E01-4AEA-86A5-CAA698625E2B}"/>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6C0ABA62-A7FF-4F6E-BBB1-4D66F50F03B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5047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0F95C19-2DC5-4CED-BBCD-1930FC1BE34C}"/>
              </a:ext>
            </a:extLst>
          </p:cNvPr>
          <p:cNvGrpSpPr>
            <a:grpSpLocks/>
          </p:cNvGrpSpPr>
          <p:nvPr/>
        </p:nvGrpSpPr>
        <p:grpSpPr bwMode="auto">
          <a:xfrm>
            <a:off x="0" y="5"/>
            <a:ext cx="1447800" cy="6854825"/>
            <a:chOff x="0" y="0"/>
            <a:chExt cx="684" cy="4318"/>
          </a:xfrm>
        </p:grpSpPr>
        <p:sp>
          <p:nvSpPr>
            <p:cNvPr id="14339" name="Rectangle 3">
              <a:extLst>
                <a:ext uri="{FF2B5EF4-FFF2-40B4-BE49-F238E27FC236}">
                  <a16:creationId xmlns:a16="http://schemas.microsoft.com/office/drawing/2014/main" id="{DE098569-E146-4172-BE56-F5ADF7D63786}"/>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mn-cs"/>
              </a:endParaRPr>
            </a:p>
          </p:txBody>
        </p:sp>
        <p:grpSp>
          <p:nvGrpSpPr>
            <p:cNvPr id="1033" name="Group 4">
              <a:extLst>
                <a:ext uri="{FF2B5EF4-FFF2-40B4-BE49-F238E27FC236}">
                  <a16:creationId xmlns:a16="http://schemas.microsoft.com/office/drawing/2014/main" id="{2D2C2648-B172-430F-887D-8D957EF996EA}"/>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33B46CCE-6015-4241-99F6-8D962944C06E}"/>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5" name="Rectangle 6">
                <a:extLst>
                  <a:ext uri="{FF2B5EF4-FFF2-40B4-BE49-F238E27FC236}">
                    <a16:creationId xmlns:a16="http://schemas.microsoft.com/office/drawing/2014/main" id="{763CF42B-BCBB-4552-ACBB-5896296C4F2D}"/>
                  </a:ext>
                </a:extLst>
              </p:cNvPr>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6" name="Rectangle 7">
                <a:extLst>
                  <a:ext uri="{FF2B5EF4-FFF2-40B4-BE49-F238E27FC236}">
                    <a16:creationId xmlns:a16="http://schemas.microsoft.com/office/drawing/2014/main" id="{6D84E3D1-F9FD-4B0D-B6F9-EFCA88265BCA}"/>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7" name="Rectangle 8">
                <a:extLst>
                  <a:ext uri="{FF2B5EF4-FFF2-40B4-BE49-F238E27FC236}">
                    <a16:creationId xmlns:a16="http://schemas.microsoft.com/office/drawing/2014/main" id="{D6E74E84-949B-47D0-A88E-63F1FA31E154}"/>
                  </a:ext>
                </a:extLst>
              </p:cNvPr>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8" name="Rectangle 9">
                <a:extLst>
                  <a:ext uri="{FF2B5EF4-FFF2-40B4-BE49-F238E27FC236}">
                    <a16:creationId xmlns:a16="http://schemas.microsoft.com/office/drawing/2014/main" id="{A985C28C-BFB0-458F-8305-260FE4CB7515}"/>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9" name="Rectangle 10">
                <a:extLst>
                  <a:ext uri="{FF2B5EF4-FFF2-40B4-BE49-F238E27FC236}">
                    <a16:creationId xmlns:a16="http://schemas.microsoft.com/office/drawing/2014/main" id="{254462BF-B72C-4B24-96D9-EC4E13A3949D}"/>
                  </a:ext>
                </a:extLst>
              </p:cNvPr>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0" name="Rectangle 11">
                <a:extLst>
                  <a:ext uri="{FF2B5EF4-FFF2-40B4-BE49-F238E27FC236}">
                    <a16:creationId xmlns:a16="http://schemas.microsoft.com/office/drawing/2014/main" id="{6C6DA97C-8F8B-471D-B561-9A04D1D186C7}"/>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1" name="Rectangle 12">
                <a:extLst>
                  <a:ext uri="{FF2B5EF4-FFF2-40B4-BE49-F238E27FC236}">
                    <a16:creationId xmlns:a16="http://schemas.microsoft.com/office/drawing/2014/main" id="{9D0CCAF1-6B22-40BD-A521-A0945E41201F}"/>
                  </a:ext>
                </a:extLst>
              </p:cNvPr>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2" name="Rectangle 13">
                <a:extLst>
                  <a:ext uri="{FF2B5EF4-FFF2-40B4-BE49-F238E27FC236}">
                    <a16:creationId xmlns:a16="http://schemas.microsoft.com/office/drawing/2014/main" id="{DE72B279-E701-49A3-891C-C44DC858A0C0}"/>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3" name="Rectangle 14">
                <a:extLst>
                  <a:ext uri="{FF2B5EF4-FFF2-40B4-BE49-F238E27FC236}">
                    <a16:creationId xmlns:a16="http://schemas.microsoft.com/office/drawing/2014/main" id="{58D106F1-0230-4B2C-890E-4CF09E64B893}"/>
                  </a:ext>
                </a:extLst>
              </p:cNvPr>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4" name="Rectangle 15">
                <a:extLst>
                  <a:ext uri="{FF2B5EF4-FFF2-40B4-BE49-F238E27FC236}">
                    <a16:creationId xmlns:a16="http://schemas.microsoft.com/office/drawing/2014/main" id="{B3C7A582-517A-4BD2-8BB0-7DCDBB92D7E3}"/>
                  </a:ext>
                </a:extLst>
              </p:cNvPr>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5" name="Rectangle 16">
                <a:extLst>
                  <a:ext uri="{FF2B5EF4-FFF2-40B4-BE49-F238E27FC236}">
                    <a16:creationId xmlns:a16="http://schemas.microsoft.com/office/drawing/2014/main" id="{F97FA99E-97DF-4B91-9458-68CD54CF8481}"/>
                  </a:ext>
                </a:extLst>
              </p:cNvPr>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6" name="Rectangle 17">
                <a:extLst>
                  <a:ext uri="{FF2B5EF4-FFF2-40B4-BE49-F238E27FC236}">
                    <a16:creationId xmlns:a16="http://schemas.microsoft.com/office/drawing/2014/main" id="{E7146ED3-7E37-4C30-A520-D1D6316DAEFA}"/>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7" name="Rectangle 18">
                <a:extLst>
                  <a:ext uri="{FF2B5EF4-FFF2-40B4-BE49-F238E27FC236}">
                    <a16:creationId xmlns:a16="http://schemas.microsoft.com/office/drawing/2014/main" id="{58148CF1-8E03-4487-B584-335BAB9DFEF0}"/>
                  </a:ext>
                </a:extLst>
              </p:cNvPr>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8" name="Rectangle 19">
                <a:extLst>
                  <a:ext uri="{FF2B5EF4-FFF2-40B4-BE49-F238E27FC236}">
                    <a16:creationId xmlns:a16="http://schemas.microsoft.com/office/drawing/2014/main" id="{B0A9F347-B659-45E1-A793-29CFA0BC5561}"/>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9" name="Rectangle 20">
                <a:extLst>
                  <a:ext uri="{FF2B5EF4-FFF2-40B4-BE49-F238E27FC236}">
                    <a16:creationId xmlns:a16="http://schemas.microsoft.com/office/drawing/2014/main" id="{83FDFD86-4D8F-4AA1-BBBC-FFAE4399ECB8}"/>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0" name="Rectangle 21">
                <a:extLst>
                  <a:ext uri="{FF2B5EF4-FFF2-40B4-BE49-F238E27FC236}">
                    <a16:creationId xmlns:a16="http://schemas.microsoft.com/office/drawing/2014/main" id="{2B683C3B-D329-4590-AC63-8CC34410A325}"/>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1" name="Rectangle 22">
                <a:extLst>
                  <a:ext uri="{FF2B5EF4-FFF2-40B4-BE49-F238E27FC236}">
                    <a16:creationId xmlns:a16="http://schemas.microsoft.com/office/drawing/2014/main" id="{F00E07FE-4C11-45AA-AD1E-6053BAD7B0EC}"/>
                  </a:ext>
                </a:extLst>
              </p:cNvPr>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2" name="Rectangle 23">
                <a:extLst>
                  <a:ext uri="{FF2B5EF4-FFF2-40B4-BE49-F238E27FC236}">
                    <a16:creationId xmlns:a16="http://schemas.microsoft.com/office/drawing/2014/main" id="{60B9E0DD-D112-4700-B9F8-FA3634BA14D0}"/>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3" name="Rectangle 24">
                <a:extLst>
                  <a:ext uri="{FF2B5EF4-FFF2-40B4-BE49-F238E27FC236}">
                    <a16:creationId xmlns:a16="http://schemas.microsoft.com/office/drawing/2014/main" id="{AE896702-2BA9-4D02-B9AF-0D7425692277}"/>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4" name="Rectangle 25">
                <a:extLst>
                  <a:ext uri="{FF2B5EF4-FFF2-40B4-BE49-F238E27FC236}">
                    <a16:creationId xmlns:a16="http://schemas.microsoft.com/office/drawing/2014/main" id="{AE530D09-6DC6-48CD-9DDC-FE39E4BFEC7E}"/>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5" name="Rectangle 26">
                <a:extLst>
                  <a:ext uri="{FF2B5EF4-FFF2-40B4-BE49-F238E27FC236}">
                    <a16:creationId xmlns:a16="http://schemas.microsoft.com/office/drawing/2014/main" id="{85FD8A9A-0C62-4D57-A823-7788EDA1374D}"/>
                  </a:ext>
                </a:extLst>
              </p:cNvPr>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6" name="Rectangle 27">
                <a:extLst>
                  <a:ext uri="{FF2B5EF4-FFF2-40B4-BE49-F238E27FC236}">
                    <a16:creationId xmlns:a16="http://schemas.microsoft.com/office/drawing/2014/main" id="{139AB9D7-0AFF-4059-82AF-32544AB7F7A3}"/>
                  </a:ext>
                </a:extLst>
              </p:cNvPr>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7" name="Rectangle 28">
                <a:extLst>
                  <a:ext uri="{FF2B5EF4-FFF2-40B4-BE49-F238E27FC236}">
                    <a16:creationId xmlns:a16="http://schemas.microsoft.com/office/drawing/2014/main" id="{B139890F-DEFF-4B2D-8F92-0E4853B0D739}"/>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8" name="Rectangle 29">
                <a:extLst>
                  <a:ext uri="{FF2B5EF4-FFF2-40B4-BE49-F238E27FC236}">
                    <a16:creationId xmlns:a16="http://schemas.microsoft.com/office/drawing/2014/main" id="{E104025A-7223-4BCB-8D78-03FFB1B98438}"/>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9" name="Rectangle 30">
                <a:extLst>
                  <a:ext uri="{FF2B5EF4-FFF2-40B4-BE49-F238E27FC236}">
                    <a16:creationId xmlns:a16="http://schemas.microsoft.com/office/drawing/2014/main" id="{DBC21BD0-CE55-4C70-9351-73EBCC29A65D}"/>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0" name="Rectangle 31">
                <a:extLst>
                  <a:ext uri="{FF2B5EF4-FFF2-40B4-BE49-F238E27FC236}">
                    <a16:creationId xmlns:a16="http://schemas.microsoft.com/office/drawing/2014/main" id="{AD601533-BFE9-4D4B-ABA5-635721AF4812}"/>
                  </a:ext>
                </a:extLst>
              </p:cNvPr>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1" name="Rectangle 32">
                <a:extLst>
                  <a:ext uri="{FF2B5EF4-FFF2-40B4-BE49-F238E27FC236}">
                    <a16:creationId xmlns:a16="http://schemas.microsoft.com/office/drawing/2014/main" id="{3EE22948-F2D5-4B10-8966-F511916742AE}"/>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2" name="Rectangle 33">
                <a:extLst>
                  <a:ext uri="{FF2B5EF4-FFF2-40B4-BE49-F238E27FC236}">
                    <a16:creationId xmlns:a16="http://schemas.microsoft.com/office/drawing/2014/main" id="{5BCBEFE4-B65C-475D-A2A2-D27A9A908E68}"/>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2E3F26A1-457A-4E77-9FB7-DB852B80A36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a:extLst>
              <a:ext uri="{FF2B5EF4-FFF2-40B4-BE49-F238E27FC236}">
                <a16:creationId xmlns:a16="http://schemas.microsoft.com/office/drawing/2014/main" id="{3F91D09E-1F40-4ABF-930A-E565CD414B7E}"/>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a:extLst>
              <a:ext uri="{FF2B5EF4-FFF2-40B4-BE49-F238E27FC236}">
                <a16:creationId xmlns:a16="http://schemas.microsoft.com/office/drawing/2014/main" id="{0B8DEC82-1881-4CD6-92D8-AE06C326CF8F}"/>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a:extLst>
              <a:ext uri="{FF2B5EF4-FFF2-40B4-BE49-F238E27FC236}">
                <a16:creationId xmlns:a16="http://schemas.microsoft.com/office/drawing/2014/main" id="{3DABAE02-2507-4B6B-B16D-B07F0CAAA06C}"/>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0146077B-9308-43E0-B16D-E382476ABC93}" type="slidenum">
              <a:rPr lang="en-US" altLang="en-US" smtClean="0"/>
              <a:pPr>
                <a:defRPr/>
              </a:pPr>
              <a:t>‹#›</a:t>
            </a:fld>
            <a:endParaRPr lang="en-US" altLang="en-US" dirty="0"/>
          </a:p>
        </p:txBody>
      </p:sp>
      <p:sp>
        <p:nvSpPr>
          <p:cNvPr id="14374" name="Rectangle 38">
            <a:extLst>
              <a:ext uri="{FF2B5EF4-FFF2-40B4-BE49-F238E27FC236}">
                <a16:creationId xmlns:a16="http://schemas.microsoft.com/office/drawing/2014/main" id="{423F768F-39CA-4BFF-9CE5-E6FAE7E4704B}"/>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6292" r:id="rId1"/>
    <p:sldLayoutId id="2147496293" r:id="rId2"/>
    <p:sldLayoutId id="2147496294" r:id="rId3"/>
    <p:sldLayoutId id="2147496295" r:id="rId4"/>
    <p:sldLayoutId id="2147496296" r:id="rId5"/>
    <p:sldLayoutId id="2147496297" r:id="rId6"/>
    <p:sldLayoutId id="2147496298" r:id="rId7"/>
    <p:sldLayoutId id="2147496299" r:id="rId8"/>
    <p:sldLayoutId id="2147496300" r:id="rId9"/>
    <p:sldLayoutId id="2147496301" r:id="rId10"/>
    <p:sldLayoutId id="2147496302" r:id="rId11"/>
    <p:sldLayoutId id="2147496303" r:id="rId12"/>
    <p:sldLayoutId id="2147496304" r:id="rId13"/>
    <p:sldLayoutId id="2147496305"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32" indent="-285744"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2971" indent="-228594"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160"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349"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537"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60.png"/><Relationship Id="rId7" Type="http://schemas.openxmlformats.org/officeDocument/2006/relationships/image" Target="../media/image18.png"/><Relationship Id="rId2" Type="http://schemas.openxmlformats.org/officeDocument/2006/relationships/customXml" Target="../ink/ink1.xml"/><Relationship Id="rId1" Type="http://schemas.openxmlformats.org/officeDocument/2006/relationships/slideLayout" Target="../slideLayouts/slideLayout10.xml"/><Relationship Id="rId6" Type="http://schemas.openxmlformats.org/officeDocument/2006/relationships/customXml" Target="../ink/ink3.xml"/><Relationship Id="rId5" Type="http://schemas.openxmlformats.org/officeDocument/2006/relationships/image" Target="../media/image170.png"/><Relationship Id="rId4" Type="http://schemas.openxmlformats.org/officeDocument/2006/relationships/customXml" Target="../ink/ink2.xml"/></Relationships>
</file>

<file path=ppt/slides/_rels/slide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310457-12D8-7F64-2A6D-BC5D9AF764C3}"/>
              </a:ext>
            </a:extLst>
          </p:cNvPr>
          <p:cNvPicPr>
            <a:picLocks noChangeAspect="1"/>
          </p:cNvPicPr>
          <p:nvPr/>
        </p:nvPicPr>
        <p:blipFill>
          <a:blip r:embed="rId2"/>
          <a:stretch>
            <a:fillRect/>
          </a:stretch>
        </p:blipFill>
        <p:spPr>
          <a:xfrm>
            <a:off x="2021633" y="457200"/>
            <a:ext cx="81487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ubtitle 2">
            <a:extLst>
              <a:ext uri="{FF2B5EF4-FFF2-40B4-BE49-F238E27FC236}">
                <a16:creationId xmlns:a16="http://schemas.microsoft.com/office/drawing/2014/main" id="{F6F239A2-28FB-CB10-2B53-6BC98FC8D84B}"/>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3" name="Picture 2">
            <a:extLst>
              <a:ext uri="{FF2B5EF4-FFF2-40B4-BE49-F238E27FC236}">
                <a16:creationId xmlns:a16="http://schemas.microsoft.com/office/drawing/2014/main" id="{E19EE9D4-75BC-71C7-1AA1-8C247FC303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spTree>
    <p:extLst>
      <p:ext uri="{BB962C8B-B14F-4D97-AF65-F5344CB8AC3E}">
        <p14:creationId xmlns:p14="http://schemas.microsoft.com/office/powerpoint/2010/main" val="60034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middle of the week he will put a stop to sacrifice and grain offering; and on the wing of abominations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even until a complete destruction, one that is decreed, is poured out on the one who makes desolate.”</a:t>
            </a:r>
          </a:p>
        </p:txBody>
      </p:sp>
    </p:spTree>
    <p:extLst>
      <p:ext uri="{BB962C8B-B14F-4D97-AF65-F5344CB8AC3E}">
        <p14:creationId xmlns:p14="http://schemas.microsoft.com/office/powerpoint/2010/main" val="37858872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4AE5F913-7CD4-42D8-B3E4-03D0CD378C90}"/>
              </a:ext>
            </a:extLst>
          </p:cNvPr>
          <p:cNvSpPr>
            <a:spLocks noGrp="1" noChangeArrowheads="1"/>
          </p:cNvSpPr>
          <p:nvPr>
            <p:ph type="title"/>
          </p:nvPr>
        </p:nvSpPr>
        <p:spPr>
          <a:xfrm>
            <a:off x="1524000" y="228600"/>
            <a:ext cx="9144000" cy="920931"/>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Restrainer Must First be Removed</a:t>
            </a:r>
          </a:p>
        </p:txBody>
      </p:sp>
      <p:sp>
        <p:nvSpPr>
          <p:cNvPr id="28675" name="Rectangle 3">
            <a:extLst>
              <a:ext uri="{FF2B5EF4-FFF2-40B4-BE49-F238E27FC236}">
                <a16:creationId xmlns:a16="http://schemas.microsoft.com/office/drawing/2014/main" id="{28A6AF4E-A997-4548-9FF4-1206A5C456BA}"/>
              </a:ext>
            </a:extLst>
          </p:cNvPr>
          <p:cNvSpPr>
            <a:spLocks noGrp="1" noChangeArrowheads="1"/>
          </p:cNvSpPr>
          <p:nvPr>
            <p:ph type="body" idx="1"/>
          </p:nvPr>
        </p:nvSpPr>
        <p:spPr>
          <a:xfrm>
            <a:off x="914400" y="1143003"/>
            <a:ext cx="10363200" cy="4023360"/>
          </a:xfrm>
        </p:spPr>
        <p:txBody>
          <a:bodyPr/>
          <a:lstStyle/>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Restrainer holds back the Antichrist (2 </a:t>
            </a:r>
            <a:r>
              <a:rPr lang="en-US" dirty="0" err="1">
                <a:effectLst>
                  <a:outerShdw blurRad="38100" dist="38100" dir="2700000" algn="tl">
                    <a:srgbClr val="000000">
                      <a:alpha val="43137"/>
                    </a:srgbClr>
                  </a:outerShdw>
                </a:effectLst>
                <a:cs typeface="Calibri" panose="020F0502020204030204" pitchFamily="34" charset="0"/>
              </a:rPr>
              <a:t>Thess</a:t>
            </a:r>
            <a:r>
              <a:rPr lang="en-US" dirty="0">
                <a:effectLst>
                  <a:outerShdw blurRad="38100" dist="38100" dir="2700000" algn="tl">
                    <a:srgbClr val="000000">
                      <a:alpha val="43137"/>
                    </a:srgbClr>
                  </a:outerShdw>
                </a:effectLst>
                <a:cs typeface="Calibri" panose="020F0502020204030204" pitchFamily="34" charset="0"/>
              </a:rPr>
              <a:t> 2:6-7)</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Restrainer = the omnipotent Holy Spirit (2 </a:t>
            </a:r>
            <a:r>
              <a:rPr lang="en-US" dirty="0" err="1">
                <a:effectLst>
                  <a:outerShdw blurRad="38100" dist="38100" dir="2700000" algn="tl">
                    <a:srgbClr val="000000">
                      <a:alpha val="43137"/>
                    </a:srgbClr>
                  </a:outerShdw>
                </a:effectLst>
                <a:cs typeface="Calibri" panose="020F0502020204030204" pitchFamily="34" charset="0"/>
              </a:rPr>
              <a:t>Thess</a:t>
            </a:r>
            <a:r>
              <a:rPr lang="en-US" dirty="0">
                <a:effectLst>
                  <a:outerShdw blurRad="38100" dist="38100" dir="2700000" algn="tl">
                    <a:srgbClr val="000000">
                      <a:alpha val="43137"/>
                    </a:srgbClr>
                  </a:outerShdw>
                </a:effectLst>
                <a:cs typeface="Calibri" panose="020F0502020204030204" pitchFamily="34" charset="0"/>
              </a:rPr>
              <a:t> 2:9)</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Holy Spirit permanently indwells all Christians (John 14:16; Rom 8:9)</a:t>
            </a:r>
          </a:p>
          <a:p>
            <a:pPr marL="457189" indent="-457189" eaLnBrk="1" hangingPunct="1">
              <a:spcBef>
                <a:spcPts val="0"/>
              </a:spcBef>
              <a:spcAft>
                <a:spcPts val="12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Sprit indwelt Christians must first be removed prior to the Antichrist's advent</a:t>
            </a:r>
          </a:p>
        </p:txBody>
      </p:sp>
      <p:pic>
        <p:nvPicPr>
          <p:cNvPr id="3" name="Picture 8" descr="http://sergioarevalo.net/wp-content/uploads/2014/05/Holy_Spirit.jpg">
            <a:extLst>
              <a:ext uri="{FF2B5EF4-FFF2-40B4-BE49-F238E27FC236}">
                <a16:creationId xmlns:a16="http://schemas.microsoft.com/office/drawing/2014/main" id="{359B219F-1EAD-2D83-92DB-E318D65929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693920"/>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31882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5360" y="228600"/>
            <a:ext cx="10241280" cy="6217920"/>
          </a:xfrm>
          <a:prstGeom prst="rect">
            <a:avLst/>
          </a:prstGeom>
          <a:ln w="28575">
            <a:solidFill>
              <a:srgbClr val="FFFFCC"/>
            </a:solidFill>
          </a:ln>
        </p:spPr>
      </p:pic>
    </p:spTree>
    <p:extLst>
      <p:ext uri="{BB962C8B-B14F-4D97-AF65-F5344CB8AC3E}">
        <p14:creationId xmlns:p14="http://schemas.microsoft.com/office/powerpoint/2010/main" val="37132421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F5BAF2F2-AFCD-4AB8-AC01-8CB9E758F003}"/>
              </a:ext>
            </a:extLst>
          </p:cNvPr>
          <p:cNvSpPr>
            <a:spLocks noGrp="1" noChangeArrowheads="1"/>
          </p:cNvSpPr>
          <p:nvPr>
            <p:ph type="body" idx="1"/>
          </p:nvPr>
        </p:nvSpPr>
        <p:spPr>
          <a:xfrm>
            <a:off x="609600" y="1609725"/>
            <a:ext cx="8153400" cy="4105275"/>
          </a:xfrm>
        </p:spPr>
        <p:txBody>
          <a:bodyPr>
            <a:noAutofit/>
          </a:bodyPr>
          <a:lstStyle/>
          <a:p>
            <a:pPr marL="0" indent="0" algn="just">
              <a:buNone/>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will not, however, incur the risk of pronouncing positively as to the name of Antichrist. But if it had been necessary to announce his name plainly at the present time, it would have been spoken by him who saw the apocalypse. For it was not seen long ago, but almost in our own time, at the end of the reign of Domitian (96 </a:t>
            </a:r>
            <a:r>
              <a:rPr lang="en-US" cap="small"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a:t>
            </a:r>
            <a:r>
              <a:rPr lang="en-US" cap="small" dirty="0" err="1">
                <a:effectLst>
                  <a:outerShdw blurRad="38100" dist="38100" dir="2700000" algn="tl">
                    <a:srgbClr val="000000">
                      <a:alpha val="43137"/>
                    </a:srgbClr>
                  </a:outerShdw>
                </a:effectLst>
                <a:cs typeface="Calibri" panose="020F0502020204030204" pitchFamily="34" charset="0"/>
              </a:rPr>
              <a:t>.d.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A2849AE6-648D-8704-B580-558C4F8B1A26}"/>
              </a:ext>
            </a:extLst>
          </p:cNvPr>
          <p:cNvSpPr txBox="1"/>
          <p:nvPr/>
        </p:nvSpPr>
        <p:spPr>
          <a:xfrm>
            <a:off x="609600" y="235803"/>
            <a:ext cx="10972800" cy="1092607"/>
          </a:xfrm>
          <a:prstGeom prst="rect">
            <a:avLst/>
          </a:prstGeom>
          <a:noFill/>
        </p:spPr>
        <p:txBody>
          <a:bodyPr wrap="square">
            <a:spAutoFit/>
          </a:bodyPr>
          <a:lstStyle/>
          <a:p>
            <a:pPr algn="ctr">
              <a:spcAft>
                <a:spcPts val="6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Guessing the Identity of the Antichrist?</a:t>
            </a:r>
          </a:p>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Irenaeus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Against Heresies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5.30.3 </a:t>
            </a:r>
          </a:p>
        </p:txBody>
      </p:sp>
      <p:pic>
        <p:nvPicPr>
          <p:cNvPr id="5" name="Picture 4">
            <a:extLst>
              <a:ext uri="{FF2B5EF4-FFF2-40B4-BE49-F238E27FC236}">
                <a16:creationId xmlns:a16="http://schemas.microsoft.com/office/drawing/2014/main" id="{0DFCEFE0-6F56-1390-8217-C6D76C036833}"/>
              </a:ext>
            </a:extLst>
          </p:cNvPr>
          <p:cNvPicPr>
            <a:picLocks noChangeAspect="1"/>
          </p:cNvPicPr>
          <p:nvPr/>
        </p:nvPicPr>
        <p:blipFill rotWithShape="1">
          <a:blip r:embed="rId2"/>
          <a:srcRect l="12740" t="8000" r="17123" b="8000"/>
          <a:stretch/>
        </p:blipFill>
        <p:spPr>
          <a:xfrm>
            <a:off x="9144000" y="1828800"/>
            <a:ext cx="2438400" cy="3200400"/>
          </a:xfrm>
          <a:prstGeom prst="rect">
            <a:avLst/>
          </a:prstGeom>
        </p:spPr>
      </p:pic>
    </p:spTree>
    <p:extLst>
      <p:ext uri="{BB962C8B-B14F-4D97-AF65-F5344CB8AC3E}">
        <p14:creationId xmlns:p14="http://schemas.microsoft.com/office/powerpoint/2010/main" val="41601772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BC24A7-3C2C-4C6E-8443-C7253E812E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2560320"/>
          </a:xfrm>
        </p:spPr>
        <p:txBody>
          <a:bodyPr/>
          <a:lstStyle/>
          <a:p>
            <a:pPr marL="0" indent="0" algn="ctr" eaLnBrk="1" hangingPunct="1">
              <a:spcBef>
                <a:spcPts val="0"/>
              </a:spcBef>
              <a:spcAft>
                <a:spcPts val="1200"/>
              </a:spcAft>
              <a:buNone/>
            </a:pPr>
            <a:r>
              <a:rPr lang="en-US" sz="4000" dirty="0">
                <a:solidFill>
                  <a:srgbClr val="00FFFF"/>
                </a:solidFill>
                <a:ea typeface="+mj-ea"/>
                <a:cs typeface="Calibri" panose="020F0502020204030204" pitchFamily="34" charset="0"/>
              </a:rPr>
              <a:t>Psalm 139:7-8 </a:t>
            </a:r>
          </a:p>
          <a:p>
            <a:pPr marL="0" indent="0" algn="just" eaLnBrk="1" hangingPunct="1">
              <a:spcBef>
                <a:spcPts val="0"/>
              </a:spcBef>
              <a:buNone/>
            </a:pPr>
            <a:r>
              <a:rPr lang="en-US" sz="3400" dirty="0">
                <a:cs typeface="Calibri" panose="020F0502020204030204" pitchFamily="34" charset="0"/>
              </a:rPr>
              <a:t>“</a:t>
            </a:r>
            <a:r>
              <a:rPr lang="en-US" sz="3400" baseline="30000" dirty="0">
                <a:effectLst/>
                <a:cs typeface="Calibri" panose="020F0502020204030204" pitchFamily="34" charset="0"/>
              </a:rPr>
              <a:t>7</a:t>
            </a:r>
            <a:r>
              <a:rPr lang="en-US" sz="3400" b="1" baseline="30000" dirty="0">
                <a:effectLst/>
                <a:cs typeface="Calibri" panose="020F0502020204030204" pitchFamily="34" charset="0"/>
              </a:rPr>
              <a:t> </a:t>
            </a:r>
            <a:r>
              <a:rPr lang="en-US" sz="3400" dirty="0">
                <a:cs typeface="Calibri" panose="020F0502020204030204" pitchFamily="34" charset="0"/>
              </a:rPr>
              <a:t>Where can I go from Your </a:t>
            </a:r>
            <a:r>
              <a:rPr lang="en-US" sz="3400" b="1" u="sng" dirty="0">
                <a:solidFill>
                  <a:srgbClr val="FFFFCC"/>
                </a:solidFill>
                <a:cs typeface="Calibri" panose="020F0502020204030204" pitchFamily="34" charset="0"/>
              </a:rPr>
              <a:t>Spirit</a:t>
            </a:r>
            <a:r>
              <a:rPr lang="en-US" sz="3400" dirty="0">
                <a:cs typeface="Calibri" panose="020F0502020204030204" pitchFamily="34" charset="0"/>
              </a:rPr>
              <a:t>? Or where can I flee from Your presence? </a:t>
            </a:r>
            <a:r>
              <a:rPr lang="en-US" sz="3400" baseline="30000" dirty="0">
                <a:effectLst/>
                <a:cs typeface="Calibri" panose="020F0502020204030204" pitchFamily="34" charset="0"/>
              </a:rPr>
              <a:t>8 </a:t>
            </a:r>
            <a:r>
              <a:rPr lang="en-US" sz="3400" dirty="0">
                <a:cs typeface="Calibri" panose="020F0502020204030204" pitchFamily="34" charset="0"/>
              </a:rPr>
              <a:t>If I ascend to heaven, You are there; If I make my bed in Sheol, behold, You are there..”</a:t>
            </a:r>
            <a:endParaRPr lang="en-US" sz="3600" dirty="0">
              <a:cs typeface="Calibri" panose="020F0502020204030204" pitchFamily="34" charset="0"/>
            </a:endParaRPr>
          </a:p>
        </p:txBody>
      </p:sp>
      <p:pic>
        <p:nvPicPr>
          <p:cNvPr id="3" name="Picture 2">
            <a:extLst>
              <a:ext uri="{FF2B5EF4-FFF2-40B4-BE49-F238E27FC236}">
                <a16:creationId xmlns:a16="http://schemas.microsoft.com/office/drawing/2014/main" id="{A5222071-597E-EEF2-28B0-387471EEB7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0" y="3015536"/>
            <a:ext cx="1828800" cy="1861264"/>
          </a:xfrm>
          <a:prstGeom prst="rect">
            <a:avLst/>
          </a:prstGeom>
        </p:spPr>
      </p:pic>
    </p:spTree>
    <p:extLst>
      <p:ext uri="{BB962C8B-B14F-4D97-AF65-F5344CB8AC3E}">
        <p14:creationId xmlns:p14="http://schemas.microsoft.com/office/powerpoint/2010/main" val="1458052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BC24A7-3C2C-4C6E-8443-C7253E812E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eaLnBrk="1" hangingPunct="1">
              <a:spcBef>
                <a:spcPts val="0"/>
              </a:spcBef>
              <a:spcAft>
                <a:spcPts val="1200"/>
              </a:spcAft>
              <a:buNone/>
            </a:pPr>
            <a:r>
              <a:rPr lang="en-US" sz="4000" dirty="0">
                <a:solidFill>
                  <a:srgbClr val="00FFFF"/>
                </a:solidFill>
                <a:ea typeface="+mj-ea"/>
                <a:cs typeface="Calibri" panose="020F0502020204030204" pitchFamily="34" charset="0"/>
              </a:rPr>
              <a:t>Mark 13:11 </a:t>
            </a:r>
          </a:p>
          <a:p>
            <a:pPr marL="0" indent="0" algn="just" eaLnBrk="1" hangingPunct="1">
              <a:spcBef>
                <a:spcPts val="0"/>
              </a:spcBef>
              <a:buNone/>
            </a:pPr>
            <a:r>
              <a:rPr lang="en-US" sz="3400" dirty="0">
                <a:cs typeface="Calibri" panose="020F0502020204030204" pitchFamily="34" charset="0"/>
              </a:rPr>
              <a:t>“</a:t>
            </a:r>
            <a:r>
              <a:rPr lang="en-US" sz="3400" baseline="30000" dirty="0">
                <a:effectLst/>
                <a:cs typeface="Calibri" panose="020F0502020204030204" pitchFamily="34" charset="0"/>
              </a:rPr>
              <a:t>11</a:t>
            </a:r>
            <a:r>
              <a:rPr lang="en-US" sz="3400" b="1" baseline="30000" dirty="0">
                <a:effectLst/>
                <a:cs typeface="Calibri" panose="020F0502020204030204" pitchFamily="34" charset="0"/>
              </a:rPr>
              <a:t> </a:t>
            </a:r>
            <a:r>
              <a:rPr lang="en-US" sz="3400" dirty="0">
                <a:cs typeface="Calibri" panose="020F0502020204030204" pitchFamily="34" charset="0"/>
              </a:rPr>
              <a:t>When they arrest you and hand you over, do not worry beforehand about what you are to say, but say whatever is given you in that hour; for it is not you who speak, but it is the </a:t>
            </a:r>
            <a:r>
              <a:rPr lang="en-US" sz="3400" b="1" u="sng" dirty="0">
                <a:solidFill>
                  <a:srgbClr val="FFFFCC"/>
                </a:solidFill>
                <a:cs typeface="Calibri" panose="020F0502020204030204" pitchFamily="34" charset="0"/>
              </a:rPr>
              <a:t>Holy Spirit</a:t>
            </a:r>
            <a:r>
              <a:rPr lang="en-US" sz="3400" dirty="0">
                <a:cs typeface="Calibri" panose="020F0502020204030204" pitchFamily="34" charset="0"/>
              </a:rPr>
              <a:t>.”</a:t>
            </a:r>
            <a:endParaRPr lang="en-US" sz="3600" dirty="0">
              <a:cs typeface="Calibri" panose="020F0502020204030204" pitchFamily="34" charset="0"/>
            </a:endParaRPr>
          </a:p>
        </p:txBody>
      </p:sp>
      <p:pic>
        <p:nvPicPr>
          <p:cNvPr id="3" name="Picture 2">
            <a:extLst>
              <a:ext uri="{FF2B5EF4-FFF2-40B4-BE49-F238E27FC236}">
                <a16:creationId xmlns:a16="http://schemas.microsoft.com/office/drawing/2014/main" id="{5A6BE147-A438-1922-B4D1-805B8E2241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0" y="3015536"/>
            <a:ext cx="1828800" cy="1861264"/>
          </a:xfrm>
          <a:prstGeom prst="rect">
            <a:avLst/>
          </a:prstGeom>
        </p:spPr>
      </p:pic>
    </p:spTree>
    <p:extLst>
      <p:ext uri="{BB962C8B-B14F-4D97-AF65-F5344CB8AC3E}">
        <p14:creationId xmlns:p14="http://schemas.microsoft.com/office/powerpoint/2010/main" val="10607794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1600200" y="799087"/>
          <a:ext cx="8991600" cy="5259826"/>
        </p:xfrm>
        <a:graphic>
          <a:graphicData uri="http://schemas.openxmlformats.org/drawingml/2006/table">
            <a:tbl>
              <a:tblPr firstRow="1" bandRow="1">
                <a:tableStyleId>{073A0DAA-6AF3-43AB-8588-CEC1D06C72B9}</a:tableStyleId>
              </a:tblPr>
              <a:tblGrid>
                <a:gridCol w="4267200">
                  <a:extLst>
                    <a:ext uri="{9D8B030D-6E8A-4147-A177-3AD203B41FA5}">
                      <a16:colId xmlns:a16="http://schemas.microsoft.com/office/drawing/2014/main" val="450372001"/>
                    </a:ext>
                  </a:extLst>
                </a:gridCol>
                <a:gridCol w="4724400">
                  <a:extLst>
                    <a:ext uri="{9D8B030D-6E8A-4147-A177-3AD203B41FA5}">
                      <a16:colId xmlns:a16="http://schemas.microsoft.com/office/drawing/2014/main" val="3560513311"/>
                    </a:ext>
                  </a:extLst>
                </a:gridCol>
              </a:tblGrid>
              <a:tr h="768745">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32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28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28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28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28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2600" b="1" dirty="0">
                          <a:effectLst/>
                          <a:latin typeface="Calibri" panose="020F0502020204030204" pitchFamily="34" charset="0"/>
                          <a:cs typeface="Calibri" panose="020F0502020204030204" pitchFamily="34" charset="0"/>
                        </a:rPr>
                        <a:t>Sealed </a:t>
                      </a:r>
                      <a:r>
                        <a:rPr lang="en-US" sz="2600" b="1" u="sng" dirty="0">
                          <a:solidFill>
                            <a:srgbClr val="C00000"/>
                          </a:solidFill>
                          <a:effectLst/>
                          <a:latin typeface="Calibri" panose="020F0502020204030204" pitchFamily="34" charset="0"/>
                          <a:cs typeface="Calibri" panose="020F0502020204030204" pitchFamily="34" charset="0"/>
                        </a:rPr>
                        <a:t>before</a:t>
                      </a:r>
                      <a:r>
                        <a:rPr lang="en-US" sz="26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effectLst/>
                          <a:latin typeface="Calibri" panose="020F0502020204030204" pitchFamily="34" charset="0"/>
                          <a:cs typeface="Calibri" panose="020F0502020204030204" pitchFamily="34" charset="0"/>
                        </a:rPr>
                        <a:t>Converted </a:t>
                      </a:r>
                      <a:r>
                        <a:rPr lang="en-US" sz="26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26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effectLst/>
                          <a:latin typeface="Calibri" panose="020F0502020204030204" pitchFamily="34" charset="0"/>
                          <a:cs typeface="Calibri" panose="020F0502020204030204" pitchFamily="34" charset="0"/>
                        </a:rPr>
                        <a:t>Hitchcock and Ice, </a:t>
                      </a:r>
                      <a:r>
                        <a:rPr lang="en-US" altLang="en-US" sz="2000" i="1" dirty="0">
                          <a:effectLst/>
                          <a:latin typeface="Calibri" panose="020F0502020204030204" pitchFamily="34" charset="0"/>
                          <a:cs typeface="Calibri" panose="020F0502020204030204" pitchFamily="34" charset="0"/>
                        </a:rPr>
                        <a:t>The Truth Behind Left Behind</a:t>
                      </a:r>
                      <a:r>
                        <a:rPr lang="en-US" altLang="en-US" sz="20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8127418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A43CFFD1-06F3-4230-2254-4F48197C867F}"/>
              </a:ext>
            </a:extLst>
          </p:cNvPr>
          <p:cNvSpPr txBox="1"/>
          <p:nvPr/>
        </p:nvSpPr>
        <p:spPr>
          <a:xfrm>
            <a:off x="609600" y="0"/>
            <a:ext cx="10972800" cy="5021888"/>
          </a:xfrm>
          <a:prstGeom prst="rect">
            <a:avLst/>
          </a:prstGeom>
          <a:noFill/>
        </p:spPr>
        <p:txBody>
          <a:bodyPr wrap="square">
            <a:spAutoFit/>
          </a:bodyPr>
          <a:lstStyle/>
          <a:p>
            <a:pPr marL="0" marR="0" algn="ctr" defTabSz="685800">
              <a:spcBef>
                <a:spcPts val="0"/>
              </a:spcBef>
              <a:spcAft>
                <a:spcPts val="900"/>
              </a:spcAft>
              <a:buClr>
                <a:srgbClr val="FF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rPr>
              <a:t>Ezekiel 28:13–15</a:t>
            </a:r>
          </a:p>
          <a:p>
            <a:pPr marL="0" marR="0" algn="just">
              <a:spcBef>
                <a:spcPts val="0"/>
              </a:spcBef>
              <a:spcAft>
                <a:spcPts val="1000"/>
              </a:spcAft>
            </a:pPr>
            <a:r>
              <a:rPr lang="en-US" sz="3400" u="none" strike="noStrike" baseline="30000" dirty="0">
                <a:effectLst/>
                <a:latin typeface="Calibri" panose="020F0502020204030204" pitchFamily="34" charset="0"/>
              </a:rPr>
              <a:t>13</a:t>
            </a:r>
            <a:r>
              <a:rPr lang="en-US" sz="3400" u="none" strike="noStrike" dirty="0">
                <a:effectLst/>
                <a:latin typeface="Calibri" panose="020F0502020204030204" pitchFamily="34" charset="0"/>
              </a:rPr>
              <a:t> </a:t>
            </a:r>
            <a:r>
              <a:rPr lang="en-US" sz="3400" dirty="0">
                <a:effectLst/>
                <a:latin typeface="Calibri" panose="020F0502020204030204" pitchFamily="34" charset="0"/>
              </a:rPr>
              <a:t>“You were in Eden, the garden of God; Every precious stone was your covering: The ruby, the topaz and the diamond; The beryl, the onyx and the jasper; The lapis lazuli, the turquoise and the emerald; And the gold, the workmanship of your settings and sockets, Was in you. On the day that you were </a:t>
            </a:r>
            <a:r>
              <a:rPr lang="en-US" sz="3400" b="1" u="sng" dirty="0">
                <a:solidFill>
                  <a:srgbClr val="FFFFCC"/>
                </a:solidFill>
                <a:effectLst/>
                <a:latin typeface="Calibri" panose="020F0502020204030204" pitchFamily="34" charset="0"/>
              </a:rPr>
              <a:t>created</a:t>
            </a:r>
            <a:r>
              <a:rPr lang="en-US" sz="3400" dirty="0">
                <a:effectLst/>
                <a:latin typeface="Calibri" panose="020F0502020204030204" pitchFamily="34" charset="0"/>
              </a:rPr>
              <a:t> They were prepared….</a:t>
            </a:r>
            <a:r>
              <a:rPr lang="en-US" sz="3400" u="none" strike="noStrike" baseline="30000" dirty="0">
                <a:effectLst/>
                <a:latin typeface="Calibri" panose="020F0502020204030204" pitchFamily="34" charset="0"/>
              </a:rPr>
              <a:t>15</a:t>
            </a:r>
            <a:r>
              <a:rPr lang="en-US" sz="3400" u="none" strike="noStrike" dirty="0">
                <a:effectLst/>
                <a:latin typeface="Calibri" panose="020F0502020204030204" pitchFamily="34" charset="0"/>
              </a:rPr>
              <a:t> </a:t>
            </a:r>
            <a:r>
              <a:rPr lang="en-US" sz="3400" dirty="0">
                <a:effectLst/>
                <a:latin typeface="Calibri" panose="020F0502020204030204" pitchFamily="34" charset="0"/>
              </a:rPr>
              <a:t>“You were blameless in your ways From the day you were </a:t>
            </a:r>
            <a:r>
              <a:rPr lang="en-US" sz="3400" b="1" u="sng" dirty="0">
                <a:solidFill>
                  <a:srgbClr val="FFFFCC"/>
                </a:solidFill>
                <a:effectLst/>
                <a:latin typeface="Calibri" panose="020F0502020204030204" pitchFamily="34" charset="0"/>
              </a:rPr>
              <a:t>created</a:t>
            </a:r>
            <a:r>
              <a:rPr lang="en-US" sz="3400" dirty="0">
                <a:effectLst/>
                <a:latin typeface="Calibri" panose="020F0502020204030204" pitchFamily="34" charset="0"/>
              </a:rPr>
              <a:t> Until unrighteousness was found in you. </a:t>
            </a:r>
          </a:p>
        </p:txBody>
      </p:sp>
    </p:spTree>
    <p:extLst>
      <p:ext uri="{BB962C8B-B14F-4D97-AF65-F5344CB8AC3E}">
        <p14:creationId xmlns:p14="http://schemas.microsoft.com/office/powerpoint/2010/main" val="27944144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304799"/>
            <a:ext cx="10901680" cy="6289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60760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7380B6-73B0-4E4A-BCCB-6163E6954C6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21507" name="Rectangle 3"/>
          <p:cNvSpPr>
            <a:spLocks noGrp="1" noChangeArrowheads="1"/>
          </p:cNvSpPr>
          <p:nvPr>
            <p:ph type="body" idx="1"/>
          </p:nvPr>
        </p:nvSpPr>
        <p:spPr>
          <a:xfrm>
            <a:off x="609600" y="0"/>
            <a:ext cx="10972800" cy="3048000"/>
          </a:xfrm>
        </p:spPr>
        <p:txBody>
          <a:bodyPr/>
          <a:lstStyle/>
          <a:p>
            <a:pPr marL="0" indent="0" algn="ctr" eaLnBrk="1" hangingPunct="1">
              <a:spcBef>
                <a:spcPts val="0"/>
              </a:spcBef>
              <a:spcAft>
                <a:spcPts val="1200"/>
              </a:spcAft>
              <a:buClr>
                <a:srgbClr val="FFFFFF"/>
              </a:buClr>
              <a:buNone/>
              <a:defRPr/>
            </a:pPr>
            <a:r>
              <a:rPr lang="en-US" sz="4000" kern="1200" dirty="0">
                <a:solidFill>
                  <a:srgbClr val="00FFFF"/>
                </a:solidFill>
                <a:effectLst>
                  <a:outerShdw blurRad="38100" dist="38100" dir="2700000" algn="tl">
                    <a:srgbClr val="000000"/>
                  </a:outerShdw>
                </a:effectLst>
                <a:cs typeface="Arial" panose="020B0604020202020204" pitchFamily="34" charset="0"/>
              </a:rPr>
              <a:t>2 Thessalonians 2:3, 7 </a:t>
            </a:r>
          </a:p>
          <a:p>
            <a:pPr marL="0" indent="0" algn="just" eaLnBrk="1" hangingPunct="1">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the man of lawlessness is revealed</a:t>
            </a:r>
            <a:r>
              <a:rPr lang="en-US" sz="3600" dirty="0">
                <a:effectLst>
                  <a:outerShdw blurRad="38100" dist="38100" dir="2700000" algn="tl">
                    <a:srgbClr val="000000">
                      <a:alpha val="43137"/>
                    </a:srgbClr>
                  </a:outerShdw>
                </a:effectLst>
              </a:rPr>
              <a:t>, the son of destruction…For </a:t>
            </a:r>
            <a:r>
              <a:rPr lang="en-US" sz="3600" b="1" u="sng" dirty="0">
                <a:solidFill>
                  <a:srgbClr val="FFFFCC"/>
                </a:solidFill>
                <a:effectLst>
                  <a:outerShdw blurRad="38100" dist="38100" dir="2700000" algn="tl">
                    <a:srgbClr val="000000">
                      <a:alpha val="43137"/>
                    </a:srgbClr>
                  </a:outerShdw>
                </a:effectLst>
              </a:rPr>
              <a:t>the mystery of lawlessness is already at work</a:t>
            </a:r>
            <a:r>
              <a:rPr lang="en-US" sz="3600" dirty="0">
                <a:effectLst>
                  <a:outerShdw blurRad="38100" dist="38100" dir="2700000" algn="tl">
                    <a:srgbClr val="000000">
                      <a:alpha val="43137"/>
                    </a:srgbClr>
                  </a:outerShdw>
                </a:effectLst>
              </a:rPr>
              <a:t>; only he who now restrains </a:t>
            </a:r>
            <a:r>
              <a:rPr lang="en-US" sz="3600" i="1" dirty="0">
                <a:effectLst>
                  <a:outerShdw blurRad="38100" dist="38100" dir="2700000" algn="tl">
                    <a:srgbClr val="000000">
                      <a:alpha val="43137"/>
                    </a:srgbClr>
                  </a:outerShdw>
                </a:effectLst>
              </a:rPr>
              <a:t>will do so</a:t>
            </a:r>
            <a:r>
              <a:rPr lang="en-US" sz="3600" dirty="0">
                <a:effectLst>
                  <a:outerShdw blurRad="38100" dist="38100" dir="2700000" algn="tl">
                    <a:srgbClr val="000000">
                      <a:alpha val="43137"/>
                    </a:srgbClr>
                  </a:outerShdw>
                </a:effectLst>
              </a:rPr>
              <a:t> until he is taken out of the way.”</a:t>
            </a:r>
          </a:p>
        </p:txBody>
      </p:sp>
      <p:pic>
        <p:nvPicPr>
          <p:cNvPr id="5" name="Picture 8">
            <a:extLst>
              <a:ext uri="{FF2B5EF4-FFF2-40B4-BE49-F238E27FC236}">
                <a16:creationId xmlns:a16="http://schemas.microsoft.com/office/drawing/2014/main" id="{76CF6D4D-0954-40AC-A011-FA7B796B30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Tree>
    <p:extLst>
      <p:ext uri="{BB962C8B-B14F-4D97-AF65-F5344CB8AC3E}">
        <p14:creationId xmlns:p14="http://schemas.microsoft.com/office/powerpoint/2010/main" val="40588731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EBB729-F8BC-42AF-AC9A-4B2AC647341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pic>
        <p:nvPicPr>
          <p:cNvPr id="6" name="Picture 8">
            <a:extLst>
              <a:ext uri="{FF2B5EF4-FFF2-40B4-BE49-F238E27FC236}">
                <a16:creationId xmlns:a16="http://schemas.microsoft.com/office/drawing/2014/main" id="{95DD8DB8-12CD-4684-8E5F-35BB1CFB51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
        <p:nvSpPr>
          <p:cNvPr id="21507" name="Rectangle 3"/>
          <p:cNvSpPr>
            <a:spLocks noGrp="1" noChangeArrowheads="1"/>
          </p:cNvSpPr>
          <p:nvPr>
            <p:ph type="body" idx="1"/>
          </p:nvPr>
        </p:nvSpPr>
        <p:spPr>
          <a:xfrm>
            <a:off x="609600" y="0"/>
            <a:ext cx="10972800" cy="3048000"/>
          </a:xfrm>
        </p:spPr>
        <p:txBody>
          <a:bodyPr/>
          <a:lstStyle/>
          <a:p>
            <a:pPr marL="0" indent="0" algn="ctr" defTabSz="685800">
              <a:spcBef>
                <a:spcPct val="0"/>
              </a:spcBef>
              <a:spcAft>
                <a:spcPts val="1200"/>
              </a:spcAft>
              <a:buClr>
                <a:schemeClr val="tx1"/>
              </a:buClr>
              <a:buNone/>
              <a:defRPr/>
            </a:pPr>
            <a:r>
              <a:rPr lang="en-US" sz="4000" kern="1200" dirty="0">
                <a:solidFill>
                  <a:srgbClr val="00FFFF"/>
                </a:solidFill>
                <a:ea typeface="+mj-ea"/>
                <a:cs typeface="+mj-cs"/>
              </a:rPr>
              <a:t>1 John 4:3 </a:t>
            </a:r>
          </a:p>
          <a:p>
            <a:pPr marL="0" indent="0" algn="just" eaLnBrk="1" hangingPunct="1">
              <a:spcBef>
                <a:spcPts val="0"/>
              </a:spcBef>
              <a:buNone/>
            </a:pPr>
            <a:r>
              <a:rPr lang="en-US" sz="3600" dirty="0">
                <a:effectLst>
                  <a:outerShdw blurRad="38100" dist="38100" dir="2700000" algn="tl">
                    <a:srgbClr val="000000">
                      <a:alpha val="43137"/>
                    </a:srgbClr>
                  </a:outerShdw>
                </a:effectLst>
              </a:rPr>
              <a:t>“and every spirit that does not confess Jesus is not from God; this is </a:t>
            </a:r>
            <a:r>
              <a:rPr lang="en-US" sz="3600" b="1" u="sng" dirty="0">
                <a:solidFill>
                  <a:srgbClr val="FFFFCC"/>
                </a:solidFill>
                <a:effectLst>
                  <a:outerShdw blurRad="38100" dist="38100" dir="2700000" algn="tl">
                    <a:srgbClr val="000000">
                      <a:alpha val="43137"/>
                    </a:srgbClr>
                  </a:outerShdw>
                </a:effectLst>
              </a:rPr>
              <a:t>the </a:t>
            </a:r>
            <a:r>
              <a:rPr lang="en-US" sz="3600" b="1" i="1" u="sng" dirty="0">
                <a:solidFill>
                  <a:srgbClr val="FFFFCC"/>
                </a:solidFill>
                <a:effectLst>
                  <a:outerShdw blurRad="38100" dist="38100" dir="2700000" algn="tl">
                    <a:srgbClr val="000000">
                      <a:alpha val="43137"/>
                    </a:srgbClr>
                  </a:outerShdw>
                </a:effectLst>
              </a:rPr>
              <a:t>spirit</a:t>
            </a:r>
            <a:r>
              <a:rPr lang="en-US" sz="3600" b="1" u="sng" dirty="0">
                <a:solidFill>
                  <a:srgbClr val="FFFFCC"/>
                </a:solidFill>
                <a:effectLst>
                  <a:outerShdw blurRad="38100" dist="38100" dir="2700000" algn="tl">
                    <a:srgbClr val="000000">
                      <a:alpha val="43137"/>
                    </a:srgbClr>
                  </a:outerShdw>
                </a:effectLst>
              </a:rPr>
              <a:t> of the antichrist</a:t>
            </a:r>
            <a:r>
              <a:rPr lang="en-US" sz="3600" dirty="0">
                <a:effectLst>
                  <a:outerShdw blurRad="38100" dist="38100" dir="2700000" algn="tl">
                    <a:srgbClr val="000000">
                      <a:alpha val="43137"/>
                    </a:srgbClr>
                  </a:outerShdw>
                </a:effectLst>
              </a:rPr>
              <a:t>, of which you have heard that it is coming, </a:t>
            </a:r>
            <a:r>
              <a:rPr lang="en-US" sz="3600" b="1" u="sng" dirty="0">
                <a:solidFill>
                  <a:srgbClr val="FFFFCC"/>
                </a:solidFill>
                <a:effectLst>
                  <a:outerShdw blurRad="38100" dist="38100" dir="2700000" algn="tl">
                    <a:srgbClr val="000000">
                      <a:alpha val="43137"/>
                    </a:srgbClr>
                  </a:outerShdw>
                </a:effectLst>
              </a:rPr>
              <a:t>and now it is already in the world</a:t>
            </a:r>
            <a:r>
              <a:rPr 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679853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5360" y="228600"/>
            <a:ext cx="10241280" cy="6217920"/>
          </a:xfrm>
          <a:prstGeom prst="rect">
            <a:avLst/>
          </a:prstGeom>
          <a:ln w="28575">
            <a:solidFill>
              <a:srgbClr val="FFFFCC"/>
            </a:solidFill>
          </a:ln>
        </p:spPr>
      </p:pic>
    </p:spTree>
    <p:extLst>
      <p:ext uri="{BB962C8B-B14F-4D97-AF65-F5344CB8AC3E}">
        <p14:creationId xmlns:p14="http://schemas.microsoft.com/office/powerpoint/2010/main" val="41382834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930400" y="304800"/>
            <a:ext cx="8331200" cy="6248400"/>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594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11:31</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“Forces from him will arise, desecrate the sanctuary fortress, and do away with the regular sacrifice. And they will set up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abomination of desolation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7A4A9E47-8222-6435-EB7A-4716AE733D55}"/>
              </a:ext>
            </a:extLst>
          </p:cNvPr>
          <p:cNvPicPr>
            <a:picLocks noChangeAspect="1"/>
          </p:cNvPicPr>
          <p:nvPr/>
        </p:nvPicPr>
        <p:blipFill>
          <a:blip r:embed="rId3"/>
          <a:stretch>
            <a:fillRect/>
          </a:stretch>
        </p:blipFill>
        <p:spPr>
          <a:xfrm>
            <a:off x="5237480" y="2438400"/>
            <a:ext cx="1717040" cy="2377440"/>
          </a:xfrm>
          <a:prstGeom prst="rect">
            <a:avLst/>
          </a:prstGeom>
          <a:ln w="28575">
            <a:solidFill>
              <a:schemeClr val="tx1"/>
            </a:solidFill>
          </a:ln>
        </p:spPr>
      </p:pic>
    </p:spTree>
    <p:extLst>
      <p:ext uri="{BB962C8B-B14F-4D97-AF65-F5344CB8AC3E}">
        <p14:creationId xmlns:p14="http://schemas.microsoft.com/office/powerpoint/2010/main" val="7948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08229-4769-492A-A051-C5300733B4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8386" y="228600"/>
            <a:ext cx="9195229" cy="6400800"/>
          </a:xfrm>
          <a:prstGeom prst="rect">
            <a:avLst/>
          </a:prstGeom>
        </p:spPr>
      </p:pic>
    </p:spTree>
    <p:extLst>
      <p:ext uri="{BB962C8B-B14F-4D97-AF65-F5344CB8AC3E}">
        <p14:creationId xmlns:p14="http://schemas.microsoft.com/office/powerpoint/2010/main" val="3815023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2C10AF-8507-4088-8F15-4E9A828E612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27650" name="Rectangle 3"/>
          <p:cNvSpPr>
            <a:spLocks noGrp="1"/>
          </p:cNvSpPr>
          <p:nvPr>
            <p:ph type="body" idx="4294967295"/>
          </p:nvPr>
        </p:nvSpPr>
        <p:spPr>
          <a:xfrm>
            <a:off x="609600" y="0"/>
            <a:ext cx="10972798" cy="2667000"/>
          </a:xfrm>
        </p:spPr>
        <p:txBody>
          <a:bodyPr/>
          <a:lstStyle/>
          <a:p>
            <a:pPr marL="0" indent="0" algn="ctr" defTabSz="685800">
              <a:spcBef>
                <a:spcPct val="0"/>
              </a:spcBef>
              <a:spcAft>
                <a:spcPts val="600"/>
              </a:spcAft>
              <a:buNone/>
              <a:defRPr/>
            </a:pPr>
            <a:r>
              <a:rPr lang="en-US" altLang="en-US" sz="4000" kern="1200" dirty="0">
                <a:solidFill>
                  <a:schemeClr val="tx2"/>
                </a:solidFill>
                <a:ea typeface="+mj-ea"/>
                <a:cs typeface="Calibri" panose="020F0502020204030204" pitchFamily="34" charset="0"/>
              </a:rPr>
              <a:t>Ecclesiastes 1:9</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rPr>
              <a:t>“That which has been is that which will be, And that which has been done is that which will be done. So there is nothing new under the sun.”</a:t>
            </a:r>
          </a:p>
        </p:txBody>
      </p:sp>
      <p:pic>
        <p:nvPicPr>
          <p:cNvPr id="3074" name="Picture 2" descr="Ecclesiastes: All Is Vanity by Jacques B. Doukhan">
            <a:extLst>
              <a:ext uri="{FF2B5EF4-FFF2-40B4-BE49-F238E27FC236}">
                <a16:creationId xmlns:a16="http://schemas.microsoft.com/office/drawing/2014/main" id="{5792A647-8078-4539-B000-111A11B4BA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666"/>
          <a:stretch/>
        </p:blipFill>
        <p:spPr bwMode="auto">
          <a:xfrm>
            <a:off x="5279571" y="2590800"/>
            <a:ext cx="1632858"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603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81329363-853B-FC3E-4B42-C22EC4261573}"/>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Israel’s Four Temples</a:t>
            </a:r>
          </a:p>
        </p:txBody>
      </p:sp>
      <p:sp>
        <p:nvSpPr>
          <p:cNvPr id="67587" name="Rectangle 3">
            <a:extLst>
              <a:ext uri="{FF2B5EF4-FFF2-40B4-BE49-F238E27FC236}">
                <a16:creationId xmlns:a16="http://schemas.microsoft.com/office/drawing/2014/main" id="{DBF7F681-D9FA-D404-9087-0F297DF5D446}"/>
              </a:ext>
            </a:extLst>
          </p:cNvPr>
          <p:cNvSpPr>
            <a:spLocks noGrp="1" noChangeArrowheads="1"/>
          </p:cNvSpPr>
          <p:nvPr>
            <p:ph type="body" idx="1"/>
          </p:nvPr>
        </p:nvSpPr>
        <p:spPr>
          <a:xfrm>
            <a:off x="1066800" y="1371600"/>
            <a:ext cx="9867900" cy="3505200"/>
          </a:xfrm>
        </p:spPr>
        <p:txBody>
          <a:bodyPr/>
          <a:lstStyle/>
          <a:p>
            <a:pPr marL="514350" indent="-514350" eaLnBrk="1" hangingPunct="1">
              <a:spcBef>
                <a:spcPts val="0"/>
              </a:spcBef>
              <a:spcAft>
                <a:spcPts val="2400"/>
              </a:spcAft>
              <a:buSzPct val="100000"/>
              <a:buFont typeface="+mj-lt"/>
              <a:buAutoNum type="arabicPeriod"/>
              <a:defRPr/>
            </a:pPr>
            <a:r>
              <a:rPr lang="en-US" dirty="0"/>
              <a:t>Solomon’s pre-exilic temple (Kings and Chronicles)</a:t>
            </a:r>
          </a:p>
          <a:p>
            <a:pPr marL="514350" indent="-514350" eaLnBrk="1" hangingPunct="1">
              <a:spcBef>
                <a:spcPts val="0"/>
              </a:spcBef>
              <a:spcAft>
                <a:spcPts val="2400"/>
              </a:spcAft>
              <a:buSzPct val="100000"/>
              <a:buFont typeface="+mj-lt"/>
              <a:buAutoNum type="arabicPeriod"/>
              <a:defRPr/>
            </a:pPr>
            <a:r>
              <a:rPr lang="en-US" dirty="0"/>
              <a:t>Zerubbabel’s post exilic temple (Ezra 1-6; John 2:20)</a:t>
            </a:r>
          </a:p>
          <a:p>
            <a:pPr marL="514350" indent="-514350" eaLnBrk="1" hangingPunct="1">
              <a:spcBef>
                <a:spcPts val="0"/>
              </a:spcBef>
              <a:spcAft>
                <a:spcPts val="2400"/>
              </a:spcAft>
              <a:buSzPct val="100000"/>
              <a:buFont typeface="+mj-lt"/>
              <a:buAutoNum type="arabicPeriod"/>
              <a:defRPr/>
            </a:pPr>
            <a:r>
              <a:rPr lang="en-US" b="1" u="sng" dirty="0">
                <a:solidFill>
                  <a:srgbClr val="FFFFCC"/>
                </a:solidFill>
              </a:rPr>
              <a:t>Antichrist's temple (Dan 9:27; Matt 24:15; 2 </a:t>
            </a:r>
            <a:r>
              <a:rPr lang="en-US" b="1" u="sng" dirty="0" err="1">
                <a:solidFill>
                  <a:srgbClr val="FFFFCC"/>
                </a:solidFill>
              </a:rPr>
              <a:t>Thess</a:t>
            </a:r>
            <a:r>
              <a:rPr lang="en-US" b="1" u="sng" dirty="0">
                <a:solidFill>
                  <a:srgbClr val="FFFFCC"/>
                </a:solidFill>
              </a:rPr>
              <a:t> 2:4; Rev 11:1-2)</a:t>
            </a:r>
          </a:p>
          <a:p>
            <a:pPr marL="514350" indent="-514350" eaLnBrk="1" hangingPunct="1">
              <a:spcBef>
                <a:spcPts val="0"/>
              </a:spcBef>
              <a:spcAft>
                <a:spcPts val="2400"/>
              </a:spcAft>
              <a:buSzPct val="100000"/>
              <a:buFont typeface="+mj-lt"/>
              <a:buAutoNum type="arabicPeriod"/>
              <a:defRPr/>
            </a:pPr>
            <a:r>
              <a:rPr lang="en-US" dirty="0"/>
              <a:t> Millennial temple (Ezek 40-48)</a:t>
            </a:r>
          </a:p>
        </p:txBody>
      </p:sp>
      <p:pic>
        <p:nvPicPr>
          <p:cNvPr id="73732" name="Picture 5">
            <a:extLst>
              <a:ext uri="{FF2B5EF4-FFF2-40B4-BE49-F238E27FC236}">
                <a16:creationId xmlns:a16="http://schemas.microsoft.com/office/drawing/2014/main" id="{108DEB0E-27D7-6314-0ADE-632ECD8AD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450" y="4972050"/>
            <a:ext cx="21971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0">
            <a:extLst>
              <a:ext uri="{FF2B5EF4-FFF2-40B4-BE49-F238E27FC236}">
                <a16:creationId xmlns:a16="http://schemas.microsoft.com/office/drawing/2014/main" id="{1637269D-B290-5B11-6471-56622C138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37645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9B6AB28-4686-1A8D-3EB0-B95191786CC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t>The Stage Is Being Set</a:t>
            </a:r>
          </a:p>
        </p:txBody>
      </p:sp>
      <p:sp>
        <p:nvSpPr>
          <p:cNvPr id="31750" name="Rectangle 3">
            <a:extLst>
              <a:ext uri="{FF2B5EF4-FFF2-40B4-BE49-F238E27FC236}">
                <a16:creationId xmlns:a16="http://schemas.microsoft.com/office/drawing/2014/main" id="{8A16AB02-AE25-15D0-D91C-6870E33A4B0E}"/>
              </a:ext>
            </a:extLst>
          </p:cNvPr>
          <p:cNvSpPr>
            <a:spLocks noGrp="1" noChangeArrowheads="1"/>
          </p:cNvSpPr>
          <p:nvPr>
            <p:ph type="body" idx="1"/>
          </p:nvPr>
        </p:nvSpPr>
        <p:spPr>
          <a:xfrm>
            <a:off x="1295400" y="1638300"/>
            <a:ext cx="9601200" cy="3581400"/>
          </a:xfrm>
        </p:spPr>
        <p:txBody>
          <a:bodyPr/>
          <a:lstStyle/>
          <a:p>
            <a:pPr marL="457200" indent="-457200" algn="just" eaLnBrk="1" hangingPunct="1">
              <a:spcBef>
                <a:spcPts val="0"/>
              </a:spcBef>
              <a:spcAft>
                <a:spcPts val="3600"/>
              </a:spcAft>
              <a:defRPr/>
            </a:pPr>
            <a:r>
              <a:rPr lang="en-US" dirty="0"/>
              <a:t>Rebirth of Israel in 1948</a:t>
            </a:r>
          </a:p>
          <a:p>
            <a:pPr marL="457200" indent="-457200" algn="just" eaLnBrk="1" hangingPunct="1">
              <a:spcBef>
                <a:spcPts val="0"/>
              </a:spcBef>
              <a:spcAft>
                <a:spcPts val="3600"/>
              </a:spcAft>
              <a:defRPr/>
            </a:pPr>
            <a:r>
              <a:rPr lang="en-US" dirty="0"/>
              <a:t>Israel’s desire for peace</a:t>
            </a:r>
          </a:p>
          <a:p>
            <a:pPr marL="457200" indent="-457200" algn="just" eaLnBrk="1" hangingPunct="1">
              <a:spcBef>
                <a:spcPts val="0"/>
              </a:spcBef>
              <a:spcAft>
                <a:spcPts val="3600"/>
              </a:spcAft>
              <a:defRPr/>
            </a:pPr>
            <a:r>
              <a:rPr lang="en-US" dirty="0"/>
              <a:t>Desire among some Jews to Rebuild 3</a:t>
            </a:r>
            <a:r>
              <a:rPr lang="en-US" baseline="30000" dirty="0"/>
              <a:t>rd</a:t>
            </a:r>
            <a:r>
              <a:rPr lang="en-US" dirty="0"/>
              <a:t> Jewish temple and Restore the sacrificial system</a:t>
            </a:r>
            <a:endParaRPr lang="en-US" sz="1800" dirty="0">
              <a:solidFill>
                <a:srgbClr val="FFFFFF"/>
              </a:solidFill>
            </a:endParaRPr>
          </a:p>
        </p:txBody>
      </p:sp>
      <p:pic>
        <p:nvPicPr>
          <p:cNvPr id="74756" name="Picture 10">
            <a:extLst>
              <a:ext uri="{FF2B5EF4-FFF2-40B4-BE49-F238E27FC236}">
                <a16:creationId xmlns:a16="http://schemas.microsoft.com/office/drawing/2014/main" id="{1AFCA68C-4E4E-A948-2B1F-575F9A74F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486FC6A-C2D1-78CC-A6D5-D0D6833189D0}"/>
              </a:ext>
            </a:extLst>
          </p:cNvPr>
          <p:cNvSpPr txBox="1"/>
          <p:nvPr/>
        </p:nvSpPr>
        <p:spPr>
          <a:xfrm>
            <a:off x="3048000" y="6400800"/>
            <a:ext cx="6096000" cy="341632"/>
          </a:xfrm>
          <a:prstGeom prst="rect">
            <a:avLst/>
          </a:prstGeom>
          <a:noFill/>
        </p:spPr>
        <p:txBody>
          <a:bodyPr wrap="square">
            <a:spAutoFit/>
          </a:bodyPr>
          <a:lstStyle/>
          <a:p>
            <a:pPr marL="0" lvl="1" indent="1588" algn="ctr" eaLnBrk="1" hangingPunct="1">
              <a:lnSpc>
                <a:spcPct val="90000"/>
              </a:lnSpc>
              <a:buFontTx/>
              <a:buNone/>
              <a:defRPr/>
            </a:pPr>
            <a: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rPr>
              <a:t>Source: Randall Price “Ready to Rebuild”</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9B6AB28-4686-1A8D-3EB0-B95191786CC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t>The Stage Is Being Set</a:t>
            </a:r>
          </a:p>
        </p:txBody>
      </p:sp>
      <p:sp>
        <p:nvSpPr>
          <p:cNvPr id="31750" name="Rectangle 3">
            <a:extLst>
              <a:ext uri="{FF2B5EF4-FFF2-40B4-BE49-F238E27FC236}">
                <a16:creationId xmlns:a16="http://schemas.microsoft.com/office/drawing/2014/main" id="{8A16AB02-AE25-15D0-D91C-6870E33A4B0E}"/>
              </a:ext>
            </a:extLst>
          </p:cNvPr>
          <p:cNvSpPr>
            <a:spLocks noGrp="1" noChangeArrowheads="1"/>
          </p:cNvSpPr>
          <p:nvPr>
            <p:ph type="body" idx="1"/>
          </p:nvPr>
        </p:nvSpPr>
        <p:spPr>
          <a:xfrm>
            <a:off x="1295400" y="1638300"/>
            <a:ext cx="9601200" cy="3581400"/>
          </a:xfrm>
        </p:spPr>
        <p:txBody>
          <a:bodyPr/>
          <a:lstStyle/>
          <a:p>
            <a:pPr marL="457200" indent="-457200" algn="just" eaLnBrk="1" hangingPunct="1">
              <a:spcBef>
                <a:spcPts val="0"/>
              </a:spcBef>
              <a:spcAft>
                <a:spcPts val="3600"/>
              </a:spcAft>
              <a:defRPr/>
            </a:pPr>
            <a:r>
              <a:rPr lang="en-US" b="1" u="sng" dirty="0">
                <a:solidFill>
                  <a:srgbClr val="FFFFCC"/>
                </a:solidFill>
              </a:rPr>
              <a:t>Rebirth of Israel in 1948</a:t>
            </a:r>
          </a:p>
          <a:p>
            <a:pPr marL="457200" indent="-457200" algn="just" eaLnBrk="1" hangingPunct="1">
              <a:spcBef>
                <a:spcPts val="0"/>
              </a:spcBef>
              <a:spcAft>
                <a:spcPts val="3600"/>
              </a:spcAft>
              <a:defRPr/>
            </a:pPr>
            <a:r>
              <a:rPr lang="en-US" dirty="0"/>
              <a:t>Israel’s desire for peace</a:t>
            </a:r>
          </a:p>
          <a:p>
            <a:pPr marL="457200" indent="-457200" algn="just" eaLnBrk="1" hangingPunct="1">
              <a:spcBef>
                <a:spcPts val="0"/>
              </a:spcBef>
              <a:spcAft>
                <a:spcPts val="3600"/>
              </a:spcAft>
              <a:defRPr/>
            </a:pPr>
            <a:r>
              <a:rPr lang="en-US" dirty="0"/>
              <a:t>Desire among some Jews to Rebuild 3</a:t>
            </a:r>
            <a:r>
              <a:rPr lang="en-US" baseline="30000" dirty="0"/>
              <a:t>rd</a:t>
            </a:r>
            <a:r>
              <a:rPr lang="en-US" dirty="0"/>
              <a:t> Jewish temple and Restore the sacrificial system</a:t>
            </a:r>
            <a:endParaRPr lang="en-US" sz="1800" dirty="0">
              <a:solidFill>
                <a:srgbClr val="FFFFFF"/>
              </a:solidFill>
            </a:endParaRPr>
          </a:p>
        </p:txBody>
      </p:sp>
      <p:pic>
        <p:nvPicPr>
          <p:cNvPr id="74756" name="Picture 10">
            <a:extLst>
              <a:ext uri="{FF2B5EF4-FFF2-40B4-BE49-F238E27FC236}">
                <a16:creationId xmlns:a16="http://schemas.microsoft.com/office/drawing/2014/main" id="{1AFCA68C-4E4E-A948-2B1F-575F9A74F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486FC6A-C2D1-78CC-A6D5-D0D6833189D0}"/>
              </a:ext>
            </a:extLst>
          </p:cNvPr>
          <p:cNvSpPr txBox="1"/>
          <p:nvPr/>
        </p:nvSpPr>
        <p:spPr>
          <a:xfrm>
            <a:off x="3048000" y="6400800"/>
            <a:ext cx="6096000" cy="341632"/>
          </a:xfrm>
          <a:prstGeom prst="rect">
            <a:avLst/>
          </a:prstGeom>
          <a:noFill/>
        </p:spPr>
        <p:txBody>
          <a:bodyPr wrap="square">
            <a:spAutoFit/>
          </a:bodyPr>
          <a:lstStyle/>
          <a:p>
            <a:pPr marL="0" lvl="1" indent="1588" algn="ctr" eaLnBrk="1" hangingPunct="1">
              <a:lnSpc>
                <a:spcPct val="90000"/>
              </a:lnSpc>
              <a:buFontTx/>
              <a:buNone/>
              <a:defRPr/>
            </a:pPr>
            <a: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rPr>
              <a:t>Source: Randall Price “Ready to Rebuild”</a:t>
            </a:r>
          </a:p>
        </p:txBody>
      </p:sp>
    </p:spTree>
    <p:extLst>
      <p:ext uri="{BB962C8B-B14F-4D97-AF65-F5344CB8AC3E}">
        <p14:creationId xmlns:p14="http://schemas.microsoft.com/office/powerpoint/2010/main" val="112906832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9B6AB28-4686-1A8D-3EB0-B95191786CC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t>The Stage Is Being Set</a:t>
            </a:r>
          </a:p>
        </p:txBody>
      </p:sp>
      <p:sp>
        <p:nvSpPr>
          <p:cNvPr id="31750" name="Rectangle 3">
            <a:extLst>
              <a:ext uri="{FF2B5EF4-FFF2-40B4-BE49-F238E27FC236}">
                <a16:creationId xmlns:a16="http://schemas.microsoft.com/office/drawing/2014/main" id="{8A16AB02-AE25-15D0-D91C-6870E33A4B0E}"/>
              </a:ext>
            </a:extLst>
          </p:cNvPr>
          <p:cNvSpPr>
            <a:spLocks noGrp="1" noChangeArrowheads="1"/>
          </p:cNvSpPr>
          <p:nvPr>
            <p:ph type="body" idx="1"/>
          </p:nvPr>
        </p:nvSpPr>
        <p:spPr>
          <a:xfrm>
            <a:off x="1295400" y="1638300"/>
            <a:ext cx="9601200" cy="3581400"/>
          </a:xfrm>
        </p:spPr>
        <p:txBody>
          <a:bodyPr/>
          <a:lstStyle/>
          <a:p>
            <a:pPr marL="457200" indent="-457200" algn="just" eaLnBrk="1" hangingPunct="1">
              <a:spcBef>
                <a:spcPts val="0"/>
              </a:spcBef>
              <a:spcAft>
                <a:spcPts val="3600"/>
              </a:spcAft>
              <a:defRPr/>
            </a:pPr>
            <a:r>
              <a:rPr lang="en-US" dirty="0"/>
              <a:t>Rebirth of Israel in 1948</a:t>
            </a:r>
          </a:p>
          <a:p>
            <a:pPr marL="457200" indent="-457200" algn="just" eaLnBrk="1" hangingPunct="1">
              <a:spcBef>
                <a:spcPts val="0"/>
              </a:spcBef>
              <a:spcAft>
                <a:spcPts val="3600"/>
              </a:spcAft>
              <a:defRPr/>
            </a:pPr>
            <a:r>
              <a:rPr lang="en-US" b="1" u="sng" dirty="0">
                <a:solidFill>
                  <a:srgbClr val="FFFFCC"/>
                </a:solidFill>
              </a:rPr>
              <a:t>Israel’s desire for peace</a:t>
            </a:r>
          </a:p>
          <a:p>
            <a:pPr marL="457200" indent="-457200" algn="just" eaLnBrk="1" hangingPunct="1">
              <a:spcBef>
                <a:spcPts val="0"/>
              </a:spcBef>
              <a:spcAft>
                <a:spcPts val="3600"/>
              </a:spcAft>
              <a:defRPr/>
            </a:pPr>
            <a:r>
              <a:rPr lang="en-US" dirty="0"/>
              <a:t>Desire among some Jews to Rebuild 3</a:t>
            </a:r>
            <a:r>
              <a:rPr lang="en-US" baseline="30000" dirty="0"/>
              <a:t>rd</a:t>
            </a:r>
            <a:r>
              <a:rPr lang="en-US" dirty="0"/>
              <a:t> Jewish temple and Restore the sacrificial system</a:t>
            </a:r>
            <a:endParaRPr lang="en-US" sz="1800" dirty="0">
              <a:solidFill>
                <a:srgbClr val="FFFFFF"/>
              </a:solidFill>
            </a:endParaRPr>
          </a:p>
        </p:txBody>
      </p:sp>
      <p:pic>
        <p:nvPicPr>
          <p:cNvPr id="74756" name="Picture 10">
            <a:extLst>
              <a:ext uri="{FF2B5EF4-FFF2-40B4-BE49-F238E27FC236}">
                <a16:creationId xmlns:a16="http://schemas.microsoft.com/office/drawing/2014/main" id="{1AFCA68C-4E4E-A948-2B1F-575F9A74F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486FC6A-C2D1-78CC-A6D5-D0D6833189D0}"/>
              </a:ext>
            </a:extLst>
          </p:cNvPr>
          <p:cNvSpPr txBox="1"/>
          <p:nvPr/>
        </p:nvSpPr>
        <p:spPr>
          <a:xfrm>
            <a:off x="3048000" y="6400800"/>
            <a:ext cx="6096000" cy="341632"/>
          </a:xfrm>
          <a:prstGeom prst="rect">
            <a:avLst/>
          </a:prstGeom>
          <a:noFill/>
        </p:spPr>
        <p:txBody>
          <a:bodyPr wrap="square">
            <a:spAutoFit/>
          </a:bodyPr>
          <a:lstStyle/>
          <a:p>
            <a:pPr marL="0" lvl="1" indent="1588" algn="ctr" eaLnBrk="1" hangingPunct="1">
              <a:lnSpc>
                <a:spcPct val="90000"/>
              </a:lnSpc>
              <a:buFontTx/>
              <a:buNone/>
              <a:defRPr/>
            </a:pPr>
            <a: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rPr>
              <a:t>Source: Randall Price “Ready to Rebuild”</a:t>
            </a:r>
          </a:p>
        </p:txBody>
      </p:sp>
    </p:spTree>
    <p:extLst>
      <p:ext uri="{BB962C8B-B14F-4D97-AF65-F5344CB8AC3E}">
        <p14:creationId xmlns:p14="http://schemas.microsoft.com/office/powerpoint/2010/main" val="199171931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9C2FA-69DF-4F7C-96D7-8A2E56C46E6C}"/>
              </a:ext>
            </a:extLst>
          </p:cNvPr>
          <p:cNvPicPr>
            <a:picLocks noChangeAspect="1"/>
          </p:cNvPicPr>
          <p:nvPr/>
        </p:nvPicPr>
        <p:blipFill>
          <a:blip r:embed="rId2"/>
          <a:stretch>
            <a:fillRect/>
          </a:stretch>
        </p:blipFill>
        <p:spPr>
          <a:xfrm>
            <a:off x="777241" y="685800"/>
            <a:ext cx="10637519" cy="5303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peech Bubble: Rectangle with Corners Rounded 4">
            <a:extLst>
              <a:ext uri="{FF2B5EF4-FFF2-40B4-BE49-F238E27FC236}">
                <a16:creationId xmlns:a16="http://schemas.microsoft.com/office/drawing/2014/main" id="{4E6B6D0D-C75E-40E0-87DB-239928373854}"/>
              </a:ext>
            </a:extLst>
          </p:cNvPr>
          <p:cNvSpPr/>
          <p:nvPr/>
        </p:nvSpPr>
        <p:spPr bwMode="auto">
          <a:xfrm>
            <a:off x="5867400" y="4953000"/>
            <a:ext cx="1219200" cy="457200"/>
          </a:xfrm>
          <a:prstGeom prst="wedgeRoundRectCallout">
            <a:avLst>
              <a:gd name="adj1" fmla="val -139839"/>
              <a:gd name="adj2" fmla="val -492179"/>
              <a:gd name="adj3" fmla="val 16667"/>
            </a:avLst>
          </a:prstGeom>
          <a:solidFill>
            <a:srgbClr val="0000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dirty="0">
                <a:latin typeface="Calibri" panose="020F0502020204030204" pitchFamily="34" charset="0"/>
                <a:cs typeface="Calibri" panose="020F0502020204030204" pitchFamily="34" charset="0"/>
              </a:rPr>
              <a:t>ISRAEL</a:t>
            </a:r>
          </a:p>
        </p:txBody>
      </p:sp>
    </p:spTree>
    <p:extLst>
      <p:ext uri="{BB962C8B-B14F-4D97-AF65-F5344CB8AC3E}">
        <p14:creationId xmlns:p14="http://schemas.microsoft.com/office/powerpoint/2010/main" val="3361380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E9A81-823B-45AC-A273-A4ADCF033F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8805" y="200888"/>
            <a:ext cx="8614395" cy="6456224"/>
          </a:xfrm>
          <a:prstGeom prst="rect">
            <a:avLst/>
          </a:prstGeom>
          <a:solidFill>
            <a:schemeClr val="tx1"/>
          </a:solidFill>
          <a:ln w="38100">
            <a:solidFill>
              <a:schemeClr val="tx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9B6AB28-4686-1A8D-3EB0-B95191786CC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t>The Stage Is Being Set</a:t>
            </a:r>
          </a:p>
        </p:txBody>
      </p:sp>
      <p:sp>
        <p:nvSpPr>
          <p:cNvPr id="31750" name="Rectangle 3">
            <a:extLst>
              <a:ext uri="{FF2B5EF4-FFF2-40B4-BE49-F238E27FC236}">
                <a16:creationId xmlns:a16="http://schemas.microsoft.com/office/drawing/2014/main" id="{8A16AB02-AE25-15D0-D91C-6870E33A4B0E}"/>
              </a:ext>
            </a:extLst>
          </p:cNvPr>
          <p:cNvSpPr>
            <a:spLocks noGrp="1" noChangeArrowheads="1"/>
          </p:cNvSpPr>
          <p:nvPr>
            <p:ph type="body" idx="1"/>
          </p:nvPr>
        </p:nvSpPr>
        <p:spPr>
          <a:xfrm>
            <a:off x="1295400" y="1638300"/>
            <a:ext cx="9601200" cy="3581400"/>
          </a:xfrm>
        </p:spPr>
        <p:txBody>
          <a:bodyPr/>
          <a:lstStyle/>
          <a:p>
            <a:pPr marL="457200" indent="-457200" algn="just" eaLnBrk="1" hangingPunct="1">
              <a:spcBef>
                <a:spcPts val="0"/>
              </a:spcBef>
              <a:spcAft>
                <a:spcPts val="3600"/>
              </a:spcAft>
              <a:defRPr/>
            </a:pPr>
            <a:r>
              <a:rPr lang="en-US" dirty="0"/>
              <a:t>Rebirth of Israel in 1948</a:t>
            </a:r>
          </a:p>
          <a:p>
            <a:pPr marL="457200" indent="-457200" algn="just" eaLnBrk="1" hangingPunct="1">
              <a:spcBef>
                <a:spcPts val="0"/>
              </a:spcBef>
              <a:spcAft>
                <a:spcPts val="3600"/>
              </a:spcAft>
              <a:defRPr/>
            </a:pPr>
            <a:r>
              <a:rPr lang="en-US" dirty="0"/>
              <a:t>Israel’s desire for peace</a:t>
            </a:r>
          </a:p>
          <a:p>
            <a:pPr marL="457200" indent="-457200" algn="just" eaLnBrk="1" hangingPunct="1">
              <a:spcBef>
                <a:spcPts val="0"/>
              </a:spcBef>
              <a:spcAft>
                <a:spcPts val="3600"/>
              </a:spcAft>
              <a:defRPr/>
            </a:pPr>
            <a:r>
              <a:rPr lang="en-US" b="1" u="sng" dirty="0">
                <a:solidFill>
                  <a:srgbClr val="FFFFCC"/>
                </a:solidFill>
              </a:rPr>
              <a:t>Desire among some Jews to Rebuild 3rd Jewish temple and Restore the sacrificial system</a:t>
            </a:r>
            <a:endParaRPr lang="en-US" sz="1800" dirty="0">
              <a:solidFill>
                <a:srgbClr val="FFFFFF"/>
              </a:solidFill>
            </a:endParaRPr>
          </a:p>
        </p:txBody>
      </p:sp>
      <p:pic>
        <p:nvPicPr>
          <p:cNvPr id="74756" name="Picture 10">
            <a:extLst>
              <a:ext uri="{FF2B5EF4-FFF2-40B4-BE49-F238E27FC236}">
                <a16:creationId xmlns:a16="http://schemas.microsoft.com/office/drawing/2014/main" id="{1AFCA68C-4E4E-A948-2B1F-575F9A74F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486FC6A-C2D1-78CC-A6D5-D0D6833189D0}"/>
              </a:ext>
            </a:extLst>
          </p:cNvPr>
          <p:cNvSpPr txBox="1"/>
          <p:nvPr/>
        </p:nvSpPr>
        <p:spPr>
          <a:xfrm>
            <a:off x="3048000" y="6400800"/>
            <a:ext cx="6096000" cy="341632"/>
          </a:xfrm>
          <a:prstGeom prst="rect">
            <a:avLst/>
          </a:prstGeom>
          <a:noFill/>
        </p:spPr>
        <p:txBody>
          <a:bodyPr wrap="square">
            <a:spAutoFit/>
          </a:bodyPr>
          <a:lstStyle/>
          <a:p>
            <a:pPr marL="0" lvl="1" indent="1588" algn="ctr" eaLnBrk="1" hangingPunct="1">
              <a:lnSpc>
                <a:spcPct val="90000"/>
              </a:lnSpc>
              <a:buFontTx/>
              <a:buNone/>
              <a:defRPr/>
            </a:pPr>
            <a: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rPr>
              <a:t>Source: Randall Price “Ready to Rebuild”</a:t>
            </a:r>
          </a:p>
        </p:txBody>
      </p:sp>
    </p:spTree>
    <p:extLst>
      <p:ext uri="{BB962C8B-B14F-4D97-AF65-F5344CB8AC3E}">
        <p14:creationId xmlns:p14="http://schemas.microsoft.com/office/powerpoint/2010/main" val="288826043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temple mount ark.jpg">
            <a:extLst>
              <a:ext uri="{FF2B5EF4-FFF2-40B4-BE49-F238E27FC236}">
                <a16:creationId xmlns:a16="http://schemas.microsoft.com/office/drawing/2014/main" id="{41A82DF4-1528-6F7B-87EB-092FB9BC0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28600"/>
            <a:ext cx="6400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833417-0409-9718-68AA-E45D135E6AD5}"/>
              </a:ext>
            </a:extLst>
          </p:cNvPr>
          <p:cNvPicPr>
            <a:picLocks noChangeAspect="1"/>
          </p:cNvPicPr>
          <p:nvPr/>
        </p:nvPicPr>
        <p:blipFill>
          <a:blip r:embed="rId2"/>
          <a:stretch>
            <a:fillRect/>
          </a:stretch>
        </p:blipFill>
        <p:spPr>
          <a:xfrm>
            <a:off x="1913781" y="228322"/>
            <a:ext cx="8364437" cy="6401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88E710-D90C-2B77-6162-83B6874E2794}"/>
              </a:ext>
            </a:extLst>
          </p:cNvPr>
          <p:cNvPicPr>
            <a:picLocks noChangeAspect="1"/>
          </p:cNvPicPr>
          <p:nvPr/>
        </p:nvPicPr>
        <p:blipFill>
          <a:blip r:embed="rId3"/>
          <a:stretch>
            <a:fillRect/>
          </a:stretch>
        </p:blipFill>
        <p:spPr>
          <a:xfrm>
            <a:off x="792020" y="1139753"/>
            <a:ext cx="10607959" cy="4578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4B22C5-21B8-FB4D-6513-2E83DA21EE50}"/>
              </a:ext>
            </a:extLst>
          </p:cNvPr>
          <p:cNvPicPr>
            <a:picLocks noChangeAspect="1"/>
          </p:cNvPicPr>
          <p:nvPr/>
        </p:nvPicPr>
        <p:blipFill>
          <a:blip r:embed="rId2"/>
          <a:stretch>
            <a:fillRect/>
          </a:stretch>
        </p:blipFill>
        <p:spPr>
          <a:xfrm>
            <a:off x="3295650" y="228600"/>
            <a:ext cx="5600700" cy="6400800"/>
          </a:xfrm>
          <a:prstGeom prst="rect">
            <a:avLst/>
          </a:prstGeom>
          <a:ln w="57150">
            <a:solidFill>
              <a:schemeClr val="tx1"/>
            </a:solidFill>
          </a:ln>
        </p:spPr>
      </p:pic>
    </p:spTree>
    <p:extLst>
      <p:ext uri="{BB962C8B-B14F-4D97-AF65-F5344CB8AC3E}">
        <p14:creationId xmlns:p14="http://schemas.microsoft.com/office/powerpoint/2010/main" val="3900098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50F0A8F-153B-3189-ADDB-04470593C3ED}"/>
              </a:ext>
            </a:extLst>
          </p:cNvPr>
          <p:cNvPicPr>
            <a:picLocks noChangeAspect="1"/>
          </p:cNvPicPr>
          <p:nvPr/>
        </p:nvPicPr>
        <p:blipFill rotWithShape="1">
          <a:blip r:embed="rId2">
            <a:extLst>
              <a:ext uri="{28A0092B-C50C-407E-A947-70E740481C1C}">
                <a14:useLocalDpi xmlns:a14="http://schemas.microsoft.com/office/drawing/2010/main" val="0"/>
              </a:ext>
            </a:extLst>
          </a:blip>
          <a:srcRect l="47500" t="18889" r="6250" b="20000"/>
          <a:stretch/>
        </p:blipFill>
        <p:spPr>
          <a:xfrm>
            <a:off x="2209800" y="540609"/>
            <a:ext cx="7772400" cy="57767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1290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11:31</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“Forces from him will arise, desecrate the sanctuary fortress, and do away with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regular sacrifice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will set up the abomination of desolation.” </a:t>
            </a:r>
          </a:p>
        </p:txBody>
      </p:sp>
      <p:pic>
        <p:nvPicPr>
          <p:cNvPr id="2" name="Picture 1">
            <a:extLst>
              <a:ext uri="{FF2B5EF4-FFF2-40B4-BE49-F238E27FC236}">
                <a16:creationId xmlns:a16="http://schemas.microsoft.com/office/drawing/2014/main" id="{7A4A9E47-8222-6435-EB7A-4716AE733D55}"/>
              </a:ext>
            </a:extLst>
          </p:cNvPr>
          <p:cNvPicPr>
            <a:picLocks noChangeAspect="1"/>
          </p:cNvPicPr>
          <p:nvPr/>
        </p:nvPicPr>
        <p:blipFill>
          <a:blip r:embed="rId3"/>
          <a:stretch>
            <a:fillRect/>
          </a:stretch>
        </p:blipFill>
        <p:spPr>
          <a:xfrm>
            <a:off x="5237480" y="2438400"/>
            <a:ext cx="1717040" cy="2377440"/>
          </a:xfrm>
          <a:prstGeom prst="rect">
            <a:avLst/>
          </a:prstGeom>
          <a:ln w="28575">
            <a:solidFill>
              <a:schemeClr val="tx1"/>
            </a:solidFill>
          </a:ln>
        </p:spPr>
      </p:pic>
    </p:spTree>
    <p:extLst>
      <p:ext uri="{BB962C8B-B14F-4D97-AF65-F5344CB8AC3E}">
        <p14:creationId xmlns:p14="http://schemas.microsoft.com/office/powerpoint/2010/main" val="3694223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08229-4769-492A-A051-C5300733B4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8386" y="228600"/>
            <a:ext cx="9195229" cy="6400800"/>
          </a:xfrm>
          <a:prstGeom prst="rect">
            <a:avLst/>
          </a:prstGeom>
        </p:spPr>
      </p:pic>
    </p:spTree>
    <p:extLst>
      <p:ext uri="{BB962C8B-B14F-4D97-AF65-F5344CB8AC3E}">
        <p14:creationId xmlns:p14="http://schemas.microsoft.com/office/powerpoint/2010/main" val="4192472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he will put a stop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sacrifice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grain offering; and on the wing of abominations will come one who makes desolate, even until a complete destruction, one that is decreed, is poured out on the one who makes desolate.”</a:t>
            </a:r>
          </a:p>
        </p:txBody>
      </p:sp>
    </p:spTree>
    <p:extLst>
      <p:ext uri="{BB962C8B-B14F-4D97-AF65-F5344CB8AC3E}">
        <p14:creationId xmlns:p14="http://schemas.microsoft.com/office/powerpoint/2010/main" val="1599435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AFA3E9-D49E-51BD-BB8C-3C8829D1FDBC}"/>
              </a:ext>
            </a:extLst>
          </p:cNvPr>
          <p:cNvPicPr>
            <a:picLocks noChangeAspect="1"/>
          </p:cNvPicPr>
          <p:nvPr/>
        </p:nvPicPr>
        <p:blipFill rotWithShape="1">
          <a:blip r:embed="rId2"/>
          <a:srcRect l="56250" t="4444" r="3750" b="6666"/>
          <a:stretch/>
        </p:blipFill>
        <p:spPr>
          <a:xfrm>
            <a:off x="3535680" y="228600"/>
            <a:ext cx="512064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3262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a:t>
            </a:r>
            <a:r>
              <a:rPr lang="en-US" altLang="en-US" sz="3600">
                <a:effectLst>
                  <a:outerShdw blurRad="38100" dist="38100" dir="2700000" algn="tl">
                    <a:srgbClr val="000000">
                      <a:alpha val="43137"/>
                    </a:srgbClr>
                  </a:outerShdw>
                </a:effectLst>
                <a:cs typeface="Calibri" panose="020F0502020204030204" pitchFamily="34" charset="0"/>
              </a:rPr>
              <a:t>Thessalonians 2:1-12</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555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13B21D06-147F-41B8-AEAB-DB4D4E872D32}"/>
              </a:ext>
            </a:extLst>
          </p:cNvPr>
          <p:cNvSpPr>
            <a:spLocks noGrp="1" noChangeArrowheads="1"/>
          </p:cNvSpPr>
          <p:nvPr>
            <p:ph type="body" idx="1"/>
          </p:nvPr>
        </p:nvSpPr>
        <p:spPr>
          <a:xfrm>
            <a:off x="609600" y="1371601"/>
            <a:ext cx="8915400" cy="4689475"/>
          </a:xfrm>
        </p:spPr>
        <p:txBody>
          <a:bodyPr/>
          <a:lstStyle/>
          <a:p>
            <a:pPr marL="457200" indent="-454025">
              <a:lnSpc>
                <a:spcPct val="100000"/>
              </a:lnSpc>
              <a:spcBef>
                <a:spcPts val="0"/>
              </a:spcBef>
              <a:spcAft>
                <a:spcPts val="1800"/>
              </a:spcAft>
              <a:buClr>
                <a:srgbClr val="00FFFF"/>
              </a:buClr>
              <a:defRPr/>
            </a:pPr>
            <a:r>
              <a:rPr lang="en-US" dirty="0">
                <a:effectLst>
                  <a:outerShdw blurRad="38100" dist="38100" dir="2700000" algn="tl">
                    <a:srgbClr val="000000">
                      <a:alpha val="43137"/>
                    </a:srgbClr>
                  </a:outerShdw>
                </a:effectLst>
              </a:rPr>
              <a:t>ISAIAH 14:12-15 – 5 “I WILL” STATEMENTS</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Ascend to heaven (13)</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Raise my throne above the stars of God (13)</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Sit enthroned on the Mt. of the Assembly (13)</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Ascend above the tops of the clouds (14)</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Make myself like the Most High (14)</a:t>
            </a:r>
          </a:p>
        </p:txBody>
      </p:sp>
      <p:sp>
        <p:nvSpPr>
          <p:cNvPr id="5" name="Rectangle 2">
            <a:extLst>
              <a:ext uri="{FF2B5EF4-FFF2-40B4-BE49-F238E27FC236}">
                <a16:creationId xmlns:a16="http://schemas.microsoft.com/office/drawing/2014/main" id="{4CBD6FB3-4B33-4A0C-838E-A80E074BE9E7}"/>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dirty="0">
                <a:solidFill>
                  <a:srgbClr val="00FFFF"/>
                </a:solidFill>
                <a:effectLst>
                  <a:outerShdw blurRad="38100" dist="38100" dir="2700000" algn="tl">
                    <a:srgbClr val="000000">
                      <a:alpha val="43137"/>
                    </a:srgbClr>
                  </a:outerShdw>
                </a:effectLst>
                <a:ea typeface="+mn-ea"/>
                <a:cs typeface="Calibri" panose="020F0502020204030204" pitchFamily="34" charset="0"/>
              </a:rPr>
              <a:t>Original State and First Sin</a:t>
            </a:r>
          </a:p>
        </p:txBody>
      </p:sp>
      <p:pic>
        <p:nvPicPr>
          <p:cNvPr id="2" name="Picture 1">
            <a:extLst>
              <a:ext uri="{FF2B5EF4-FFF2-40B4-BE49-F238E27FC236}">
                <a16:creationId xmlns:a16="http://schemas.microsoft.com/office/drawing/2014/main" id="{88A262AC-1E74-2905-DEBE-3F076720E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2286221"/>
            <a:ext cx="1828800" cy="22855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13B21D06-147F-41B8-AEAB-DB4D4E872D32}"/>
              </a:ext>
            </a:extLst>
          </p:cNvPr>
          <p:cNvSpPr>
            <a:spLocks noGrp="1" noChangeArrowheads="1"/>
          </p:cNvSpPr>
          <p:nvPr>
            <p:ph type="body" idx="1"/>
          </p:nvPr>
        </p:nvSpPr>
        <p:spPr>
          <a:xfrm>
            <a:off x="609600" y="1371601"/>
            <a:ext cx="8915400" cy="4689475"/>
          </a:xfrm>
        </p:spPr>
        <p:txBody>
          <a:bodyPr/>
          <a:lstStyle/>
          <a:p>
            <a:pPr marL="457200" indent="-454025">
              <a:lnSpc>
                <a:spcPct val="100000"/>
              </a:lnSpc>
              <a:spcBef>
                <a:spcPts val="0"/>
              </a:spcBef>
              <a:spcAft>
                <a:spcPts val="1800"/>
              </a:spcAft>
              <a:buClr>
                <a:srgbClr val="00FFFF"/>
              </a:buClr>
              <a:defRPr/>
            </a:pPr>
            <a:r>
              <a:rPr lang="en-US" b="1" u="sng" dirty="0">
                <a:solidFill>
                  <a:srgbClr val="FFFFCC"/>
                </a:solidFill>
                <a:effectLst>
                  <a:outerShdw blurRad="38100" dist="38100" dir="2700000" algn="tl">
                    <a:srgbClr val="000000">
                      <a:alpha val="43137"/>
                    </a:srgbClr>
                  </a:outerShdw>
                </a:effectLst>
              </a:rPr>
              <a:t>ISAIAH 14:12-15 – 5 “I WILL” STATEMENTS</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Ascend to heaven (13)</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Raise my throne above the stars of God (13)</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Sit enthroned on the Mt. of the Assembly (13)</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Ascend above the tops of the clouds (14)</a:t>
            </a:r>
          </a:p>
          <a:p>
            <a:pPr marL="914400" lvl="2" indent="-457200">
              <a:lnSpc>
                <a:spcPct val="100000"/>
              </a:lnSpc>
              <a:spcBef>
                <a:spcPts val="0"/>
              </a:spcBef>
              <a:spcAft>
                <a:spcPts val="18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mn-cs"/>
              </a:rPr>
              <a:t>Make myself like the Most High (14)</a:t>
            </a:r>
          </a:p>
        </p:txBody>
      </p:sp>
      <p:sp>
        <p:nvSpPr>
          <p:cNvPr id="5" name="Rectangle 2">
            <a:extLst>
              <a:ext uri="{FF2B5EF4-FFF2-40B4-BE49-F238E27FC236}">
                <a16:creationId xmlns:a16="http://schemas.microsoft.com/office/drawing/2014/main" id="{4CBD6FB3-4B33-4A0C-838E-A80E074BE9E7}"/>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dirty="0">
                <a:solidFill>
                  <a:srgbClr val="00FFFF"/>
                </a:solidFill>
                <a:effectLst>
                  <a:outerShdw blurRad="38100" dist="38100" dir="2700000" algn="tl">
                    <a:srgbClr val="000000">
                      <a:alpha val="43137"/>
                    </a:srgbClr>
                  </a:outerShdw>
                </a:effectLst>
                <a:ea typeface="+mn-ea"/>
                <a:cs typeface="Calibri" panose="020F0502020204030204" pitchFamily="34" charset="0"/>
              </a:rPr>
              <a:t>Original State and First Sin</a:t>
            </a:r>
          </a:p>
        </p:txBody>
      </p:sp>
      <p:pic>
        <p:nvPicPr>
          <p:cNvPr id="2" name="Picture 1">
            <a:extLst>
              <a:ext uri="{FF2B5EF4-FFF2-40B4-BE49-F238E27FC236}">
                <a16:creationId xmlns:a16="http://schemas.microsoft.com/office/drawing/2014/main" id="{88A262AC-1E74-2905-DEBE-3F076720E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2286221"/>
            <a:ext cx="1828800" cy="22855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138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22A54A-279D-7523-769B-84011C72774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892826"/>
          </a:xfrm>
          <a:prstGeom prst="rect">
            <a:avLst/>
          </a:prstGeom>
          <a:noFill/>
          <a:ln w="28575">
            <a:noFill/>
            <a:miter lim="800000"/>
            <a:headEnd/>
            <a:tailEnd/>
          </a:ln>
        </p:spPr>
        <p:txBody>
          <a:bodyPr wrap="square">
            <a:spAutoFit/>
          </a:bodyPr>
          <a:lstStyle/>
          <a:p>
            <a:pPr marL="342900" indent="-342900" algn="ctr" defTabSz="685800">
              <a:spcAft>
                <a:spcPts val="6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14:14</a:t>
            </a:r>
          </a:p>
          <a:p>
            <a:pPr algn="just" defTabSz="685800" eaLnBrk="0" hangingPunct="0">
              <a:spcBef>
                <a:spcPts val="0"/>
              </a:spcBef>
              <a:spcAft>
                <a:spcPts val="0"/>
              </a:spcAft>
              <a:defRPr/>
            </a:pPr>
            <a:r>
              <a:rPr lang="en-US" alt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ascend above the heights of the clouds;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make myself like the Most High</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BFA49BC1-D7F7-46EE-B392-1FC14A10FAF3}"/>
              </a:ext>
            </a:extLst>
          </p:cNvPr>
          <p:cNvPicPr>
            <a:picLocks noChangeAspect="1"/>
          </p:cNvPicPr>
          <p:nvPr/>
        </p:nvPicPr>
        <p:blipFill>
          <a:blip r:embed="rId3"/>
          <a:stretch>
            <a:fillRect/>
          </a:stretch>
        </p:blipFill>
        <p:spPr>
          <a:xfrm>
            <a:off x="5030994" y="2133600"/>
            <a:ext cx="2130013" cy="2743200"/>
          </a:xfrm>
          <a:prstGeom prst="rect">
            <a:avLst/>
          </a:prstGeom>
        </p:spPr>
      </p:pic>
    </p:spTree>
    <p:extLst>
      <p:ext uri="{BB962C8B-B14F-4D97-AF65-F5344CB8AC3E}">
        <p14:creationId xmlns:p14="http://schemas.microsoft.com/office/powerpoint/2010/main" val="109659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09800" y="228600"/>
            <a:ext cx="7772400" cy="914400"/>
          </a:xfrm>
        </p:spPr>
        <p:txBody>
          <a:bodyPr/>
          <a:lstStyle/>
          <a:p>
            <a:pPr algn="ctr" eaLnBrk="1" hangingPunct="1"/>
            <a:r>
              <a:rPr lang="en-US" sz="3600" kern="1200" dirty="0">
                <a:effectLst>
                  <a:outerShdw blurRad="38100" dist="38100" dir="2700000" algn="tl">
                    <a:srgbClr val="000000">
                      <a:alpha val="43137"/>
                    </a:srgbClr>
                  </a:outerShdw>
                </a:effectLst>
              </a:rPr>
              <a:t>Satan’s Tactics (2 Cor 2:11)</a:t>
            </a:r>
          </a:p>
        </p:txBody>
      </p:sp>
      <p:sp>
        <p:nvSpPr>
          <p:cNvPr id="30723" name="Rectangle 3"/>
          <p:cNvSpPr>
            <a:spLocks noGrp="1" noChangeArrowheads="1"/>
          </p:cNvSpPr>
          <p:nvPr>
            <p:ph type="body" idx="1"/>
          </p:nvPr>
        </p:nvSpPr>
        <p:spPr>
          <a:xfrm>
            <a:off x="1066800" y="1735139"/>
            <a:ext cx="10287000" cy="3387725"/>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Adds to God’s Word (3:1; 2:16-17)</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Challenges God’s goodness (3:1; 2:16-17)</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Subtracts from God’s Word (3:4; 2:17)</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Offers wisdom without submission to God (3:5; Prov 1:7)</a:t>
            </a:r>
          </a:p>
        </p:txBody>
      </p:sp>
      <p:pic>
        <p:nvPicPr>
          <p:cNvPr id="2" name="Picture 1">
            <a:extLst>
              <a:ext uri="{FF2B5EF4-FFF2-40B4-BE49-F238E27FC236}">
                <a16:creationId xmlns:a16="http://schemas.microsoft.com/office/drawing/2014/main" id="{01D53B9C-3771-5D6B-A1DF-311F96ABD9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91482" y="76200"/>
            <a:ext cx="1290918" cy="1097280"/>
          </a:xfrm>
          <a:prstGeom prst="rect">
            <a:avLst/>
          </a:prstGeom>
        </p:spPr>
      </p:pic>
      <p:pic>
        <p:nvPicPr>
          <p:cNvPr id="4" name="Picture 3" descr="C:\Users\awoods\Pictures\Microsoft Clip Organizer\j0364212.wmf">
            <a:extLst>
              <a:ext uri="{FF2B5EF4-FFF2-40B4-BE49-F238E27FC236}">
                <a16:creationId xmlns:a16="http://schemas.microsoft.com/office/drawing/2014/main" id="{A4CC2F3A-7001-8530-A7CB-8B05B9227D8C}"/>
              </a:ext>
            </a:extLst>
          </p:cNvPr>
          <p:cNvPicPr>
            <a:picLocks noChangeAspect="1" noChangeArrowheads="1"/>
          </p:cNvPicPr>
          <p:nvPr/>
        </p:nvPicPr>
        <p:blipFill>
          <a:blip r:embed="rId3" cstate="email">
            <a:alphaModFix/>
            <a:extLst>
              <a:ext uri="{28A0092B-C50C-407E-A947-70E740481C1C}">
                <a14:useLocalDpi xmlns:a14="http://schemas.microsoft.com/office/drawing/2010/main"/>
              </a:ext>
            </a:extLst>
          </a:blip>
          <a:srcRect/>
          <a:stretch>
            <a:fillRect/>
          </a:stretch>
        </p:blipFill>
        <p:spPr bwMode="auto">
          <a:xfrm>
            <a:off x="609600" y="114300"/>
            <a:ext cx="876714" cy="914400"/>
          </a:xfrm>
          <a:prstGeom prst="rect">
            <a:avLst/>
          </a:prstGeom>
          <a:solidFill>
            <a:schemeClr val="tx1">
              <a:alpha val="40000"/>
            </a:schemeClr>
          </a:solidFill>
          <a:ln w="9525">
            <a:noFill/>
            <a:miter lim="800000"/>
            <a:headEnd/>
            <a:tailEnd/>
          </a:ln>
        </p:spPr>
      </p:pic>
    </p:spTree>
    <p:extLst>
      <p:ext uri="{BB962C8B-B14F-4D97-AF65-F5344CB8AC3E}">
        <p14:creationId xmlns:p14="http://schemas.microsoft.com/office/powerpoint/2010/main" val="839834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22A54A-279D-7523-769B-84011C72774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marL="342900" indent="-342900" algn="ctr" defTabSz="685800">
              <a:spcAft>
                <a:spcPts val="6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3:5</a:t>
            </a:r>
          </a:p>
          <a:p>
            <a:pPr algn="just" defTabSz="685800" eaLnBrk="0" hangingPunct="0">
              <a:spcBef>
                <a:spcPts val="0"/>
              </a:spcBef>
              <a:spcAft>
                <a:spcPts val="0"/>
              </a:spcAft>
              <a:defRPr/>
            </a:pPr>
            <a:r>
              <a:rPr lang="en-US" alt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God knows that in the day you eat from it your eyes will be opened, and you will be like God, knowing good and evil.”</a:t>
            </a:r>
          </a:p>
        </p:txBody>
      </p:sp>
      <p:pic>
        <p:nvPicPr>
          <p:cNvPr id="3" name="Picture 2">
            <a:extLst>
              <a:ext uri="{FF2B5EF4-FFF2-40B4-BE49-F238E27FC236}">
                <a16:creationId xmlns:a16="http://schemas.microsoft.com/office/drawing/2014/main" id="{BA5E81C4-D5C2-A3E6-8170-D4599D7334AA}"/>
              </a:ext>
            </a:extLst>
          </p:cNvPr>
          <p:cNvPicPr>
            <a:picLocks noChangeAspect="1"/>
          </p:cNvPicPr>
          <p:nvPr/>
        </p:nvPicPr>
        <p:blipFill>
          <a:blip r:embed="rId3"/>
          <a:stretch>
            <a:fillRect/>
          </a:stretch>
        </p:blipFill>
        <p:spPr>
          <a:xfrm>
            <a:off x="4483468" y="2057281"/>
            <a:ext cx="3225064" cy="2743438"/>
          </a:xfrm>
          <a:prstGeom prst="rect">
            <a:avLst/>
          </a:prstGeom>
          <a:ln>
            <a:solidFill>
              <a:schemeClr val="tx1"/>
            </a:solidFill>
          </a:ln>
        </p:spPr>
      </p:pic>
    </p:spTree>
    <p:extLst>
      <p:ext uri="{BB962C8B-B14F-4D97-AF65-F5344CB8AC3E}">
        <p14:creationId xmlns:p14="http://schemas.microsoft.com/office/powerpoint/2010/main" val="3106891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1828800" y="228601"/>
            <a:ext cx="8534400" cy="798689"/>
          </a:xfrm>
        </p:spPr>
        <p:txBody>
          <a:bodyPr/>
          <a:lstStyle/>
          <a:p>
            <a:pPr algn="ctr" eaLnBrk="1" hangingPunct="1"/>
            <a:r>
              <a:rPr lang="en-US" sz="4000" dirty="0">
                <a:latin typeface="Calibri" pitchFamily="34" charset="0"/>
                <a:cs typeface="Calibri" pitchFamily="34" charset="0"/>
              </a:rPr>
              <a:t>Humanist Beliefs</a:t>
            </a:r>
          </a:p>
        </p:txBody>
      </p:sp>
      <p:sp>
        <p:nvSpPr>
          <p:cNvPr id="3" name="Content Placeholder 2"/>
          <p:cNvSpPr>
            <a:spLocks noGrp="1"/>
          </p:cNvSpPr>
          <p:nvPr>
            <p:ph idx="1"/>
          </p:nvPr>
        </p:nvSpPr>
        <p:spPr>
          <a:xfrm>
            <a:off x="609600" y="1143000"/>
            <a:ext cx="8686800" cy="5105400"/>
          </a:xfrm>
        </p:spPr>
        <p:txBody>
          <a:bodyPr rtlCol="0">
            <a:noAutofit/>
          </a:bodyPr>
          <a:lstStyle/>
          <a:p>
            <a:pPr marL="458788" indent="-457200" algn="just" eaLnBrk="1" fontAlgn="auto" hangingPunct="1">
              <a:spcBef>
                <a:spcPts val="0"/>
              </a:spcBef>
              <a:spcAft>
                <a:spcPts val="1200"/>
              </a:spcAft>
              <a:buSzPct val="150000"/>
              <a:buFont typeface="Wingdings" pitchFamily="2" charset="2"/>
              <a:buChar char="§"/>
              <a:defRPr/>
            </a:pPr>
            <a:r>
              <a:rPr lang="en-US" dirty="0">
                <a:latin typeface="Calibri" pitchFamily="34" charset="0"/>
                <a:cs typeface="Calibri" pitchFamily="34" charset="0"/>
              </a:rPr>
              <a:t>The non-existence or irrelevancy of god</a:t>
            </a:r>
          </a:p>
          <a:p>
            <a:pPr marL="458788" indent="-457200" algn="just" eaLnBrk="1" fontAlgn="auto" hangingPunct="1">
              <a:spcBef>
                <a:spcPts val="0"/>
              </a:spcBef>
              <a:spcAft>
                <a:spcPts val="1200"/>
              </a:spcAft>
              <a:buSzPct val="150000"/>
              <a:buFont typeface="Wingdings" pitchFamily="2" charset="2"/>
              <a:buChar char="§"/>
              <a:defRPr/>
            </a:pPr>
            <a:r>
              <a:rPr lang="en-US" dirty="0">
                <a:latin typeface="Calibri" pitchFamily="34" charset="0"/>
                <a:cs typeface="Calibri" pitchFamily="34" charset="0"/>
              </a:rPr>
              <a:t>Man as the center of all things</a:t>
            </a:r>
          </a:p>
          <a:p>
            <a:pPr marL="458788" indent="-457200" algn="just" eaLnBrk="1" fontAlgn="auto" hangingPunct="1">
              <a:spcBef>
                <a:spcPts val="0"/>
              </a:spcBef>
              <a:spcAft>
                <a:spcPts val="1200"/>
              </a:spcAft>
              <a:buSzPct val="150000"/>
              <a:buFont typeface="Wingdings" pitchFamily="2" charset="2"/>
              <a:buChar char="§"/>
              <a:defRPr/>
            </a:pPr>
            <a:r>
              <a:rPr lang="en-US" dirty="0">
                <a:latin typeface="Calibri" pitchFamily="34" charset="0"/>
                <a:cs typeface="Calibri" pitchFamily="34" charset="0"/>
              </a:rPr>
              <a:t>The reality of evolution</a:t>
            </a:r>
          </a:p>
          <a:p>
            <a:pPr marL="458788" indent="-457200" algn="just" eaLnBrk="1" fontAlgn="auto" hangingPunct="1">
              <a:spcBef>
                <a:spcPts val="0"/>
              </a:spcBef>
              <a:spcAft>
                <a:spcPts val="1200"/>
              </a:spcAft>
              <a:buSzPct val="150000"/>
              <a:buFont typeface="Wingdings" pitchFamily="2" charset="2"/>
              <a:buChar char="§"/>
              <a:defRPr/>
            </a:pPr>
            <a:r>
              <a:rPr lang="en-US" dirty="0">
                <a:latin typeface="Calibri" pitchFamily="34" charset="0"/>
                <a:cs typeface="Calibri" pitchFamily="34" charset="0"/>
              </a:rPr>
              <a:t>Man as an evolved animal rather than a special creature made in the image of his creator</a:t>
            </a:r>
          </a:p>
          <a:p>
            <a:pPr marL="458788" indent="-457200" algn="just" eaLnBrk="1" fontAlgn="auto" hangingPunct="1">
              <a:spcBef>
                <a:spcPts val="0"/>
              </a:spcBef>
              <a:spcAft>
                <a:spcPts val="1200"/>
              </a:spcAft>
              <a:buSzPct val="150000"/>
              <a:buFont typeface="Wingdings" pitchFamily="2" charset="2"/>
              <a:buChar char="§"/>
              <a:defRPr/>
            </a:pPr>
            <a:r>
              <a:rPr lang="en-US" dirty="0">
                <a:latin typeface="Calibri" pitchFamily="34" charset="0"/>
                <a:cs typeface="Calibri" pitchFamily="34" charset="0"/>
              </a:rPr>
              <a:t>The absence of any absolute morals or values</a:t>
            </a:r>
          </a:p>
          <a:p>
            <a:pPr marL="458788" indent="-457200" algn="just" eaLnBrk="1" fontAlgn="auto" hangingPunct="1">
              <a:spcBef>
                <a:spcPts val="0"/>
              </a:spcBef>
              <a:spcAft>
                <a:spcPts val="1200"/>
              </a:spcAft>
              <a:buSzPct val="150000"/>
              <a:buFont typeface="Wingdings" pitchFamily="2" charset="2"/>
              <a:buChar char="§"/>
              <a:defRPr/>
            </a:pPr>
            <a:r>
              <a:rPr lang="en-US" dirty="0">
                <a:latin typeface="Calibri" pitchFamily="34" charset="0"/>
                <a:cs typeface="Calibri" pitchFamily="34" charset="0"/>
              </a:rPr>
              <a:t>Confidence in the scientific method to solve the world’s problems</a:t>
            </a:r>
          </a:p>
        </p:txBody>
      </p:sp>
      <p:sp>
        <p:nvSpPr>
          <p:cNvPr id="50180" name="TextBox 3"/>
          <p:cNvSpPr txBox="1">
            <a:spLocks noChangeArrowheads="1"/>
          </p:cNvSpPr>
          <p:nvPr/>
        </p:nvSpPr>
        <p:spPr bwMode="auto">
          <a:xfrm>
            <a:off x="3000375" y="6400800"/>
            <a:ext cx="6191250" cy="338554"/>
          </a:xfrm>
          <a:prstGeom prst="rect">
            <a:avLst/>
          </a:prstGeom>
          <a:noFill/>
          <a:ln w="9525">
            <a:noFill/>
            <a:miter lim="800000"/>
            <a:headEnd/>
            <a:tailEnd/>
          </a:ln>
        </p:spPr>
        <p:txBody>
          <a:bodyPr wrap="square">
            <a:spAutoFit/>
          </a:bodyPr>
          <a:lstStyle/>
          <a:p>
            <a:pPr algn="ctr"/>
            <a:r>
              <a:rPr lang="en-US" sz="1600" dirty="0" err="1">
                <a:latin typeface="Calibri" pitchFamily="34" charset="0"/>
                <a:cs typeface="Calibri" pitchFamily="34" charset="0"/>
              </a:rPr>
              <a:t>Eidsmoe</a:t>
            </a:r>
            <a:r>
              <a:rPr lang="en-US" sz="1600" dirty="0">
                <a:latin typeface="Calibri" pitchFamily="34" charset="0"/>
                <a:cs typeface="Calibri" pitchFamily="34" charset="0"/>
              </a:rPr>
              <a:t>, </a:t>
            </a:r>
            <a:r>
              <a:rPr lang="en-US" sz="1600" i="1" dirty="0">
                <a:latin typeface="Calibri" pitchFamily="34" charset="0"/>
                <a:cs typeface="Calibri" pitchFamily="34" charset="0"/>
              </a:rPr>
              <a:t>The Christian Legal Advisor</a:t>
            </a:r>
            <a:r>
              <a:rPr lang="en-US" sz="1600" dirty="0">
                <a:latin typeface="Calibri" pitchFamily="34" charset="0"/>
                <a:cs typeface="Calibri" pitchFamily="34" charset="0"/>
              </a:rPr>
              <a:t>, 180-87.</a:t>
            </a:r>
          </a:p>
        </p:txBody>
      </p:sp>
      <p:pic>
        <p:nvPicPr>
          <p:cNvPr id="194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29775" y="2028825"/>
            <a:ext cx="1952625" cy="2800350"/>
          </a:xfrm>
          <a:prstGeom prst="rect">
            <a:avLst/>
          </a:prstGeom>
          <a:ln w="19050">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9952D-17C9-3572-7B79-8E7C42B4E4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C4E63805-BE40-901C-4C74-3B803A898310}"/>
              </a:ext>
            </a:extLst>
          </p:cNvPr>
          <p:cNvSpPr txBox="1"/>
          <p:nvPr/>
        </p:nvSpPr>
        <p:spPr>
          <a:xfrm>
            <a:off x="609600" y="0"/>
            <a:ext cx="10972800" cy="3667671"/>
          </a:xfrm>
          <a:prstGeom prst="rect">
            <a:avLst/>
          </a:prstGeom>
          <a:noFill/>
        </p:spPr>
        <p:txBody>
          <a:bodyPr wrap="square">
            <a:spAutoFit/>
          </a:bodyPr>
          <a:lstStyle/>
          <a:p>
            <a:pPr marL="0" marR="0" algn="ctr">
              <a:spcBef>
                <a:spcPts val="0"/>
              </a:spcBef>
              <a:spcAft>
                <a:spcPts val="1000"/>
              </a:spcAft>
            </a:pPr>
            <a:r>
              <a:rPr lang="en-US" sz="44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1:1–3</a:t>
            </a:r>
          </a:p>
          <a:p>
            <a:pPr marL="0" marR="0" algn="just">
              <a:spcBef>
                <a:spcPts val="0"/>
              </a:spcBef>
              <a:spcAft>
                <a:spcPts val="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earth was formless and void, and darkness was over the surface of the deep, and the Spirit of God was moving over the surface of the waters.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Then God said, “Let there be light”; and there was light. </a:t>
            </a:r>
          </a:p>
        </p:txBody>
      </p:sp>
    </p:spTree>
    <p:extLst>
      <p:ext uri="{BB962C8B-B14F-4D97-AF65-F5344CB8AC3E}">
        <p14:creationId xmlns:p14="http://schemas.microsoft.com/office/powerpoint/2010/main" val="3708527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209800" y="228600"/>
            <a:ext cx="7772400" cy="1147527"/>
          </a:xfrm>
        </p:spPr>
        <p:txBody>
          <a:bodyPr/>
          <a:lstStyle/>
          <a:p>
            <a:pPr algn="ctr" eaLnBrk="1" hangingPunct="1"/>
            <a:r>
              <a:rPr lang="en-US" sz="3600" dirty="0">
                <a:effectLst>
                  <a:outerShdw blurRad="38100" dist="38100" dir="2700000" algn="tl">
                    <a:srgbClr val="000000">
                      <a:alpha val="43137"/>
                    </a:srgbClr>
                  </a:outerShdw>
                </a:effectLst>
              </a:rPr>
              <a:t>Refutation of Man’s Philosophies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1:1)</a:t>
            </a:r>
          </a:p>
        </p:txBody>
      </p:sp>
      <p:sp>
        <p:nvSpPr>
          <p:cNvPr id="17411" name="Rectangle 3"/>
          <p:cNvSpPr>
            <a:spLocks noGrp="1" noChangeArrowheads="1"/>
          </p:cNvSpPr>
          <p:nvPr>
            <p:ph idx="1"/>
          </p:nvPr>
        </p:nvSpPr>
        <p:spPr>
          <a:xfrm>
            <a:off x="609600" y="1447801"/>
            <a:ext cx="10972800" cy="4460875"/>
          </a:xfrm>
        </p:spPr>
        <p:txBody>
          <a:bodyPr/>
          <a:lstStyle/>
          <a:p>
            <a:pPr eaLnBrk="1" hangingPunct="1">
              <a:spcBef>
                <a:spcPts val="0"/>
              </a:spcBef>
              <a:spcAft>
                <a:spcPts val="1800"/>
              </a:spcAft>
              <a:defRPr/>
            </a:pPr>
            <a:r>
              <a:rPr lang="en-US" sz="3100" dirty="0">
                <a:effectLst>
                  <a:outerShdw blurRad="38100" dist="38100" dir="2700000" algn="tl">
                    <a:srgbClr val="000000">
                      <a:alpha val="43137"/>
                    </a:srgbClr>
                  </a:outerShdw>
                </a:effectLst>
              </a:rPr>
              <a:t>Atheism – God created (Ps. 14:1)</a:t>
            </a:r>
          </a:p>
          <a:p>
            <a:pPr eaLnBrk="1" hangingPunct="1">
              <a:spcBef>
                <a:spcPts val="0"/>
              </a:spcBef>
              <a:spcAft>
                <a:spcPts val="1800"/>
              </a:spcAft>
              <a:defRPr/>
            </a:pPr>
            <a:r>
              <a:rPr lang="en-US" sz="3100" dirty="0">
                <a:effectLst>
                  <a:outerShdw blurRad="38100" dist="38100" dir="2700000" algn="tl">
                    <a:srgbClr val="000000">
                      <a:alpha val="43137"/>
                    </a:srgbClr>
                  </a:outerShdw>
                </a:effectLst>
              </a:rPr>
              <a:t>Pantheism – God is transcendent over creation</a:t>
            </a:r>
          </a:p>
          <a:p>
            <a:pPr eaLnBrk="1" hangingPunct="1">
              <a:spcBef>
                <a:spcPts val="0"/>
              </a:spcBef>
              <a:spcAft>
                <a:spcPts val="1800"/>
              </a:spcAft>
              <a:defRPr/>
            </a:pPr>
            <a:r>
              <a:rPr lang="en-US" sz="3100" dirty="0">
                <a:effectLst>
                  <a:outerShdw blurRad="38100" dist="38100" dir="2700000" algn="tl">
                    <a:srgbClr val="000000">
                      <a:alpha val="43137"/>
                    </a:srgbClr>
                  </a:outerShdw>
                </a:effectLst>
              </a:rPr>
              <a:t>Polytheism – One God created (Deut. 6:4; Isa 43:11; 44:6; 45:5) </a:t>
            </a:r>
          </a:p>
          <a:p>
            <a:pPr eaLnBrk="1" hangingPunct="1">
              <a:spcBef>
                <a:spcPts val="0"/>
              </a:spcBef>
              <a:spcAft>
                <a:spcPts val="1800"/>
              </a:spcAft>
              <a:defRPr/>
            </a:pPr>
            <a:r>
              <a:rPr lang="en-US" sz="3100" dirty="0">
                <a:effectLst>
                  <a:outerShdw blurRad="38100" dist="38100" dir="2700000" algn="tl">
                    <a:srgbClr val="000000">
                      <a:alpha val="43137"/>
                    </a:srgbClr>
                  </a:outerShdw>
                </a:effectLst>
              </a:rPr>
              <a:t>Materialism – Matter began</a:t>
            </a:r>
          </a:p>
          <a:p>
            <a:pPr eaLnBrk="1" hangingPunct="1">
              <a:spcBef>
                <a:spcPts val="0"/>
              </a:spcBef>
              <a:spcAft>
                <a:spcPts val="1800"/>
              </a:spcAft>
              <a:defRPr/>
            </a:pPr>
            <a:r>
              <a:rPr lang="en-US" sz="3100" dirty="0">
                <a:effectLst>
                  <a:outerShdw blurRad="38100" dist="38100" dir="2700000" algn="tl">
                    <a:srgbClr val="000000">
                      <a:alpha val="43137"/>
                    </a:srgbClr>
                  </a:outerShdw>
                </a:effectLst>
              </a:rPr>
              <a:t>Dualism – God alone created (Ezek. 28:13, 15)</a:t>
            </a:r>
          </a:p>
          <a:p>
            <a:pPr eaLnBrk="1" hangingPunct="1">
              <a:spcBef>
                <a:spcPts val="0"/>
              </a:spcBef>
              <a:spcAft>
                <a:spcPts val="1800"/>
              </a:spcAft>
              <a:defRPr/>
            </a:pPr>
            <a:r>
              <a:rPr lang="en-US" sz="3100" b="1" u="sng" dirty="0">
                <a:solidFill>
                  <a:srgbClr val="FFFFCC"/>
                </a:solidFill>
                <a:effectLst>
                  <a:outerShdw blurRad="38100" dist="38100" dir="2700000" algn="tl">
                    <a:srgbClr val="000000">
                      <a:alpha val="43137"/>
                    </a:srgbClr>
                  </a:outerShdw>
                </a:effectLst>
              </a:rPr>
              <a:t>Humanism – God rather than man created</a:t>
            </a:r>
          </a:p>
          <a:p>
            <a:pPr eaLnBrk="1" hangingPunct="1">
              <a:spcBef>
                <a:spcPts val="0"/>
              </a:spcBef>
              <a:spcAft>
                <a:spcPts val="1800"/>
              </a:spcAft>
              <a:defRPr/>
            </a:pPr>
            <a:r>
              <a:rPr lang="en-US" sz="3100" dirty="0">
                <a:effectLst>
                  <a:outerShdw blurRad="38100" dist="38100" dir="2700000" algn="tl">
                    <a:srgbClr val="000000">
                      <a:alpha val="43137"/>
                    </a:srgbClr>
                  </a:outerShdw>
                </a:effectLst>
              </a:rPr>
              <a:t>Naturalism – God created</a:t>
            </a:r>
          </a:p>
        </p:txBody>
      </p:sp>
      <p:sp>
        <p:nvSpPr>
          <p:cNvPr id="58372" name="Text Box 4"/>
          <p:cNvSpPr txBox="1">
            <a:spLocks noChangeArrowheads="1"/>
          </p:cNvSpPr>
          <p:nvPr/>
        </p:nvSpPr>
        <p:spPr bwMode="auto">
          <a:xfrm>
            <a:off x="4229100" y="6412468"/>
            <a:ext cx="37338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Morris, </a:t>
            </a:r>
            <a:r>
              <a:rPr lang="en-US" sz="1800" i="1" dirty="0">
                <a:effectLst>
                  <a:outerShdw blurRad="38100" dist="38100" dir="2700000" algn="tl">
                    <a:srgbClr val="000000">
                      <a:alpha val="43137"/>
                    </a:srgbClr>
                  </a:outerShdw>
                </a:effectLst>
                <a:latin typeface="Calibri" panose="020F0502020204030204" pitchFamily="34" charset="0"/>
              </a:rPr>
              <a:t>Genesis Record</a:t>
            </a:r>
            <a:r>
              <a:rPr lang="en-US" sz="1800" dirty="0">
                <a:effectLst>
                  <a:outerShdw blurRad="38100" dist="38100" dir="2700000" algn="tl">
                    <a:srgbClr val="000000">
                      <a:alpha val="43137"/>
                    </a:srgbClr>
                  </a:outerShdw>
                </a:effectLst>
                <a:latin typeface="Calibri" panose="020F0502020204030204" pitchFamily="34" charset="0"/>
              </a:rPr>
              <a:t>, 38</a:t>
            </a:r>
          </a:p>
        </p:txBody>
      </p:sp>
      <p:pic>
        <p:nvPicPr>
          <p:cNvPr id="3" name="Picture 2">
            <a:extLst>
              <a:ext uri="{FF2B5EF4-FFF2-40B4-BE49-F238E27FC236}">
                <a16:creationId xmlns:a16="http://schemas.microsoft.com/office/drawing/2014/main" id="{8E2791D3-6CDA-ABFE-F9F6-E88318712C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3525247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914400"/>
          </a:xfrm>
        </p:spPr>
        <p:txBody>
          <a:bodyPr rtlCol="0">
            <a:noAutofit/>
          </a:bodyPr>
          <a:lstStyle/>
          <a:p>
            <a:pPr algn="ctr" eaLnBrk="1" fontAlgn="auto" hangingPunct="1">
              <a:spcAft>
                <a:spcPts val="0"/>
              </a:spcAft>
              <a:defRPr/>
            </a:pPr>
            <a:r>
              <a:rPr lang="en-US" sz="4000" dirty="0">
                <a:latin typeface="Calibri" pitchFamily="34" charset="0"/>
                <a:cs typeface="Calibri" pitchFamily="34" charset="0"/>
              </a:rPr>
              <a:t>Fundamental Questions – Christian Answers</a:t>
            </a:r>
          </a:p>
        </p:txBody>
      </p:sp>
      <p:sp>
        <p:nvSpPr>
          <p:cNvPr id="3" name="Content Placeholder 2"/>
          <p:cNvSpPr>
            <a:spLocks noGrp="1"/>
          </p:cNvSpPr>
          <p:nvPr>
            <p:ph idx="1"/>
          </p:nvPr>
        </p:nvSpPr>
        <p:spPr>
          <a:xfrm>
            <a:off x="588266" y="1600200"/>
            <a:ext cx="9546334" cy="4419600"/>
          </a:xfrm>
        </p:spPr>
        <p:txBody>
          <a:bodyPr rtlCol="0">
            <a:noAutofit/>
          </a:bodyPr>
          <a:lstStyle/>
          <a:p>
            <a:pPr eaLnBrk="1" hangingPunct="1">
              <a:spcBef>
                <a:spcPts val="0"/>
              </a:spcBef>
              <a:spcAft>
                <a:spcPts val="3000"/>
              </a:spcAft>
              <a:defRPr/>
            </a:pPr>
            <a:r>
              <a:rPr lang="en-US" dirty="0">
                <a:effectLst>
                  <a:outerShdw blurRad="38100" dist="38100" dir="2700000" algn="tl">
                    <a:srgbClr val="000000">
                      <a:alpha val="43137"/>
                    </a:srgbClr>
                  </a:outerShdw>
                </a:effectLst>
              </a:rPr>
              <a:t>“Who am I?” – </a:t>
            </a:r>
            <a:r>
              <a:rPr lang="en-US" b="1" i="1" dirty="0">
                <a:solidFill>
                  <a:srgbClr val="FFFFCC"/>
                </a:solidFill>
                <a:cs typeface="Calibri" pitchFamily="34" charset="0"/>
              </a:rPr>
              <a:t>a special creation of God</a:t>
            </a:r>
          </a:p>
          <a:p>
            <a:pPr eaLnBrk="1" hangingPunct="1">
              <a:spcBef>
                <a:spcPts val="0"/>
              </a:spcBef>
              <a:spcAft>
                <a:spcPts val="3000"/>
              </a:spcAft>
              <a:defRPr/>
            </a:pPr>
            <a:r>
              <a:rPr lang="en-US" dirty="0">
                <a:effectLst>
                  <a:outerShdw blurRad="38100" dist="38100" dir="2700000" algn="tl">
                    <a:srgbClr val="000000">
                      <a:alpha val="43137"/>
                    </a:srgbClr>
                  </a:outerShdw>
                </a:effectLst>
              </a:rPr>
              <a:t>“Where did I come from?” – </a:t>
            </a:r>
            <a:r>
              <a:rPr lang="en-US" b="1" i="1" dirty="0">
                <a:solidFill>
                  <a:srgbClr val="FFFFCC"/>
                </a:solidFill>
                <a:cs typeface="Calibri" pitchFamily="34" charset="0"/>
              </a:rPr>
              <a:t>from God’s design</a:t>
            </a:r>
          </a:p>
          <a:p>
            <a:pPr eaLnBrk="1" hangingPunct="1">
              <a:spcBef>
                <a:spcPts val="0"/>
              </a:spcBef>
              <a:spcAft>
                <a:spcPts val="3000"/>
              </a:spcAft>
              <a:defRPr/>
            </a:pPr>
            <a:r>
              <a:rPr lang="en-US" dirty="0">
                <a:effectLst>
                  <a:outerShdw blurRad="38100" dist="38100" dir="2700000" algn="tl">
                    <a:srgbClr val="000000">
                      <a:alpha val="43137"/>
                    </a:srgbClr>
                  </a:outerShdw>
                </a:effectLst>
              </a:rPr>
              <a:t>“Why am I here?” – </a:t>
            </a:r>
            <a:r>
              <a:rPr lang="en-US" b="1" i="1" dirty="0">
                <a:solidFill>
                  <a:srgbClr val="FFFFCC"/>
                </a:solidFill>
                <a:cs typeface="Calibri" pitchFamily="34" charset="0"/>
              </a:rPr>
              <a:t>to know and glorify God</a:t>
            </a:r>
          </a:p>
          <a:p>
            <a:pPr eaLnBrk="1" hangingPunct="1">
              <a:spcBef>
                <a:spcPts val="0"/>
              </a:spcBef>
              <a:spcAft>
                <a:spcPts val="3000"/>
              </a:spcAft>
              <a:defRPr/>
            </a:pPr>
            <a:r>
              <a:rPr lang="en-US" dirty="0">
                <a:effectLst>
                  <a:outerShdw blurRad="38100" dist="38100" dir="2700000" algn="tl">
                    <a:srgbClr val="000000">
                      <a:alpha val="43137"/>
                    </a:srgbClr>
                  </a:outerShdw>
                </a:effectLst>
              </a:rPr>
              <a:t>“Where am I going?” – </a:t>
            </a:r>
            <a:r>
              <a:rPr lang="en-US" b="1" i="1" dirty="0">
                <a:solidFill>
                  <a:srgbClr val="FFFFCC"/>
                </a:solidFill>
                <a:cs typeface="Calibri" pitchFamily="34" charset="0"/>
              </a:rPr>
              <a:t>to heaven</a:t>
            </a:r>
          </a:p>
          <a:p>
            <a:pPr eaLnBrk="1" hangingPunct="1">
              <a:spcBef>
                <a:spcPts val="0"/>
              </a:spcBef>
              <a:spcAft>
                <a:spcPts val="3000"/>
              </a:spcAft>
              <a:defRPr/>
            </a:pPr>
            <a:r>
              <a:rPr lang="en-US" dirty="0">
                <a:effectLst>
                  <a:outerShdw blurRad="38100" dist="38100" dir="2700000" algn="tl">
                    <a:srgbClr val="000000">
                      <a:alpha val="43137"/>
                    </a:srgbClr>
                  </a:outerShdw>
                </a:effectLst>
              </a:rPr>
              <a:t>“How can I get there?” – </a:t>
            </a:r>
            <a:r>
              <a:rPr lang="en-US" b="1" i="1" dirty="0">
                <a:solidFill>
                  <a:srgbClr val="FFFFCC"/>
                </a:solidFill>
                <a:cs typeface="Calibri" pitchFamily="34" charset="0"/>
              </a:rPr>
              <a:t>only through Jesus Christ</a:t>
            </a:r>
          </a:p>
        </p:txBody>
      </p:sp>
      <p:pic>
        <p:nvPicPr>
          <p:cNvPr id="5123" name="Picture 3"/>
          <p:cNvPicPr>
            <a:picLocks noChangeAspect="1" noChangeArrowheads="1"/>
          </p:cNvPicPr>
          <p:nvPr/>
        </p:nvPicPr>
        <p:blipFill>
          <a:blip r:embed="rId2" cstate="print"/>
          <a:srcRect/>
          <a:stretch>
            <a:fillRect/>
          </a:stretch>
        </p:blipFill>
        <p:spPr bwMode="auto">
          <a:xfrm>
            <a:off x="9601198" y="2057400"/>
            <a:ext cx="2002536" cy="2743200"/>
          </a:xfrm>
          <a:prstGeom prst="rect">
            <a:avLst/>
          </a:prstGeom>
          <a:noFill/>
          <a:ln w="38100">
            <a:solidFill>
              <a:schemeClr val="tx1"/>
            </a:solid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rtlCol="0">
            <a:normAutofit/>
          </a:bodyPr>
          <a:lstStyle/>
          <a:p>
            <a:pPr algn="ctr" eaLnBrk="1" fontAlgn="auto" hangingPunct="1">
              <a:spcAft>
                <a:spcPts val="0"/>
              </a:spcAft>
              <a:defRPr/>
            </a:pPr>
            <a:r>
              <a:rPr lang="en-US" sz="4000" dirty="0">
                <a:latin typeface="Calibri" pitchFamily="34" charset="0"/>
                <a:cs typeface="Calibri" pitchFamily="34" charset="0"/>
              </a:rPr>
              <a:t>Fundamental Questions - Humanistic Answers</a:t>
            </a:r>
          </a:p>
        </p:txBody>
      </p:sp>
      <p:sp>
        <p:nvSpPr>
          <p:cNvPr id="50178" name="Content Placeholder 2"/>
          <p:cNvSpPr>
            <a:spLocks noGrp="1"/>
          </p:cNvSpPr>
          <p:nvPr>
            <p:ph idx="1"/>
          </p:nvPr>
        </p:nvSpPr>
        <p:spPr>
          <a:xfrm>
            <a:off x="609600" y="1600200"/>
            <a:ext cx="8869680" cy="4495800"/>
          </a:xfrm>
        </p:spPr>
        <p:txBody>
          <a:bodyPr>
            <a:noAutofit/>
          </a:bodyPr>
          <a:lstStyle/>
          <a:p>
            <a:pPr eaLnBrk="1" hangingPunct="1">
              <a:spcBef>
                <a:spcPts val="0"/>
              </a:spcBef>
              <a:spcAft>
                <a:spcPts val="3000"/>
              </a:spcAft>
              <a:defRPr/>
            </a:pPr>
            <a:r>
              <a:rPr lang="en-US" dirty="0">
                <a:effectLst>
                  <a:outerShdw blurRad="38100" dist="38100" dir="2700000" algn="tl">
                    <a:srgbClr val="000000">
                      <a:alpha val="43137"/>
                    </a:srgbClr>
                  </a:outerShdw>
                </a:effectLst>
              </a:rPr>
              <a:t>“Who am I?” – </a:t>
            </a:r>
            <a:r>
              <a:rPr lang="en-US" b="1" i="1" dirty="0">
                <a:solidFill>
                  <a:srgbClr val="FFFFCC"/>
                </a:solidFill>
                <a:cs typeface="Calibri" pitchFamily="34" charset="0"/>
              </a:rPr>
              <a:t>a biological accident</a:t>
            </a:r>
          </a:p>
          <a:p>
            <a:pPr eaLnBrk="1" hangingPunct="1">
              <a:spcBef>
                <a:spcPts val="0"/>
              </a:spcBef>
              <a:spcAft>
                <a:spcPts val="3000"/>
              </a:spcAft>
              <a:defRPr/>
            </a:pPr>
            <a:r>
              <a:rPr lang="en-US" dirty="0">
                <a:effectLst>
                  <a:outerShdw blurRad="38100" dist="38100" dir="2700000" algn="tl">
                    <a:srgbClr val="000000">
                      <a:alpha val="43137"/>
                    </a:srgbClr>
                  </a:outerShdw>
                </a:effectLst>
              </a:rPr>
              <a:t>“Where did I come from?” – </a:t>
            </a:r>
            <a:r>
              <a:rPr lang="en-US" b="1" i="1" dirty="0">
                <a:solidFill>
                  <a:srgbClr val="FFFFCC"/>
                </a:solidFill>
                <a:cs typeface="Calibri" pitchFamily="34" charset="0"/>
              </a:rPr>
              <a:t>from the primordial soup</a:t>
            </a:r>
          </a:p>
          <a:p>
            <a:pPr eaLnBrk="1" hangingPunct="1">
              <a:spcBef>
                <a:spcPts val="0"/>
              </a:spcBef>
              <a:spcAft>
                <a:spcPts val="3000"/>
              </a:spcAft>
              <a:defRPr/>
            </a:pPr>
            <a:r>
              <a:rPr lang="en-US" dirty="0">
                <a:effectLst>
                  <a:outerShdw blurRad="38100" dist="38100" dir="2700000" algn="tl">
                    <a:srgbClr val="000000">
                      <a:alpha val="43137"/>
                    </a:srgbClr>
                  </a:outerShdw>
                </a:effectLst>
              </a:rPr>
              <a:t>“Why am I here?” – </a:t>
            </a:r>
            <a:r>
              <a:rPr lang="en-US" b="1" i="1" dirty="0">
                <a:solidFill>
                  <a:srgbClr val="FFFFCC"/>
                </a:solidFill>
                <a:cs typeface="Calibri" pitchFamily="34" charset="0"/>
              </a:rPr>
              <a:t>to fulfill self</a:t>
            </a:r>
          </a:p>
          <a:p>
            <a:pPr eaLnBrk="1" hangingPunct="1">
              <a:spcBef>
                <a:spcPts val="0"/>
              </a:spcBef>
              <a:spcAft>
                <a:spcPts val="3000"/>
              </a:spcAft>
              <a:defRPr/>
            </a:pPr>
            <a:r>
              <a:rPr lang="en-US" dirty="0">
                <a:effectLst>
                  <a:outerShdw blurRad="38100" dist="38100" dir="2700000" algn="tl">
                    <a:srgbClr val="000000">
                      <a:alpha val="43137"/>
                    </a:srgbClr>
                  </a:outerShdw>
                </a:effectLst>
              </a:rPr>
              <a:t>“Where am I going?” – </a:t>
            </a:r>
            <a:r>
              <a:rPr lang="en-US" b="1" i="1" dirty="0">
                <a:solidFill>
                  <a:srgbClr val="FFFFCC"/>
                </a:solidFill>
                <a:cs typeface="Calibri" pitchFamily="34" charset="0"/>
              </a:rPr>
              <a:t>toward a planetary new world order</a:t>
            </a:r>
          </a:p>
          <a:p>
            <a:pPr eaLnBrk="1" hangingPunct="1">
              <a:spcBef>
                <a:spcPts val="0"/>
              </a:spcBef>
              <a:spcAft>
                <a:spcPts val="3000"/>
              </a:spcAft>
              <a:defRPr/>
            </a:pPr>
            <a:r>
              <a:rPr lang="en-US" dirty="0">
                <a:effectLst>
                  <a:outerShdw blurRad="38100" dist="38100" dir="2700000" algn="tl">
                    <a:srgbClr val="000000">
                      <a:alpha val="43137"/>
                    </a:srgbClr>
                  </a:outerShdw>
                </a:effectLst>
              </a:rPr>
              <a:t>“How can I get there?” – </a:t>
            </a:r>
            <a:r>
              <a:rPr lang="en-US" b="1" i="1" dirty="0">
                <a:solidFill>
                  <a:srgbClr val="FFFFCC"/>
                </a:solidFill>
                <a:cs typeface="Calibri" pitchFamily="34" charset="0"/>
              </a:rPr>
              <a:t>the scientific method</a:t>
            </a:r>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0" y="1920240"/>
            <a:ext cx="2153508"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F4B24-F7A3-6425-124E-7C3DEB3D4F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you not be quickly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shaken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your composure or be disturbed either by a spirit or a message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letter as if from 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effect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 [the Tribulation] has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0394" y="3048000"/>
            <a:ext cx="1471213"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262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534400" cy="1143000"/>
          </a:xfrm>
        </p:spPr>
        <p:txBody>
          <a:bodyPr rtlCol="0">
            <a:normAutofit/>
          </a:bodyPr>
          <a:lstStyle/>
          <a:p>
            <a:pPr algn="ctr" eaLnBrk="1" fontAlgn="auto" hangingPunct="1">
              <a:spcAft>
                <a:spcPts val="0"/>
              </a:spcAft>
              <a:defRPr/>
            </a:pPr>
            <a:r>
              <a:rPr lang="en-US" sz="4000" dirty="0">
                <a:latin typeface="Calibri" pitchFamily="34" charset="0"/>
                <a:cs typeface="Calibri" pitchFamily="34" charset="0"/>
              </a:rPr>
              <a:t>Humanists Call Themselves Religious</a:t>
            </a:r>
          </a:p>
        </p:txBody>
      </p:sp>
      <p:sp>
        <p:nvSpPr>
          <p:cNvPr id="51202" name="Content Placeholder 2"/>
          <p:cNvSpPr>
            <a:spLocks noGrp="1"/>
          </p:cNvSpPr>
          <p:nvPr>
            <p:ph idx="1"/>
          </p:nvPr>
        </p:nvSpPr>
        <p:spPr>
          <a:xfrm>
            <a:off x="1066800" y="1981200"/>
            <a:ext cx="5943600" cy="3276600"/>
          </a:xfrm>
        </p:spPr>
        <p:txBody>
          <a:bodyPr>
            <a:noAutofit/>
          </a:bodyPr>
          <a:lstStyle/>
          <a:p>
            <a:pPr eaLnBrk="1" hangingPunct="1">
              <a:spcBef>
                <a:spcPts val="0"/>
              </a:spcBef>
              <a:spcAft>
                <a:spcPts val="3000"/>
              </a:spcAft>
              <a:defRPr/>
            </a:pPr>
            <a:r>
              <a:rPr lang="en-US" dirty="0">
                <a:effectLst>
                  <a:outerShdw blurRad="38100" dist="38100" dir="2700000" algn="tl">
                    <a:srgbClr val="000000">
                      <a:alpha val="43137"/>
                    </a:srgbClr>
                  </a:outerShdw>
                </a:effectLst>
              </a:rPr>
              <a:t>Advancement of a religion</a:t>
            </a:r>
          </a:p>
          <a:p>
            <a:pPr eaLnBrk="1" hangingPunct="1">
              <a:spcBef>
                <a:spcPts val="0"/>
              </a:spcBef>
              <a:spcAft>
                <a:spcPts val="3000"/>
              </a:spcAft>
              <a:defRPr/>
            </a:pPr>
            <a:r>
              <a:rPr lang="en-US" dirty="0">
                <a:effectLst>
                  <a:outerShdw blurRad="38100" dist="38100" dir="2700000" algn="tl">
                    <a:srgbClr val="000000">
                      <a:alpha val="43137"/>
                    </a:srgbClr>
                  </a:outerShdw>
                </a:effectLst>
              </a:rPr>
              <a:t>“Religious humanists” </a:t>
            </a:r>
          </a:p>
          <a:p>
            <a:pPr eaLnBrk="1" hangingPunct="1">
              <a:spcBef>
                <a:spcPts val="0"/>
              </a:spcBef>
              <a:spcAft>
                <a:spcPts val="3000"/>
              </a:spcAft>
              <a:defRPr/>
            </a:pPr>
            <a:r>
              <a:rPr lang="en-US" dirty="0">
                <a:effectLst>
                  <a:outerShdw blurRad="38100" dist="38100" dir="2700000" algn="tl">
                    <a:srgbClr val="000000">
                      <a:alpha val="43137"/>
                    </a:srgbClr>
                  </a:outerShdw>
                </a:effectLst>
              </a:rPr>
              <a:t>“Religious humanism.”</a:t>
            </a:r>
          </a:p>
        </p:txBody>
      </p:sp>
      <p:sp>
        <p:nvSpPr>
          <p:cNvPr id="53252" name="TextBox 3"/>
          <p:cNvSpPr txBox="1">
            <a:spLocks noChangeArrowheads="1"/>
          </p:cNvSpPr>
          <p:nvPr/>
        </p:nvSpPr>
        <p:spPr bwMode="auto">
          <a:xfrm>
            <a:off x="2476500" y="6400800"/>
            <a:ext cx="7239000" cy="338554"/>
          </a:xfrm>
          <a:prstGeom prst="rect">
            <a:avLst/>
          </a:prstGeom>
          <a:noFill/>
          <a:ln w="9525">
            <a:noFill/>
            <a:miter lim="800000"/>
            <a:headEnd/>
            <a:tailEnd/>
          </a:ln>
        </p:spPr>
        <p:txBody>
          <a:bodyPr>
            <a:spAutoFit/>
          </a:bodyPr>
          <a:lstStyle/>
          <a:p>
            <a:pPr algn="ctr"/>
            <a:r>
              <a:rPr lang="en-US" sz="1600" dirty="0">
                <a:latin typeface="Calibri" pitchFamily="34" charset="0"/>
                <a:cs typeface="Calibri" pitchFamily="34" charset="0"/>
              </a:rPr>
              <a:t>Kurtz, ed., </a:t>
            </a:r>
            <a:r>
              <a:rPr lang="en-US" sz="1600" i="1" dirty="0">
                <a:latin typeface="Calibri" pitchFamily="34" charset="0"/>
                <a:cs typeface="Calibri" pitchFamily="34" charset="0"/>
              </a:rPr>
              <a:t>Humanist Manifestos I and II</a:t>
            </a:r>
            <a:r>
              <a:rPr lang="en-US" sz="1600" dirty="0">
                <a:latin typeface="Calibri" pitchFamily="34" charset="0"/>
                <a:cs typeface="Calibri" pitchFamily="34" charset="0"/>
              </a:rPr>
              <a:t>, 8, 10.</a:t>
            </a:r>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1905000"/>
            <a:ext cx="2976380" cy="417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276600" y="228600"/>
            <a:ext cx="5638800" cy="914400"/>
          </a:xfrm>
        </p:spPr>
        <p:txBody>
          <a:bodyPr/>
          <a:lstStyle/>
          <a:p>
            <a:pPr eaLnBrk="1" hangingPunct="1"/>
            <a:r>
              <a:rPr lang="en-US" sz="4000" dirty="0" err="1">
                <a:latin typeface="Calibri" pitchFamily="34" charset="0"/>
                <a:cs typeface="Calibri" pitchFamily="34" charset="0"/>
              </a:rPr>
              <a:t>Torcaso</a:t>
            </a:r>
            <a:r>
              <a:rPr lang="en-US" sz="4000" dirty="0">
                <a:latin typeface="Calibri" pitchFamily="34" charset="0"/>
                <a:cs typeface="Calibri" pitchFamily="34" charset="0"/>
              </a:rPr>
              <a:t> v. Watkins (1961)</a:t>
            </a:r>
          </a:p>
        </p:txBody>
      </p:sp>
      <p:sp>
        <p:nvSpPr>
          <p:cNvPr id="55298" name="Content Placeholder 2"/>
          <p:cNvSpPr>
            <a:spLocks noGrp="1"/>
          </p:cNvSpPr>
          <p:nvPr>
            <p:ph idx="1"/>
          </p:nvPr>
        </p:nvSpPr>
        <p:spPr>
          <a:xfrm>
            <a:off x="609600" y="1143000"/>
            <a:ext cx="10972800" cy="2362200"/>
          </a:xfrm>
        </p:spPr>
        <p:txBody>
          <a:bodyPr>
            <a:noAutofit/>
          </a:bodyPr>
          <a:lstStyle/>
          <a:p>
            <a:pPr marL="1588" indent="0" algn="just" eaLnBrk="1" fontAlgn="auto" hangingPunct="1">
              <a:spcBef>
                <a:spcPts val="0"/>
              </a:spcBef>
              <a:spcAft>
                <a:spcPts val="0"/>
              </a:spcAft>
              <a:buClr>
                <a:schemeClr val="tx1">
                  <a:shade val="95000"/>
                </a:schemeClr>
              </a:buClr>
              <a:buNone/>
              <a:defRPr/>
            </a:pPr>
            <a:r>
              <a:rPr lang="en-US" dirty="0">
                <a:latin typeface="Calibri" pitchFamily="34" charset="0"/>
                <a:cs typeface="Calibri" pitchFamily="34" charset="0"/>
              </a:rPr>
              <a:t>“Among the religions in this country which do not teach what would generally be considered a belief in the existence of God are Buddhism, Taoism, Ethical Culture, </a:t>
            </a:r>
            <a:r>
              <a:rPr lang="en-US" b="1" i="1" u="sng" dirty="0">
                <a:solidFill>
                  <a:srgbClr val="FFFFCC"/>
                </a:solidFill>
                <a:latin typeface="Calibri" pitchFamily="34" charset="0"/>
                <a:cs typeface="Calibri" pitchFamily="34" charset="0"/>
              </a:rPr>
              <a:t>Secular Humanism</a:t>
            </a:r>
            <a:r>
              <a:rPr lang="en-US" i="1" dirty="0">
                <a:solidFill>
                  <a:srgbClr val="FFFFCC"/>
                </a:solidFill>
                <a:latin typeface="Calibri" pitchFamily="34" charset="0"/>
                <a:cs typeface="Calibri" pitchFamily="34" charset="0"/>
              </a:rPr>
              <a:t> </a:t>
            </a:r>
            <a:r>
              <a:rPr lang="en-US" dirty="0">
                <a:latin typeface="Calibri" pitchFamily="34" charset="0"/>
                <a:cs typeface="Calibri" pitchFamily="34" charset="0"/>
              </a:rPr>
              <a:t>and others” (italics added).</a:t>
            </a:r>
          </a:p>
        </p:txBody>
      </p:sp>
      <p:sp>
        <p:nvSpPr>
          <p:cNvPr id="57348" name="Rectangle 1"/>
          <p:cNvSpPr>
            <a:spLocks noChangeArrowheads="1"/>
          </p:cNvSpPr>
          <p:nvPr/>
        </p:nvSpPr>
        <p:spPr bwMode="auto">
          <a:xfrm>
            <a:off x="4051301" y="6400800"/>
            <a:ext cx="4464492" cy="338554"/>
          </a:xfrm>
          <a:prstGeom prst="rect">
            <a:avLst/>
          </a:prstGeom>
          <a:noFill/>
          <a:ln w="9525">
            <a:noFill/>
            <a:miter lim="800000"/>
            <a:headEnd/>
            <a:tailEnd/>
          </a:ln>
        </p:spPr>
        <p:txBody>
          <a:bodyPr wrap="none" anchor="ctr">
            <a:spAutoFit/>
          </a:bodyPr>
          <a:lstStyle/>
          <a:p>
            <a:pPr algn="ctr"/>
            <a:r>
              <a:rPr lang="en-US" sz="1600" i="1" dirty="0" err="1">
                <a:latin typeface="Calibri" pitchFamily="34" charset="0"/>
                <a:cs typeface="Calibri" pitchFamily="34" charset="0"/>
              </a:rPr>
              <a:t>Torcaso</a:t>
            </a:r>
            <a:r>
              <a:rPr lang="en-US" sz="1600" i="1" dirty="0">
                <a:latin typeface="Calibri" pitchFamily="34" charset="0"/>
                <a:cs typeface="Calibri" pitchFamily="34" charset="0"/>
              </a:rPr>
              <a:t> v. Watkins</a:t>
            </a:r>
            <a:r>
              <a:rPr lang="en-US" sz="1600" dirty="0">
                <a:latin typeface="Calibri" pitchFamily="34" charset="0"/>
                <a:cs typeface="Calibri" pitchFamily="34" charset="0"/>
              </a:rPr>
              <a:t>, 367 U.S. 488, 495, n. 11 (1961). </a:t>
            </a:r>
          </a:p>
        </p:txBody>
      </p:sp>
      <p:pic>
        <p:nvPicPr>
          <p:cNvPr id="5" name="Picture 4"/>
          <p:cNvPicPr>
            <a:picLocks noChangeAspect="1" noChangeArrowheads="1"/>
          </p:cNvPicPr>
          <p:nvPr/>
        </p:nvPicPr>
        <p:blipFill>
          <a:blip r:embed="rId2" cstate="print"/>
          <a:srcRect/>
          <a:stretch>
            <a:fillRect/>
          </a:stretch>
        </p:blipFill>
        <p:spPr bwMode="auto">
          <a:xfrm>
            <a:off x="4051302" y="3429000"/>
            <a:ext cx="4206239" cy="2743200"/>
          </a:xfrm>
          <a:prstGeom prst="rect">
            <a:avLst/>
          </a:prstGeom>
          <a:noFill/>
          <a:ln w="9525">
            <a:solidFill>
              <a:schemeClr val="tx1"/>
            </a:solid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828800" y="228600"/>
            <a:ext cx="8534400" cy="914400"/>
          </a:xfrm>
        </p:spPr>
        <p:txBody>
          <a:bodyPr/>
          <a:lstStyle/>
          <a:p>
            <a:pPr algn="ctr" eaLnBrk="1" hangingPunct="1"/>
            <a:r>
              <a:rPr lang="en-US" sz="4000" dirty="0">
                <a:latin typeface="Calibri" pitchFamily="34" charset="0"/>
                <a:cs typeface="Calibri" pitchFamily="34" charset="0"/>
              </a:rPr>
              <a:t>Humanist Proselytizing</a:t>
            </a:r>
          </a:p>
        </p:txBody>
      </p:sp>
      <p:sp>
        <p:nvSpPr>
          <p:cNvPr id="56322" name="Content Placeholder 2"/>
          <p:cNvSpPr>
            <a:spLocks noGrp="1"/>
          </p:cNvSpPr>
          <p:nvPr>
            <p:ph idx="1"/>
          </p:nvPr>
        </p:nvSpPr>
        <p:spPr>
          <a:xfrm>
            <a:off x="609600" y="1143000"/>
            <a:ext cx="8077200" cy="4114800"/>
          </a:xfrm>
        </p:spPr>
        <p:txBody>
          <a:bodyPr>
            <a:noAutofit/>
          </a:bodyPr>
          <a:lstStyle/>
          <a:p>
            <a:pPr marL="1588" indent="0" algn="just" eaLnBrk="1" fontAlgn="auto" hangingPunct="1">
              <a:spcAft>
                <a:spcPts val="0"/>
              </a:spcAft>
              <a:buClr>
                <a:schemeClr val="tx1">
                  <a:shade val="95000"/>
                </a:schemeClr>
              </a:buClr>
              <a:buNone/>
              <a:defRPr/>
            </a:pPr>
            <a:r>
              <a:rPr lang="en-US" dirty="0">
                <a:latin typeface="Calibri" panose="020F0502020204030204" pitchFamily="34" charset="0"/>
                <a:cs typeface="Calibri" panose="020F0502020204030204" pitchFamily="34" charset="0"/>
              </a:rPr>
              <a:t>“Education is thus a most powerful ally of Humanism, and every public school is a school of Humanism. What can the theistic Sunday-schools, meeting for an hour once a week, and teaching only a fraction of the children, do to stem the tide of a five-day program of humanistic teaching?”</a:t>
            </a:r>
          </a:p>
        </p:txBody>
      </p:sp>
      <p:sp>
        <p:nvSpPr>
          <p:cNvPr id="58372" name="TextBox 3"/>
          <p:cNvSpPr txBox="1">
            <a:spLocks noChangeArrowheads="1"/>
          </p:cNvSpPr>
          <p:nvPr/>
        </p:nvSpPr>
        <p:spPr bwMode="auto">
          <a:xfrm>
            <a:off x="1828800" y="6477000"/>
            <a:ext cx="8534400" cy="338554"/>
          </a:xfrm>
          <a:prstGeom prst="rect">
            <a:avLst/>
          </a:prstGeom>
          <a:noFill/>
          <a:ln w="9525">
            <a:noFill/>
            <a:miter lim="800000"/>
            <a:headEnd/>
            <a:tailEnd/>
          </a:ln>
        </p:spPr>
        <p:txBody>
          <a:bodyPr wrap="square">
            <a:spAutoFit/>
          </a:bodyPr>
          <a:lstStyle/>
          <a:p>
            <a:pPr algn="ctr"/>
            <a:r>
              <a:rPr lang="en-US" sz="1600" dirty="0">
                <a:latin typeface="Calibri" pitchFamily="34" charset="0"/>
                <a:cs typeface="Calibri" pitchFamily="34" charset="0"/>
              </a:rPr>
              <a:t>Charles Francis Potter, </a:t>
            </a:r>
            <a:r>
              <a:rPr lang="en-US" sz="1600" i="1" dirty="0">
                <a:latin typeface="Calibri" pitchFamily="34" charset="0"/>
                <a:cs typeface="Calibri" pitchFamily="34" charset="0"/>
              </a:rPr>
              <a:t>Humanism: A New Religion</a:t>
            </a:r>
            <a:r>
              <a:rPr lang="en-US" sz="1600" dirty="0">
                <a:latin typeface="Calibri" pitchFamily="34" charset="0"/>
                <a:cs typeface="Calibri" pitchFamily="34" charset="0"/>
              </a:rPr>
              <a:t> (New York: Simon and Schuster, 1930), 128</a:t>
            </a:r>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15400" y="1371600"/>
            <a:ext cx="2667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467100" y="228600"/>
            <a:ext cx="5257800" cy="914400"/>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New Age Proselytizing</a:t>
            </a:r>
          </a:p>
        </p:txBody>
      </p:sp>
      <p:sp>
        <p:nvSpPr>
          <p:cNvPr id="3" name="Content Placeholder 2"/>
          <p:cNvSpPr>
            <a:spLocks noGrp="1"/>
          </p:cNvSpPr>
          <p:nvPr>
            <p:ph idx="1"/>
          </p:nvPr>
        </p:nvSpPr>
        <p:spPr>
          <a:xfrm>
            <a:off x="609600" y="1459166"/>
            <a:ext cx="10972800" cy="4560633"/>
          </a:xfrm>
        </p:spPr>
        <p:txBody>
          <a:bodyPr rtlCol="0">
            <a:noAutofit/>
          </a:bodyPr>
          <a:lstStyle/>
          <a:p>
            <a:pPr marL="1588" indent="0" algn="just" eaLnBrk="1" fontAlgn="auto" hangingPunct="1">
              <a:spcAft>
                <a:spcPts val="0"/>
              </a:spcAft>
              <a:buClr>
                <a:schemeClr val="tx1">
                  <a:shade val="95000"/>
                </a:schemeClr>
              </a:buClr>
              <a:buNone/>
              <a:defRPr/>
            </a:pPr>
            <a:r>
              <a:rPr lang="en-US" dirty="0">
                <a:effectLst>
                  <a:outerShdw blurRad="38100" dist="38100" dir="2700000" algn="tl">
                    <a:srgbClr val="000000">
                      <a:alpha val="43137"/>
                    </a:srgbClr>
                  </a:outerShdw>
                </a:effectLst>
                <a:latin typeface="Calibri" pitchFamily="34" charset="0"/>
                <a:cs typeface="Calibri" pitchFamily="34" charset="0"/>
              </a:rPr>
              <a:t>“I am convinced that the battle for humankind’s future must be waged and won in the public school classrooms by teachers who correctly perceive their role as </a:t>
            </a: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proselytizers of a new faith</a:t>
            </a:r>
            <a:r>
              <a:rPr lang="en-US" dirty="0">
                <a:effectLst>
                  <a:outerShdw blurRad="38100" dist="38100" dir="2700000" algn="tl">
                    <a:srgbClr val="000000">
                      <a:alpha val="43137"/>
                    </a:srgbClr>
                  </a:outerShdw>
                </a:effectLst>
                <a:latin typeface="Calibri" pitchFamily="34" charset="0"/>
                <a:cs typeface="Calibri" pitchFamily="34" charset="0"/>
              </a:rPr>
              <a:t>: a religion of humanity that recognizes and respects the spark of what theologians call the Divinity in every human being. These teachers must embody the same selfless dedication as the most rabid fundamentalist preachers.”</a:t>
            </a:r>
          </a:p>
        </p:txBody>
      </p:sp>
      <p:sp>
        <p:nvSpPr>
          <p:cNvPr id="46084" name="TextBox 3"/>
          <p:cNvSpPr txBox="1">
            <a:spLocks noChangeArrowheads="1"/>
          </p:cNvSpPr>
          <p:nvPr/>
        </p:nvSpPr>
        <p:spPr bwMode="auto">
          <a:xfrm>
            <a:off x="1257299" y="6443246"/>
            <a:ext cx="9677402" cy="338554"/>
          </a:xfrm>
          <a:prstGeom prst="rect">
            <a:avLst/>
          </a:prstGeom>
          <a:noFill/>
          <a:ln w="9525">
            <a:noFill/>
            <a:miter lim="800000"/>
            <a:headEnd/>
            <a:tailEnd/>
          </a:ln>
        </p:spPr>
        <p:txBody>
          <a:bodyPr wrap="square">
            <a:spAutoFit/>
          </a:bodyPr>
          <a:lstStyle/>
          <a:p>
            <a:pPr algn="ctr"/>
            <a:r>
              <a:rPr lang="en-US" sz="1600" dirty="0">
                <a:effectLst>
                  <a:outerShdw blurRad="38100" dist="38100" dir="2700000" algn="tl">
                    <a:srgbClr val="000000">
                      <a:alpha val="43137"/>
                    </a:srgbClr>
                  </a:outerShdw>
                </a:effectLst>
                <a:latin typeface="Calibri" pitchFamily="34" charset="0"/>
                <a:cs typeface="Calibri" pitchFamily="34" charset="0"/>
              </a:rPr>
              <a:t>John </a:t>
            </a:r>
            <a:r>
              <a:rPr lang="en-US" sz="1600" dirty="0" err="1">
                <a:effectLst>
                  <a:outerShdw blurRad="38100" dist="38100" dir="2700000" algn="tl">
                    <a:srgbClr val="000000">
                      <a:alpha val="43137"/>
                    </a:srgbClr>
                  </a:outerShdw>
                </a:effectLst>
                <a:latin typeface="Calibri" pitchFamily="34" charset="0"/>
                <a:cs typeface="Calibri" pitchFamily="34" charset="0"/>
              </a:rPr>
              <a:t>Dunphy</a:t>
            </a:r>
            <a:r>
              <a:rPr lang="en-US" sz="1600" dirty="0">
                <a:effectLst>
                  <a:outerShdw blurRad="38100" dist="38100" dir="2700000" algn="tl">
                    <a:srgbClr val="000000">
                      <a:alpha val="43137"/>
                    </a:srgbClr>
                  </a:outerShdw>
                </a:effectLst>
                <a:latin typeface="Calibri" pitchFamily="34" charset="0"/>
                <a:cs typeface="Calibri" pitchFamily="34" charset="0"/>
              </a:rPr>
              <a:t>, “A Religion for the New Age,” </a:t>
            </a:r>
            <a:r>
              <a:rPr lang="en-US" sz="1600" i="1" dirty="0">
                <a:effectLst>
                  <a:outerShdw blurRad="38100" dist="38100" dir="2700000" algn="tl">
                    <a:srgbClr val="000000">
                      <a:alpha val="43137"/>
                    </a:srgbClr>
                  </a:outerShdw>
                </a:effectLst>
                <a:latin typeface="Calibri" pitchFamily="34" charset="0"/>
                <a:cs typeface="Calibri" pitchFamily="34" charset="0"/>
              </a:rPr>
              <a:t>The Humanist</a:t>
            </a:r>
            <a:r>
              <a:rPr lang="en-US" sz="1600" dirty="0">
                <a:effectLst>
                  <a:outerShdw blurRad="38100" dist="38100" dir="2700000" algn="tl">
                    <a:srgbClr val="000000">
                      <a:alpha val="43137"/>
                    </a:srgbClr>
                  </a:outerShdw>
                </a:effectLst>
                <a:latin typeface="Calibri" pitchFamily="34" charset="0"/>
                <a:cs typeface="Calibri" pitchFamily="34" charset="0"/>
              </a:rPr>
              <a:t>  (January/February 1983): 26</a:t>
            </a:r>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76200"/>
            <a:ext cx="1144858" cy="100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87410" y="76201"/>
            <a:ext cx="994990"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532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285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399C0-2800-4233-A71F-AFCFF1DA79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1524000" y="0"/>
            <a:ext cx="9144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2:5</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you not remember that while I was still with you, I was telling you these things?” </a:t>
            </a: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6493" y="2514600"/>
            <a:ext cx="1839017" cy="2286000"/>
          </a:xfrm>
          <a:prstGeom prst="rect">
            <a:avLst/>
          </a:prstGeom>
          <a:solidFill>
            <a:srgbClr val="FFFFFF">
              <a:shade val="85000"/>
            </a:srgbClr>
          </a:solidFill>
          <a:ln w="2857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12541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9D0505D-B8B2-4A54-B139-D73DC20FD899}"/>
              </a:ext>
            </a:extLst>
          </p:cNvPr>
          <p:cNvGraphicFramePr>
            <a:graphicFrameLocks noGrp="1"/>
          </p:cNvGraphicFramePr>
          <p:nvPr/>
        </p:nvGraphicFramePr>
        <p:xfrm>
          <a:off x="1981200" y="502920"/>
          <a:ext cx="8229600" cy="5852160"/>
        </p:xfrm>
        <a:graphic>
          <a:graphicData uri="http://schemas.openxmlformats.org/drawingml/2006/table">
            <a:tbl>
              <a:tblPr firstRow="1" bandRow="1">
                <a:tableStyleId>{073A0DAA-6AF3-43AB-8588-CEC1D06C72B9}</a:tableStyleId>
              </a:tblPr>
              <a:tblGrid>
                <a:gridCol w="4114800">
                  <a:extLst>
                    <a:ext uri="{9D8B030D-6E8A-4147-A177-3AD203B41FA5}">
                      <a16:colId xmlns:a16="http://schemas.microsoft.com/office/drawing/2014/main" val="1380849122"/>
                    </a:ext>
                  </a:extLst>
                </a:gridCol>
                <a:gridCol w="4114800">
                  <a:extLst>
                    <a:ext uri="{9D8B030D-6E8A-4147-A177-3AD203B41FA5}">
                      <a16:colId xmlns:a16="http://schemas.microsoft.com/office/drawing/2014/main" val="2171604778"/>
                    </a:ext>
                  </a:extLst>
                </a:gridCol>
              </a:tblGrid>
              <a:tr h="731520">
                <a:tc gridSpan="2">
                  <a:txBody>
                    <a:bodyPr/>
                    <a:lstStyle/>
                    <a:p>
                      <a:pPr algn="ct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Paul’s Various Rapture Terms</a:t>
                      </a:r>
                      <a:endParaRPr lang="en-US" dirty="0"/>
                    </a:p>
                  </a:txBody>
                  <a:tcPr anchor="ctr"/>
                </a:tc>
                <a:tc hMerge="1">
                  <a:txBody>
                    <a:bodyPr/>
                    <a:lstStyle/>
                    <a:p>
                      <a:endParaRPr lang="en-US" dirty="0"/>
                    </a:p>
                  </a:txBody>
                  <a:tcPr/>
                </a:tc>
                <a:extLst>
                  <a:ext uri="{0D108BD9-81ED-4DB2-BD59-A6C34878D82A}">
                    <a16:rowId xmlns:a16="http://schemas.microsoft.com/office/drawing/2014/main" val="1239235635"/>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parousia</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2 Thess. 2:1</a:t>
                      </a:r>
                      <a:endParaRPr lang="en-US" sz="2800" b="1" dirty="0"/>
                    </a:p>
                  </a:txBody>
                  <a:tcPr anchor="ctr"/>
                </a:tc>
                <a:extLst>
                  <a:ext uri="{0D108BD9-81ED-4DB2-BD59-A6C34878D82A}">
                    <a16:rowId xmlns:a16="http://schemas.microsoft.com/office/drawing/2014/main" val="1760694516"/>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episynagōgē</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2 Thess. 2:1</a:t>
                      </a:r>
                      <a:endParaRPr lang="en-US" sz="2800" b="1" dirty="0"/>
                    </a:p>
                  </a:txBody>
                  <a:tcPr anchor="ctr"/>
                </a:tc>
                <a:extLst>
                  <a:ext uri="{0D108BD9-81ED-4DB2-BD59-A6C34878D82A}">
                    <a16:rowId xmlns:a16="http://schemas.microsoft.com/office/drawing/2014/main" val="2219576520"/>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apokalypsis</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1 Cor. 1:7</a:t>
                      </a:r>
                      <a:endParaRPr lang="en-US" sz="2800" b="1" dirty="0"/>
                    </a:p>
                  </a:txBody>
                  <a:tcPr anchor="ctr"/>
                </a:tc>
                <a:extLst>
                  <a:ext uri="{0D108BD9-81ED-4DB2-BD59-A6C34878D82A}">
                    <a16:rowId xmlns:a16="http://schemas.microsoft.com/office/drawing/2014/main" val="2761719373"/>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epiphaneia</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Titus 2:13</a:t>
                      </a:r>
                      <a:endParaRPr lang="en-US" sz="2800" b="1" dirty="0"/>
                    </a:p>
                  </a:txBody>
                  <a:tcPr anchor="ctr"/>
                </a:tc>
                <a:extLst>
                  <a:ext uri="{0D108BD9-81ED-4DB2-BD59-A6C34878D82A}">
                    <a16:rowId xmlns:a16="http://schemas.microsoft.com/office/drawing/2014/main" val="2052818359"/>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rhyomai</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1 Thess. 1:10</a:t>
                      </a:r>
                      <a:endParaRPr lang="en-US" sz="2800" b="1" dirty="0"/>
                    </a:p>
                  </a:txBody>
                  <a:tcPr anchor="ctr"/>
                </a:tc>
                <a:extLst>
                  <a:ext uri="{0D108BD9-81ED-4DB2-BD59-A6C34878D82A}">
                    <a16:rowId xmlns:a16="http://schemas.microsoft.com/office/drawing/2014/main" val="1503851759"/>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harpazō</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1 Thess. 4:17</a:t>
                      </a:r>
                      <a:endParaRPr lang="en-US" sz="2800" b="1" dirty="0"/>
                    </a:p>
                  </a:txBody>
                  <a:tcPr anchor="ctr"/>
                </a:tc>
                <a:extLst>
                  <a:ext uri="{0D108BD9-81ED-4DB2-BD59-A6C34878D82A}">
                    <a16:rowId xmlns:a16="http://schemas.microsoft.com/office/drawing/2014/main" val="2922670412"/>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i="1" dirty="0">
                          <a:effectLst/>
                          <a:latin typeface="Calibri" panose="020F0502020204030204" pitchFamily="34" charset="0"/>
                          <a:cs typeface="Calibri" panose="020F0502020204030204" pitchFamily="34" charset="0"/>
                        </a:rPr>
                        <a:t>apostasia</a:t>
                      </a:r>
                      <a:endParaRPr lang="en-US" sz="2800" b="1" dirty="0"/>
                    </a:p>
                  </a:txBody>
                  <a:tcPr anchor="ctr"/>
                </a:tc>
                <a:tc>
                  <a:txBody>
                    <a:bodyPr/>
                    <a:lstStyle/>
                    <a:p>
                      <a:pPr algn="ctr"/>
                      <a:r>
                        <a:rPr lang="en-US" sz="2800" b="1" dirty="0">
                          <a:effectLst/>
                          <a:latin typeface="Calibri" panose="020F0502020204030204" pitchFamily="34" charset="0"/>
                          <a:cs typeface="Calibri" panose="020F0502020204030204" pitchFamily="34" charset="0"/>
                        </a:rPr>
                        <a:t>2 Thess. 2:3a</a:t>
                      </a:r>
                      <a:endParaRPr lang="en-US" sz="2800" b="1" dirty="0"/>
                    </a:p>
                  </a:txBody>
                  <a:tcPr anchor="ctr"/>
                </a:tc>
                <a:extLst>
                  <a:ext uri="{0D108BD9-81ED-4DB2-BD59-A6C34878D82A}">
                    <a16:rowId xmlns:a16="http://schemas.microsoft.com/office/drawing/2014/main" val="3089917511"/>
                  </a:ext>
                </a:extLst>
              </a:tr>
            </a:tbl>
          </a:graphicData>
        </a:graphic>
      </p:graphicFrame>
      <p:pic>
        <p:nvPicPr>
          <p:cNvPr id="41989" name="Picture 4">
            <a:extLst>
              <a:ext uri="{FF2B5EF4-FFF2-40B4-BE49-F238E27FC236}">
                <a16:creationId xmlns:a16="http://schemas.microsoft.com/office/drawing/2014/main" id="{1C7F3FC4-8325-4713-B53D-36703AD8E6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21" y="2895600"/>
            <a:ext cx="147196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666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2819400" y="1600199"/>
            <a:ext cx="6553200" cy="2514601"/>
          </a:xfrm>
        </p:spPr>
        <p:txBody>
          <a:bodyPr/>
          <a:lstStyle/>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27% of Scripture was prophetic at the time it was written</a:t>
            </a:r>
          </a:p>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2 Pet 1:19</a:t>
            </a:r>
          </a:p>
        </p:txBody>
      </p:sp>
      <p:pic>
        <p:nvPicPr>
          <p:cNvPr id="23556" name="Picture 2" descr="https://encrypted-tbn0.gstatic.com/images?q=tbn:ANd9GcSin4M6uzTQl0aEvpqYZdAz8qKHG4K1SEelRztzkqBmiYlfKPXN9g"/>
          <p:cNvPicPr>
            <a:picLocks noChangeAspect="1" noChangeArrowheads="1"/>
          </p:cNvPicPr>
          <p:nvPr/>
        </p:nvPicPr>
        <p:blipFill>
          <a:blip r:embed="rId2" cstate="print"/>
          <a:srcRect/>
          <a:stretch>
            <a:fillRect/>
          </a:stretch>
        </p:blipFill>
        <p:spPr bwMode="auto">
          <a:xfrm>
            <a:off x="4163219" y="3886200"/>
            <a:ext cx="3825712" cy="27432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8B642459-0E6E-45E4-A197-E3FA3D02641C}"/>
              </a:ext>
            </a:extLst>
          </p:cNvPr>
          <p:cNvSpPr txBox="1">
            <a:spLocks noChangeArrowheads="1"/>
          </p:cNvSpPr>
          <p:nvPr/>
        </p:nvSpPr>
        <p:spPr bwMode="auto">
          <a:xfrm>
            <a:off x="1066800" y="228600"/>
            <a:ext cx="10058400" cy="838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4000" dirty="0">
                <a:effectLst>
                  <a:outerShdw blurRad="38100" dist="38100" dir="2700000" algn="tl">
                    <a:srgbClr val="000000">
                      <a:alpha val="43137"/>
                    </a:srgbClr>
                  </a:outerShdw>
                </a:effectLst>
              </a:rPr>
              <a:t>Biblical</a:t>
            </a:r>
            <a:r>
              <a:rPr lang="en-US" sz="4000" kern="0" dirty="0">
                <a:effectLst>
                  <a:outerShdw blurRad="38100" dist="38100" dir="2700000" algn="tl">
                    <a:srgbClr val="000000">
                      <a:alpha val="43137"/>
                    </a:srgbClr>
                  </a:outerShdw>
                </a:effectLst>
              </a:rPr>
              <a:t> Prophecy: </a:t>
            </a:r>
            <a:r>
              <a:rPr lang="en-US" sz="4000" dirty="0">
                <a:effectLst>
                  <a:outerShdw blurRad="38100" dist="38100" dir="2700000" algn="tl">
                    <a:srgbClr val="000000">
                      <a:alpha val="43137"/>
                    </a:srgbClr>
                  </a:outerShdw>
                </a:effectLst>
              </a:rPr>
              <a:t>Importance</a:t>
            </a:r>
            <a:endParaRPr lang="en-US" sz="4000" kern="0" dirty="0">
              <a:effectLst>
                <a:outerShdw blurRad="38100" dist="38100" dir="2700000" algn="tl">
                  <a:srgbClr val="000000">
                    <a:alpha val="43137"/>
                  </a:srgbClr>
                </a:outerShdw>
              </a:effectLs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22A54A-279D-7523-769B-84011C72774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00821"/>
          </a:xfrm>
          <a:prstGeom prst="rect">
            <a:avLst/>
          </a:prstGeom>
          <a:noFill/>
          <a:ln w="28575">
            <a:noFill/>
            <a:miter lim="800000"/>
            <a:headEnd/>
            <a:tailEnd/>
          </a:ln>
        </p:spPr>
        <p:txBody>
          <a:bodyPr wrap="square">
            <a:spAutoFit/>
          </a:bodyPr>
          <a:lstStyle/>
          <a:p>
            <a:pPr marL="342900" indent="-342900" algn="ctr" defTabSz="685800">
              <a:spcAft>
                <a:spcPts val="6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1:19</a:t>
            </a:r>
          </a:p>
          <a:p>
            <a:pPr algn="just" defTabSz="685800" eaLnBrk="0" hangingPunct="0">
              <a:spcBef>
                <a:spcPts val="0"/>
              </a:spcBef>
              <a:spcAft>
                <a:spcPts val="0"/>
              </a:spcAft>
              <a:defRPr/>
            </a:pPr>
            <a:r>
              <a:rPr lang="en-US" alt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we have the prophetic word made more sure, to which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well to pay attention as to a lamp shining in a dark place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the day dawns and the morning star arises in your hearts.”</a:t>
            </a:r>
          </a:p>
        </p:txBody>
      </p:sp>
      <p:pic>
        <p:nvPicPr>
          <p:cNvPr id="4" name="Picture 3">
            <a:extLst>
              <a:ext uri="{FF2B5EF4-FFF2-40B4-BE49-F238E27FC236}">
                <a16:creationId xmlns:a16="http://schemas.microsoft.com/office/drawing/2014/main" id="{EFA58983-1899-910D-879F-A2F85AA67469}"/>
              </a:ext>
            </a:extLst>
          </p:cNvPr>
          <p:cNvPicPr>
            <a:picLocks noChangeAspect="1"/>
          </p:cNvPicPr>
          <p:nvPr/>
        </p:nvPicPr>
        <p:blipFill>
          <a:blip r:embed="rId3"/>
          <a:stretch>
            <a:fillRect/>
          </a:stretch>
        </p:blipFill>
        <p:spPr>
          <a:xfrm>
            <a:off x="4819904" y="3000820"/>
            <a:ext cx="2552193" cy="1828800"/>
          </a:xfrm>
          <a:prstGeom prst="rect">
            <a:avLst/>
          </a:prstGeom>
          <a:ln>
            <a:solidFill>
              <a:schemeClr val="tx1"/>
            </a:solidFill>
          </a:ln>
        </p:spPr>
      </p:pic>
    </p:spTree>
    <p:extLst>
      <p:ext uri="{BB962C8B-B14F-4D97-AF65-F5344CB8AC3E}">
        <p14:creationId xmlns:p14="http://schemas.microsoft.com/office/powerpoint/2010/main" val="3032712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title" idx="4294967295"/>
          </p:nvPr>
        </p:nvSpPr>
        <p:spPr>
          <a:xfrm>
            <a:off x="914400" y="228600"/>
            <a:ext cx="10363200" cy="914400"/>
          </a:xfrm>
        </p:spPr>
        <p:txBody>
          <a:bodyPr/>
          <a:lstStyle/>
          <a:p>
            <a:pPr algn="ctr"/>
            <a:r>
              <a:rPr lang="en-US" dirty="0">
                <a:effectLst>
                  <a:outerShdw blurRad="38100" dist="38100" dir="2700000" algn="tl">
                    <a:srgbClr val="000000">
                      <a:alpha val="43137"/>
                    </a:srgbClr>
                  </a:outerShdw>
                </a:effectLst>
              </a:rPr>
              <a:t>AUTHORITY OF SCRIPTURE V. 19</a:t>
            </a:r>
          </a:p>
        </p:txBody>
      </p:sp>
      <p:pic>
        <p:nvPicPr>
          <p:cNvPr id="2" name="Picture 1">
            <a:extLst>
              <a:ext uri="{FF2B5EF4-FFF2-40B4-BE49-F238E27FC236}">
                <a16:creationId xmlns:a16="http://schemas.microsoft.com/office/drawing/2014/main" id="{2BFC704F-BA5D-42F9-881D-243EC185C8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4543" y="1849801"/>
            <a:ext cx="10162913" cy="386519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EC35-9207-4506-B142-1EA028570B67}"/>
              </a:ext>
            </a:extLst>
          </p:cNvPr>
          <p:cNvPicPr>
            <a:picLocks noChangeAspect="1"/>
          </p:cNvPicPr>
          <p:nvPr/>
        </p:nvPicPr>
        <p:blipFill>
          <a:blip r:embed="rId2"/>
          <a:stretch>
            <a:fillRect/>
          </a:stretch>
        </p:blipFill>
        <p:spPr>
          <a:xfrm>
            <a:off x="1981204" y="228600"/>
            <a:ext cx="8229599" cy="64008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DE817-D70C-0C21-589A-098B766FAA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2360" y="3230880"/>
            <a:ext cx="1747281" cy="1645920"/>
          </a:xfrm>
          <a:prstGeom prst="rect">
            <a:avLst/>
          </a:prstGeom>
        </p:spPr>
      </p:pic>
    </p:spTree>
    <p:extLst>
      <p:ext uri="{BB962C8B-B14F-4D97-AF65-F5344CB8AC3E}">
        <p14:creationId xmlns:p14="http://schemas.microsoft.com/office/powerpoint/2010/main" val="3041607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886327D-D7EC-4CE9-969E-B3083AED31AF}"/>
              </a:ext>
            </a:extLst>
          </p:cNvPr>
          <p:cNvSpPr>
            <a:spLocks noGrp="1" noChangeArrowheads="1"/>
          </p:cNvSpPr>
          <p:nvPr>
            <p:ph type="title"/>
          </p:nvPr>
        </p:nvSpPr>
        <p:spPr>
          <a:xfrm>
            <a:off x="3848100" y="228600"/>
            <a:ext cx="4495800" cy="762000"/>
          </a:xfrm>
        </p:spPr>
        <p:txBody>
          <a:bodyPr/>
          <a:lstStyle/>
          <a:p>
            <a:pPr algn="ctr" eaLnBrk="1" hangingPunct="1"/>
            <a:r>
              <a:rPr lang="en-US" altLang="en-US" sz="4000" dirty="0">
                <a:effectLst>
                  <a:outerShdw blurRad="38100" dist="38100" dir="2700000" algn="tl">
                    <a:srgbClr val="000000">
                      <a:alpha val="43137"/>
                    </a:srgbClr>
                  </a:outerShdw>
                </a:effectLst>
                <a:cs typeface="Calibri" panose="020F0502020204030204" pitchFamily="34" charset="0"/>
              </a:rPr>
              <a:t>Restrainer? (2:6-7)</a:t>
            </a:r>
          </a:p>
        </p:txBody>
      </p:sp>
      <p:sp>
        <p:nvSpPr>
          <p:cNvPr id="14339" name="Rectangle 3">
            <a:extLst>
              <a:ext uri="{FF2B5EF4-FFF2-40B4-BE49-F238E27FC236}">
                <a16:creationId xmlns:a16="http://schemas.microsoft.com/office/drawing/2014/main" id="{1FFB42EA-5CA0-4529-B1DE-8E97A6468E2E}"/>
              </a:ext>
            </a:extLst>
          </p:cNvPr>
          <p:cNvSpPr>
            <a:spLocks noGrp="1" noChangeArrowheads="1"/>
          </p:cNvSpPr>
          <p:nvPr>
            <p:ph type="body" idx="1"/>
          </p:nvPr>
        </p:nvSpPr>
        <p:spPr>
          <a:xfrm>
            <a:off x="2443286" y="1524001"/>
            <a:ext cx="3347914" cy="3809998"/>
          </a:xfrm>
        </p:spPr>
        <p:txBody>
          <a:bodyPr/>
          <a:lstStyle/>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Rome?</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a:t>
            </a:r>
          </a:p>
        </p:txBody>
      </p:sp>
      <p:pic>
        <p:nvPicPr>
          <p:cNvPr id="52228" name="Picture 2" descr="http://2.bp.blogspot.com/-1bmRT-tLWbk/UrfKMzLsX_I/AAAAAAAAANk/t4EY8HTVxd8/s1600/Israeli_Stop_Sign.png">
            <a:extLst>
              <a:ext uri="{FF2B5EF4-FFF2-40B4-BE49-F238E27FC236}">
                <a16:creationId xmlns:a16="http://schemas.microsoft.com/office/drawing/2014/main" id="{00A33859-60EC-4C73-BE07-1E332FCDA7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1" y="1600200"/>
            <a:ext cx="36527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886327D-D7EC-4CE9-969E-B3083AED31AF}"/>
              </a:ext>
            </a:extLst>
          </p:cNvPr>
          <p:cNvSpPr>
            <a:spLocks noGrp="1" noChangeArrowheads="1"/>
          </p:cNvSpPr>
          <p:nvPr>
            <p:ph type="title"/>
          </p:nvPr>
        </p:nvSpPr>
        <p:spPr>
          <a:xfrm>
            <a:off x="3848100" y="228600"/>
            <a:ext cx="4495800" cy="762000"/>
          </a:xfrm>
        </p:spPr>
        <p:txBody>
          <a:bodyPr/>
          <a:lstStyle/>
          <a:p>
            <a:pPr algn="ctr" eaLnBrk="1" hangingPunct="1"/>
            <a:r>
              <a:rPr lang="en-US" altLang="en-US" sz="4000" dirty="0">
                <a:effectLst>
                  <a:outerShdw blurRad="38100" dist="38100" dir="2700000" algn="tl">
                    <a:srgbClr val="000000">
                      <a:alpha val="43137"/>
                    </a:srgbClr>
                  </a:outerShdw>
                </a:effectLst>
                <a:cs typeface="Calibri" panose="020F0502020204030204" pitchFamily="34" charset="0"/>
              </a:rPr>
              <a:t>Restrainer? (2:6-7)</a:t>
            </a:r>
          </a:p>
        </p:txBody>
      </p:sp>
      <p:sp>
        <p:nvSpPr>
          <p:cNvPr id="14339" name="Rectangle 3">
            <a:extLst>
              <a:ext uri="{FF2B5EF4-FFF2-40B4-BE49-F238E27FC236}">
                <a16:creationId xmlns:a16="http://schemas.microsoft.com/office/drawing/2014/main" id="{1FFB42EA-5CA0-4529-B1DE-8E97A6468E2E}"/>
              </a:ext>
            </a:extLst>
          </p:cNvPr>
          <p:cNvSpPr>
            <a:spLocks noGrp="1" noChangeArrowheads="1"/>
          </p:cNvSpPr>
          <p:nvPr>
            <p:ph type="body" idx="1"/>
          </p:nvPr>
        </p:nvSpPr>
        <p:spPr>
          <a:xfrm>
            <a:off x="2443286" y="1524001"/>
            <a:ext cx="3347914" cy="3809998"/>
          </a:xfrm>
        </p:spPr>
        <p:txBody>
          <a:bodyPr/>
          <a:lstStyle/>
          <a:p>
            <a:pPr marL="457189" indent="-457189"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Rome?</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a:t>
            </a:r>
          </a:p>
        </p:txBody>
      </p:sp>
      <p:pic>
        <p:nvPicPr>
          <p:cNvPr id="52228" name="Picture 2" descr="http://2.bp.blogspot.com/-1bmRT-tLWbk/UrfKMzLsX_I/AAAAAAAAANk/t4EY8HTVxd8/s1600/Israeli_Stop_Sign.png">
            <a:extLst>
              <a:ext uri="{FF2B5EF4-FFF2-40B4-BE49-F238E27FC236}">
                <a16:creationId xmlns:a16="http://schemas.microsoft.com/office/drawing/2014/main" id="{00A33859-60EC-4C73-BE07-1E332FCDA7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1" y="1600200"/>
            <a:ext cx="36527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42189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886327D-D7EC-4CE9-969E-B3083AED31AF}"/>
              </a:ext>
            </a:extLst>
          </p:cNvPr>
          <p:cNvSpPr>
            <a:spLocks noGrp="1" noChangeArrowheads="1"/>
          </p:cNvSpPr>
          <p:nvPr>
            <p:ph type="title"/>
          </p:nvPr>
        </p:nvSpPr>
        <p:spPr>
          <a:xfrm>
            <a:off x="3848100" y="228600"/>
            <a:ext cx="4495800" cy="762000"/>
          </a:xfrm>
        </p:spPr>
        <p:txBody>
          <a:bodyPr/>
          <a:lstStyle/>
          <a:p>
            <a:pPr algn="ctr" eaLnBrk="1" hangingPunct="1"/>
            <a:r>
              <a:rPr lang="en-US" altLang="en-US" sz="4000" dirty="0">
                <a:effectLst>
                  <a:outerShdw blurRad="38100" dist="38100" dir="2700000" algn="tl">
                    <a:srgbClr val="000000">
                      <a:alpha val="43137"/>
                    </a:srgbClr>
                  </a:outerShdw>
                </a:effectLst>
                <a:cs typeface="Calibri" panose="020F0502020204030204" pitchFamily="34" charset="0"/>
              </a:rPr>
              <a:t>Restrainer? (2:6-7)</a:t>
            </a:r>
          </a:p>
        </p:txBody>
      </p:sp>
      <p:sp>
        <p:nvSpPr>
          <p:cNvPr id="14339" name="Rectangle 3">
            <a:extLst>
              <a:ext uri="{FF2B5EF4-FFF2-40B4-BE49-F238E27FC236}">
                <a16:creationId xmlns:a16="http://schemas.microsoft.com/office/drawing/2014/main" id="{1FFB42EA-5CA0-4529-B1DE-8E97A6468E2E}"/>
              </a:ext>
            </a:extLst>
          </p:cNvPr>
          <p:cNvSpPr>
            <a:spLocks noGrp="1" noChangeArrowheads="1"/>
          </p:cNvSpPr>
          <p:nvPr>
            <p:ph type="body" idx="1"/>
          </p:nvPr>
        </p:nvSpPr>
        <p:spPr>
          <a:xfrm>
            <a:off x="2443286" y="1524001"/>
            <a:ext cx="3347914" cy="3809998"/>
          </a:xfrm>
        </p:spPr>
        <p:txBody>
          <a:bodyPr/>
          <a:lstStyle/>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Rome?</a:t>
            </a:r>
          </a:p>
          <a:p>
            <a:pPr marL="457189" indent="-457189"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Satan?</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a:t>
            </a:r>
          </a:p>
        </p:txBody>
      </p:sp>
      <p:pic>
        <p:nvPicPr>
          <p:cNvPr id="52228" name="Picture 2" descr="http://2.bp.blogspot.com/-1bmRT-tLWbk/UrfKMzLsX_I/AAAAAAAAANk/t4EY8HTVxd8/s1600/Israeli_Stop_Sign.png">
            <a:extLst>
              <a:ext uri="{FF2B5EF4-FFF2-40B4-BE49-F238E27FC236}">
                <a16:creationId xmlns:a16="http://schemas.microsoft.com/office/drawing/2014/main" id="{00A33859-60EC-4C73-BE07-1E332FCDA7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1" y="1600200"/>
            <a:ext cx="36527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4112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FD6E0-DEF1-EA6A-9554-0C781F2209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defTabSz="514350">
              <a:spcBef>
                <a:spcPts val="0"/>
              </a:spcBef>
              <a:spcAft>
                <a:spcPts val="1200"/>
              </a:spcAft>
              <a:buNone/>
              <a:defRPr/>
            </a:pPr>
            <a:r>
              <a:rPr lang="en-US" sz="4000" kern="1200" dirty="0">
                <a:solidFill>
                  <a:srgbClr val="00FFFF"/>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a:t>
            </a:r>
            <a:r>
              <a:rPr lang="en-US" sz="3600" i="1" dirty="0">
                <a:cs typeface="Calibri" panose="020F0502020204030204" pitchFamily="34" charset="0"/>
              </a:rPr>
              <a:t>that is</a:t>
            </a:r>
            <a:r>
              <a:rPr lang="en-US" sz="3600" dirty="0">
                <a:cs typeface="Calibri" panose="020F0502020204030204" pitchFamily="34" charset="0"/>
              </a:rPr>
              <a:t>, the one whose coming is in accord with the activity of </a:t>
            </a:r>
            <a:r>
              <a:rPr lang="en-US" sz="3600" b="1" u="sng" dirty="0">
                <a:solidFill>
                  <a:srgbClr val="FFFFCC"/>
                </a:solidFill>
                <a:cs typeface="Calibri" panose="020F0502020204030204" pitchFamily="34" charset="0"/>
              </a:rPr>
              <a:t>Satan</a:t>
            </a:r>
            <a:r>
              <a:rPr lang="en-US" sz="3600" dirty="0">
                <a:cs typeface="Calibri" panose="020F0502020204030204" pitchFamily="34" charset="0"/>
              </a:rPr>
              <a:t>, with all power and signs and false wonders.”</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6335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EAF35-7825-0B71-546D-7E961F695E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134147" name="Rectangle 1"/>
          <p:cNvSpPr>
            <a:spLocks noChangeArrowheads="1"/>
          </p:cNvSpPr>
          <p:nvPr/>
        </p:nvSpPr>
        <p:spPr bwMode="auto">
          <a:xfrm>
            <a:off x="609600" y="0"/>
            <a:ext cx="10972800" cy="4524315"/>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12:24-26</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when the Pharisees heard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said, ‘This man casts out demons only by </a:t>
            </a:r>
            <a:r>
              <a:rPr lang="en-US" sz="3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Beelzebul</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ruler of the demons.’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knowing their thoughts Jesus said to them,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‘Any kingdom divided against itself is laid waste; and any city or house divided against itself will not stand. </a:t>
            </a:r>
            <a:r>
              <a:rPr lang="en-US" sz="3400" b="1" u="sng" baseline="300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26 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Satan casts out Satan, he is divided against himself; how then will his kingdom stand?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845837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886327D-D7EC-4CE9-969E-B3083AED31AF}"/>
              </a:ext>
            </a:extLst>
          </p:cNvPr>
          <p:cNvSpPr>
            <a:spLocks noGrp="1" noChangeArrowheads="1"/>
          </p:cNvSpPr>
          <p:nvPr>
            <p:ph type="title"/>
          </p:nvPr>
        </p:nvSpPr>
        <p:spPr>
          <a:xfrm>
            <a:off x="3848100" y="228600"/>
            <a:ext cx="4495800" cy="762000"/>
          </a:xfrm>
        </p:spPr>
        <p:txBody>
          <a:bodyPr/>
          <a:lstStyle/>
          <a:p>
            <a:pPr algn="ctr" eaLnBrk="1" hangingPunct="1"/>
            <a:r>
              <a:rPr lang="en-US" altLang="en-US" sz="4000" dirty="0">
                <a:effectLst>
                  <a:outerShdw blurRad="38100" dist="38100" dir="2700000" algn="tl">
                    <a:srgbClr val="000000">
                      <a:alpha val="43137"/>
                    </a:srgbClr>
                  </a:outerShdw>
                </a:effectLst>
                <a:cs typeface="Calibri" panose="020F0502020204030204" pitchFamily="34" charset="0"/>
              </a:rPr>
              <a:t>Restrainer? (2:6-7)</a:t>
            </a:r>
          </a:p>
        </p:txBody>
      </p:sp>
      <p:sp>
        <p:nvSpPr>
          <p:cNvPr id="14339" name="Rectangle 3">
            <a:extLst>
              <a:ext uri="{FF2B5EF4-FFF2-40B4-BE49-F238E27FC236}">
                <a16:creationId xmlns:a16="http://schemas.microsoft.com/office/drawing/2014/main" id="{1FFB42EA-5CA0-4529-B1DE-8E97A6468E2E}"/>
              </a:ext>
            </a:extLst>
          </p:cNvPr>
          <p:cNvSpPr>
            <a:spLocks noGrp="1" noChangeArrowheads="1"/>
          </p:cNvSpPr>
          <p:nvPr>
            <p:ph type="body" idx="1"/>
          </p:nvPr>
        </p:nvSpPr>
        <p:spPr>
          <a:xfrm>
            <a:off x="2443286" y="1524001"/>
            <a:ext cx="3347914" cy="3809998"/>
          </a:xfrm>
        </p:spPr>
        <p:txBody>
          <a:bodyPr/>
          <a:lstStyle/>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Rome?</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a:t>
            </a:r>
          </a:p>
          <a:p>
            <a:pPr marL="457189" indent="-457189"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Government?</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a:t>
            </a:r>
          </a:p>
        </p:txBody>
      </p:sp>
      <p:pic>
        <p:nvPicPr>
          <p:cNvPr id="52228" name="Picture 2" descr="http://2.bp.blogspot.com/-1bmRT-tLWbk/UrfKMzLsX_I/AAAAAAAAANk/t4EY8HTVxd8/s1600/Israeli_Stop_Sign.png">
            <a:extLst>
              <a:ext uri="{FF2B5EF4-FFF2-40B4-BE49-F238E27FC236}">
                <a16:creationId xmlns:a16="http://schemas.microsoft.com/office/drawing/2014/main" id="{00A33859-60EC-4C73-BE07-1E332FCDA7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1" y="1600200"/>
            <a:ext cx="36527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54985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1066800" y="0"/>
            <a:ext cx="10058400" cy="2103120"/>
          </a:xfrm>
        </p:spPr>
        <p:txBody>
          <a:bodyPr/>
          <a:lstStyle/>
          <a:p>
            <a:pPr marL="0" indent="0" algn="ctr" eaLnBrk="1" hangingPunct="1">
              <a:spcBef>
                <a:spcPts val="0"/>
              </a:spcBef>
              <a:spcAft>
                <a:spcPts val="1200"/>
              </a:spcAft>
              <a:buNone/>
            </a:pPr>
            <a:r>
              <a:rPr lang="en-US" sz="4000" kern="1200" dirty="0">
                <a:solidFill>
                  <a:schemeClr val="tx2"/>
                </a:solidFill>
                <a:ea typeface="+mj-ea"/>
                <a:cs typeface="Calibri" panose="020F0502020204030204" pitchFamily="34" charset="0"/>
              </a:rPr>
              <a:t>Genesis 9:6 </a:t>
            </a:r>
          </a:p>
          <a:p>
            <a:pPr marL="0" indent="0" algn="just" eaLnBrk="1" hangingPunct="1">
              <a:spcBef>
                <a:spcPts val="0"/>
              </a:spcBef>
              <a:buNone/>
            </a:pPr>
            <a:r>
              <a:rPr lang="en-US" sz="3600" dirty="0">
                <a:cs typeface="Calibri" panose="020F0502020204030204" pitchFamily="34" charset="0"/>
              </a:rPr>
              <a:t>“Whoever sheds man’s blood, By man his blood shall be shed, For in the image of God He made man.”</a:t>
            </a:r>
          </a:p>
        </p:txBody>
      </p:sp>
      <p:pic>
        <p:nvPicPr>
          <p:cNvPr id="5" name="Picture 8">
            <a:extLst>
              <a:ext uri="{FF2B5EF4-FFF2-40B4-BE49-F238E27FC236}">
                <a16:creationId xmlns:a16="http://schemas.microsoft.com/office/drawing/2014/main" id="{EFBBA408-83D5-427D-802C-933AB7F7834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4563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4953000"/>
          </a:xfrm>
        </p:spPr>
        <p:txBody>
          <a:bodyPr/>
          <a:lstStyle/>
          <a:p>
            <a:pPr marL="0" indent="0" algn="ctr" eaLnBrk="1" hangingPunct="1">
              <a:spcBef>
                <a:spcPts val="0"/>
              </a:spcBef>
              <a:spcAft>
                <a:spcPts val="1200"/>
              </a:spcAft>
              <a:buNone/>
            </a:pPr>
            <a:r>
              <a:rPr lang="en-US" sz="4000" kern="1200" dirty="0">
                <a:solidFill>
                  <a:schemeClr val="tx2"/>
                </a:solidFill>
                <a:ea typeface="+mj-ea"/>
                <a:cs typeface="Calibri" panose="020F0502020204030204" pitchFamily="34" charset="0"/>
              </a:rPr>
              <a:t>Romans 13:1-7</a:t>
            </a:r>
          </a:p>
          <a:p>
            <a:pPr marL="0" indent="0" algn="just" eaLnBrk="1" hangingPunct="1">
              <a:spcBef>
                <a:spcPts val="0"/>
              </a:spcBef>
              <a:buNone/>
            </a:pPr>
            <a:r>
              <a:rPr lang="en-US" baseline="30000" dirty="0">
                <a:cs typeface="Calibri" panose="020F0502020204030204" pitchFamily="34" charset="0"/>
              </a:rPr>
              <a:t>1</a:t>
            </a:r>
            <a:r>
              <a:rPr lang="en-US" dirty="0">
                <a:cs typeface="Calibri" panose="020F0502020204030204" pitchFamily="34" charset="0"/>
              </a:rPr>
              <a:t> Every person is to be in subjection to the governing authorities. For there is no authority except from God, and those which exist are established by God. </a:t>
            </a:r>
            <a:r>
              <a:rPr lang="en-US" baseline="30000" dirty="0">
                <a:cs typeface="Calibri" panose="020F0502020204030204" pitchFamily="34" charset="0"/>
              </a:rPr>
              <a:t>2</a:t>
            </a:r>
            <a:r>
              <a:rPr lang="en-US" dirty="0">
                <a:cs typeface="Calibri" panose="020F0502020204030204" pitchFamily="34" charset="0"/>
              </a:rPr>
              <a:t> Therefore whoever resists authority has opposed the ordinance of God; and they who have opposed will receive condemnation upon themselves. </a:t>
            </a:r>
            <a:r>
              <a:rPr lang="en-US" baseline="30000" dirty="0">
                <a:cs typeface="Calibri" panose="020F0502020204030204" pitchFamily="34" charset="0"/>
              </a:rPr>
              <a:t>3</a:t>
            </a:r>
            <a:r>
              <a:rPr lang="en-US" dirty="0">
                <a:cs typeface="Calibri" panose="020F0502020204030204" pitchFamily="34" charset="0"/>
              </a:rPr>
              <a:t> </a:t>
            </a:r>
            <a:r>
              <a:rPr lang="en-US" b="1" u="sng" dirty="0">
                <a:solidFill>
                  <a:srgbClr val="FFFFCC"/>
                </a:solidFill>
                <a:effectLst/>
                <a:cs typeface="Calibri" panose="020F0502020204030204" pitchFamily="34" charset="0"/>
              </a:rPr>
              <a:t>For rulers are not a cause of fear for good behavior, but for evil. Do you want to have no fear of authority? Do what is good and you will have praise from the same</a:t>
            </a:r>
            <a:r>
              <a:rPr lang="en-US" dirty="0">
                <a:cs typeface="Calibri" panose="020F0502020204030204" pitchFamily="34" charset="0"/>
              </a:rPr>
              <a:t>; </a:t>
            </a:r>
            <a:r>
              <a:rPr lang="en-US" baseline="30000" dirty="0">
                <a:cs typeface="Calibri" panose="020F0502020204030204" pitchFamily="34" charset="0"/>
              </a:rPr>
              <a:t>4</a:t>
            </a:r>
            <a:r>
              <a:rPr lang="en-US" dirty="0">
                <a:cs typeface="Calibri" panose="020F0502020204030204" pitchFamily="34" charset="0"/>
              </a:rPr>
              <a:t> for it is a minister of God to you for good. . . .</a:t>
            </a:r>
          </a:p>
        </p:txBody>
      </p:sp>
    </p:spTree>
    <p:extLst>
      <p:ext uri="{BB962C8B-B14F-4D97-AF65-F5344CB8AC3E}">
        <p14:creationId xmlns:p14="http://schemas.microsoft.com/office/powerpoint/2010/main" val="38800921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4953000"/>
          </a:xfrm>
        </p:spPr>
        <p:txBody>
          <a:bodyPr/>
          <a:lstStyle/>
          <a:p>
            <a:pPr marL="0" indent="0" algn="ctr" eaLnBrk="1" hangingPunct="1">
              <a:spcBef>
                <a:spcPts val="0"/>
              </a:spcBef>
              <a:spcAft>
                <a:spcPts val="1200"/>
              </a:spcAft>
              <a:buNone/>
            </a:pPr>
            <a:r>
              <a:rPr lang="en-US" sz="4000" kern="1200" dirty="0">
                <a:solidFill>
                  <a:schemeClr val="tx2"/>
                </a:solidFill>
                <a:ea typeface="+mj-ea"/>
                <a:cs typeface="Calibri" panose="020F0502020204030204" pitchFamily="34" charset="0"/>
              </a:rPr>
              <a:t>Romans 13:1-7</a:t>
            </a:r>
          </a:p>
          <a:p>
            <a:pPr marL="0" indent="0" algn="just" eaLnBrk="1" hangingPunct="1">
              <a:spcBef>
                <a:spcPts val="0"/>
              </a:spcBef>
              <a:buNone/>
            </a:pPr>
            <a:r>
              <a:rPr lang="en-US" dirty="0">
                <a:cs typeface="Calibri" panose="020F0502020204030204" pitchFamily="34" charset="0"/>
              </a:rPr>
              <a:t>... But if you do what is evil, be afraid; for it does not bear the sword for nothing; for it is a minister of God, an avenger who brings wrath on the one who practices evil. </a:t>
            </a:r>
            <a:r>
              <a:rPr lang="en-US" baseline="30000" dirty="0">
                <a:cs typeface="Calibri" panose="020F0502020204030204" pitchFamily="34" charset="0"/>
              </a:rPr>
              <a:t>5</a:t>
            </a:r>
            <a:r>
              <a:rPr lang="en-US" dirty="0">
                <a:cs typeface="Calibri" panose="020F0502020204030204" pitchFamily="34" charset="0"/>
              </a:rPr>
              <a:t> Therefore it is necessary to be in subjection, not only because of wrath, but also for conscience’ sake. </a:t>
            </a:r>
            <a:r>
              <a:rPr lang="en-US" baseline="30000" dirty="0">
                <a:cs typeface="Calibri" panose="020F0502020204030204" pitchFamily="34" charset="0"/>
              </a:rPr>
              <a:t>6</a:t>
            </a:r>
            <a:r>
              <a:rPr lang="en-US" dirty="0">
                <a:cs typeface="Calibri" panose="020F0502020204030204" pitchFamily="34" charset="0"/>
              </a:rPr>
              <a:t> For because of this you also pay taxes, for rulers are servants of God, devoting themselves to this very thing. </a:t>
            </a:r>
            <a:r>
              <a:rPr lang="en-US" baseline="30000" dirty="0">
                <a:cs typeface="Calibri" panose="020F0502020204030204" pitchFamily="34" charset="0"/>
              </a:rPr>
              <a:t>7</a:t>
            </a:r>
            <a:r>
              <a:rPr lang="en-US" dirty="0">
                <a:cs typeface="Calibri" panose="020F0502020204030204" pitchFamily="34" charset="0"/>
              </a:rPr>
              <a:t> Render to all what is due them: tax to whom tax is due; custom to whom custom; fear to whom fear; honor to whom honor.</a:t>
            </a:r>
          </a:p>
        </p:txBody>
      </p:sp>
    </p:spTree>
    <p:extLst>
      <p:ext uri="{BB962C8B-B14F-4D97-AF65-F5344CB8AC3E}">
        <p14:creationId xmlns:p14="http://schemas.microsoft.com/office/powerpoint/2010/main" val="23599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AE4D5-63C4-49F3-B6FF-21A95F24B8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228600"/>
            <a:ext cx="8229600" cy="64008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CE32D-626F-4693-B3BC-95F6CAC5FA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308872"/>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7:19, 23, 25</a:t>
            </a:r>
          </a:p>
          <a:p>
            <a:pPr algn="just">
              <a:spcBef>
                <a:spcPts val="0"/>
              </a:spcBef>
              <a:spcAft>
                <a:spcPts val="0"/>
              </a:spcAft>
            </a:pPr>
            <a:r>
              <a:rPr lang="en-US" altLang="en-US"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Then I desired to know the exact meaning of the </a:t>
            </a:r>
            <a:r>
              <a:rPr lang="en-US" sz="3200" b="1" u="sng" dirty="0">
                <a:solidFill>
                  <a:srgbClr val="FFFFCC"/>
                </a:solidFill>
                <a:latin typeface="Calibri" panose="020F0502020204030204" pitchFamily="34" charset="0"/>
                <a:cs typeface="Calibri" panose="020F0502020204030204" pitchFamily="34" charset="0"/>
              </a:rPr>
              <a:t>fourth beast</a:t>
            </a:r>
            <a:r>
              <a:rPr lang="en-US" sz="3200" dirty="0">
                <a:latin typeface="Calibri" panose="020F0502020204030204" pitchFamily="34" charset="0"/>
                <a:cs typeface="Calibri" panose="020F0502020204030204" pitchFamily="34" charset="0"/>
              </a:rPr>
              <a:t>, which was different from all the others, exceedingly dreadful, with its teeth of iron and its claws of bronze, and which devoured, </a:t>
            </a:r>
            <a:r>
              <a:rPr lang="en-US" sz="3200" b="1" u="sng" dirty="0">
                <a:solidFill>
                  <a:srgbClr val="FFFFCC"/>
                </a:solidFill>
                <a:latin typeface="Calibri" panose="020F0502020204030204" pitchFamily="34" charset="0"/>
                <a:cs typeface="Calibri" panose="020F0502020204030204" pitchFamily="34" charset="0"/>
              </a:rPr>
              <a:t>crushed and trampled down the remainder</a:t>
            </a:r>
            <a:r>
              <a:rPr lang="en-US" sz="3200" dirty="0">
                <a:latin typeface="Calibri" panose="020F0502020204030204" pitchFamily="34" charset="0"/>
                <a:cs typeface="Calibri" panose="020F0502020204030204" pitchFamily="34" charset="0"/>
              </a:rPr>
              <a:t> with its feet…Thus he said: ‘The fourth beast will be a fourth kingdom on the earth, which will be different from all the other kingdoms and </a:t>
            </a:r>
            <a:r>
              <a:rPr lang="en-US" sz="3200" b="1" u="sng" dirty="0">
                <a:solidFill>
                  <a:srgbClr val="FFFFCC"/>
                </a:solidFill>
                <a:latin typeface="Calibri" panose="020F0502020204030204" pitchFamily="34" charset="0"/>
                <a:cs typeface="Calibri" panose="020F0502020204030204" pitchFamily="34" charset="0"/>
              </a:rPr>
              <a:t>will devour the whole</a:t>
            </a:r>
            <a:r>
              <a:rPr lang="en-US" sz="3200" b="1" dirty="0">
                <a:solidFill>
                  <a:srgbClr val="FFFFCC"/>
                </a:solidFill>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 . .</a:t>
            </a:r>
          </a:p>
        </p:txBody>
      </p:sp>
    </p:spTree>
    <p:extLst>
      <p:ext uri="{BB962C8B-B14F-4D97-AF65-F5344CB8AC3E}">
        <p14:creationId xmlns:p14="http://schemas.microsoft.com/office/powerpoint/2010/main" val="42210369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CE32D-626F-4693-B3BC-95F6CAC5FA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323987"/>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7:19, 23, 25</a:t>
            </a:r>
          </a:p>
          <a:p>
            <a:pPr algn="just">
              <a:spcBef>
                <a:spcPts val="0"/>
              </a:spcBef>
              <a:spcAft>
                <a:spcPts val="0"/>
              </a:spcAft>
            </a:pPr>
            <a:r>
              <a:rPr lang="en-US" altLang="en-US" sz="3200" dirty="0">
                <a:latin typeface="Calibri" panose="020F0502020204030204" pitchFamily="34" charset="0"/>
                <a:cs typeface="Calibri" panose="020F0502020204030204" pitchFamily="34" charset="0"/>
              </a:rPr>
              <a:t>. . .</a:t>
            </a:r>
            <a:r>
              <a:rPr lang="en-US" altLang="en-US" sz="3200" b="1" dirty="0">
                <a:solidFill>
                  <a:srgbClr val="FFFFCC"/>
                </a:solidFill>
                <a:latin typeface="Calibri" panose="020F0502020204030204" pitchFamily="34" charset="0"/>
                <a:cs typeface="Calibri" panose="020F0502020204030204" pitchFamily="34" charset="0"/>
              </a:rPr>
              <a:t> </a:t>
            </a:r>
            <a:r>
              <a:rPr lang="en-US" sz="3200" b="1" u="sng" dirty="0">
                <a:solidFill>
                  <a:srgbClr val="FFFFCC"/>
                </a:solidFill>
                <a:latin typeface="Calibri" panose="020F0502020204030204" pitchFamily="34" charset="0"/>
                <a:cs typeface="Calibri" panose="020F0502020204030204" pitchFamily="34" charset="0"/>
              </a:rPr>
              <a:t>earth</a:t>
            </a:r>
            <a:r>
              <a:rPr lang="en-US" sz="3200" dirty="0">
                <a:latin typeface="Calibri" panose="020F0502020204030204" pitchFamily="34" charset="0"/>
                <a:cs typeface="Calibri" panose="020F0502020204030204" pitchFamily="34" charset="0"/>
              </a:rPr>
              <a:t> and tread it down and crush it…He will speak out against the Most High and wear down the saints of the Highest One, and </a:t>
            </a:r>
            <a:r>
              <a:rPr lang="en-US" sz="3200" b="1" u="sng" dirty="0">
                <a:solidFill>
                  <a:srgbClr val="FFFFCC"/>
                </a:solidFill>
                <a:latin typeface="Calibri" panose="020F0502020204030204" pitchFamily="34" charset="0"/>
                <a:cs typeface="Calibri" panose="020F0502020204030204" pitchFamily="34" charset="0"/>
              </a:rPr>
              <a:t>he will intend to make alterations in times and in law</a:t>
            </a:r>
            <a:r>
              <a:rPr lang="en-US" sz="3200" dirty="0">
                <a:latin typeface="Calibri" panose="020F0502020204030204" pitchFamily="34" charset="0"/>
                <a:cs typeface="Calibri" panose="020F0502020204030204" pitchFamily="34" charset="0"/>
              </a:rPr>
              <a:t>; and they will be given into his hand for a time, times, and half a time.”</a:t>
            </a:r>
          </a:p>
        </p:txBody>
      </p:sp>
    </p:spTree>
    <p:extLst>
      <p:ext uri="{BB962C8B-B14F-4D97-AF65-F5344CB8AC3E}">
        <p14:creationId xmlns:p14="http://schemas.microsoft.com/office/powerpoint/2010/main" val="36765274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886327D-D7EC-4CE9-969E-B3083AED31AF}"/>
              </a:ext>
            </a:extLst>
          </p:cNvPr>
          <p:cNvSpPr>
            <a:spLocks noGrp="1" noChangeArrowheads="1"/>
          </p:cNvSpPr>
          <p:nvPr>
            <p:ph type="title"/>
          </p:nvPr>
        </p:nvSpPr>
        <p:spPr>
          <a:xfrm>
            <a:off x="3848100" y="228600"/>
            <a:ext cx="4495800" cy="762000"/>
          </a:xfrm>
        </p:spPr>
        <p:txBody>
          <a:bodyPr/>
          <a:lstStyle/>
          <a:p>
            <a:pPr algn="ctr" eaLnBrk="1" hangingPunct="1"/>
            <a:r>
              <a:rPr lang="en-US" altLang="en-US" sz="4000" dirty="0">
                <a:effectLst>
                  <a:outerShdw blurRad="38100" dist="38100" dir="2700000" algn="tl">
                    <a:srgbClr val="000000">
                      <a:alpha val="43137"/>
                    </a:srgbClr>
                  </a:outerShdw>
                </a:effectLst>
                <a:cs typeface="Calibri" panose="020F0502020204030204" pitchFamily="34" charset="0"/>
              </a:rPr>
              <a:t>Restrainer? (2:6-7)</a:t>
            </a:r>
          </a:p>
        </p:txBody>
      </p:sp>
      <p:sp>
        <p:nvSpPr>
          <p:cNvPr id="14339" name="Rectangle 3">
            <a:extLst>
              <a:ext uri="{FF2B5EF4-FFF2-40B4-BE49-F238E27FC236}">
                <a16:creationId xmlns:a16="http://schemas.microsoft.com/office/drawing/2014/main" id="{1FFB42EA-5CA0-4529-B1DE-8E97A6468E2E}"/>
              </a:ext>
            </a:extLst>
          </p:cNvPr>
          <p:cNvSpPr>
            <a:spLocks noGrp="1" noChangeArrowheads="1"/>
          </p:cNvSpPr>
          <p:nvPr>
            <p:ph type="body" idx="1"/>
          </p:nvPr>
        </p:nvSpPr>
        <p:spPr>
          <a:xfrm>
            <a:off x="2443286" y="1524001"/>
            <a:ext cx="3347914" cy="3809998"/>
          </a:xfrm>
        </p:spPr>
        <p:txBody>
          <a:bodyPr/>
          <a:lstStyle/>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Rome?</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a:t>
            </a:r>
          </a:p>
          <a:p>
            <a:pPr marL="457189" indent="-457189"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Michael?</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a:t>
            </a:r>
          </a:p>
        </p:txBody>
      </p:sp>
      <p:pic>
        <p:nvPicPr>
          <p:cNvPr id="52228" name="Picture 2" descr="http://2.bp.blogspot.com/-1bmRT-tLWbk/UrfKMzLsX_I/AAAAAAAAANk/t4EY8HTVxd8/s1600/Israeli_Stop_Sign.png">
            <a:extLst>
              <a:ext uri="{FF2B5EF4-FFF2-40B4-BE49-F238E27FC236}">
                <a16:creationId xmlns:a16="http://schemas.microsoft.com/office/drawing/2014/main" id="{00A33859-60EC-4C73-BE07-1E332FCDA7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1" y="1600200"/>
            <a:ext cx="36527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2265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57500" y="152400"/>
            <a:ext cx="6477000" cy="929640"/>
          </a:xfrm>
        </p:spPr>
        <p:txBody>
          <a:bodyPr/>
          <a:lstStyle/>
          <a:p>
            <a:pPr algn="ctr"/>
            <a:r>
              <a:rPr lang="en-US" sz="4000" dirty="0">
                <a:effectLst>
                  <a:outerShdw blurRad="38100" dist="38100" dir="2700000" algn="tl">
                    <a:srgbClr val="000000">
                      <a:alpha val="43137"/>
                    </a:srgbClr>
                  </a:outerShdw>
                </a:effectLst>
                <a:cs typeface="Calibri" panose="020F0502020204030204" pitchFamily="34" charset="0"/>
              </a:rPr>
              <a:t>Marvin Rosenthal</a:t>
            </a:r>
          </a:p>
        </p:txBody>
      </p:sp>
      <p:sp>
        <p:nvSpPr>
          <p:cNvPr id="16387" name="Rectangle 3"/>
          <p:cNvSpPr>
            <a:spLocks noGrp="1" noChangeArrowheads="1"/>
          </p:cNvSpPr>
          <p:nvPr>
            <p:ph type="body" idx="1"/>
          </p:nvPr>
        </p:nvSpPr>
        <p:spPr>
          <a:xfrm>
            <a:off x="609600" y="1371600"/>
            <a:ext cx="10972800" cy="4038600"/>
          </a:xfrm>
        </p:spPr>
        <p:txBody>
          <a:bodyPr/>
          <a:lstStyle/>
          <a:p>
            <a:pPr marL="0" indent="0" algn="just">
              <a:spcBef>
                <a:spcPts val="0"/>
              </a:spcBef>
              <a:buNone/>
              <a:defRPr/>
            </a:pPr>
            <a:r>
              <a:rPr lang="en-US" dirty="0">
                <a:effectLst>
                  <a:outerShdw blurRad="38100" dist="38100" dir="2700000" algn="tl">
                    <a:srgbClr val="000000">
                      <a:alpha val="43137"/>
                    </a:srgbClr>
                  </a:outerShdw>
                </a:effectLst>
              </a:rPr>
              <a:t>“…of paramount importance is the identification of the one who restraints or hinders the Antichrist until ‘he [the restrainer] be taken out of the way.’ The restrainer is neither the Holy Spirit nor human government. Evidence is strained to support either of those contentions. There is, however, substantial evidence to identify the restrainer. He who restraints until ‘he be taken out of the way’ is the Archangel Michael</a:t>
            </a:r>
            <a:r>
              <a:rPr lang="en-US" i="1" dirty="0">
                <a:effectLst>
                  <a:outerShdw blurRad="38100" dist="38100" dir="2700000" algn="tl">
                    <a:srgbClr val="000000">
                      <a:alpha val="43137"/>
                    </a:srgbClr>
                  </a:outerShdw>
                </a:effectLst>
              </a:rPr>
              <a:t>.”</a:t>
            </a:r>
          </a:p>
        </p:txBody>
      </p:sp>
      <p:pic>
        <p:nvPicPr>
          <p:cNvPr id="2050" name="Picture 2">
            <a:extLst>
              <a:ext uri="{FF2B5EF4-FFF2-40B4-BE49-F238E27FC236}">
                <a16:creationId xmlns:a16="http://schemas.microsoft.com/office/drawing/2014/main" id="{98BA394E-E301-4D6F-8736-3BD47A2430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 y="76200"/>
            <a:ext cx="731520" cy="1097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74CB9D-2478-4629-87F3-17E4CCA3CF8B}"/>
              </a:ext>
            </a:extLst>
          </p:cNvPr>
          <p:cNvSpPr txBox="1"/>
          <p:nvPr/>
        </p:nvSpPr>
        <p:spPr>
          <a:xfrm>
            <a:off x="2857500" y="6248400"/>
            <a:ext cx="6477000" cy="523220"/>
          </a:xfrm>
          <a:prstGeom prst="rect">
            <a:avLst/>
          </a:prstGeom>
          <a:noFill/>
        </p:spPr>
        <p:txBody>
          <a:bodyPr wrap="square">
            <a:spAutoFit/>
          </a:bodyPr>
          <a:lstStyle/>
          <a:p>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Marvin J. Rosenthal, </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of the Church: A New Understanding of the Tribulation, and the Second Coming</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Thomas Nelson, 1990), 112.</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20834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895" y="4572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7EE9D22-2A61-4863-A7EF-ECCDFDEDEA60}"/>
              </a:ext>
            </a:extLst>
          </p:cNvPr>
          <p:cNvSpPr txBox="1"/>
          <p:nvPr/>
        </p:nvSpPr>
        <p:spPr>
          <a:xfrm>
            <a:off x="1524000" y="6150114"/>
            <a:ext cx="9144000" cy="707886"/>
          </a:xfrm>
          <a:prstGeom prst="rect">
            <a:avLst/>
          </a:prstGeom>
          <a:noFill/>
        </p:spPr>
        <p:txBody>
          <a:bodyPr wrap="square" rtlCol="0">
            <a:spAutoFit/>
          </a:bodyPr>
          <a:lstStyle/>
          <a:p>
            <a:pPr algn="ctr"/>
            <a:r>
              <a:rPr lang="en-US" sz="2000" dirty="0">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1954766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1824" y="228600"/>
            <a:ext cx="8188355" cy="6400800"/>
          </a:xfrm>
          <a:prstGeom prst="rect">
            <a:avLst/>
          </a:prstGeom>
          <a:ln w="28575">
            <a:solidFill>
              <a:srgbClr val="FFFFCC"/>
            </a:solidFill>
          </a:ln>
        </p:spPr>
      </p:pic>
    </p:spTree>
    <p:extLst>
      <p:ext uri="{BB962C8B-B14F-4D97-AF65-F5344CB8AC3E}">
        <p14:creationId xmlns:p14="http://schemas.microsoft.com/office/powerpoint/2010/main" val="36730676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DE817-D70C-0C21-589A-098B766FAA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2360" y="3230880"/>
            <a:ext cx="1747281" cy="1645920"/>
          </a:xfrm>
          <a:prstGeom prst="rect">
            <a:avLst/>
          </a:prstGeom>
        </p:spPr>
      </p:pic>
    </p:spTree>
    <p:extLst>
      <p:ext uri="{BB962C8B-B14F-4D97-AF65-F5344CB8AC3E}">
        <p14:creationId xmlns:p14="http://schemas.microsoft.com/office/powerpoint/2010/main" val="30881952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4562-F277-4DD8-BED7-FE7DFFA7E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l-GR"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τὸ κατέχον</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l-GR"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ὁ κατέχων</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4" name="Picture 3">
            <a:extLst>
              <a:ext uri="{FF2B5EF4-FFF2-40B4-BE49-F238E27FC236}">
                <a16:creationId xmlns:a16="http://schemas.microsoft.com/office/drawing/2014/main" id="{2BCDCEB0-9C22-76F2-5A22-777FD93D2E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2360" y="3230880"/>
            <a:ext cx="1747281" cy="1645920"/>
          </a:xfrm>
          <a:prstGeom prst="rect">
            <a:avLst/>
          </a:prstGeom>
        </p:spPr>
      </p:pic>
    </p:spTree>
    <p:extLst>
      <p:ext uri="{BB962C8B-B14F-4D97-AF65-F5344CB8AC3E}">
        <p14:creationId xmlns:p14="http://schemas.microsoft.com/office/powerpoint/2010/main" val="41245477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243628-C6E7-6D19-C348-2978A0AB8D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Jude 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Michael the archangel, when he disputed with the devil and argued about the body of Moses, did not dare pronounce against him a railing judgment, but said, ‘The Lord rebuke you!’”</a:t>
            </a:r>
          </a:p>
        </p:txBody>
      </p:sp>
      <p:pic>
        <p:nvPicPr>
          <p:cNvPr id="3" name="Picture 2">
            <a:extLst>
              <a:ext uri="{FF2B5EF4-FFF2-40B4-BE49-F238E27FC236}">
                <a16:creationId xmlns:a16="http://schemas.microsoft.com/office/drawing/2014/main" id="{8DF95D8B-37E3-462E-8492-9E38D63AE5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5568" y="2971800"/>
            <a:ext cx="2340864" cy="1828800"/>
          </a:xfrm>
          <a:prstGeom prst="rect">
            <a:avLst/>
          </a:prstGeom>
        </p:spPr>
      </p:pic>
    </p:spTree>
    <p:extLst>
      <p:ext uri="{BB962C8B-B14F-4D97-AF65-F5344CB8AC3E}">
        <p14:creationId xmlns:p14="http://schemas.microsoft.com/office/powerpoint/2010/main" val="36912109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FD6E0-DEF1-EA6A-9554-0C781F2209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defTabSz="514350">
              <a:spcBef>
                <a:spcPts val="0"/>
              </a:spcBef>
              <a:spcAft>
                <a:spcPts val="1200"/>
              </a:spcAft>
              <a:buNone/>
              <a:defRPr/>
            </a:pPr>
            <a:r>
              <a:rPr lang="en-US" sz="4000" kern="1200" dirty="0">
                <a:solidFill>
                  <a:srgbClr val="00FFFF"/>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a:t>
            </a:r>
            <a:r>
              <a:rPr lang="en-US" sz="3600" i="1" dirty="0">
                <a:cs typeface="Calibri" panose="020F0502020204030204" pitchFamily="34" charset="0"/>
              </a:rPr>
              <a:t>that is</a:t>
            </a:r>
            <a:r>
              <a:rPr lang="en-US" sz="3600" dirty="0">
                <a:cs typeface="Calibri" panose="020F0502020204030204" pitchFamily="34" charset="0"/>
              </a:rPr>
              <a:t>, the one whose coming is in accord with the activity of </a:t>
            </a:r>
            <a:r>
              <a:rPr lang="en-US" sz="3600" b="1" u="sng" dirty="0">
                <a:solidFill>
                  <a:srgbClr val="FFFFCC"/>
                </a:solidFill>
                <a:cs typeface="Calibri" panose="020F0502020204030204" pitchFamily="34" charset="0"/>
              </a:rPr>
              <a:t>Satan</a:t>
            </a:r>
            <a:r>
              <a:rPr lang="en-US" sz="3600" dirty="0">
                <a:cs typeface="Calibri" panose="020F0502020204030204" pitchFamily="34" charset="0"/>
              </a:rPr>
              <a:t>, with all power and signs and false wonders.”</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5972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1057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C8B13A-44B2-ED49-5581-FE86737B1C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a:t>
            </a:r>
          </a:p>
          <a:p>
            <a:pPr algn="just">
              <a:spcBef>
                <a:spcPts val="0"/>
              </a:spcBef>
              <a:spcAft>
                <a:spcPts val="0"/>
              </a:spcAft>
            </a:pPr>
            <a:r>
              <a:rPr lang="en-US" sz="3600" dirty="0">
                <a:latin typeface="Calibri" panose="020F0502020204030204" pitchFamily="34" charset="0"/>
                <a:cs typeface="Calibri" panose="020F0502020204030204" pitchFamily="34" charset="0"/>
              </a:rPr>
              <a:t>“Now at that time </a:t>
            </a:r>
            <a:r>
              <a:rPr lang="en-US" sz="3600" b="1" u="sng" dirty="0">
                <a:solidFill>
                  <a:srgbClr val="FFFFCC"/>
                </a:solidFill>
                <a:latin typeface="Calibri" panose="020F0502020204030204" pitchFamily="34" charset="0"/>
                <a:cs typeface="Calibri" panose="020F0502020204030204" pitchFamily="34" charset="0"/>
              </a:rPr>
              <a:t>Michael, the great prince who stands </a:t>
            </a:r>
            <a:r>
              <a:rPr lang="en-US" sz="3600" b="1" i="1" u="sng" dirty="0">
                <a:solidFill>
                  <a:srgbClr val="FFFFCC"/>
                </a:solidFill>
                <a:latin typeface="Calibri" panose="020F0502020204030204" pitchFamily="34" charset="0"/>
                <a:cs typeface="Calibri" panose="020F0502020204030204" pitchFamily="34" charset="0"/>
              </a:rPr>
              <a:t>guard</a:t>
            </a:r>
            <a:r>
              <a:rPr lang="en-US" sz="3600" b="1" u="sng" dirty="0">
                <a:solidFill>
                  <a:srgbClr val="FFFFCC"/>
                </a:solidFill>
                <a:latin typeface="Calibri" panose="020F0502020204030204" pitchFamily="34" charset="0"/>
                <a:cs typeface="Calibri" panose="020F0502020204030204" pitchFamily="34" charset="0"/>
              </a:rPr>
              <a:t> over the sons of your people [Israel]</a:t>
            </a:r>
            <a:r>
              <a:rPr lang="en-US" sz="3600" dirty="0">
                <a:latin typeface="Calibri" panose="020F0502020204030204" pitchFamily="34" charset="0"/>
                <a:cs typeface="Calibri" panose="020F0502020204030204" pitchFamily="34" charset="0"/>
              </a:rPr>
              <a:t>, will arise. And there will be a time of distress such as never occurred since there was a nation until that time; and at that time your people, everyone who is found written in the book, will be rescued.”</a:t>
            </a:r>
          </a:p>
        </p:txBody>
      </p:sp>
    </p:spTree>
    <p:extLst>
      <p:ext uri="{BB962C8B-B14F-4D97-AF65-F5344CB8AC3E}">
        <p14:creationId xmlns:p14="http://schemas.microsoft.com/office/powerpoint/2010/main" val="17710032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0200"/>
            <a:ext cx="10972800" cy="2275842"/>
          </a:xfrm>
        </p:spPr>
        <p:txBody>
          <a:bodyPr/>
          <a:lstStyle/>
          <a:p>
            <a:pPr marL="0" indent="0" algn="just">
              <a:buNone/>
            </a:pPr>
            <a:r>
              <a:rPr lang="en-US" dirty="0">
                <a:effectLst/>
              </a:rPr>
              <a:t>“The pre-wrath view holds to the rather inventive idea that Michael the archangel is the restrainer. This concept fails to take into consideration Michael's special protective ministry toward Israel.”</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2" name="TextBox 11">
            <a:extLst>
              <a:ext uri="{FF2B5EF4-FFF2-40B4-BE49-F238E27FC236}">
                <a16:creationId xmlns:a16="http://schemas.microsoft.com/office/drawing/2014/main" id="{A8631A99-44E2-4719-BF1E-E44C5D34D9D2}"/>
              </a:ext>
            </a:extLst>
          </p:cNvPr>
          <p:cNvSpPr txBox="1"/>
          <p:nvPr/>
        </p:nvSpPr>
        <p:spPr>
          <a:xfrm>
            <a:off x="1524000" y="6197026"/>
            <a:ext cx="9144000"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Tony Kessinger, "Pre-Wrath Rapture,"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Popular Encyclopedia of Bible Prophecy: Over 140 Topics from the World's Foremost Prophecy Experts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Ed Hindson (Eugene, OR: Harvest, 2004), 294.</a:t>
            </a:r>
          </a:p>
        </p:txBody>
      </p:sp>
      <p:pic>
        <p:nvPicPr>
          <p:cNvPr id="2" name="Picture 8" descr="Learn Bible Prophecy...Tim La Haye is a trustworthy source ...">
            <a:extLst>
              <a:ext uri="{FF2B5EF4-FFF2-40B4-BE49-F238E27FC236}">
                <a16:creationId xmlns:a16="http://schemas.microsoft.com/office/drawing/2014/main" id="{4BFF0092-7DBF-27DB-5566-5068CC421B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4977"/>
            <a:ext cx="879372"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146DB52-9EE1-1A39-12D0-D7945B124100}"/>
              </a:ext>
            </a:extLst>
          </p:cNvPr>
          <p:cNvSpPr txBox="1">
            <a:spLocks noChangeArrowheads="1"/>
          </p:cNvSpPr>
          <p:nvPr/>
        </p:nvSpPr>
        <p:spPr bwMode="auto">
          <a:xfrm>
            <a:off x="3067050" y="1524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Kessinger</a:t>
            </a:r>
          </a:p>
        </p:txBody>
      </p:sp>
    </p:spTree>
    <p:extLst>
      <p:ext uri="{BB962C8B-B14F-4D97-AF65-F5344CB8AC3E}">
        <p14:creationId xmlns:p14="http://schemas.microsoft.com/office/powerpoint/2010/main" val="16546803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C8B13A-44B2-ED49-5581-FE86737B1C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a:t>
            </a:r>
          </a:p>
          <a:p>
            <a:pPr algn="just">
              <a:spcBef>
                <a:spcPts val="0"/>
              </a:spcBef>
              <a:spcAft>
                <a:spcPts val="0"/>
              </a:spcAft>
            </a:pPr>
            <a:r>
              <a:rPr lang="en-US" sz="3600" dirty="0">
                <a:latin typeface="Calibri" panose="020F0502020204030204" pitchFamily="34" charset="0"/>
                <a:cs typeface="Calibri" panose="020F0502020204030204" pitchFamily="34" charset="0"/>
              </a:rPr>
              <a:t>“Now at that time </a:t>
            </a:r>
            <a:r>
              <a:rPr lang="en-US" sz="3600" b="1" u="sng" dirty="0">
                <a:solidFill>
                  <a:srgbClr val="FFFFCC"/>
                </a:solidFill>
                <a:latin typeface="Calibri" panose="020F0502020204030204" pitchFamily="34" charset="0"/>
                <a:cs typeface="Calibri" panose="020F0502020204030204" pitchFamily="34" charset="0"/>
              </a:rPr>
              <a:t>Michael, the great prince who stands </a:t>
            </a:r>
            <a:r>
              <a:rPr lang="en-US" sz="3600" b="1" i="1" u="sng" dirty="0">
                <a:solidFill>
                  <a:srgbClr val="FFFFCC"/>
                </a:solidFill>
                <a:latin typeface="Calibri" panose="020F0502020204030204" pitchFamily="34" charset="0"/>
                <a:cs typeface="Calibri" panose="020F0502020204030204" pitchFamily="34" charset="0"/>
              </a:rPr>
              <a:t>guard</a:t>
            </a:r>
            <a:r>
              <a:rPr lang="en-US" sz="3600" b="1" u="sng" dirty="0">
                <a:solidFill>
                  <a:srgbClr val="FFFFCC"/>
                </a:solidFill>
                <a:latin typeface="Calibri" panose="020F0502020204030204" pitchFamily="34" charset="0"/>
                <a:cs typeface="Calibri" panose="020F0502020204030204" pitchFamily="34" charset="0"/>
              </a:rPr>
              <a:t> over the sons of your people [Israel]</a:t>
            </a:r>
            <a:r>
              <a:rPr lang="en-US" sz="3600" dirty="0">
                <a:latin typeface="Calibri" panose="020F0502020204030204" pitchFamily="34" charset="0"/>
                <a:cs typeface="Calibri" panose="020F0502020204030204" pitchFamily="34" charset="0"/>
              </a:rPr>
              <a:t>, will arise. And there will be a time of distress such as never occurred since there was a nation until that time; and at that time your people, everyone who is found written in the book, will be rescued.”</a:t>
            </a:r>
          </a:p>
        </p:txBody>
      </p:sp>
    </p:spTree>
    <p:extLst>
      <p:ext uri="{BB962C8B-B14F-4D97-AF65-F5344CB8AC3E}">
        <p14:creationId xmlns:p14="http://schemas.microsoft.com/office/powerpoint/2010/main" val="36090278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886327D-D7EC-4CE9-969E-B3083AED31AF}"/>
              </a:ext>
            </a:extLst>
          </p:cNvPr>
          <p:cNvSpPr>
            <a:spLocks noGrp="1" noChangeArrowheads="1"/>
          </p:cNvSpPr>
          <p:nvPr>
            <p:ph type="title"/>
          </p:nvPr>
        </p:nvSpPr>
        <p:spPr>
          <a:xfrm>
            <a:off x="3848100" y="228600"/>
            <a:ext cx="4495800" cy="762000"/>
          </a:xfrm>
        </p:spPr>
        <p:txBody>
          <a:bodyPr/>
          <a:lstStyle/>
          <a:p>
            <a:pPr algn="ctr" eaLnBrk="1" hangingPunct="1"/>
            <a:r>
              <a:rPr lang="en-US" altLang="en-US" sz="4000" dirty="0">
                <a:effectLst>
                  <a:outerShdw blurRad="38100" dist="38100" dir="2700000" algn="tl">
                    <a:srgbClr val="000000">
                      <a:alpha val="43137"/>
                    </a:srgbClr>
                  </a:outerShdw>
                </a:effectLst>
                <a:cs typeface="Calibri" panose="020F0502020204030204" pitchFamily="34" charset="0"/>
              </a:rPr>
              <a:t>Restrainer? (2:6-7)</a:t>
            </a:r>
          </a:p>
        </p:txBody>
      </p:sp>
      <p:sp>
        <p:nvSpPr>
          <p:cNvPr id="14339" name="Rectangle 3">
            <a:extLst>
              <a:ext uri="{FF2B5EF4-FFF2-40B4-BE49-F238E27FC236}">
                <a16:creationId xmlns:a16="http://schemas.microsoft.com/office/drawing/2014/main" id="{1FFB42EA-5CA0-4529-B1DE-8E97A6468E2E}"/>
              </a:ext>
            </a:extLst>
          </p:cNvPr>
          <p:cNvSpPr>
            <a:spLocks noGrp="1" noChangeArrowheads="1"/>
          </p:cNvSpPr>
          <p:nvPr>
            <p:ph type="body" idx="1"/>
          </p:nvPr>
        </p:nvSpPr>
        <p:spPr>
          <a:xfrm>
            <a:off x="2443286" y="1524001"/>
            <a:ext cx="3347914" cy="3809998"/>
          </a:xfrm>
        </p:spPr>
        <p:txBody>
          <a:bodyPr/>
          <a:lstStyle/>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Rome?</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a:t>
            </a:r>
          </a:p>
          <a:p>
            <a:pPr marL="457189" indent="-457189"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2228" name="Picture 2" descr="http://2.bp.blogspot.com/-1bmRT-tLWbk/UrfKMzLsX_I/AAAAAAAAANk/t4EY8HTVxd8/s1600/Israeli_Stop_Sign.png">
            <a:extLst>
              <a:ext uri="{FF2B5EF4-FFF2-40B4-BE49-F238E27FC236}">
                <a16:creationId xmlns:a16="http://schemas.microsoft.com/office/drawing/2014/main" id="{00A33859-60EC-4C73-BE07-1E332FCDA7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1" y="1600200"/>
            <a:ext cx="36527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2637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706437-538B-4561-947D-02FF207F10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228323"/>
            <a:ext cx="8632684" cy="6401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7191306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extLst>
      <p:ext uri="{BB962C8B-B14F-4D97-AF65-F5344CB8AC3E}">
        <p14:creationId xmlns:p14="http://schemas.microsoft.com/office/powerpoint/2010/main" val="39827745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A08EA725-8990-4ACF-93DC-798FB50445BB}"/>
              </a:ext>
            </a:extLst>
          </p:cNvPr>
          <p:cNvSpPr>
            <a:spLocks noGrp="1" noChangeArrowheads="1"/>
          </p:cNvSpPr>
          <p:nvPr>
            <p:ph type="title"/>
          </p:nvPr>
        </p:nvSpPr>
        <p:spPr>
          <a:xfrm>
            <a:off x="1524000" y="228600"/>
            <a:ext cx="9144000" cy="11430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3 Reasons Why the Restrainer is the Holy Spirit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cs typeface="Calibri" panose="020F0502020204030204" pitchFamily="34" charset="0"/>
              </a:rPr>
              <a:t>(2 Thessalonians 2:6-7)</a:t>
            </a:r>
          </a:p>
        </p:txBody>
      </p:sp>
      <p:sp>
        <p:nvSpPr>
          <p:cNvPr id="3" name="Content Placeholder 2">
            <a:extLst>
              <a:ext uri="{FF2B5EF4-FFF2-40B4-BE49-F238E27FC236}">
                <a16:creationId xmlns:a16="http://schemas.microsoft.com/office/drawing/2014/main" id="{F39EA06D-5F5E-4592-9989-19B3BCAD6FFC}"/>
              </a:ext>
            </a:extLst>
          </p:cNvPr>
          <p:cNvSpPr>
            <a:spLocks noGrp="1"/>
          </p:cNvSpPr>
          <p:nvPr>
            <p:ph idx="1"/>
          </p:nvPr>
        </p:nvSpPr>
        <p:spPr>
          <a:xfrm>
            <a:off x="609600" y="1600200"/>
            <a:ext cx="10972800" cy="2782886"/>
          </a:xfrm>
        </p:spPr>
        <p:txBody>
          <a:bodyPr/>
          <a:lstStyle/>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is omnipotent (2 Thess. 2:9)</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is active in the world (Gen. 6:3; John 16:7-11)</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view handles well the switch in gender from the neuter (vs. 6) to the masculine (vs. 7)</a:t>
            </a:r>
          </a:p>
        </p:txBody>
      </p:sp>
      <p:pic>
        <p:nvPicPr>
          <p:cNvPr id="55302" name="Picture 8" descr="http://sergioarevalo.net/wp-content/uploads/2014/05/Holy_Spirit.jpg">
            <a:extLst>
              <a:ext uri="{FF2B5EF4-FFF2-40B4-BE49-F238E27FC236}">
                <a16:creationId xmlns:a16="http://schemas.microsoft.com/office/drawing/2014/main" id="{FBFD61AB-5171-4EC8-A8C7-4C94462B1E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A08EA725-8990-4ACF-93DC-798FB50445BB}"/>
              </a:ext>
            </a:extLst>
          </p:cNvPr>
          <p:cNvSpPr>
            <a:spLocks noGrp="1" noChangeArrowheads="1"/>
          </p:cNvSpPr>
          <p:nvPr>
            <p:ph type="title"/>
          </p:nvPr>
        </p:nvSpPr>
        <p:spPr>
          <a:xfrm>
            <a:off x="1524000" y="228600"/>
            <a:ext cx="9144000" cy="11430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3 Reasons Why the Restrainer is the Holy Spirit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cs typeface="Calibri" panose="020F0502020204030204" pitchFamily="34" charset="0"/>
              </a:rPr>
              <a:t>(2 Thessalonians 2:6-7)</a:t>
            </a:r>
          </a:p>
        </p:txBody>
      </p:sp>
      <p:sp>
        <p:nvSpPr>
          <p:cNvPr id="3" name="Content Placeholder 2">
            <a:extLst>
              <a:ext uri="{FF2B5EF4-FFF2-40B4-BE49-F238E27FC236}">
                <a16:creationId xmlns:a16="http://schemas.microsoft.com/office/drawing/2014/main" id="{F39EA06D-5F5E-4592-9989-19B3BCAD6FFC}"/>
              </a:ext>
            </a:extLst>
          </p:cNvPr>
          <p:cNvSpPr>
            <a:spLocks noGrp="1"/>
          </p:cNvSpPr>
          <p:nvPr>
            <p:ph idx="1"/>
          </p:nvPr>
        </p:nvSpPr>
        <p:spPr>
          <a:xfrm>
            <a:off x="609600" y="1600200"/>
            <a:ext cx="10972800" cy="2782886"/>
          </a:xfrm>
        </p:spPr>
        <p:txBody>
          <a:bodyPr/>
          <a:lstStyle/>
          <a:p>
            <a:pPr marL="457189" indent="-457189"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Holy Spirit is omnipotent (2 Thess. 2:9)</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is active in the world (Gen. 6:3; John 16:7-11)</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view handles well the switch in gender from the neuter (vs. 6) to the masculine (vs. 7)</a:t>
            </a:r>
          </a:p>
        </p:txBody>
      </p:sp>
      <p:pic>
        <p:nvPicPr>
          <p:cNvPr id="55302" name="Picture 8" descr="http://sergioarevalo.net/wp-content/uploads/2014/05/Holy_Spirit.jpg">
            <a:extLst>
              <a:ext uri="{FF2B5EF4-FFF2-40B4-BE49-F238E27FC236}">
                <a16:creationId xmlns:a16="http://schemas.microsoft.com/office/drawing/2014/main" id="{FBFD61AB-5171-4EC8-A8C7-4C94462B1E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2967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00544C-BB21-4D76-581F-172D316A08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“that is, the one whose coming is in accord with the activity of Satan, with all power and signs and false wonders.”</a:t>
            </a:r>
          </a:p>
        </p:txBody>
      </p:sp>
      <p:pic>
        <p:nvPicPr>
          <p:cNvPr id="2" name="Picture 8">
            <a:extLst>
              <a:ext uri="{FF2B5EF4-FFF2-40B4-BE49-F238E27FC236}">
                <a16:creationId xmlns:a16="http://schemas.microsoft.com/office/drawing/2014/main" id="{727E261A-DFB1-2106-BDAB-2578BCA328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59058" y="2514600"/>
            <a:ext cx="4473885" cy="2286000"/>
          </a:xfrm>
          <a:prstGeom prst="rect">
            <a:avLst/>
          </a:prstGeom>
          <a:noFill/>
          <a:ln w="9525">
            <a:noFill/>
            <a:miter lim="800000"/>
            <a:headEnd/>
            <a:tailEnd/>
          </a:ln>
        </p:spPr>
      </p:pic>
    </p:spTree>
    <p:extLst>
      <p:ext uri="{BB962C8B-B14F-4D97-AF65-F5344CB8AC3E}">
        <p14:creationId xmlns:p14="http://schemas.microsoft.com/office/powerpoint/2010/main" val="675972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0913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A08EA725-8990-4ACF-93DC-798FB50445BB}"/>
              </a:ext>
            </a:extLst>
          </p:cNvPr>
          <p:cNvSpPr>
            <a:spLocks noGrp="1" noChangeArrowheads="1"/>
          </p:cNvSpPr>
          <p:nvPr>
            <p:ph type="title"/>
          </p:nvPr>
        </p:nvSpPr>
        <p:spPr>
          <a:xfrm>
            <a:off x="1524000" y="228600"/>
            <a:ext cx="9144000" cy="11430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3 Reasons Why the Restrainer is the Holy Spirit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cs typeface="Calibri" panose="020F0502020204030204" pitchFamily="34" charset="0"/>
              </a:rPr>
              <a:t>(2 Thessalonians 2:6-7)</a:t>
            </a:r>
          </a:p>
        </p:txBody>
      </p:sp>
      <p:sp>
        <p:nvSpPr>
          <p:cNvPr id="3" name="Content Placeholder 2">
            <a:extLst>
              <a:ext uri="{FF2B5EF4-FFF2-40B4-BE49-F238E27FC236}">
                <a16:creationId xmlns:a16="http://schemas.microsoft.com/office/drawing/2014/main" id="{F39EA06D-5F5E-4592-9989-19B3BCAD6FFC}"/>
              </a:ext>
            </a:extLst>
          </p:cNvPr>
          <p:cNvSpPr>
            <a:spLocks noGrp="1"/>
          </p:cNvSpPr>
          <p:nvPr>
            <p:ph idx="1"/>
          </p:nvPr>
        </p:nvSpPr>
        <p:spPr>
          <a:xfrm>
            <a:off x="609600" y="1600200"/>
            <a:ext cx="10972800" cy="2782886"/>
          </a:xfrm>
        </p:spPr>
        <p:txBody>
          <a:bodyPr/>
          <a:lstStyle/>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The Holy Spirit is omnipotent (2 Thess. 2:9)</a:t>
            </a:r>
          </a:p>
          <a:p>
            <a:pPr marL="457189" indent="-457189"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Holy Spirit is active in the world (Gen. 6:3; John 16:7-11)</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view handles well the switch in gender from the neuter (vs. 6) to the masculine (vs. 7)</a:t>
            </a:r>
          </a:p>
        </p:txBody>
      </p:sp>
      <p:pic>
        <p:nvPicPr>
          <p:cNvPr id="55302" name="Picture 8" descr="http://sergioarevalo.net/wp-content/uploads/2014/05/Holy_Spirit.jpg">
            <a:extLst>
              <a:ext uri="{FF2B5EF4-FFF2-40B4-BE49-F238E27FC236}">
                <a16:creationId xmlns:a16="http://schemas.microsoft.com/office/drawing/2014/main" id="{FBFD61AB-5171-4EC8-A8C7-4C94462B1E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187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814F2A-C208-CF77-85AC-9AA2BACB9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Content Placeholder 2"/>
          <p:cNvSpPr>
            <a:spLocks noGrp="1"/>
          </p:cNvSpPr>
          <p:nvPr>
            <p:ph idx="1"/>
          </p:nvPr>
        </p:nvSpPr>
        <p:spPr>
          <a:xfrm>
            <a:off x="609600" y="0"/>
            <a:ext cx="10972800" cy="5486400"/>
          </a:xfrm>
        </p:spPr>
        <p:txBody>
          <a:bodyPr/>
          <a:lstStyle/>
          <a:p>
            <a:pPr marL="0" indent="0" algn="ctr" defTabSz="514350">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Genesis 6:1-3</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came about, when men began to multiply on the face of the land, and daughters were born to them</a:t>
            </a:r>
            <a:r>
              <a:rPr lang="en-US" sz="3600" dirty="0">
                <a:effectLst/>
                <a:latin typeface="Calibri" panose="020F0502020204030204" pitchFamily="34" charset="0"/>
                <a:cs typeface="Calibri" panose="020F0502020204030204" pitchFamily="34" charset="0"/>
              </a:rPr>
              <a:t>, </a:t>
            </a:r>
            <a:r>
              <a:rPr lang="en-US" sz="3600" baseline="30000" dirty="0">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sons of God saw that the daughters of men were beautiful; and they took wives for themselves, whomever they chose. </a:t>
            </a:r>
            <a:r>
              <a:rPr lang="en-US" sz="3600" baseline="30000" dirty="0">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said,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Spirit shall not strive with man forever, because he also is flesh; nevertheless his days shall be one hundred and twenty years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2996581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A7C0F-E45E-432D-EB2C-D9A8F89861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John 16:7-11</a:t>
            </a:r>
          </a:p>
          <a:p>
            <a:pPr marL="0" indent="0" algn="just">
              <a:spcBef>
                <a:spcPts val="0"/>
              </a:spcBef>
              <a:buNone/>
            </a:pPr>
            <a:r>
              <a:rPr lang="en-US" sz="3350" dirty="0">
                <a:effectLst>
                  <a:outerShdw blurRad="38100" dist="38100" dir="2700000" algn="tl">
                    <a:srgbClr val="000000">
                      <a:alpha val="43137"/>
                    </a:srgbClr>
                  </a:outerShdw>
                </a:effectLst>
                <a:cs typeface="Calibri" panose="020F0502020204030204" pitchFamily="34" charset="0"/>
              </a:rPr>
              <a:t>“</a:t>
            </a:r>
            <a:r>
              <a:rPr lang="en-US" sz="3350" baseline="30000" dirty="0">
                <a:effectLst/>
                <a:cs typeface="Calibri" panose="020F0502020204030204" pitchFamily="34" charset="0"/>
              </a:rPr>
              <a:t>7 </a:t>
            </a:r>
            <a:r>
              <a:rPr lang="en-US" sz="3350" dirty="0">
                <a:effectLst/>
                <a:cs typeface="Calibri" panose="020F0502020204030204" pitchFamily="34" charset="0"/>
              </a:rPr>
              <a:t>But I tell you the truth, it is to your advantage that I go away; for if I do not go away, the </a:t>
            </a:r>
            <a:r>
              <a:rPr lang="en-US" sz="3350" b="1" u="sng" dirty="0">
                <a:solidFill>
                  <a:srgbClr val="FFFFCC"/>
                </a:solidFill>
                <a:effectLst/>
                <a:cs typeface="Calibri" panose="020F0502020204030204" pitchFamily="34" charset="0"/>
              </a:rPr>
              <a:t>Helper</a:t>
            </a:r>
            <a:r>
              <a:rPr lang="en-US" sz="3350" dirty="0">
                <a:effectLst/>
                <a:cs typeface="Calibri" panose="020F0502020204030204" pitchFamily="34" charset="0"/>
              </a:rPr>
              <a:t> will not come to you; but if I go, I will send </a:t>
            </a:r>
            <a:r>
              <a:rPr lang="en-US" sz="3350" b="1" u="sng" dirty="0">
                <a:solidFill>
                  <a:srgbClr val="FFFFCC"/>
                </a:solidFill>
                <a:effectLst/>
                <a:cs typeface="Calibri" panose="020F0502020204030204" pitchFamily="34" charset="0"/>
              </a:rPr>
              <a:t>Him</a:t>
            </a:r>
            <a:r>
              <a:rPr lang="en-US" sz="3350" dirty="0">
                <a:effectLst/>
                <a:cs typeface="Calibri" panose="020F0502020204030204" pitchFamily="34" charset="0"/>
              </a:rPr>
              <a:t> to you. </a:t>
            </a:r>
            <a:r>
              <a:rPr lang="en-US" sz="3350" baseline="30000" dirty="0">
                <a:effectLst/>
                <a:cs typeface="Calibri" panose="020F0502020204030204" pitchFamily="34" charset="0"/>
              </a:rPr>
              <a:t>8 </a:t>
            </a:r>
            <a:r>
              <a:rPr lang="en-US" sz="3350" dirty="0">
                <a:effectLst/>
                <a:cs typeface="Calibri" panose="020F0502020204030204" pitchFamily="34" charset="0"/>
              </a:rPr>
              <a:t>And </a:t>
            </a:r>
            <a:r>
              <a:rPr lang="en-US" sz="3350" b="1" u="sng" dirty="0">
                <a:solidFill>
                  <a:srgbClr val="FFFFCC"/>
                </a:solidFill>
                <a:effectLst/>
                <a:cs typeface="Calibri" panose="020F0502020204030204" pitchFamily="34" charset="0"/>
              </a:rPr>
              <a:t>He</a:t>
            </a:r>
            <a:r>
              <a:rPr lang="en-US" sz="3350" dirty="0">
                <a:effectLst/>
                <a:cs typeface="Calibri" panose="020F0502020204030204" pitchFamily="34" charset="0"/>
              </a:rPr>
              <a:t>, when </a:t>
            </a:r>
            <a:r>
              <a:rPr lang="en-US" sz="3350" b="1" u="sng" dirty="0">
                <a:solidFill>
                  <a:srgbClr val="FFFFCC"/>
                </a:solidFill>
                <a:effectLst/>
                <a:cs typeface="Calibri" panose="020F0502020204030204" pitchFamily="34" charset="0"/>
              </a:rPr>
              <a:t>He</a:t>
            </a:r>
            <a:r>
              <a:rPr lang="en-US" sz="3350" dirty="0">
                <a:effectLst/>
                <a:cs typeface="Calibri" panose="020F0502020204030204" pitchFamily="34" charset="0"/>
              </a:rPr>
              <a:t> comes, will convict the world concerning sin and righteousness and judgment; </a:t>
            </a:r>
            <a:r>
              <a:rPr lang="en-US" sz="3350" baseline="30000" dirty="0">
                <a:effectLst/>
                <a:cs typeface="Calibri" panose="020F0502020204030204" pitchFamily="34" charset="0"/>
              </a:rPr>
              <a:t>9 </a:t>
            </a:r>
            <a:r>
              <a:rPr lang="en-US" sz="3350" dirty="0">
                <a:effectLst/>
                <a:cs typeface="Calibri" panose="020F0502020204030204" pitchFamily="34" charset="0"/>
              </a:rPr>
              <a:t>concerning sin, because they do not believe in Me; </a:t>
            </a:r>
            <a:r>
              <a:rPr lang="en-US" sz="3350" baseline="30000" dirty="0">
                <a:effectLst/>
                <a:cs typeface="Calibri" panose="020F0502020204030204" pitchFamily="34" charset="0"/>
              </a:rPr>
              <a:t>10 </a:t>
            </a:r>
            <a:r>
              <a:rPr lang="en-US" sz="3350" dirty="0">
                <a:effectLst/>
                <a:cs typeface="Calibri" panose="020F0502020204030204" pitchFamily="34" charset="0"/>
              </a:rPr>
              <a:t>and concerning righteousness, because I go to the Father and you no longer see Me; </a:t>
            </a:r>
            <a:r>
              <a:rPr lang="en-US" sz="3350" baseline="30000" dirty="0">
                <a:effectLst/>
                <a:cs typeface="Calibri" panose="020F0502020204030204" pitchFamily="34" charset="0"/>
              </a:rPr>
              <a:t>11 </a:t>
            </a:r>
            <a:r>
              <a:rPr lang="en-US" sz="3350" dirty="0">
                <a:effectLst/>
                <a:cs typeface="Calibri" panose="020F0502020204030204" pitchFamily="34" charset="0"/>
              </a:rPr>
              <a:t>and concerning judgment, because the ruler of this world has been judged.”</a:t>
            </a:r>
          </a:p>
        </p:txBody>
      </p:sp>
    </p:spTree>
    <p:extLst>
      <p:ext uri="{BB962C8B-B14F-4D97-AF65-F5344CB8AC3E}">
        <p14:creationId xmlns:p14="http://schemas.microsoft.com/office/powerpoint/2010/main" val="41675622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A08EA725-8990-4ACF-93DC-798FB50445BB}"/>
              </a:ext>
            </a:extLst>
          </p:cNvPr>
          <p:cNvSpPr>
            <a:spLocks noGrp="1" noChangeArrowheads="1"/>
          </p:cNvSpPr>
          <p:nvPr>
            <p:ph type="title"/>
          </p:nvPr>
        </p:nvSpPr>
        <p:spPr>
          <a:xfrm>
            <a:off x="1524000" y="228600"/>
            <a:ext cx="9144000" cy="11430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3 Reasons Why the Restrainer is the Holy Spirit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cs typeface="Calibri" panose="020F0502020204030204" pitchFamily="34" charset="0"/>
              </a:rPr>
              <a:t>(2 Thessalonians 2:6-7)</a:t>
            </a:r>
          </a:p>
        </p:txBody>
      </p:sp>
      <p:sp>
        <p:nvSpPr>
          <p:cNvPr id="3" name="Content Placeholder 2">
            <a:extLst>
              <a:ext uri="{FF2B5EF4-FFF2-40B4-BE49-F238E27FC236}">
                <a16:creationId xmlns:a16="http://schemas.microsoft.com/office/drawing/2014/main" id="{F39EA06D-5F5E-4592-9989-19B3BCAD6FFC}"/>
              </a:ext>
            </a:extLst>
          </p:cNvPr>
          <p:cNvSpPr>
            <a:spLocks noGrp="1"/>
          </p:cNvSpPr>
          <p:nvPr>
            <p:ph idx="1"/>
          </p:nvPr>
        </p:nvSpPr>
        <p:spPr>
          <a:xfrm>
            <a:off x="609600" y="1600200"/>
            <a:ext cx="10972800" cy="2782886"/>
          </a:xfrm>
        </p:spPr>
        <p:txBody>
          <a:bodyPr/>
          <a:lstStyle/>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The Holy Spirit is omnipotent (2 Thess. 2:9)</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The Holy Spirit is active in the world (Gen. 6:3; John 16:7-11)</a:t>
            </a:r>
          </a:p>
          <a:p>
            <a:pPr marL="457189" indent="-457189"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Holy Spirit view handles well the switch in gender from the neuter (vs. 6) to the masculine (vs. 7)</a:t>
            </a:r>
          </a:p>
        </p:txBody>
      </p:sp>
      <p:pic>
        <p:nvPicPr>
          <p:cNvPr id="55302" name="Picture 8" descr="http://sergioarevalo.net/wp-content/uploads/2014/05/Holy_Spirit.jpg">
            <a:extLst>
              <a:ext uri="{FF2B5EF4-FFF2-40B4-BE49-F238E27FC236}">
                <a16:creationId xmlns:a16="http://schemas.microsoft.com/office/drawing/2014/main" id="{FBFD61AB-5171-4EC8-A8C7-4C94462B1E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78062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6B61B3-DA5F-3456-37D9-63D52F7B9F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2"/>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2359" y="3230880"/>
            <a:ext cx="1747282" cy="1645920"/>
          </a:xfrm>
          <a:prstGeom prst="rect">
            <a:avLst/>
          </a:prstGeom>
        </p:spPr>
      </p:pic>
    </p:spTree>
    <p:extLst>
      <p:ext uri="{BB962C8B-B14F-4D97-AF65-F5344CB8AC3E}">
        <p14:creationId xmlns:p14="http://schemas.microsoft.com/office/powerpoint/2010/main" val="21278291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4562-F277-4DD8-BED7-FE7DFFA7E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l-GR"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τὸ κατέχον</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l-GR"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ὁ κατέχων</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4" name="Picture 3">
            <a:extLst>
              <a:ext uri="{FF2B5EF4-FFF2-40B4-BE49-F238E27FC236}">
                <a16:creationId xmlns:a16="http://schemas.microsoft.com/office/drawing/2014/main" id="{B47D9D23-ACD6-0F27-6B4F-6B73F8CE52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2359" y="3230880"/>
            <a:ext cx="1747282" cy="1645920"/>
          </a:xfrm>
          <a:prstGeom prst="rect">
            <a:avLst/>
          </a:prstGeom>
        </p:spPr>
      </p:pic>
    </p:spTree>
    <p:extLst>
      <p:ext uri="{BB962C8B-B14F-4D97-AF65-F5344CB8AC3E}">
        <p14:creationId xmlns:p14="http://schemas.microsoft.com/office/powerpoint/2010/main" val="26474495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350659-CF30-D2AF-2BAA-3AF57230CE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75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be with you forever;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abides with you and will be in you.</a:t>
            </a:r>
          </a:p>
        </p:txBody>
      </p:sp>
      <p:pic>
        <p:nvPicPr>
          <p:cNvPr id="2" name="Picture 1">
            <a:extLst>
              <a:ext uri="{FF2B5EF4-FFF2-40B4-BE49-F238E27FC236}">
                <a16:creationId xmlns:a16="http://schemas.microsoft.com/office/drawing/2014/main" id="{F5BB1750-33B0-4FB7-B1C6-763305E589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6501" y="3596640"/>
            <a:ext cx="1358998" cy="1280160"/>
          </a:xfrm>
          <a:prstGeom prst="rect">
            <a:avLst/>
          </a:prstGeom>
        </p:spPr>
      </p:pic>
    </p:spTree>
    <p:extLst>
      <p:ext uri="{BB962C8B-B14F-4D97-AF65-F5344CB8AC3E}">
        <p14:creationId xmlns:p14="http://schemas.microsoft.com/office/powerpoint/2010/main" val="35582389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3C3926-46CF-C7DA-D7B9-7933D840FA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7" name="TextBox 6">
            <a:extLst>
              <a:ext uri="{FF2B5EF4-FFF2-40B4-BE49-F238E27FC236}">
                <a16:creationId xmlns:a16="http://schemas.microsoft.com/office/drawing/2014/main" id="{D07927A3-5CF2-2590-BD86-0DAE4737AA4D}"/>
              </a:ext>
            </a:extLst>
          </p:cNvPr>
          <p:cNvSpPr txBox="1"/>
          <p:nvPr/>
        </p:nvSpPr>
        <p:spPr>
          <a:xfrm>
            <a:off x="609600" y="0"/>
            <a:ext cx="10972800" cy="5047536"/>
          </a:xfrm>
          <a:prstGeom prst="rect">
            <a:avLst/>
          </a:prstGeom>
          <a:noFill/>
        </p:spPr>
        <p:txBody>
          <a:bodyPr wrap="square">
            <a:spAutoFit/>
          </a:bodyPr>
          <a:lstStyle/>
          <a:p>
            <a:pPr algn="ctr" defTabSz="514350">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16:7-11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I tell you the truth, it is to your advantage that I go away; for if I do not go away, the Helper will not come to you; but if I go, I will send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you.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will convict the world concerning sin and righteousness and judgment;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concerning sin, because they do not believe in Me;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concerning righteousness, because I go to the Father and you no longer see Me;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concerning judgment, because the ruler of this world has been judged.”</a:t>
            </a:r>
          </a:p>
        </p:txBody>
      </p:sp>
    </p:spTree>
    <p:extLst>
      <p:ext uri="{BB962C8B-B14F-4D97-AF65-F5344CB8AC3E}">
        <p14:creationId xmlns:p14="http://schemas.microsoft.com/office/powerpoint/2010/main" val="13728780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5DEC6-069A-4392-83F5-E97C42AC1B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85800" y="1"/>
            <a:ext cx="108966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8:5-6</a:t>
            </a:r>
          </a:p>
          <a:p>
            <a:pPr algn="just">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those who are according to the flesh set their minds on the things of the flesh, but those who are according to the Spirit, the things of the Spirit.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mind set on the flesh is death, but the mind set on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is life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peace.”</a:t>
            </a:r>
          </a:p>
        </p:txBody>
      </p:sp>
      <p:pic>
        <p:nvPicPr>
          <p:cNvPr id="5" name="Picture 4">
            <a:extLst>
              <a:ext uri="{FF2B5EF4-FFF2-40B4-BE49-F238E27FC236}">
                <a16:creationId xmlns:a16="http://schemas.microsoft.com/office/drawing/2014/main" id="{A60E0686-98F5-4674-BE21-385559D2CB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2360" y="3230880"/>
            <a:ext cx="1747281" cy="1645920"/>
          </a:xfrm>
          <a:prstGeom prst="rect">
            <a:avLst/>
          </a:prstGeom>
        </p:spPr>
      </p:pic>
    </p:spTree>
    <p:extLst>
      <p:ext uri="{BB962C8B-B14F-4D97-AF65-F5344CB8AC3E}">
        <p14:creationId xmlns:p14="http://schemas.microsoft.com/office/powerpoint/2010/main" val="33370255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399C0-2800-4233-A71F-AFCFF1DA79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1524000" y="0"/>
            <a:ext cx="9144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2:5</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you not remember that while I was still with you, I was telling you these things?” </a:t>
            </a: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6493" y="2514600"/>
            <a:ext cx="1839017" cy="2286000"/>
          </a:xfrm>
          <a:prstGeom prst="rect">
            <a:avLst/>
          </a:prstGeom>
          <a:solidFill>
            <a:srgbClr val="FFFFFF">
              <a:shade val="85000"/>
            </a:srgbClr>
          </a:solidFill>
          <a:ln w="2857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4057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1554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4AE5F913-7CD4-42D8-B3E4-03D0CD378C90}"/>
              </a:ext>
            </a:extLst>
          </p:cNvPr>
          <p:cNvSpPr>
            <a:spLocks noGrp="1" noChangeArrowheads="1"/>
          </p:cNvSpPr>
          <p:nvPr>
            <p:ph type="title"/>
          </p:nvPr>
        </p:nvSpPr>
        <p:spPr>
          <a:xfrm>
            <a:off x="1524000" y="228600"/>
            <a:ext cx="9144000" cy="920931"/>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Restrainer Must First be Removed</a:t>
            </a:r>
          </a:p>
        </p:txBody>
      </p:sp>
      <p:sp>
        <p:nvSpPr>
          <p:cNvPr id="28675" name="Rectangle 3">
            <a:extLst>
              <a:ext uri="{FF2B5EF4-FFF2-40B4-BE49-F238E27FC236}">
                <a16:creationId xmlns:a16="http://schemas.microsoft.com/office/drawing/2014/main" id="{28A6AF4E-A997-4548-9FF4-1206A5C456BA}"/>
              </a:ext>
            </a:extLst>
          </p:cNvPr>
          <p:cNvSpPr>
            <a:spLocks noGrp="1" noChangeArrowheads="1"/>
          </p:cNvSpPr>
          <p:nvPr>
            <p:ph type="body" idx="1"/>
          </p:nvPr>
        </p:nvSpPr>
        <p:spPr>
          <a:xfrm>
            <a:off x="914400" y="1143003"/>
            <a:ext cx="10363200" cy="4023360"/>
          </a:xfrm>
        </p:spPr>
        <p:txBody>
          <a:bodyPr/>
          <a:lstStyle/>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Restrainer holds back the Antichrist (2 </a:t>
            </a:r>
            <a:r>
              <a:rPr lang="en-US" dirty="0" err="1">
                <a:effectLst>
                  <a:outerShdw blurRad="38100" dist="38100" dir="2700000" algn="tl">
                    <a:srgbClr val="000000">
                      <a:alpha val="43137"/>
                    </a:srgbClr>
                  </a:outerShdw>
                </a:effectLst>
                <a:cs typeface="Calibri" panose="020F0502020204030204" pitchFamily="34" charset="0"/>
              </a:rPr>
              <a:t>Thess</a:t>
            </a:r>
            <a:r>
              <a:rPr lang="en-US" dirty="0">
                <a:effectLst>
                  <a:outerShdw blurRad="38100" dist="38100" dir="2700000" algn="tl">
                    <a:srgbClr val="000000">
                      <a:alpha val="43137"/>
                    </a:srgbClr>
                  </a:outerShdw>
                </a:effectLst>
                <a:cs typeface="Calibri" panose="020F0502020204030204" pitchFamily="34" charset="0"/>
              </a:rPr>
              <a:t> 2:6-7)</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Restrainer = the omnipotent Holy Spirit (2 </a:t>
            </a:r>
            <a:r>
              <a:rPr lang="en-US" dirty="0" err="1">
                <a:effectLst>
                  <a:outerShdw blurRad="38100" dist="38100" dir="2700000" algn="tl">
                    <a:srgbClr val="000000">
                      <a:alpha val="43137"/>
                    </a:srgbClr>
                  </a:outerShdw>
                </a:effectLst>
                <a:cs typeface="Calibri" panose="020F0502020204030204" pitchFamily="34" charset="0"/>
              </a:rPr>
              <a:t>Thess</a:t>
            </a:r>
            <a:r>
              <a:rPr lang="en-US" dirty="0">
                <a:effectLst>
                  <a:outerShdw blurRad="38100" dist="38100" dir="2700000" algn="tl">
                    <a:srgbClr val="000000">
                      <a:alpha val="43137"/>
                    </a:srgbClr>
                  </a:outerShdw>
                </a:effectLst>
                <a:cs typeface="Calibri" panose="020F0502020204030204" pitchFamily="34" charset="0"/>
              </a:rPr>
              <a:t> 2:9)</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Holy Spirit permanently indwells all Christians (John 14:16; Rom 8:9)</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Sprit indwelt Christians must first be removed prior to the Antichrist's advent</a:t>
            </a:r>
          </a:p>
        </p:txBody>
      </p:sp>
      <p:pic>
        <p:nvPicPr>
          <p:cNvPr id="3" name="Picture 8" descr="http://sergioarevalo.net/wp-content/uploads/2014/05/Holy_Spirit.jpg">
            <a:extLst>
              <a:ext uri="{FF2B5EF4-FFF2-40B4-BE49-F238E27FC236}">
                <a16:creationId xmlns:a16="http://schemas.microsoft.com/office/drawing/2014/main" id="{359B219F-1EAD-2D83-92DB-E318D65929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4AE5F913-7CD4-42D8-B3E4-03D0CD378C90}"/>
              </a:ext>
            </a:extLst>
          </p:cNvPr>
          <p:cNvSpPr>
            <a:spLocks noGrp="1" noChangeArrowheads="1"/>
          </p:cNvSpPr>
          <p:nvPr>
            <p:ph type="title"/>
          </p:nvPr>
        </p:nvSpPr>
        <p:spPr>
          <a:xfrm>
            <a:off x="1524000" y="228600"/>
            <a:ext cx="9144000" cy="920931"/>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Restrainer Must First be Removed</a:t>
            </a:r>
          </a:p>
        </p:txBody>
      </p:sp>
      <p:sp>
        <p:nvSpPr>
          <p:cNvPr id="28675" name="Rectangle 3">
            <a:extLst>
              <a:ext uri="{FF2B5EF4-FFF2-40B4-BE49-F238E27FC236}">
                <a16:creationId xmlns:a16="http://schemas.microsoft.com/office/drawing/2014/main" id="{28A6AF4E-A997-4548-9FF4-1206A5C456BA}"/>
              </a:ext>
            </a:extLst>
          </p:cNvPr>
          <p:cNvSpPr>
            <a:spLocks noGrp="1" noChangeArrowheads="1"/>
          </p:cNvSpPr>
          <p:nvPr>
            <p:ph type="body" idx="1"/>
          </p:nvPr>
        </p:nvSpPr>
        <p:spPr>
          <a:xfrm>
            <a:off x="914400" y="1143003"/>
            <a:ext cx="10363200" cy="4023360"/>
          </a:xfrm>
        </p:spPr>
        <p:txBody>
          <a:bodyPr/>
          <a:lstStyle/>
          <a:p>
            <a:pPr marL="457189" indent="-457189" eaLnBrk="1" hangingPunct="1">
              <a:spcBef>
                <a:spcPts val="0"/>
              </a:spcBef>
              <a:spcAft>
                <a:spcPts val="12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Restrainer holds back the Antichrist (2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Thess</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2:6-7)</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Restrainer = the omnipotent Holy Spirit (2 </a:t>
            </a:r>
            <a:r>
              <a:rPr lang="en-US" dirty="0" err="1">
                <a:effectLst>
                  <a:outerShdw blurRad="38100" dist="38100" dir="2700000" algn="tl">
                    <a:srgbClr val="000000">
                      <a:alpha val="43137"/>
                    </a:srgbClr>
                  </a:outerShdw>
                </a:effectLst>
                <a:cs typeface="Calibri" panose="020F0502020204030204" pitchFamily="34" charset="0"/>
              </a:rPr>
              <a:t>Thess</a:t>
            </a:r>
            <a:r>
              <a:rPr lang="en-US" dirty="0">
                <a:effectLst>
                  <a:outerShdw blurRad="38100" dist="38100" dir="2700000" algn="tl">
                    <a:srgbClr val="000000">
                      <a:alpha val="43137"/>
                    </a:srgbClr>
                  </a:outerShdw>
                </a:effectLst>
                <a:cs typeface="Calibri" panose="020F0502020204030204" pitchFamily="34" charset="0"/>
              </a:rPr>
              <a:t> 2:9)</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Holy Spirit permanently indwells all Christians (John 14:16; Rom 8:9)</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Sprit indwelt Christians must first be removed prior to the Antichrist's advent</a:t>
            </a:r>
          </a:p>
        </p:txBody>
      </p:sp>
      <p:pic>
        <p:nvPicPr>
          <p:cNvPr id="3" name="Picture 8" descr="http://sergioarevalo.net/wp-content/uploads/2014/05/Holy_Spirit.jpg">
            <a:extLst>
              <a:ext uri="{FF2B5EF4-FFF2-40B4-BE49-F238E27FC236}">
                <a16:creationId xmlns:a16="http://schemas.microsoft.com/office/drawing/2014/main" id="{359B219F-1EAD-2D83-92DB-E318D65929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8784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4AE5F913-7CD4-42D8-B3E4-03D0CD378C90}"/>
              </a:ext>
            </a:extLst>
          </p:cNvPr>
          <p:cNvSpPr>
            <a:spLocks noGrp="1" noChangeArrowheads="1"/>
          </p:cNvSpPr>
          <p:nvPr>
            <p:ph type="title"/>
          </p:nvPr>
        </p:nvSpPr>
        <p:spPr>
          <a:xfrm>
            <a:off x="1524000" y="228600"/>
            <a:ext cx="9144000" cy="920931"/>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Restrainer Must First be Removed</a:t>
            </a:r>
          </a:p>
        </p:txBody>
      </p:sp>
      <p:sp>
        <p:nvSpPr>
          <p:cNvPr id="28675" name="Rectangle 3">
            <a:extLst>
              <a:ext uri="{FF2B5EF4-FFF2-40B4-BE49-F238E27FC236}">
                <a16:creationId xmlns:a16="http://schemas.microsoft.com/office/drawing/2014/main" id="{28A6AF4E-A997-4548-9FF4-1206A5C456BA}"/>
              </a:ext>
            </a:extLst>
          </p:cNvPr>
          <p:cNvSpPr>
            <a:spLocks noGrp="1" noChangeArrowheads="1"/>
          </p:cNvSpPr>
          <p:nvPr>
            <p:ph type="body" idx="1"/>
          </p:nvPr>
        </p:nvSpPr>
        <p:spPr>
          <a:xfrm>
            <a:off x="914400" y="1143003"/>
            <a:ext cx="10363200" cy="4023360"/>
          </a:xfrm>
        </p:spPr>
        <p:txBody>
          <a:bodyPr/>
          <a:lstStyle/>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Restrainer holds back the Antichrist (2 </a:t>
            </a:r>
            <a:r>
              <a:rPr lang="en-US" dirty="0" err="1">
                <a:effectLst>
                  <a:outerShdw blurRad="38100" dist="38100" dir="2700000" algn="tl">
                    <a:srgbClr val="000000">
                      <a:alpha val="43137"/>
                    </a:srgbClr>
                  </a:outerShdw>
                </a:effectLst>
                <a:cs typeface="Calibri" panose="020F0502020204030204" pitchFamily="34" charset="0"/>
              </a:rPr>
              <a:t>Thess</a:t>
            </a:r>
            <a:r>
              <a:rPr lang="en-US" dirty="0">
                <a:effectLst>
                  <a:outerShdw blurRad="38100" dist="38100" dir="2700000" algn="tl">
                    <a:srgbClr val="000000">
                      <a:alpha val="43137"/>
                    </a:srgbClr>
                  </a:outerShdw>
                </a:effectLst>
                <a:cs typeface="Calibri" panose="020F0502020204030204" pitchFamily="34" charset="0"/>
              </a:rPr>
              <a:t> 2:6-7)</a:t>
            </a:r>
          </a:p>
          <a:p>
            <a:pPr marL="457189" indent="-457189" eaLnBrk="1" hangingPunct="1">
              <a:spcBef>
                <a:spcPts val="0"/>
              </a:spcBef>
              <a:spcAft>
                <a:spcPts val="12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Restrainer = the omnipotent Holy Spirit (2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Thess</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2:9)</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Holy Spirit permanently indwells all Christians (John 14:16; Rom 8:9)</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Sprit indwelt Christians must first be removed prior to the Antichrist's advent</a:t>
            </a:r>
          </a:p>
        </p:txBody>
      </p:sp>
      <p:pic>
        <p:nvPicPr>
          <p:cNvPr id="3" name="Picture 8" descr="http://sergioarevalo.net/wp-content/uploads/2014/05/Holy_Spirit.jpg">
            <a:extLst>
              <a:ext uri="{FF2B5EF4-FFF2-40B4-BE49-F238E27FC236}">
                <a16:creationId xmlns:a16="http://schemas.microsoft.com/office/drawing/2014/main" id="{359B219F-1EAD-2D83-92DB-E318D65929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3730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4AE5F913-7CD4-42D8-B3E4-03D0CD378C90}"/>
              </a:ext>
            </a:extLst>
          </p:cNvPr>
          <p:cNvSpPr>
            <a:spLocks noGrp="1" noChangeArrowheads="1"/>
          </p:cNvSpPr>
          <p:nvPr>
            <p:ph type="title"/>
          </p:nvPr>
        </p:nvSpPr>
        <p:spPr>
          <a:xfrm>
            <a:off x="1524000" y="228600"/>
            <a:ext cx="9144000" cy="920931"/>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Restrainer Must First be Removed</a:t>
            </a:r>
          </a:p>
        </p:txBody>
      </p:sp>
      <p:sp>
        <p:nvSpPr>
          <p:cNvPr id="28675" name="Rectangle 3">
            <a:extLst>
              <a:ext uri="{FF2B5EF4-FFF2-40B4-BE49-F238E27FC236}">
                <a16:creationId xmlns:a16="http://schemas.microsoft.com/office/drawing/2014/main" id="{28A6AF4E-A997-4548-9FF4-1206A5C456BA}"/>
              </a:ext>
            </a:extLst>
          </p:cNvPr>
          <p:cNvSpPr>
            <a:spLocks noGrp="1" noChangeArrowheads="1"/>
          </p:cNvSpPr>
          <p:nvPr>
            <p:ph type="body" idx="1"/>
          </p:nvPr>
        </p:nvSpPr>
        <p:spPr>
          <a:xfrm>
            <a:off x="914400" y="1143003"/>
            <a:ext cx="10363200" cy="4023360"/>
          </a:xfrm>
        </p:spPr>
        <p:txBody>
          <a:bodyPr/>
          <a:lstStyle/>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Restrainer holds back the Antichrist (2 </a:t>
            </a:r>
            <a:r>
              <a:rPr lang="en-US" dirty="0" err="1">
                <a:effectLst>
                  <a:outerShdw blurRad="38100" dist="38100" dir="2700000" algn="tl">
                    <a:srgbClr val="000000">
                      <a:alpha val="43137"/>
                    </a:srgbClr>
                  </a:outerShdw>
                </a:effectLst>
                <a:cs typeface="Calibri" panose="020F0502020204030204" pitchFamily="34" charset="0"/>
              </a:rPr>
              <a:t>Thess</a:t>
            </a:r>
            <a:r>
              <a:rPr lang="en-US" dirty="0">
                <a:effectLst>
                  <a:outerShdw blurRad="38100" dist="38100" dir="2700000" algn="tl">
                    <a:srgbClr val="000000">
                      <a:alpha val="43137"/>
                    </a:srgbClr>
                  </a:outerShdw>
                </a:effectLst>
                <a:cs typeface="Calibri" panose="020F0502020204030204" pitchFamily="34" charset="0"/>
              </a:rPr>
              <a:t> 2:6-7)</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Restrainer = the omnipotent Holy Spirit (2 </a:t>
            </a:r>
            <a:r>
              <a:rPr lang="en-US" dirty="0" err="1">
                <a:effectLst>
                  <a:outerShdw blurRad="38100" dist="38100" dir="2700000" algn="tl">
                    <a:srgbClr val="000000">
                      <a:alpha val="43137"/>
                    </a:srgbClr>
                  </a:outerShdw>
                </a:effectLst>
                <a:cs typeface="Calibri" panose="020F0502020204030204" pitchFamily="34" charset="0"/>
              </a:rPr>
              <a:t>Thess</a:t>
            </a:r>
            <a:r>
              <a:rPr lang="en-US" dirty="0">
                <a:effectLst>
                  <a:outerShdw blurRad="38100" dist="38100" dir="2700000" algn="tl">
                    <a:srgbClr val="000000">
                      <a:alpha val="43137"/>
                    </a:srgbClr>
                  </a:outerShdw>
                </a:effectLst>
                <a:cs typeface="Calibri" panose="020F0502020204030204" pitchFamily="34" charset="0"/>
              </a:rPr>
              <a:t> 2:9)</a:t>
            </a:r>
          </a:p>
          <a:p>
            <a:pPr marL="457189" indent="-457189" eaLnBrk="1" hangingPunct="1">
              <a:spcBef>
                <a:spcPts val="0"/>
              </a:spcBef>
              <a:spcAft>
                <a:spcPts val="12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Holy Spirit permanently indwells all Christians (John 14:16; Rom 8:9)</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Sprit indwelt Christians must first be removed prior to the Antichrist's advent</a:t>
            </a:r>
          </a:p>
        </p:txBody>
      </p:sp>
      <p:pic>
        <p:nvPicPr>
          <p:cNvPr id="3" name="Picture 8" descr="http://sergioarevalo.net/wp-content/uploads/2014/05/Holy_Spirit.jpg">
            <a:extLst>
              <a:ext uri="{FF2B5EF4-FFF2-40B4-BE49-F238E27FC236}">
                <a16:creationId xmlns:a16="http://schemas.microsoft.com/office/drawing/2014/main" id="{359B219F-1EAD-2D83-92DB-E318D65929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1206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76116D-0650-4EE2-9908-68B4366A6E17}"/>
              </a:ext>
            </a:extLst>
          </p:cNvPr>
          <p:cNvGraphicFramePr>
            <a:graphicFrameLocks noGrp="1"/>
          </p:cNvGraphicFramePr>
          <p:nvPr/>
        </p:nvGraphicFramePr>
        <p:xfrm>
          <a:off x="609600" y="189223"/>
          <a:ext cx="10972800" cy="6479554"/>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1149162532"/>
                    </a:ext>
                  </a:extLst>
                </a:gridCol>
                <a:gridCol w="3657600">
                  <a:extLst>
                    <a:ext uri="{9D8B030D-6E8A-4147-A177-3AD203B41FA5}">
                      <a16:colId xmlns:a16="http://schemas.microsoft.com/office/drawing/2014/main" val="2962285687"/>
                    </a:ext>
                  </a:extLst>
                </a:gridCol>
                <a:gridCol w="3657600">
                  <a:extLst>
                    <a:ext uri="{9D8B030D-6E8A-4147-A177-3AD203B41FA5}">
                      <a16:colId xmlns:a16="http://schemas.microsoft.com/office/drawing/2014/main" val="376398144"/>
                    </a:ext>
                  </a:extLst>
                </a:gridCol>
              </a:tblGrid>
              <a:tr h="731520">
                <a:tc gridSpan="3">
                  <a:txBody>
                    <a:bodyPr/>
                    <a:lstStyle/>
                    <a:p>
                      <a:pPr algn="ctr">
                        <a:spcBef>
                          <a:spcPts val="600"/>
                        </a:spcBef>
                        <a:spcAft>
                          <a:spcPts val="600"/>
                        </a:spcAft>
                      </a:pPr>
                      <a:r>
                        <a:rPr lang="en-US" sz="3600" b="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WORK OF THE SPIRIT IN THE OT</a:t>
                      </a:r>
                    </a:p>
                  </a:txBody>
                  <a:tcPr anchor="ctr"/>
                </a:tc>
                <a:tc hMerge="1">
                  <a:txBody>
                    <a:bodyPr/>
                    <a:lstStyle/>
                    <a:p>
                      <a:endParaRPr lang="en-US" dirty="0"/>
                    </a:p>
                  </a:txBody>
                  <a:tcPr/>
                </a:tc>
                <a:tc hMerge="1">
                  <a:txBody>
                    <a:bodyPr/>
                    <a:lstStyle/>
                    <a:p>
                      <a:pPr algn="ctr">
                        <a:spcBef>
                          <a:spcPts val="600"/>
                        </a:spcBef>
                        <a:spcAft>
                          <a:spcPts val="600"/>
                        </a:spcAft>
                      </a:pPr>
                      <a:endParaRPr lang="en-US" sz="3600" b="0" dirty="0">
                        <a:solidFill>
                          <a:srgbClr val="00FFFF"/>
                        </a:solidFill>
                        <a:effectLst/>
                        <a:latin typeface="Calibri" panose="020F0502020204030204" pitchFamily="34" charset="0"/>
                        <a:ea typeface="+mj-ea"/>
                        <a:cs typeface="+mj-cs"/>
                      </a:endParaRPr>
                    </a:p>
                  </a:txBody>
                  <a:tcPr anchor="ctr"/>
                </a:tc>
                <a:extLst>
                  <a:ext uri="{0D108BD9-81ED-4DB2-BD59-A6C34878D82A}">
                    <a16:rowId xmlns:a16="http://schemas.microsoft.com/office/drawing/2014/main" val="3529848444"/>
                  </a:ext>
                </a:extLst>
              </a:tr>
              <a:tr h="68797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OT/GOSPELS/ACTS 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ACTS 2/TODAY</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4199846802"/>
                  </a:ext>
                </a:extLst>
              </a:tr>
              <a:tr h="89172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External vs. Internal</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Upon (1 Sam. 16:13)</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rPr>
                        <a:t>Within (John 14:17)</a:t>
                      </a:r>
                    </a:p>
                  </a:txBody>
                  <a:tcPr marT="45723" marB="45723" anchor="ctr" horzOverflow="overflow"/>
                </a:tc>
                <a:extLst>
                  <a:ext uri="{0D108BD9-81ED-4DB2-BD59-A6C34878D82A}">
                    <a16:rowId xmlns:a16="http://schemas.microsoft.com/office/drawing/2014/main" val="2415364954"/>
                  </a:ext>
                </a:extLst>
              </a:tr>
              <a:tr h="176950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Reception of all of the Spirit at the moment of salvation?</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Subsequent to salvation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t>
                      </a:r>
                      <a:r>
                        <a:rPr kumimoji="0" lang="en-US" sz="28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Exod</a:t>
                      </a: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31:3)</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At moment of salvation (Rom 8:9)</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062385765"/>
                  </a:ext>
                </a:extLst>
              </a:tr>
              <a:tr h="114758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How long is the indwelling?</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Temporary indwelling (1 Sam 16:14; Ps 51:11)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Permanent indwelling (John 14:16)</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571592761"/>
                  </a:ext>
                </a:extLst>
              </a:tr>
              <a:tr h="125124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Who is indwelt?</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Selective indwelling (Joel 2:28)</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Universal indwelling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(1 Cor 12:13)</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898418030"/>
                  </a:ext>
                </a:extLst>
              </a:tr>
            </a:tbl>
          </a:graphicData>
        </a:graphic>
      </p:graphicFrame>
    </p:spTree>
    <p:extLst>
      <p:ext uri="{BB962C8B-B14F-4D97-AF65-F5344CB8AC3E}">
        <p14:creationId xmlns:p14="http://schemas.microsoft.com/office/powerpoint/2010/main" val="4839663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F4C4DD-CFD6-4945-C15C-3E63C9FF30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Samuel 16:13-14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Samuel took the horn of oil and anointed him in the midst of his brothers;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came mightily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David from that day forward. And Samuel arose and went to Ramah.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Saul, and an evil spirit from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terrorized him.”</a:t>
            </a:r>
          </a:p>
        </p:txBody>
      </p:sp>
    </p:spTree>
    <p:extLst>
      <p:ext uri="{BB962C8B-B14F-4D97-AF65-F5344CB8AC3E}">
        <p14:creationId xmlns:p14="http://schemas.microsoft.com/office/powerpoint/2010/main" val="30689976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9BC6AC-1898-A7D0-4F54-C25F8CF3CD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75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be with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abides with you and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A60E0686-98F5-4674-BE21-385559D2CB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8" cy="1371600"/>
          </a:xfrm>
          <a:prstGeom prst="rect">
            <a:avLst/>
          </a:prstGeom>
        </p:spPr>
      </p:pic>
    </p:spTree>
    <p:extLst>
      <p:ext uri="{BB962C8B-B14F-4D97-AF65-F5344CB8AC3E}">
        <p14:creationId xmlns:p14="http://schemas.microsoft.com/office/powerpoint/2010/main" val="10720057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BC24A7-3C2C-4C6E-8443-C7253E812E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85800" y="0"/>
            <a:ext cx="10820400" cy="3048000"/>
          </a:xfrm>
        </p:spPr>
        <p:txBody>
          <a:bodyPr/>
          <a:lstStyle/>
          <a:p>
            <a:pPr marL="0" indent="0" algn="ctr" eaLnBrk="1" hangingPunct="1">
              <a:spcBef>
                <a:spcPts val="0"/>
              </a:spcBef>
              <a:spcAft>
                <a:spcPts val="1200"/>
              </a:spcAft>
              <a:buNone/>
            </a:pPr>
            <a:r>
              <a:rPr lang="en-US" sz="4000" dirty="0">
                <a:solidFill>
                  <a:srgbClr val="00FFFF"/>
                </a:solidFill>
                <a:ea typeface="+mj-ea"/>
                <a:cs typeface="Calibri" panose="020F0502020204030204" pitchFamily="34" charset="0"/>
              </a:rPr>
              <a:t>1 Corinthians 6:19 </a:t>
            </a:r>
          </a:p>
          <a:p>
            <a:pPr marL="0" indent="0" algn="just" eaLnBrk="1" hangingPunct="1">
              <a:spcBef>
                <a:spcPts val="0"/>
              </a:spcBef>
              <a:buNone/>
            </a:pPr>
            <a:r>
              <a:rPr lang="en-US" sz="3600" dirty="0">
                <a:cs typeface="Calibri" panose="020F0502020204030204" pitchFamily="34" charset="0"/>
              </a:rPr>
              <a:t>“Or do you not know that </a:t>
            </a:r>
            <a:r>
              <a:rPr lang="en-US" sz="3600" b="1" u="sng" dirty="0">
                <a:solidFill>
                  <a:srgbClr val="FFFFCC"/>
                </a:solidFill>
                <a:cs typeface="Calibri" panose="020F0502020204030204" pitchFamily="34" charset="0"/>
              </a:rPr>
              <a:t>your body is a temple of the Holy Spirit who is in you</a:t>
            </a:r>
            <a:r>
              <a:rPr lang="en-US" sz="3600" dirty="0">
                <a:cs typeface="Calibri" panose="020F0502020204030204" pitchFamily="34" charset="0"/>
              </a:rPr>
              <a:t>, whom you have from God, and that you are not your own?”</a:t>
            </a:r>
          </a:p>
        </p:txBody>
      </p:sp>
      <p:pic>
        <p:nvPicPr>
          <p:cNvPr id="6" name="Picture 5">
            <a:extLst>
              <a:ext uri="{FF2B5EF4-FFF2-40B4-BE49-F238E27FC236}">
                <a16:creationId xmlns:a16="http://schemas.microsoft.com/office/drawing/2014/main" id="{D22A94EC-630A-4D63-9B68-F4F2E0FBAE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0" y="3015536"/>
            <a:ext cx="1828800" cy="1861264"/>
          </a:xfrm>
          <a:prstGeom prst="rect">
            <a:avLst/>
          </a:prstGeom>
        </p:spPr>
      </p:pic>
    </p:spTree>
    <p:extLst>
      <p:ext uri="{BB962C8B-B14F-4D97-AF65-F5344CB8AC3E}">
        <p14:creationId xmlns:p14="http://schemas.microsoft.com/office/powerpoint/2010/main" val="37797495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BC24A7-3C2C-4C6E-8443-C7253E812E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85800" y="0"/>
            <a:ext cx="10820400" cy="3048000"/>
          </a:xfrm>
        </p:spPr>
        <p:txBody>
          <a:bodyPr/>
          <a:lstStyle/>
          <a:p>
            <a:pPr marL="0" indent="0" algn="ctr" defTabSz="514350" eaLnBrk="1" hangingPunct="1">
              <a:spcBef>
                <a:spcPts val="0"/>
              </a:spcBef>
              <a:spcAft>
                <a:spcPts val="1200"/>
              </a:spcAft>
              <a:buNone/>
            </a:pPr>
            <a:r>
              <a:rPr lang="en-US" sz="4000" dirty="0">
                <a:solidFill>
                  <a:srgbClr val="00FFFF"/>
                </a:solidFill>
                <a:ea typeface="+mj-ea"/>
                <a:cs typeface="Calibri" panose="020F0502020204030204" pitchFamily="34" charset="0"/>
              </a:rPr>
              <a:t>Romans 8:9</a:t>
            </a:r>
          </a:p>
          <a:p>
            <a:pPr marL="0" indent="0" algn="just" eaLnBrk="1" hangingPunct="1">
              <a:spcBef>
                <a:spcPts val="0"/>
              </a:spcBef>
              <a:buNone/>
            </a:pPr>
            <a:r>
              <a:rPr lang="en-US" sz="3600" dirty="0">
                <a:cs typeface="Calibri" panose="020F0502020204030204" pitchFamily="34" charset="0"/>
              </a:rPr>
              <a:t>“However, you are not in the flesh but in the Spirit, if indeed the Spirit of God dwells in you. But </a:t>
            </a:r>
            <a:r>
              <a:rPr lang="en-US" sz="3600" b="1" u="sng" dirty="0">
                <a:solidFill>
                  <a:srgbClr val="FFFFCC"/>
                </a:solidFill>
                <a:cs typeface="Calibri" panose="020F0502020204030204" pitchFamily="34" charset="0"/>
              </a:rPr>
              <a:t>if anyone does not have the Spirit of Christ, he does not belong to Him</a:t>
            </a:r>
            <a:r>
              <a:rPr lang="en-US" sz="3600" dirty="0">
                <a:cs typeface="Calibri" panose="020F0502020204030204" pitchFamily="34" charset="0"/>
              </a:rPr>
              <a:t>.”</a:t>
            </a:r>
          </a:p>
          <a:p>
            <a:pPr marL="0" indent="0" algn="just" eaLnBrk="1" hangingPunct="1">
              <a:spcBef>
                <a:spcPts val="0"/>
              </a:spcBef>
              <a:buNone/>
            </a:pPr>
            <a:endParaRPr lang="en-US" sz="3600" dirty="0">
              <a:cs typeface="Calibri" panose="020F0502020204030204" pitchFamily="34" charset="0"/>
            </a:endParaRPr>
          </a:p>
        </p:txBody>
      </p:sp>
      <p:pic>
        <p:nvPicPr>
          <p:cNvPr id="3" name="Picture 2">
            <a:extLst>
              <a:ext uri="{FF2B5EF4-FFF2-40B4-BE49-F238E27FC236}">
                <a16:creationId xmlns:a16="http://schemas.microsoft.com/office/drawing/2014/main" id="{5D96B013-34E2-252A-0140-3D78FBAC90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0" y="3015536"/>
            <a:ext cx="1828800" cy="1861264"/>
          </a:xfrm>
          <a:prstGeom prst="rect">
            <a:avLst/>
          </a:prstGeom>
        </p:spPr>
      </p:pic>
    </p:spTree>
    <p:extLst>
      <p:ext uri="{BB962C8B-B14F-4D97-AF65-F5344CB8AC3E}">
        <p14:creationId xmlns:p14="http://schemas.microsoft.com/office/powerpoint/2010/main" val="37221708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BC24A7-3C2C-4C6E-8443-C7253E812E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1524001" y="0"/>
            <a:ext cx="9144000" cy="3048000"/>
          </a:xfrm>
        </p:spPr>
        <p:txBody>
          <a:bodyPr/>
          <a:lstStyle/>
          <a:p>
            <a:pPr marL="0" indent="0" algn="ctr" eaLnBrk="1" hangingPunct="1">
              <a:spcBef>
                <a:spcPts val="0"/>
              </a:spcBef>
              <a:spcAft>
                <a:spcPts val="1200"/>
              </a:spcAft>
              <a:buNone/>
            </a:pPr>
            <a:r>
              <a:rPr lang="en-US" sz="4000" dirty="0">
                <a:solidFill>
                  <a:srgbClr val="00FFFF"/>
                </a:solidFill>
                <a:ea typeface="+mj-ea"/>
                <a:cs typeface="Calibri" panose="020F0502020204030204" pitchFamily="34" charset="0"/>
              </a:rPr>
              <a:t>Ephesians 4:30 </a:t>
            </a:r>
          </a:p>
          <a:p>
            <a:pPr marL="0" indent="0" algn="just" eaLnBrk="1" hangingPunct="1">
              <a:spcBef>
                <a:spcPts val="0"/>
              </a:spcBef>
              <a:buNone/>
            </a:pPr>
            <a:r>
              <a:rPr lang="en-US" sz="3600" dirty="0">
                <a:cs typeface="Calibri" panose="020F0502020204030204" pitchFamily="34" charset="0"/>
              </a:rPr>
              <a:t>“Do not grieve the </a:t>
            </a:r>
            <a:r>
              <a:rPr lang="en-US" sz="3600" b="1" u="sng" dirty="0">
                <a:solidFill>
                  <a:srgbClr val="FFFFCC"/>
                </a:solidFill>
                <a:cs typeface="Calibri" panose="020F0502020204030204" pitchFamily="34" charset="0"/>
              </a:rPr>
              <a:t>Holy Spirit of God</a:t>
            </a:r>
            <a:r>
              <a:rPr lang="en-US" sz="3600" dirty="0">
                <a:cs typeface="Calibri" panose="020F0502020204030204" pitchFamily="34" charset="0"/>
              </a:rPr>
              <a:t>, by whom you were </a:t>
            </a:r>
            <a:r>
              <a:rPr lang="en-US" sz="3600" b="1" u="sng" dirty="0">
                <a:solidFill>
                  <a:srgbClr val="FFFFCC"/>
                </a:solidFill>
                <a:cs typeface="Calibri" panose="020F0502020204030204" pitchFamily="34" charset="0"/>
              </a:rPr>
              <a:t>sealed for the day of redemption</a:t>
            </a:r>
            <a:r>
              <a:rPr lang="en-US" sz="3600" dirty="0">
                <a:cs typeface="Calibri" panose="020F0502020204030204" pitchFamily="34" charset="0"/>
              </a:rPr>
              <a:t>.”</a:t>
            </a:r>
          </a:p>
          <a:p>
            <a:pPr marL="0" indent="0" algn="just" eaLnBrk="1" hangingPunct="1">
              <a:spcBef>
                <a:spcPts val="0"/>
              </a:spcBef>
              <a:buNone/>
            </a:pPr>
            <a:endParaRPr lang="en-US" sz="3600" dirty="0">
              <a:cs typeface="Calibri" panose="020F0502020204030204" pitchFamily="34" charset="0"/>
            </a:endParaRPr>
          </a:p>
        </p:txBody>
      </p:sp>
      <p:pic>
        <p:nvPicPr>
          <p:cNvPr id="3" name="Picture 2">
            <a:extLst>
              <a:ext uri="{FF2B5EF4-FFF2-40B4-BE49-F238E27FC236}">
                <a16:creationId xmlns:a16="http://schemas.microsoft.com/office/drawing/2014/main" id="{4501613B-DBFC-791F-B511-DA44A7328C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0" y="3015536"/>
            <a:ext cx="1828800" cy="1861264"/>
          </a:xfrm>
          <a:prstGeom prst="rect">
            <a:avLst/>
          </a:prstGeom>
        </p:spPr>
      </p:pic>
    </p:spTree>
    <p:extLst>
      <p:ext uri="{BB962C8B-B14F-4D97-AF65-F5344CB8AC3E}">
        <p14:creationId xmlns:p14="http://schemas.microsoft.com/office/powerpoint/2010/main" val="3379720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907"/>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17508</TotalTime>
  <Words>4877</Words>
  <Application>Microsoft Office PowerPoint</Application>
  <PresentationFormat>Widescreen</PresentationFormat>
  <Paragraphs>372</Paragraphs>
  <Slides>112</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112</vt:i4>
      </vt:variant>
    </vt:vector>
  </HeadingPairs>
  <TitlesOfParts>
    <vt:vector size="117" baseType="lpstr">
      <vt:lpstr>Arial</vt:lpstr>
      <vt:lpstr>Calibri</vt:lpstr>
      <vt:lpstr>Times New Roman</vt:lpstr>
      <vt:lpstr>Wingdings</vt:lpstr>
      <vt:lpstr>Azure</vt:lpstr>
      <vt:lpstr>PowerPoint Presentation</vt:lpstr>
      <vt:lpstr>PowerPoint Presentation</vt:lpstr>
      <vt:lpstr>2 Thessalonians 2:1-12</vt:lpstr>
      <vt:lpstr>PowerPoint Presentation</vt:lpstr>
      <vt:lpstr>PowerPoint Presentation</vt:lpstr>
      <vt:lpstr>PowerPoint Presentation</vt:lpstr>
      <vt:lpstr>2 Thessalonians 2:1-12</vt:lpstr>
      <vt:lpstr>2 Thessalonians 2:1-12</vt:lpstr>
      <vt:lpstr>2 Thessalonians 2:1-12</vt:lpstr>
      <vt:lpstr>PowerPoint Presentation</vt:lpstr>
      <vt:lpstr>PowerPoint Presentation</vt:lpstr>
      <vt:lpstr>PowerPoint Presentation</vt:lpstr>
      <vt:lpstr>PowerPoint Presentation</vt:lpstr>
      <vt:lpstr>PowerPoint Presentation</vt:lpstr>
      <vt:lpstr>Israel’s Four Temples</vt:lpstr>
      <vt:lpstr>The Stage Is Being Set</vt:lpstr>
      <vt:lpstr>The Stage Is Being Set</vt:lpstr>
      <vt:lpstr>The Stage Is Being Set</vt:lpstr>
      <vt:lpstr>PowerPoint Presentation</vt:lpstr>
      <vt:lpstr>The Stage Is Being 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Satan’s Tactics (2 Cor 2:11)</vt:lpstr>
      <vt:lpstr>PowerPoint Presentation</vt:lpstr>
      <vt:lpstr>Humanist Beliefs</vt:lpstr>
      <vt:lpstr>PowerPoint Presentation</vt:lpstr>
      <vt:lpstr>Refutation of Man’s Philosophies  (Gen 1:1)</vt:lpstr>
      <vt:lpstr>Fundamental Questions – Christian Answers</vt:lpstr>
      <vt:lpstr>Fundamental Questions - Humanistic Answers</vt:lpstr>
      <vt:lpstr>Humanists Call Themselves Religious</vt:lpstr>
      <vt:lpstr>Torcaso v. Watkins (1961)</vt:lpstr>
      <vt:lpstr>Humanist Proselytizing</vt:lpstr>
      <vt:lpstr>New Age Proselytizing</vt:lpstr>
      <vt:lpstr>2 Thessalonians 2:1-12</vt:lpstr>
      <vt:lpstr>PowerPoint Presentation</vt:lpstr>
      <vt:lpstr>PowerPoint Presentation</vt:lpstr>
      <vt:lpstr>PowerPoint Presentation</vt:lpstr>
      <vt:lpstr>PowerPoint Presentation</vt:lpstr>
      <vt:lpstr>AUTHORITY OF SCRIPTURE V. 19</vt:lpstr>
      <vt:lpstr>PowerPoint Presentation</vt:lpstr>
      <vt:lpstr>Restrainer? (2:6-7)</vt:lpstr>
      <vt:lpstr>Restrainer? (2:6-7)</vt:lpstr>
      <vt:lpstr>Restrainer? (2:6-7)</vt:lpstr>
      <vt:lpstr>PowerPoint Presentation</vt:lpstr>
      <vt:lpstr>PowerPoint Presentation</vt:lpstr>
      <vt:lpstr>Restrainer? (2:6-7)</vt:lpstr>
      <vt:lpstr>PowerPoint Presentation</vt:lpstr>
      <vt:lpstr>PowerPoint Presentation</vt:lpstr>
      <vt:lpstr>PowerPoint Presentation</vt:lpstr>
      <vt:lpstr>PowerPoint Presentation</vt:lpstr>
      <vt:lpstr>PowerPoint Presentation</vt:lpstr>
      <vt:lpstr>Restrainer? (2:6-7)</vt:lpstr>
      <vt:lpstr>Marvin Rosenthal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Restrainer? (2:6-7)</vt:lpstr>
      <vt:lpstr>PowerPoint Presentation</vt:lpstr>
      <vt:lpstr>PowerPoint Presentation</vt:lpstr>
      <vt:lpstr>PowerPoint Presentation</vt:lpstr>
      <vt:lpstr>3 Reasons Why the Restrainer is the Holy Spirit  (2 Thessalonians 2:6-7)</vt:lpstr>
      <vt:lpstr>3 Reasons Why the Restrainer is the Holy Spirit  (2 Thessalonians 2:6-7)</vt:lpstr>
      <vt:lpstr>PowerPoint Presentation</vt:lpstr>
      <vt:lpstr>3 Reasons Why the Restrainer is the Holy Spirit  (2 Thessalonians 2:6-7)</vt:lpstr>
      <vt:lpstr>PowerPoint Presentation</vt:lpstr>
      <vt:lpstr>PowerPoint Presentation</vt:lpstr>
      <vt:lpstr>3 Reasons Why the Restrainer is the Holy Spirit  (2 Thessalonians 2:6-7)</vt:lpstr>
      <vt:lpstr>PowerPoint Presentation</vt:lpstr>
      <vt:lpstr>PowerPoint Presentation</vt:lpstr>
      <vt:lpstr>PowerPoint Presentation</vt:lpstr>
      <vt:lpstr>PowerPoint Presentation</vt:lpstr>
      <vt:lpstr>PowerPoint Presentation</vt:lpstr>
      <vt:lpstr>PowerPoint Presentation</vt:lpstr>
      <vt:lpstr>Restrainer Must First be Removed</vt:lpstr>
      <vt:lpstr>Restrainer Must First be Removed</vt:lpstr>
      <vt:lpstr>Restrainer Must First be Removed</vt:lpstr>
      <vt:lpstr>Restrainer Must First be Removed</vt:lpstr>
      <vt:lpstr>PowerPoint Presentation</vt:lpstr>
      <vt:lpstr>PowerPoint Presentation</vt:lpstr>
      <vt:lpstr>PowerPoint Presentation</vt:lpstr>
      <vt:lpstr>PowerPoint Presentation</vt:lpstr>
      <vt:lpstr>PowerPoint Presentation</vt:lpstr>
      <vt:lpstr>PowerPoint Presentation</vt:lpstr>
      <vt:lpstr>Restrainer Must First be Removed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2 Thessalonians 2:1-12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Thessalonians 018 - 2v6-17</dc:title>
  <dc:subject>THE RAPTURE</dc:subject>
  <dc:creator>A. Woods</dc:creator>
  <dc:description>Modified by Jim McGowan</dc:description>
  <cp:lastModifiedBy>Jim McGowan</cp:lastModifiedBy>
  <cp:revision>2063</cp:revision>
  <cp:lastPrinted>2023-12-10T03:31:51Z</cp:lastPrinted>
  <dcterms:created xsi:type="dcterms:W3CDTF">2009-03-17T12:21:13Z</dcterms:created>
  <dcterms:modified xsi:type="dcterms:W3CDTF">2024-01-07T00:25:10Z</dcterms:modified>
</cp:coreProperties>
</file>