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handoutMasterIdLst>
    <p:handoutMasterId r:id="rId65"/>
  </p:handoutMasterIdLst>
  <p:sldIdLst>
    <p:sldId id="9907" r:id="rId2"/>
    <p:sldId id="2573" r:id="rId3"/>
    <p:sldId id="10525" r:id="rId4"/>
    <p:sldId id="5512" r:id="rId5"/>
    <p:sldId id="2575" r:id="rId6"/>
    <p:sldId id="2576" r:id="rId7"/>
    <p:sldId id="10526" r:id="rId8"/>
    <p:sldId id="10527" r:id="rId9"/>
    <p:sldId id="10528" r:id="rId10"/>
    <p:sldId id="10404" r:id="rId11"/>
    <p:sldId id="10413" r:id="rId12"/>
    <p:sldId id="10414" r:id="rId13"/>
    <p:sldId id="10408" r:id="rId14"/>
    <p:sldId id="3338" r:id="rId15"/>
    <p:sldId id="3154" r:id="rId16"/>
    <p:sldId id="10416" r:id="rId17"/>
    <p:sldId id="10535" r:id="rId18"/>
    <p:sldId id="9759" r:id="rId19"/>
    <p:sldId id="488" r:id="rId20"/>
    <p:sldId id="10545" r:id="rId21"/>
    <p:sldId id="498" r:id="rId22"/>
    <p:sldId id="10546" r:id="rId23"/>
    <p:sldId id="491" r:id="rId24"/>
    <p:sldId id="581" r:id="rId25"/>
    <p:sldId id="10534" r:id="rId26"/>
    <p:sldId id="5564" r:id="rId27"/>
    <p:sldId id="10541" r:id="rId28"/>
    <p:sldId id="294" r:id="rId29"/>
    <p:sldId id="10530" r:id="rId30"/>
    <p:sldId id="10531" r:id="rId31"/>
    <p:sldId id="5135" r:id="rId32"/>
    <p:sldId id="10532" r:id="rId33"/>
    <p:sldId id="295" r:id="rId34"/>
    <p:sldId id="296" r:id="rId35"/>
    <p:sldId id="299" r:id="rId36"/>
    <p:sldId id="9644" r:id="rId37"/>
    <p:sldId id="9646" r:id="rId38"/>
    <p:sldId id="10538" r:id="rId39"/>
    <p:sldId id="10540" r:id="rId40"/>
    <p:sldId id="10539" r:id="rId41"/>
    <p:sldId id="9666" r:id="rId42"/>
    <p:sldId id="10231" r:id="rId43"/>
    <p:sldId id="10547" r:id="rId44"/>
    <p:sldId id="5157" r:id="rId45"/>
    <p:sldId id="7888" r:id="rId46"/>
    <p:sldId id="10543" r:id="rId47"/>
    <p:sldId id="1593" r:id="rId48"/>
    <p:sldId id="10548" r:id="rId49"/>
    <p:sldId id="10136" r:id="rId50"/>
    <p:sldId id="282" r:id="rId51"/>
    <p:sldId id="283" r:id="rId52"/>
    <p:sldId id="1596" r:id="rId53"/>
    <p:sldId id="1600" r:id="rId54"/>
    <p:sldId id="1601" r:id="rId55"/>
    <p:sldId id="1589" r:id="rId56"/>
    <p:sldId id="10401" r:id="rId57"/>
    <p:sldId id="10390" r:id="rId58"/>
    <p:sldId id="1071" r:id="rId59"/>
    <p:sldId id="10542" r:id="rId60"/>
    <p:sldId id="1072" r:id="rId61"/>
    <p:sldId id="10522" r:id="rId62"/>
    <p:sldId id="10523" r:id="rId63"/>
  </p:sldIdLst>
  <p:sldSz cx="12192000" cy="6858000"/>
  <p:notesSz cx="7315200" cy="9601200"/>
  <p:custDataLst>
    <p:tags r:id="rId66"/>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p:scale>
          <a:sx n="100" d="100"/>
          <a:sy n="100" d="100"/>
        </p:scale>
        <p:origin x="730" y="12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67"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7457CF4-7987-4E2E-867C-C89CC0F5F986}"/>
    <pc:docChg chg="custSel replTag delTag modHandout">
      <pc:chgData name="Jim McGowan" userId="e2c7446dd3aca506" providerId="LiveId" clId="{27457CF4-7987-4E2E-867C-C89CC0F5F986}" dt="2023-11-15T14:58:37.743" v="5"/>
      <pc:docMkLst>
        <pc:docMk/>
      </pc:docMkLst>
    </pc:docChg>
  </pc:docChgLst>
  <pc:docChgLst>
    <pc:chgData name="Jim McGowan" userId="e2c7446dd3aca506" providerId="LiveId" clId="{1169FA2F-6FAF-4B66-8307-B2A2AB2E1B8E}"/>
    <pc:docChg chg="undo custSel addSld modSld sldOrd">
      <pc:chgData name="Jim McGowan" userId="e2c7446dd3aca506" providerId="LiveId" clId="{1169FA2F-6FAF-4B66-8307-B2A2AB2E1B8E}" dt="2023-09-03T15:43:44.291" v="111"/>
      <pc:docMkLst>
        <pc:docMk/>
      </pc:docMkLst>
      <pc:sldChg chg="addSp delSp modSp mod">
        <pc:chgData name="Jim McGowan" userId="e2c7446dd3aca506" providerId="LiveId" clId="{1169FA2F-6FAF-4B66-8307-B2A2AB2E1B8E}" dt="2023-09-03T15:24:29.746" v="70" actId="208"/>
        <pc:sldMkLst>
          <pc:docMk/>
          <pc:sldMk cId="864073283" sldId="3720"/>
        </pc:sldMkLst>
        <pc:picChg chg="del">
          <ac:chgData name="Jim McGowan" userId="e2c7446dd3aca506" providerId="LiveId" clId="{1169FA2F-6FAF-4B66-8307-B2A2AB2E1B8E}" dt="2023-09-03T15:24:09.437" v="35" actId="478"/>
          <ac:picMkLst>
            <pc:docMk/>
            <pc:sldMk cId="864073283" sldId="3720"/>
            <ac:picMk id="2" creationId="{1E4CE1D7-95FF-2764-B754-750AF5F6733C}"/>
          </ac:picMkLst>
        </pc:picChg>
        <pc:picChg chg="add mod">
          <ac:chgData name="Jim McGowan" userId="e2c7446dd3aca506" providerId="LiveId" clId="{1169FA2F-6FAF-4B66-8307-B2A2AB2E1B8E}" dt="2023-09-03T15:24:29.746" v="70" actId="208"/>
          <ac:picMkLst>
            <pc:docMk/>
            <pc:sldMk cId="864073283" sldId="3720"/>
            <ac:picMk id="4098" creationId="{14FEF350-2F53-88C4-69BA-008802830D54}"/>
          </ac:picMkLst>
        </pc:picChg>
      </pc:sldChg>
      <pc:sldChg chg="addSp delSp modSp mod">
        <pc:chgData name="Jim McGowan" userId="e2c7446dd3aca506" providerId="LiveId" clId="{1169FA2F-6FAF-4B66-8307-B2A2AB2E1B8E}" dt="2023-09-03T15:22:56.939" v="34" actId="208"/>
        <pc:sldMkLst>
          <pc:docMk/>
          <pc:sldMk cId="2065013152" sldId="3721"/>
        </pc:sldMkLst>
        <pc:picChg chg="del mod">
          <ac:chgData name="Jim McGowan" userId="e2c7446dd3aca506" providerId="LiveId" clId="{1169FA2F-6FAF-4B66-8307-B2A2AB2E1B8E}" dt="2023-09-03T15:22:32.759" v="20" actId="478"/>
          <ac:picMkLst>
            <pc:docMk/>
            <pc:sldMk cId="2065013152" sldId="3721"/>
            <ac:picMk id="3" creationId="{D001251A-B0B3-526F-10CE-64F7F28212DA}"/>
          </ac:picMkLst>
        </pc:picChg>
        <pc:picChg chg="add mod">
          <ac:chgData name="Jim McGowan" userId="e2c7446dd3aca506" providerId="LiveId" clId="{1169FA2F-6FAF-4B66-8307-B2A2AB2E1B8E}" dt="2023-09-03T15:22:56.939" v="34" actId="208"/>
          <ac:picMkLst>
            <pc:docMk/>
            <pc:sldMk cId="2065013152" sldId="3721"/>
            <ac:picMk id="3074" creationId="{A30A7B80-6476-AB95-AD18-080F72D5F98B}"/>
          </ac:picMkLst>
        </pc:picChg>
      </pc:sldChg>
      <pc:sldChg chg="addSp delSp modSp mod">
        <pc:chgData name="Jim McGowan" userId="e2c7446dd3aca506" providerId="LiveId" clId="{1169FA2F-6FAF-4B66-8307-B2A2AB2E1B8E}" dt="2023-09-03T15:19:42.755" v="18" actId="12788"/>
        <pc:sldMkLst>
          <pc:docMk/>
          <pc:sldMk cId="1883096291" sldId="3732"/>
        </pc:sldMkLst>
        <pc:picChg chg="del">
          <ac:chgData name="Jim McGowan" userId="e2c7446dd3aca506" providerId="LiveId" clId="{1169FA2F-6FAF-4B66-8307-B2A2AB2E1B8E}" dt="2023-09-03T15:19:31.332" v="10" actId="478"/>
          <ac:picMkLst>
            <pc:docMk/>
            <pc:sldMk cId="1883096291" sldId="3732"/>
            <ac:picMk id="3" creationId="{00676DA0-71A0-D2EB-90B0-8D6811572CA4}"/>
          </ac:picMkLst>
        </pc:picChg>
        <pc:picChg chg="add mod">
          <ac:chgData name="Jim McGowan" userId="e2c7446dd3aca506" providerId="LiveId" clId="{1169FA2F-6FAF-4B66-8307-B2A2AB2E1B8E}" dt="2023-09-03T15:19:42.755" v="18" actId="12788"/>
          <ac:picMkLst>
            <pc:docMk/>
            <pc:sldMk cId="1883096291" sldId="3732"/>
            <ac:picMk id="2050" creationId="{2D718668-2949-9E4F-AD15-8AA3F6A24854}"/>
          </ac:picMkLst>
        </pc:picChg>
      </pc:sldChg>
      <pc:sldChg chg="addSp delSp modSp mod">
        <pc:chgData name="Jim McGowan" userId="e2c7446dd3aca506" providerId="LiveId" clId="{1169FA2F-6FAF-4B66-8307-B2A2AB2E1B8E}" dt="2023-09-03T15:13:34.685" v="9" actId="208"/>
        <pc:sldMkLst>
          <pc:docMk/>
          <pc:sldMk cId="4195871528" sldId="3733"/>
        </pc:sldMkLst>
        <pc:picChg chg="del mod">
          <ac:chgData name="Jim McGowan" userId="e2c7446dd3aca506" providerId="LiveId" clId="{1169FA2F-6FAF-4B66-8307-B2A2AB2E1B8E}" dt="2023-09-03T15:13:11.314" v="1" actId="478"/>
          <ac:picMkLst>
            <pc:docMk/>
            <pc:sldMk cId="4195871528" sldId="3733"/>
            <ac:picMk id="7" creationId="{711FE21F-338E-4339-B63B-5B872A8D15C9}"/>
          </ac:picMkLst>
        </pc:picChg>
        <pc:picChg chg="add mod">
          <ac:chgData name="Jim McGowan" userId="e2c7446dd3aca506" providerId="LiveId" clId="{1169FA2F-6FAF-4B66-8307-B2A2AB2E1B8E}" dt="2023-09-03T15:13:34.685" v="9" actId="208"/>
          <ac:picMkLst>
            <pc:docMk/>
            <pc:sldMk cId="4195871528" sldId="3733"/>
            <ac:picMk id="1026" creationId="{EF315540-53C5-FC34-09D6-899660D61447}"/>
          </ac:picMkLst>
        </pc:picChg>
      </pc:sldChg>
      <pc:sldChg chg="modSp mod">
        <pc:chgData name="Jim McGowan" userId="e2c7446dd3aca506" providerId="LiveId" clId="{1169FA2F-6FAF-4B66-8307-B2A2AB2E1B8E}" dt="2023-09-03T15:38:19.862" v="87" actId="1076"/>
        <pc:sldMkLst>
          <pc:docMk/>
          <pc:sldMk cId="1831854962" sldId="6407"/>
        </pc:sldMkLst>
        <pc:picChg chg="mod">
          <ac:chgData name="Jim McGowan" userId="e2c7446dd3aca506" providerId="LiveId" clId="{1169FA2F-6FAF-4B66-8307-B2A2AB2E1B8E}" dt="2023-09-03T15:38:19.862" v="87" actId="1076"/>
          <ac:picMkLst>
            <pc:docMk/>
            <pc:sldMk cId="1831854962" sldId="6407"/>
            <ac:picMk id="2" creationId="{BF7DA3C1-3679-C3A4-712B-B43A077A982A}"/>
          </ac:picMkLst>
        </pc:picChg>
      </pc:sldChg>
      <pc:sldChg chg="modSp mod">
        <pc:chgData name="Jim McGowan" userId="e2c7446dd3aca506" providerId="LiveId" clId="{1169FA2F-6FAF-4B66-8307-B2A2AB2E1B8E}" dt="2023-09-03T15:33:09.329" v="85" actId="1038"/>
        <pc:sldMkLst>
          <pc:docMk/>
          <pc:sldMk cId="3346323657" sldId="9637"/>
        </pc:sldMkLst>
        <pc:spChg chg="mod">
          <ac:chgData name="Jim McGowan" userId="e2c7446dd3aca506" providerId="LiveId" clId="{1169FA2F-6FAF-4B66-8307-B2A2AB2E1B8E}" dt="2023-09-03T15:32:47.184" v="71" actId="14100"/>
          <ac:spMkLst>
            <pc:docMk/>
            <pc:sldMk cId="3346323657" sldId="9637"/>
            <ac:spMk id="77827" creationId="{00000000-0000-0000-0000-000000000000}"/>
          </ac:spMkLst>
        </pc:spChg>
        <pc:picChg chg="mod">
          <ac:chgData name="Jim McGowan" userId="e2c7446dd3aca506" providerId="LiveId" clId="{1169FA2F-6FAF-4B66-8307-B2A2AB2E1B8E}" dt="2023-09-03T15:33:09.329" v="85" actId="1038"/>
          <ac:picMkLst>
            <pc:docMk/>
            <pc:sldMk cId="3346323657" sldId="9637"/>
            <ac:picMk id="4" creationId="{795A955A-F2CC-4F25-9947-C8EF722E236F}"/>
          </ac:picMkLst>
        </pc:picChg>
      </pc:sldChg>
      <pc:sldChg chg="delSp modSp new mod ord">
        <pc:chgData name="Jim McGowan" userId="e2c7446dd3aca506" providerId="LiveId" clId="{1169FA2F-6FAF-4B66-8307-B2A2AB2E1B8E}" dt="2023-09-03T15:43:44.291" v="111"/>
        <pc:sldMkLst>
          <pc:docMk/>
          <pc:sldMk cId="4059814336" sldId="10377"/>
        </pc:sldMkLst>
        <pc:spChg chg="mod">
          <ac:chgData name="Jim McGowan" userId="e2c7446dd3aca506" providerId="LiveId" clId="{1169FA2F-6FAF-4B66-8307-B2A2AB2E1B8E}" dt="2023-09-03T15:41:30.288" v="105" actId="255"/>
          <ac:spMkLst>
            <pc:docMk/>
            <pc:sldMk cId="4059814336" sldId="10377"/>
            <ac:spMk id="2" creationId="{72EA6F3B-2051-A97B-C219-C9435B5E9EF5}"/>
          </ac:spMkLst>
        </pc:spChg>
        <pc:spChg chg="del">
          <ac:chgData name="Jim McGowan" userId="e2c7446dd3aca506" providerId="LiveId" clId="{1169FA2F-6FAF-4B66-8307-B2A2AB2E1B8E}" dt="2023-09-03T15:41:05.435" v="89" actId="478"/>
          <ac:spMkLst>
            <pc:docMk/>
            <pc:sldMk cId="4059814336" sldId="10377"/>
            <ac:spMk id="3" creationId="{92D41E0E-286D-F590-2A04-78A507AF2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 018 – 2v4c-5</a:t>
            </a:r>
          </a:p>
          <a:p>
            <a:pPr>
              <a:defRPr/>
            </a:pPr>
            <a:r>
              <a:rPr lang="en-US" sz="1400" dirty="0"/>
              <a:t>12-31-2023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12/30/2023</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6B238DD-D53F-67F5-B647-763963E71D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8AF0C5B-9684-2A03-EF9A-FDFBF7B2B1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A90020ED-F5C8-9247-0A10-ABB76DEA9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9C7D59-FABD-479C-A897-9528C3C38B31}" type="slidenum">
              <a:rPr lang="en-US" altLang="en-US" sz="1200" smtClean="0"/>
              <a:pPr/>
              <a:t>35</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1192E9-CF8F-411C-BFA1-D45C262E5812}" type="slidenum">
              <a:rPr lang="en-US" smtClean="0">
                <a:cs typeface="Arial" pitchFamily="34" charset="0"/>
              </a:rPr>
              <a:pPr fontAlgn="base">
                <a:spcBef>
                  <a:spcPct val="0"/>
                </a:spcBef>
                <a:spcAft>
                  <a:spcPct val="0"/>
                </a:spcAft>
                <a:defRPr/>
              </a:pPr>
              <a:t>55</a:t>
            </a:fld>
            <a:endParaRPr lang="en-US">
              <a:cs typeface="Arial" pitchFamily="34" charset="0"/>
            </a:endParaRPr>
          </a:p>
        </p:txBody>
      </p:sp>
    </p:spTree>
    <p:extLst>
      <p:ext uri="{BB962C8B-B14F-4D97-AF65-F5344CB8AC3E}">
        <p14:creationId xmlns:p14="http://schemas.microsoft.com/office/powerpoint/2010/main" val="848989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35428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BA18A51E-C936-408A-B1BF-178819AE48E6}" type="slidenum">
              <a:rPr lang="en-US" altLang="en-US"/>
              <a:pPr/>
              <a:t>‹#›</a:t>
            </a:fld>
            <a:endParaRPr lang="en-US" altLang="en-US"/>
          </a:p>
        </p:txBody>
      </p:sp>
    </p:spTree>
    <p:extLst>
      <p:ext uri="{BB962C8B-B14F-4D97-AF65-F5344CB8AC3E}">
        <p14:creationId xmlns:p14="http://schemas.microsoft.com/office/powerpoint/2010/main" val="329505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3785887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38283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89449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regular sacrifice. And they will set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794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6" y="228600"/>
            <a:ext cx="9195229" cy="6400800"/>
          </a:xfrm>
          <a:prstGeom prst="rect">
            <a:avLst/>
          </a:prstGeom>
        </p:spPr>
      </p:pic>
    </p:spTree>
    <p:extLst>
      <p:ext uri="{BB962C8B-B14F-4D97-AF65-F5344CB8AC3E}">
        <p14:creationId xmlns:p14="http://schemas.microsoft.com/office/powerpoint/2010/main" val="381502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C10AF-8507-4088-8F15-4E9A828E61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7650" name="Rectangle 3"/>
          <p:cNvSpPr>
            <a:spLocks noGrp="1"/>
          </p:cNvSpPr>
          <p:nvPr>
            <p:ph type="body" idx="4294967295"/>
          </p:nvPr>
        </p:nvSpPr>
        <p:spPr>
          <a:xfrm>
            <a:off x="609600" y="0"/>
            <a:ext cx="10972798" cy="2667000"/>
          </a:xfrm>
        </p:spPr>
        <p:txBody>
          <a:bodyPr/>
          <a:lstStyle/>
          <a:p>
            <a:pPr marL="0" indent="0" algn="ctr" defTabSz="685800">
              <a:spcBef>
                <a:spcPct val="0"/>
              </a:spcBef>
              <a:spcAft>
                <a:spcPts val="600"/>
              </a:spcAft>
              <a:buNone/>
              <a:defRPr/>
            </a:pPr>
            <a:r>
              <a:rPr lang="en-US" altLang="en-US" sz="4000" kern="1200" dirty="0">
                <a:solidFill>
                  <a:schemeClr val="tx2"/>
                </a:solidFill>
                <a:ea typeface="+mj-ea"/>
                <a:cs typeface="Calibri" panose="020F0502020204030204" pitchFamily="34" charset="0"/>
              </a:rPr>
              <a:t>Ecclesiastes 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3074" name="Picture 2" descr="Ecclesiastes: All Is Vanity by Jacques B. Doukhan">
            <a:extLst>
              <a:ext uri="{FF2B5EF4-FFF2-40B4-BE49-F238E27FC236}">
                <a16:creationId xmlns:a16="http://schemas.microsoft.com/office/drawing/2014/main" id="{5792A647-8078-4539-B000-111A11B4B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a:off x="5279571" y="2590800"/>
            <a:ext cx="1632858"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60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67900" cy="3505200"/>
          </a:xfrm>
        </p:spPr>
        <p:txBody>
          <a:bodyPr/>
          <a:lstStyle/>
          <a:p>
            <a:pPr marL="514350" indent="-514350" eaLnBrk="1" hangingPunct="1">
              <a:spcBef>
                <a:spcPts val="0"/>
              </a:spcBef>
              <a:spcAft>
                <a:spcPts val="2400"/>
              </a:spcAft>
              <a:buSzPct val="100000"/>
              <a:buFont typeface="+mj-lt"/>
              <a:buAutoNum type="arabicPeriod"/>
              <a:defRPr/>
            </a:pPr>
            <a:r>
              <a:rPr lang="en-US" dirty="0"/>
              <a:t>Solomon’s pre-exilic temple (Kings and Chronicles)</a:t>
            </a:r>
          </a:p>
          <a:p>
            <a:pPr marL="514350" indent="-514350" eaLnBrk="1" hangingPunct="1">
              <a:spcBef>
                <a:spcPts val="0"/>
              </a:spcBef>
              <a:spcAft>
                <a:spcPts val="2400"/>
              </a:spcAft>
              <a:buSzPct val="100000"/>
              <a:buFont typeface="+mj-lt"/>
              <a:buAutoNum type="arabicPeriod"/>
              <a:defRPr/>
            </a:pPr>
            <a:r>
              <a:rPr lang="en-US" dirty="0"/>
              <a:t>Zerubbabel’s post exilic temple (Ezra 1-6; John 2:20)</a:t>
            </a:r>
          </a:p>
          <a:p>
            <a:pPr marL="514350" indent="-514350" eaLnBrk="1" hangingPunct="1">
              <a:spcBef>
                <a:spcPts val="0"/>
              </a:spcBef>
              <a:spcAft>
                <a:spcPts val="2400"/>
              </a:spcAft>
              <a:buSzPct val="100000"/>
              <a:buFont typeface="+mj-lt"/>
              <a:buAutoNum type="arabicPeriod"/>
              <a:defRPr/>
            </a:pPr>
            <a:r>
              <a:rPr lang="en-US" dirty="0"/>
              <a:t>Antichrist's temple (Dan 9:27; Matt 24:15; 2 </a:t>
            </a:r>
            <a:r>
              <a:rPr lang="en-US" dirty="0" err="1"/>
              <a:t>Thess</a:t>
            </a:r>
            <a:r>
              <a:rPr lang="en-US" dirty="0"/>
              <a:t> 2:4; Rev 11:1-2)</a:t>
            </a:r>
          </a:p>
          <a:p>
            <a:pPr marL="514350" indent="-514350" eaLnBrk="1" hangingPunct="1">
              <a:spcBef>
                <a:spcPts val="0"/>
              </a:spcBef>
              <a:spcAft>
                <a:spcPts val="2400"/>
              </a:spcAft>
              <a:buSzPct val="100000"/>
              <a:buFont typeface="+mj-lt"/>
              <a:buAutoNum type="arabicPeriod"/>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74161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67900" cy="3505200"/>
          </a:xfrm>
        </p:spPr>
        <p:txBody>
          <a:bodyPr/>
          <a:lstStyle/>
          <a:p>
            <a:pPr marL="514350" indent="-514350" eaLnBrk="1" hangingPunct="1">
              <a:spcBef>
                <a:spcPts val="0"/>
              </a:spcBef>
              <a:spcAft>
                <a:spcPts val="2400"/>
              </a:spcAft>
              <a:buSzPct val="100000"/>
              <a:buFont typeface="+mj-lt"/>
              <a:buAutoNum type="arabicPeriod"/>
              <a:defRPr/>
            </a:pPr>
            <a:r>
              <a:rPr lang="en-US" dirty="0"/>
              <a:t>Solomon’s pre-exilic temple (Kings and Chronicles)</a:t>
            </a:r>
          </a:p>
          <a:p>
            <a:pPr marL="514350" indent="-514350" eaLnBrk="1" hangingPunct="1">
              <a:spcBef>
                <a:spcPts val="0"/>
              </a:spcBef>
              <a:spcAft>
                <a:spcPts val="2400"/>
              </a:spcAft>
              <a:buSzPct val="100000"/>
              <a:buFont typeface="+mj-lt"/>
              <a:buAutoNum type="arabicPeriod"/>
              <a:defRPr/>
            </a:pPr>
            <a:r>
              <a:rPr lang="en-US" dirty="0"/>
              <a:t>Zerubbabel’s post exilic temple (Ezra 1-6; John 2:20)</a:t>
            </a:r>
          </a:p>
          <a:p>
            <a:pPr marL="514350" indent="-514350" eaLnBrk="1" hangingPunct="1">
              <a:spcBef>
                <a:spcPts val="0"/>
              </a:spcBef>
              <a:spcAft>
                <a:spcPts val="2400"/>
              </a:spcAft>
              <a:buSzPct val="100000"/>
              <a:buFont typeface="+mj-lt"/>
              <a:buAutoNum type="arabicPeriod"/>
              <a:defRPr/>
            </a:pPr>
            <a:r>
              <a:rPr lang="en-US" dirty="0"/>
              <a:t>Antichrist's temple (Dan 9:27; Matt 24:15; 2 </a:t>
            </a:r>
            <a:r>
              <a:rPr lang="en-US" dirty="0" err="1"/>
              <a:t>Thess</a:t>
            </a:r>
            <a:r>
              <a:rPr lang="en-US" dirty="0"/>
              <a:t> 2:4; Rev 11:1-2)</a:t>
            </a:r>
          </a:p>
          <a:p>
            <a:pPr marL="514350" indent="-514350" eaLnBrk="1" hangingPunct="1">
              <a:spcBef>
                <a:spcPts val="0"/>
              </a:spcBef>
              <a:spcAft>
                <a:spcPts val="2400"/>
              </a:spcAft>
              <a:buSzPct val="100000"/>
              <a:buFont typeface="+mj-lt"/>
              <a:buAutoNum type="arabicPeriod"/>
              <a:defRPr/>
            </a:pPr>
            <a:r>
              <a:rPr lang="en-US" b="1" u="sng" dirty="0">
                <a:solidFill>
                  <a:srgbClr val="FFFFCC"/>
                </a:solidFill>
              </a:rPr>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1976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155775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990600"/>
            <a:ext cx="6781800" cy="5638800"/>
          </a:xfrm>
        </p:spPr>
        <p:txBody>
          <a:bodyPr/>
          <a:lstStyle/>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Satan (Rev 20:10)</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sea (Rev 21:1)</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death, crying, or pain (Rev 21:4)</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Sun (Rev 22:5)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Moon (Rev 21:23)</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temple (Rev. 21:22)</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night (Rev 21:25)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evil (Rev 21:27)</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8557317" y="1600200"/>
            <a:ext cx="3025083" cy="3657600"/>
          </a:xfrm>
          <a:prstGeom prst="rect">
            <a:avLst/>
          </a:prstGeom>
        </p:spPr>
      </p:pic>
    </p:spTree>
    <p:extLst>
      <p:ext uri="{BB962C8B-B14F-4D97-AF65-F5344CB8AC3E}">
        <p14:creationId xmlns:p14="http://schemas.microsoft.com/office/powerpoint/2010/main" val="3008518964"/>
      </p:ext>
    </p:extLst>
  </p:cSld>
  <p:clrMapOvr>
    <a:masterClrMapping/>
  </p:clrMapOvr>
  <p:transition advTm="91680"/>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990600"/>
            <a:ext cx="6858000" cy="5638800"/>
          </a:xfrm>
        </p:spPr>
        <p:txBody>
          <a:bodyPr/>
          <a:lstStyle/>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Satan (Rev 20:10)</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sea (Rev 21:1)</a:t>
            </a:r>
          </a:p>
          <a:p>
            <a:pPr marL="688975" indent="-688975" eaLnBrk="1" hangingPunct="1">
              <a:spcBef>
                <a:spcPts val="0"/>
              </a:spcBef>
              <a:spcAft>
                <a:spcPts val="1200"/>
              </a:spcAft>
              <a:buClr>
                <a:srgbClr val="66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No death, crying, or pain (Rev 21:4)</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Sun (Rev 22:5)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Moon (Rev 21:23)</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temple (Rev. 21:22)</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night (Rev 21:25)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evil (Rev 21:27)</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8557317" y="1600200"/>
            <a:ext cx="3025083" cy="3657600"/>
          </a:xfrm>
          <a:prstGeom prst="rect">
            <a:avLst/>
          </a:prstGeom>
        </p:spPr>
      </p:pic>
    </p:spTree>
    <p:extLst>
      <p:ext uri="{BB962C8B-B14F-4D97-AF65-F5344CB8AC3E}">
        <p14:creationId xmlns:p14="http://schemas.microsoft.com/office/powerpoint/2010/main" val="2183711740"/>
      </p:ext>
    </p:extLst>
  </p:cSld>
  <p:clrMapOvr>
    <a:masterClrMapping/>
  </p:clrMapOvr>
  <p:transition advTm="9168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11336-DC96-2822-4CAC-9A750453F73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t>
            </a:r>
            <a:r>
              <a:rPr lang="en-US" sz="3600" i="1" dirty="0">
                <a:effectLst>
                  <a:outerShdw blurRad="38100" dist="38100" dir="2700000" algn="tl">
                    <a:srgbClr val="000000">
                      <a:alpha val="43137"/>
                    </a:srgbClr>
                  </a:outerShdw>
                </a:effectLst>
                <a:latin typeface="Calibri" panose="020F0502020204030204" pitchFamily="34" charset="0"/>
              </a:rPr>
              <a:t>any</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t>
            </a:r>
            <a:r>
              <a:rPr lang="en-US" sz="3600" i="1" dirty="0">
                <a:effectLst>
                  <a:outerShdw blurRad="38100" dist="38100" dir="2700000" algn="tl">
                    <a:srgbClr val="000000">
                      <a:alpha val="43137"/>
                    </a:srgbClr>
                  </a:outerShdw>
                </a:effectLst>
                <a:latin typeface="Calibri" panose="020F0502020204030204" pitchFamily="34" charset="0"/>
              </a:rPr>
              <a:t>any</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2AB94CC-2D6E-463E-4AF3-3E13D5D22264}"/>
              </a:ext>
            </a:extLst>
          </p:cNvPr>
          <p:cNvPicPr>
            <a:picLocks noChangeAspect="1"/>
          </p:cNvPicPr>
          <p:nvPr/>
        </p:nvPicPr>
        <p:blipFill>
          <a:blip r:embed="rId3"/>
          <a:stretch>
            <a:fillRect/>
          </a:stretch>
        </p:blipFill>
        <p:spPr>
          <a:xfrm>
            <a:off x="4391378" y="2819400"/>
            <a:ext cx="3000134"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7041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40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990600"/>
            <a:ext cx="6858000" cy="5638800"/>
          </a:xfrm>
        </p:spPr>
        <p:txBody>
          <a:bodyPr/>
          <a:lstStyle/>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Satan (Rev 20:10)</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sea (Rev 21:1)</a:t>
            </a:r>
          </a:p>
          <a:p>
            <a:pPr marL="688975" indent="-688975"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rPr>
              <a:t>No death, crying, or pain (Rev 21:4)</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Sun (Rev 22:5)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Moon (Rev 21:23)</a:t>
            </a:r>
          </a:p>
          <a:p>
            <a:pPr marL="688975" indent="-688975" eaLnBrk="1" hangingPunct="1">
              <a:spcBef>
                <a:spcPts val="0"/>
              </a:spcBef>
              <a:spcAft>
                <a:spcPts val="1200"/>
              </a:spcAft>
              <a:buClr>
                <a:srgbClr val="66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No temple (Rev. 21:22)</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night (Rev 21:25)</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evil (Rev 21:27)</a:t>
            </a:r>
          </a:p>
          <a:p>
            <a:pPr marL="688975" indent="-688975" eaLnBrk="1" hangingPunct="1">
              <a:spcBef>
                <a:spcPts val="0"/>
              </a:spcBef>
              <a:spcAft>
                <a:spcPts val="1200"/>
              </a:spcAft>
              <a:buClr>
                <a:srgbClr val="66FFFF"/>
              </a:buClr>
              <a:buSzPct val="100000"/>
              <a:buFont typeface="+mj-lt"/>
              <a:buAutoNum type="romanU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8557317" y="1600200"/>
            <a:ext cx="3025083" cy="3657600"/>
          </a:xfrm>
          <a:prstGeom prst="rect">
            <a:avLst/>
          </a:prstGeom>
        </p:spPr>
      </p:pic>
    </p:spTree>
    <p:extLst>
      <p:ext uri="{BB962C8B-B14F-4D97-AF65-F5344CB8AC3E}">
        <p14:creationId xmlns:p14="http://schemas.microsoft.com/office/powerpoint/2010/main" val="34960738"/>
      </p:ext>
    </p:extLst>
  </p:cSld>
  <p:clrMapOvr>
    <a:masterClrMapping/>
  </p:clrMapOvr>
  <p:transition advTm="9168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extLst>
              <p:ext uri="{D42A27DB-BD31-4B8C-83A1-F6EECF244321}">
                <p14:modId xmlns:p14="http://schemas.microsoft.com/office/powerpoint/2010/main" val="2210085790"/>
              </p:ext>
            </p:extLst>
          </p:nvPr>
        </p:nvGraphicFramePr>
        <p:xfrm>
          <a:off x="1676400" y="152400"/>
          <a:ext cx="8839200" cy="6553134"/>
        </p:xfrm>
        <a:graphic>
          <a:graphicData uri="http://schemas.openxmlformats.org/drawingml/2006/table">
            <a:tbl>
              <a:tblPr>
                <a:tableStyleId>{D7AC3CCA-C797-4891-BE02-D94E43425B78}</a:tableStyleId>
              </a:tblPr>
              <a:tblGrid>
                <a:gridCol w="41910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Millennium Rev.20</a:t>
                      </a:r>
                      <a:endParaRPr kumimoji="0" lang="en-US" sz="36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defRPr/>
                      </a:pP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Eternal State Rev.21-22</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2437786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Sin restrained</a:t>
                      </a:r>
                      <a:endParaRPr kumimoji="0" lang="en-US" sz="3200" b="1" i="0" u="none" strike="noStrike" cap="none" normalizeH="0" baseline="0" dirty="0">
                        <a:ln>
                          <a:noFill/>
                        </a:ln>
                        <a:solidFill>
                          <a:schemeClr val="tx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T="45714" marB="45714" anchor="ctr" horzOverflow="overflow">
                    <a:lnT w="12700" cap="flat" cmpd="sng" algn="ctr">
                      <a:solidFill>
                        <a:schemeClr val="tx1"/>
                      </a:solidFill>
                      <a:prstDash val="solid"/>
                      <a:round/>
                      <a:headEnd type="none" w="med" len="med"/>
                      <a:tailEnd type="none" w="med" len="med"/>
                    </a:lnT>
                  </a:tcPr>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Sin removed</a:t>
                      </a:r>
                      <a:endParaRPr kumimoji="0" lang="en-US" sz="32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marT="45714" marB="45714"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Destinies sealed</a:t>
                      </a:r>
                    </a:p>
                  </a:txBody>
                  <a:tcPr marT="45714" marB="45714"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127008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extLst>
              <p:ext uri="{D42A27DB-BD31-4B8C-83A1-F6EECF244321}">
                <p14:modId xmlns:p14="http://schemas.microsoft.com/office/powerpoint/2010/main" val="1534854709"/>
              </p:ext>
            </p:extLst>
          </p:nvPr>
        </p:nvGraphicFramePr>
        <p:xfrm>
          <a:off x="1676399" y="516496"/>
          <a:ext cx="8839202" cy="5825008"/>
        </p:xfrm>
        <a:graphic>
          <a:graphicData uri="http://schemas.openxmlformats.org/drawingml/2006/table">
            <a:tbl>
              <a:tblPr>
                <a:tableStyleId>{D7AC3CCA-C797-4891-BE02-D94E43425B78}</a:tableStyleId>
              </a:tblPr>
              <a:tblGrid>
                <a:gridCol w="3886200">
                  <a:extLst>
                    <a:ext uri="{9D8B030D-6E8A-4147-A177-3AD203B41FA5}">
                      <a16:colId xmlns:a16="http://schemas.microsoft.com/office/drawing/2014/main" val="836798824"/>
                    </a:ext>
                  </a:extLst>
                </a:gridCol>
                <a:gridCol w="2476501">
                  <a:extLst>
                    <a:ext uri="{9D8B030D-6E8A-4147-A177-3AD203B41FA5}">
                      <a16:colId xmlns:a16="http://schemas.microsoft.com/office/drawing/2014/main" val="20000"/>
                    </a:ext>
                  </a:extLst>
                </a:gridCol>
                <a:gridCol w="2476501">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en-US" sz="3600" b="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Millennium and Eternal State</a:t>
                      </a:r>
                      <a:endParaRPr kumimoji="0" lang="en-US" sz="36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T="45714" marB="45714" anchor="ctr" horzOverflow="overflow">
                    <a:solidFill>
                      <a:schemeClr val="bg2"/>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Calibri" panose="020F0502020204030204" pitchFamily="34" charset="0"/>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885726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67900" cy="3505200"/>
          </a:xfrm>
        </p:spPr>
        <p:txBody>
          <a:bodyPr/>
          <a:lstStyle/>
          <a:p>
            <a:pPr marL="514350" indent="-514350" eaLnBrk="1" hangingPunct="1">
              <a:spcBef>
                <a:spcPts val="0"/>
              </a:spcBef>
              <a:spcAft>
                <a:spcPts val="2400"/>
              </a:spcAft>
              <a:buSzPct val="100000"/>
              <a:buFont typeface="+mj-lt"/>
              <a:buAutoNum type="arabicPeriod"/>
              <a:defRPr/>
            </a:pPr>
            <a:r>
              <a:rPr lang="en-US" dirty="0"/>
              <a:t>Solomon’s pre-exilic temple (Kings and Chronicles)</a:t>
            </a:r>
          </a:p>
          <a:p>
            <a:pPr marL="514350" indent="-514350" eaLnBrk="1" hangingPunct="1">
              <a:spcBef>
                <a:spcPts val="0"/>
              </a:spcBef>
              <a:spcAft>
                <a:spcPts val="2400"/>
              </a:spcAft>
              <a:buSzPct val="100000"/>
              <a:buFont typeface="+mj-lt"/>
              <a:buAutoNum type="arabicPeriod"/>
              <a:defRPr/>
            </a:pPr>
            <a:r>
              <a:rPr lang="en-US" dirty="0"/>
              <a:t>Zerubbabel’s post exilic temple (Ezra 1-6; John 2:20)</a:t>
            </a:r>
          </a:p>
          <a:p>
            <a:pPr marL="514350" indent="-514350" eaLnBrk="1" hangingPunct="1">
              <a:spcBef>
                <a:spcPts val="0"/>
              </a:spcBef>
              <a:spcAft>
                <a:spcPts val="2400"/>
              </a:spcAft>
              <a:buSzPct val="100000"/>
              <a:buFont typeface="+mj-lt"/>
              <a:buAutoNum type="arabicPeriod"/>
              <a:defRPr/>
            </a:pPr>
            <a:r>
              <a:rPr lang="en-US" b="1" u="sng" dirty="0">
                <a:solidFill>
                  <a:srgbClr val="FFFFCC"/>
                </a:solidFill>
              </a:rPr>
              <a:t>Antichrist's temple (Dan 9:27; Matt 24:15; 2 </a:t>
            </a:r>
            <a:r>
              <a:rPr lang="en-US" b="1" u="sng" dirty="0" err="1">
                <a:solidFill>
                  <a:srgbClr val="FFFFCC"/>
                </a:solidFill>
              </a:rPr>
              <a:t>Thess</a:t>
            </a:r>
            <a:r>
              <a:rPr lang="en-US" b="1" u="sng" dirty="0">
                <a:solidFill>
                  <a:srgbClr val="FFFFCC"/>
                </a:solidFill>
              </a:rPr>
              <a:t> 2:4; Rev 11:1-2)</a:t>
            </a:r>
          </a:p>
          <a:p>
            <a:pPr marL="514350" indent="-514350" eaLnBrk="1" hangingPunct="1">
              <a:spcBef>
                <a:spcPts val="0"/>
              </a:spcBef>
              <a:spcAft>
                <a:spcPts val="2400"/>
              </a:spcAft>
              <a:buSzPct val="100000"/>
              <a:buFont typeface="+mj-lt"/>
              <a:buAutoNum type="arabicPeriod"/>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3764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9569D-DFC6-5B6D-7FE8-2570101596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4108817"/>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regular sacrifice.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set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abomination of desolation.”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159191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b="1" u="sng" dirty="0">
                <a:solidFill>
                  <a:srgbClr val="FFFFCC"/>
                </a:solidFill>
              </a:rPr>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1290683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b="1" u="sng" dirty="0">
                <a:solidFill>
                  <a:srgbClr val="FFFFCC"/>
                </a:solidFill>
              </a:rPr>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9917193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b="1" u="sng" dirty="0">
                <a:solidFill>
                  <a:srgbClr val="FFFFCC"/>
                </a:solidFill>
              </a:rPr>
              <a:t>Desire among some Jews to Rebuild 3rd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288826043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temple mount ark.jpg">
            <a:extLst>
              <a:ext uri="{FF2B5EF4-FFF2-40B4-BE49-F238E27FC236}">
                <a16:creationId xmlns:a16="http://schemas.microsoft.com/office/drawing/2014/main" id="{41A82DF4-1528-6F7B-87EB-092FB9BC0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33417-0409-9718-68AA-E45D135E6AD5}"/>
              </a:ext>
            </a:extLst>
          </p:cNvPr>
          <p:cNvPicPr>
            <a:picLocks noChangeAspect="1"/>
          </p:cNvPicPr>
          <p:nvPr/>
        </p:nvPicPr>
        <p:blipFill>
          <a:blip r:embed="rId2"/>
          <a:stretch>
            <a:fillRect/>
          </a:stretch>
        </p:blipFill>
        <p:spPr>
          <a:xfrm>
            <a:off x="1913781" y="228322"/>
            <a:ext cx="8364437"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8E710-D90C-2B77-6162-83B6874E2794}"/>
              </a:ext>
            </a:extLst>
          </p:cNvPr>
          <p:cNvPicPr>
            <a:picLocks noChangeAspect="1"/>
          </p:cNvPicPr>
          <p:nvPr/>
        </p:nvPicPr>
        <p:blipFill>
          <a:blip r:embed="rId3"/>
          <a:stretch>
            <a:fillRect/>
          </a:stretch>
        </p:blipFill>
        <p:spPr>
          <a:xfrm>
            <a:off x="792020" y="1139753"/>
            <a:ext cx="10607959" cy="457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B22C5-21B8-FB4D-6513-2E83DA21EE50}"/>
              </a:ext>
            </a:extLst>
          </p:cNvPr>
          <p:cNvPicPr>
            <a:picLocks noChangeAspect="1"/>
          </p:cNvPicPr>
          <p:nvPr/>
        </p:nvPicPr>
        <p:blipFill>
          <a:blip r:embed="rId2"/>
          <a:stretch>
            <a:fillRect/>
          </a:stretch>
        </p:blipFill>
        <p:spPr>
          <a:xfrm>
            <a:off x="3295650" y="228600"/>
            <a:ext cx="5600700" cy="6400800"/>
          </a:xfrm>
          <a:prstGeom prst="rect">
            <a:avLst/>
          </a:prstGeom>
          <a:ln w="57150">
            <a:solidFill>
              <a:schemeClr val="tx1"/>
            </a:solidFill>
          </a:ln>
        </p:spPr>
      </p:pic>
    </p:spTree>
    <p:extLst>
      <p:ext uri="{BB962C8B-B14F-4D97-AF65-F5344CB8AC3E}">
        <p14:creationId xmlns:p14="http://schemas.microsoft.com/office/powerpoint/2010/main" val="3900098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50F0A8F-153B-3189-ADDB-04470593C3ED}"/>
              </a:ext>
            </a:extLst>
          </p:cNvPr>
          <p:cNvPicPr>
            <a:picLocks noChangeAspect="1"/>
          </p:cNvPicPr>
          <p:nvPr/>
        </p:nvPicPr>
        <p:blipFill rotWithShape="1">
          <a:blip r:embed="rId2">
            <a:extLst>
              <a:ext uri="{28A0092B-C50C-407E-A947-70E740481C1C}">
                <a14:useLocalDpi xmlns:a14="http://schemas.microsoft.com/office/drawing/2010/main" val="0"/>
              </a:ext>
            </a:extLst>
          </a:blip>
          <a:srcRect l="47500" t="18889" r="6250" b="20000"/>
          <a:stretch/>
        </p:blipFill>
        <p:spPr>
          <a:xfrm>
            <a:off x="2209800" y="540609"/>
            <a:ext cx="7772400" cy="5776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1290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regular sacrifice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will set up the abomination of desolation.”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3694223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6" y="228600"/>
            <a:ext cx="9195229" cy="6400800"/>
          </a:xfrm>
          <a:prstGeom prst="rect">
            <a:avLst/>
          </a:prstGeom>
        </p:spPr>
      </p:pic>
    </p:spTree>
    <p:extLst>
      <p:ext uri="{BB962C8B-B14F-4D97-AF65-F5344CB8AC3E}">
        <p14:creationId xmlns:p14="http://schemas.microsoft.com/office/powerpoint/2010/main" val="419247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1599435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FA3E9-D49E-51BD-BB8C-3C8829D1FDBC}"/>
              </a:ext>
            </a:extLst>
          </p:cNvPr>
          <p:cNvPicPr>
            <a:picLocks noChangeAspect="1"/>
          </p:cNvPicPr>
          <p:nvPr/>
        </p:nvPicPr>
        <p:blipFill rotWithShape="1">
          <a:blip r:embed="rId2"/>
          <a:srcRect l="56250" t="4444" r="3750" b="6666"/>
          <a:stretch/>
        </p:blipFill>
        <p:spPr>
          <a:xfrm>
            <a:off x="3535680" y="228600"/>
            <a:ext cx="512064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3262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dirty="0">
                <a:effectLst>
                  <a:outerShdw blurRad="38100" dist="38100" dir="2700000" algn="tl">
                    <a:srgbClr val="000000">
                      <a:alpha val="43137"/>
                    </a:srgbClr>
                  </a:outerShdw>
                </a:effectLst>
              </a:rPr>
              <a:t>ISAIAH 14:12-15 – 5 “I WILL” STATEMENTS</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to heaven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Raise my throne above the stars of God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Sit enthroned on the Mt. of the Assembly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above the tops of the clouds (14)</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b="1" u="sng" dirty="0">
                <a:solidFill>
                  <a:srgbClr val="FFFFCC"/>
                </a:solidFill>
                <a:effectLst>
                  <a:outerShdw blurRad="38100" dist="38100" dir="2700000" algn="tl">
                    <a:srgbClr val="000000">
                      <a:alpha val="43137"/>
                    </a:srgbClr>
                  </a:outerShdw>
                </a:effectLst>
              </a:rPr>
              <a:t>ISAIAH 14:12-15 – 5 “I WILL” STATEMENTS</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to heaven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Raise my throne above the stars of God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Sit enthroned on the Mt. of the Assembly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above the tops of the clouds (14)</a:t>
            </a:r>
          </a:p>
          <a:p>
            <a:pPr marL="914400" lvl="2" indent="-457200">
              <a:lnSpc>
                <a:spcPct val="100000"/>
              </a:lnSpc>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13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892826"/>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14:14</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ascend above the heights of the clouds;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make myself like the Most High</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A49BC1-D7F7-46EE-B392-1FC14A10FAF3}"/>
              </a:ext>
            </a:extLst>
          </p:cNvPr>
          <p:cNvPicPr>
            <a:picLocks noChangeAspect="1"/>
          </p:cNvPicPr>
          <p:nvPr/>
        </p:nvPicPr>
        <p:blipFill>
          <a:blip r:embed="rId3"/>
          <a:stretch>
            <a:fillRect/>
          </a:stretch>
        </p:blipFill>
        <p:spPr>
          <a:xfrm>
            <a:off x="5030994" y="2133600"/>
            <a:ext cx="2130013" cy="2743200"/>
          </a:xfrm>
          <a:prstGeom prst="rect">
            <a:avLst/>
          </a:prstGeom>
        </p:spPr>
      </p:pic>
    </p:spTree>
    <p:extLst>
      <p:ext uri="{BB962C8B-B14F-4D97-AF65-F5344CB8AC3E}">
        <p14:creationId xmlns:p14="http://schemas.microsoft.com/office/powerpoint/2010/main" val="109659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rPr>
              <a:t>Satan’s Tactics (2 Cor 2:11)</a:t>
            </a:r>
          </a:p>
        </p:txBody>
      </p:sp>
      <p:sp>
        <p:nvSpPr>
          <p:cNvPr id="30723" name="Rectangle 3"/>
          <p:cNvSpPr>
            <a:spLocks noGrp="1" noChangeArrowheads="1"/>
          </p:cNvSpPr>
          <p:nvPr>
            <p:ph type="body" idx="1"/>
          </p:nvPr>
        </p:nvSpPr>
        <p:spPr>
          <a:xfrm>
            <a:off x="1066800" y="1735139"/>
            <a:ext cx="10287000" cy="33877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Adds to God’s Word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Challenges God’s goodness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Subtracts from God’s Word (3:4; 2:17)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Offers wisdom without submission to God (3:5; Prov 1:7)</a:t>
            </a:r>
          </a:p>
        </p:txBody>
      </p:sp>
      <p:pic>
        <p:nvPicPr>
          <p:cNvPr id="2" name="Picture 1">
            <a:extLst>
              <a:ext uri="{FF2B5EF4-FFF2-40B4-BE49-F238E27FC236}">
                <a16:creationId xmlns:a16="http://schemas.microsoft.com/office/drawing/2014/main" id="{01D53B9C-3771-5D6B-A1DF-311F96ABD9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pic>
        <p:nvPicPr>
          <p:cNvPr id="4" name="Picture 3" descr="C:\Users\awoods\Pictures\Microsoft Clip Organizer\j0364212.wmf">
            <a:extLst>
              <a:ext uri="{FF2B5EF4-FFF2-40B4-BE49-F238E27FC236}">
                <a16:creationId xmlns:a16="http://schemas.microsoft.com/office/drawing/2014/main" id="{A4CC2F3A-7001-8530-A7CB-8B05B9227D8C}"/>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609600" y="114300"/>
            <a:ext cx="876714" cy="914400"/>
          </a:xfrm>
          <a:prstGeom prst="rect">
            <a:avLst/>
          </a:prstGeom>
          <a:solidFill>
            <a:schemeClr val="tx1">
              <a:alpha val="40000"/>
            </a:schemeClr>
          </a:solidFill>
          <a:ln w="9525">
            <a:noFill/>
            <a:miter lim="800000"/>
            <a:headEnd/>
            <a:tailEnd/>
          </a:ln>
        </p:spPr>
      </p:pic>
    </p:spTree>
    <p:extLst>
      <p:ext uri="{BB962C8B-B14F-4D97-AF65-F5344CB8AC3E}">
        <p14:creationId xmlns:p14="http://schemas.microsoft.com/office/powerpoint/2010/main" val="839834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3:5</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God knows that in the day you eat from it your eyes will be opened, and you will be like God, knowing good and evil.”</a:t>
            </a:r>
          </a:p>
        </p:txBody>
      </p:sp>
      <p:pic>
        <p:nvPicPr>
          <p:cNvPr id="3" name="Picture 2">
            <a:extLst>
              <a:ext uri="{FF2B5EF4-FFF2-40B4-BE49-F238E27FC236}">
                <a16:creationId xmlns:a16="http://schemas.microsoft.com/office/drawing/2014/main" id="{BA5E81C4-D5C2-A3E6-8170-D4599D7334AA}"/>
              </a:ext>
            </a:extLst>
          </p:cNvPr>
          <p:cNvPicPr>
            <a:picLocks noChangeAspect="1"/>
          </p:cNvPicPr>
          <p:nvPr/>
        </p:nvPicPr>
        <p:blipFill>
          <a:blip r:embed="rId3"/>
          <a:stretch>
            <a:fillRect/>
          </a:stretch>
        </p:blipFill>
        <p:spPr>
          <a:xfrm>
            <a:off x="4483468" y="2057281"/>
            <a:ext cx="3225064" cy="2743438"/>
          </a:xfrm>
          <a:prstGeom prst="rect">
            <a:avLst/>
          </a:prstGeom>
          <a:ln>
            <a:solidFill>
              <a:schemeClr val="tx1"/>
            </a:solidFill>
          </a:ln>
        </p:spPr>
      </p:pic>
    </p:spTree>
    <p:extLst>
      <p:ext uri="{BB962C8B-B14F-4D97-AF65-F5344CB8AC3E}">
        <p14:creationId xmlns:p14="http://schemas.microsoft.com/office/powerpoint/2010/main" val="3106891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828800" y="228601"/>
            <a:ext cx="8534400" cy="798689"/>
          </a:xfrm>
        </p:spPr>
        <p:txBody>
          <a:bodyPr/>
          <a:lstStyle/>
          <a:p>
            <a:pPr algn="ctr" eaLnBrk="1" hangingPunct="1"/>
            <a:r>
              <a:rPr lang="en-US" sz="4000" dirty="0">
                <a:latin typeface="Calibri" pitchFamily="34" charset="0"/>
                <a:cs typeface="Calibri" pitchFamily="34" charset="0"/>
              </a:rPr>
              <a:t>Humanist Beliefs</a:t>
            </a:r>
          </a:p>
        </p:txBody>
      </p:sp>
      <p:sp>
        <p:nvSpPr>
          <p:cNvPr id="3" name="Content Placeholder 2"/>
          <p:cNvSpPr>
            <a:spLocks noGrp="1"/>
          </p:cNvSpPr>
          <p:nvPr>
            <p:ph idx="1"/>
          </p:nvPr>
        </p:nvSpPr>
        <p:spPr>
          <a:xfrm>
            <a:off x="609600" y="1143000"/>
            <a:ext cx="8686800" cy="5105400"/>
          </a:xfrm>
        </p:spPr>
        <p:txBody>
          <a:bodyPr rtlCol="0">
            <a:noAutofit/>
          </a:bodyPr>
          <a:lstStyle/>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non-existence or irrelevancy of god</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Man as the center of all things</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reality of evolution</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Man as an evolved animal rather than a special creature made in the image of his creator</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absence of any absolute morals or values</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Confidence in the scientific method to solve the world’s problems.</a:t>
            </a:r>
          </a:p>
        </p:txBody>
      </p:sp>
      <p:sp>
        <p:nvSpPr>
          <p:cNvPr id="50180" name="TextBox 3"/>
          <p:cNvSpPr txBox="1">
            <a:spLocks noChangeArrowheads="1"/>
          </p:cNvSpPr>
          <p:nvPr/>
        </p:nvSpPr>
        <p:spPr bwMode="auto">
          <a:xfrm>
            <a:off x="3000375" y="6400800"/>
            <a:ext cx="6191250" cy="338554"/>
          </a:xfrm>
          <a:prstGeom prst="rect">
            <a:avLst/>
          </a:prstGeom>
          <a:noFill/>
          <a:ln w="9525">
            <a:noFill/>
            <a:miter lim="800000"/>
            <a:headEnd/>
            <a:tailEnd/>
          </a:ln>
        </p:spPr>
        <p:txBody>
          <a:bodyPr wrap="square">
            <a:spAutoFit/>
          </a:bodyPr>
          <a:lstStyle/>
          <a:p>
            <a:pPr algn="ctr"/>
            <a:r>
              <a:rPr lang="en-US" sz="1600" dirty="0" err="1">
                <a:latin typeface="Calibri" pitchFamily="34" charset="0"/>
                <a:cs typeface="Calibri" pitchFamily="34" charset="0"/>
              </a:rPr>
              <a:t>Eidsmoe</a:t>
            </a:r>
            <a:r>
              <a:rPr lang="en-US" sz="1600" dirty="0">
                <a:latin typeface="Calibri" pitchFamily="34" charset="0"/>
                <a:cs typeface="Calibri" pitchFamily="34" charset="0"/>
              </a:rPr>
              <a:t>, </a:t>
            </a:r>
            <a:r>
              <a:rPr lang="en-US" sz="1600" i="1" dirty="0">
                <a:latin typeface="Calibri" pitchFamily="34" charset="0"/>
                <a:cs typeface="Calibri" pitchFamily="34" charset="0"/>
              </a:rPr>
              <a:t>The Christian Legal Advisor</a:t>
            </a:r>
            <a:r>
              <a:rPr lang="en-US" sz="1600" dirty="0">
                <a:latin typeface="Calibri" pitchFamily="34" charset="0"/>
                <a:cs typeface="Calibri" pitchFamily="34" charset="0"/>
              </a:rPr>
              <a:t>, 180-87.</a:t>
            </a: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9775" y="2028825"/>
            <a:ext cx="1952625" cy="2800350"/>
          </a:xfrm>
          <a:prstGeom prst="rect">
            <a:avLst/>
          </a:prstGeom>
          <a:ln w="190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9952D-17C9-3572-7B79-8E7C42B4E4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C4E63805-BE40-901C-4C74-3B803A898310}"/>
              </a:ext>
            </a:extLst>
          </p:cNvPr>
          <p:cNvSpPr txBox="1"/>
          <p:nvPr/>
        </p:nvSpPr>
        <p:spPr>
          <a:xfrm>
            <a:off x="609600" y="0"/>
            <a:ext cx="10972800" cy="3667671"/>
          </a:xfrm>
          <a:prstGeom prst="rect">
            <a:avLst/>
          </a:prstGeom>
          <a:noFill/>
        </p:spPr>
        <p:txBody>
          <a:bodyPr wrap="square">
            <a:spAutoFit/>
          </a:bodyPr>
          <a:lstStyle/>
          <a:p>
            <a:pPr marL="0" marR="0" algn="ctr">
              <a:spcBef>
                <a:spcPts val="0"/>
              </a:spcBef>
              <a:spcAft>
                <a:spcPts val="1000"/>
              </a:spcAft>
            </a:pPr>
            <a:r>
              <a:rPr lang="en-US" sz="44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1:1–3</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earth was formless and void, and darkness was over the surface of the deep, and the Spirit of God was moving over the surface of the waters.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God said, “Let there be light”; and there was light. </a:t>
            </a:r>
          </a:p>
        </p:txBody>
      </p:sp>
    </p:spTree>
    <p:extLst>
      <p:ext uri="{BB962C8B-B14F-4D97-AF65-F5344CB8AC3E}">
        <p14:creationId xmlns:p14="http://schemas.microsoft.com/office/powerpoint/2010/main" val="3708527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609600" y="1447801"/>
            <a:ext cx="10972800" cy="4460875"/>
          </a:xfrm>
        </p:spPr>
        <p:txBody>
          <a:bodyPr/>
          <a:lstStyle/>
          <a:p>
            <a:pPr eaLnBrk="1" hangingPunct="1">
              <a:spcBef>
                <a:spcPts val="0"/>
              </a:spcBef>
              <a:spcAft>
                <a:spcPts val="1800"/>
              </a:spcAft>
              <a:defRPr/>
            </a:pPr>
            <a:r>
              <a:rPr lang="en-US" sz="31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3100" b="1" u="sng" dirty="0">
                <a:solidFill>
                  <a:srgbClr val="FFFFCC"/>
                </a:solidFill>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3" name="Picture 2">
            <a:extLst>
              <a:ext uri="{FF2B5EF4-FFF2-40B4-BE49-F238E27FC236}">
                <a16:creationId xmlns:a16="http://schemas.microsoft.com/office/drawing/2014/main" id="{8E2791D3-6CDA-ABFE-F9F6-E88318712C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52524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14400"/>
          </a:xfrm>
        </p:spPr>
        <p:txBody>
          <a:bodyPr rtlCol="0">
            <a:noAutofit/>
          </a:bodyPr>
          <a:lstStyle/>
          <a:p>
            <a:pPr algn="ctr" eaLnBrk="1" fontAlgn="auto" hangingPunct="1">
              <a:spcAft>
                <a:spcPts val="0"/>
              </a:spcAft>
              <a:defRPr/>
            </a:pPr>
            <a:r>
              <a:rPr lang="en-US" sz="4000" dirty="0">
                <a:latin typeface="Calibri" pitchFamily="34" charset="0"/>
                <a:cs typeface="Calibri" pitchFamily="34" charset="0"/>
              </a:rPr>
              <a:t>Fundamental Questions – Christian Answers</a:t>
            </a:r>
          </a:p>
        </p:txBody>
      </p:sp>
      <p:sp>
        <p:nvSpPr>
          <p:cNvPr id="3" name="Content Placeholder 2"/>
          <p:cNvSpPr>
            <a:spLocks noGrp="1"/>
          </p:cNvSpPr>
          <p:nvPr>
            <p:ph idx="1"/>
          </p:nvPr>
        </p:nvSpPr>
        <p:spPr>
          <a:xfrm>
            <a:off x="588266" y="1600200"/>
            <a:ext cx="9546334" cy="4419600"/>
          </a:xfrm>
        </p:spPr>
        <p:txBody>
          <a:bodyPr rtlCol="0">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“Who am I?” – </a:t>
            </a:r>
            <a:r>
              <a:rPr lang="en-US" b="1" i="1" dirty="0">
                <a:solidFill>
                  <a:srgbClr val="FFFFCC"/>
                </a:solidFill>
                <a:cs typeface="Calibri" pitchFamily="34" charset="0"/>
              </a:rPr>
              <a:t>a special creation of God</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did I come from?” – </a:t>
            </a:r>
            <a:r>
              <a:rPr lang="en-US" b="1" i="1" dirty="0">
                <a:solidFill>
                  <a:srgbClr val="FFFFCC"/>
                </a:solidFill>
                <a:cs typeface="Calibri" pitchFamily="34" charset="0"/>
              </a:rPr>
              <a:t>from God’s design</a:t>
            </a:r>
          </a:p>
          <a:p>
            <a:pPr eaLnBrk="1" hangingPunct="1">
              <a:spcBef>
                <a:spcPts val="0"/>
              </a:spcBef>
              <a:spcAft>
                <a:spcPts val="3000"/>
              </a:spcAft>
              <a:defRPr/>
            </a:pPr>
            <a:r>
              <a:rPr lang="en-US" dirty="0">
                <a:effectLst>
                  <a:outerShdw blurRad="38100" dist="38100" dir="2700000" algn="tl">
                    <a:srgbClr val="000000">
                      <a:alpha val="43137"/>
                    </a:srgbClr>
                  </a:outerShdw>
                </a:effectLst>
              </a:rPr>
              <a:t>“Why am I here?” – </a:t>
            </a:r>
            <a:r>
              <a:rPr lang="en-US" b="1" i="1" dirty="0">
                <a:solidFill>
                  <a:srgbClr val="FFFFCC"/>
                </a:solidFill>
                <a:cs typeface="Calibri" pitchFamily="34" charset="0"/>
              </a:rPr>
              <a:t>to know and glorify God</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am I going?” – </a:t>
            </a:r>
            <a:r>
              <a:rPr lang="en-US" b="1" i="1" dirty="0">
                <a:solidFill>
                  <a:srgbClr val="FFFFCC"/>
                </a:solidFill>
                <a:cs typeface="Calibri" pitchFamily="34" charset="0"/>
              </a:rPr>
              <a:t>to heaven</a:t>
            </a:r>
          </a:p>
          <a:p>
            <a:pPr eaLnBrk="1" hangingPunct="1">
              <a:spcBef>
                <a:spcPts val="0"/>
              </a:spcBef>
              <a:spcAft>
                <a:spcPts val="3000"/>
              </a:spcAft>
              <a:defRPr/>
            </a:pPr>
            <a:r>
              <a:rPr lang="en-US" dirty="0">
                <a:effectLst>
                  <a:outerShdw blurRad="38100" dist="38100" dir="2700000" algn="tl">
                    <a:srgbClr val="000000">
                      <a:alpha val="43137"/>
                    </a:srgbClr>
                  </a:outerShdw>
                </a:effectLst>
              </a:rPr>
              <a:t>“How can I get there?” – </a:t>
            </a:r>
            <a:r>
              <a:rPr lang="en-US" b="1" i="1" dirty="0">
                <a:solidFill>
                  <a:srgbClr val="FFFFCC"/>
                </a:solidFill>
                <a:cs typeface="Calibri" pitchFamily="34" charset="0"/>
              </a:rPr>
              <a:t>only through Jesus Christ</a:t>
            </a:r>
          </a:p>
        </p:txBody>
      </p:sp>
      <p:pic>
        <p:nvPicPr>
          <p:cNvPr id="5123" name="Picture 3"/>
          <p:cNvPicPr>
            <a:picLocks noChangeAspect="1" noChangeArrowheads="1"/>
          </p:cNvPicPr>
          <p:nvPr/>
        </p:nvPicPr>
        <p:blipFill>
          <a:blip r:embed="rId2" cstate="print"/>
          <a:srcRect/>
          <a:stretch>
            <a:fillRect/>
          </a:stretch>
        </p:blipFill>
        <p:spPr bwMode="auto">
          <a:xfrm>
            <a:off x="9601198" y="2057400"/>
            <a:ext cx="2002536" cy="2743200"/>
          </a:xfrm>
          <a:prstGeom prst="rect">
            <a:avLst/>
          </a:prstGeom>
          <a:noFill/>
          <a:ln w="38100">
            <a:solidFill>
              <a:schemeClr val="tx1"/>
            </a:solid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rtlCol="0">
            <a:normAutofit/>
          </a:bodyPr>
          <a:lstStyle/>
          <a:p>
            <a:pPr algn="ctr" eaLnBrk="1" fontAlgn="auto" hangingPunct="1">
              <a:spcAft>
                <a:spcPts val="0"/>
              </a:spcAft>
              <a:defRPr/>
            </a:pPr>
            <a:r>
              <a:rPr lang="en-US" sz="4000" dirty="0">
                <a:latin typeface="Calibri" pitchFamily="34" charset="0"/>
                <a:cs typeface="Calibri" pitchFamily="34" charset="0"/>
              </a:rPr>
              <a:t>Fundamental Questions - Humanistic Answers</a:t>
            </a:r>
          </a:p>
        </p:txBody>
      </p:sp>
      <p:sp>
        <p:nvSpPr>
          <p:cNvPr id="50178" name="Content Placeholder 2"/>
          <p:cNvSpPr>
            <a:spLocks noGrp="1"/>
          </p:cNvSpPr>
          <p:nvPr>
            <p:ph idx="1"/>
          </p:nvPr>
        </p:nvSpPr>
        <p:spPr>
          <a:xfrm>
            <a:off x="609600" y="1600200"/>
            <a:ext cx="8869680" cy="4495800"/>
          </a:xfrm>
        </p:spPr>
        <p:txBody>
          <a:bodyPr>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“Who am I?” – </a:t>
            </a:r>
            <a:r>
              <a:rPr lang="en-US" b="1" i="1" dirty="0">
                <a:solidFill>
                  <a:srgbClr val="FFFFCC"/>
                </a:solidFill>
                <a:cs typeface="Calibri" pitchFamily="34" charset="0"/>
              </a:rPr>
              <a:t>a biological accident</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did I come from?” – </a:t>
            </a:r>
            <a:r>
              <a:rPr lang="en-US" b="1" i="1" dirty="0">
                <a:solidFill>
                  <a:srgbClr val="FFFFCC"/>
                </a:solidFill>
                <a:cs typeface="Calibri" pitchFamily="34" charset="0"/>
              </a:rPr>
              <a:t>from the primordial soup</a:t>
            </a:r>
          </a:p>
          <a:p>
            <a:pPr eaLnBrk="1" hangingPunct="1">
              <a:spcBef>
                <a:spcPts val="0"/>
              </a:spcBef>
              <a:spcAft>
                <a:spcPts val="3000"/>
              </a:spcAft>
              <a:defRPr/>
            </a:pPr>
            <a:r>
              <a:rPr lang="en-US" dirty="0">
                <a:effectLst>
                  <a:outerShdw blurRad="38100" dist="38100" dir="2700000" algn="tl">
                    <a:srgbClr val="000000">
                      <a:alpha val="43137"/>
                    </a:srgbClr>
                  </a:outerShdw>
                </a:effectLst>
              </a:rPr>
              <a:t>“Why am I here?” – </a:t>
            </a:r>
            <a:r>
              <a:rPr lang="en-US" b="1" i="1" dirty="0">
                <a:solidFill>
                  <a:srgbClr val="FFFFCC"/>
                </a:solidFill>
                <a:cs typeface="Calibri" pitchFamily="34" charset="0"/>
              </a:rPr>
              <a:t>to fulfill self</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am I going?” – </a:t>
            </a:r>
            <a:r>
              <a:rPr lang="en-US" b="1" i="1" dirty="0">
                <a:solidFill>
                  <a:srgbClr val="FFFFCC"/>
                </a:solidFill>
                <a:cs typeface="Calibri" pitchFamily="34" charset="0"/>
              </a:rPr>
              <a:t>toward a planetary new world order</a:t>
            </a:r>
          </a:p>
          <a:p>
            <a:pPr eaLnBrk="1" hangingPunct="1">
              <a:spcBef>
                <a:spcPts val="0"/>
              </a:spcBef>
              <a:spcAft>
                <a:spcPts val="3000"/>
              </a:spcAft>
              <a:defRPr/>
            </a:pPr>
            <a:r>
              <a:rPr lang="en-US" dirty="0">
                <a:effectLst>
                  <a:outerShdw blurRad="38100" dist="38100" dir="2700000" algn="tl">
                    <a:srgbClr val="000000">
                      <a:alpha val="43137"/>
                    </a:srgbClr>
                  </a:outerShdw>
                </a:effectLst>
              </a:rPr>
              <a:t>“How can I get there?” – </a:t>
            </a:r>
            <a:r>
              <a:rPr lang="en-US" b="1" i="1" dirty="0">
                <a:solidFill>
                  <a:srgbClr val="FFFFCC"/>
                </a:solidFill>
                <a:cs typeface="Calibri" pitchFamily="34" charset="0"/>
              </a:rPr>
              <a:t>the scientific method</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1920240"/>
            <a:ext cx="2153508"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1143000"/>
          </a:xfrm>
        </p:spPr>
        <p:txBody>
          <a:bodyPr rtlCol="0">
            <a:normAutofit/>
          </a:bodyPr>
          <a:lstStyle/>
          <a:p>
            <a:pPr algn="ctr" eaLnBrk="1" fontAlgn="auto" hangingPunct="1">
              <a:spcAft>
                <a:spcPts val="0"/>
              </a:spcAft>
              <a:defRPr/>
            </a:pPr>
            <a:r>
              <a:rPr lang="en-US" sz="4000" dirty="0">
                <a:latin typeface="Calibri" pitchFamily="34" charset="0"/>
                <a:cs typeface="Calibri" pitchFamily="34" charset="0"/>
              </a:rPr>
              <a:t>Humanists Call Themselves Religious</a:t>
            </a:r>
          </a:p>
        </p:txBody>
      </p:sp>
      <p:sp>
        <p:nvSpPr>
          <p:cNvPr id="51202" name="Content Placeholder 2"/>
          <p:cNvSpPr>
            <a:spLocks noGrp="1"/>
          </p:cNvSpPr>
          <p:nvPr>
            <p:ph idx="1"/>
          </p:nvPr>
        </p:nvSpPr>
        <p:spPr>
          <a:xfrm>
            <a:off x="1066800" y="1981200"/>
            <a:ext cx="5943600" cy="3276600"/>
          </a:xfrm>
        </p:spPr>
        <p:txBody>
          <a:bodyPr>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Advancement of a religion</a:t>
            </a:r>
          </a:p>
          <a:p>
            <a:pPr eaLnBrk="1" hangingPunct="1">
              <a:spcBef>
                <a:spcPts val="0"/>
              </a:spcBef>
              <a:spcAft>
                <a:spcPts val="3000"/>
              </a:spcAft>
              <a:defRPr/>
            </a:pPr>
            <a:r>
              <a:rPr lang="en-US" dirty="0">
                <a:effectLst>
                  <a:outerShdw blurRad="38100" dist="38100" dir="2700000" algn="tl">
                    <a:srgbClr val="000000">
                      <a:alpha val="43137"/>
                    </a:srgbClr>
                  </a:outerShdw>
                </a:effectLst>
              </a:rPr>
              <a:t>“Religious humanists” </a:t>
            </a:r>
          </a:p>
          <a:p>
            <a:pPr eaLnBrk="1" hangingPunct="1">
              <a:spcBef>
                <a:spcPts val="0"/>
              </a:spcBef>
              <a:spcAft>
                <a:spcPts val="3000"/>
              </a:spcAft>
              <a:defRPr/>
            </a:pPr>
            <a:r>
              <a:rPr lang="en-US" dirty="0">
                <a:effectLst>
                  <a:outerShdw blurRad="38100" dist="38100" dir="2700000" algn="tl">
                    <a:srgbClr val="000000">
                      <a:alpha val="43137"/>
                    </a:srgbClr>
                  </a:outerShdw>
                </a:effectLst>
              </a:rPr>
              <a:t>“Religious humanism.”</a:t>
            </a:r>
          </a:p>
        </p:txBody>
      </p:sp>
      <p:sp>
        <p:nvSpPr>
          <p:cNvPr id="53252" name="TextBox 3"/>
          <p:cNvSpPr txBox="1">
            <a:spLocks noChangeArrowheads="1"/>
          </p:cNvSpPr>
          <p:nvPr/>
        </p:nvSpPr>
        <p:spPr bwMode="auto">
          <a:xfrm>
            <a:off x="2476500" y="6400800"/>
            <a:ext cx="7239000" cy="338554"/>
          </a:xfrm>
          <a:prstGeom prst="rect">
            <a:avLst/>
          </a:prstGeom>
          <a:noFill/>
          <a:ln w="9525">
            <a:noFill/>
            <a:miter lim="800000"/>
            <a:headEnd/>
            <a:tailEnd/>
          </a:ln>
        </p:spPr>
        <p:txBody>
          <a:bodyPr>
            <a:spAutoFit/>
          </a:bodyPr>
          <a:lstStyle/>
          <a:p>
            <a:pPr algn="ctr"/>
            <a:r>
              <a:rPr lang="en-US" sz="1600" dirty="0">
                <a:latin typeface="Calibri" pitchFamily="34" charset="0"/>
                <a:cs typeface="Calibri" pitchFamily="34" charset="0"/>
              </a:rPr>
              <a:t>Kurtz, ed., </a:t>
            </a:r>
            <a:r>
              <a:rPr lang="en-US" sz="1600" i="1" dirty="0">
                <a:latin typeface="Calibri" pitchFamily="34" charset="0"/>
                <a:cs typeface="Calibri" pitchFamily="34" charset="0"/>
              </a:rPr>
              <a:t>Humanist Manifestos I and II</a:t>
            </a:r>
            <a:r>
              <a:rPr lang="en-US" sz="1600" dirty="0">
                <a:latin typeface="Calibri" pitchFamily="34" charset="0"/>
                <a:cs typeface="Calibri" pitchFamily="34" charset="0"/>
              </a:rPr>
              <a:t>, 8, 10.</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1905000"/>
            <a:ext cx="2976380" cy="417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276600" y="228600"/>
            <a:ext cx="5638800" cy="914400"/>
          </a:xfrm>
        </p:spPr>
        <p:txBody>
          <a:bodyPr/>
          <a:lstStyle/>
          <a:p>
            <a:pPr eaLnBrk="1" hangingPunct="1"/>
            <a:r>
              <a:rPr lang="en-US" sz="4000" dirty="0" err="1">
                <a:latin typeface="Calibri" pitchFamily="34" charset="0"/>
                <a:cs typeface="Calibri" pitchFamily="34" charset="0"/>
              </a:rPr>
              <a:t>Torcaso</a:t>
            </a:r>
            <a:r>
              <a:rPr lang="en-US" sz="4000" dirty="0">
                <a:latin typeface="Calibri" pitchFamily="34" charset="0"/>
                <a:cs typeface="Calibri" pitchFamily="34" charset="0"/>
              </a:rPr>
              <a:t> v. Watkins (1961)</a:t>
            </a:r>
          </a:p>
        </p:txBody>
      </p:sp>
      <p:sp>
        <p:nvSpPr>
          <p:cNvPr id="55298" name="Content Placeholder 2"/>
          <p:cNvSpPr>
            <a:spLocks noGrp="1"/>
          </p:cNvSpPr>
          <p:nvPr>
            <p:ph idx="1"/>
          </p:nvPr>
        </p:nvSpPr>
        <p:spPr>
          <a:xfrm>
            <a:off x="609600" y="1143000"/>
            <a:ext cx="10972800" cy="2362200"/>
          </a:xfrm>
        </p:spPr>
        <p:txBody>
          <a:bodyPr>
            <a:noAutofit/>
          </a:bodyPr>
          <a:lstStyle/>
          <a:p>
            <a:pPr marL="1588" indent="0" algn="just" eaLnBrk="1" fontAlgn="auto" hangingPunct="1">
              <a:spcBef>
                <a:spcPts val="0"/>
              </a:spcBef>
              <a:spcAft>
                <a:spcPts val="0"/>
              </a:spcAft>
              <a:buClr>
                <a:schemeClr val="tx1">
                  <a:shade val="95000"/>
                </a:schemeClr>
              </a:buClr>
              <a:buNone/>
              <a:defRPr/>
            </a:pPr>
            <a:r>
              <a:rPr lang="en-US" dirty="0">
                <a:latin typeface="Calibri" pitchFamily="34" charset="0"/>
                <a:cs typeface="Calibri" pitchFamily="34" charset="0"/>
              </a:rPr>
              <a:t>“Among the religions in this country which do not teach what would generally be considered a belief in the existence of God are Buddhism, Taoism, Ethical Culture, </a:t>
            </a:r>
            <a:r>
              <a:rPr lang="en-US" b="1" i="1" u="sng" dirty="0">
                <a:solidFill>
                  <a:srgbClr val="FFFFCC"/>
                </a:solidFill>
                <a:latin typeface="Calibri" pitchFamily="34" charset="0"/>
                <a:cs typeface="Calibri" pitchFamily="34" charset="0"/>
              </a:rPr>
              <a:t>Secular Humanism</a:t>
            </a:r>
            <a:r>
              <a:rPr lang="en-US" i="1" dirty="0">
                <a:solidFill>
                  <a:srgbClr val="FFFFCC"/>
                </a:solidFill>
                <a:latin typeface="Calibri" pitchFamily="34" charset="0"/>
                <a:cs typeface="Calibri" pitchFamily="34" charset="0"/>
              </a:rPr>
              <a:t> </a:t>
            </a:r>
            <a:r>
              <a:rPr lang="en-US" dirty="0">
                <a:latin typeface="Calibri" pitchFamily="34" charset="0"/>
                <a:cs typeface="Calibri" pitchFamily="34" charset="0"/>
              </a:rPr>
              <a:t>and others” (italics added).</a:t>
            </a:r>
          </a:p>
        </p:txBody>
      </p:sp>
      <p:sp>
        <p:nvSpPr>
          <p:cNvPr id="57348" name="Rectangle 1"/>
          <p:cNvSpPr>
            <a:spLocks noChangeArrowheads="1"/>
          </p:cNvSpPr>
          <p:nvPr/>
        </p:nvSpPr>
        <p:spPr bwMode="auto">
          <a:xfrm>
            <a:off x="4051301" y="6400800"/>
            <a:ext cx="4464492" cy="338554"/>
          </a:xfrm>
          <a:prstGeom prst="rect">
            <a:avLst/>
          </a:prstGeom>
          <a:noFill/>
          <a:ln w="9525">
            <a:noFill/>
            <a:miter lim="800000"/>
            <a:headEnd/>
            <a:tailEnd/>
          </a:ln>
        </p:spPr>
        <p:txBody>
          <a:bodyPr wrap="none" anchor="ctr">
            <a:spAutoFit/>
          </a:bodyPr>
          <a:lstStyle/>
          <a:p>
            <a:pPr algn="ctr"/>
            <a:r>
              <a:rPr lang="en-US" sz="1600" i="1" dirty="0" err="1">
                <a:latin typeface="Calibri" pitchFamily="34" charset="0"/>
                <a:cs typeface="Calibri" pitchFamily="34" charset="0"/>
              </a:rPr>
              <a:t>Torcaso</a:t>
            </a:r>
            <a:r>
              <a:rPr lang="en-US" sz="1600" i="1" dirty="0">
                <a:latin typeface="Calibri" pitchFamily="34" charset="0"/>
                <a:cs typeface="Calibri" pitchFamily="34" charset="0"/>
              </a:rPr>
              <a:t> v. Watkins</a:t>
            </a:r>
            <a:r>
              <a:rPr lang="en-US" sz="1600" dirty="0">
                <a:latin typeface="Calibri" pitchFamily="34" charset="0"/>
                <a:cs typeface="Calibri" pitchFamily="34" charset="0"/>
              </a:rPr>
              <a:t>, 367 U.S. 488, 495, n. 11 (1961). </a:t>
            </a:r>
          </a:p>
        </p:txBody>
      </p:sp>
      <p:pic>
        <p:nvPicPr>
          <p:cNvPr id="5" name="Picture 4"/>
          <p:cNvPicPr>
            <a:picLocks noChangeAspect="1" noChangeArrowheads="1"/>
          </p:cNvPicPr>
          <p:nvPr/>
        </p:nvPicPr>
        <p:blipFill>
          <a:blip r:embed="rId2" cstate="print"/>
          <a:srcRect/>
          <a:stretch>
            <a:fillRect/>
          </a:stretch>
        </p:blipFill>
        <p:spPr bwMode="auto">
          <a:xfrm>
            <a:off x="4051302" y="3429000"/>
            <a:ext cx="4206239" cy="2743200"/>
          </a:xfrm>
          <a:prstGeom prst="rect">
            <a:avLst/>
          </a:prstGeom>
          <a:noFill/>
          <a:ln w="9525">
            <a:solidFill>
              <a:schemeClr val="tx1"/>
            </a:solid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828800" y="228600"/>
            <a:ext cx="8534400" cy="914400"/>
          </a:xfrm>
        </p:spPr>
        <p:txBody>
          <a:bodyPr/>
          <a:lstStyle/>
          <a:p>
            <a:pPr algn="ctr" eaLnBrk="1" hangingPunct="1"/>
            <a:r>
              <a:rPr lang="en-US" sz="4000" dirty="0">
                <a:latin typeface="Calibri" pitchFamily="34" charset="0"/>
                <a:cs typeface="Calibri" pitchFamily="34" charset="0"/>
              </a:rPr>
              <a:t>Humanist Proselytizing</a:t>
            </a:r>
          </a:p>
        </p:txBody>
      </p:sp>
      <p:sp>
        <p:nvSpPr>
          <p:cNvPr id="56322" name="Content Placeholder 2"/>
          <p:cNvSpPr>
            <a:spLocks noGrp="1"/>
          </p:cNvSpPr>
          <p:nvPr>
            <p:ph idx="1"/>
          </p:nvPr>
        </p:nvSpPr>
        <p:spPr>
          <a:xfrm>
            <a:off x="609600" y="1143000"/>
            <a:ext cx="8077200" cy="4114800"/>
          </a:xfrm>
        </p:spPr>
        <p:txBody>
          <a:bodyPr>
            <a:noAutofit/>
          </a:bodyPr>
          <a:lstStyle/>
          <a:p>
            <a:pPr marL="1588" indent="0" algn="just" eaLnBrk="1" fontAlgn="auto" hangingPunct="1">
              <a:spcAft>
                <a:spcPts val="0"/>
              </a:spcAft>
              <a:buClr>
                <a:schemeClr val="tx1">
                  <a:shade val="95000"/>
                </a:schemeClr>
              </a:buClr>
              <a:buNone/>
              <a:defRPr/>
            </a:pPr>
            <a:r>
              <a:rPr lang="en-US" dirty="0">
                <a:latin typeface="Calibri" panose="020F0502020204030204" pitchFamily="34" charset="0"/>
                <a:cs typeface="Calibri" panose="020F0502020204030204" pitchFamily="34" charset="0"/>
              </a:rPr>
              <a:t>“Education is thus a most powerful ally of Humanism, and every public school is a school of Humanism. What can the theistic Sunday-schools, meeting for an hour once a week, and teaching only a fraction of the children, do to stem the tide of a five-day program of humanistic teaching?”</a:t>
            </a:r>
          </a:p>
        </p:txBody>
      </p:sp>
      <p:sp>
        <p:nvSpPr>
          <p:cNvPr id="58372" name="TextBox 3"/>
          <p:cNvSpPr txBox="1">
            <a:spLocks noChangeArrowheads="1"/>
          </p:cNvSpPr>
          <p:nvPr/>
        </p:nvSpPr>
        <p:spPr bwMode="auto">
          <a:xfrm>
            <a:off x="1828800" y="6477000"/>
            <a:ext cx="8534400" cy="338554"/>
          </a:xfrm>
          <a:prstGeom prst="rect">
            <a:avLst/>
          </a:prstGeom>
          <a:noFill/>
          <a:ln w="9525">
            <a:noFill/>
            <a:miter lim="800000"/>
            <a:headEnd/>
            <a:tailEnd/>
          </a:ln>
        </p:spPr>
        <p:txBody>
          <a:bodyPr wrap="square">
            <a:spAutoFit/>
          </a:bodyPr>
          <a:lstStyle/>
          <a:p>
            <a:pPr algn="ctr"/>
            <a:r>
              <a:rPr lang="en-US" sz="1600" dirty="0">
                <a:latin typeface="Calibri" pitchFamily="34" charset="0"/>
                <a:cs typeface="Calibri" pitchFamily="34" charset="0"/>
              </a:rPr>
              <a:t>Charles Francis Potter, </a:t>
            </a:r>
            <a:r>
              <a:rPr lang="en-US" sz="1600" i="1" dirty="0">
                <a:latin typeface="Calibri" pitchFamily="34" charset="0"/>
                <a:cs typeface="Calibri" pitchFamily="34" charset="0"/>
              </a:rPr>
              <a:t>Humanism: A New Religion</a:t>
            </a:r>
            <a:r>
              <a:rPr lang="en-US" sz="1600" dirty="0">
                <a:latin typeface="Calibri" pitchFamily="34" charset="0"/>
                <a:cs typeface="Calibri" pitchFamily="34" charset="0"/>
              </a:rPr>
              <a:t> (New York: Simon and Schuster, 1930), 128</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1371600"/>
            <a:ext cx="2667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467100" y="228600"/>
            <a:ext cx="52578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New Age Proselytizing</a:t>
            </a:r>
          </a:p>
        </p:txBody>
      </p:sp>
      <p:sp>
        <p:nvSpPr>
          <p:cNvPr id="3" name="Content Placeholder 2"/>
          <p:cNvSpPr>
            <a:spLocks noGrp="1"/>
          </p:cNvSpPr>
          <p:nvPr>
            <p:ph idx="1"/>
          </p:nvPr>
        </p:nvSpPr>
        <p:spPr>
          <a:xfrm>
            <a:off x="609600" y="1459166"/>
            <a:ext cx="10972800" cy="4560633"/>
          </a:xfrm>
        </p:spPr>
        <p:txBody>
          <a:bodyPr rtlCol="0">
            <a:noAutofit/>
          </a:bodyPr>
          <a:lstStyle/>
          <a:p>
            <a:pPr marL="1588"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itchFamily="34" charset="0"/>
                <a:cs typeface="Calibri" pitchFamily="34" charset="0"/>
              </a:rPr>
              <a:t>“I am convinced that the battle for humankind’s future must be waged and won in the public school classrooms by teachers who correctly perceive their role as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proselytizers of a new faith</a:t>
            </a:r>
            <a:r>
              <a:rPr lang="en-US" dirty="0">
                <a:effectLst>
                  <a:outerShdw blurRad="38100" dist="38100" dir="2700000" algn="tl">
                    <a:srgbClr val="000000">
                      <a:alpha val="43137"/>
                    </a:srgbClr>
                  </a:outerShdw>
                </a:effectLst>
                <a:latin typeface="Calibri" pitchFamily="34" charset="0"/>
                <a:cs typeface="Calibri" pitchFamily="34" charset="0"/>
              </a:rPr>
              <a:t>: a religion of humanity that recognizes and respects the spark of what theologians call the Divinity in every human being. These teachers must embody the same selfless dedication as the most rabid fundamentalist preachers.”</a:t>
            </a:r>
          </a:p>
        </p:txBody>
      </p:sp>
      <p:sp>
        <p:nvSpPr>
          <p:cNvPr id="46084" name="TextBox 3"/>
          <p:cNvSpPr txBox="1">
            <a:spLocks noChangeArrowheads="1"/>
          </p:cNvSpPr>
          <p:nvPr/>
        </p:nvSpPr>
        <p:spPr bwMode="auto">
          <a:xfrm>
            <a:off x="1257299" y="6443246"/>
            <a:ext cx="9677402" cy="338554"/>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itchFamily="34" charset="0"/>
                <a:cs typeface="Calibri" pitchFamily="34" charset="0"/>
              </a:rPr>
              <a:t>John </a:t>
            </a:r>
            <a:r>
              <a:rPr lang="en-US" sz="1600" dirty="0" err="1">
                <a:effectLst>
                  <a:outerShdw blurRad="38100" dist="38100" dir="2700000" algn="tl">
                    <a:srgbClr val="000000">
                      <a:alpha val="43137"/>
                    </a:srgbClr>
                  </a:outerShdw>
                </a:effectLst>
                <a:latin typeface="Calibri" pitchFamily="34" charset="0"/>
                <a:cs typeface="Calibri" pitchFamily="34" charset="0"/>
              </a:rPr>
              <a:t>Dunphy</a:t>
            </a:r>
            <a:r>
              <a:rPr lang="en-US" sz="1600" dirty="0">
                <a:effectLst>
                  <a:outerShdw blurRad="38100" dist="38100" dir="2700000" algn="tl">
                    <a:srgbClr val="000000">
                      <a:alpha val="43137"/>
                    </a:srgbClr>
                  </a:outerShdw>
                </a:effectLst>
                <a:latin typeface="Calibri" pitchFamily="34" charset="0"/>
                <a:cs typeface="Calibri" pitchFamily="34" charset="0"/>
              </a:rPr>
              <a:t>, “A Religion for the New Age,” </a:t>
            </a:r>
            <a:r>
              <a:rPr lang="en-US" sz="1600" i="1" dirty="0">
                <a:effectLst>
                  <a:outerShdw blurRad="38100" dist="38100" dir="2700000" algn="tl">
                    <a:srgbClr val="000000">
                      <a:alpha val="43137"/>
                    </a:srgbClr>
                  </a:outerShdw>
                </a:effectLst>
                <a:latin typeface="Calibri" pitchFamily="34" charset="0"/>
                <a:cs typeface="Calibri" pitchFamily="34" charset="0"/>
              </a:rPr>
              <a:t>The Humanist</a:t>
            </a:r>
            <a:r>
              <a:rPr lang="en-US" sz="1600" dirty="0">
                <a:effectLst>
                  <a:outerShdw blurRad="38100" dist="38100" dir="2700000" algn="tl">
                    <a:srgbClr val="000000">
                      <a:alpha val="43137"/>
                    </a:srgbClr>
                  </a:outerShdw>
                </a:effectLst>
                <a:latin typeface="Calibri" pitchFamily="34" charset="0"/>
                <a:cs typeface="Calibri" pitchFamily="34" charset="0"/>
              </a:rPr>
              <a:t>  (January/February 1983): 26</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6200"/>
            <a:ext cx="138770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8450" y="76201"/>
            <a:ext cx="1123950" cy="123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532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parousia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episynagōgē</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apokalypsis</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Cor. 1:7</a:t>
                      </a:r>
                      <a:endParaRPr lang="en-US" sz="2800" b="1"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epiphaneia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Titus 2:13</a:t>
                      </a:r>
                      <a:endParaRPr lang="en-US" sz="2800" b="1"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rhyomai</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1:10</a:t>
                      </a:r>
                      <a:endParaRPr lang="en-US" sz="2800" b="1"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harpazō</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4:17</a:t>
                      </a:r>
                      <a:endParaRPr lang="en-US" sz="2800" b="1"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i="1" dirty="0">
                          <a:effectLst/>
                          <a:latin typeface="Calibri" panose="020F0502020204030204" pitchFamily="34" charset="0"/>
                          <a:cs typeface="Calibri" panose="020F0502020204030204" pitchFamily="34" charset="0"/>
                        </a:rPr>
                        <a:t>apostasia</a:t>
                      </a:r>
                      <a:endParaRPr lang="en-US" sz="2800" b="1" dirty="0"/>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2:3a</a:t>
                      </a:r>
                      <a:endParaRPr lang="en-US" sz="2800" b="1"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66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2819400" y="1600199"/>
            <a:ext cx="6553200" cy="2514601"/>
          </a:xfrm>
        </p:spPr>
        <p:txBody>
          <a:bodyPr/>
          <a:lstStyle/>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27% of Scripture was prophetic at the time it was written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2 Pet 1:19</a:t>
            </a:r>
          </a:p>
        </p:txBody>
      </p:sp>
      <p:pic>
        <p:nvPicPr>
          <p:cNvPr id="23556" name="Picture 2" descr="https://encrypted-tbn0.gstatic.com/images?q=tbn:ANd9GcSin4M6uzTQl0aEvpqYZdAz8qKHG4K1SEelRztzkqBmiYlfKPXN9g"/>
          <p:cNvPicPr>
            <a:picLocks noChangeAspect="1" noChangeArrowheads="1"/>
          </p:cNvPicPr>
          <p:nvPr/>
        </p:nvPicPr>
        <p:blipFill>
          <a:blip r:embed="rId2" cstate="print"/>
          <a:srcRect/>
          <a:stretch>
            <a:fillRect/>
          </a:stretch>
        </p:blipFill>
        <p:spPr bwMode="auto">
          <a:xfrm>
            <a:off x="4163219" y="3886200"/>
            <a:ext cx="3825712" cy="27432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8B642459-0E6E-45E4-A197-E3FA3D02641C}"/>
              </a:ext>
            </a:extLst>
          </p:cNvPr>
          <p:cNvSpPr txBox="1">
            <a:spLocks noChangeArrowheads="1"/>
          </p:cNvSpPr>
          <p:nvPr/>
        </p:nvSpPr>
        <p:spPr bwMode="auto">
          <a:xfrm>
            <a:off x="1066800" y="228600"/>
            <a:ext cx="100584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4000" dirty="0">
                <a:effectLst>
                  <a:outerShdw blurRad="38100" dist="38100" dir="2700000" algn="tl">
                    <a:srgbClr val="000000">
                      <a:alpha val="43137"/>
                    </a:srgbClr>
                  </a:outerShdw>
                </a:effectLst>
              </a:rPr>
              <a:t>Biblical</a:t>
            </a:r>
            <a:r>
              <a:rPr lang="en-US" sz="4000" kern="0" dirty="0">
                <a:effectLst>
                  <a:outerShdw blurRad="38100" dist="38100" dir="2700000" algn="tl">
                    <a:srgbClr val="000000">
                      <a:alpha val="43137"/>
                    </a:srgbClr>
                  </a:outerShdw>
                </a:effectLst>
              </a:rPr>
              <a:t> Prophecy: </a:t>
            </a:r>
            <a:r>
              <a:rPr lang="en-US" sz="4000" dirty="0">
                <a:effectLst>
                  <a:outerShdw blurRad="38100" dist="38100" dir="2700000" algn="tl">
                    <a:srgbClr val="000000">
                      <a:alpha val="43137"/>
                    </a:srgbClr>
                  </a:outerShdw>
                </a:effectLst>
              </a:rPr>
              <a:t>Importance</a:t>
            </a:r>
            <a:endParaRPr lang="en-US" sz="4000" kern="0" dirty="0">
              <a:effectLst>
                <a:outerShdw blurRad="38100" dist="38100" dir="2700000" algn="tl">
                  <a:srgbClr val="000000">
                    <a:alpha val="43137"/>
                  </a:srgbClr>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we have the prophetic word made more sure, to which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well to pay attention as to a lamp shining in a dark place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day dawns and the morning star arises in your hearts.”</a:t>
            </a:r>
          </a:p>
        </p:txBody>
      </p:sp>
      <p:pic>
        <p:nvPicPr>
          <p:cNvPr id="4" name="Picture 3">
            <a:extLst>
              <a:ext uri="{FF2B5EF4-FFF2-40B4-BE49-F238E27FC236}">
                <a16:creationId xmlns:a16="http://schemas.microsoft.com/office/drawing/2014/main" id="{EFA58983-1899-910D-879F-A2F85AA67469}"/>
              </a:ext>
            </a:extLst>
          </p:cNvPr>
          <p:cNvPicPr>
            <a:picLocks noChangeAspect="1"/>
          </p:cNvPicPr>
          <p:nvPr/>
        </p:nvPicPr>
        <p:blipFill>
          <a:blip r:embed="rId3"/>
          <a:stretch>
            <a:fillRect/>
          </a:stretch>
        </p:blipFill>
        <p:spPr>
          <a:xfrm>
            <a:off x="4819904" y="3000820"/>
            <a:ext cx="2552193" cy="1828800"/>
          </a:xfrm>
          <a:prstGeom prst="rect">
            <a:avLst/>
          </a:prstGeom>
          <a:ln>
            <a:solidFill>
              <a:schemeClr val="tx1"/>
            </a:solidFill>
          </a:ln>
        </p:spPr>
      </p:pic>
    </p:spTree>
    <p:extLst>
      <p:ext uri="{BB962C8B-B14F-4D97-AF65-F5344CB8AC3E}">
        <p14:creationId xmlns:p14="http://schemas.microsoft.com/office/powerpoint/2010/main" val="3032712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a:xfrm>
            <a:off x="914400" y="228600"/>
            <a:ext cx="10363200" cy="914400"/>
          </a:xfrm>
        </p:spPr>
        <p:txBody>
          <a:bodyPr/>
          <a:lstStyle/>
          <a:p>
            <a:pPr algn="ctr"/>
            <a:r>
              <a:rPr lang="en-US" dirty="0">
                <a:effectLst>
                  <a:outerShdw blurRad="38100" dist="38100" dir="2700000" algn="tl">
                    <a:srgbClr val="000000">
                      <a:alpha val="43137"/>
                    </a:srgbClr>
                  </a:outerShdw>
                </a:effectLst>
              </a:rPr>
              <a:t>AUTHORITY OF SCRIPTURE V. 19</a:t>
            </a:r>
          </a:p>
        </p:txBody>
      </p:sp>
      <p:pic>
        <p:nvPicPr>
          <p:cNvPr id="2" name="Picture 1">
            <a:extLst>
              <a:ext uri="{FF2B5EF4-FFF2-40B4-BE49-F238E27FC236}">
                <a16:creationId xmlns:a16="http://schemas.microsoft.com/office/drawing/2014/main" id="{2BFC704F-BA5D-42F9-881D-243EC185C8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543" y="1849801"/>
            <a:ext cx="10162913" cy="386519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17313</TotalTime>
  <Words>2226</Words>
  <Application>Microsoft Office PowerPoint</Application>
  <PresentationFormat>Widescreen</PresentationFormat>
  <Paragraphs>267</Paragraphs>
  <Slides>62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Calibri</vt:lpstr>
      <vt:lpstr>Times New Roman</vt:lpstr>
      <vt:lpstr>Wingdings</vt: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2 Thessalonians 2:1-12</vt:lpstr>
      <vt:lpstr>PowerPoint Presentation</vt:lpstr>
      <vt:lpstr>PowerPoint Presentation</vt:lpstr>
      <vt:lpstr>PowerPoint Presentation</vt:lpstr>
      <vt:lpstr>PowerPoint Presentation</vt:lpstr>
      <vt:lpstr>PowerPoint Presentation</vt:lpstr>
      <vt:lpstr>PowerPoint Presentation</vt:lpstr>
      <vt:lpstr>Israel’s Four Temples</vt:lpstr>
      <vt:lpstr>Israel’s Four Temples</vt:lpstr>
      <vt:lpstr>PowerPoint Presentation</vt:lpstr>
      <vt:lpstr>Eternal State is Future</vt:lpstr>
      <vt:lpstr>Eternal State is Future</vt:lpstr>
      <vt:lpstr>PowerPoint Presentation</vt:lpstr>
      <vt:lpstr>Eternal State is Future</vt:lpstr>
      <vt:lpstr>PowerPoint Presentation</vt:lpstr>
      <vt:lpstr>PowerPoint Presentation</vt:lpstr>
      <vt:lpstr>Israel’s Four Temples</vt:lpstr>
      <vt:lpstr>PowerPoint Presentation</vt:lpstr>
      <vt:lpstr>PowerPoint Presentation</vt:lpstr>
      <vt:lpstr>The Stage Is Being Set</vt:lpstr>
      <vt:lpstr>The Stage Is Being Set</vt:lpstr>
      <vt:lpstr>The Stage Is Being Set</vt:lpstr>
      <vt:lpstr>PowerPoint Presentation</vt:lpstr>
      <vt:lpstr>The Stage Is Being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Tactics (2 Cor 2:11)</vt:lpstr>
      <vt:lpstr>PowerPoint Presentation</vt:lpstr>
      <vt:lpstr>Humanist Beliefs</vt:lpstr>
      <vt:lpstr>PowerPoint Presentation</vt:lpstr>
      <vt:lpstr>Refutation of Man’s Philosophies  (Gen 1:1)</vt:lpstr>
      <vt:lpstr>Fundamental Questions – Christian Answers</vt:lpstr>
      <vt:lpstr>Fundamental Questions - Humanistic Answers</vt:lpstr>
      <vt:lpstr>Humanists Call Themselves Religious</vt:lpstr>
      <vt:lpstr>Torcaso v. Watkins (1961)</vt:lpstr>
      <vt:lpstr>Humanist Proselytizing</vt:lpstr>
      <vt:lpstr>New Age Proselytizing</vt:lpstr>
      <vt:lpstr>2 Thessalonians 2:1-12</vt:lpstr>
      <vt:lpstr>PowerPoint Presentation</vt:lpstr>
      <vt:lpstr>PowerPoint Presentation</vt:lpstr>
      <vt:lpstr>PowerPoint Presentation</vt:lpstr>
      <vt:lpstr>AUTHORITY OF SCRIPTURE V. 19</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018 - 2v6-17</dc:title>
  <dc:subject>THE RAPTURE</dc:subject>
  <dc:creator>A. Woods</dc:creator>
  <dc:description>Modified by Jim McGowan</dc:description>
  <cp:lastModifiedBy>Jim McGowan</cp:lastModifiedBy>
  <cp:revision>2028</cp:revision>
  <cp:lastPrinted>2023-12-10T03:31:51Z</cp:lastPrinted>
  <dcterms:created xsi:type="dcterms:W3CDTF">2009-03-17T12:21:13Z</dcterms:created>
  <dcterms:modified xsi:type="dcterms:W3CDTF">2023-12-30T22:30:39Z</dcterms:modified>
</cp:coreProperties>
</file>