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5"/>
  </p:notesMasterIdLst>
  <p:handoutMasterIdLst>
    <p:handoutMasterId r:id="rId56"/>
  </p:handoutMasterIdLst>
  <p:sldIdLst>
    <p:sldId id="9907" r:id="rId2"/>
    <p:sldId id="2573" r:id="rId3"/>
    <p:sldId id="10525" r:id="rId4"/>
    <p:sldId id="5512" r:id="rId5"/>
    <p:sldId id="2575" r:id="rId6"/>
    <p:sldId id="2576" r:id="rId7"/>
    <p:sldId id="10526" r:id="rId8"/>
    <p:sldId id="10527" r:id="rId9"/>
    <p:sldId id="10528" r:id="rId10"/>
    <p:sldId id="10404" r:id="rId11"/>
    <p:sldId id="10413" r:id="rId12"/>
    <p:sldId id="10414" r:id="rId13"/>
    <p:sldId id="10408" r:id="rId14"/>
    <p:sldId id="3518" r:id="rId15"/>
    <p:sldId id="3544" r:id="rId16"/>
    <p:sldId id="3295" r:id="rId17"/>
    <p:sldId id="3339" r:id="rId18"/>
    <p:sldId id="9609" r:id="rId19"/>
    <p:sldId id="9608" r:id="rId20"/>
    <p:sldId id="3338" r:id="rId21"/>
    <p:sldId id="3154" r:id="rId22"/>
    <p:sldId id="10415" r:id="rId23"/>
    <p:sldId id="10399" r:id="rId24"/>
    <p:sldId id="10400" r:id="rId25"/>
    <p:sldId id="6452" r:id="rId26"/>
    <p:sldId id="7132" r:id="rId27"/>
    <p:sldId id="5308" r:id="rId28"/>
    <p:sldId id="5309" r:id="rId29"/>
    <p:sldId id="6580" r:id="rId30"/>
    <p:sldId id="2056" r:id="rId31"/>
    <p:sldId id="8243" r:id="rId32"/>
    <p:sldId id="10416" r:id="rId33"/>
    <p:sldId id="293" r:id="rId34"/>
    <p:sldId id="5564" r:id="rId35"/>
    <p:sldId id="294" r:id="rId36"/>
    <p:sldId id="10530" r:id="rId37"/>
    <p:sldId id="10531" r:id="rId38"/>
    <p:sldId id="5135" r:id="rId39"/>
    <p:sldId id="10532" r:id="rId40"/>
    <p:sldId id="295" r:id="rId41"/>
    <p:sldId id="296" r:id="rId42"/>
    <p:sldId id="299" r:id="rId43"/>
    <p:sldId id="9644" r:id="rId44"/>
    <p:sldId id="9646" r:id="rId45"/>
    <p:sldId id="9666" r:id="rId46"/>
    <p:sldId id="10231" r:id="rId47"/>
    <p:sldId id="10330" r:id="rId48"/>
    <p:sldId id="5157" r:id="rId49"/>
    <p:sldId id="7888" r:id="rId50"/>
    <p:sldId id="10401" r:id="rId51"/>
    <p:sldId id="10390" r:id="rId52"/>
    <p:sldId id="10522" r:id="rId53"/>
    <p:sldId id="10523" r:id="rId54"/>
  </p:sldIdLst>
  <p:sldSz cx="12192000" cy="6858000"/>
  <p:notesSz cx="7315200" cy="9601200"/>
  <p:custDataLst>
    <p:tags r:id="rId57"/>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77" d="100"/>
          <a:sy n="77" d="100"/>
        </p:scale>
        <p:origin x="81" y="1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05"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sz="1800"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800" dirty="0"/>
              <a:t>Dr. Andy Woods</a:t>
            </a:r>
          </a:p>
          <a:p>
            <a:pPr>
              <a:defRPr/>
            </a:pPr>
            <a:r>
              <a:rPr lang="en-US" sz="1800" dirty="0"/>
              <a:t>2 Thessalonians – 016 – 2v3b</a:t>
            </a:r>
          </a:p>
          <a:p>
            <a:pPr>
              <a:defRPr/>
            </a:pPr>
            <a:r>
              <a:rPr lang="en-US" sz="1800" dirty="0"/>
              <a:t>12-10-2023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12/16/23</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31</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6B238DD-D53F-67F5-B647-763963E71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8AF0C5B-9684-2A03-EF9A-FDFBF7B2B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90020ED-F5C8-9247-0A10-ABB76DEA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C7D59-FABD-479C-A897-9528C3C38B31}" type="slidenum">
              <a:rPr lang="en-US" altLang="en-US" sz="1200" smtClean="0"/>
              <a:pPr/>
              <a:t>42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12/16/23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7866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3828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89449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794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stretch>
            <a:fillRect/>
          </a:stretch>
        </p:blipFill>
        <p:spPr>
          <a:xfrm>
            <a:off x="2199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37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DD9DA-CAE6-4226-9CA8-591943977BCA}"/>
              </a:ext>
            </a:extLst>
          </p:cNvPr>
          <p:cNvGraphicFramePr>
            <a:graphicFrameLocks noGrp="1"/>
          </p:cNvGraphicFramePr>
          <p:nvPr/>
        </p:nvGraphicFramePr>
        <p:xfrm>
          <a:off x="609600" y="60960"/>
          <a:ext cx="10972800" cy="6736080"/>
        </p:xfrm>
        <a:graphic>
          <a:graphicData uri="http://schemas.openxmlformats.org/drawingml/2006/table">
            <a:tbl>
              <a:tblPr firstRow="1" bandRow="1">
                <a:tableStyleId>{073A0DAA-6AF3-43AB-8588-CEC1D06C72B9}</a:tableStyleId>
              </a:tblPr>
              <a:tblGrid>
                <a:gridCol w="10972800">
                  <a:extLst>
                    <a:ext uri="{9D8B030D-6E8A-4147-A177-3AD203B41FA5}">
                      <a16:colId xmlns:a16="http://schemas.microsoft.com/office/drawing/2014/main" val="3629894259"/>
                    </a:ext>
                  </a:extLst>
                </a:gridCol>
              </a:tblGrid>
              <a:tr h="640080">
                <a:tc>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Intertestamental Chronology (Dates BC)</a:t>
                      </a:r>
                    </a:p>
                  </a:txBody>
                  <a:tcPr anchor="ctr"/>
                </a:tc>
                <a:extLst>
                  <a:ext uri="{0D108BD9-81ED-4DB2-BD59-A6C34878D82A}">
                    <a16:rowId xmlns:a16="http://schemas.microsoft.com/office/drawing/2014/main" val="3979240356"/>
                  </a:ext>
                </a:extLst>
              </a:tr>
              <a:tr h="457200">
                <a:tc>
                  <a:txBody>
                    <a:bodyPr/>
                    <a:lstStyle/>
                    <a:p>
                      <a:pPr algn="ctr"/>
                      <a:r>
                        <a:rPr lang="en-US" sz="2600" b="1" dirty="0">
                          <a:latin typeface="Calibri" panose="020F0502020204030204" pitchFamily="34" charset="0"/>
                          <a:cs typeface="Calibri" panose="020F0502020204030204" pitchFamily="34" charset="0"/>
                        </a:rPr>
                        <a:t>SELEUCIDS</a:t>
                      </a:r>
                    </a:p>
                  </a:txBody>
                  <a:tcPr/>
                </a:tc>
                <a:extLst>
                  <a:ext uri="{0D108BD9-81ED-4DB2-BD59-A6C34878D82A}">
                    <a16:rowId xmlns:a16="http://schemas.microsoft.com/office/drawing/2014/main" val="1898205543"/>
                  </a:ext>
                </a:extLst>
              </a:tr>
              <a:tr h="697809">
                <a:tc>
                  <a:txBody>
                    <a:bodyPr/>
                    <a:lstStyle/>
                    <a:p>
                      <a:pPr marL="457200" lvl="3" indent="0" algn="l"/>
                      <a:r>
                        <a:rPr lang="en-US" sz="2000" b="1" dirty="0">
                          <a:latin typeface="Calibri" panose="020F0502020204030204" pitchFamily="34" charset="0"/>
                          <a:cs typeface="Calibri" panose="020F0502020204030204" pitchFamily="34" charset="0"/>
                        </a:rPr>
                        <a:t>Seleucus I</a:t>
                      </a:r>
                    </a:p>
                    <a:p>
                      <a:pPr marL="457200" lvl="3" indent="0" algn="l"/>
                      <a:r>
                        <a:rPr lang="en-US" sz="2000" b="1" dirty="0">
                          <a:latin typeface="Calibri" panose="020F0502020204030204" pitchFamily="34" charset="0"/>
                          <a:cs typeface="Calibri" panose="020F0502020204030204" pitchFamily="34" charset="0"/>
                        </a:rPr>
                        <a:t>312-281</a:t>
                      </a:r>
                    </a:p>
                  </a:txBody>
                  <a:tcPr/>
                </a:tc>
                <a:extLst>
                  <a:ext uri="{0D108BD9-81ED-4DB2-BD59-A6C34878D82A}">
                    <a16:rowId xmlns:a16="http://schemas.microsoft.com/office/drawing/2014/main" val="1856627599"/>
                  </a:ext>
                </a:extLst>
              </a:tr>
              <a:tr h="697809">
                <a:tc>
                  <a:txBody>
                    <a:bodyPr/>
                    <a:lstStyle/>
                    <a:p>
                      <a:pPr marL="1371600" lvl="3" indent="0" algn="l"/>
                      <a:r>
                        <a:rPr lang="en-US" sz="2000" b="1" dirty="0">
                          <a:latin typeface="Calibri" panose="020F0502020204030204" pitchFamily="34" charset="0"/>
                          <a:cs typeface="Calibri" panose="020F0502020204030204" pitchFamily="34" charset="0"/>
                        </a:rPr>
                        <a:t>Antiochus I</a:t>
                      </a:r>
                    </a:p>
                    <a:p>
                      <a:pPr marL="1371600" lvl="3" indent="0" algn="l"/>
                      <a:r>
                        <a:rPr lang="en-US" sz="2000" b="1" dirty="0">
                          <a:latin typeface="Calibri" panose="020F0502020204030204" pitchFamily="34" charset="0"/>
                          <a:cs typeface="Calibri" panose="020F0502020204030204" pitchFamily="34" charset="0"/>
                        </a:rPr>
                        <a:t>281-261</a:t>
                      </a:r>
                    </a:p>
                  </a:txBody>
                  <a:tcPr/>
                </a:tc>
                <a:extLst>
                  <a:ext uri="{0D108BD9-81ED-4DB2-BD59-A6C34878D82A}">
                    <a16:rowId xmlns:a16="http://schemas.microsoft.com/office/drawing/2014/main" val="3484793594"/>
                  </a:ext>
                </a:extLst>
              </a:tr>
              <a:tr h="697809">
                <a:tc>
                  <a:txBody>
                    <a:bodyPr/>
                    <a:lstStyle/>
                    <a:p>
                      <a:pPr marL="22860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a:t>
                      </a:r>
                    </a:p>
                    <a:p>
                      <a:pPr marL="2286000" lvl="3" indent="0" algn="l"/>
                      <a:r>
                        <a:rPr lang="en-US" sz="2000" b="1" dirty="0">
                          <a:latin typeface="Calibri" panose="020F0502020204030204" pitchFamily="34" charset="0"/>
                          <a:cs typeface="Calibri" panose="020F0502020204030204" pitchFamily="34" charset="0"/>
                        </a:rPr>
                        <a:t>261-246</a:t>
                      </a:r>
                    </a:p>
                  </a:txBody>
                  <a:tcPr/>
                </a:tc>
                <a:extLst>
                  <a:ext uri="{0D108BD9-81ED-4DB2-BD59-A6C34878D82A}">
                    <a16:rowId xmlns:a16="http://schemas.microsoft.com/office/drawing/2014/main" val="2493993580"/>
                  </a:ext>
                </a:extLst>
              </a:tr>
              <a:tr h="697809">
                <a:tc>
                  <a:txBody>
                    <a:bodyPr/>
                    <a:lstStyle/>
                    <a:p>
                      <a:pPr marL="32004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a:t>
                      </a:r>
                    </a:p>
                    <a:p>
                      <a:pPr marL="3200400" lvl="3" indent="0" algn="l"/>
                      <a:r>
                        <a:rPr lang="en-US" sz="2000" b="1" dirty="0">
                          <a:latin typeface="Calibri" panose="020F0502020204030204" pitchFamily="34" charset="0"/>
                          <a:cs typeface="Calibri" panose="020F0502020204030204" pitchFamily="34" charset="0"/>
                        </a:rPr>
                        <a:t>246-226</a:t>
                      </a:r>
                    </a:p>
                  </a:txBody>
                  <a:tcPr/>
                </a:tc>
                <a:extLst>
                  <a:ext uri="{0D108BD9-81ED-4DB2-BD59-A6C34878D82A}">
                    <a16:rowId xmlns:a16="http://schemas.microsoft.com/office/drawing/2014/main" val="303968492"/>
                  </a:ext>
                </a:extLst>
              </a:tr>
              <a:tr h="697809">
                <a:tc>
                  <a:txBody>
                    <a:bodyPr/>
                    <a:lstStyle/>
                    <a:p>
                      <a:pPr marL="41148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III</a:t>
                      </a:r>
                    </a:p>
                    <a:p>
                      <a:pPr marL="4114800" lvl="3" indent="0" algn="l"/>
                      <a:r>
                        <a:rPr lang="en-US" sz="2000" b="1" dirty="0">
                          <a:latin typeface="Calibri" panose="020F0502020204030204" pitchFamily="34" charset="0"/>
                          <a:cs typeface="Calibri" panose="020F0502020204030204" pitchFamily="34" charset="0"/>
                        </a:rPr>
                        <a:t>226-223</a:t>
                      </a:r>
                    </a:p>
                  </a:txBody>
                  <a:tcPr/>
                </a:tc>
                <a:extLst>
                  <a:ext uri="{0D108BD9-81ED-4DB2-BD59-A6C34878D82A}">
                    <a16:rowId xmlns:a16="http://schemas.microsoft.com/office/drawing/2014/main" val="997890456"/>
                  </a:ext>
                </a:extLst>
              </a:tr>
              <a:tr h="697809">
                <a:tc>
                  <a:txBody>
                    <a:bodyPr/>
                    <a:lstStyle/>
                    <a:p>
                      <a:pPr marL="50292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III</a:t>
                      </a:r>
                    </a:p>
                    <a:p>
                      <a:pPr marL="5029200" lvl="3" indent="0" algn="l"/>
                      <a:r>
                        <a:rPr lang="en-US" sz="2000" b="1" dirty="0">
                          <a:latin typeface="Calibri" panose="020F0502020204030204" pitchFamily="34" charset="0"/>
                          <a:cs typeface="Calibri" panose="020F0502020204030204" pitchFamily="34" charset="0"/>
                        </a:rPr>
                        <a:t>223-187</a:t>
                      </a:r>
                    </a:p>
                  </a:txBody>
                  <a:tcPr/>
                </a:tc>
                <a:extLst>
                  <a:ext uri="{0D108BD9-81ED-4DB2-BD59-A6C34878D82A}">
                    <a16:rowId xmlns:a16="http://schemas.microsoft.com/office/drawing/2014/main" val="3393009710"/>
                  </a:ext>
                </a:extLst>
              </a:tr>
              <a:tr h="697809">
                <a:tc>
                  <a:txBody>
                    <a:bodyPr/>
                    <a:lstStyle/>
                    <a:p>
                      <a:pPr marL="5943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IV Philapator</a:t>
                      </a:r>
                    </a:p>
                    <a:p>
                      <a:pPr marL="5943600" lvl="2" indent="0" algn="l"/>
                      <a:r>
                        <a:rPr lang="en-US" sz="2000" b="1" dirty="0">
                          <a:latin typeface="Calibri" panose="020F0502020204030204" pitchFamily="34" charset="0"/>
                          <a:cs typeface="Calibri" panose="020F0502020204030204" pitchFamily="34" charset="0"/>
                        </a:rPr>
                        <a:t>187-175</a:t>
                      </a:r>
                    </a:p>
                  </a:txBody>
                  <a:tcPr/>
                </a:tc>
                <a:extLst>
                  <a:ext uri="{0D108BD9-81ED-4DB2-BD59-A6C34878D82A}">
                    <a16:rowId xmlns:a16="http://schemas.microsoft.com/office/drawing/2014/main" val="2816862187"/>
                  </a:ext>
                </a:extLst>
              </a:tr>
              <a:tr h="697809">
                <a:tc>
                  <a:txBody>
                    <a:bodyPr/>
                    <a:lstStyle/>
                    <a:p>
                      <a:pPr marL="8229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IV Epiphanes</a:t>
                      </a:r>
                    </a:p>
                    <a:p>
                      <a:pPr marL="8229600" lvl="2" indent="0" algn="l"/>
                      <a:r>
                        <a:rPr lang="en-US" sz="2000" b="1" dirty="0">
                          <a:latin typeface="Calibri" panose="020F0502020204030204" pitchFamily="34" charset="0"/>
                          <a:cs typeface="Calibri" panose="020F0502020204030204" pitchFamily="34" charset="0"/>
                        </a:rPr>
                        <a:t>175-163</a:t>
                      </a:r>
                    </a:p>
                  </a:txBody>
                  <a:tcPr/>
                </a:tc>
                <a:extLst>
                  <a:ext uri="{0D108BD9-81ED-4DB2-BD59-A6C34878D82A}">
                    <a16:rowId xmlns:a16="http://schemas.microsoft.com/office/drawing/2014/main" val="1784140349"/>
                  </a:ext>
                </a:extLst>
              </a:tr>
            </a:tbl>
          </a:graphicData>
        </a:graphic>
      </p:graphicFrame>
    </p:spTree>
    <p:extLst>
      <p:ext uri="{BB962C8B-B14F-4D97-AF65-F5344CB8AC3E}">
        <p14:creationId xmlns:p14="http://schemas.microsoft.com/office/powerpoint/2010/main" val="240222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685800"/>
          </a:xfrm>
        </p:spPr>
        <p:txBody>
          <a:bodyPr/>
          <a:lstStyle/>
          <a:p>
            <a:r>
              <a:rPr lang="en-US" altLang="en-US" dirty="0"/>
              <a:t>HANUKKAH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6477000" cy="5486400"/>
          </a:xfrm>
        </p:spPr>
        <p:txBody>
          <a:bodyPr/>
          <a:lstStyle/>
          <a:p>
            <a:pPr marL="457200" indent="-457200" algn="just" eaLnBrk="1" hangingPunct="1">
              <a:spcBef>
                <a:spcPct val="0"/>
              </a:spcBef>
              <a:spcAft>
                <a:spcPts val="1200"/>
              </a:spcAft>
              <a:defRPr/>
            </a:pPr>
            <a:r>
              <a:rPr lang="en-US" altLang="en-US" sz="2800" dirty="0"/>
              <a:t>Persecution under Antiochus IV</a:t>
            </a:r>
          </a:p>
          <a:p>
            <a:pPr marL="457200" indent="-457200" algn="just" eaLnBrk="1" hangingPunct="1">
              <a:spcBef>
                <a:spcPct val="0"/>
              </a:spcBef>
              <a:spcAft>
                <a:spcPts val="1200"/>
              </a:spcAft>
              <a:defRPr/>
            </a:pPr>
            <a:r>
              <a:rPr lang="en-US" altLang="en-US" sz="2800" dirty="0"/>
              <a:t>The Maccabean revolt </a:t>
            </a:r>
          </a:p>
          <a:p>
            <a:pPr marL="457200" indent="-457200" algn="just" eaLnBrk="1" hangingPunct="1">
              <a:spcBef>
                <a:spcPct val="0"/>
              </a:spcBef>
              <a:spcAft>
                <a:spcPts val="1200"/>
              </a:spcAft>
              <a:defRPr/>
            </a:pPr>
            <a:r>
              <a:rPr lang="en-US" altLang="en-US" sz="2800" dirty="0"/>
              <a:t>December 25</a:t>
            </a:r>
            <a:r>
              <a:rPr lang="en-US" altLang="en-US" sz="2800" baseline="30000" dirty="0"/>
              <a:t>th</a:t>
            </a:r>
            <a:r>
              <a:rPr lang="en-US" altLang="en-US" sz="2800" dirty="0"/>
              <a:t> 164 BC : the temple is liberated and rededicated</a:t>
            </a:r>
          </a:p>
          <a:p>
            <a:pPr marL="457200" indent="-457200" algn="just" eaLnBrk="1" hangingPunct="1">
              <a:spcBef>
                <a:spcPct val="0"/>
              </a:spcBef>
              <a:spcAft>
                <a:spcPts val="1200"/>
              </a:spcAft>
              <a:defRPr/>
            </a:pPr>
            <a:r>
              <a:rPr lang="en-US" altLang="en-US" sz="2800" dirty="0"/>
              <a:t>1 &amp; 2 Maccabees</a:t>
            </a:r>
          </a:p>
          <a:p>
            <a:pPr marL="457200" indent="-457200" algn="just" eaLnBrk="1" hangingPunct="1">
              <a:spcBef>
                <a:spcPct val="0"/>
              </a:spcBef>
              <a:spcAft>
                <a:spcPts val="1200"/>
              </a:spcAft>
              <a:defRPr/>
            </a:pPr>
            <a:r>
              <a:rPr lang="en-US" altLang="en-US" sz="2800" dirty="0"/>
              <a:t>The miracle of the lamp oil</a:t>
            </a:r>
          </a:p>
          <a:p>
            <a:pPr marL="457200" indent="-457200" algn="just" eaLnBrk="1" hangingPunct="1">
              <a:spcBef>
                <a:spcPct val="0"/>
              </a:spcBef>
              <a:spcAft>
                <a:spcPts val="1200"/>
              </a:spcAft>
              <a:defRPr/>
            </a:pPr>
            <a:r>
              <a:rPr lang="en-US" altLang="en-US" sz="2800" dirty="0"/>
              <a:t>Hanukkah “Feast of Dedication” (festival of lights).</a:t>
            </a:r>
          </a:p>
          <a:p>
            <a:pPr marL="457200" indent="-457200" algn="just" eaLnBrk="1" hangingPunct="1">
              <a:spcBef>
                <a:spcPct val="0"/>
              </a:spcBef>
              <a:spcAft>
                <a:spcPts val="1200"/>
              </a:spcAft>
              <a:defRPr/>
            </a:pPr>
            <a:r>
              <a:rPr lang="en-US" altLang="en-US" sz="2800" dirty="0"/>
              <a:t>Christmas / Jewish Holiday </a:t>
            </a:r>
          </a:p>
          <a:p>
            <a:pPr marL="457200" indent="-457200" algn="just" eaLnBrk="1" hangingPunct="1">
              <a:spcBef>
                <a:spcPct val="0"/>
              </a:spcBef>
              <a:spcAft>
                <a:spcPts val="1200"/>
              </a:spcAft>
              <a:defRPr/>
            </a:pPr>
            <a:r>
              <a:rPr lang="en-US" altLang="en-US" sz="2800"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24800" y="19050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76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6" y="228600"/>
            <a:ext cx="9195229" cy="6400800"/>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defTabSz="685800">
              <a:spcBef>
                <a:spcPct val="0"/>
              </a:spcBef>
              <a:spcAft>
                <a:spcPts val="600"/>
              </a:spcAft>
              <a:buNone/>
              <a:defRPr/>
            </a:pPr>
            <a:r>
              <a:rPr lang="en-US" altLang="en-US" sz="4000" kern="1200" dirty="0">
                <a:solidFill>
                  <a:schemeClr val="tx2"/>
                </a:solidFill>
                <a:ea typeface="+mj-ea"/>
                <a:cs typeface="Calibri" panose="020F0502020204030204" pitchFamily="34" charset="0"/>
              </a:rPr>
              <a:t>Ecclesiastes 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112684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18259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3833064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heard the man dressed in linen, who was above the waters of the river, as he raised his right hand and his left toward heaven, and swore by Him who lives forever that it would be for a time, times, and half a time; and as soon as they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finish shattering the power of the holy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events will be completed.”</a:t>
            </a:r>
          </a:p>
        </p:txBody>
      </p:sp>
    </p:spTree>
    <p:extLst>
      <p:ext uri="{BB962C8B-B14F-4D97-AF65-F5344CB8AC3E}">
        <p14:creationId xmlns:p14="http://schemas.microsoft.com/office/powerpoint/2010/main" val="23201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08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1C45F-0B05-DAE7-EF5C-4DA6B2A988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 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ECF03-28BA-EF28-7D14-50CF66E8C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dirty="0"/>
              <a:t>Antichrist's temple (Dan 9:27; Matt 24:15; 2 </a:t>
            </a:r>
            <a:r>
              <a:rPr lang="en-US" dirty="0" err="1"/>
              <a:t>Thess</a:t>
            </a:r>
            <a:r>
              <a:rPr lang="en-US" dirty="0"/>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298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b="1" u="sng" dirty="0">
                <a:solidFill>
                  <a:srgbClr val="FFFFCC"/>
                </a:solidFill>
              </a:rPr>
              <a:t>Antichrist's temple (Dan 9:27; Matt 24:15; 2 </a:t>
            </a:r>
            <a:r>
              <a:rPr lang="en-US" b="1" u="sng" dirty="0" err="1">
                <a:solidFill>
                  <a:srgbClr val="FFFFCC"/>
                </a:solidFill>
              </a:rPr>
              <a:t>Thess</a:t>
            </a:r>
            <a:r>
              <a:rPr lang="en-US" b="1" u="sng" dirty="0">
                <a:solidFill>
                  <a:srgbClr val="FFFFCC"/>
                </a:solidFill>
              </a:rPr>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9569D-DFC6-5B6D-7FE8-257010159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b="1" u="sng" dirty="0">
                <a:solidFill>
                  <a:srgbClr val="FFFFCC"/>
                </a:solidFill>
              </a:rPr>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12906832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b="1" u="sng" dirty="0">
                <a:solidFill>
                  <a:srgbClr val="FFFFCC"/>
                </a:solidFill>
              </a:rPr>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9917193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b="1" u="sng" dirty="0">
                <a:solidFill>
                  <a:srgbClr val="FFFFCC"/>
                </a:solidFill>
              </a:rPr>
              <a:t>Desire among some Jews to Rebuild 3rd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28882604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temple mount ark.jpg">
            <a:extLst>
              <a:ext uri="{FF2B5EF4-FFF2-40B4-BE49-F238E27FC236}">
                <a16:creationId xmlns:a16="http://schemas.microsoft.com/office/drawing/2014/main" id="{41A82DF4-1528-6F7B-87EB-092FB9BC0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33417-0409-9718-68AA-E45D135E6AD5}"/>
              </a:ext>
            </a:extLst>
          </p:cNvPr>
          <p:cNvPicPr>
            <a:picLocks noChangeAspect="1"/>
          </p:cNvPicPr>
          <p:nvPr/>
        </p:nvPicPr>
        <p:blipFill>
          <a:blip r:embed="rId2"/>
          <a:stretch>
            <a:fillRect/>
          </a:stretch>
        </p:blipFill>
        <p:spPr>
          <a:xfrm>
            <a:off x="1913781" y="228322"/>
            <a:ext cx="8364437"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E710-D90C-2B77-6162-83B6874E2794}"/>
              </a:ext>
            </a:extLst>
          </p:cNvPr>
          <p:cNvPicPr>
            <a:picLocks noChangeAspect="1"/>
          </p:cNvPicPr>
          <p:nvPr/>
        </p:nvPicPr>
        <p:blipFill>
          <a:blip r:embed="rId3"/>
          <a:stretch>
            <a:fillRect/>
          </a:stretch>
        </p:blipFill>
        <p:spPr>
          <a:xfrm>
            <a:off x="792020" y="1139753"/>
            <a:ext cx="10607959" cy="457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B22C5-21B8-FB4D-6513-2E83DA21EE50}"/>
              </a:ext>
            </a:extLst>
          </p:cNvPr>
          <p:cNvPicPr>
            <a:picLocks noChangeAspect="1"/>
          </p:cNvPicPr>
          <p:nvPr/>
        </p:nvPicPr>
        <p:blipFill>
          <a:blip r:embed="rId2"/>
          <a:stretch>
            <a:fillRect/>
          </a:stretch>
        </p:blipFill>
        <p:spPr>
          <a:xfrm>
            <a:off x="3295650" y="228600"/>
            <a:ext cx="5600700" cy="6400800"/>
          </a:xfrm>
          <a:prstGeom prst="rect">
            <a:avLst/>
          </a:prstGeom>
          <a:ln w="57150">
            <a:solidFill>
              <a:schemeClr val="tx1"/>
            </a:solidFill>
          </a:ln>
        </p:spPr>
      </p:pic>
    </p:spTree>
    <p:extLst>
      <p:ext uri="{BB962C8B-B14F-4D97-AF65-F5344CB8AC3E}">
        <p14:creationId xmlns:p14="http://schemas.microsoft.com/office/powerpoint/2010/main" val="3900098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0F0A8F-153B-3189-ADDB-04470593C3ED}"/>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8889" r="6250" b="20000"/>
          <a:stretch/>
        </p:blipFill>
        <p:spPr>
          <a:xfrm>
            <a:off x="2209800" y="540609"/>
            <a:ext cx="7772400" cy="5776783"/>
          </a:xfrm>
          <a:prstGeom prst="rect">
            <a:avLst/>
          </a:prstGeom>
        </p:spPr>
      </p:pic>
    </p:spTree>
    <p:extLst>
      <p:ext uri="{BB962C8B-B14F-4D97-AF65-F5344CB8AC3E}">
        <p14:creationId xmlns:p14="http://schemas.microsoft.com/office/powerpoint/2010/main" val="581290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FA3E9-D49E-51BD-BB8C-3C8829D1FDBC}"/>
              </a:ext>
            </a:extLst>
          </p:cNvPr>
          <p:cNvPicPr>
            <a:picLocks noChangeAspect="1"/>
          </p:cNvPicPr>
          <p:nvPr/>
        </p:nvPicPr>
        <p:blipFill rotWithShape="1">
          <a:blip r:embed="rId2"/>
          <a:srcRect l="56250" t="4444" r="3750" b="6666"/>
          <a:stretch/>
        </p:blipFill>
        <p:spPr>
          <a:xfrm>
            <a:off x="3535680" y="228600"/>
            <a:ext cx="5120640" cy="6400800"/>
          </a:xfrm>
          <a:prstGeom prst="rect">
            <a:avLst/>
          </a:prstGeom>
        </p:spPr>
      </p:pic>
    </p:spTree>
    <p:extLst>
      <p:ext uri="{BB962C8B-B14F-4D97-AF65-F5344CB8AC3E}">
        <p14:creationId xmlns:p14="http://schemas.microsoft.com/office/powerpoint/2010/main" val="1143262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b="1" dirty="0">
                <a:solidFill>
                  <a:srgbClr val="FFFFCC"/>
                </a:solidFill>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309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92826"/>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17133</TotalTime>
  <Words>2387</Words>
  <Application>Microsoft Office PowerPoint</Application>
  <PresentationFormat>Widescreen</PresentationFormat>
  <Paragraphs>251</Paragraphs>
  <Slides>53</Slides>
  <Notes>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PowerPoint Presentation</vt:lpstr>
      <vt:lpstr>PowerPoint Presentation</vt:lpstr>
      <vt:lpstr>PowerPoint Presentation</vt:lpstr>
      <vt:lpstr>PowerPoint Presentation</vt:lpstr>
      <vt:lpstr>PowerPoint Presentation</vt:lpstr>
      <vt:lpstr>PowerPoint Presentation</vt:lpstr>
      <vt:lpstr>HANUKKAH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Israel’s Four Temples</vt:lpstr>
      <vt:lpstr>Israel’s Four Temples</vt:lpstr>
      <vt:lpstr>PowerPoint Presentation</vt:lpstr>
      <vt:lpstr>The Stage Is Being Set</vt:lpstr>
      <vt:lpstr>The Stage Is Being Set</vt:lpstr>
      <vt:lpstr>The Stage Is Being Set</vt:lpstr>
      <vt:lpstr>PowerPoint Presentation</vt:lpstr>
      <vt:lpstr>The Stage Is Being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Tactics (2 Cor 2:11)</vt:lpstr>
      <vt:lpstr>2 Thessalonians 2:1-12</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013 - 2v3a</dc:title>
  <dc:subject>THE RAPTURE</dc:subject>
  <dc:creator>A. Woods</dc:creator>
  <dc:description>Modified by Jim McGowan</dc:description>
  <cp:lastModifiedBy>Andy Woods</cp:lastModifiedBy>
  <cp:revision>1998</cp:revision>
  <cp:lastPrinted>2023-12-10T03:31:51Z</cp:lastPrinted>
  <dcterms:created xsi:type="dcterms:W3CDTF">2009-03-17T12:21:13Z</dcterms:created>
  <dcterms:modified xsi:type="dcterms:W3CDTF">2023-12-16T18:52:16Z</dcterms:modified>
</cp:coreProperties>
</file>