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9"/>
  </p:notesMasterIdLst>
  <p:handoutMasterIdLst>
    <p:handoutMasterId r:id="rId70"/>
  </p:handoutMasterIdLst>
  <p:sldIdLst>
    <p:sldId id="9907" r:id="rId2"/>
    <p:sldId id="2573" r:id="rId3"/>
    <p:sldId id="10525" r:id="rId4"/>
    <p:sldId id="5512" r:id="rId5"/>
    <p:sldId id="2575" r:id="rId6"/>
    <p:sldId id="2576" r:id="rId7"/>
    <p:sldId id="10526" r:id="rId8"/>
    <p:sldId id="10527" r:id="rId9"/>
    <p:sldId id="9640" r:id="rId10"/>
    <p:sldId id="9670" r:id="rId11"/>
    <p:sldId id="9671" r:id="rId12"/>
    <p:sldId id="9669" r:id="rId13"/>
    <p:sldId id="3777" r:id="rId14"/>
    <p:sldId id="10382" r:id="rId15"/>
    <p:sldId id="10528" r:id="rId16"/>
    <p:sldId id="10422" r:id="rId17"/>
    <p:sldId id="10423" r:id="rId18"/>
    <p:sldId id="10424" r:id="rId19"/>
    <p:sldId id="10529" r:id="rId20"/>
    <p:sldId id="10033" r:id="rId21"/>
    <p:sldId id="10426" r:id="rId22"/>
    <p:sldId id="485" r:id="rId23"/>
    <p:sldId id="10427" r:id="rId24"/>
    <p:sldId id="10404" r:id="rId25"/>
    <p:sldId id="10413" r:id="rId26"/>
    <p:sldId id="10414" r:id="rId27"/>
    <p:sldId id="10408" r:id="rId28"/>
    <p:sldId id="3518" r:id="rId29"/>
    <p:sldId id="3544" r:id="rId30"/>
    <p:sldId id="3295" r:id="rId31"/>
    <p:sldId id="3339" r:id="rId32"/>
    <p:sldId id="9608" r:id="rId33"/>
    <p:sldId id="9609" r:id="rId34"/>
    <p:sldId id="3338" r:id="rId35"/>
    <p:sldId id="3154" r:id="rId36"/>
    <p:sldId id="10415" r:id="rId37"/>
    <p:sldId id="10399" r:id="rId38"/>
    <p:sldId id="10400" r:id="rId39"/>
    <p:sldId id="6452" r:id="rId40"/>
    <p:sldId id="7132" r:id="rId41"/>
    <p:sldId id="5308" r:id="rId42"/>
    <p:sldId id="5309" r:id="rId43"/>
    <p:sldId id="6580" r:id="rId44"/>
    <p:sldId id="2056" r:id="rId45"/>
    <p:sldId id="8243" r:id="rId46"/>
    <p:sldId id="10416" r:id="rId47"/>
    <p:sldId id="293" r:id="rId48"/>
    <p:sldId id="5564" r:id="rId49"/>
    <p:sldId id="294" r:id="rId50"/>
    <p:sldId id="10530" r:id="rId51"/>
    <p:sldId id="10531" r:id="rId52"/>
    <p:sldId id="5135" r:id="rId53"/>
    <p:sldId id="10532" r:id="rId54"/>
    <p:sldId id="295" r:id="rId55"/>
    <p:sldId id="296" r:id="rId56"/>
    <p:sldId id="299" r:id="rId57"/>
    <p:sldId id="9644" r:id="rId58"/>
    <p:sldId id="9646" r:id="rId59"/>
    <p:sldId id="9666" r:id="rId60"/>
    <p:sldId id="10231" r:id="rId61"/>
    <p:sldId id="10330" r:id="rId62"/>
    <p:sldId id="5157" r:id="rId63"/>
    <p:sldId id="7888" r:id="rId64"/>
    <p:sldId id="10401" r:id="rId65"/>
    <p:sldId id="10390" r:id="rId66"/>
    <p:sldId id="10522" r:id="rId67"/>
    <p:sldId id="10523" r:id="rId68"/>
  </p:sldIdLst>
  <p:sldSz cx="12192000" cy="6858000"/>
  <p:notesSz cx="7315200" cy="9601200"/>
  <p:custDataLst>
    <p:tags r:id="rId71"/>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0099"/>
    <a:srgbClr val="003399"/>
    <a:srgbClr val="0000CC"/>
    <a:srgbClr val="3333FF"/>
    <a:srgbClr val="FFFF00"/>
    <a:srgbClr val="C0C0C0"/>
    <a:srgbClr val="FF00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8" autoAdjust="0"/>
    <p:restoredTop sz="93870" autoAdjust="0"/>
  </p:normalViewPr>
  <p:slideViewPr>
    <p:cSldViewPr>
      <p:cViewPr varScale="1">
        <p:scale>
          <a:sx n="102" d="100"/>
          <a:sy n="102" d="100"/>
        </p:scale>
        <p:origin x="614" y="8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605"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tags" Target="tags/tag1.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27457CF4-7987-4E2E-867C-C89CC0F5F986}"/>
    <pc:docChg chg="custSel replTag delTag modHandout">
      <pc:chgData name="Jim McGowan" userId="e2c7446dd3aca506" providerId="LiveId" clId="{27457CF4-7987-4E2E-867C-C89CC0F5F986}" dt="2023-11-15T14:58:37.743" v="5"/>
      <pc:docMkLst>
        <pc:docMk/>
      </pc:docMkLst>
    </pc:docChg>
  </pc:docChgLst>
  <pc:docChgLst>
    <pc:chgData name="Jim McGowan" userId="e2c7446dd3aca506" providerId="LiveId" clId="{1169FA2F-6FAF-4B66-8307-B2A2AB2E1B8E}"/>
    <pc:docChg chg="undo custSel addSld modSld sldOrd">
      <pc:chgData name="Jim McGowan" userId="e2c7446dd3aca506" providerId="LiveId" clId="{1169FA2F-6FAF-4B66-8307-B2A2AB2E1B8E}" dt="2023-09-03T15:43:44.291" v="111"/>
      <pc:docMkLst>
        <pc:docMk/>
      </pc:docMkLst>
      <pc:sldChg chg="addSp delSp modSp mod">
        <pc:chgData name="Jim McGowan" userId="e2c7446dd3aca506" providerId="LiveId" clId="{1169FA2F-6FAF-4B66-8307-B2A2AB2E1B8E}" dt="2023-09-03T15:24:29.746" v="70" actId="208"/>
        <pc:sldMkLst>
          <pc:docMk/>
          <pc:sldMk cId="864073283" sldId="3720"/>
        </pc:sldMkLst>
        <pc:picChg chg="del">
          <ac:chgData name="Jim McGowan" userId="e2c7446dd3aca506" providerId="LiveId" clId="{1169FA2F-6FAF-4B66-8307-B2A2AB2E1B8E}" dt="2023-09-03T15:24:09.437" v="35" actId="478"/>
          <ac:picMkLst>
            <pc:docMk/>
            <pc:sldMk cId="864073283" sldId="3720"/>
            <ac:picMk id="2" creationId="{1E4CE1D7-95FF-2764-B754-750AF5F6733C}"/>
          </ac:picMkLst>
        </pc:picChg>
        <pc:picChg chg="add mod">
          <ac:chgData name="Jim McGowan" userId="e2c7446dd3aca506" providerId="LiveId" clId="{1169FA2F-6FAF-4B66-8307-B2A2AB2E1B8E}" dt="2023-09-03T15:24:29.746" v="70" actId="208"/>
          <ac:picMkLst>
            <pc:docMk/>
            <pc:sldMk cId="864073283" sldId="3720"/>
            <ac:picMk id="4098" creationId="{14FEF350-2F53-88C4-69BA-008802830D54}"/>
          </ac:picMkLst>
        </pc:picChg>
      </pc:sldChg>
      <pc:sldChg chg="addSp delSp modSp mod">
        <pc:chgData name="Jim McGowan" userId="e2c7446dd3aca506" providerId="LiveId" clId="{1169FA2F-6FAF-4B66-8307-B2A2AB2E1B8E}" dt="2023-09-03T15:22:56.939" v="34" actId="208"/>
        <pc:sldMkLst>
          <pc:docMk/>
          <pc:sldMk cId="2065013152" sldId="3721"/>
        </pc:sldMkLst>
        <pc:picChg chg="del mod">
          <ac:chgData name="Jim McGowan" userId="e2c7446dd3aca506" providerId="LiveId" clId="{1169FA2F-6FAF-4B66-8307-B2A2AB2E1B8E}" dt="2023-09-03T15:22:32.759" v="20" actId="478"/>
          <ac:picMkLst>
            <pc:docMk/>
            <pc:sldMk cId="2065013152" sldId="3721"/>
            <ac:picMk id="3" creationId="{D001251A-B0B3-526F-10CE-64F7F28212DA}"/>
          </ac:picMkLst>
        </pc:picChg>
        <pc:picChg chg="add mod">
          <ac:chgData name="Jim McGowan" userId="e2c7446dd3aca506" providerId="LiveId" clId="{1169FA2F-6FAF-4B66-8307-B2A2AB2E1B8E}" dt="2023-09-03T15:22:56.939" v="34" actId="208"/>
          <ac:picMkLst>
            <pc:docMk/>
            <pc:sldMk cId="2065013152" sldId="3721"/>
            <ac:picMk id="3074" creationId="{A30A7B80-6476-AB95-AD18-080F72D5F98B}"/>
          </ac:picMkLst>
        </pc:picChg>
      </pc:sldChg>
      <pc:sldChg chg="addSp delSp modSp mod">
        <pc:chgData name="Jim McGowan" userId="e2c7446dd3aca506" providerId="LiveId" clId="{1169FA2F-6FAF-4B66-8307-B2A2AB2E1B8E}" dt="2023-09-03T15:19:42.755" v="18" actId="12788"/>
        <pc:sldMkLst>
          <pc:docMk/>
          <pc:sldMk cId="1883096291" sldId="3732"/>
        </pc:sldMkLst>
        <pc:picChg chg="del">
          <ac:chgData name="Jim McGowan" userId="e2c7446dd3aca506" providerId="LiveId" clId="{1169FA2F-6FAF-4B66-8307-B2A2AB2E1B8E}" dt="2023-09-03T15:19:31.332" v="10" actId="478"/>
          <ac:picMkLst>
            <pc:docMk/>
            <pc:sldMk cId="1883096291" sldId="3732"/>
            <ac:picMk id="3" creationId="{00676DA0-71A0-D2EB-90B0-8D6811572CA4}"/>
          </ac:picMkLst>
        </pc:picChg>
        <pc:picChg chg="add mod">
          <ac:chgData name="Jim McGowan" userId="e2c7446dd3aca506" providerId="LiveId" clId="{1169FA2F-6FAF-4B66-8307-B2A2AB2E1B8E}" dt="2023-09-03T15:19:42.755" v="18" actId="12788"/>
          <ac:picMkLst>
            <pc:docMk/>
            <pc:sldMk cId="1883096291" sldId="3732"/>
            <ac:picMk id="2050" creationId="{2D718668-2949-9E4F-AD15-8AA3F6A24854}"/>
          </ac:picMkLst>
        </pc:picChg>
      </pc:sldChg>
      <pc:sldChg chg="addSp delSp modSp mod">
        <pc:chgData name="Jim McGowan" userId="e2c7446dd3aca506" providerId="LiveId" clId="{1169FA2F-6FAF-4B66-8307-B2A2AB2E1B8E}" dt="2023-09-03T15:13:34.685" v="9" actId="208"/>
        <pc:sldMkLst>
          <pc:docMk/>
          <pc:sldMk cId="4195871528" sldId="3733"/>
        </pc:sldMkLst>
        <pc:picChg chg="del mod">
          <ac:chgData name="Jim McGowan" userId="e2c7446dd3aca506" providerId="LiveId" clId="{1169FA2F-6FAF-4B66-8307-B2A2AB2E1B8E}" dt="2023-09-03T15:13:11.314" v="1" actId="478"/>
          <ac:picMkLst>
            <pc:docMk/>
            <pc:sldMk cId="4195871528" sldId="3733"/>
            <ac:picMk id="7" creationId="{711FE21F-338E-4339-B63B-5B872A8D15C9}"/>
          </ac:picMkLst>
        </pc:picChg>
        <pc:picChg chg="add mod">
          <ac:chgData name="Jim McGowan" userId="e2c7446dd3aca506" providerId="LiveId" clId="{1169FA2F-6FAF-4B66-8307-B2A2AB2E1B8E}" dt="2023-09-03T15:13:34.685" v="9" actId="208"/>
          <ac:picMkLst>
            <pc:docMk/>
            <pc:sldMk cId="4195871528" sldId="3733"/>
            <ac:picMk id="1026" creationId="{EF315540-53C5-FC34-09D6-899660D61447}"/>
          </ac:picMkLst>
        </pc:picChg>
      </pc:sldChg>
      <pc:sldChg chg="modSp mod">
        <pc:chgData name="Jim McGowan" userId="e2c7446dd3aca506" providerId="LiveId" clId="{1169FA2F-6FAF-4B66-8307-B2A2AB2E1B8E}" dt="2023-09-03T15:38:19.862" v="87" actId="1076"/>
        <pc:sldMkLst>
          <pc:docMk/>
          <pc:sldMk cId="1831854962" sldId="6407"/>
        </pc:sldMkLst>
        <pc:picChg chg="mod">
          <ac:chgData name="Jim McGowan" userId="e2c7446dd3aca506" providerId="LiveId" clId="{1169FA2F-6FAF-4B66-8307-B2A2AB2E1B8E}" dt="2023-09-03T15:38:19.862" v="87" actId="1076"/>
          <ac:picMkLst>
            <pc:docMk/>
            <pc:sldMk cId="1831854962" sldId="6407"/>
            <ac:picMk id="2" creationId="{BF7DA3C1-3679-C3A4-712B-B43A077A982A}"/>
          </ac:picMkLst>
        </pc:picChg>
      </pc:sldChg>
      <pc:sldChg chg="modSp mod">
        <pc:chgData name="Jim McGowan" userId="e2c7446dd3aca506" providerId="LiveId" clId="{1169FA2F-6FAF-4B66-8307-B2A2AB2E1B8E}" dt="2023-09-03T15:33:09.329" v="85" actId="1038"/>
        <pc:sldMkLst>
          <pc:docMk/>
          <pc:sldMk cId="3346323657" sldId="9637"/>
        </pc:sldMkLst>
        <pc:spChg chg="mod">
          <ac:chgData name="Jim McGowan" userId="e2c7446dd3aca506" providerId="LiveId" clId="{1169FA2F-6FAF-4B66-8307-B2A2AB2E1B8E}" dt="2023-09-03T15:32:47.184" v="71" actId="14100"/>
          <ac:spMkLst>
            <pc:docMk/>
            <pc:sldMk cId="3346323657" sldId="9637"/>
            <ac:spMk id="77827" creationId="{00000000-0000-0000-0000-000000000000}"/>
          </ac:spMkLst>
        </pc:spChg>
        <pc:picChg chg="mod">
          <ac:chgData name="Jim McGowan" userId="e2c7446dd3aca506" providerId="LiveId" clId="{1169FA2F-6FAF-4B66-8307-B2A2AB2E1B8E}" dt="2023-09-03T15:33:09.329" v="85" actId="1038"/>
          <ac:picMkLst>
            <pc:docMk/>
            <pc:sldMk cId="3346323657" sldId="9637"/>
            <ac:picMk id="4" creationId="{795A955A-F2CC-4F25-9947-C8EF722E236F}"/>
          </ac:picMkLst>
        </pc:picChg>
      </pc:sldChg>
      <pc:sldChg chg="delSp modSp new mod ord">
        <pc:chgData name="Jim McGowan" userId="e2c7446dd3aca506" providerId="LiveId" clId="{1169FA2F-6FAF-4B66-8307-B2A2AB2E1B8E}" dt="2023-09-03T15:43:44.291" v="111"/>
        <pc:sldMkLst>
          <pc:docMk/>
          <pc:sldMk cId="4059814336" sldId="10377"/>
        </pc:sldMkLst>
        <pc:spChg chg="mod">
          <ac:chgData name="Jim McGowan" userId="e2c7446dd3aca506" providerId="LiveId" clId="{1169FA2F-6FAF-4B66-8307-B2A2AB2E1B8E}" dt="2023-09-03T15:41:30.288" v="105" actId="255"/>
          <ac:spMkLst>
            <pc:docMk/>
            <pc:sldMk cId="4059814336" sldId="10377"/>
            <ac:spMk id="2" creationId="{72EA6F3B-2051-A97B-C219-C9435B5E9EF5}"/>
          </ac:spMkLst>
        </pc:spChg>
        <pc:spChg chg="del">
          <ac:chgData name="Jim McGowan" userId="e2c7446dd3aca506" providerId="LiveId" clId="{1169FA2F-6FAF-4B66-8307-B2A2AB2E1B8E}" dt="2023-09-03T15:41:05.435" v="89" actId="478"/>
          <ac:spMkLst>
            <pc:docMk/>
            <pc:sldMk cId="4059814336" sldId="10377"/>
            <ac:spMk id="3" creationId="{92D41E0E-286D-F590-2A04-78A507AF2C2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id="{901D300A-8290-40A1-8A18-2CCC8F69C520}"/>
              </a:ext>
            </a:extLst>
          </p:cNvPr>
          <p:cNvSpPr>
            <a:spLocks noGrp="1" noChangeArrowheads="1"/>
          </p:cNvSpPr>
          <p:nvPr>
            <p:ph type="ftr" sz="quarter" idx="2"/>
          </p:nvPr>
        </p:nvSpPr>
        <p:spPr bwMode="auto">
          <a:xfrm>
            <a:off x="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Times New Roman" pitchFamily="18" charset="0"/>
                <a:cs typeface="Arial" charset="0"/>
              </a:defRPr>
            </a:lvl1pPr>
          </a:lstStyle>
          <a:p>
            <a:pPr>
              <a:defRPr/>
            </a:pPr>
            <a:r>
              <a:rPr lang="en-US" sz="1800" dirty="0">
                <a:latin typeface="Calibri" panose="020F0502020204030204" pitchFamily="34" charset="0"/>
                <a:cs typeface="Calibri" panose="020F0502020204030204" pitchFamily="34" charset="0"/>
              </a:rPr>
              <a:t>Sugar Land Bible Church</a:t>
            </a:r>
          </a:p>
        </p:txBody>
      </p:sp>
      <p:sp>
        <p:nvSpPr>
          <p:cNvPr id="36869" name="Rectangle 5">
            <a:extLst>
              <a:ext uri="{FF2B5EF4-FFF2-40B4-BE49-F238E27FC236}">
                <a16:creationId xmlns:a16="http://schemas.microsoft.com/office/drawing/2014/main" id="{38696068-63F5-4B57-A363-769945ECADA1}"/>
              </a:ext>
            </a:extLst>
          </p:cNvPr>
          <p:cNvSpPr>
            <a:spLocks noGrp="1" noChangeArrowheads="1"/>
          </p:cNvSpPr>
          <p:nvPr>
            <p:ph type="sldNum" sz="quarter" idx="3"/>
          </p:nvPr>
        </p:nvSpPr>
        <p:spPr bwMode="auto">
          <a:xfrm>
            <a:off x="414528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vl1pPr>
          </a:lstStyle>
          <a:p>
            <a:pPr>
              <a:defRPr/>
            </a:pPr>
            <a:fld id="{F56FB74F-9A4F-4B8F-B55F-0155425F2C8E}" type="slidenum">
              <a:rPr lang="en-US" altLang="en-US">
                <a:latin typeface="Calibri" panose="020F0502020204030204" pitchFamily="34" charset="0"/>
              </a:rPr>
              <a:pPr>
                <a:defRPr/>
              </a:pPr>
              <a:t>‹#›</a:t>
            </a:fld>
            <a:endParaRPr lang="en-US" altLang="en-US" dirty="0">
              <a:latin typeface="Calibri" panose="020F0502020204030204" pitchFamily="34" charset="0"/>
            </a:endParaRPr>
          </a:p>
        </p:txBody>
      </p:sp>
      <p:sp>
        <p:nvSpPr>
          <p:cNvPr id="2" name="Header Placeholder 1">
            <a:extLst>
              <a:ext uri="{FF2B5EF4-FFF2-40B4-BE49-F238E27FC236}">
                <a16:creationId xmlns:a16="http://schemas.microsoft.com/office/drawing/2014/main" id="{E227660E-C050-5151-6DE2-1E17C2431F9C}"/>
              </a:ext>
            </a:extLst>
          </p:cNvPr>
          <p:cNvSpPr>
            <a:spLocks noGrp="1"/>
          </p:cNvSpPr>
          <p:nvPr>
            <p:ph type="hdr" sz="quarter"/>
          </p:nvPr>
        </p:nvSpPr>
        <p:spPr>
          <a:xfrm>
            <a:off x="1935481" y="152400"/>
            <a:ext cx="3606800" cy="838200"/>
          </a:xfrm>
          <a:prstGeom prst="rect">
            <a:avLst/>
          </a:prstGeom>
        </p:spPr>
        <p:txBody>
          <a:bodyPr vert="horz" lIns="106978" tIns="53489" rIns="106978" bIns="53489" rtlCol="0"/>
          <a:lstStyle>
            <a:lvl1pPr algn="ctr">
              <a:defRPr sz="1500" dirty="0">
                <a:latin typeface="Calibri" panose="020F0502020204030204" pitchFamily="34" charset="0"/>
                <a:cs typeface="Calibri" panose="020F0502020204030204" pitchFamily="34" charset="0"/>
              </a:defRPr>
            </a:lvl1pPr>
          </a:lstStyle>
          <a:p>
            <a:pPr>
              <a:defRPr/>
            </a:pPr>
            <a:r>
              <a:rPr lang="en-US" sz="1800" dirty="0"/>
              <a:t>Dr. Andy Woods</a:t>
            </a:r>
          </a:p>
          <a:p>
            <a:pPr>
              <a:defRPr/>
            </a:pPr>
            <a:r>
              <a:rPr lang="en-US" sz="1800" dirty="0"/>
              <a:t>2 Thessalonians – 016 – 2v3b</a:t>
            </a:r>
          </a:p>
          <a:p>
            <a:pPr>
              <a:defRPr/>
            </a:pPr>
            <a:r>
              <a:rPr lang="en-US" sz="1800" dirty="0"/>
              <a:t>12-10-2023</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F1BA9B-76CB-4A0E-A6E1-D581F0118E89}"/>
              </a:ext>
            </a:extLst>
          </p:cNvPr>
          <p:cNvSpPr>
            <a:spLocks noGrp="1"/>
          </p:cNvSpPr>
          <p:nvPr>
            <p:ph type="hdr" sz="quarter"/>
          </p:nvPr>
        </p:nvSpPr>
        <p:spPr bwMode="auto">
          <a:xfrm>
            <a:off x="0"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3" name="Date Placeholder 2">
            <a:extLst>
              <a:ext uri="{FF2B5EF4-FFF2-40B4-BE49-F238E27FC236}">
                <a16:creationId xmlns:a16="http://schemas.microsoft.com/office/drawing/2014/main" id="{6DF5B97F-1EBA-4212-9475-AB91572652D5}"/>
              </a:ext>
            </a:extLst>
          </p:cNvPr>
          <p:cNvSpPr>
            <a:spLocks noGrp="1"/>
          </p:cNvSpPr>
          <p:nvPr>
            <p:ph type="dt" idx="1"/>
          </p:nvPr>
        </p:nvSpPr>
        <p:spPr bwMode="auto">
          <a:xfrm>
            <a:off x="4143587"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algn="r" defTabSz="922291" eaLnBrk="1" hangingPunct="1">
              <a:defRPr sz="1400">
                <a:latin typeface="Calibri" panose="020F0502020204030204" pitchFamily="34" charset="0"/>
                <a:cs typeface="Arial" charset="0"/>
              </a:defRPr>
            </a:lvl1pPr>
          </a:lstStyle>
          <a:p>
            <a:pPr>
              <a:defRPr/>
            </a:pPr>
            <a:fld id="{A1ECA7B4-8F8C-4E82-9DA1-55948ACC6C67}" type="datetimeFigureOut">
              <a:rPr lang="en-US" smtClean="0"/>
              <a:pPr>
                <a:defRPr/>
              </a:pPr>
              <a:t>12/9/2023</a:t>
            </a:fld>
            <a:endParaRPr lang="en-US" dirty="0"/>
          </a:p>
        </p:txBody>
      </p:sp>
      <p:sp>
        <p:nvSpPr>
          <p:cNvPr id="4" name="Slide Image Placeholder 3">
            <a:extLst>
              <a:ext uri="{FF2B5EF4-FFF2-40B4-BE49-F238E27FC236}">
                <a16:creationId xmlns:a16="http://schemas.microsoft.com/office/drawing/2014/main" id="{EB6A067D-6789-4709-8D44-EE06BB91D3DF}"/>
              </a:ext>
            </a:extLst>
          </p:cNvPr>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183" tIns="50592" rIns="101183" bIns="50592" rtlCol="0" anchor="ctr"/>
          <a:lstStyle/>
          <a:p>
            <a:pPr lvl="0"/>
            <a:endParaRPr lang="en-US" noProof="0" dirty="0"/>
          </a:p>
        </p:txBody>
      </p:sp>
      <p:sp>
        <p:nvSpPr>
          <p:cNvPr id="5" name="Notes Placeholder 4">
            <a:extLst>
              <a:ext uri="{FF2B5EF4-FFF2-40B4-BE49-F238E27FC236}">
                <a16:creationId xmlns:a16="http://schemas.microsoft.com/office/drawing/2014/main" id="{EE002C62-F138-44BB-9219-73E5F5BEE3AB}"/>
              </a:ext>
            </a:extLst>
          </p:cNvPr>
          <p:cNvSpPr>
            <a:spLocks noGrp="1"/>
          </p:cNvSpPr>
          <p:nvPr>
            <p:ph type="body" sz="quarter" idx="3"/>
          </p:nvPr>
        </p:nvSpPr>
        <p:spPr bwMode="auto">
          <a:xfrm>
            <a:off x="731520" y="4561226"/>
            <a:ext cx="5852160" cy="4318573"/>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B139984-9F12-4DD0-8B91-1DFED7CB7771}"/>
              </a:ext>
            </a:extLst>
          </p:cNvPr>
          <p:cNvSpPr>
            <a:spLocks noGrp="1"/>
          </p:cNvSpPr>
          <p:nvPr>
            <p:ph type="ftr" sz="quarter" idx="4"/>
          </p:nvPr>
        </p:nvSpPr>
        <p:spPr bwMode="auto">
          <a:xfrm>
            <a:off x="0"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69AEFD34-6B70-478E-8B9E-00CA8C1336A8}"/>
              </a:ext>
            </a:extLst>
          </p:cNvPr>
          <p:cNvSpPr>
            <a:spLocks noGrp="1"/>
          </p:cNvSpPr>
          <p:nvPr>
            <p:ph type="sldNum" sz="quarter" idx="5"/>
          </p:nvPr>
        </p:nvSpPr>
        <p:spPr bwMode="auto">
          <a:xfrm>
            <a:off x="4143587"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atin typeface="Calibri" panose="020F0502020204030204" pitchFamily="34" charset="0"/>
              </a:defRPr>
            </a:lvl1pPr>
          </a:lstStyle>
          <a:p>
            <a:pPr>
              <a:defRPr/>
            </a:pPr>
            <a:fld id="{8CAF5D7D-18A1-4B9A-AC5F-822C5A1135E0}"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AF5D7D-18A1-4B9A-AC5F-822C5A1135E0}" type="slidenum">
              <a:rPr lang="en-US" altLang="en-US" smtClean="0"/>
              <a:pPr>
                <a:defRPr/>
              </a:pPr>
              <a:t>4</a:t>
            </a:fld>
            <a:endParaRPr lang="en-US" altLang="en-US" dirty="0"/>
          </a:p>
        </p:txBody>
      </p:sp>
    </p:spTree>
    <p:extLst>
      <p:ext uri="{BB962C8B-B14F-4D97-AF65-F5344CB8AC3E}">
        <p14:creationId xmlns:p14="http://schemas.microsoft.com/office/powerpoint/2010/main" val="36485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45</a:t>
            </a:fld>
            <a:endParaRPr lang="en-US" dirty="0"/>
          </a:p>
        </p:txBody>
      </p:sp>
    </p:spTree>
    <p:extLst>
      <p:ext uri="{BB962C8B-B14F-4D97-AF65-F5344CB8AC3E}">
        <p14:creationId xmlns:p14="http://schemas.microsoft.com/office/powerpoint/2010/main" val="3590912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26B238DD-D53F-67F5-B647-763963E71D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28AF0C5B-9684-2A03-EF9A-FDFBF7B2B1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8852" name="Slide Number Placeholder 3">
            <a:extLst>
              <a:ext uri="{FF2B5EF4-FFF2-40B4-BE49-F238E27FC236}">
                <a16:creationId xmlns:a16="http://schemas.microsoft.com/office/drawing/2014/main" id="{A90020ED-F5C8-9247-0A10-ABB76DEA9B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39C7D59-FABD-479C-A897-9528C3C38B31}" type="slidenum">
              <a:rPr lang="en-US" altLang="en-US" sz="1200" smtClean="0"/>
              <a:pPr/>
              <a:t>56</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55095-7B13-49D2-88F5-098085CC0949}"/>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8A8B0333-A612-469F-8637-7331A1B8CB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9667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AB3528FC-DC6C-4D4A-B7FE-DA342649A6E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1010210D-0254-4969-8D0C-7F84974E690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086893BC-F55C-46F4-A224-1F4315D72C78}"/>
              </a:ext>
            </a:extLst>
          </p:cNvPr>
          <p:cNvSpPr>
            <a:spLocks noGrp="1" noChangeArrowheads="1"/>
          </p:cNvSpPr>
          <p:nvPr>
            <p:ph type="sldNum" sz="quarter" idx="12"/>
          </p:nvPr>
        </p:nvSpPr>
        <p:spPr/>
        <p:txBody>
          <a:bodyPr/>
          <a:lstStyle>
            <a:lvl1pPr>
              <a:defRPr smtClean="0"/>
            </a:lvl1pPr>
          </a:lstStyle>
          <a:p>
            <a:pPr>
              <a:defRPr/>
            </a:pPr>
            <a:fld id="{8150B839-9B27-45A9-B00F-97CA6CDB7BCA}" type="slidenum">
              <a:rPr lang="en-US" altLang="en-US"/>
              <a:pPr>
                <a:defRPr/>
              </a:pPr>
              <a:t>‹#›</a:t>
            </a:fld>
            <a:endParaRPr lang="en-US" altLang="en-US"/>
          </a:p>
        </p:txBody>
      </p:sp>
    </p:spTree>
    <p:extLst>
      <p:ext uri="{BB962C8B-B14F-4D97-AF65-F5344CB8AC3E}">
        <p14:creationId xmlns:p14="http://schemas.microsoft.com/office/powerpoint/2010/main" val="35560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CDE68A42-C078-4469-A66B-4495E2634C56}"/>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9107EC4F-D688-4EEF-B6F9-048B85374E3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C7DB0FD5-2482-4D09-92A8-643E8E910E9A}"/>
              </a:ext>
            </a:extLst>
          </p:cNvPr>
          <p:cNvSpPr>
            <a:spLocks noGrp="1" noChangeArrowheads="1"/>
          </p:cNvSpPr>
          <p:nvPr>
            <p:ph type="sldNum" sz="quarter" idx="12"/>
          </p:nvPr>
        </p:nvSpPr>
        <p:spPr/>
        <p:txBody>
          <a:bodyPr/>
          <a:lstStyle>
            <a:lvl1pPr>
              <a:defRPr smtClean="0"/>
            </a:lvl1pPr>
          </a:lstStyle>
          <a:p>
            <a:pPr>
              <a:defRPr/>
            </a:pPr>
            <a:fld id="{62CAE1B6-0C97-4842-AC1E-18C75DEF4EF6}" type="slidenum">
              <a:rPr lang="en-US" altLang="en-US"/>
              <a:pPr>
                <a:defRPr/>
              </a:pPr>
              <a:t>‹#›</a:t>
            </a:fld>
            <a:endParaRPr lang="en-US" altLang="en-US"/>
          </a:p>
        </p:txBody>
      </p:sp>
    </p:spTree>
    <p:extLst>
      <p:ext uri="{BB962C8B-B14F-4D97-AF65-F5344CB8AC3E}">
        <p14:creationId xmlns:p14="http://schemas.microsoft.com/office/powerpoint/2010/main" val="3016857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88D566F2-1284-4523-B4BA-CB6D63645B75}"/>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1D011471-5250-490C-9C51-6D71371CD737}"/>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6221FE5C-6F69-4F52-BFEE-2909D4D3C90D}"/>
              </a:ext>
            </a:extLst>
          </p:cNvPr>
          <p:cNvSpPr>
            <a:spLocks noGrp="1" noChangeArrowheads="1"/>
          </p:cNvSpPr>
          <p:nvPr>
            <p:ph type="sldNum" sz="quarter" idx="12"/>
          </p:nvPr>
        </p:nvSpPr>
        <p:spPr/>
        <p:txBody>
          <a:bodyPr/>
          <a:lstStyle>
            <a:lvl1pPr>
              <a:defRPr smtClean="0"/>
            </a:lvl1pPr>
          </a:lstStyle>
          <a:p>
            <a:pPr>
              <a:defRPr/>
            </a:pPr>
            <a:fld id="{DDFABB32-5487-4F03-919B-89510ED05617}" type="slidenum">
              <a:rPr lang="en-US" altLang="en-US"/>
              <a:pPr>
                <a:defRPr/>
              </a:pPr>
              <a:t>‹#›</a:t>
            </a:fld>
            <a:endParaRPr lang="en-US" altLang="en-US"/>
          </a:p>
        </p:txBody>
      </p:sp>
    </p:spTree>
    <p:extLst>
      <p:ext uri="{BB962C8B-B14F-4D97-AF65-F5344CB8AC3E}">
        <p14:creationId xmlns:p14="http://schemas.microsoft.com/office/powerpoint/2010/main" val="3598482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1354280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12/9/2023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78661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1DB9103-2CB8-4233-B75F-DB55E9612B08}"/>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F902156A-97A2-430D-A158-8EAB8257A4E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6779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876452-75A6-4AAF-97C7-01D7582E596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2E5B3DF-F0DB-45BB-BD71-5E3266FFEA99}"/>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6071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131CB3-0AAC-4010-A1E7-45DABB3A050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34A22F3-30E1-423D-9D38-42BFE68FB365}"/>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969654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6E9D5E-8667-4A2E-9CD4-80BDC56CE76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7DD31E7-79B4-4863-A913-D69CB1F9A0D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7251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5DB455C-8F77-43BD-ABBD-7E94CC488BF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AEC885-0E46-4CBA-825F-4CD68A4D0923}"/>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287918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11A585B-296C-4F81-83AA-BA042CE90A8D}"/>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9DFE3BE5-077E-4398-8C8B-B821C53F3E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23616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E60E037-A2CB-4606-9E7B-0AA97E2B76B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CCAE82-AD23-4370-96E7-EEF98326FF44}"/>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7892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E9E48C0-0E01-4AEA-86A5-CAA698625E2B}"/>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6C0ABA62-A7FF-4F6E-BBB1-4D66F50F03B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5047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0F95C19-2DC5-4CED-BBCD-1930FC1BE34C}"/>
              </a:ext>
            </a:extLst>
          </p:cNvPr>
          <p:cNvGrpSpPr>
            <a:grpSpLocks/>
          </p:cNvGrpSpPr>
          <p:nvPr/>
        </p:nvGrpSpPr>
        <p:grpSpPr bwMode="auto">
          <a:xfrm>
            <a:off x="0" y="5"/>
            <a:ext cx="1447800" cy="6854825"/>
            <a:chOff x="0" y="0"/>
            <a:chExt cx="684" cy="4318"/>
          </a:xfrm>
        </p:grpSpPr>
        <p:sp>
          <p:nvSpPr>
            <p:cNvPr id="14339" name="Rectangle 3">
              <a:extLst>
                <a:ext uri="{FF2B5EF4-FFF2-40B4-BE49-F238E27FC236}">
                  <a16:creationId xmlns:a16="http://schemas.microsoft.com/office/drawing/2014/main" id="{DE098569-E146-4172-BE56-F5ADF7D63786}"/>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mn-cs"/>
              </a:endParaRPr>
            </a:p>
          </p:txBody>
        </p:sp>
        <p:grpSp>
          <p:nvGrpSpPr>
            <p:cNvPr id="1033" name="Group 4">
              <a:extLst>
                <a:ext uri="{FF2B5EF4-FFF2-40B4-BE49-F238E27FC236}">
                  <a16:creationId xmlns:a16="http://schemas.microsoft.com/office/drawing/2014/main" id="{2D2C2648-B172-430F-887D-8D957EF996EA}"/>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33B46CCE-6015-4241-99F6-8D962944C06E}"/>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5" name="Rectangle 6">
                <a:extLst>
                  <a:ext uri="{FF2B5EF4-FFF2-40B4-BE49-F238E27FC236}">
                    <a16:creationId xmlns:a16="http://schemas.microsoft.com/office/drawing/2014/main" id="{763CF42B-BCBB-4552-ACBB-5896296C4F2D}"/>
                  </a:ext>
                </a:extLst>
              </p:cNvPr>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6" name="Rectangle 7">
                <a:extLst>
                  <a:ext uri="{FF2B5EF4-FFF2-40B4-BE49-F238E27FC236}">
                    <a16:creationId xmlns:a16="http://schemas.microsoft.com/office/drawing/2014/main" id="{6D84E3D1-F9FD-4B0D-B6F9-EFCA88265BCA}"/>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7" name="Rectangle 8">
                <a:extLst>
                  <a:ext uri="{FF2B5EF4-FFF2-40B4-BE49-F238E27FC236}">
                    <a16:creationId xmlns:a16="http://schemas.microsoft.com/office/drawing/2014/main" id="{D6E74E84-949B-47D0-A88E-63F1FA31E154}"/>
                  </a:ext>
                </a:extLst>
              </p:cNvPr>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8" name="Rectangle 9">
                <a:extLst>
                  <a:ext uri="{FF2B5EF4-FFF2-40B4-BE49-F238E27FC236}">
                    <a16:creationId xmlns:a16="http://schemas.microsoft.com/office/drawing/2014/main" id="{A985C28C-BFB0-458F-8305-260FE4CB7515}"/>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9" name="Rectangle 10">
                <a:extLst>
                  <a:ext uri="{FF2B5EF4-FFF2-40B4-BE49-F238E27FC236}">
                    <a16:creationId xmlns:a16="http://schemas.microsoft.com/office/drawing/2014/main" id="{254462BF-B72C-4B24-96D9-EC4E13A3949D}"/>
                  </a:ext>
                </a:extLst>
              </p:cNvPr>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0" name="Rectangle 11">
                <a:extLst>
                  <a:ext uri="{FF2B5EF4-FFF2-40B4-BE49-F238E27FC236}">
                    <a16:creationId xmlns:a16="http://schemas.microsoft.com/office/drawing/2014/main" id="{6C6DA97C-8F8B-471D-B561-9A04D1D186C7}"/>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1" name="Rectangle 12">
                <a:extLst>
                  <a:ext uri="{FF2B5EF4-FFF2-40B4-BE49-F238E27FC236}">
                    <a16:creationId xmlns:a16="http://schemas.microsoft.com/office/drawing/2014/main" id="{9D0CCAF1-6B22-40BD-A521-A0945E41201F}"/>
                  </a:ext>
                </a:extLst>
              </p:cNvPr>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2" name="Rectangle 13">
                <a:extLst>
                  <a:ext uri="{FF2B5EF4-FFF2-40B4-BE49-F238E27FC236}">
                    <a16:creationId xmlns:a16="http://schemas.microsoft.com/office/drawing/2014/main" id="{DE72B279-E701-49A3-891C-C44DC858A0C0}"/>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3" name="Rectangle 14">
                <a:extLst>
                  <a:ext uri="{FF2B5EF4-FFF2-40B4-BE49-F238E27FC236}">
                    <a16:creationId xmlns:a16="http://schemas.microsoft.com/office/drawing/2014/main" id="{58D106F1-0230-4B2C-890E-4CF09E64B893}"/>
                  </a:ext>
                </a:extLst>
              </p:cNvPr>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4" name="Rectangle 15">
                <a:extLst>
                  <a:ext uri="{FF2B5EF4-FFF2-40B4-BE49-F238E27FC236}">
                    <a16:creationId xmlns:a16="http://schemas.microsoft.com/office/drawing/2014/main" id="{B3C7A582-517A-4BD2-8BB0-7DCDBB92D7E3}"/>
                  </a:ext>
                </a:extLst>
              </p:cNvPr>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5" name="Rectangle 16">
                <a:extLst>
                  <a:ext uri="{FF2B5EF4-FFF2-40B4-BE49-F238E27FC236}">
                    <a16:creationId xmlns:a16="http://schemas.microsoft.com/office/drawing/2014/main" id="{F97FA99E-97DF-4B91-9458-68CD54CF8481}"/>
                  </a:ext>
                </a:extLst>
              </p:cNvPr>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6" name="Rectangle 17">
                <a:extLst>
                  <a:ext uri="{FF2B5EF4-FFF2-40B4-BE49-F238E27FC236}">
                    <a16:creationId xmlns:a16="http://schemas.microsoft.com/office/drawing/2014/main" id="{E7146ED3-7E37-4C30-A520-D1D6316DAEFA}"/>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7" name="Rectangle 18">
                <a:extLst>
                  <a:ext uri="{FF2B5EF4-FFF2-40B4-BE49-F238E27FC236}">
                    <a16:creationId xmlns:a16="http://schemas.microsoft.com/office/drawing/2014/main" id="{58148CF1-8E03-4487-B584-335BAB9DFEF0}"/>
                  </a:ext>
                </a:extLst>
              </p:cNvPr>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8" name="Rectangle 19">
                <a:extLst>
                  <a:ext uri="{FF2B5EF4-FFF2-40B4-BE49-F238E27FC236}">
                    <a16:creationId xmlns:a16="http://schemas.microsoft.com/office/drawing/2014/main" id="{B0A9F347-B659-45E1-A793-29CFA0BC5561}"/>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9" name="Rectangle 20">
                <a:extLst>
                  <a:ext uri="{FF2B5EF4-FFF2-40B4-BE49-F238E27FC236}">
                    <a16:creationId xmlns:a16="http://schemas.microsoft.com/office/drawing/2014/main" id="{83FDFD86-4D8F-4AA1-BBBC-FFAE4399ECB8}"/>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0" name="Rectangle 21">
                <a:extLst>
                  <a:ext uri="{FF2B5EF4-FFF2-40B4-BE49-F238E27FC236}">
                    <a16:creationId xmlns:a16="http://schemas.microsoft.com/office/drawing/2014/main" id="{2B683C3B-D329-4590-AC63-8CC34410A325}"/>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1" name="Rectangle 22">
                <a:extLst>
                  <a:ext uri="{FF2B5EF4-FFF2-40B4-BE49-F238E27FC236}">
                    <a16:creationId xmlns:a16="http://schemas.microsoft.com/office/drawing/2014/main" id="{F00E07FE-4C11-45AA-AD1E-6053BAD7B0EC}"/>
                  </a:ext>
                </a:extLst>
              </p:cNvPr>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2" name="Rectangle 23">
                <a:extLst>
                  <a:ext uri="{FF2B5EF4-FFF2-40B4-BE49-F238E27FC236}">
                    <a16:creationId xmlns:a16="http://schemas.microsoft.com/office/drawing/2014/main" id="{60B9E0DD-D112-4700-B9F8-FA3634BA14D0}"/>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3" name="Rectangle 24">
                <a:extLst>
                  <a:ext uri="{FF2B5EF4-FFF2-40B4-BE49-F238E27FC236}">
                    <a16:creationId xmlns:a16="http://schemas.microsoft.com/office/drawing/2014/main" id="{AE896702-2BA9-4D02-B9AF-0D7425692277}"/>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4" name="Rectangle 25">
                <a:extLst>
                  <a:ext uri="{FF2B5EF4-FFF2-40B4-BE49-F238E27FC236}">
                    <a16:creationId xmlns:a16="http://schemas.microsoft.com/office/drawing/2014/main" id="{AE530D09-6DC6-48CD-9DDC-FE39E4BFEC7E}"/>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5" name="Rectangle 26">
                <a:extLst>
                  <a:ext uri="{FF2B5EF4-FFF2-40B4-BE49-F238E27FC236}">
                    <a16:creationId xmlns:a16="http://schemas.microsoft.com/office/drawing/2014/main" id="{85FD8A9A-0C62-4D57-A823-7788EDA1374D}"/>
                  </a:ext>
                </a:extLst>
              </p:cNvPr>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6" name="Rectangle 27">
                <a:extLst>
                  <a:ext uri="{FF2B5EF4-FFF2-40B4-BE49-F238E27FC236}">
                    <a16:creationId xmlns:a16="http://schemas.microsoft.com/office/drawing/2014/main" id="{139AB9D7-0AFF-4059-82AF-32544AB7F7A3}"/>
                  </a:ext>
                </a:extLst>
              </p:cNvPr>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7" name="Rectangle 28">
                <a:extLst>
                  <a:ext uri="{FF2B5EF4-FFF2-40B4-BE49-F238E27FC236}">
                    <a16:creationId xmlns:a16="http://schemas.microsoft.com/office/drawing/2014/main" id="{B139890F-DEFF-4B2D-8F92-0E4853B0D739}"/>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8" name="Rectangle 29">
                <a:extLst>
                  <a:ext uri="{FF2B5EF4-FFF2-40B4-BE49-F238E27FC236}">
                    <a16:creationId xmlns:a16="http://schemas.microsoft.com/office/drawing/2014/main" id="{E104025A-7223-4BCB-8D78-03FFB1B98438}"/>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9" name="Rectangle 30">
                <a:extLst>
                  <a:ext uri="{FF2B5EF4-FFF2-40B4-BE49-F238E27FC236}">
                    <a16:creationId xmlns:a16="http://schemas.microsoft.com/office/drawing/2014/main" id="{DBC21BD0-CE55-4C70-9351-73EBCC29A65D}"/>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0" name="Rectangle 31">
                <a:extLst>
                  <a:ext uri="{FF2B5EF4-FFF2-40B4-BE49-F238E27FC236}">
                    <a16:creationId xmlns:a16="http://schemas.microsoft.com/office/drawing/2014/main" id="{AD601533-BFE9-4D4B-ABA5-635721AF4812}"/>
                  </a:ext>
                </a:extLst>
              </p:cNvPr>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1" name="Rectangle 32">
                <a:extLst>
                  <a:ext uri="{FF2B5EF4-FFF2-40B4-BE49-F238E27FC236}">
                    <a16:creationId xmlns:a16="http://schemas.microsoft.com/office/drawing/2014/main" id="{3EE22948-F2D5-4B10-8966-F511916742AE}"/>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2" name="Rectangle 33">
                <a:extLst>
                  <a:ext uri="{FF2B5EF4-FFF2-40B4-BE49-F238E27FC236}">
                    <a16:creationId xmlns:a16="http://schemas.microsoft.com/office/drawing/2014/main" id="{5BCBEFE4-B65C-475D-A2A2-D27A9A908E68}"/>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2E3F26A1-457A-4E77-9FB7-DB852B80A36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a:extLst>
              <a:ext uri="{FF2B5EF4-FFF2-40B4-BE49-F238E27FC236}">
                <a16:creationId xmlns:a16="http://schemas.microsoft.com/office/drawing/2014/main" id="{3F91D09E-1F40-4ABF-930A-E565CD414B7E}"/>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a:extLst>
              <a:ext uri="{FF2B5EF4-FFF2-40B4-BE49-F238E27FC236}">
                <a16:creationId xmlns:a16="http://schemas.microsoft.com/office/drawing/2014/main" id="{0B8DEC82-1881-4CD6-92D8-AE06C326CF8F}"/>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a:extLst>
              <a:ext uri="{FF2B5EF4-FFF2-40B4-BE49-F238E27FC236}">
                <a16:creationId xmlns:a16="http://schemas.microsoft.com/office/drawing/2014/main" id="{3DABAE02-2507-4B6B-B16D-B07F0CAAA06C}"/>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0146077B-9308-43E0-B16D-E382476ABC93}" type="slidenum">
              <a:rPr lang="en-US" altLang="en-US" smtClean="0"/>
              <a:pPr>
                <a:defRPr/>
              </a:pPr>
              <a:t>‹#›</a:t>
            </a:fld>
            <a:endParaRPr lang="en-US" altLang="en-US" dirty="0"/>
          </a:p>
        </p:txBody>
      </p:sp>
      <p:sp>
        <p:nvSpPr>
          <p:cNvPr id="14374" name="Rectangle 38">
            <a:extLst>
              <a:ext uri="{FF2B5EF4-FFF2-40B4-BE49-F238E27FC236}">
                <a16:creationId xmlns:a16="http://schemas.microsoft.com/office/drawing/2014/main" id="{423F768F-39CA-4BFF-9CE5-E6FAE7E4704B}"/>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6292" r:id="rId1"/>
    <p:sldLayoutId id="2147496293" r:id="rId2"/>
    <p:sldLayoutId id="2147496294" r:id="rId3"/>
    <p:sldLayoutId id="2147496295" r:id="rId4"/>
    <p:sldLayoutId id="2147496296" r:id="rId5"/>
    <p:sldLayoutId id="2147496297" r:id="rId6"/>
    <p:sldLayoutId id="2147496298" r:id="rId7"/>
    <p:sldLayoutId id="2147496299" r:id="rId8"/>
    <p:sldLayoutId id="2147496300" r:id="rId9"/>
    <p:sldLayoutId id="2147496301" r:id="rId10"/>
    <p:sldLayoutId id="2147496302" r:id="rId11"/>
    <p:sldLayoutId id="2147496303" r:id="rId12"/>
    <p:sldLayoutId id="2147496304" r:id="rId13"/>
    <p:sldLayoutId id="2147496305"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p:titleStyle>
    <p:bodyStyle>
      <a:lvl1pPr marL="342891" indent="-342891"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32" indent="-285744"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2971" indent="-228594"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160"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349"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537"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310457-12D8-7F64-2A6D-BC5D9AF764C3}"/>
              </a:ext>
            </a:extLst>
          </p:cNvPr>
          <p:cNvPicPr>
            <a:picLocks noChangeAspect="1"/>
          </p:cNvPicPr>
          <p:nvPr/>
        </p:nvPicPr>
        <p:blipFill>
          <a:blip r:embed="rId2"/>
          <a:stretch>
            <a:fillRect/>
          </a:stretch>
        </p:blipFill>
        <p:spPr>
          <a:xfrm>
            <a:off x="2021633" y="457200"/>
            <a:ext cx="81487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ubtitle 2">
            <a:extLst>
              <a:ext uri="{FF2B5EF4-FFF2-40B4-BE49-F238E27FC236}">
                <a16:creationId xmlns:a16="http://schemas.microsoft.com/office/drawing/2014/main" id="{F6F239A2-28FB-CB10-2B53-6BC98FC8D84B}"/>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3" name="Picture 2">
            <a:extLst>
              <a:ext uri="{FF2B5EF4-FFF2-40B4-BE49-F238E27FC236}">
                <a16:creationId xmlns:a16="http://schemas.microsoft.com/office/drawing/2014/main" id="{E19EE9D4-75BC-71C7-1AA1-8C247FC303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spTree>
    <p:extLst>
      <p:ext uri="{BB962C8B-B14F-4D97-AF65-F5344CB8AC3E}">
        <p14:creationId xmlns:p14="http://schemas.microsoft.com/office/powerpoint/2010/main" val="600341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4">
            <a:extLst>
              <a:ext uri="{FF2B5EF4-FFF2-40B4-BE49-F238E27FC236}">
                <a16:creationId xmlns:a16="http://schemas.microsoft.com/office/drawing/2014/main" id="{ADBB5A03-8A69-4B48-8A35-CB1C4E4814EA}"/>
              </a:ext>
            </a:extLst>
          </p:cNvPr>
          <p:cNvSpPr>
            <a:spLocks noGrp="1" noChangeArrowheads="1"/>
          </p:cNvSpPr>
          <p:nvPr>
            <p:ph type="title" idx="4294967295"/>
          </p:nvPr>
        </p:nvSpPr>
        <p:spPr>
          <a:xfrm>
            <a:off x="1524000" y="228600"/>
            <a:ext cx="9144000" cy="8382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EA5A5DD3-8FA1-4127-83F4-253C9A77B7D0}"/>
              </a:ext>
            </a:extLst>
          </p:cNvPr>
          <p:cNvSpPr>
            <a:spLocks noGrp="1"/>
          </p:cNvSpPr>
          <p:nvPr>
            <p:ph idx="4294967295"/>
          </p:nvPr>
        </p:nvSpPr>
        <p:spPr>
          <a:xfrm>
            <a:off x="1638300" y="1371600"/>
            <a:ext cx="8915400" cy="3581400"/>
          </a:xfrm>
        </p:spPr>
        <p:txBody>
          <a:bodyPr/>
          <a:lstStyle/>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have always been doctrinal departures</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 was an early letter</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definite article before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Noun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can refer to physical departure</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Verb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can refer to physical departure</a:t>
            </a:r>
          </a:p>
        </p:txBody>
      </p:sp>
      <p:pic>
        <p:nvPicPr>
          <p:cNvPr id="31748" name="Picture 4">
            <a:extLst>
              <a:ext uri="{FF2B5EF4-FFF2-40B4-BE49-F238E27FC236}">
                <a16:creationId xmlns:a16="http://schemas.microsoft.com/office/drawing/2014/main" id="{FFB0A6A9-DB2F-4AB4-AA4C-8AAE097A278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41" y="4724400"/>
            <a:ext cx="1471919"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695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1524000" y="228600"/>
            <a:ext cx="9144000" cy="8382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1638300" y="1371600"/>
            <a:ext cx="8915400" cy="3429000"/>
          </a:xfrm>
        </p:spPr>
        <p:txBody>
          <a:bodyPr/>
          <a:lstStyle/>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Extended context favors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Immediate context favors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Thess. 2:2 is a review course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Early Bible translations favor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Physical departure is held by credible scholars</a:t>
            </a:r>
          </a:p>
        </p:txBody>
      </p:sp>
      <p:pic>
        <p:nvPicPr>
          <p:cNvPr id="2" name="Picture 4">
            <a:extLst>
              <a:ext uri="{FF2B5EF4-FFF2-40B4-BE49-F238E27FC236}">
                <a16:creationId xmlns:a16="http://schemas.microsoft.com/office/drawing/2014/main" id="{7E7CD427-5053-577F-A0D8-143E20B1016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41" y="4724400"/>
            <a:ext cx="1471919"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008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609600" y="1371600"/>
            <a:ext cx="10972800" cy="4724400"/>
          </a:xfrm>
        </p:spPr>
        <p:txBody>
          <a:bodyPr/>
          <a:lstStyle/>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Greek from the </a:t>
            </a:r>
            <a:r>
              <a:rPr lang="en-US" sz="3000" i="1" dirty="0" err="1">
                <a:effectLst>
                  <a:outerShdw blurRad="38100" dist="38100" dir="2700000" algn="tl">
                    <a:srgbClr val="000000">
                      <a:alpha val="43137"/>
                    </a:srgbClr>
                  </a:outerShdw>
                </a:effectLst>
                <a:cs typeface="Calibri" panose="020F0502020204030204" pitchFamily="34" charset="0"/>
              </a:rPr>
              <a:t>Koine</a:t>
            </a:r>
            <a:r>
              <a:rPr lang="en-US" sz="3000" dirty="0">
                <a:effectLst>
                  <a:outerShdw blurRad="38100" dist="38100" dir="2700000" algn="tl">
                    <a:srgbClr val="000000">
                      <a:alpha val="43137"/>
                    </a:srgbClr>
                  </a:outerShdw>
                </a:effectLst>
                <a:cs typeface="Calibri" panose="020F0502020204030204" pitchFamily="34" charset="0"/>
              </a:rPr>
              <a:t> period?</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Subtraction from the Last Days will be characterized by continual apostasy?</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Rapture is passive and apostasy is active?</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 Incongruence with verse 1?</a:t>
            </a:r>
          </a:p>
          <a:p>
            <a:pPr marL="457200" indent="-457200" algn="just">
              <a:spcBef>
                <a:spcPts val="0"/>
              </a:spcBef>
              <a:spcAft>
                <a:spcPts val="1800"/>
              </a:spcAft>
              <a:buSzPct val="100000"/>
              <a:buFont typeface="+mj-lt"/>
              <a:buAutoNum type="arabicPeriod"/>
              <a:defRPr/>
            </a:pPr>
            <a:r>
              <a:rPr lang="en-GB" sz="3000" b="1" u="sng" dirty="0">
                <a:solidFill>
                  <a:srgbClr val="FFFFCC"/>
                </a:solidFill>
                <a:effectLst>
                  <a:outerShdw blurRad="38100" dist="38100" dir="2700000" algn="tl">
                    <a:srgbClr val="000000">
                      <a:alpha val="43137"/>
                    </a:srgbClr>
                  </a:outerShdw>
                </a:effectLst>
                <a:cs typeface="Calibri" panose="020F0502020204030204" pitchFamily="34" charset="0"/>
              </a:rPr>
              <a:t>Paul is re-assuring the Thessalonians that they had not already missed the rapture; therefore, it would be incomprehensible to read, “the rapture cannot have happened unless the rapture happens first</a:t>
            </a:r>
            <a:r>
              <a:rPr lang="en-GB" sz="3000" b="1"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sz="3000" b="1" dirty="0">
              <a:solidFill>
                <a:srgbClr val="FFFFCC"/>
              </a:solidFill>
              <a:effectLst>
                <a:outerShdw blurRad="38100" dist="38100" dir="2700000" algn="tl">
                  <a:srgbClr val="000000">
                    <a:alpha val="43137"/>
                  </a:srgbClr>
                </a:outerShdw>
              </a:effectLst>
              <a:cs typeface="Calibri" panose="020F0502020204030204" pitchFamily="34" charset="0"/>
            </a:endParaRPr>
          </a:p>
        </p:txBody>
      </p:sp>
      <p:sp>
        <p:nvSpPr>
          <p:cNvPr id="2" name="Title 4">
            <a:extLst>
              <a:ext uri="{FF2B5EF4-FFF2-40B4-BE49-F238E27FC236}">
                <a16:creationId xmlns:a16="http://schemas.microsoft.com/office/drawing/2014/main" id="{E068471C-0573-C30E-3066-6C5D757C8DF9}"/>
              </a:ext>
            </a:extLst>
          </p:cNvPr>
          <p:cNvSpPr txBox="1">
            <a:spLocks noChangeArrowheads="1"/>
          </p:cNvSpPr>
          <p:nvPr/>
        </p:nvSpPr>
        <p:spPr bwMode="auto">
          <a:xfrm>
            <a:off x="1021080" y="304800"/>
            <a:ext cx="1014984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a:lstStyle>
          <a:p>
            <a:pPr algn="ctr"/>
            <a:r>
              <a:rPr lang="en-US" altLang="en-US" sz="3600" kern="0" dirty="0">
                <a:effectLst>
                  <a:outerShdw blurRad="38100" dist="38100" dir="2700000" algn="tl">
                    <a:srgbClr val="000000">
                      <a:alpha val="43137"/>
                    </a:srgbClr>
                  </a:outerShdw>
                </a:effectLst>
                <a:cs typeface="Calibri" panose="020F0502020204030204" pitchFamily="34" charset="0"/>
              </a:rPr>
              <a:t>Answering Objections to the Physical Departure View</a:t>
            </a:r>
          </a:p>
        </p:txBody>
      </p:sp>
      <p:pic>
        <p:nvPicPr>
          <p:cNvPr id="4" name="Picture 3">
            <a:extLst>
              <a:ext uri="{FF2B5EF4-FFF2-40B4-BE49-F238E27FC236}">
                <a16:creationId xmlns:a16="http://schemas.microsoft.com/office/drawing/2014/main" id="{B906056E-7B7D-F9B7-0D27-D39036CE7A3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326061" y="2895600"/>
            <a:ext cx="1103939"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561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AC10A-A4C7-D8FC-C701-BF75CB50EC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2:2-3 (NKJV)</a:t>
            </a:r>
          </a:p>
          <a:p>
            <a:pPr algn="just"/>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latin typeface="Calibri" panose="020F0502020204030204" pitchFamily="34" charset="0"/>
                <a:ea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not to be soon shaken in mind or troubled, either by spirit or by word or by letter, as if from us, as though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day of Christ </a:t>
            </a:r>
            <a:r>
              <a:rPr lang="en-US" sz="3600" b="1" u="sng" dirty="0">
                <a:solidFill>
                  <a:srgbClr val="92D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[rapture]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had come.</a:t>
            </a:r>
            <a:r>
              <a:rPr lang="en-US" sz="36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baseline="30000" dirty="0">
                <a:latin typeface="Calibri" panose="020F0502020204030204" pitchFamily="34" charset="0"/>
                <a:ea typeface="Calibri" panose="020F0502020204030204" pitchFamily="34" charset="0"/>
                <a:cs typeface="Calibri" panose="020F0502020204030204" pitchFamily="34" charset="0"/>
              </a:rPr>
              <a:t>3</a:t>
            </a:r>
            <a:r>
              <a:rPr lang="en-US" sz="36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Let no man deceive you by any means: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that day </a:t>
            </a:r>
            <a:r>
              <a:rPr lang="en-US" sz="3600" b="1" u="sng" dirty="0">
                <a:solidFill>
                  <a:srgbClr val="92D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[rapture]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shall not come, except there come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falling away </a:t>
            </a:r>
            <a:r>
              <a:rPr lang="en-US" sz="3600" b="1" u="sng" dirty="0">
                <a:solidFill>
                  <a:srgbClr val="92D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[rapture]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first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that man of sin be revealed, the son of perdition”</a:t>
            </a:r>
          </a:p>
        </p:txBody>
      </p:sp>
    </p:spTree>
    <p:extLst>
      <p:ext uri="{BB962C8B-B14F-4D97-AF65-F5344CB8AC3E}">
        <p14:creationId xmlns:p14="http://schemas.microsoft.com/office/powerpoint/2010/main" val="3339103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4739759"/>
          </a:xfrm>
          <a:prstGeom prst="rect">
            <a:avLst/>
          </a:prstGeom>
        </p:spPr>
        <p:txBody>
          <a:bodyPr wrap="square">
            <a:spAutoFit/>
          </a:body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2:3 (NASB)</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latin typeface="Calibri" panose="020F0502020204030204" pitchFamily="34" charset="0"/>
                <a:ea typeface="Calibri" panose="020F0502020204030204" pitchFamily="34" charset="0"/>
                <a:cs typeface="Calibri" panose="020F0502020204030204" pitchFamily="34" charset="0"/>
              </a:rPr>
              <a:t>2</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that you not be quickly shaken from your composure or be disturbed either by a spirit or a message or a letter as if from us, to the effect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day of the Lord </a:t>
            </a:r>
            <a:r>
              <a:rPr lang="en-US" sz="3600" b="1" u="sng" dirty="0">
                <a:solidFill>
                  <a:srgbClr val="92D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tribulation period]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has come.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Let no one in any way deceive you, for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it</a:t>
            </a:r>
            <a:r>
              <a:rPr lang="en-US" sz="3600" i="1" u="sng"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b="1" u="sng" dirty="0">
                <a:solidFill>
                  <a:srgbClr val="92D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tribulation period]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unless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apostasy </a:t>
            </a:r>
            <a:r>
              <a:rPr lang="en-US" sz="3600" b="1" u="sng" dirty="0">
                <a:solidFill>
                  <a:srgbClr val="92D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1" i="1" u="sng" dirty="0">
                <a:solidFill>
                  <a:srgbClr val="92D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apostasia</a:t>
            </a:r>
            <a:r>
              <a:rPr lang="en-US" sz="3600" b="1" u="sng" dirty="0">
                <a:solidFill>
                  <a:srgbClr val="92D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comes first, and the man of lawlessness is revealed, the son of destruction.”</a:t>
            </a:r>
          </a:p>
        </p:txBody>
      </p:sp>
    </p:spTree>
    <p:extLst>
      <p:ext uri="{BB962C8B-B14F-4D97-AF65-F5344CB8AC3E}">
        <p14:creationId xmlns:p14="http://schemas.microsoft.com/office/powerpoint/2010/main" val="3543531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155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AD3492-25D6-C402-B229-A466A34628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3052118"/>
          </a:xfrm>
          <a:prstGeom prst="rect">
            <a:avLst/>
          </a:prstGeom>
        </p:spPr>
        <p:txBody>
          <a:bodyPr wrap="square">
            <a:spAutoFit/>
          </a:body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the apostasy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t>
            </a:r>
            <a:r>
              <a:rPr lang="en-US" sz="3600" i="1"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prōton</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man [</a:t>
            </a:r>
            <a:r>
              <a:rPr lang="en-US" sz="3600" i="1"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anthrōpos</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lawlessness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anomia</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revealed,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son of destruction</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396" y="3048000"/>
            <a:ext cx="1471215"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721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he will put a stop to sacrifice and grain offering; and on the wing of abominations will come one who makes desolate, even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complete destruction, one that is decreed, is poured out on the one who makes desolate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209672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1507" name="Rectangle 3"/>
          <p:cNvSpPr>
            <a:spLocks noGrp="1" noChangeArrowheads="1"/>
          </p:cNvSpPr>
          <p:nvPr>
            <p:ph idx="1"/>
          </p:nvPr>
        </p:nvSpPr>
        <p:spPr>
          <a:xfrm>
            <a:off x="609600" y="0"/>
            <a:ext cx="10972800" cy="3048000"/>
          </a:xfrm>
        </p:spPr>
        <p:txBody>
          <a:bodyPr/>
          <a:lstStyle/>
          <a:p>
            <a:pPr marL="0" indent="0" algn="ctr" defTabSz="685800">
              <a:spcBef>
                <a:spcPct val="0"/>
              </a:spcBef>
              <a:spcAft>
                <a:spcPts val="600"/>
              </a:spcAft>
              <a:buNone/>
              <a:defRPr/>
            </a:pPr>
            <a:r>
              <a:rPr lang="en-US" sz="4000" kern="1200" dirty="0">
                <a:solidFill>
                  <a:schemeClr val="tx2"/>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“that is, the one whose coming is in accord with the activity of </a:t>
            </a:r>
            <a:r>
              <a:rPr lang="en-US" sz="3600" b="1" u="sng" dirty="0">
                <a:solidFill>
                  <a:srgbClr val="FFFFCC"/>
                </a:solidFill>
                <a:cs typeface="Calibri" panose="020F0502020204030204" pitchFamily="34" charset="0"/>
              </a:rPr>
              <a:t>Satan</a:t>
            </a:r>
            <a:r>
              <a:rPr lang="en-US" sz="3600" dirty="0">
                <a:cs typeface="Calibri" panose="020F0502020204030204" pitchFamily="34" charset="0"/>
              </a:rPr>
              <a:t>, with all </a:t>
            </a:r>
            <a:r>
              <a:rPr lang="en-US" sz="3600" b="1" u="sng" dirty="0">
                <a:solidFill>
                  <a:srgbClr val="FFFFCC"/>
                </a:solidFill>
                <a:cs typeface="Calibri" panose="020F0502020204030204" pitchFamily="34" charset="0"/>
              </a:rPr>
              <a:t>power</a:t>
            </a:r>
            <a:r>
              <a:rPr lang="en-US" sz="3600" dirty="0">
                <a:cs typeface="Calibri" panose="020F0502020204030204" pitchFamily="34" charset="0"/>
              </a:rPr>
              <a:t> and </a:t>
            </a:r>
            <a:r>
              <a:rPr lang="en-US" sz="3600" b="1" u="sng" dirty="0">
                <a:solidFill>
                  <a:srgbClr val="FFFFCC"/>
                </a:solidFill>
                <a:cs typeface="Calibri" panose="020F0502020204030204" pitchFamily="34" charset="0"/>
              </a:rPr>
              <a:t>signs</a:t>
            </a:r>
            <a:r>
              <a:rPr lang="en-US" sz="3600" dirty="0">
                <a:cs typeface="Calibri" panose="020F0502020204030204" pitchFamily="34" charset="0"/>
              </a:rPr>
              <a:t> and false </a:t>
            </a:r>
            <a:r>
              <a:rPr lang="en-US" sz="3600" b="1" u="sng" dirty="0">
                <a:solidFill>
                  <a:srgbClr val="FFFFCC"/>
                </a:solidFill>
                <a:cs typeface="Calibri" panose="020F0502020204030204" pitchFamily="34" charset="0"/>
              </a:rPr>
              <a:t>wonders</a:t>
            </a:r>
            <a:r>
              <a:rPr lang="en-US" sz="3600" dirty="0">
                <a:cs typeface="Calibri" panose="020F0502020204030204" pitchFamily="34" charset="0"/>
              </a:rPr>
              <a:t>.”</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7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1265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7A4A9E47-8222-6435-EB7A-4716AE733D55}"/>
              </a:ext>
            </a:extLst>
          </p:cNvPr>
          <p:cNvPicPr>
            <a:picLocks noChangeAspect="1"/>
          </p:cNvPicPr>
          <p:nvPr/>
        </p:nvPicPr>
        <p:blipFill>
          <a:blip r:embed="rId3"/>
          <a:stretch>
            <a:fillRect/>
          </a:stretch>
        </p:blipFill>
        <p:spPr>
          <a:xfrm>
            <a:off x="5715000" y="3581400"/>
            <a:ext cx="935567" cy="1295400"/>
          </a:xfrm>
          <a:prstGeom prst="rect">
            <a:avLst/>
          </a:prstGeom>
          <a:ln w="28575">
            <a:solidFill>
              <a:schemeClr val="tx1"/>
            </a:solidFill>
          </a:ln>
        </p:spPr>
      </p:pic>
      <p:sp>
        <p:nvSpPr>
          <p:cNvPr id="7" name="TextBox 6">
            <a:extLst>
              <a:ext uri="{FF2B5EF4-FFF2-40B4-BE49-F238E27FC236}">
                <a16:creationId xmlns:a16="http://schemas.microsoft.com/office/drawing/2014/main" id="{CA66F795-C933-8635-E612-9B6CBB625847}"/>
              </a:ext>
            </a:extLst>
          </p:cNvPr>
          <p:cNvSpPr txBox="1"/>
          <p:nvPr/>
        </p:nvSpPr>
        <p:spPr>
          <a:xfrm>
            <a:off x="609600" y="0"/>
            <a:ext cx="10972800" cy="3606115"/>
          </a:xfrm>
          <a:prstGeom prst="rect">
            <a:avLst/>
          </a:prstGeom>
          <a:noFill/>
        </p:spPr>
        <p:txBody>
          <a:bodyPr wrap="square">
            <a:spAutoFit/>
          </a:bodyPr>
          <a:lstStyle/>
          <a:p>
            <a:pPr marL="0" marR="0" algn="ctr">
              <a:spcBef>
                <a:spcPts val="0"/>
              </a:spcBef>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11:36</a:t>
            </a:r>
          </a:p>
          <a:p>
            <a:pPr marL="0" marR="0" algn="just">
              <a:spcBef>
                <a:spcPts val="0"/>
              </a:spcBef>
              <a:spcAft>
                <a:spcPts val="0"/>
              </a:spcAft>
            </a:pPr>
            <a:r>
              <a:rPr lang="en-US" sz="3600" u="none" strike="noStrike" baseline="30000" dirty="0">
                <a:effectLst/>
                <a:latin typeface="Calibri" panose="020F0502020204030204" pitchFamily="34" charset="0"/>
              </a:rPr>
              <a:t>36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“Then the king will do as he pleases,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will exalt and magnify himself above every god</a:t>
            </a:r>
            <a:r>
              <a:rPr lang="en-US" sz="3600" dirty="0">
                <a:effectLst/>
                <a:latin typeface="Calibri" panose="020F0502020204030204" pitchFamily="34" charset="0"/>
              </a:rPr>
              <a:t> and will speak monstrous things against the God of gods; and he will prosper until the indignation is finished, for that which is decreed will be done.” </a:t>
            </a:r>
          </a:p>
        </p:txBody>
      </p:sp>
    </p:spTree>
    <p:extLst>
      <p:ext uri="{BB962C8B-B14F-4D97-AF65-F5344CB8AC3E}">
        <p14:creationId xmlns:p14="http://schemas.microsoft.com/office/powerpoint/2010/main" val="3478905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E9A81-823B-45AC-A273-A4ADCF033F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8805" y="200888"/>
            <a:ext cx="8614395" cy="6456224"/>
          </a:xfrm>
          <a:prstGeom prst="rect">
            <a:avLst/>
          </a:prstGeom>
          <a:solidFill>
            <a:schemeClr val="tx1"/>
          </a:solidFill>
          <a:ln w="38100">
            <a:solidFill>
              <a:schemeClr val="tx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DE43D4-FDB3-C3C2-F566-CA6DE851C290}"/>
              </a:ext>
            </a:extLst>
          </p:cNvPr>
          <p:cNvPicPr>
            <a:picLocks noChangeAspect="1"/>
          </p:cNvPicPr>
          <p:nvPr/>
        </p:nvPicPr>
        <p:blipFill>
          <a:blip r:embed="rId2"/>
          <a:stretch>
            <a:fillRect/>
          </a:stretch>
        </p:blipFill>
        <p:spPr>
          <a:xfrm>
            <a:off x="1547990" y="21041"/>
            <a:ext cx="9096020" cy="6815919"/>
          </a:xfrm>
          <a:prstGeom prst="rect">
            <a:avLst/>
          </a:prstGeom>
        </p:spPr>
      </p:pic>
      <p:sp>
        <p:nvSpPr>
          <p:cNvPr id="5" name="TextBox 4">
            <a:extLst>
              <a:ext uri="{FF2B5EF4-FFF2-40B4-BE49-F238E27FC236}">
                <a16:creationId xmlns:a16="http://schemas.microsoft.com/office/drawing/2014/main" id="{46894665-B523-30A0-18F9-CF011EFD685A}"/>
              </a:ext>
            </a:extLst>
          </p:cNvPr>
          <p:cNvSpPr txBox="1"/>
          <p:nvPr/>
        </p:nvSpPr>
        <p:spPr>
          <a:xfrm>
            <a:off x="7239000" y="4953000"/>
            <a:ext cx="1828800" cy="461665"/>
          </a:xfrm>
          <a:prstGeom prst="rect">
            <a:avLst/>
          </a:prstGeom>
          <a:noFill/>
        </p:spPr>
        <p:txBody>
          <a:bodyPr wrap="square" rtlCol="0">
            <a:spAutoFit/>
          </a:bodyPr>
          <a:lstStyle/>
          <a:p>
            <a:r>
              <a:rPr lang="en-US" b="1" dirty="0">
                <a:solidFill>
                  <a:schemeClr val="bg2"/>
                </a:solidFill>
                <a:latin typeface="Calibri" panose="020F0502020204030204" pitchFamily="34" charset="0"/>
                <a:ea typeface="Calibri" panose="020F0502020204030204" pitchFamily="34" charset="0"/>
                <a:cs typeface="Calibri" panose="020F0502020204030204" pitchFamily="34" charset="0"/>
              </a:rPr>
              <a:t>Saudi Arabia</a:t>
            </a:r>
          </a:p>
        </p:txBody>
      </p:sp>
    </p:spTree>
    <p:extLst>
      <p:ext uri="{BB962C8B-B14F-4D97-AF65-F5344CB8AC3E}">
        <p14:creationId xmlns:p14="http://schemas.microsoft.com/office/powerpoint/2010/main" val="3183411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will make a firm covenant with the many for one week</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in the middle of the week he will put a stop to sacrifice and grain offering; and on the wing of abominations will come one who makes desolate, even until a complete destruction, one that is decreed, is poured out on the one who makes desolate.”</a:t>
            </a:r>
          </a:p>
        </p:txBody>
      </p:sp>
    </p:spTree>
    <p:extLst>
      <p:ext uri="{BB962C8B-B14F-4D97-AF65-F5344CB8AC3E}">
        <p14:creationId xmlns:p14="http://schemas.microsoft.com/office/powerpoint/2010/main" val="1428261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19F5C-5340-0BB6-8889-085BF8CBE747}"/>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9:26</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after the sixty-two weeks the Messiah will be cut off and have nothing,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people of the prince who is to come will destroy the city and the sanctuary. And its end will come with a flood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even to the end there will be war; desolations are determined.”</a:t>
            </a:r>
          </a:p>
        </p:txBody>
      </p:sp>
    </p:spTree>
    <p:extLst>
      <p:ext uri="{BB962C8B-B14F-4D97-AF65-F5344CB8AC3E}">
        <p14:creationId xmlns:p14="http://schemas.microsoft.com/office/powerpoint/2010/main" val="2260677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808229-4769-492A-A051-C5300733B4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53409" y="252484"/>
            <a:ext cx="8285182" cy="5767316"/>
          </a:xfrm>
          <a:prstGeom prst="rect">
            <a:avLst/>
          </a:prstGeom>
        </p:spPr>
      </p:pic>
    </p:spTree>
    <p:extLst>
      <p:ext uri="{BB962C8B-B14F-4D97-AF65-F5344CB8AC3E}">
        <p14:creationId xmlns:p14="http://schemas.microsoft.com/office/powerpoint/2010/main" val="3262794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middle of the week he will put a stop to sacrifice and grain offering; and on the wing of abominations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even until a complete destruction, one that is decreed, is poured out on the one who makes desolate.”</a:t>
            </a:r>
          </a:p>
        </p:txBody>
      </p:sp>
    </p:spTree>
    <p:extLst>
      <p:ext uri="{BB962C8B-B14F-4D97-AF65-F5344CB8AC3E}">
        <p14:creationId xmlns:p14="http://schemas.microsoft.com/office/powerpoint/2010/main" val="3785887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5360" y="228600"/>
            <a:ext cx="10241280" cy="6217920"/>
          </a:xfrm>
          <a:prstGeom prst="rect">
            <a:avLst/>
          </a:prstGeom>
          <a:ln w="28575">
            <a:solidFill>
              <a:srgbClr val="FFFFCC"/>
            </a:solidFill>
          </a:ln>
        </p:spPr>
      </p:pic>
    </p:spTree>
    <p:extLst>
      <p:ext uri="{BB962C8B-B14F-4D97-AF65-F5344CB8AC3E}">
        <p14:creationId xmlns:p14="http://schemas.microsoft.com/office/powerpoint/2010/main" val="4138283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667429" y="157572"/>
            <a:ext cx="8857143" cy="6542857"/>
          </a:xfrm>
          <a:prstGeom prst="rect">
            <a:avLst/>
          </a:prstGeom>
        </p:spPr>
      </p:pic>
    </p:spTree>
    <p:extLst>
      <p:ext uri="{BB962C8B-B14F-4D97-AF65-F5344CB8AC3E}">
        <p14:creationId xmlns:p14="http://schemas.microsoft.com/office/powerpoint/2010/main" val="894492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11:31</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“Forces from him will arise, desecrate the sanctuary fortress, and do away with the regular sacrifice. And they will set up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abomination of desolation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7A4A9E47-8222-6435-EB7A-4716AE733D55}"/>
              </a:ext>
            </a:extLst>
          </p:cNvPr>
          <p:cNvPicPr>
            <a:picLocks noChangeAspect="1"/>
          </p:cNvPicPr>
          <p:nvPr/>
        </p:nvPicPr>
        <p:blipFill>
          <a:blip r:embed="rId3"/>
          <a:stretch>
            <a:fillRect/>
          </a:stretch>
        </p:blipFill>
        <p:spPr>
          <a:xfrm>
            <a:off x="5237480" y="2438400"/>
            <a:ext cx="1717040" cy="2377440"/>
          </a:xfrm>
          <a:prstGeom prst="rect">
            <a:avLst/>
          </a:prstGeom>
          <a:ln w="28575">
            <a:solidFill>
              <a:schemeClr val="tx1"/>
            </a:solidFill>
          </a:ln>
        </p:spPr>
      </p:pic>
    </p:spTree>
    <p:extLst>
      <p:ext uri="{BB962C8B-B14F-4D97-AF65-F5344CB8AC3E}">
        <p14:creationId xmlns:p14="http://schemas.microsoft.com/office/powerpoint/2010/main" val="7948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CA0D9F-3219-4AF9-ACF1-1BC49CE364C7}"/>
              </a:ext>
            </a:extLst>
          </p:cNvPr>
          <p:cNvPicPr>
            <a:picLocks noChangeAspect="1"/>
          </p:cNvPicPr>
          <p:nvPr/>
        </p:nvPicPr>
        <p:blipFill>
          <a:blip r:embed="rId2"/>
          <a:stretch>
            <a:fillRect/>
          </a:stretch>
        </p:blipFill>
        <p:spPr>
          <a:xfrm>
            <a:off x="2199014" y="228600"/>
            <a:ext cx="7793972"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3377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DDD9DA-CAE6-4226-9CA8-591943977BCA}"/>
              </a:ext>
            </a:extLst>
          </p:cNvPr>
          <p:cNvGraphicFramePr>
            <a:graphicFrameLocks noGrp="1"/>
          </p:cNvGraphicFramePr>
          <p:nvPr/>
        </p:nvGraphicFramePr>
        <p:xfrm>
          <a:off x="609600" y="60960"/>
          <a:ext cx="10972800" cy="6736080"/>
        </p:xfrm>
        <a:graphic>
          <a:graphicData uri="http://schemas.openxmlformats.org/drawingml/2006/table">
            <a:tbl>
              <a:tblPr firstRow="1" bandRow="1">
                <a:tableStyleId>{073A0DAA-6AF3-43AB-8588-CEC1D06C72B9}</a:tableStyleId>
              </a:tblPr>
              <a:tblGrid>
                <a:gridCol w="10972800">
                  <a:extLst>
                    <a:ext uri="{9D8B030D-6E8A-4147-A177-3AD203B41FA5}">
                      <a16:colId xmlns:a16="http://schemas.microsoft.com/office/drawing/2014/main" val="3629894259"/>
                    </a:ext>
                  </a:extLst>
                </a:gridCol>
              </a:tblGrid>
              <a:tr h="640080">
                <a:tc>
                  <a:txBody>
                    <a:bodyPr/>
                    <a:lstStyle/>
                    <a:p>
                      <a:pPr algn="ctr"/>
                      <a:r>
                        <a:rPr lang="en-US" sz="3200" b="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Intertestamental Chronology (Dates BC)</a:t>
                      </a:r>
                    </a:p>
                  </a:txBody>
                  <a:tcPr anchor="ctr"/>
                </a:tc>
                <a:extLst>
                  <a:ext uri="{0D108BD9-81ED-4DB2-BD59-A6C34878D82A}">
                    <a16:rowId xmlns:a16="http://schemas.microsoft.com/office/drawing/2014/main" val="3979240356"/>
                  </a:ext>
                </a:extLst>
              </a:tr>
              <a:tr h="457200">
                <a:tc>
                  <a:txBody>
                    <a:bodyPr/>
                    <a:lstStyle/>
                    <a:p>
                      <a:pPr algn="ctr"/>
                      <a:r>
                        <a:rPr lang="en-US" sz="2600" b="1" dirty="0">
                          <a:latin typeface="Calibri" panose="020F0502020204030204" pitchFamily="34" charset="0"/>
                          <a:cs typeface="Calibri" panose="020F0502020204030204" pitchFamily="34" charset="0"/>
                        </a:rPr>
                        <a:t>SELEUCIDS</a:t>
                      </a:r>
                    </a:p>
                  </a:txBody>
                  <a:tcPr/>
                </a:tc>
                <a:extLst>
                  <a:ext uri="{0D108BD9-81ED-4DB2-BD59-A6C34878D82A}">
                    <a16:rowId xmlns:a16="http://schemas.microsoft.com/office/drawing/2014/main" val="1898205543"/>
                  </a:ext>
                </a:extLst>
              </a:tr>
              <a:tr h="697809">
                <a:tc>
                  <a:txBody>
                    <a:bodyPr/>
                    <a:lstStyle/>
                    <a:p>
                      <a:pPr marL="457200" lvl="3" indent="0" algn="l"/>
                      <a:r>
                        <a:rPr lang="en-US" sz="2000" b="1" dirty="0">
                          <a:latin typeface="Calibri" panose="020F0502020204030204" pitchFamily="34" charset="0"/>
                          <a:cs typeface="Calibri" panose="020F0502020204030204" pitchFamily="34" charset="0"/>
                        </a:rPr>
                        <a:t>Seleucus I</a:t>
                      </a:r>
                    </a:p>
                    <a:p>
                      <a:pPr marL="457200" lvl="3" indent="0" algn="l"/>
                      <a:r>
                        <a:rPr lang="en-US" sz="2000" b="1" dirty="0">
                          <a:latin typeface="Calibri" panose="020F0502020204030204" pitchFamily="34" charset="0"/>
                          <a:cs typeface="Calibri" panose="020F0502020204030204" pitchFamily="34" charset="0"/>
                        </a:rPr>
                        <a:t>312-281</a:t>
                      </a:r>
                    </a:p>
                  </a:txBody>
                  <a:tcPr/>
                </a:tc>
                <a:extLst>
                  <a:ext uri="{0D108BD9-81ED-4DB2-BD59-A6C34878D82A}">
                    <a16:rowId xmlns:a16="http://schemas.microsoft.com/office/drawing/2014/main" val="1856627599"/>
                  </a:ext>
                </a:extLst>
              </a:tr>
              <a:tr h="697809">
                <a:tc>
                  <a:txBody>
                    <a:bodyPr/>
                    <a:lstStyle/>
                    <a:p>
                      <a:pPr marL="1371600" lvl="3" indent="0" algn="l"/>
                      <a:r>
                        <a:rPr lang="en-US" sz="2000" b="1" dirty="0">
                          <a:latin typeface="Calibri" panose="020F0502020204030204" pitchFamily="34" charset="0"/>
                          <a:cs typeface="Calibri" panose="020F0502020204030204" pitchFamily="34" charset="0"/>
                        </a:rPr>
                        <a:t>Antiochus I</a:t>
                      </a:r>
                    </a:p>
                    <a:p>
                      <a:pPr marL="1371600" lvl="3" indent="0" algn="l"/>
                      <a:r>
                        <a:rPr lang="en-US" sz="2000" b="1" dirty="0">
                          <a:latin typeface="Calibri" panose="020F0502020204030204" pitchFamily="34" charset="0"/>
                          <a:cs typeface="Calibri" panose="020F0502020204030204" pitchFamily="34" charset="0"/>
                        </a:rPr>
                        <a:t>281-261</a:t>
                      </a:r>
                    </a:p>
                  </a:txBody>
                  <a:tcPr/>
                </a:tc>
                <a:extLst>
                  <a:ext uri="{0D108BD9-81ED-4DB2-BD59-A6C34878D82A}">
                    <a16:rowId xmlns:a16="http://schemas.microsoft.com/office/drawing/2014/main" val="3484793594"/>
                  </a:ext>
                </a:extLst>
              </a:tr>
              <a:tr h="697809">
                <a:tc>
                  <a:txBody>
                    <a:bodyPr/>
                    <a:lstStyle/>
                    <a:p>
                      <a:pPr marL="2286000" marR="0" lvl="3"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Antiochus II</a:t>
                      </a:r>
                    </a:p>
                    <a:p>
                      <a:pPr marL="2286000" lvl="3" indent="0" algn="l"/>
                      <a:r>
                        <a:rPr lang="en-US" sz="2000" b="1" dirty="0">
                          <a:latin typeface="Calibri" panose="020F0502020204030204" pitchFamily="34" charset="0"/>
                          <a:cs typeface="Calibri" panose="020F0502020204030204" pitchFamily="34" charset="0"/>
                        </a:rPr>
                        <a:t>261-246</a:t>
                      </a:r>
                    </a:p>
                  </a:txBody>
                  <a:tcPr/>
                </a:tc>
                <a:extLst>
                  <a:ext uri="{0D108BD9-81ED-4DB2-BD59-A6C34878D82A}">
                    <a16:rowId xmlns:a16="http://schemas.microsoft.com/office/drawing/2014/main" val="2493993580"/>
                  </a:ext>
                </a:extLst>
              </a:tr>
              <a:tr h="697809">
                <a:tc>
                  <a:txBody>
                    <a:bodyPr/>
                    <a:lstStyle/>
                    <a:p>
                      <a:pPr marL="3200400" marR="0" lvl="3"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Seleucus II</a:t>
                      </a:r>
                    </a:p>
                    <a:p>
                      <a:pPr marL="3200400" lvl="3" indent="0" algn="l"/>
                      <a:r>
                        <a:rPr lang="en-US" sz="2000" b="1" dirty="0">
                          <a:latin typeface="Calibri" panose="020F0502020204030204" pitchFamily="34" charset="0"/>
                          <a:cs typeface="Calibri" panose="020F0502020204030204" pitchFamily="34" charset="0"/>
                        </a:rPr>
                        <a:t>246-226</a:t>
                      </a:r>
                    </a:p>
                  </a:txBody>
                  <a:tcPr/>
                </a:tc>
                <a:extLst>
                  <a:ext uri="{0D108BD9-81ED-4DB2-BD59-A6C34878D82A}">
                    <a16:rowId xmlns:a16="http://schemas.microsoft.com/office/drawing/2014/main" val="303968492"/>
                  </a:ext>
                </a:extLst>
              </a:tr>
              <a:tr h="697809">
                <a:tc>
                  <a:txBody>
                    <a:bodyPr/>
                    <a:lstStyle/>
                    <a:p>
                      <a:pPr marL="4114800" marR="0" lvl="3"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Seleucus III</a:t>
                      </a:r>
                    </a:p>
                    <a:p>
                      <a:pPr marL="4114800" lvl="3" indent="0" algn="l"/>
                      <a:r>
                        <a:rPr lang="en-US" sz="2000" b="1" dirty="0">
                          <a:latin typeface="Calibri" panose="020F0502020204030204" pitchFamily="34" charset="0"/>
                          <a:cs typeface="Calibri" panose="020F0502020204030204" pitchFamily="34" charset="0"/>
                        </a:rPr>
                        <a:t>226-223</a:t>
                      </a:r>
                    </a:p>
                  </a:txBody>
                  <a:tcPr/>
                </a:tc>
                <a:extLst>
                  <a:ext uri="{0D108BD9-81ED-4DB2-BD59-A6C34878D82A}">
                    <a16:rowId xmlns:a16="http://schemas.microsoft.com/office/drawing/2014/main" val="997890456"/>
                  </a:ext>
                </a:extLst>
              </a:tr>
              <a:tr h="697809">
                <a:tc>
                  <a:txBody>
                    <a:bodyPr/>
                    <a:lstStyle/>
                    <a:p>
                      <a:pPr marL="5029200" marR="0" lvl="3"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Antiochus III</a:t>
                      </a:r>
                    </a:p>
                    <a:p>
                      <a:pPr marL="5029200" lvl="3" indent="0" algn="l"/>
                      <a:r>
                        <a:rPr lang="en-US" sz="2000" b="1" dirty="0">
                          <a:latin typeface="Calibri" panose="020F0502020204030204" pitchFamily="34" charset="0"/>
                          <a:cs typeface="Calibri" panose="020F0502020204030204" pitchFamily="34" charset="0"/>
                        </a:rPr>
                        <a:t>223-187</a:t>
                      </a:r>
                    </a:p>
                  </a:txBody>
                  <a:tcPr/>
                </a:tc>
                <a:extLst>
                  <a:ext uri="{0D108BD9-81ED-4DB2-BD59-A6C34878D82A}">
                    <a16:rowId xmlns:a16="http://schemas.microsoft.com/office/drawing/2014/main" val="3393009710"/>
                  </a:ext>
                </a:extLst>
              </a:tr>
              <a:tr h="697809">
                <a:tc>
                  <a:txBody>
                    <a:bodyPr/>
                    <a:lstStyle/>
                    <a:p>
                      <a:pPr marL="5943600" marR="0" lvl="2"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Seleucus IV Philapator</a:t>
                      </a:r>
                    </a:p>
                    <a:p>
                      <a:pPr marL="5943600" lvl="2" indent="0" algn="l"/>
                      <a:r>
                        <a:rPr lang="en-US" sz="2000" b="1" dirty="0">
                          <a:latin typeface="Calibri" panose="020F0502020204030204" pitchFamily="34" charset="0"/>
                          <a:cs typeface="Calibri" panose="020F0502020204030204" pitchFamily="34" charset="0"/>
                        </a:rPr>
                        <a:t>187-175</a:t>
                      </a:r>
                    </a:p>
                  </a:txBody>
                  <a:tcPr/>
                </a:tc>
                <a:extLst>
                  <a:ext uri="{0D108BD9-81ED-4DB2-BD59-A6C34878D82A}">
                    <a16:rowId xmlns:a16="http://schemas.microsoft.com/office/drawing/2014/main" val="2816862187"/>
                  </a:ext>
                </a:extLst>
              </a:tr>
              <a:tr h="697809">
                <a:tc>
                  <a:txBody>
                    <a:bodyPr/>
                    <a:lstStyle/>
                    <a:p>
                      <a:pPr marL="8229600" marR="0" lvl="2" indent="0" algn="l"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Antiochus IV Epiphanes</a:t>
                      </a:r>
                    </a:p>
                    <a:p>
                      <a:pPr marL="8229600" lvl="2" indent="0" algn="l"/>
                      <a:r>
                        <a:rPr lang="en-US" sz="2000" b="1" dirty="0">
                          <a:latin typeface="Calibri" panose="020F0502020204030204" pitchFamily="34" charset="0"/>
                          <a:cs typeface="Calibri" panose="020F0502020204030204" pitchFamily="34" charset="0"/>
                        </a:rPr>
                        <a:t>175-163</a:t>
                      </a:r>
                    </a:p>
                  </a:txBody>
                  <a:tcPr/>
                </a:tc>
                <a:extLst>
                  <a:ext uri="{0D108BD9-81ED-4DB2-BD59-A6C34878D82A}">
                    <a16:rowId xmlns:a16="http://schemas.microsoft.com/office/drawing/2014/main" val="1784140349"/>
                  </a:ext>
                </a:extLst>
              </a:tr>
            </a:tbl>
          </a:graphicData>
        </a:graphic>
      </p:graphicFrame>
    </p:spTree>
    <p:extLst>
      <p:ext uri="{BB962C8B-B14F-4D97-AF65-F5344CB8AC3E}">
        <p14:creationId xmlns:p14="http://schemas.microsoft.com/office/powerpoint/2010/main" val="2402228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555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FF24581-4362-49C3-B2F5-A50C2748C2AF}"/>
              </a:ext>
            </a:extLst>
          </p:cNvPr>
          <p:cNvSpPr>
            <a:spLocks noGrp="1" noChangeArrowheads="1"/>
          </p:cNvSpPr>
          <p:nvPr>
            <p:ph type="title"/>
          </p:nvPr>
        </p:nvSpPr>
        <p:spPr>
          <a:xfrm>
            <a:off x="4648200" y="228600"/>
            <a:ext cx="2895600" cy="685800"/>
          </a:xfrm>
        </p:spPr>
        <p:txBody>
          <a:bodyPr/>
          <a:lstStyle/>
          <a:p>
            <a:r>
              <a:rPr lang="en-US" altLang="en-US" dirty="0"/>
              <a:t>HANUKKAH  </a:t>
            </a:r>
          </a:p>
        </p:txBody>
      </p:sp>
      <p:sp>
        <p:nvSpPr>
          <p:cNvPr id="45059" name="Rectangle 3">
            <a:extLst>
              <a:ext uri="{FF2B5EF4-FFF2-40B4-BE49-F238E27FC236}">
                <a16:creationId xmlns:a16="http://schemas.microsoft.com/office/drawing/2014/main" id="{DCDED6C1-EA19-4A6A-9029-33786616D30B}"/>
              </a:ext>
            </a:extLst>
          </p:cNvPr>
          <p:cNvSpPr>
            <a:spLocks noGrp="1" noChangeArrowheads="1"/>
          </p:cNvSpPr>
          <p:nvPr>
            <p:ph type="body" idx="1"/>
          </p:nvPr>
        </p:nvSpPr>
        <p:spPr>
          <a:xfrm>
            <a:off x="609600" y="1143000"/>
            <a:ext cx="6477000" cy="5486400"/>
          </a:xfrm>
        </p:spPr>
        <p:txBody>
          <a:bodyPr/>
          <a:lstStyle/>
          <a:p>
            <a:pPr marL="457200" indent="-457200" algn="just" eaLnBrk="1" hangingPunct="1">
              <a:spcBef>
                <a:spcPct val="0"/>
              </a:spcBef>
              <a:spcAft>
                <a:spcPts val="1200"/>
              </a:spcAft>
              <a:defRPr/>
            </a:pPr>
            <a:r>
              <a:rPr lang="en-US" altLang="en-US" dirty="0"/>
              <a:t>The Maccabean revolt </a:t>
            </a:r>
          </a:p>
          <a:p>
            <a:pPr marL="457200" indent="-457200" algn="just" eaLnBrk="1" hangingPunct="1">
              <a:spcBef>
                <a:spcPct val="0"/>
              </a:spcBef>
              <a:spcAft>
                <a:spcPts val="1200"/>
              </a:spcAft>
              <a:defRPr/>
            </a:pPr>
            <a:r>
              <a:rPr lang="en-US" altLang="en-US" dirty="0"/>
              <a:t>December 25</a:t>
            </a:r>
            <a:r>
              <a:rPr lang="en-US" altLang="en-US" baseline="30000" dirty="0"/>
              <a:t>th</a:t>
            </a:r>
            <a:r>
              <a:rPr lang="en-US" altLang="en-US" dirty="0"/>
              <a:t> 164 BC : the temple is liberated and rededicated</a:t>
            </a:r>
          </a:p>
          <a:p>
            <a:pPr marL="457200" indent="-457200" algn="just" eaLnBrk="1" hangingPunct="1">
              <a:spcBef>
                <a:spcPct val="0"/>
              </a:spcBef>
              <a:spcAft>
                <a:spcPts val="1200"/>
              </a:spcAft>
              <a:defRPr/>
            </a:pPr>
            <a:r>
              <a:rPr lang="en-US" altLang="en-US" dirty="0"/>
              <a:t>1 &amp; 2 Maccabees</a:t>
            </a:r>
          </a:p>
          <a:p>
            <a:pPr marL="457200" indent="-457200" algn="just" eaLnBrk="1" hangingPunct="1">
              <a:spcBef>
                <a:spcPct val="0"/>
              </a:spcBef>
              <a:spcAft>
                <a:spcPts val="1200"/>
              </a:spcAft>
              <a:defRPr/>
            </a:pPr>
            <a:r>
              <a:rPr lang="en-US" altLang="en-US" dirty="0"/>
              <a:t>The miracle of the lamp oil</a:t>
            </a:r>
          </a:p>
          <a:p>
            <a:pPr marL="457200" indent="-457200" algn="just" eaLnBrk="1" hangingPunct="1">
              <a:spcBef>
                <a:spcPct val="0"/>
              </a:spcBef>
              <a:spcAft>
                <a:spcPts val="1200"/>
              </a:spcAft>
              <a:defRPr/>
            </a:pPr>
            <a:r>
              <a:rPr lang="en-US" altLang="en-US" dirty="0"/>
              <a:t>Hanukkah “Feast of Dedication” (festival of lights).</a:t>
            </a:r>
          </a:p>
          <a:p>
            <a:pPr marL="457200" indent="-457200" algn="just" eaLnBrk="1" hangingPunct="1">
              <a:spcBef>
                <a:spcPct val="0"/>
              </a:spcBef>
              <a:spcAft>
                <a:spcPts val="1200"/>
              </a:spcAft>
              <a:defRPr/>
            </a:pPr>
            <a:r>
              <a:rPr lang="en-US" altLang="en-US" dirty="0"/>
              <a:t>Christmas / Jewish Holiday </a:t>
            </a:r>
          </a:p>
          <a:p>
            <a:pPr marL="457200" indent="-457200" algn="just" eaLnBrk="1" hangingPunct="1">
              <a:spcBef>
                <a:spcPct val="0"/>
              </a:spcBef>
              <a:spcAft>
                <a:spcPts val="1200"/>
              </a:spcAft>
              <a:defRPr/>
            </a:pPr>
            <a:r>
              <a:rPr lang="en-US" altLang="en-US" dirty="0"/>
              <a:t>John 10:22-24</a:t>
            </a:r>
          </a:p>
        </p:txBody>
      </p:sp>
      <p:pic>
        <p:nvPicPr>
          <p:cNvPr id="45061" name="Picture 5" descr="C:\WINDOWS\Application Data\Microsoft\Media Catalog\Downloaded Clips\cl72\j0285300.gif">
            <a:extLst>
              <a:ext uri="{FF2B5EF4-FFF2-40B4-BE49-F238E27FC236}">
                <a16:creationId xmlns:a16="http://schemas.microsoft.com/office/drawing/2014/main" id="{3FE7990D-5A79-445E-83A7-A3260AF3C27C}"/>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7924800" y="1905000"/>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70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nvPr>
        </p:nvGraphicFramePr>
        <p:xfrm>
          <a:off x="1676400" y="274317"/>
          <a:ext cx="8839200" cy="6309366"/>
        </p:xfrm>
        <a:graphic>
          <a:graphicData uri="http://schemas.openxmlformats.org/drawingml/2006/table">
            <a:tbl>
              <a:tblPr firstRow="1" bandRow="1">
                <a:tableStyleId>{073A0DAA-6AF3-43AB-8588-CEC1D06C72B9}</a:tableStyleId>
              </a:tblPr>
              <a:tblGrid>
                <a:gridCol w="2590800">
                  <a:extLst>
                    <a:ext uri="{9D8B030D-6E8A-4147-A177-3AD203B41FA5}">
                      <a16:colId xmlns:a16="http://schemas.microsoft.com/office/drawing/2014/main" val="2807051881"/>
                    </a:ext>
                  </a:extLst>
                </a:gridCol>
                <a:gridCol w="1549078">
                  <a:extLst>
                    <a:ext uri="{9D8B030D-6E8A-4147-A177-3AD203B41FA5}">
                      <a16:colId xmlns:a16="http://schemas.microsoft.com/office/drawing/2014/main" val="416673137"/>
                    </a:ext>
                  </a:extLst>
                </a:gridCol>
                <a:gridCol w="2349661">
                  <a:extLst>
                    <a:ext uri="{9D8B030D-6E8A-4147-A177-3AD203B41FA5}">
                      <a16:colId xmlns:a16="http://schemas.microsoft.com/office/drawing/2014/main" val="3259655191"/>
                    </a:ext>
                  </a:extLst>
                </a:gridCol>
                <a:gridCol w="2349661">
                  <a:extLst>
                    <a:ext uri="{9D8B030D-6E8A-4147-A177-3AD203B41FA5}">
                      <a16:colId xmlns:a16="http://schemas.microsoft.com/office/drawing/2014/main" val="107138225"/>
                    </a:ext>
                  </a:extLst>
                </a:gridCol>
              </a:tblGrid>
              <a:tr h="685800">
                <a:tc gridSpan="4">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Levitical Feasts (Lev. 23)</a:t>
                      </a:r>
                      <a:endPar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endParaRPr>
                    </a:p>
                  </a:txBody>
                  <a:tcPr marT="45724" marB="45724"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tc hMerge="1">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endParaRPr lang="en-US" sz="2000" b="1"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4" marB="45724" anchor="ctr"/>
                </a:tc>
                <a:extLst>
                  <a:ext uri="{0D108BD9-81ED-4DB2-BD59-A6C34878D82A}">
                    <a16:rowId xmlns:a16="http://schemas.microsoft.com/office/drawing/2014/main" val="1440537022"/>
                  </a:ext>
                </a:extLst>
              </a:tr>
              <a:tr h="68580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Feast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Season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Purpose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Type</a:t>
                      </a:r>
                    </a:p>
                  </a:txBody>
                  <a:tcPr marT="45723" marB="45723" anchor="ctr" horzOverflow="overflow"/>
                </a:tc>
                <a:extLst>
                  <a:ext uri="{0D108BD9-81ED-4DB2-BD59-A6C34878D82A}">
                    <a16:rowId xmlns:a16="http://schemas.microsoft.com/office/drawing/2014/main" val="1459597859"/>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Passover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Redemption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1 Cor. 5:7</a:t>
                      </a:r>
                    </a:p>
                  </a:txBody>
                  <a:tcPr marT="45723" marB="45723" anchor="ctr" horzOverflow="overflow"/>
                </a:tc>
                <a:extLst>
                  <a:ext uri="{0D108BD9-81ED-4DB2-BD59-A6C34878D82A}">
                    <a16:rowId xmlns:a16="http://schemas.microsoft.com/office/drawing/2014/main" val="4190093951"/>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Unleavened Bread</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Separation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John 6:35</a:t>
                      </a:r>
                    </a:p>
                  </a:txBody>
                  <a:tcPr marT="45723" marB="45723" anchor="ctr" horzOverflow="overflow"/>
                </a:tc>
                <a:extLst>
                  <a:ext uri="{0D108BD9-81ED-4DB2-BD59-A6C34878D82A}">
                    <a16:rowId xmlns:a16="http://schemas.microsoft.com/office/drawing/2014/main" val="1085081869"/>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1st fruits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1 Cor. 15:20</a:t>
                      </a:r>
                    </a:p>
                  </a:txBody>
                  <a:tcPr marT="45723" marB="45723" anchor="ctr" horzOverflow="overflow"/>
                </a:tc>
                <a:extLst>
                  <a:ext uri="{0D108BD9-81ED-4DB2-BD59-A6C34878D82A}">
                    <a16:rowId xmlns:a16="http://schemas.microsoft.com/office/drawing/2014/main" val="3070623534"/>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Pentecost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Acts 2:1-4</a:t>
                      </a:r>
                    </a:p>
                  </a:txBody>
                  <a:tcPr marT="45723" marB="45723" anchor="ctr" horzOverflow="overflow"/>
                </a:tc>
                <a:extLst>
                  <a:ext uri="{0D108BD9-81ED-4DB2-BD59-A6C34878D82A}">
                    <a16:rowId xmlns:a16="http://schemas.microsoft.com/office/drawing/2014/main" val="934686761"/>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Trumpets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New Year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Matt. 24:31</a:t>
                      </a:r>
                    </a:p>
                  </a:txBody>
                  <a:tcPr marT="45723" marB="45723" anchor="ctr" horzOverflow="overflow"/>
                </a:tc>
                <a:extLst>
                  <a:ext uri="{0D108BD9-81ED-4DB2-BD59-A6C34878D82A}">
                    <a16:rowId xmlns:a16="http://schemas.microsoft.com/office/drawing/2014/main" val="2215589415"/>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Atonement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Lev 16</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Zech. 12:10</a:t>
                      </a:r>
                    </a:p>
                  </a:txBody>
                  <a:tcPr marT="45723" marB="45723" anchor="ctr" horzOverflow="overflow"/>
                </a:tc>
                <a:extLst>
                  <a:ext uri="{0D108BD9-81ED-4DB2-BD59-A6C34878D82A}">
                    <a16:rowId xmlns:a16="http://schemas.microsoft.com/office/drawing/2014/main" val="3144159118"/>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Booths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Wilderness provision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bg2"/>
                          </a:solidFill>
                          <a:effectLst/>
                          <a:latin typeface="Calibri" panose="020F0502020204030204" pitchFamily="34" charset="0"/>
                        </a:rPr>
                        <a:t>Zech. 14:16-18</a:t>
                      </a:r>
                    </a:p>
                  </a:txBody>
                  <a:tcPr marT="45723" marB="45723" anchor="ctr" horzOverflow="overflow"/>
                </a:tc>
                <a:extLst>
                  <a:ext uri="{0D108BD9-81ED-4DB2-BD59-A6C34878D82A}">
                    <a16:rowId xmlns:a16="http://schemas.microsoft.com/office/drawing/2014/main" val="3155297498"/>
                  </a:ext>
                </a:extLst>
              </a:tr>
            </a:tbl>
          </a:graphicData>
        </a:graphic>
      </p:graphicFrame>
    </p:spTree>
    <p:extLst>
      <p:ext uri="{BB962C8B-B14F-4D97-AF65-F5344CB8AC3E}">
        <p14:creationId xmlns:p14="http://schemas.microsoft.com/office/powerpoint/2010/main" val="373414712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7840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444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808229-4769-492A-A051-C5300733B4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53409" y="252484"/>
            <a:ext cx="8285182" cy="5767316"/>
          </a:xfrm>
          <a:prstGeom prst="rect">
            <a:avLst/>
          </a:prstGeom>
        </p:spPr>
      </p:pic>
    </p:spTree>
    <p:extLst>
      <p:ext uri="{BB962C8B-B14F-4D97-AF65-F5344CB8AC3E}">
        <p14:creationId xmlns:p14="http://schemas.microsoft.com/office/powerpoint/2010/main" val="3815023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2C10AF-8507-4088-8F15-4E9A828E612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27650" name="Rectangle 3"/>
          <p:cNvSpPr>
            <a:spLocks noGrp="1"/>
          </p:cNvSpPr>
          <p:nvPr>
            <p:ph type="body" idx="4294967295"/>
          </p:nvPr>
        </p:nvSpPr>
        <p:spPr>
          <a:xfrm>
            <a:off x="609600" y="0"/>
            <a:ext cx="10972798" cy="2667000"/>
          </a:xfrm>
        </p:spPr>
        <p:txBody>
          <a:bodyPr/>
          <a:lstStyle/>
          <a:p>
            <a:pPr marL="0" indent="0" algn="ctr" defTabSz="685800">
              <a:spcBef>
                <a:spcPct val="0"/>
              </a:spcBef>
              <a:spcAft>
                <a:spcPts val="600"/>
              </a:spcAft>
              <a:buNone/>
              <a:defRPr/>
            </a:pPr>
            <a:r>
              <a:rPr lang="en-US" altLang="en-US" sz="4000" kern="1200" dirty="0">
                <a:solidFill>
                  <a:schemeClr val="tx2"/>
                </a:solidFill>
                <a:ea typeface="+mj-ea"/>
                <a:cs typeface="Calibri" panose="020F0502020204030204" pitchFamily="34" charset="0"/>
              </a:rPr>
              <a:t>Ecclesiastes 1:9</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effectLst>
                  <a:outerShdw blurRad="38100" dist="38100" dir="2700000" algn="tl">
                    <a:srgbClr val="000000">
                      <a:alpha val="43137"/>
                    </a:srgbClr>
                  </a:outerShdw>
                </a:effectLst>
              </a:rPr>
              <a:t>“That which has been is that which will be, And that which has been done is that which will be done. So there is nothing new under the sun.”</a:t>
            </a:r>
          </a:p>
        </p:txBody>
      </p:sp>
      <p:pic>
        <p:nvPicPr>
          <p:cNvPr id="3074" name="Picture 2" descr="Ecclesiastes: All Is Vanity by Jacques B. Doukhan">
            <a:extLst>
              <a:ext uri="{FF2B5EF4-FFF2-40B4-BE49-F238E27FC236}">
                <a16:creationId xmlns:a16="http://schemas.microsoft.com/office/drawing/2014/main" id="{5792A647-8078-4539-B000-111A11B4BA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666"/>
          <a:stretch/>
        </p:blipFill>
        <p:spPr bwMode="auto">
          <a:xfrm>
            <a:off x="5279571" y="2590800"/>
            <a:ext cx="1632858"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603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middle of the week he will put a stop to sacrifice and grain offering; and on the wing of abominations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even until a complete destruction, one that is decreed, is poured out on the one who makes desolate.”</a:t>
            </a:r>
          </a:p>
        </p:txBody>
      </p:sp>
    </p:spTree>
    <p:extLst>
      <p:ext uri="{BB962C8B-B14F-4D97-AF65-F5344CB8AC3E}">
        <p14:creationId xmlns:p14="http://schemas.microsoft.com/office/powerpoint/2010/main" val="1126841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5360" y="228600"/>
            <a:ext cx="10241280" cy="6217920"/>
          </a:xfrm>
          <a:prstGeom prst="rect">
            <a:avLst/>
          </a:prstGeom>
          <a:ln w="28575">
            <a:solidFill>
              <a:srgbClr val="FFFFCC"/>
            </a:solidFill>
          </a:ln>
        </p:spPr>
      </p:pic>
    </p:spTree>
    <p:extLst>
      <p:ext uri="{BB962C8B-B14F-4D97-AF65-F5344CB8AC3E}">
        <p14:creationId xmlns:p14="http://schemas.microsoft.com/office/powerpoint/2010/main" val="4118259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667429" y="157572"/>
            <a:ext cx="8857143" cy="6542857"/>
          </a:xfrm>
          <a:prstGeom prst="rect">
            <a:avLst/>
          </a:prstGeom>
        </p:spPr>
      </p:pic>
    </p:spTree>
    <p:extLst>
      <p:ext uri="{BB962C8B-B14F-4D97-AF65-F5344CB8AC3E}">
        <p14:creationId xmlns:p14="http://schemas.microsoft.com/office/powerpoint/2010/main" val="38330642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0302C4-CEA1-420C-A730-DFE547C72F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2"/>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12:7</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heard the man dressed in linen, who was above the waters of the river, as he raised his right hand and his left toward heaven, and swore by Him who lives forever that it would be for a time, times, and half a time; and as soon as they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finish shattering the power of the holy people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all these events will be completed.”</a:t>
            </a:r>
          </a:p>
        </p:txBody>
      </p:sp>
    </p:spTree>
    <p:extLst>
      <p:ext uri="{BB962C8B-B14F-4D97-AF65-F5344CB8AC3E}">
        <p14:creationId xmlns:p14="http://schemas.microsoft.com/office/powerpoint/2010/main" val="232014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2F4B24-F7A3-6425-124E-7C3DEB3D4F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you not be quickly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shaken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your composure or be disturbed either by a spirit or a message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letter as if from 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effect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 [the Tribulation] has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4">
            <a:extLst>
              <a:ext uri="{FF2B5EF4-FFF2-40B4-BE49-F238E27FC236}">
                <a16:creationId xmlns:a16="http://schemas.microsoft.com/office/drawing/2014/main" id="{F2B1142E-80B7-434D-8660-B3E9023C053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0394" y="3048000"/>
            <a:ext cx="1471213"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262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A6ED19-3C9C-BA68-1989-12D9D57384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1"/>
            <a:ext cx="10972800" cy="247760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16:18</a:t>
            </a:r>
          </a:p>
          <a:p>
            <a:pPr algn="just">
              <a:spcBef>
                <a:spcPts val="0"/>
              </a:spcBef>
              <a:spcAft>
                <a:spcPts val="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church; and the gates of Hades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overpower</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Image result for evangelism">
            <a:extLst>
              <a:ext uri="{FF2B5EF4-FFF2-40B4-BE49-F238E27FC236}">
                <a16:creationId xmlns:a16="http://schemas.microsoft.com/office/drawing/2014/main" id="{600F2214-F371-4487-A8FE-6AFB26A428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41524" y="2971800"/>
            <a:ext cx="430895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708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51C45F-0B05-DAE7-EF5C-4DA6B2A988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Psalm 50:5 (NKJV)</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My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to Me, Those who have made a covenant with Me by sacrifice.”</a:t>
            </a:r>
          </a:p>
        </p:txBody>
      </p:sp>
      <p:pic>
        <p:nvPicPr>
          <p:cNvPr id="2054" name="Picture 6" descr="Image result for saints bible">
            <a:extLst>
              <a:ext uri="{FF2B5EF4-FFF2-40B4-BE49-F238E27FC236}">
                <a16:creationId xmlns:a16="http://schemas.microsoft.com/office/drawing/2014/main" id="{E0A77303-9CCF-4FC0-9194-993A1031156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7277" y="2438400"/>
            <a:ext cx="4377446"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618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5ECF03-28BA-EF28-7D14-50CF66E8CC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Psalm 149:1 (NKJV)</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“Praise the Lord! Sing to the Lord a new song, And His praise in the assembly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6" descr="Image result for saints bible">
            <a:extLst>
              <a:ext uri="{FF2B5EF4-FFF2-40B4-BE49-F238E27FC236}">
                <a16:creationId xmlns:a16="http://schemas.microsoft.com/office/drawing/2014/main" id="{D658C7BC-C7BB-4773-AA6C-3FF13F8FEB3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7277" y="2438400"/>
            <a:ext cx="4377446"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523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3D1668-65FC-42FF-B9B1-E0B9C7D4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marL="342900" indent="-342900" algn="ctr" defTabSz="685800">
              <a:spcAft>
                <a:spcPts val="6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13:8-9</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come about in all the land,” Declares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two parts in it will be cut off and perish; But the third will be left in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bring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third part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the fire, Refine them as silver is refined, And test them as gold is tested. They will call on My name, And I will answer them; I will say, ‘They are My people,’ And they will say,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my God.’ ”</a:t>
            </a:r>
          </a:p>
        </p:txBody>
      </p:sp>
    </p:spTree>
    <p:extLst>
      <p:ext uri="{BB962C8B-B14F-4D97-AF65-F5344CB8AC3E}">
        <p14:creationId xmlns:p14="http://schemas.microsoft.com/office/powerpoint/2010/main" val="1098151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185761"/>
          </a:xfrm>
          <a:prstGeom prst="rect">
            <a:avLst/>
          </a:prstGeom>
          <a:noFill/>
          <a:ln w="28575">
            <a:noFill/>
            <a:miter lim="800000"/>
            <a:headEnd/>
            <a:tailEnd/>
          </a:ln>
        </p:spPr>
        <p:txBody>
          <a:bodyPr wrap="square">
            <a:spAutoFit/>
          </a:bodyPr>
          <a:lstStyle/>
          <a:p>
            <a:pPr marL="342900" indent="-342900"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of supplication, so that they will look on Me whom they have pierced; and they will mourn for Him, as one mourns for an only son, and they will weep bitterly over Him like the bitter weeping over a firstborn.”</a:t>
            </a:r>
          </a:p>
        </p:txBody>
      </p:sp>
    </p:spTree>
    <p:extLst>
      <p:ext uri="{BB962C8B-B14F-4D97-AF65-F5344CB8AC3E}">
        <p14:creationId xmlns:p14="http://schemas.microsoft.com/office/powerpoint/2010/main" val="3851358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3"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marL="342900" indent="-342900"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11:25-26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rPr>
              <a:t>25</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hardening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happened to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fullness of the Gentiles has come in;</a:t>
            </a:r>
            <a:r>
              <a:rPr lang="en-US" dirty="0">
                <a:latin typeface="Calibri" panose="020F0502020204030204" pitchFamily="34" charset="0"/>
              </a:rPr>
              <a:t> </a:t>
            </a:r>
            <a:r>
              <a:rPr lang="en-US" sz="3600" baseline="30000" dirty="0">
                <a:latin typeface="Calibri" panose="020F0502020204030204" pitchFamily="34" charset="0"/>
              </a:rPr>
              <a:t>26</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Israel will be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‘The Deliverer will come from Zion, He will remove ungodliness from Jacob.’”</a:t>
            </a:r>
          </a:p>
        </p:txBody>
      </p:sp>
    </p:spTree>
    <p:extLst>
      <p:ext uri="{BB962C8B-B14F-4D97-AF65-F5344CB8AC3E}">
        <p14:creationId xmlns:p14="http://schemas.microsoft.com/office/powerpoint/2010/main" val="7957755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81329363-853B-FC3E-4B42-C22EC4261573}"/>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Israel’s Four Temples</a:t>
            </a:r>
          </a:p>
        </p:txBody>
      </p:sp>
      <p:sp>
        <p:nvSpPr>
          <p:cNvPr id="67587" name="Rectangle 3">
            <a:extLst>
              <a:ext uri="{FF2B5EF4-FFF2-40B4-BE49-F238E27FC236}">
                <a16:creationId xmlns:a16="http://schemas.microsoft.com/office/drawing/2014/main" id="{DBF7F681-D9FA-D404-9087-0F297DF5D446}"/>
              </a:ext>
            </a:extLst>
          </p:cNvPr>
          <p:cNvSpPr>
            <a:spLocks noGrp="1" noChangeArrowheads="1"/>
          </p:cNvSpPr>
          <p:nvPr>
            <p:ph type="body" idx="1"/>
          </p:nvPr>
        </p:nvSpPr>
        <p:spPr>
          <a:xfrm>
            <a:off x="1066800" y="1371600"/>
            <a:ext cx="9867900" cy="3505200"/>
          </a:xfrm>
        </p:spPr>
        <p:txBody>
          <a:bodyPr/>
          <a:lstStyle/>
          <a:p>
            <a:pPr marL="457200" indent="-457200" eaLnBrk="1" hangingPunct="1">
              <a:spcBef>
                <a:spcPts val="0"/>
              </a:spcBef>
              <a:spcAft>
                <a:spcPts val="2400"/>
              </a:spcAft>
              <a:defRPr/>
            </a:pPr>
            <a:r>
              <a:rPr lang="en-US" dirty="0"/>
              <a:t>Solomon’s pre exilic temple (Kings and Chronicles)</a:t>
            </a:r>
          </a:p>
          <a:p>
            <a:pPr marL="457200" indent="-457200" eaLnBrk="1" hangingPunct="1">
              <a:spcBef>
                <a:spcPts val="0"/>
              </a:spcBef>
              <a:spcAft>
                <a:spcPts val="2400"/>
              </a:spcAft>
              <a:defRPr/>
            </a:pPr>
            <a:r>
              <a:rPr lang="en-US" dirty="0"/>
              <a:t>Zerubbabel’s post exilic temple (Ezra 1-6; John 2:20)</a:t>
            </a:r>
          </a:p>
          <a:p>
            <a:pPr marL="457200" indent="-457200" eaLnBrk="1" hangingPunct="1">
              <a:spcBef>
                <a:spcPts val="0"/>
              </a:spcBef>
              <a:spcAft>
                <a:spcPts val="2400"/>
              </a:spcAft>
              <a:defRPr/>
            </a:pPr>
            <a:r>
              <a:rPr lang="en-US" dirty="0"/>
              <a:t>Antichrist's temple (Dan 9:27; Matt 24:15; 2 </a:t>
            </a:r>
            <a:r>
              <a:rPr lang="en-US" dirty="0" err="1"/>
              <a:t>Thess</a:t>
            </a:r>
            <a:r>
              <a:rPr lang="en-US" dirty="0"/>
              <a:t> 2:4; Rev 11:1-2)</a:t>
            </a:r>
          </a:p>
          <a:p>
            <a:pPr marL="457200" indent="-457200" eaLnBrk="1" hangingPunct="1">
              <a:spcBef>
                <a:spcPts val="0"/>
              </a:spcBef>
              <a:spcAft>
                <a:spcPts val="2400"/>
              </a:spcAft>
              <a:defRPr/>
            </a:pPr>
            <a:r>
              <a:rPr lang="en-US" dirty="0"/>
              <a:t> Millennial temple (Ezek 40-48)</a:t>
            </a:r>
          </a:p>
        </p:txBody>
      </p:sp>
      <p:pic>
        <p:nvPicPr>
          <p:cNvPr id="73732" name="Picture 5">
            <a:extLst>
              <a:ext uri="{FF2B5EF4-FFF2-40B4-BE49-F238E27FC236}">
                <a16:creationId xmlns:a16="http://schemas.microsoft.com/office/drawing/2014/main" id="{108DEB0E-27D7-6314-0ADE-632ECD8AD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450" y="4972050"/>
            <a:ext cx="21971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10">
            <a:extLst>
              <a:ext uri="{FF2B5EF4-FFF2-40B4-BE49-F238E27FC236}">
                <a16:creationId xmlns:a16="http://schemas.microsoft.com/office/drawing/2014/main" id="{1637269D-B290-5B11-6471-56622C138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774161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81329363-853B-FC3E-4B42-C22EC4261573}"/>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Israel’s Four Temples</a:t>
            </a:r>
          </a:p>
        </p:txBody>
      </p:sp>
      <p:sp>
        <p:nvSpPr>
          <p:cNvPr id="67587" name="Rectangle 3">
            <a:extLst>
              <a:ext uri="{FF2B5EF4-FFF2-40B4-BE49-F238E27FC236}">
                <a16:creationId xmlns:a16="http://schemas.microsoft.com/office/drawing/2014/main" id="{DBF7F681-D9FA-D404-9087-0F297DF5D446}"/>
              </a:ext>
            </a:extLst>
          </p:cNvPr>
          <p:cNvSpPr>
            <a:spLocks noGrp="1" noChangeArrowheads="1"/>
          </p:cNvSpPr>
          <p:nvPr>
            <p:ph type="body" idx="1"/>
          </p:nvPr>
        </p:nvSpPr>
        <p:spPr>
          <a:xfrm>
            <a:off x="1066800" y="1371600"/>
            <a:ext cx="9829800" cy="3505200"/>
          </a:xfrm>
        </p:spPr>
        <p:txBody>
          <a:bodyPr/>
          <a:lstStyle/>
          <a:p>
            <a:pPr marL="457200" indent="-457200" eaLnBrk="1" hangingPunct="1">
              <a:spcBef>
                <a:spcPts val="0"/>
              </a:spcBef>
              <a:spcAft>
                <a:spcPts val="2400"/>
              </a:spcAft>
              <a:defRPr/>
            </a:pPr>
            <a:r>
              <a:rPr lang="en-US" dirty="0"/>
              <a:t>Solomon’s pre exilic temple (Kings and Chronicles)</a:t>
            </a:r>
          </a:p>
          <a:p>
            <a:pPr marL="457200" indent="-457200" eaLnBrk="1" hangingPunct="1">
              <a:spcBef>
                <a:spcPts val="0"/>
              </a:spcBef>
              <a:spcAft>
                <a:spcPts val="2400"/>
              </a:spcAft>
              <a:defRPr/>
            </a:pPr>
            <a:r>
              <a:rPr lang="en-US" dirty="0"/>
              <a:t>Zerubbabel’s post exilic temple (Ezra 1-6; John 2:20)</a:t>
            </a:r>
          </a:p>
          <a:p>
            <a:pPr marL="457200" indent="-457200" eaLnBrk="1" hangingPunct="1">
              <a:spcBef>
                <a:spcPts val="0"/>
              </a:spcBef>
              <a:spcAft>
                <a:spcPts val="2400"/>
              </a:spcAft>
              <a:defRPr/>
            </a:pPr>
            <a:r>
              <a:rPr lang="en-US" b="1" u="sng" dirty="0">
                <a:solidFill>
                  <a:srgbClr val="FFFFCC"/>
                </a:solidFill>
              </a:rPr>
              <a:t>Antichrist's temple (Dan 9:27; Matt 24:15; 2 </a:t>
            </a:r>
            <a:r>
              <a:rPr lang="en-US" b="1" u="sng" dirty="0" err="1">
                <a:solidFill>
                  <a:srgbClr val="FFFFCC"/>
                </a:solidFill>
              </a:rPr>
              <a:t>Thess</a:t>
            </a:r>
            <a:r>
              <a:rPr lang="en-US" b="1" u="sng" dirty="0">
                <a:solidFill>
                  <a:srgbClr val="FFFFCC"/>
                </a:solidFill>
              </a:rPr>
              <a:t> 2:4; Rev 11:1-2)</a:t>
            </a:r>
          </a:p>
          <a:p>
            <a:pPr marL="457200" indent="-457200" eaLnBrk="1" hangingPunct="1">
              <a:spcBef>
                <a:spcPts val="0"/>
              </a:spcBef>
              <a:spcAft>
                <a:spcPts val="2400"/>
              </a:spcAft>
              <a:defRPr/>
            </a:pPr>
            <a:r>
              <a:rPr lang="en-US" dirty="0"/>
              <a:t> Millennial temple (Ezek 40-48)</a:t>
            </a:r>
          </a:p>
        </p:txBody>
      </p:sp>
      <p:pic>
        <p:nvPicPr>
          <p:cNvPr id="73732" name="Picture 5">
            <a:extLst>
              <a:ext uri="{FF2B5EF4-FFF2-40B4-BE49-F238E27FC236}">
                <a16:creationId xmlns:a16="http://schemas.microsoft.com/office/drawing/2014/main" id="{108DEB0E-27D7-6314-0ADE-632ECD8AD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450" y="4972050"/>
            <a:ext cx="219710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10">
            <a:extLst>
              <a:ext uri="{FF2B5EF4-FFF2-40B4-BE49-F238E27FC236}">
                <a16:creationId xmlns:a16="http://schemas.microsoft.com/office/drawing/2014/main" id="{1637269D-B290-5B11-6471-56622C138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19569D-DFC6-5B6D-7FE8-2570101596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 y="1"/>
            <a:ext cx="12188952" cy="6858000"/>
          </a:xfrm>
          <a:prstGeom prst="rect">
            <a:avLst/>
          </a:prstGeom>
        </p:spPr>
      </p:pic>
      <p:sp>
        <p:nvSpPr>
          <p:cNvPr id="134147" name="Rectangle 1"/>
          <p:cNvSpPr>
            <a:spLocks noChangeArrowheads="1"/>
          </p:cNvSpPr>
          <p:nvPr/>
        </p:nvSpPr>
        <p:spPr bwMode="auto">
          <a:xfrm>
            <a:off x="609600" y="0"/>
            <a:ext cx="10972800" cy="4108817"/>
          </a:xfrm>
          <a:prstGeom prst="rect">
            <a:avLst/>
          </a:prstGeom>
          <a:noFill/>
          <a:ln w="28575">
            <a:noFill/>
            <a:miter lim="800000"/>
            <a:headEnd/>
            <a:tailEnd/>
          </a:ln>
        </p:spPr>
        <p:txBody>
          <a:bodyPr wrap="square">
            <a:spAutoFit/>
          </a:bodyPr>
          <a:lstStyle/>
          <a:p>
            <a:pPr marL="342900" indent="-342900" algn="ctr" defTabSz="685800">
              <a:spcAft>
                <a:spcPts val="6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15</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Therefore when you see </a:t>
            </a:r>
            <a:r>
              <a:rPr lang="en-US" sz="3600" b="1" u="sng" dirty="0">
                <a:solidFill>
                  <a:srgbClr val="FFFFCC"/>
                </a:solidFill>
                <a:latin typeface="Calibri" panose="020F0502020204030204" pitchFamily="34" charset="0"/>
                <a:cs typeface="Calibri" panose="020F0502020204030204" pitchFamily="34" charset="0"/>
              </a:rPr>
              <a:t>the </a:t>
            </a:r>
            <a:r>
              <a:rPr lang="en-US" sz="3600" b="1" u="sng" cap="small" dirty="0">
                <a:solidFill>
                  <a:srgbClr val="FFFFCC"/>
                </a:solidFill>
                <a:latin typeface="Calibri" panose="020F0502020204030204" pitchFamily="34" charset="0"/>
                <a:cs typeface="Calibri" panose="020F0502020204030204" pitchFamily="34" charset="0"/>
              </a:rPr>
              <a:t>abomination of desolation</a:t>
            </a:r>
            <a:r>
              <a:rPr lang="en-US" sz="3600" b="1" u="sng" dirty="0">
                <a:solidFill>
                  <a:srgbClr val="FFFFCC"/>
                </a:solidFill>
                <a:latin typeface="Calibri" panose="020F0502020204030204" pitchFamily="34" charset="0"/>
                <a:cs typeface="Calibri" panose="020F0502020204030204" pitchFamily="34" charset="0"/>
              </a:rPr>
              <a:t> which was spoken of through Daniel the prophet, standing in the holy place</a:t>
            </a:r>
            <a:r>
              <a:rPr lang="en-US" sz="3600" dirty="0">
                <a:latin typeface="Calibri" panose="020F0502020204030204" pitchFamily="34" charset="0"/>
                <a:cs typeface="Calibri" panose="020F0502020204030204" pitchFamily="34" charset="0"/>
              </a:rPr>
              <a:t> (let the reader understand) </a:t>
            </a:r>
            <a:r>
              <a:rPr lang="en-US" sz="3600" baseline="30000" dirty="0">
                <a:latin typeface="Calibri" panose="020F0502020204030204" pitchFamily="34" charset="0"/>
                <a:cs typeface="Calibri" panose="020F0502020204030204" pitchFamily="34" charset="0"/>
              </a:rPr>
              <a:t>16</a:t>
            </a:r>
            <a:r>
              <a:rPr lang="en-US" sz="3600" dirty="0">
                <a:latin typeface="Calibri" panose="020F0502020204030204" pitchFamily="34" charset="0"/>
                <a:cs typeface="Calibri" panose="020F0502020204030204" pitchFamily="34" charset="0"/>
              </a:rPr>
              <a:t> then those who are in Judea must flee to the mountains…</a:t>
            </a:r>
            <a:r>
              <a:rPr lang="en-US" sz="3600" baseline="30000" dirty="0">
                <a:latin typeface="Calibri" panose="020F0502020204030204" pitchFamily="34" charset="0"/>
                <a:cs typeface="Calibri" panose="020F0502020204030204" pitchFamily="34" charset="0"/>
              </a:rPr>
              <a:t>20</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But pray that your flight will not be in the winter, or on a Sabbath.”</a:t>
            </a:r>
          </a:p>
        </p:txBody>
      </p:sp>
    </p:spTree>
    <p:extLst>
      <p:ext uri="{BB962C8B-B14F-4D97-AF65-F5344CB8AC3E}">
        <p14:creationId xmlns:p14="http://schemas.microsoft.com/office/powerpoint/2010/main" val="1388677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9B6AB28-4686-1A8D-3EB0-B95191786CC5}"/>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t>The Stage Is Being Set</a:t>
            </a:r>
          </a:p>
        </p:txBody>
      </p:sp>
      <p:sp>
        <p:nvSpPr>
          <p:cNvPr id="31750" name="Rectangle 3">
            <a:extLst>
              <a:ext uri="{FF2B5EF4-FFF2-40B4-BE49-F238E27FC236}">
                <a16:creationId xmlns:a16="http://schemas.microsoft.com/office/drawing/2014/main" id="{8A16AB02-AE25-15D0-D91C-6870E33A4B0E}"/>
              </a:ext>
            </a:extLst>
          </p:cNvPr>
          <p:cNvSpPr>
            <a:spLocks noGrp="1" noChangeArrowheads="1"/>
          </p:cNvSpPr>
          <p:nvPr>
            <p:ph type="body" idx="1"/>
          </p:nvPr>
        </p:nvSpPr>
        <p:spPr>
          <a:xfrm>
            <a:off x="1295400" y="1638300"/>
            <a:ext cx="9601200" cy="3581400"/>
          </a:xfrm>
        </p:spPr>
        <p:txBody>
          <a:bodyPr/>
          <a:lstStyle/>
          <a:p>
            <a:pPr marL="457200" indent="-457200" algn="just" eaLnBrk="1" hangingPunct="1">
              <a:spcBef>
                <a:spcPts val="0"/>
              </a:spcBef>
              <a:spcAft>
                <a:spcPts val="3600"/>
              </a:spcAft>
              <a:defRPr/>
            </a:pPr>
            <a:r>
              <a:rPr lang="en-US" sz="3600" dirty="0"/>
              <a:t>Rebirth of Israel in 1948</a:t>
            </a:r>
          </a:p>
          <a:p>
            <a:pPr marL="457200" indent="-457200" algn="just" eaLnBrk="1" hangingPunct="1">
              <a:spcBef>
                <a:spcPts val="0"/>
              </a:spcBef>
              <a:spcAft>
                <a:spcPts val="3600"/>
              </a:spcAft>
              <a:defRPr/>
            </a:pPr>
            <a:r>
              <a:rPr lang="en-US" sz="3600" dirty="0"/>
              <a:t>Israel’s desire for peace</a:t>
            </a:r>
          </a:p>
          <a:p>
            <a:pPr marL="457200" indent="-457200" algn="just" eaLnBrk="1" hangingPunct="1">
              <a:spcBef>
                <a:spcPts val="0"/>
              </a:spcBef>
              <a:spcAft>
                <a:spcPts val="3600"/>
              </a:spcAft>
              <a:defRPr/>
            </a:pPr>
            <a:r>
              <a:rPr lang="en-US" sz="3600" dirty="0"/>
              <a:t>Desire among some Jews to Rebuild 3</a:t>
            </a:r>
            <a:r>
              <a:rPr lang="en-US" sz="3600" baseline="30000" dirty="0"/>
              <a:t>rd</a:t>
            </a:r>
            <a:r>
              <a:rPr lang="en-US" sz="3600" dirty="0"/>
              <a:t> Jewish temple and Restore the sacrificial system</a:t>
            </a:r>
          </a:p>
          <a:p>
            <a:pPr lvl="1" algn="just" eaLnBrk="1" hangingPunct="1">
              <a:lnSpc>
                <a:spcPct val="90000"/>
              </a:lnSpc>
              <a:buFontTx/>
              <a:buNone/>
              <a:defRPr/>
            </a:pPr>
            <a:endParaRPr lang="en-US" sz="2000" dirty="0">
              <a:solidFill>
                <a:srgbClr val="FFFFFF"/>
              </a:solidFill>
            </a:endParaRPr>
          </a:p>
        </p:txBody>
      </p:sp>
      <p:pic>
        <p:nvPicPr>
          <p:cNvPr id="74756" name="Picture 10">
            <a:extLst>
              <a:ext uri="{FF2B5EF4-FFF2-40B4-BE49-F238E27FC236}">
                <a16:creationId xmlns:a16="http://schemas.microsoft.com/office/drawing/2014/main" id="{1AFCA68C-4E4E-A948-2B1F-575F9A74F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486FC6A-C2D1-78CC-A6D5-D0D6833189D0}"/>
              </a:ext>
            </a:extLst>
          </p:cNvPr>
          <p:cNvSpPr txBox="1"/>
          <p:nvPr/>
        </p:nvSpPr>
        <p:spPr>
          <a:xfrm>
            <a:off x="3048000" y="6400800"/>
            <a:ext cx="6096000" cy="341632"/>
          </a:xfrm>
          <a:prstGeom prst="rect">
            <a:avLst/>
          </a:prstGeom>
          <a:noFill/>
        </p:spPr>
        <p:txBody>
          <a:bodyPr wrap="square">
            <a:spAutoFit/>
          </a:bodyPr>
          <a:lstStyle/>
          <a:p>
            <a:pPr marL="0" lvl="1" indent="1588" algn="ctr" eaLnBrk="1" hangingPunct="1">
              <a:lnSpc>
                <a:spcPct val="90000"/>
              </a:lnSpc>
              <a:buFontTx/>
              <a:buNone/>
              <a:defRPr/>
            </a:pPr>
            <a:r>
              <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rPr>
              <a:t>Source: Randall Price “Ready to Rebuild”</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CEC35-9207-4506-B142-1EA028570B67}"/>
              </a:ext>
            </a:extLst>
          </p:cNvPr>
          <p:cNvPicPr>
            <a:picLocks noChangeAspect="1"/>
          </p:cNvPicPr>
          <p:nvPr/>
        </p:nvPicPr>
        <p:blipFill>
          <a:blip r:embed="rId2"/>
          <a:stretch>
            <a:fillRect/>
          </a:stretch>
        </p:blipFill>
        <p:spPr>
          <a:xfrm>
            <a:off x="1981204" y="228600"/>
            <a:ext cx="8229599" cy="64008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9B6AB28-4686-1A8D-3EB0-B95191786CC5}"/>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t>The Stage Is Being Set</a:t>
            </a:r>
          </a:p>
        </p:txBody>
      </p:sp>
      <p:sp>
        <p:nvSpPr>
          <p:cNvPr id="31750" name="Rectangle 3">
            <a:extLst>
              <a:ext uri="{FF2B5EF4-FFF2-40B4-BE49-F238E27FC236}">
                <a16:creationId xmlns:a16="http://schemas.microsoft.com/office/drawing/2014/main" id="{8A16AB02-AE25-15D0-D91C-6870E33A4B0E}"/>
              </a:ext>
            </a:extLst>
          </p:cNvPr>
          <p:cNvSpPr>
            <a:spLocks noGrp="1" noChangeArrowheads="1"/>
          </p:cNvSpPr>
          <p:nvPr>
            <p:ph type="body" idx="1"/>
          </p:nvPr>
        </p:nvSpPr>
        <p:spPr>
          <a:xfrm>
            <a:off x="1295400" y="1638300"/>
            <a:ext cx="9601200" cy="3581400"/>
          </a:xfrm>
        </p:spPr>
        <p:txBody>
          <a:bodyPr/>
          <a:lstStyle/>
          <a:p>
            <a:pPr marL="457200" indent="-457200" algn="just" eaLnBrk="1" hangingPunct="1">
              <a:spcBef>
                <a:spcPts val="0"/>
              </a:spcBef>
              <a:spcAft>
                <a:spcPts val="3600"/>
              </a:spcAft>
              <a:defRPr/>
            </a:pPr>
            <a:r>
              <a:rPr lang="en-US" sz="3600" b="1" u="sng" dirty="0">
                <a:solidFill>
                  <a:srgbClr val="FFFFCC"/>
                </a:solidFill>
              </a:rPr>
              <a:t>Rebirth of Israel in 1948</a:t>
            </a:r>
          </a:p>
          <a:p>
            <a:pPr marL="457200" indent="-457200" algn="just" eaLnBrk="1" hangingPunct="1">
              <a:spcBef>
                <a:spcPts val="0"/>
              </a:spcBef>
              <a:spcAft>
                <a:spcPts val="3600"/>
              </a:spcAft>
              <a:defRPr/>
            </a:pPr>
            <a:r>
              <a:rPr lang="en-US" sz="3600" dirty="0"/>
              <a:t>Israel’s desire for peace</a:t>
            </a:r>
          </a:p>
          <a:p>
            <a:pPr marL="457200" indent="-457200" algn="just" eaLnBrk="1" hangingPunct="1">
              <a:spcBef>
                <a:spcPts val="0"/>
              </a:spcBef>
              <a:spcAft>
                <a:spcPts val="3600"/>
              </a:spcAft>
              <a:defRPr/>
            </a:pPr>
            <a:r>
              <a:rPr lang="en-US" sz="3600" dirty="0"/>
              <a:t>Desire among some Jews to Rebuild 3</a:t>
            </a:r>
            <a:r>
              <a:rPr lang="en-US" sz="3600" baseline="30000" dirty="0"/>
              <a:t>rd</a:t>
            </a:r>
            <a:r>
              <a:rPr lang="en-US" sz="3600" dirty="0"/>
              <a:t> Jewish temple and Restore the sacrificial system</a:t>
            </a:r>
          </a:p>
          <a:p>
            <a:pPr lvl="1" algn="just" eaLnBrk="1" hangingPunct="1">
              <a:lnSpc>
                <a:spcPct val="90000"/>
              </a:lnSpc>
              <a:buFontTx/>
              <a:buNone/>
              <a:defRPr/>
            </a:pPr>
            <a:endParaRPr lang="en-US" sz="2000" dirty="0">
              <a:solidFill>
                <a:srgbClr val="FFFFFF"/>
              </a:solidFill>
            </a:endParaRPr>
          </a:p>
        </p:txBody>
      </p:sp>
      <p:pic>
        <p:nvPicPr>
          <p:cNvPr id="74756" name="Picture 10">
            <a:extLst>
              <a:ext uri="{FF2B5EF4-FFF2-40B4-BE49-F238E27FC236}">
                <a16:creationId xmlns:a16="http://schemas.microsoft.com/office/drawing/2014/main" id="{1AFCA68C-4E4E-A948-2B1F-575F9A74F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486FC6A-C2D1-78CC-A6D5-D0D6833189D0}"/>
              </a:ext>
            </a:extLst>
          </p:cNvPr>
          <p:cNvSpPr txBox="1"/>
          <p:nvPr/>
        </p:nvSpPr>
        <p:spPr>
          <a:xfrm>
            <a:off x="3048000" y="6400800"/>
            <a:ext cx="6096000" cy="341632"/>
          </a:xfrm>
          <a:prstGeom prst="rect">
            <a:avLst/>
          </a:prstGeom>
          <a:noFill/>
        </p:spPr>
        <p:txBody>
          <a:bodyPr wrap="square">
            <a:spAutoFit/>
          </a:bodyPr>
          <a:lstStyle/>
          <a:p>
            <a:pPr marL="0" lvl="1" indent="1588" algn="ctr" eaLnBrk="1" hangingPunct="1">
              <a:lnSpc>
                <a:spcPct val="90000"/>
              </a:lnSpc>
              <a:buFontTx/>
              <a:buNone/>
              <a:defRPr/>
            </a:pPr>
            <a:r>
              <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rPr>
              <a:t>Source: Randall Price “Ready to Rebuild”</a:t>
            </a:r>
          </a:p>
        </p:txBody>
      </p:sp>
    </p:spTree>
    <p:extLst>
      <p:ext uri="{BB962C8B-B14F-4D97-AF65-F5344CB8AC3E}">
        <p14:creationId xmlns:p14="http://schemas.microsoft.com/office/powerpoint/2010/main" val="112906832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9B6AB28-4686-1A8D-3EB0-B95191786CC5}"/>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t>The Stage Is Being Set</a:t>
            </a:r>
          </a:p>
        </p:txBody>
      </p:sp>
      <p:sp>
        <p:nvSpPr>
          <p:cNvPr id="31750" name="Rectangle 3">
            <a:extLst>
              <a:ext uri="{FF2B5EF4-FFF2-40B4-BE49-F238E27FC236}">
                <a16:creationId xmlns:a16="http://schemas.microsoft.com/office/drawing/2014/main" id="{8A16AB02-AE25-15D0-D91C-6870E33A4B0E}"/>
              </a:ext>
            </a:extLst>
          </p:cNvPr>
          <p:cNvSpPr>
            <a:spLocks noGrp="1" noChangeArrowheads="1"/>
          </p:cNvSpPr>
          <p:nvPr>
            <p:ph type="body" idx="1"/>
          </p:nvPr>
        </p:nvSpPr>
        <p:spPr>
          <a:xfrm>
            <a:off x="1295400" y="1638300"/>
            <a:ext cx="9601200" cy="3581400"/>
          </a:xfrm>
        </p:spPr>
        <p:txBody>
          <a:bodyPr/>
          <a:lstStyle/>
          <a:p>
            <a:pPr marL="457200" indent="-457200" algn="just" eaLnBrk="1" hangingPunct="1">
              <a:spcBef>
                <a:spcPts val="0"/>
              </a:spcBef>
              <a:spcAft>
                <a:spcPts val="3600"/>
              </a:spcAft>
              <a:defRPr/>
            </a:pPr>
            <a:r>
              <a:rPr lang="en-US" sz="3600" dirty="0"/>
              <a:t>Rebirth of Israel in 1948</a:t>
            </a:r>
          </a:p>
          <a:p>
            <a:pPr marL="457200" indent="-457200" algn="just" eaLnBrk="1" hangingPunct="1">
              <a:spcBef>
                <a:spcPts val="0"/>
              </a:spcBef>
              <a:spcAft>
                <a:spcPts val="3600"/>
              </a:spcAft>
              <a:defRPr/>
            </a:pPr>
            <a:r>
              <a:rPr lang="en-US" sz="3600" b="1" u="sng" dirty="0">
                <a:solidFill>
                  <a:srgbClr val="FFFFCC"/>
                </a:solidFill>
              </a:rPr>
              <a:t>Israel’s desire for peace</a:t>
            </a:r>
          </a:p>
          <a:p>
            <a:pPr marL="457200" indent="-457200" algn="just" eaLnBrk="1" hangingPunct="1">
              <a:spcBef>
                <a:spcPts val="0"/>
              </a:spcBef>
              <a:spcAft>
                <a:spcPts val="3600"/>
              </a:spcAft>
              <a:defRPr/>
            </a:pPr>
            <a:r>
              <a:rPr lang="en-US" sz="3600" dirty="0"/>
              <a:t>Desire among some Jews to Rebuild 3</a:t>
            </a:r>
            <a:r>
              <a:rPr lang="en-US" sz="3600" baseline="30000" dirty="0"/>
              <a:t>rd</a:t>
            </a:r>
            <a:r>
              <a:rPr lang="en-US" sz="3600" dirty="0"/>
              <a:t> Jewish temple and Restore the sacrificial system</a:t>
            </a:r>
          </a:p>
          <a:p>
            <a:pPr lvl="1" algn="just" eaLnBrk="1" hangingPunct="1">
              <a:lnSpc>
                <a:spcPct val="90000"/>
              </a:lnSpc>
              <a:buFontTx/>
              <a:buNone/>
              <a:defRPr/>
            </a:pPr>
            <a:endParaRPr lang="en-US" sz="2000" dirty="0">
              <a:solidFill>
                <a:srgbClr val="FFFFFF"/>
              </a:solidFill>
            </a:endParaRPr>
          </a:p>
        </p:txBody>
      </p:sp>
      <p:pic>
        <p:nvPicPr>
          <p:cNvPr id="74756" name="Picture 10">
            <a:extLst>
              <a:ext uri="{FF2B5EF4-FFF2-40B4-BE49-F238E27FC236}">
                <a16:creationId xmlns:a16="http://schemas.microsoft.com/office/drawing/2014/main" id="{1AFCA68C-4E4E-A948-2B1F-575F9A74F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486FC6A-C2D1-78CC-A6D5-D0D6833189D0}"/>
              </a:ext>
            </a:extLst>
          </p:cNvPr>
          <p:cNvSpPr txBox="1"/>
          <p:nvPr/>
        </p:nvSpPr>
        <p:spPr>
          <a:xfrm>
            <a:off x="3048000" y="6400800"/>
            <a:ext cx="6096000" cy="341632"/>
          </a:xfrm>
          <a:prstGeom prst="rect">
            <a:avLst/>
          </a:prstGeom>
          <a:noFill/>
        </p:spPr>
        <p:txBody>
          <a:bodyPr wrap="square">
            <a:spAutoFit/>
          </a:bodyPr>
          <a:lstStyle/>
          <a:p>
            <a:pPr marL="0" lvl="1" indent="1588" algn="ctr" eaLnBrk="1" hangingPunct="1">
              <a:lnSpc>
                <a:spcPct val="90000"/>
              </a:lnSpc>
              <a:buFontTx/>
              <a:buNone/>
              <a:defRPr/>
            </a:pPr>
            <a:r>
              <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rPr>
              <a:t>Source: Randall Price “Ready to Rebuild”</a:t>
            </a:r>
          </a:p>
        </p:txBody>
      </p:sp>
    </p:spTree>
    <p:extLst>
      <p:ext uri="{BB962C8B-B14F-4D97-AF65-F5344CB8AC3E}">
        <p14:creationId xmlns:p14="http://schemas.microsoft.com/office/powerpoint/2010/main" val="199171931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9C2FA-69DF-4F7C-96D7-8A2E56C46E6C}"/>
              </a:ext>
            </a:extLst>
          </p:cNvPr>
          <p:cNvPicPr>
            <a:picLocks noChangeAspect="1"/>
          </p:cNvPicPr>
          <p:nvPr/>
        </p:nvPicPr>
        <p:blipFill>
          <a:blip r:embed="rId2"/>
          <a:stretch>
            <a:fillRect/>
          </a:stretch>
        </p:blipFill>
        <p:spPr>
          <a:xfrm>
            <a:off x="777241" y="685800"/>
            <a:ext cx="10637519" cy="5303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peech Bubble: Rectangle with Corners Rounded 4">
            <a:extLst>
              <a:ext uri="{FF2B5EF4-FFF2-40B4-BE49-F238E27FC236}">
                <a16:creationId xmlns:a16="http://schemas.microsoft.com/office/drawing/2014/main" id="{4E6B6D0D-C75E-40E0-87DB-239928373854}"/>
              </a:ext>
            </a:extLst>
          </p:cNvPr>
          <p:cNvSpPr/>
          <p:nvPr/>
        </p:nvSpPr>
        <p:spPr bwMode="auto">
          <a:xfrm>
            <a:off x="5867400" y="4953000"/>
            <a:ext cx="1219200" cy="457200"/>
          </a:xfrm>
          <a:prstGeom prst="wedgeRoundRectCallout">
            <a:avLst>
              <a:gd name="adj1" fmla="val -139839"/>
              <a:gd name="adj2" fmla="val -492179"/>
              <a:gd name="adj3" fmla="val 16667"/>
            </a:avLst>
          </a:prstGeom>
          <a:solidFill>
            <a:srgbClr val="0000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dirty="0">
                <a:latin typeface="Calibri" panose="020F0502020204030204" pitchFamily="34" charset="0"/>
                <a:cs typeface="Calibri" panose="020F0502020204030204" pitchFamily="34" charset="0"/>
              </a:rPr>
              <a:t>ISRAEL</a:t>
            </a:r>
          </a:p>
        </p:txBody>
      </p:sp>
    </p:spTree>
    <p:extLst>
      <p:ext uri="{BB962C8B-B14F-4D97-AF65-F5344CB8AC3E}">
        <p14:creationId xmlns:p14="http://schemas.microsoft.com/office/powerpoint/2010/main" val="33613802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9B6AB28-4686-1A8D-3EB0-B95191786CC5}"/>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t>The Stage Is Being Set</a:t>
            </a:r>
          </a:p>
        </p:txBody>
      </p:sp>
      <p:sp>
        <p:nvSpPr>
          <p:cNvPr id="31750" name="Rectangle 3">
            <a:extLst>
              <a:ext uri="{FF2B5EF4-FFF2-40B4-BE49-F238E27FC236}">
                <a16:creationId xmlns:a16="http://schemas.microsoft.com/office/drawing/2014/main" id="{8A16AB02-AE25-15D0-D91C-6870E33A4B0E}"/>
              </a:ext>
            </a:extLst>
          </p:cNvPr>
          <p:cNvSpPr>
            <a:spLocks noGrp="1" noChangeArrowheads="1"/>
          </p:cNvSpPr>
          <p:nvPr>
            <p:ph type="body" idx="1"/>
          </p:nvPr>
        </p:nvSpPr>
        <p:spPr>
          <a:xfrm>
            <a:off x="1295400" y="1638300"/>
            <a:ext cx="9601200" cy="3581400"/>
          </a:xfrm>
        </p:spPr>
        <p:txBody>
          <a:bodyPr/>
          <a:lstStyle/>
          <a:p>
            <a:pPr marL="457200" indent="-457200" algn="just" eaLnBrk="1" hangingPunct="1">
              <a:spcBef>
                <a:spcPts val="0"/>
              </a:spcBef>
              <a:spcAft>
                <a:spcPts val="3600"/>
              </a:spcAft>
              <a:defRPr/>
            </a:pPr>
            <a:r>
              <a:rPr lang="en-US" sz="3600" dirty="0"/>
              <a:t>Rebirth of Israel in 1948</a:t>
            </a:r>
          </a:p>
          <a:p>
            <a:pPr marL="457200" indent="-457200" algn="just" eaLnBrk="1" hangingPunct="1">
              <a:spcBef>
                <a:spcPts val="0"/>
              </a:spcBef>
              <a:spcAft>
                <a:spcPts val="3600"/>
              </a:spcAft>
              <a:defRPr/>
            </a:pPr>
            <a:r>
              <a:rPr lang="en-US" sz="3600" dirty="0"/>
              <a:t>Israel’s desire for peace</a:t>
            </a:r>
          </a:p>
          <a:p>
            <a:pPr marL="457200" indent="-457200" algn="just" eaLnBrk="1" hangingPunct="1">
              <a:spcBef>
                <a:spcPts val="0"/>
              </a:spcBef>
              <a:spcAft>
                <a:spcPts val="3600"/>
              </a:spcAft>
              <a:defRPr/>
            </a:pPr>
            <a:r>
              <a:rPr lang="en-US" sz="3600" b="1" u="sng" dirty="0">
                <a:solidFill>
                  <a:srgbClr val="FFFFCC"/>
                </a:solidFill>
              </a:rPr>
              <a:t>Desire among some Jews to Rebuild 3rd Jewish temple and Restore the sacrificial system</a:t>
            </a:r>
          </a:p>
          <a:p>
            <a:pPr lvl="1" algn="just" eaLnBrk="1" hangingPunct="1">
              <a:lnSpc>
                <a:spcPct val="90000"/>
              </a:lnSpc>
              <a:buFontTx/>
              <a:buNone/>
              <a:defRPr/>
            </a:pPr>
            <a:endParaRPr lang="en-US" sz="2000" dirty="0">
              <a:solidFill>
                <a:srgbClr val="FFFFFF"/>
              </a:solidFill>
            </a:endParaRPr>
          </a:p>
        </p:txBody>
      </p:sp>
      <p:pic>
        <p:nvPicPr>
          <p:cNvPr id="74756" name="Picture 10">
            <a:extLst>
              <a:ext uri="{FF2B5EF4-FFF2-40B4-BE49-F238E27FC236}">
                <a16:creationId xmlns:a16="http://schemas.microsoft.com/office/drawing/2014/main" id="{1AFCA68C-4E4E-A948-2B1F-575F9A74F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486FC6A-C2D1-78CC-A6D5-D0D6833189D0}"/>
              </a:ext>
            </a:extLst>
          </p:cNvPr>
          <p:cNvSpPr txBox="1"/>
          <p:nvPr/>
        </p:nvSpPr>
        <p:spPr>
          <a:xfrm>
            <a:off x="3048000" y="6400800"/>
            <a:ext cx="6096000" cy="341632"/>
          </a:xfrm>
          <a:prstGeom prst="rect">
            <a:avLst/>
          </a:prstGeom>
          <a:noFill/>
        </p:spPr>
        <p:txBody>
          <a:bodyPr wrap="square">
            <a:spAutoFit/>
          </a:bodyPr>
          <a:lstStyle/>
          <a:p>
            <a:pPr marL="0" lvl="1" indent="1588" algn="ctr" eaLnBrk="1" hangingPunct="1">
              <a:lnSpc>
                <a:spcPct val="90000"/>
              </a:lnSpc>
              <a:buFontTx/>
              <a:buNone/>
              <a:defRPr/>
            </a:pPr>
            <a:r>
              <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rPr>
              <a:t>Source: Randall Price “Ready to Rebuild”</a:t>
            </a:r>
          </a:p>
        </p:txBody>
      </p:sp>
    </p:spTree>
    <p:extLst>
      <p:ext uri="{BB962C8B-B14F-4D97-AF65-F5344CB8AC3E}">
        <p14:creationId xmlns:p14="http://schemas.microsoft.com/office/powerpoint/2010/main" val="288826043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temple mount ark.jpg">
            <a:extLst>
              <a:ext uri="{FF2B5EF4-FFF2-40B4-BE49-F238E27FC236}">
                <a16:creationId xmlns:a16="http://schemas.microsoft.com/office/drawing/2014/main" id="{41A82DF4-1528-6F7B-87EB-092FB9BC0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28600"/>
            <a:ext cx="6400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833417-0409-9718-68AA-E45D135E6AD5}"/>
              </a:ext>
            </a:extLst>
          </p:cNvPr>
          <p:cNvPicPr>
            <a:picLocks noChangeAspect="1"/>
          </p:cNvPicPr>
          <p:nvPr/>
        </p:nvPicPr>
        <p:blipFill>
          <a:blip r:embed="rId2"/>
          <a:stretch>
            <a:fillRect/>
          </a:stretch>
        </p:blipFill>
        <p:spPr>
          <a:xfrm>
            <a:off x="1913781" y="228322"/>
            <a:ext cx="8364437" cy="6401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88E710-D90C-2B77-6162-83B6874E2794}"/>
              </a:ext>
            </a:extLst>
          </p:cNvPr>
          <p:cNvPicPr>
            <a:picLocks noChangeAspect="1"/>
          </p:cNvPicPr>
          <p:nvPr/>
        </p:nvPicPr>
        <p:blipFill>
          <a:blip r:embed="rId3"/>
          <a:stretch>
            <a:fillRect/>
          </a:stretch>
        </p:blipFill>
        <p:spPr>
          <a:xfrm>
            <a:off x="792020" y="1139753"/>
            <a:ext cx="10607959" cy="4578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4B22C5-21B8-FB4D-6513-2E83DA21EE50}"/>
              </a:ext>
            </a:extLst>
          </p:cNvPr>
          <p:cNvPicPr>
            <a:picLocks noChangeAspect="1"/>
          </p:cNvPicPr>
          <p:nvPr/>
        </p:nvPicPr>
        <p:blipFill>
          <a:blip r:embed="rId2"/>
          <a:stretch>
            <a:fillRect/>
          </a:stretch>
        </p:blipFill>
        <p:spPr>
          <a:xfrm>
            <a:off x="3295650" y="228600"/>
            <a:ext cx="5600700" cy="6400800"/>
          </a:xfrm>
          <a:prstGeom prst="rect">
            <a:avLst/>
          </a:prstGeom>
          <a:ln w="57150">
            <a:solidFill>
              <a:schemeClr val="tx1"/>
            </a:solidFill>
          </a:ln>
        </p:spPr>
      </p:pic>
    </p:spTree>
    <p:extLst>
      <p:ext uri="{BB962C8B-B14F-4D97-AF65-F5344CB8AC3E}">
        <p14:creationId xmlns:p14="http://schemas.microsoft.com/office/powerpoint/2010/main" val="39000989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50F0A8F-153B-3189-ADDB-04470593C3ED}"/>
              </a:ext>
            </a:extLst>
          </p:cNvPr>
          <p:cNvPicPr>
            <a:picLocks noChangeAspect="1"/>
          </p:cNvPicPr>
          <p:nvPr/>
        </p:nvPicPr>
        <p:blipFill rotWithShape="1">
          <a:blip r:embed="rId2">
            <a:extLst>
              <a:ext uri="{28A0092B-C50C-407E-A947-70E740481C1C}">
                <a14:useLocalDpi xmlns:a14="http://schemas.microsoft.com/office/drawing/2010/main" val="0"/>
              </a:ext>
            </a:extLst>
          </a:blip>
          <a:srcRect l="47500" t="18889" r="6250" b="20000"/>
          <a:stretch/>
        </p:blipFill>
        <p:spPr>
          <a:xfrm>
            <a:off x="2209800" y="540609"/>
            <a:ext cx="7772400" cy="5776783"/>
          </a:xfrm>
          <a:prstGeom prst="rect">
            <a:avLst/>
          </a:prstGeom>
        </p:spPr>
      </p:pic>
    </p:spTree>
    <p:extLst>
      <p:ext uri="{BB962C8B-B14F-4D97-AF65-F5344CB8AC3E}">
        <p14:creationId xmlns:p14="http://schemas.microsoft.com/office/powerpoint/2010/main" val="5812905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AFA3E9-D49E-51BD-BB8C-3C8829D1FDBC}"/>
              </a:ext>
            </a:extLst>
          </p:cNvPr>
          <p:cNvPicPr>
            <a:picLocks noChangeAspect="1"/>
          </p:cNvPicPr>
          <p:nvPr/>
        </p:nvPicPr>
        <p:blipFill rotWithShape="1">
          <a:blip r:embed="rId2"/>
          <a:srcRect l="56250" t="4444" r="3750" b="6666"/>
          <a:stretch/>
        </p:blipFill>
        <p:spPr>
          <a:xfrm>
            <a:off x="3535680" y="228600"/>
            <a:ext cx="5120640" cy="6400800"/>
          </a:xfrm>
          <a:prstGeom prst="rect">
            <a:avLst/>
          </a:prstGeom>
        </p:spPr>
      </p:pic>
    </p:spTree>
    <p:extLst>
      <p:ext uri="{BB962C8B-B14F-4D97-AF65-F5344CB8AC3E}">
        <p14:creationId xmlns:p14="http://schemas.microsoft.com/office/powerpoint/2010/main" val="1143262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AE4D5-63C4-49F3-B6FF-21A95F24B8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0" y="228600"/>
            <a:ext cx="8229600" cy="64008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13B21D06-147F-41B8-AEAB-DB4D4E872D32}"/>
              </a:ext>
            </a:extLst>
          </p:cNvPr>
          <p:cNvSpPr>
            <a:spLocks noGrp="1" noChangeArrowheads="1"/>
          </p:cNvSpPr>
          <p:nvPr>
            <p:ph type="body" idx="1"/>
          </p:nvPr>
        </p:nvSpPr>
        <p:spPr>
          <a:xfrm>
            <a:off x="609600" y="1371601"/>
            <a:ext cx="8915400" cy="4689475"/>
          </a:xfrm>
        </p:spPr>
        <p:txBody>
          <a:bodyPr/>
          <a:lstStyle/>
          <a:p>
            <a:pPr marL="457200" indent="-454025">
              <a:lnSpc>
                <a:spcPct val="100000"/>
              </a:lnSpc>
              <a:spcBef>
                <a:spcPts val="0"/>
              </a:spcBef>
              <a:spcAft>
                <a:spcPts val="1800"/>
              </a:spcAft>
              <a:buClr>
                <a:srgbClr val="00FFFF"/>
              </a:buClr>
              <a:defRPr/>
            </a:pPr>
            <a:r>
              <a:rPr lang="en-US" sz="3000" dirty="0">
                <a:effectLst>
                  <a:outerShdw blurRad="38100" dist="38100" dir="2700000" algn="tl">
                    <a:srgbClr val="000000">
                      <a:alpha val="43137"/>
                    </a:srgbClr>
                  </a:outerShdw>
                </a:effectLst>
              </a:rPr>
              <a:t>Isaiah 14:12-15</a:t>
            </a:r>
          </a:p>
          <a:p>
            <a:pPr marL="914400" lvl="2" indent="-457200">
              <a:lnSpc>
                <a:spcPct val="100000"/>
              </a:lnSpc>
              <a:spcBef>
                <a:spcPts val="0"/>
              </a:spcBef>
              <a:spcAft>
                <a:spcPts val="1800"/>
              </a:spcAft>
              <a:buClr>
                <a:srgbClr val="FFC000"/>
              </a:buClr>
              <a:buSzPct val="100000"/>
              <a:buFont typeface="+mj-lt"/>
              <a:buAutoNum type="arabicPeriod"/>
              <a:defRPr/>
            </a:pPr>
            <a:r>
              <a:rPr lang="en-US" sz="3000" dirty="0">
                <a:effectLst>
                  <a:outerShdw blurRad="38100" dist="38100" dir="2700000" algn="tl">
                    <a:srgbClr val="000000">
                      <a:alpha val="43137"/>
                    </a:srgbClr>
                  </a:outerShdw>
                </a:effectLst>
              </a:rPr>
              <a:t>5 “I will” statements</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Ascend to heaven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Raise my throne above the stars of God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Sit enthroned on the Mt. of the Assembly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Ascend above the tops of the clouds (14)</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Make myself like the Most High (14)</a:t>
            </a:r>
          </a:p>
        </p:txBody>
      </p:sp>
      <p:sp>
        <p:nvSpPr>
          <p:cNvPr id="5" name="Rectangle 2">
            <a:extLst>
              <a:ext uri="{FF2B5EF4-FFF2-40B4-BE49-F238E27FC236}">
                <a16:creationId xmlns:a16="http://schemas.microsoft.com/office/drawing/2014/main" id="{4CBD6FB3-4B33-4A0C-838E-A80E074BE9E7}"/>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dirty="0">
                <a:solidFill>
                  <a:srgbClr val="00FFFF"/>
                </a:solidFill>
                <a:effectLst>
                  <a:outerShdw blurRad="38100" dist="38100" dir="2700000" algn="tl">
                    <a:srgbClr val="000000">
                      <a:alpha val="43137"/>
                    </a:srgbClr>
                  </a:outerShdw>
                </a:effectLst>
                <a:ea typeface="+mn-ea"/>
                <a:cs typeface="Calibri" panose="020F0502020204030204" pitchFamily="34" charset="0"/>
              </a:rPr>
              <a:t>Original State and First Sin (cont’d)</a:t>
            </a:r>
          </a:p>
        </p:txBody>
      </p:sp>
      <p:pic>
        <p:nvPicPr>
          <p:cNvPr id="2" name="Picture 1">
            <a:extLst>
              <a:ext uri="{FF2B5EF4-FFF2-40B4-BE49-F238E27FC236}">
                <a16:creationId xmlns:a16="http://schemas.microsoft.com/office/drawing/2014/main" id="{88A262AC-1E74-2905-DEBE-3F076720E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2286221"/>
            <a:ext cx="1828800" cy="228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13B21D06-147F-41B8-AEAB-DB4D4E872D32}"/>
              </a:ext>
            </a:extLst>
          </p:cNvPr>
          <p:cNvSpPr>
            <a:spLocks noGrp="1" noChangeArrowheads="1"/>
          </p:cNvSpPr>
          <p:nvPr>
            <p:ph type="body" idx="1"/>
          </p:nvPr>
        </p:nvSpPr>
        <p:spPr>
          <a:xfrm>
            <a:off x="609600" y="1371601"/>
            <a:ext cx="8915400" cy="4689475"/>
          </a:xfrm>
        </p:spPr>
        <p:txBody>
          <a:bodyPr/>
          <a:lstStyle/>
          <a:p>
            <a:pPr marL="457200" indent="-454025">
              <a:lnSpc>
                <a:spcPct val="100000"/>
              </a:lnSpc>
              <a:spcBef>
                <a:spcPts val="0"/>
              </a:spcBef>
              <a:spcAft>
                <a:spcPts val="1800"/>
              </a:spcAft>
              <a:buClr>
                <a:srgbClr val="00FFFF"/>
              </a:buClr>
              <a:defRPr/>
            </a:pPr>
            <a:r>
              <a:rPr lang="en-US" sz="3000" dirty="0">
                <a:effectLst>
                  <a:outerShdw blurRad="38100" dist="38100" dir="2700000" algn="tl">
                    <a:srgbClr val="000000">
                      <a:alpha val="43137"/>
                    </a:srgbClr>
                  </a:outerShdw>
                </a:effectLst>
              </a:rPr>
              <a:t>Isaiah 14:12-15</a:t>
            </a:r>
          </a:p>
          <a:p>
            <a:pPr marL="914400" lvl="2" indent="-457200">
              <a:lnSpc>
                <a:spcPct val="100000"/>
              </a:lnSpc>
              <a:spcBef>
                <a:spcPts val="0"/>
              </a:spcBef>
              <a:spcAft>
                <a:spcPts val="1800"/>
              </a:spcAft>
              <a:buClr>
                <a:srgbClr val="FFC000"/>
              </a:buClr>
              <a:buSzPct val="100000"/>
              <a:buFont typeface="+mj-lt"/>
              <a:buAutoNum type="arabicPeriod"/>
              <a:defRPr/>
            </a:pPr>
            <a:r>
              <a:rPr lang="en-US" sz="3000" b="1" dirty="0">
                <a:solidFill>
                  <a:srgbClr val="FFFFCC"/>
                </a:solidFill>
                <a:effectLst>
                  <a:outerShdw blurRad="38100" dist="38100" dir="2700000" algn="tl">
                    <a:srgbClr val="000000">
                      <a:alpha val="43137"/>
                    </a:srgbClr>
                  </a:outerShdw>
                </a:effectLst>
              </a:rPr>
              <a:t>5 “I will” statements</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Ascend to heaven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Raise my throne above the stars of God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Sit enthroned on the Mt. of the Assembly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Ascend above the tops of the clouds (14)</a:t>
            </a:r>
          </a:p>
          <a:p>
            <a:pPr marL="1428750" lvl="2" indent="-514350">
              <a:lnSpc>
                <a:spcPct val="100000"/>
              </a:lnSpc>
              <a:spcBef>
                <a:spcPts val="0"/>
              </a:spcBef>
              <a:spcAft>
                <a:spcPts val="1800"/>
              </a:spcAft>
              <a:buClr>
                <a:srgbClr val="00FF00"/>
              </a:buClr>
              <a:buSzPct val="100000"/>
              <a:buFont typeface="+mj-lt"/>
              <a:buAutoNum type="alphaLcParenR"/>
              <a:defRPr/>
            </a:pPr>
            <a:r>
              <a:rPr lang="en-US" sz="3000" b="1" u="sng" dirty="0">
                <a:solidFill>
                  <a:srgbClr val="FFFFCC"/>
                </a:solidFill>
                <a:effectLst>
                  <a:outerShdw blurRad="38100" dist="38100" dir="2700000" algn="tl">
                    <a:srgbClr val="000000">
                      <a:alpha val="43137"/>
                    </a:srgbClr>
                  </a:outerShdw>
                </a:effectLst>
              </a:rPr>
              <a:t>Make myself like the Most High (14)</a:t>
            </a:r>
          </a:p>
        </p:txBody>
      </p:sp>
      <p:sp>
        <p:nvSpPr>
          <p:cNvPr id="5" name="Rectangle 2">
            <a:extLst>
              <a:ext uri="{FF2B5EF4-FFF2-40B4-BE49-F238E27FC236}">
                <a16:creationId xmlns:a16="http://schemas.microsoft.com/office/drawing/2014/main" id="{4CBD6FB3-4B33-4A0C-838E-A80E074BE9E7}"/>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dirty="0">
                <a:solidFill>
                  <a:srgbClr val="00FFFF"/>
                </a:solidFill>
                <a:effectLst>
                  <a:outerShdw blurRad="38100" dist="38100" dir="2700000" algn="tl">
                    <a:srgbClr val="000000">
                      <a:alpha val="43137"/>
                    </a:srgbClr>
                  </a:outerShdw>
                </a:effectLst>
                <a:ea typeface="+mn-ea"/>
                <a:cs typeface="Calibri" panose="020F0502020204030204" pitchFamily="34" charset="0"/>
              </a:rPr>
              <a:t>Original State and First Sin (cont’d)</a:t>
            </a:r>
          </a:p>
        </p:txBody>
      </p:sp>
      <p:pic>
        <p:nvPicPr>
          <p:cNvPr id="2" name="Picture 1">
            <a:extLst>
              <a:ext uri="{FF2B5EF4-FFF2-40B4-BE49-F238E27FC236}">
                <a16:creationId xmlns:a16="http://schemas.microsoft.com/office/drawing/2014/main" id="{88A262AC-1E74-2905-DEBE-3F076720E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2286221"/>
            <a:ext cx="1828800" cy="228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63097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22A54A-279D-7523-769B-84011C72774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892826"/>
          </a:xfrm>
          <a:prstGeom prst="rect">
            <a:avLst/>
          </a:prstGeom>
          <a:noFill/>
          <a:ln w="28575">
            <a:noFill/>
            <a:miter lim="800000"/>
            <a:headEnd/>
            <a:tailEnd/>
          </a:ln>
        </p:spPr>
        <p:txBody>
          <a:bodyPr wrap="square">
            <a:spAutoFit/>
          </a:bodyPr>
          <a:lstStyle/>
          <a:p>
            <a:pPr marL="342900" indent="-342900" algn="ctr" defTabSz="685800">
              <a:spcAft>
                <a:spcPts val="6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14:14</a:t>
            </a:r>
          </a:p>
          <a:p>
            <a:pPr algn="just" defTabSz="685800" eaLnBrk="0" hangingPunct="0">
              <a:spcBef>
                <a:spcPts val="0"/>
              </a:spcBef>
              <a:spcAft>
                <a:spcPts val="0"/>
              </a:spcAft>
              <a:defRPr/>
            </a:pPr>
            <a:r>
              <a:rPr lang="en-US" alt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ascend above the heights of the clouds;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make myself like the Most High</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BFA49BC1-D7F7-46EE-B392-1FC14A10FAF3}"/>
              </a:ext>
            </a:extLst>
          </p:cNvPr>
          <p:cNvPicPr>
            <a:picLocks noChangeAspect="1"/>
          </p:cNvPicPr>
          <p:nvPr/>
        </p:nvPicPr>
        <p:blipFill>
          <a:blip r:embed="rId3"/>
          <a:stretch>
            <a:fillRect/>
          </a:stretch>
        </p:blipFill>
        <p:spPr>
          <a:xfrm>
            <a:off x="5030994" y="2133600"/>
            <a:ext cx="2130013" cy="2743200"/>
          </a:xfrm>
          <a:prstGeom prst="rect">
            <a:avLst/>
          </a:prstGeom>
        </p:spPr>
      </p:pic>
    </p:spTree>
    <p:extLst>
      <p:ext uri="{BB962C8B-B14F-4D97-AF65-F5344CB8AC3E}">
        <p14:creationId xmlns:p14="http://schemas.microsoft.com/office/powerpoint/2010/main" val="1096590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09800" y="228600"/>
            <a:ext cx="7772400" cy="914400"/>
          </a:xfrm>
        </p:spPr>
        <p:txBody>
          <a:bodyPr/>
          <a:lstStyle/>
          <a:p>
            <a:pPr algn="ctr" eaLnBrk="1" hangingPunct="1"/>
            <a:r>
              <a:rPr lang="en-US" sz="3600" kern="1200" dirty="0">
                <a:effectLst>
                  <a:outerShdw blurRad="38100" dist="38100" dir="2700000" algn="tl">
                    <a:srgbClr val="000000">
                      <a:alpha val="43137"/>
                    </a:srgbClr>
                  </a:outerShdw>
                </a:effectLst>
              </a:rPr>
              <a:t>Satan’s Tactics (2 Cor 2:11)</a:t>
            </a:r>
          </a:p>
        </p:txBody>
      </p:sp>
      <p:sp>
        <p:nvSpPr>
          <p:cNvPr id="30723" name="Rectangle 3"/>
          <p:cNvSpPr>
            <a:spLocks noGrp="1" noChangeArrowheads="1"/>
          </p:cNvSpPr>
          <p:nvPr>
            <p:ph type="body" idx="1"/>
          </p:nvPr>
        </p:nvSpPr>
        <p:spPr>
          <a:xfrm>
            <a:off x="1066800" y="1735139"/>
            <a:ext cx="10287000" cy="3387725"/>
          </a:xfrm>
        </p:spPr>
        <p:txBody>
          <a:bodyPr/>
          <a:lstStyle/>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Adds to God’s Word (3:1; 2:16-17)</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Challenges God’s goodness (3:1; 2:16-17)</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Subtracts from God’s Word (3:4; 2:17)</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Offers wisdom without submission to God (3:5; Prov 1:7)</a:t>
            </a:r>
          </a:p>
        </p:txBody>
      </p:sp>
      <p:pic>
        <p:nvPicPr>
          <p:cNvPr id="2" name="Picture 1">
            <a:extLst>
              <a:ext uri="{FF2B5EF4-FFF2-40B4-BE49-F238E27FC236}">
                <a16:creationId xmlns:a16="http://schemas.microsoft.com/office/drawing/2014/main" id="{01D53B9C-3771-5D6B-A1DF-311F96ABD9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91482" y="76200"/>
            <a:ext cx="1290918" cy="1097280"/>
          </a:xfrm>
          <a:prstGeom prst="rect">
            <a:avLst/>
          </a:prstGeom>
        </p:spPr>
      </p:pic>
      <p:pic>
        <p:nvPicPr>
          <p:cNvPr id="4" name="Picture 3" descr="C:\Users\awoods\Pictures\Microsoft Clip Organizer\j0364212.wmf">
            <a:extLst>
              <a:ext uri="{FF2B5EF4-FFF2-40B4-BE49-F238E27FC236}">
                <a16:creationId xmlns:a16="http://schemas.microsoft.com/office/drawing/2014/main" id="{A4CC2F3A-7001-8530-A7CB-8B05B9227D8C}"/>
              </a:ext>
            </a:extLst>
          </p:cNvPr>
          <p:cNvPicPr>
            <a:picLocks noChangeAspect="1" noChangeArrowheads="1"/>
          </p:cNvPicPr>
          <p:nvPr/>
        </p:nvPicPr>
        <p:blipFill>
          <a:blip r:embed="rId3" cstate="email">
            <a:alphaModFix/>
            <a:extLst>
              <a:ext uri="{28A0092B-C50C-407E-A947-70E740481C1C}">
                <a14:useLocalDpi xmlns:a14="http://schemas.microsoft.com/office/drawing/2010/main"/>
              </a:ext>
            </a:extLst>
          </a:blip>
          <a:srcRect/>
          <a:stretch>
            <a:fillRect/>
          </a:stretch>
        </p:blipFill>
        <p:spPr bwMode="auto">
          <a:xfrm>
            <a:off x="609600" y="114300"/>
            <a:ext cx="876714" cy="914400"/>
          </a:xfrm>
          <a:prstGeom prst="rect">
            <a:avLst/>
          </a:prstGeom>
          <a:solidFill>
            <a:schemeClr val="tx1">
              <a:alpha val="40000"/>
            </a:schemeClr>
          </a:solidFill>
          <a:ln w="9525">
            <a:noFill/>
            <a:miter lim="800000"/>
            <a:headEnd/>
            <a:tailEnd/>
          </a:ln>
        </p:spPr>
      </p:pic>
    </p:spTree>
    <p:extLst>
      <p:ext uri="{BB962C8B-B14F-4D97-AF65-F5344CB8AC3E}">
        <p14:creationId xmlns:p14="http://schemas.microsoft.com/office/powerpoint/2010/main" val="8398340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2853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9D0505D-B8B2-4A54-B139-D73DC20FD899}"/>
              </a:ext>
            </a:extLst>
          </p:cNvPr>
          <p:cNvGraphicFramePr>
            <a:graphicFrameLocks noGrp="1"/>
          </p:cNvGraphicFramePr>
          <p:nvPr/>
        </p:nvGraphicFramePr>
        <p:xfrm>
          <a:off x="1981200" y="502920"/>
          <a:ext cx="8229600" cy="5852160"/>
        </p:xfrm>
        <a:graphic>
          <a:graphicData uri="http://schemas.openxmlformats.org/drawingml/2006/table">
            <a:tbl>
              <a:tblPr firstRow="1" bandRow="1">
                <a:tableStyleId>{073A0DAA-6AF3-43AB-8588-CEC1D06C72B9}</a:tableStyleId>
              </a:tblPr>
              <a:tblGrid>
                <a:gridCol w="4114800">
                  <a:extLst>
                    <a:ext uri="{9D8B030D-6E8A-4147-A177-3AD203B41FA5}">
                      <a16:colId xmlns:a16="http://schemas.microsoft.com/office/drawing/2014/main" val="1380849122"/>
                    </a:ext>
                  </a:extLst>
                </a:gridCol>
                <a:gridCol w="4114800">
                  <a:extLst>
                    <a:ext uri="{9D8B030D-6E8A-4147-A177-3AD203B41FA5}">
                      <a16:colId xmlns:a16="http://schemas.microsoft.com/office/drawing/2014/main" val="2171604778"/>
                    </a:ext>
                  </a:extLst>
                </a:gridCol>
              </a:tblGrid>
              <a:tr h="731520">
                <a:tc gridSpan="2">
                  <a:txBody>
                    <a:bodyPr/>
                    <a:lstStyle/>
                    <a:p>
                      <a:pPr algn="ct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Paul’s Various Rapture Terms</a:t>
                      </a:r>
                      <a:endParaRPr lang="en-US" dirty="0"/>
                    </a:p>
                  </a:txBody>
                  <a:tcPr anchor="ctr"/>
                </a:tc>
                <a:tc hMerge="1">
                  <a:txBody>
                    <a:bodyPr/>
                    <a:lstStyle/>
                    <a:p>
                      <a:endParaRPr lang="en-US" dirty="0"/>
                    </a:p>
                  </a:txBody>
                  <a:tcPr/>
                </a:tc>
                <a:extLst>
                  <a:ext uri="{0D108BD9-81ED-4DB2-BD59-A6C34878D82A}">
                    <a16:rowId xmlns:a16="http://schemas.microsoft.com/office/drawing/2014/main" val="1239235635"/>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parousia</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2 Thess. 2:1</a:t>
                      </a:r>
                      <a:endParaRPr lang="en-US" sz="2800" b="1" dirty="0"/>
                    </a:p>
                  </a:txBody>
                  <a:tcPr anchor="ctr"/>
                </a:tc>
                <a:extLst>
                  <a:ext uri="{0D108BD9-81ED-4DB2-BD59-A6C34878D82A}">
                    <a16:rowId xmlns:a16="http://schemas.microsoft.com/office/drawing/2014/main" val="1760694516"/>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episynagōgē</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2 Thess. 2:1</a:t>
                      </a:r>
                      <a:endParaRPr lang="en-US" sz="2800" b="1" dirty="0"/>
                    </a:p>
                  </a:txBody>
                  <a:tcPr anchor="ctr"/>
                </a:tc>
                <a:extLst>
                  <a:ext uri="{0D108BD9-81ED-4DB2-BD59-A6C34878D82A}">
                    <a16:rowId xmlns:a16="http://schemas.microsoft.com/office/drawing/2014/main" val="2219576520"/>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apokalypsis</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1 Cor. 1:7</a:t>
                      </a:r>
                      <a:endParaRPr lang="en-US" sz="2800" b="1" dirty="0"/>
                    </a:p>
                  </a:txBody>
                  <a:tcPr anchor="ctr"/>
                </a:tc>
                <a:extLst>
                  <a:ext uri="{0D108BD9-81ED-4DB2-BD59-A6C34878D82A}">
                    <a16:rowId xmlns:a16="http://schemas.microsoft.com/office/drawing/2014/main" val="2761719373"/>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epiphaneia</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Titus 2:13</a:t>
                      </a:r>
                      <a:endParaRPr lang="en-US" sz="2800" b="1" dirty="0"/>
                    </a:p>
                  </a:txBody>
                  <a:tcPr anchor="ctr"/>
                </a:tc>
                <a:extLst>
                  <a:ext uri="{0D108BD9-81ED-4DB2-BD59-A6C34878D82A}">
                    <a16:rowId xmlns:a16="http://schemas.microsoft.com/office/drawing/2014/main" val="2052818359"/>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rhyomai</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1 Thess. 1:10</a:t>
                      </a:r>
                      <a:endParaRPr lang="en-US" sz="2800" b="1" dirty="0"/>
                    </a:p>
                  </a:txBody>
                  <a:tcPr anchor="ctr"/>
                </a:tc>
                <a:extLst>
                  <a:ext uri="{0D108BD9-81ED-4DB2-BD59-A6C34878D82A}">
                    <a16:rowId xmlns:a16="http://schemas.microsoft.com/office/drawing/2014/main" val="1503851759"/>
                  </a:ext>
                </a:extLst>
              </a:tr>
              <a:tr h="731520">
                <a:tc>
                  <a:txBody>
                    <a:bodyPr/>
                    <a:lstStyle/>
                    <a:p>
                      <a:pPr marL="457189" indent="-457189" algn="ctr" eaLnBrk="1" hangingPunct="1">
                        <a:spcBef>
                          <a:spcPts val="0"/>
                        </a:spcBef>
                        <a:spcAft>
                          <a:spcPts val="1800"/>
                        </a:spcAft>
                        <a:defRPr/>
                      </a:pPr>
                      <a:r>
                        <a:rPr lang="en-US" sz="2800" b="1" i="1" dirty="0" err="1">
                          <a:effectLst/>
                          <a:latin typeface="Calibri" panose="020F0502020204030204" pitchFamily="34" charset="0"/>
                          <a:cs typeface="Calibri" panose="020F0502020204030204" pitchFamily="34" charset="0"/>
                        </a:rPr>
                        <a:t>harpazō</a:t>
                      </a:r>
                      <a:endParaRPr lang="en-US" sz="2800" b="1" dirty="0">
                        <a:effectLst/>
                        <a:latin typeface="Calibri" panose="020F0502020204030204" pitchFamily="34" charset="0"/>
                        <a:cs typeface="Calibri" panose="020F0502020204030204" pitchFamily="34" charset="0"/>
                      </a:endParaRPr>
                    </a:p>
                  </a:txBody>
                  <a:tcPr anchor="ctr"/>
                </a:tc>
                <a:tc>
                  <a:txBody>
                    <a:bodyPr/>
                    <a:lstStyle/>
                    <a:p>
                      <a:pPr algn="ctr"/>
                      <a:r>
                        <a:rPr lang="en-US" sz="2800" b="1" dirty="0">
                          <a:effectLst/>
                          <a:latin typeface="Calibri" panose="020F0502020204030204" pitchFamily="34" charset="0"/>
                          <a:cs typeface="Calibri" panose="020F0502020204030204" pitchFamily="34" charset="0"/>
                        </a:rPr>
                        <a:t>1 Thess. 4:17</a:t>
                      </a:r>
                      <a:endParaRPr lang="en-US" sz="2800" b="1" dirty="0"/>
                    </a:p>
                  </a:txBody>
                  <a:tcPr anchor="ctr"/>
                </a:tc>
                <a:extLst>
                  <a:ext uri="{0D108BD9-81ED-4DB2-BD59-A6C34878D82A}">
                    <a16:rowId xmlns:a16="http://schemas.microsoft.com/office/drawing/2014/main" val="2922670412"/>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i="1" dirty="0">
                          <a:effectLst/>
                          <a:latin typeface="Calibri" panose="020F0502020204030204" pitchFamily="34" charset="0"/>
                          <a:cs typeface="Calibri" panose="020F0502020204030204" pitchFamily="34" charset="0"/>
                        </a:rPr>
                        <a:t>apostasia</a:t>
                      </a:r>
                      <a:endParaRPr lang="en-US" sz="2800" b="1" dirty="0"/>
                    </a:p>
                  </a:txBody>
                  <a:tcPr anchor="ctr"/>
                </a:tc>
                <a:tc>
                  <a:txBody>
                    <a:bodyPr/>
                    <a:lstStyle/>
                    <a:p>
                      <a:pPr algn="ctr"/>
                      <a:r>
                        <a:rPr lang="en-US" sz="2800" b="1" dirty="0">
                          <a:effectLst/>
                          <a:latin typeface="Calibri" panose="020F0502020204030204" pitchFamily="34" charset="0"/>
                          <a:cs typeface="Calibri" panose="020F0502020204030204" pitchFamily="34" charset="0"/>
                        </a:rPr>
                        <a:t>2 Thess. 2:3a</a:t>
                      </a:r>
                      <a:endParaRPr lang="en-US" sz="2800" b="1" dirty="0"/>
                    </a:p>
                  </a:txBody>
                  <a:tcPr anchor="ctr"/>
                </a:tc>
                <a:extLst>
                  <a:ext uri="{0D108BD9-81ED-4DB2-BD59-A6C34878D82A}">
                    <a16:rowId xmlns:a16="http://schemas.microsoft.com/office/drawing/2014/main" val="3089917511"/>
                  </a:ext>
                </a:extLst>
              </a:tr>
            </a:tbl>
          </a:graphicData>
        </a:graphic>
      </p:graphicFrame>
      <p:pic>
        <p:nvPicPr>
          <p:cNvPr id="41989" name="Picture 4">
            <a:extLst>
              <a:ext uri="{FF2B5EF4-FFF2-40B4-BE49-F238E27FC236}">
                <a16:creationId xmlns:a16="http://schemas.microsoft.com/office/drawing/2014/main" id="{1C7F3FC4-8325-4713-B53D-36703AD8E6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21" y="2895600"/>
            <a:ext cx="147196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6665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594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105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091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03E9BC2-097D-4482-B305-0199410D881A}"/>
              </a:ext>
            </a:extLst>
          </p:cNvPr>
          <p:cNvSpPr>
            <a:spLocks noGrp="1" noChangeArrowheads="1"/>
          </p:cNvSpPr>
          <p:nvPr>
            <p:ph type="title"/>
          </p:nvPr>
        </p:nvSpPr>
        <p:spPr>
          <a:xfrm>
            <a:off x="4038600" y="228601"/>
            <a:ext cx="4114800" cy="879476"/>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Apostasy? (2:3a)</a:t>
            </a:r>
          </a:p>
        </p:txBody>
      </p:sp>
      <p:sp>
        <p:nvSpPr>
          <p:cNvPr id="15363" name="Rectangle 3">
            <a:extLst>
              <a:ext uri="{FF2B5EF4-FFF2-40B4-BE49-F238E27FC236}">
                <a16:creationId xmlns:a16="http://schemas.microsoft.com/office/drawing/2014/main" id="{280F5711-5D05-454D-826E-06FA546AD0C4}"/>
              </a:ext>
            </a:extLst>
          </p:cNvPr>
          <p:cNvSpPr>
            <a:spLocks noGrp="1" noChangeArrowheads="1"/>
          </p:cNvSpPr>
          <p:nvPr>
            <p:ph type="body" idx="1"/>
          </p:nvPr>
        </p:nvSpPr>
        <p:spPr>
          <a:xfrm>
            <a:off x="1257300" y="1600200"/>
            <a:ext cx="9677400" cy="2016124"/>
          </a:xfrm>
        </p:spPr>
        <p:txBody>
          <a:bodyPr/>
          <a:lstStyle/>
          <a:p>
            <a:pPr marL="457189" indent="-457189" eaLnBrk="1" hangingPunct="1">
              <a:spcBef>
                <a:spcPts val="0"/>
              </a:spcBef>
              <a:spcAft>
                <a:spcPts val="2400"/>
              </a:spcAft>
              <a:defRPr/>
            </a:pPr>
            <a:r>
              <a:rPr lang="en-US" dirty="0">
                <a:cs typeface="Calibri" panose="020F0502020204030204" pitchFamily="34" charset="0"/>
              </a:rPr>
              <a:t>Spiritual departure (Acts 21:21) – Unbelieving world embracing the antichrist</a:t>
            </a:r>
          </a:p>
          <a:p>
            <a:pPr marL="457189" indent="-457189" eaLnBrk="1" hangingPunct="1">
              <a:spcBef>
                <a:spcPts val="0"/>
              </a:spcBef>
              <a:spcAft>
                <a:spcPts val="2400"/>
              </a:spcAft>
              <a:defRPr/>
            </a:pPr>
            <a:r>
              <a:rPr lang="en-US" b="1" u="sng" dirty="0">
                <a:solidFill>
                  <a:srgbClr val="FFFFCC"/>
                </a:solidFill>
                <a:cs typeface="Calibri" panose="020F0502020204030204" pitchFamily="34" charset="0"/>
              </a:rPr>
              <a:t>Physical departure (Acts 12:10; 2 Cor. 12:8) – Rapture</a:t>
            </a:r>
          </a:p>
        </p:txBody>
      </p:sp>
      <p:pic>
        <p:nvPicPr>
          <p:cNvPr id="23556" name="Picture 4">
            <a:extLst>
              <a:ext uri="{FF2B5EF4-FFF2-40B4-BE49-F238E27FC236}">
                <a16:creationId xmlns:a16="http://schemas.microsoft.com/office/drawing/2014/main" id="{3572F5C8-FBB3-4F08-AFC3-EDE84472784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6268" y="4267200"/>
            <a:ext cx="1839464"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0503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052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17073</TotalTime>
  <Words>2377</Words>
  <Application>Microsoft Office PowerPoint</Application>
  <PresentationFormat>Widescreen</PresentationFormat>
  <Paragraphs>250</Paragraphs>
  <Slides>67</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Calibri</vt:lpstr>
      <vt:lpstr>Times New Roman</vt:lpstr>
      <vt:lpstr>Wingdings</vt:lpstr>
      <vt:lpstr>Azure</vt:lpstr>
      <vt:lpstr>PowerPoint Presentation</vt:lpstr>
      <vt:lpstr>PowerPoint Presentation</vt:lpstr>
      <vt:lpstr>2 Thessalonians 2:1-12</vt:lpstr>
      <vt:lpstr>PowerPoint Presentation</vt:lpstr>
      <vt:lpstr>PowerPoint Presentation</vt:lpstr>
      <vt:lpstr>PowerPoint Presentation</vt:lpstr>
      <vt:lpstr>2 Thessalonians 2:1-12</vt:lpstr>
      <vt:lpstr>2 Thessalonians 2:1-12</vt:lpstr>
      <vt:lpstr>Apostasy? (2:3a)</vt:lpstr>
      <vt:lpstr>10 Reasons Favoring Physical Departure</vt:lpstr>
      <vt:lpstr>10 Reasons Favoring Physical Departure</vt:lpstr>
      <vt:lpstr>PowerPoint Presentation</vt:lpstr>
      <vt:lpstr>PowerPoint Presentation</vt:lpstr>
      <vt:lpstr>PowerPoint Presentation</vt:lpstr>
      <vt:lpstr>2 Thessalonians 2:1-12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HANUKKAH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Israel’s Four Temples</vt:lpstr>
      <vt:lpstr>Israel’s Four Temples</vt:lpstr>
      <vt:lpstr>PowerPoint Presentation</vt:lpstr>
      <vt:lpstr>The Stage Is Being Set</vt:lpstr>
      <vt:lpstr>The Stage Is Being Set</vt:lpstr>
      <vt:lpstr>The Stage Is Being Set</vt:lpstr>
      <vt:lpstr>PowerPoint Presentation</vt:lpstr>
      <vt:lpstr>The Stage Is Being 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Satan’s Tactics (2 Cor 2:11)</vt:lpstr>
      <vt:lpstr>2 Thessalonians 2:1-12</vt:lpstr>
      <vt:lpstr>PowerPoint Presentation</vt:lpstr>
      <vt:lpstr>Conclusion</vt:lpstr>
      <vt:lpstr>2 Thessalonians 2:1-12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Thessalonians 013 - 2v3a</dc:title>
  <dc:subject>THE RAPTURE</dc:subject>
  <dc:creator>A. Woods</dc:creator>
  <dc:description>Modified by Jim McGowan</dc:description>
  <cp:lastModifiedBy>Jim McGowan</cp:lastModifiedBy>
  <cp:revision>1988</cp:revision>
  <cp:lastPrinted>2023-12-10T03:31:51Z</cp:lastPrinted>
  <dcterms:created xsi:type="dcterms:W3CDTF">2009-03-17T12:21:13Z</dcterms:created>
  <dcterms:modified xsi:type="dcterms:W3CDTF">2023-12-10T03:31:57Z</dcterms:modified>
</cp:coreProperties>
</file>