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4"/>
  </p:notesMasterIdLst>
  <p:handoutMasterIdLst>
    <p:handoutMasterId r:id="rId105"/>
  </p:handoutMasterIdLst>
  <p:sldIdLst>
    <p:sldId id="2501" r:id="rId2"/>
    <p:sldId id="284" r:id="rId3"/>
    <p:sldId id="2573" r:id="rId4"/>
    <p:sldId id="9628" r:id="rId5"/>
    <p:sldId id="5512" r:id="rId6"/>
    <p:sldId id="2575" r:id="rId7"/>
    <p:sldId id="2576" r:id="rId8"/>
    <p:sldId id="9629" r:id="rId9"/>
    <p:sldId id="9630" r:id="rId10"/>
    <p:sldId id="2579" r:id="rId11"/>
    <p:sldId id="9635" r:id="rId12"/>
    <p:sldId id="6594" r:id="rId13"/>
    <p:sldId id="9640" r:id="rId14"/>
    <p:sldId id="2672" r:id="rId15"/>
    <p:sldId id="2583" r:id="rId16"/>
    <p:sldId id="5514" r:id="rId17"/>
    <p:sldId id="2387" r:id="rId18"/>
    <p:sldId id="9665" r:id="rId19"/>
    <p:sldId id="3727" r:id="rId20"/>
    <p:sldId id="9669" r:id="rId21"/>
    <p:sldId id="3777" r:id="rId22"/>
    <p:sldId id="10382" r:id="rId23"/>
    <p:sldId id="10394" r:id="rId24"/>
    <p:sldId id="9766" r:id="rId25"/>
    <p:sldId id="9768" r:id="rId26"/>
    <p:sldId id="9759" r:id="rId27"/>
    <p:sldId id="10392" r:id="rId28"/>
    <p:sldId id="10393" r:id="rId29"/>
    <p:sldId id="9632" r:id="rId30"/>
    <p:sldId id="9633" r:id="rId31"/>
    <p:sldId id="9670" r:id="rId32"/>
    <p:sldId id="9671" r:id="rId33"/>
    <p:sldId id="10397" r:id="rId34"/>
    <p:sldId id="10396" r:id="rId35"/>
    <p:sldId id="2650" r:id="rId36"/>
    <p:sldId id="5613" r:id="rId37"/>
    <p:sldId id="10398" r:id="rId38"/>
    <p:sldId id="10417" r:id="rId39"/>
    <p:sldId id="9875" r:id="rId40"/>
    <p:sldId id="10302" r:id="rId41"/>
    <p:sldId id="3842" r:id="rId42"/>
    <p:sldId id="10428" r:id="rId43"/>
    <p:sldId id="10418" r:id="rId44"/>
    <p:sldId id="6598" r:id="rId45"/>
    <p:sldId id="6405" r:id="rId46"/>
    <p:sldId id="10425" r:id="rId47"/>
    <p:sldId id="10419" r:id="rId48"/>
    <p:sldId id="3851" r:id="rId49"/>
    <p:sldId id="6975" r:id="rId50"/>
    <p:sldId id="10420" r:id="rId51"/>
    <p:sldId id="10421" r:id="rId52"/>
    <p:sldId id="322" r:id="rId53"/>
    <p:sldId id="6937" r:id="rId54"/>
    <p:sldId id="10422" r:id="rId55"/>
    <p:sldId id="10423" r:id="rId56"/>
    <p:sldId id="10424" r:id="rId57"/>
    <p:sldId id="9611" r:id="rId58"/>
    <p:sldId id="10033" r:id="rId59"/>
    <p:sldId id="10426" r:id="rId60"/>
    <p:sldId id="485" r:id="rId61"/>
    <p:sldId id="10427" r:id="rId62"/>
    <p:sldId id="10404" r:id="rId63"/>
    <p:sldId id="10413" r:id="rId64"/>
    <p:sldId id="10414" r:id="rId65"/>
    <p:sldId id="10408" r:id="rId66"/>
    <p:sldId id="3518" r:id="rId67"/>
    <p:sldId id="3544" r:id="rId68"/>
    <p:sldId id="3295" r:id="rId69"/>
    <p:sldId id="3339" r:id="rId70"/>
    <p:sldId id="9608" r:id="rId71"/>
    <p:sldId id="9609" r:id="rId72"/>
    <p:sldId id="3338" r:id="rId73"/>
    <p:sldId id="3154" r:id="rId74"/>
    <p:sldId id="10415" r:id="rId75"/>
    <p:sldId id="10399" r:id="rId76"/>
    <p:sldId id="10400" r:id="rId77"/>
    <p:sldId id="6452" r:id="rId78"/>
    <p:sldId id="6580" r:id="rId79"/>
    <p:sldId id="2056" r:id="rId80"/>
    <p:sldId id="8243" r:id="rId81"/>
    <p:sldId id="10416" r:id="rId82"/>
    <p:sldId id="293" r:id="rId83"/>
    <p:sldId id="5564" r:id="rId84"/>
    <p:sldId id="294" r:id="rId85"/>
    <p:sldId id="10429" r:id="rId86"/>
    <p:sldId id="10430" r:id="rId87"/>
    <p:sldId id="5135" r:id="rId88"/>
    <p:sldId id="10431" r:id="rId89"/>
    <p:sldId id="295" r:id="rId90"/>
    <p:sldId id="296" r:id="rId91"/>
    <p:sldId id="299" r:id="rId92"/>
    <p:sldId id="9644" r:id="rId93"/>
    <p:sldId id="9646" r:id="rId94"/>
    <p:sldId id="9666" r:id="rId95"/>
    <p:sldId id="10231" r:id="rId96"/>
    <p:sldId id="10330" r:id="rId97"/>
    <p:sldId id="5157" r:id="rId98"/>
    <p:sldId id="7888" r:id="rId99"/>
    <p:sldId id="10401" r:id="rId100"/>
    <p:sldId id="10390" r:id="rId101"/>
    <p:sldId id="10522" r:id="rId102"/>
    <p:sldId id="10523" r:id="rId103"/>
  </p:sldIdLst>
  <p:sldSz cx="12192000" cy="6858000"/>
  <p:notesSz cx="7315200" cy="9601200"/>
  <p:custDataLst>
    <p:tags r:id="rId106"/>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8" autoAdjust="0"/>
    <p:restoredTop sz="93870" autoAdjust="0"/>
  </p:normalViewPr>
  <p:slideViewPr>
    <p:cSldViewPr>
      <p:cViewPr varScale="1">
        <p:scale>
          <a:sx n="61" d="100"/>
          <a:sy n="61" d="100"/>
        </p:scale>
        <p:origin x="108"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92"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sz="1800"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800" dirty="0"/>
              <a:t>Dr. Andy Woods</a:t>
            </a:r>
          </a:p>
          <a:p>
            <a:pPr>
              <a:defRPr/>
            </a:pPr>
            <a:r>
              <a:rPr lang="en-US" sz="1800" dirty="0"/>
              <a:t>2 Thessalonians – 015 – 2v3a</a:t>
            </a:r>
          </a:p>
          <a:p>
            <a:pPr>
              <a:defRPr/>
            </a:pPr>
            <a:r>
              <a:rPr lang="en-US" sz="1800" dirty="0"/>
              <a:t>12-03-2023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12/3/2023</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5</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28</a:t>
            </a:fld>
            <a:endParaRPr lang="en-US" altLang="en-US" dirty="0"/>
          </a:p>
        </p:txBody>
      </p:sp>
    </p:spTree>
    <p:extLst>
      <p:ext uri="{BB962C8B-B14F-4D97-AF65-F5344CB8AC3E}">
        <p14:creationId xmlns:p14="http://schemas.microsoft.com/office/powerpoint/2010/main" val="312649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80</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6B238DD-D53F-67F5-B647-763963E71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8AF0C5B-9684-2A03-EF9A-FDFBF7B2B1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A90020ED-F5C8-9247-0A10-ABB76DEA9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9C7D59-FABD-479C-A897-9528C3C38B31}" type="slidenum">
              <a:rPr lang="en-US" altLang="en-US" sz="1200" smtClean="0"/>
              <a:pPr/>
              <a:t>91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3542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12/3/2023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7866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204D2-030C-45FA-95EF-DCE609C49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1" y="5209309"/>
            <a:ext cx="913733" cy="1371600"/>
          </a:xfrm>
          <a:prstGeom prst="rect">
            <a:avLst/>
          </a:prstGeom>
        </p:spPr>
      </p:pic>
      <p:pic>
        <p:nvPicPr>
          <p:cNvPr id="8" name="Picture 7">
            <a:extLst>
              <a:ext uri="{FF2B5EF4-FFF2-40B4-BE49-F238E27FC236}">
                <a16:creationId xmlns:a16="http://schemas.microsoft.com/office/drawing/2014/main" id="{DABC90B4-9D19-4A6A-BA8D-22C5C2D0CB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1577" y="2286003"/>
            <a:ext cx="2228851" cy="27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934962ED-5D2D-4373-85E1-4BEE568CDCC9}"/>
              </a:ext>
            </a:extLst>
          </p:cNvPr>
          <p:cNvSpPr txBox="1">
            <a:spLocks/>
          </p:cNvSpPr>
          <p:nvPr/>
        </p:nvSpPr>
        <p:spPr bwMode="auto">
          <a:xfrm>
            <a:off x="3714751" y="5209309"/>
            <a:ext cx="4762500" cy="1524000"/>
          </a:xfrm>
          <a:prstGeom prst="rect">
            <a:avLst/>
          </a:prstGeom>
          <a:noFill/>
          <a:ln w="9525">
            <a:noFill/>
            <a:miter lim="800000"/>
            <a:headEnd/>
            <a:tailEnd/>
          </a:ln>
          <a:effectLst/>
        </p:spPr>
        <p:txBody>
          <a:bodyPr vert="horz" wrap="square" lIns="92075" tIns="46039" rIns="92075" bIns="46039"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
        <p:nvSpPr>
          <p:cNvPr id="11" name="Title 1">
            <a:extLst>
              <a:ext uri="{FF2B5EF4-FFF2-40B4-BE49-F238E27FC236}">
                <a16:creationId xmlns:a16="http://schemas.microsoft.com/office/drawing/2014/main" id="{9F8EB2B7-24E6-44ED-9401-6F6BA478AE3F}"/>
              </a:ext>
            </a:extLst>
          </p:cNvPr>
          <p:cNvSpPr txBox="1">
            <a:spLocks/>
          </p:cNvSpPr>
          <p:nvPr/>
        </p:nvSpPr>
        <p:spPr bwMode="auto">
          <a:xfrm>
            <a:off x="2324100" y="228602"/>
            <a:ext cx="7543800" cy="18204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spcBef>
                <a:spcPct val="20000"/>
              </a:spcBef>
              <a:buClr>
                <a:srgbClr val="00FFFF"/>
              </a:buClr>
              <a:buSzPct val="75000"/>
              <a:defRPr/>
            </a:pPr>
            <a:r>
              <a:rPr lang="en-US" i="1" kern="0" dirty="0">
                <a:solidFill>
                  <a:srgbClr val="FFFFCC"/>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Apostasy</a:t>
            </a:r>
            <a:r>
              <a:rPr lang="en-US"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 or </a:t>
            </a:r>
            <a:r>
              <a:rPr lang="en-US" i="1"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Rapture</a:t>
            </a:r>
            <a:r>
              <a:rPr lang="en-US"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t>
            </a:r>
            <a:r>
              <a:rPr lang="en-US" dirty="0">
                <a:solidFill>
                  <a:srgbClr val="00FFFF"/>
                </a:solidFill>
                <a:latin typeface="Calibri"/>
              </a:rPr>
              <a:t> </a:t>
            </a:r>
            <a:br>
              <a:rPr lang="en-US" dirty="0">
                <a:solidFill>
                  <a:srgbClr val="00FFFF"/>
                </a:solidFill>
                <a:latin typeface="Calibri"/>
              </a:rPr>
            </a:br>
            <a:r>
              <a:rPr lang="en-US" sz="3200" kern="0" dirty="0">
                <a:effectLst>
                  <a:outerShdw blurRad="38100" dist="38100" dir="2700000" algn="tl">
                    <a:srgbClr val="000000">
                      <a:alpha val="43137"/>
                    </a:srgbClr>
                  </a:outerShdw>
                </a:effectLst>
                <a:latin typeface="Calibri" panose="020F0502020204030204" pitchFamily="34" charset="0"/>
                <a:ea typeface="+mn-ea"/>
                <a:cs typeface="+mn-cs"/>
              </a:rPr>
              <a:t>(2 Thessalonians 2:3A)</a:t>
            </a:r>
          </a:p>
        </p:txBody>
      </p:sp>
    </p:spTree>
    <p:extLst>
      <p:ext uri="{BB962C8B-B14F-4D97-AF65-F5344CB8AC3E}">
        <p14:creationId xmlns:p14="http://schemas.microsoft.com/office/powerpoint/2010/main" val="275861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10972800" cy="2016124"/>
          </a:xfrm>
        </p:spPr>
        <p:txBody>
          <a:bodyPr/>
          <a:lstStyle/>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parousia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episynagōgē</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apokalypsis</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Cor. 1:7</a:t>
                      </a:r>
                      <a:endParaRPr lang="en-US" sz="2800" b="1"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epiphaneia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Titus 2:13</a:t>
                      </a:r>
                      <a:endParaRPr lang="en-US" sz="2800" b="1"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rhyomai</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1:10</a:t>
                      </a:r>
                      <a:endParaRPr lang="en-US" sz="2800" b="1"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harpazō</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4:17</a:t>
                      </a:r>
                      <a:endParaRPr lang="en-US" sz="2800" b="1"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i="1" dirty="0">
                          <a:effectLst/>
                          <a:latin typeface="Calibri" panose="020F0502020204030204" pitchFamily="34" charset="0"/>
                          <a:cs typeface="Calibri" panose="020F0502020204030204" pitchFamily="34" charset="0"/>
                        </a:rPr>
                        <a:t>apostasia</a:t>
                      </a:r>
                      <a:endParaRPr lang="en-US" sz="2800" b="1" dirty="0"/>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2:3a</a:t>
                      </a:r>
                      <a:endParaRPr lang="en-US" sz="2800" b="1"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665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347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3276600" y="211138"/>
            <a:ext cx="533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Spiritual Departure Options</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2511934" y="1600200"/>
            <a:ext cx="7168132" cy="2701924"/>
          </a:xfrm>
        </p:spPr>
        <p:txBody>
          <a:bodyPr/>
          <a:lstStyle/>
          <a:p>
            <a:pPr marL="514350" indent="-514350" eaLnBrk="1" hangingPunct="1">
              <a:spcBef>
                <a:spcPts val="0"/>
              </a:spcBef>
              <a:spcAft>
                <a:spcPts val="2400"/>
              </a:spcAft>
              <a:buSzPct val="100000"/>
              <a:buFont typeface="+mj-lt"/>
              <a:buAutoNum type="arabicPeriod"/>
              <a:defRPr/>
            </a:pPr>
            <a:r>
              <a:rPr lang="en-US" dirty="0">
                <a:cs typeface="Calibri" panose="020F0502020204030204" pitchFamily="34" charset="0"/>
              </a:rPr>
              <a:t>Apostasy of the Church (pre-rapture) </a:t>
            </a:r>
            <a:endParaRPr lang="en-US" dirty="0">
              <a:latin typeface="Calibri" panose="020F0502020204030204" pitchFamily="34" charset="0"/>
              <a:cs typeface="Calibri" panose="020F0502020204030204" pitchFamily="34" charset="0"/>
            </a:endParaRPr>
          </a:p>
          <a:p>
            <a:pPr marL="514350" indent="-514350" eaLnBrk="1" hangingPunct="1">
              <a:spcBef>
                <a:spcPts val="0"/>
              </a:spcBef>
              <a:spcAft>
                <a:spcPts val="2400"/>
              </a:spcAft>
              <a:buSzPct val="100000"/>
              <a:buFont typeface="+mj-lt"/>
              <a:buAutoNum type="arabicPeriod"/>
              <a:defRPr/>
            </a:pPr>
            <a:r>
              <a:rPr lang="en-US" dirty="0">
                <a:cs typeface="Calibri" panose="020F0502020204030204" pitchFamily="34" charset="0"/>
              </a:rPr>
              <a:t>Apostasy of the World (post-rapture)</a:t>
            </a:r>
          </a:p>
          <a:p>
            <a:pPr marL="514350" indent="-514350" eaLnBrk="1" hangingPunct="1">
              <a:spcBef>
                <a:spcPts val="0"/>
              </a:spcBef>
              <a:spcAft>
                <a:spcPts val="2400"/>
              </a:spcAft>
              <a:buSzPct val="100000"/>
              <a:buFont typeface="+mj-lt"/>
              <a:buAutoNum type="arabicPeriod"/>
              <a:defRPr/>
            </a:pPr>
            <a:r>
              <a:rPr lang="en-US" dirty="0">
                <a:latin typeface="Calibri" panose="020F0502020204030204" pitchFamily="34" charset="0"/>
                <a:cs typeface="Calibri" panose="020F0502020204030204" pitchFamily="34" charset="0"/>
              </a:rPr>
              <a:t>Apostasy of Israel (Dan. 9:27)</a:t>
            </a:r>
          </a:p>
        </p:txBody>
      </p:sp>
      <p:pic>
        <p:nvPicPr>
          <p:cNvPr id="2" name="Picture 4">
            <a:extLst>
              <a:ext uri="{FF2B5EF4-FFF2-40B4-BE49-F238E27FC236}">
                <a16:creationId xmlns:a16="http://schemas.microsoft.com/office/drawing/2014/main" id="{B8DDCD57-CE03-A4A1-A609-B070AF870D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796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dirty="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8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664" y="228325"/>
            <a:ext cx="8126672" cy="6401355"/>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5189C43-28B2-40ED-A635-B3C9515024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0262" y="228600"/>
            <a:ext cx="427147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3007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609600" y="304800"/>
            <a:ext cx="109728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Cumulative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609600" y="304800"/>
            <a:ext cx="109728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Cumulative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90297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62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609600" y="228600"/>
            <a:ext cx="10149840" cy="9144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47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77766"/>
          </a:xfrm>
          <a:prstGeom prst="rect">
            <a:avLst/>
          </a:prstGeom>
        </p:spPr>
        <p:txBody>
          <a:bodyPr wrap="square">
            <a:spAutoFit/>
          </a:body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departure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b="1" u="sng" dirty="0">
                <a:solidFill>
                  <a:srgbClr val="FFFFCC"/>
                </a:solidFill>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b="1" u="sng" dirty="0">
              <a:solidFill>
                <a:srgbClr val="FFFFCC"/>
              </a:solidFill>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609600" y="2286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a:effectLst>
                  <a:outerShdw blurRad="38100" dist="38100" dir="2700000" algn="tl">
                    <a:srgbClr val="000000">
                      <a:alpha val="43137"/>
                    </a:srgbClr>
                  </a:outerShdw>
                </a:effectLst>
                <a:cs typeface="Calibri" panose="020F0502020204030204" pitchFamily="34" charset="0"/>
              </a:rPr>
              <a:t>Answering Objections to the Physical Departure View</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A3585BF-7CB9-1B91-5E6B-5BB5DABC55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591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AC10A-A4C7-D8FC-C701-BF75CB50EC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2:2-3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baseline="30000" dirty="0">
                <a:latin typeface="system-ui"/>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to be soon shaken in mind or troubled, either by spirit or by word or by letter, as if from us, as though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Christ [rapture]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come.</a:t>
            </a:r>
            <a:r>
              <a:rPr lang="en-US" sz="2800" b="1" i="0" baseline="30000" dirty="0">
                <a:solidFill>
                  <a:srgbClr val="000000"/>
                </a:solidFill>
                <a:effectLst/>
                <a:latin typeface="system-ui"/>
              </a:rPr>
              <a:t> </a:t>
            </a:r>
            <a:r>
              <a:rPr lang="en-US" sz="2800" b="1" baseline="30000" dirty="0">
                <a:latin typeface="system-ui"/>
              </a:rPr>
              <a:t>3</a:t>
            </a:r>
            <a:r>
              <a:rPr lang="en-US" sz="2800" b="1" i="0" baseline="30000" dirty="0">
                <a:solidFill>
                  <a:srgbClr val="000000"/>
                </a:solidFill>
                <a:effectLst/>
                <a:latin typeface="system-ui"/>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man deceive you by any means: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day [rapture]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not come, except there come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falling away [rapture] first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man of sin be revealed, the son of perdition”</a:t>
            </a:r>
          </a:p>
        </p:txBody>
      </p:sp>
    </p:spTree>
    <p:extLst>
      <p:ext uri="{BB962C8B-B14F-4D97-AF65-F5344CB8AC3E}">
        <p14:creationId xmlns:p14="http://schemas.microsoft.com/office/powerpoint/2010/main" val="4045288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4678204"/>
          </a:xfrm>
          <a:prstGeom prst="rect">
            <a:avLst/>
          </a:prstGeom>
        </p:spPr>
        <p:txBody>
          <a:bodyPr wrap="square">
            <a:spAutoFit/>
          </a:bodyPr>
          <a:lstStyle/>
          <a:p>
            <a:pPr algn="ctr" defTabSz="685800">
              <a:lnSpc>
                <a:spcPct val="90000"/>
              </a:lnSpc>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 (NASB)</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baseline="30000" dirty="0">
                <a:latin typeface="system-ui"/>
              </a:rPr>
              <a:t>2</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not be quickly shaken from your composure or be disturbed either by a spirit or a message or a letter as if from us,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period]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come. </a:t>
            </a:r>
            <a:r>
              <a:rPr lang="en-US" sz="2800" b="1" baseline="30000" dirty="0">
                <a:effectLst>
                  <a:outerShdw blurRad="38100" dist="38100" dir="2700000" algn="tl">
                    <a:srgbClr val="000000">
                      <a:alpha val="43137"/>
                    </a:srgbClr>
                  </a:outerShdw>
                </a:effectLst>
                <a:latin typeface="system-ui"/>
              </a:rPr>
              <a:t>3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i="1" u="sng"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tribulation period]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spTree>
    <p:extLst>
      <p:ext uri="{BB962C8B-B14F-4D97-AF65-F5344CB8AC3E}">
        <p14:creationId xmlns:p14="http://schemas.microsoft.com/office/powerpoint/2010/main" val="3597044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2523768"/>
          </a:xfrm>
          <a:prstGeom prst="rect">
            <a:avLst/>
          </a:prstGeom>
        </p:spPr>
        <p:txBody>
          <a:bodyPr wrap="square">
            <a:spAutoFit/>
          </a:bodyPr>
          <a:lstStyle/>
          <a:p>
            <a:pPr algn="ctr" defTabSz="685800">
              <a:lnSpc>
                <a:spcPct val="90000"/>
              </a:lnSpc>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
            </a:r>
            <a:r>
              <a:rPr lang="en-US" sz="3600" b="0" i="0" dirty="0">
                <a:effectLst/>
                <a:latin typeface="Calibri" panose="020F0502020204030204" pitchFamily="34" charset="0"/>
                <a:cs typeface="Calibri" panose="020F0502020204030204" pitchFamily="34" charset="0"/>
              </a:rPr>
              <a:t>od called the light day, and the darkness He called night. And there was </a:t>
            </a:r>
            <a:r>
              <a:rPr lang="en-US" sz="3600" b="1" i="0" u="sng" dirty="0">
                <a:solidFill>
                  <a:srgbClr val="FFFFCC"/>
                </a:solidFill>
                <a:effectLst/>
                <a:latin typeface="Calibri" panose="020F0502020204030204" pitchFamily="34" charset="0"/>
                <a:cs typeface="Calibri" panose="020F0502020204030204" pitchFamily="34" charset="0"/>
              </a:rPr>
              <a:t>evening</a:t>
            </a:r>
            <a:r>
              <a:rPr lang="en-US" sz="3600" b="0" i="0" dirty="0">
                <a:effectLst/>
                <a:latin typeface="Calibri" panose="020F0502020204030204" pitchFamily="34" charset="0"/>
                <a:cs typeface="Calibri" panose="020F0502020204030204" pitchFamily="34" charset="0"/>
              </a:rPr>
              <a:t> and there was </a:t>
            </a:r>
            <a:r>
              <a:rPr lang="en-US" sz="3600" b="1" i="0" u="sng" dirty="0">
                <a:solidFill>
                  <a:srgbClr val="FFFFCC"/>
                </a:solidFill>
                <a:effectLst/>
                <a:latin typeface="Calibri" panose="020F0502020204030204" pitchFamily="34" charset="0"/>
                <a:cs typeface="Calibri" panose="020F0502020204030204" pitchFamily="34" charset="0"/>
              </a:rPr>
              <a:t>morning</a:t>
            </a:r>
            <a:r>
              <a:rPr lang="en-US" sz="3600" b="0" i="0" dirty="0">
                <a:effectLst/>
                <a:latin typeface="Calibri" panose="020F0502020204030204" pitchFamily="34" charset="0"/>
                <a:cs typeface="Calibri" panose="020F0502020204030204" pitchFamily="34" charset="0"/>
              </a:rPr>
              <a:t>, one day</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72ACB7EB-1036-F397-CFF3-0B3D377EE60A}"/>
              </a:ext>
            </a:extLst>
          </p:cNvPr>
          <p:cNvPicPr>
            <a:picLocks noChangeAspect="1"/>
          </p:cNvPicPr>
          <p:nvPr/>
        </p:nvPicPr>
        <p:blipFill>
          <a:blip r:embed="rId3"/>
          <a:stretch>
            <a:fillRect/>
          </a:stretch>
        </p:blipFill>
        <p:spPr>
          <a:xfrm>
            <a:off x="3025752" y="2514600"/>
            <a:ext cx="6140496" cy="2286000"/>
          </a:xfrm>
          <a:prstGeom prst="rect">
            <a:avLst/>
          </a:prstGeom>
          <a:ln>
            <a:solidFill>
              <a:schemeClr val="tx1"/>
            </a:solidFill>
          </a:ln>
        </p:spPr>
      </p:pic>
    </p:spTree>
    <p:extLst>
      <p:ext uri="{BB962C8B-B14F-4D97-AF65-F5344CB8AC3E}">
        <p14:creationId xmlns:p14="http://schemas.microsoft.com/office/powerpoint/2010/main" val="17297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07460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155775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554819"/>
          </a:xfrm>
          <a:prstGeom prst="rect">
            <a:avLst/>
          </a:prstGeom>
        </p:spPr>
        <p:txBody>
          <a:bodyPr wrap="square">
            <a:spAutoFit/>
          </a:bodyPr>
          <a:lstStyle/>
          <a:p>
            <a:pPr algn="ctr" defTabSz="685800">
              <a:lnSpc>
                <a:spcPct val="90000"/>
              </a:lnSpc>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Thessalonians 5:2-3 (NKJV)</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baseline="30000" dirty="0">
                <a:latin typeface="system-ui"/>
              </a:rPr>
              <a:t>2</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you yourselves know perfectly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comes as a thief in the night. </a:t>
            </a:r>
            <a:r>
              <a:rPr lang="en-US" sz="2800" b="1" baseline="30000" dirty="0">
                <a:latin typeface="system-ui"/>
              </a:rPr>
              <a:t>3</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when they say, “Peace and safety!” then sudden destruction comes upon them, as labor pains upon a pregnant woman. And they shall not escape.”</a:t>
            </a:r>
          </a:p>
        </p:txBody>
      </p:sp>
      <p:pic>
        <p:nvPicPr>
          <p:cNvPr id="4" name="Picture 4">
            <a:extLst>
              <a:ext uri="{FF2B5EF4-FFF2-40B4-BE49-F238E27FC236}">
                <a16:creationId xmlns:a16="http://schemas.microsoft.com/office/drawing/2014/main" id="{77982100-67E3-9982-76F3-DF56EC3819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969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87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76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11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464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23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609600" y="228600"/>
            <a:ext cx="10149840" cy="9144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14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lnSpc>
                <a:spcPct val="90000"/>
              </a:lnSpc>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39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664" y="228325"/>
            <a:ext cx="8126672" cy="6401355"/>
          </a:xfrm>
          <a:prstGeom prst="rect">
            <a:avLst/>
          </a:prstGeom>
          <a:ln>
            <a:solidFill>
              <a:schemeClr val="tx1"/>
            </a:solidFill>
          </a:ln>
        </p:spPr>
      </p:pic>
    </p:spTree>
    <p:extLst>
      <p:ext uri="{BB962C8B-B14F-4D97-AF65-F5344CB8AC3E}">
        <p14:creationId xmlns:p14="http://schemas.microsoft.com/office/powerpoint/2010/main" val="609526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A0B55-ECA9-02D6-5784-D2B030E28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1846659"/>
          </a:xfrm>
          <a:prstGeom prst="rect">
            <a:avLst/>
          </a:prstGeom>
          <a:noFill/>
          <a:ln w="28575">
            <a:noFill/>
            <a:miter lim="800000"/>
            <a:headEnd/>
            <a:tailEnd/>
          </a:ln>
        </p:spPr>
        <p:txBody>
          <a:bodyPr wrap="square">
            <a:spAutoFit/>
          </a:bodyPr>
          <a:lstStyle/>
          <a:p>
            <a:pPr algn="ctr" defTabSz="685800">
              <a:lnSpc>
                <a:spcPct val="90000"/>
              </a:lnSpc>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90800"/>
            <a:ext cx="3000375" cy="2286000"/>
          </a:xfrm>
          <a:prstGeom prst="rect">
            <a:avLst/>
          </a:prstGeom>
        </p:spPr>
      </p:pic>
    </p:spTree>
    <p:extLst>
      <p:ext uri="{BB962C8B-B14F-4D97-AF65-F5344CB8AC3E}">
        <p14:creationId xmlns:p14="http://schemas.microsoft.com/office/powerpoint/2010/main" val="2138826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833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lnSpc>
                <a:spcPct val="90000"/>
              </a:lnSpc>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the apostasy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586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man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anthrōpos</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rPr>
              <a:t>;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37">
            <a:extLst>
              <a:ext uri="{FF2B5EF4-FFF2-40B4-BE49-F238E27FC236}">
                <a16:creationId xmlns:a16="http://schemas.microsoft.com/office/drawing/2014/main" id="{0AD5E705-AEF1-40EA-A882-13B8C2D29C52}"/>
              </a:ext>
            </a:extLst>
          </p:cNvPr>
          <p:cNvSpPr txBox="1">
            <a:spLocks noChangeArrowheads="1"/>
          </p:cNvSpPr>
          <p:nvPr/>
        </p:nvSpPr>
        <p:spPr>
          <a:xfrm>
            <a:off x="10668000" y="6248400"/>
            <a:ext cx="914400" cy="457200"/>
          </a:xfrm>
          <a:prstGeom prst="rect">
            <a:avLst/>
          </a:prstGeom>
        </p:spPr>
        <p:txBody>
          <a:bodyPr anchor="ct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39</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999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344376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B5FE1193-E95B-AA96-21E7-DF9DC1E21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AB2A2F05-963B-0E2F-C6DE-A44A629B6C11}"/>
              </a:ext>
            </a:extLst>
          </p:cNvPr>
          <p:cNvSpPr>
            <a:spLocks noChangeArrowheads="1"/>
          </p:cNvSpPr>
          <p:nvPr/>
        </p:nvSpPr>
        <p:spPr bwMode="auto">
          <a:xfrm>
            <a:off x="609600" y="0"/>
            <a:ext cx="109728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20:10</a:t>
            </a:r>
          </a:p>
          <a:p>
            <a:pPr algn="just">
              <a:spcAft>
                <a:spcPts val="12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252484"/>
            <a:ext cx="8285182" cy="5767316"/>
          </a:xfrm>
          <a:prstGeom prst="rect">
            <a:avLst/>
          </a:prstGeom>
        </p:spPr>
      </p:pic>
    </p:spTree>
    <p:extLst>
      <p:ext uri="{BB962C8B-B14F-4D97-AF65-F5344CB8AC3E}">
        <p14:creationId xmlns:p14="http://schemas.microsoft.com/office/powerpoint/2010/main" val="2584864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lnSpc>
                <a:spcPct val="90000"/>
              </a:lnSpc>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the apostasy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lawlessness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anomia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78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7A142-4AE7-479E-ACFD-77535FA43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7:25</a:t>
            </a:r>
          </a:p>
          <a:p>
            <a:pPr algn="just">
              <a:spcBef>
                <a:spcPts val="0"/>
              </a:spcBef>
              <a:spcAft>
                <a:spcPts val="0"/>
              </a:spcAft>
            </a:pPr>
            <a:r>
              <a:rPr lang="en-US" sz="3600" dirty="0">
                <a:latin typeface="Calibri" panose="020F0502020204030204" pitchFamily="34" charset="0"/>
                <a:cs typeface="Calibri" panose="020F0502020204030204" pitchFamily="34" charset="0"/>
              </a:rPr>
              <a:t>“He will speak out against the Most High and wear down the saints of the Highest One, and </a:t>
            </a:r>
            <a:r>
              <a:rPr lang="en-US" sz="3600" b="1" u="sng" dirty="0">
                <a:solidFill>
                  <a:srgbClr val="FFFFCC"/>
                </a:solidFill>
                <a:latin typeface="Calibri" panose="020F0502020204030204" pitchFamily="34" charset="0"/>
                <a:cs typeface="Calibri" panose="020F0502020204030204" pitchFamily="34" charset="0"/>
              </a:rPr>
              <a:t>he will intend to make alterations in times and in law</a:t>
            </a:r>
            <a:r>
              <a:rPr lang="en-US" sz="3600" dirty="0">
                <a:latin typeface="Calibri" panose="020F0502020204030204" pitchFamily="34" charset="0"/>
                <a:cs typeface="Calibri" panose="020F0502020204030204" pitchFamily="34" charset="0"/>
              </a:rPr>
              <a:t>; and they will be given into his hand for a time, times, and half a time.”</a:t>
            </a:r>
          </a:p>
        </p:txBody>
      </p:sp>
      <p:pic>
        <p:nvPicPr>
          <p:cNvPr id="2" name="Picture 1">
            <a:extLst>
              <a:ext uri="{FF2B5EF4-FFF2-40B4-BE49-F238E27FC236}">
                <a16:creationId xmlns:a16="http://schemas.microsoft.com/office/drawing/2014/main" id="{74ABC2F6-AF90-ACC4-5B8A-66DA6A553524}"/>
              </a:ext>
            </a:extLst>
          </p:cNvPr>
          <p:cNvPicPr>
            <a:picLocks noChangeAspect="1"/>
          </p:cNvPicPr>
          <p:nvPr/>
        </p:nvPicPr>
        <p:blipFill>
          <a:blip r:embed="rId3"/>
          <a:stretch>
            <a:fillRect/>
          </a:stretch>
        </p:blipFill>
        <p:spPr>
          <a:xfrm>
            <a:off x="4725086" y="3048000"/>
            <a:ext cx="2741829" cy="1828800"/>
          </a:xfrm>
          <a:prstGeom prst="rect">
            <a:avLst/>
          </a:prstGeom>
          <a:ln>
            <a:solidFill>
              <a:schemeClr val="tx1"/>
            </a:solidFill>
          </a:ln>
        </p:spPr>
      </p:pic>
    </p:spTree>
    <p:extLst>
      <p:ext uri="{BB962C8B-B14F-4D97-AF65-F5344CB8AC3E}">
        <p14:creationId xmlns:p14="http://schemas.microsoft.com/office/powerpoint/2010/main" val="835481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896600" cy="2523768"/>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1:14</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Then God said, “Let there be lights in the expanse of the heavens to separate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night</a:t>
            </a:r>
            <a:r>
              <a:rPr lang="en-US" sz="3600" dirty="0">
                <a:effectLst>
                  <a:outerShdw blurRad="38100" dist="38100" dir="2700000" algn="tl">
                    <a:srgbClr val="000000">
                      <a:alpha val="43137"/>
                    </a:srgbClr>
                  </a:outerShdw>
                </a:effectLst>
                <a:latin typeface="Calibri" panose="020F0502020204030204" pitchFamily="34" charset="0"/>
              </a:rPr>
              <a:t>, and let them be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signs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seasons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years</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728776AB-62B9-4A85-0AC6-06B8513A9596}"/>
              </a:ext>
            </a:extLst>
          </p:cNvPr>
          <p:cNvPicPr>
            <a:picLocks noChangeAspect="1"/>
          </p:cNvPicPr>
          <p:nvPr/>
        </p:nvPicPr>
        <p:blipFill>
          <a:blip r:embed="rId3"/>
          <a:stretch>
            <a:fillRect/>
          </a:stretch>
        </p:blipFill>
        <p:spPr>
          <a:xfrm>
            <a:off x="4624579" y="2606040"/>
            <a:ext cx="2825128" cy="2194560"/>
          </a:xfrm>
          <a:prstGeom prst="rect">
            <a:avLst/>
          </a:prstGeom>
          <a:ln w="28575">
            <a:solidFill>
              <a:schemeClr val="tx1"/>
            </a:solidFill>
          </a:ln>
        </p:spPr>
      </p:pic>
    </p:spTree>
    <p:extLst>
      <p:ext uri="{BB962C8B-B14F-4D97-AF65-F5344CB8AC3E}">
        <p14:creationId xmlns:p14="http://schemas.microsoft.com/office/powerpoint/2010/main" val="3991379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king will do as he pleases, and he will exalt and magnify himself above every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will speak monstrous things against the God of gods; and he will prosper until the indignation is finished, for that which is decreed will be done.”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715000" y="3581400"/>
            <a:ext cx="935567" cy="1295400"/>
          </a:xfrm>
          <a:prstGeom prst="rect">
            <a:avLst/>
          </a:prstGeom>
          <a:ln w="28575">
            <a:solidFill>
              <a:schemeClr val="tx1"/>
            </a:solidFill>
          </a:ln>
        </p:spPr>
      </p:pic>
    </p:spTree>
    <p:extLst>
      <p:ext uri="{BB962C8B-B14F-4D97-AF65-F5344CB8AC3E}">
        <p14:creationId xmlns:p14="http://schemas.microsoft.com/office/powerpoint/2010/main" val="1896697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the apostasy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lawlessness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anomia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revealed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apokulypsis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580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877711"/>
          </a:xfrm>
          <a:prstGeom prst="rect">
            <a:avLst/>
          </a:prstGeom>
          <a:noFill/>
          <a:ln w="28575">
            <a:noFill/>
            <a:miter lim="800000"/>
            <a:headEnd/>
            <a:tailEnd/>
          </a:ln>
        </p:spPr>
        <p:txBody>
          <a:bodyPr wrap="square">
            <a:spAutoFit/>
          </a:bodyPr>
          <a:lstStyle/>
          <a:p>
            <a:pPr algn="ctr" defTabSz="685800">
              <a:lnSpc>
                <a:spcPct val="90000"/>
              </a:lnSpc>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Jesus Christ, which God gave Him to show to His bond-servants, the things which must soon take place; and He sent and communicated it by His angel to His bond-servant John.”</a:t>
            </a:r>
          </a:p>
        </p:txBody>
      </p:sp>
      <p:pic>
        <p:nvPicPr>
          <p:cNvPr id="5" name="Picture 4">
            <a:extLst>
              <a:ext uri="{FF2B5EF4-FFF2-40B4-BE49-F238E27FC236}">
                <a16:creationId xmlns:a16="http://schemas.microsoft.com/office/drawing/2014/main" id="{3A0CA198-3ED9-4F35-899B-7DCEAB7694D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73055" y="3429000"/>
            <a:ext cx="1845893" cy="1371600"/>
          </a:xfrm>
          <a:prstGeom prst="rect">
            <a:avLst/>
          </a:prstGeom>
        </p:spPr>
      </p:pic>
    </p:spTree>
    <p:extLst>
      <p:ext uri="{BB962C8B-B14F-4D97-AF65-F5344CB8AC3E}">
        <p14:creationId xmlns:p14="http://schemas.microsoft.com/office/powerpoint/2010/main" val="3929859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36308-56F8-6F4D-C691-67D37B1D7B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2" name="Picture 1">
            <a:extLst>
              <a:ext uri="{FF2B5EF4-FFF2-40B4-BE49-F238E27FC236}">
                <a16:creationId xmlns:a16="http://schemas.microsoft.com/office/drawing/2014/main" id="{9BD67156-D83F-4DD7-B7E2-DC3ECECCC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9" y="3048000"/>
            <a:ext cx="1941423" cy="182880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62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 with the many for one week</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2281738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038586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18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the apostasy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lawlessness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anomia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revealed,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 of destruction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721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complete destruction, one that is decreed, is poured out on the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09672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685800">
              <a:lnSpc>
                <a:spcPct val="90000"/>
              </a:lnSpc>
              <a:spcBef>
                <a:spcPct val="0"/>
              </a:spcBef>
              <a:spcAft>
                <a:spcPts val="600"/>
              </a:spcAft>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1265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king will do as he pleases,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exalt and magnify himself above every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will speak monstrous things against the God of gods; and he will prosper until the indignation is finished, for that which is decreed will be done.”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715000" y="3581400"/>
            <a:ext cx="935567" cy="1295400"/>
          </a:xfrm>
          <a:prstGeom prst="rect">
            <a:avLst/>
          </a:prstGeom>
          <a:ln w="28575">
            <a:solidFill>
              <a:schemeClr val="tx1"/>
            </a:solidFill>
          </a:ln>
        </p:spPr>
      </p:pic>
    </p:spTree>
    <p:extLst>
      <p:ext uri="{BB962C8B-B14F-4D97-AF65-F5344CB8AC3E}">
        <p14:creationId xmlns:p14="http://schemas.microsoft.com/office/powerpoint/2010/main" val="2112388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DE43D4-FDB3-C3C2-F566-CA6DE851C290}"/>
              </a:ext>
            </a:extLst>
          </p:cNvPr>
          <p:cNvPicPr>
            <a:picLocks noChangeAspect="1"/>
          </p:cNvPicPr>
          <p:nvPr/>
        </p:nvPicPr>
        <p:blipFill>
          <a:blip r:embed="rId2"/>
          <a:stretch>
            <a:fillRect/>
          </a:stretch>
        </p:blipFill>
        <p:spPr>
          <a:xfrm>
            <a:off x="1547990" y="21041"/>
            <a:ext cx="9096020" cy="6815919"/>
          </a:xfrm>
          <a:prstGeom prst="rect">
            <a:avLst/>
          </a:prstGeom>
        </p:spPr>
      </p:pic>
      <p:sp>
        <p:nvSpPr>
          <p:cNvPr id="5" name="TextBox 4">
            <a:extLst>
              <a:ext uri="{FF2B5EF4-FFF2-40B4-BE49-F238E27FC236}">
                <a16:creationId xmlns:a16="http://schemas.microsoft.com/office/drawing/2014/main" id="{46894665-B523-30A0-18F9-CF011EFD685A}"/>
              </a:ext>
            </a:extLst>
          </p:cNvPr>
          <p:cNvSpPr txBox="1"/>
          <p:nvPr/>
        </p:nvSpPr>
        <p:spPr>
          <a:xfrm>
            <a:off x="7239000" y="4953000"/>
            <a:ext cx="1828800" cy="461665"/>
          </a:xfrm>
          <a:prstGeom prst="rect">
            <a:avLst/>
          </a:prstGeom>
          <a:noFill/>
        </p:spPr>
        <p:txBody>
          <a:bodyPr wrap="square" rtlCol="0">
            <a:spAutoFit/>
          </a:bodyPr>
          <a:lstStyle/>
          <a:p>
            <a:r>
              <a:rPr lang="en-US" b="1" dirty="0">
                <a:solidFill>
                  <a:schemeClr val="bg2"/>
                </a:solidFill>
                <a:latin typeface="Calibri" panose="020F0502020204030204" pitchFamily="34" charset="0"/>
                <a:ea typeface="Calibri" panose="020F0502020204030204" pitchFamily="34" charset="0"/>
                <a:cs typeface="Calibri" panose="020F0502020204030204" pitchFamily="34" charset="0"/>
              </a:rPr>
              <a:t>Saudi Arabia</a:t>
            </a:r>
          </a:p>
        </p:txBody>
      </p:sp>
    </p:spTree>
    <p:extLst>
      <p:ext uri="{BB962C8B-B14F-4D97-AF65-F5344CB8AC3E}">
        <p14:creationId xmlns:p14="http://schemas.microsoft.com/office/powerpoint/2010/main" val="3183411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 with the many for one week</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1428261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19F5C-5340-0BB6-8889-085BF8CBE747}"/>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after the sixty-two weeks the Messiah will be cut off and have nothing,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people of the prince who is to come will destroy the city and the sanctuary. And its end will come with a flood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252484"/>
            <a:ext cx="8285182" cy="5767316"/>
          </a:xfrm>
          <a:prstGeom prst="rect">
            <a:avLst/>
          </a:prstGeom>
        </p:spPr>
      </p:pic>
    </p:spTree>
    <p:extLst>
      <p:ext uri="{BB962C8B-B14F-4D97-AF65-F5344CB8AC3E}">
        <p14:creationId xmlns:p14="http://schemas.microsoft.com/office/powerpoint/2010/main" val="3262794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38283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894492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set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7948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stretch>
            <a:fillRect/>
          </a:stretch>
        </p:blipFill>
        <p:spPr>
          <a:xfrm>
            <a:off x="2199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3377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DDD9DA-CAE6-4226-9CA8-591943977BCA}"/>
              </a:ext>
            </a:extLst>
          </p:cNvPr>
          <p:cNvGraphicFramePr>
            <a:graphicFrameLocks noGrp="1"/>
          </p:cNvGraphicFramePr>
          <p:nvPr/>
        </p:nvGraphicFramePr>
        <p:xfrm>
          <a:off x="609600" y="60960"/>
          <a:ext cx="10972800" cy="6736080"/>
        </p:xfrm>
        <a:graphic>
          <a:graphicData uri="http://schemas.openxmlformats.org/drawingml/2006/table">
            <a:tbl>
              <a:tblPr firstRow="1" bandRow="1">
                <a:tableStyleId>{073A0DAA-6AF3-43AB-8588-CEC1D06C72B9}</a:tableStyleId>
              </a:tblPr>
              <a:tblGrid>
                <a:gridCol w="10972800">
                  <a:extLst>
                    <a:ext uri="{9D8B030D-6E8A-4147-A177-3AD203B41FA5}">
                      <a16:colId xmlns:a16="http://schemas.microsoft.com/office/drawing/2014/main" val="3629894259"/>
                    </a:ext>
                  </a:extLst>
                </a:gridCol>
              </a:tblGrid>
              <a:tr h="640080">
                <a:tc>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Intertestamental Chronology (Dates BC)</a:t>
                      </a:r>
                    </a:p>
                  </a:txBody>
                  <a:tcPr anchor="ctr"/>
                </a:tc>
                <a:extLst>
                  <a:ext uri="{0D108BD9-81ED-4DB2-BD59-A6C34878D82A}">
                    <a16:rowId xmlns:a16="http://schemas.microsoft.com/office/drawing/2014/main" val="3979240356"/>
                  </a:ext>
                </a:extLst>
              </a:tr>
              <a:tr h="457200">
                <a:tc>
                  <a:txBody>
                    <a:bodyPr/>
                    <a:lstStyle/>
                    <a:p>
                      <a:pPr algn="ctr"/>
                      <a:r>
                        <a:rPr lang="en-US" sz="2600" b="1" dirty="0">
                          <a:latin typeface="Calibri" panose="020F0502020204030204" pitchFamily="34" charset="0"/>
                          <a:cs typeface="Calibri" panose="020F0502020204030204" pitchFamily="34" charset="0"/>
                        </a:rPr>
                        <a:t>SELEUCIDS</a:t>
                      </a:r>
                    </a:p>
                  </a:txBody>
                  <a:tcPr/>
                </a:tc>
                <a:extLst>
                  <a:ext uri="{0D108BD9-81ED-4DB2-BD59-A6C34878D82A}">
                    <a16:rowId xmlns:a16="http://schemas.microsoft.com/office/drawing/2014/main" val="1898205543"/>
                  </a:ext>
                </a:extLst>
              </a:tr>
              <a:tr h="697809">
                <a:tc>
                  <a:txBody>
                    <a:bodyPr/>
                    <a:lstStyle/>
                    <a:p>
                      <a:pPr marL="457200" lvl="3" indent="0" algn="l"/>
                      <a:r>
                        <a:rPr lang="en-US" sz="2000" b="1" dirty="0">
                          <a:latin typeface="Calibri" panose="020F0502020204030204" pitchFamily="34" charset="0"/>
                          <a:cs typeface="Calibri" panose="020F0502020204030204" pitchFamily="34" charset="0"/>
                        </a:rPr>
                        <a:t>Seleucus I</a:t>
                      </a:r>
                    </a:p>
                    <a:p>
                      <a:pPr marL="457200" lvl="3" indent="0" algn="l"/>
                      <a:r>
                        <a:rPr lang="en-US" sz="2000" b="1" dirty="0">
                          <a:latin typeface="Calibri" panose="020F0502020204030204" pitchFamily="34" charset="0"/>
                          <a:cs typeface="Calibri" panose="020F0502020204030204" pitchFamily="34" charset="0"/>
                        </a:rPr>
                        <a:t>312-281</a:t>
                      </a:r>
                    </a:p>
                  </a:txBody>
                  <a:tcPr/>
                </a:tc>
                <a:extLst>
                  <a:ext uri="{0D108BD9-81ED-4DB2-BD59-A6C34878D82A}">
                    <a16:rowId xmlns:a16="http://schemas.microsoft.com/office/drawing/2014/main" val="1856627599"/>
                  </a:ext>
                </a:extLst>
              </a:tr>
              <a:tr h="697809">
                <a:tc>
                  <a:txBody>
                    <a:bodyPr/>
                    <a:lstStyle/>
                    <a:p>
                      <a:pPr marL="1371600" lvl="3" indent="0" algn="l"/>
                      <a:r>
                        <a:rPr lang="en-US" sz="2000" b="1" dirty="0">
                          <a:latin typeface="Calibri" panose="020F0502020204030204" pitchFamily="34" charset="0"/>
                          <a:cs typeface="Calibri" panose="020F0502020204030204" pitchFamily="34" charset="0"/>
                        </a:rPr>
                        <a:t>Antiochus I</a:t>
                      </a:r>
                    </a:p>
                    <a:p>
                      <a:pPr marL="1371600" lvl="3" indent="0" algn="l"/>
                      <a:r>
                        <a:rPr lang="en-US" sz="2000" b="1" dirty="0">
                          <a:latin typeface="Calibri" panose="020F0502020204030204" pitchFamily="34" charset="0"/>
                          <a:cs typeface="Calibri" panose="020F0502020204030204" pitchFamily="34" charset="0"/>
                        </a:rPr>
                        <a:t>281-261</a:t>
                      </a:r>
                    </a:p>
                  </a:txBody>
                  <a:tcPr/>
                </a:tc>
                <a:extLst>
                  <a:ext uri="{0D108BD9-81ED-4DB2-BD59-A6C34878D82A}">
                    <a16:rowId xmlns:a16="http://schemas.microsoft.com/office/drawing/2014/main" val="3484793594"/>
                  </a:ext>
                </a:extLst>
              </a:tr>
              <a:tr h="697809">
                <a:tc>
                  <a:txBody>
                    <a:bodyPr/>
                    <a:lstStyle/>
                    <a:p>
                      <a:pPr marL="22860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a:t>
                      </a:r>
                    </a:p>
                    <a:p>
                      <a:pPr marL="2286000" lvl="3" indent="0" algn="l"/>
                      <a:r>
                        <a:rPr lang="en-US" sz="2000" b="1" dirty="0">
                          <a:latin typeface="Calibri" panose="020F0502020204030204" pitchFamily="34" charset="0"/>
                          <a:cs typeface="Calibri" panose="020F0502020204030204" pitchFamily="34" charset="0"/>
                        </a:rPr>
                        <a:t>261-246</a:t>
                      </a:r>
                    </a:p>
                  </a:txBody>
                  <a:tcPr/>
                </a:tc>
                <a:extLst>
                  <a:ext uri="{0D108BD9-81ED-4DB2-BD59-A6C34878D82A}">
                    <a16:rowId xmlns:a16="http://schemas.microsoft.com/office/drawing/2014/main" val="2493993580"/>
                  </a:ext>
                </a:extLst>
              </a:tr>
              <a:tr h="697809">
                <a:tc>
                  <a:txBody>
                    <a:bodyPr/>
                    <a:lstStyle/>
                    <a:p>
                      <a:pPr marL="32004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a:t>
                      </a:r>
                    </a:p>
                    <a:p>
                      <a:pPr marL="3200400" lvl="3" indent="0" algn="l"/>
                      <a:r>
                        <a:rPr lang="en-US" sz="2000" b="1" dirty="0">
                          <a:latin typeface="Calibri" panose="020F0502020204030204" pitchFamily="34" charset="0"/>
                          <a:cs typeface="Calibri" panose="020F0502020204030204" pitchFamily="34" charset="0"/>
                        </a:rPr>
                        <a:t>246-226</a:t>
                      </a:r>
                    </a:p>
                  </a:txBody>
                  <a:tcPr/>
                </a:tc>
                <a:extLst>
                  <a:ext uri="{0D108BD9-81ED-4DB2-BD59-A6C34878D82A}">
                    <a16:rowId xmlns:a16="http://schemas.microsoft.com/office/drawing/2014/main" val="303968492"/>
                  </a:ext>
                </a:extLst>
              </a:tr>
              <a:tr h="697809">
                <a:tc>
                  <a:txBody>
                    <a:bodyPr/>
                    <a:lstStyle/>
                    <a:p>
                      <a:pPr marL="41148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III</a:t>
                      </a:r>
                    </a:p>
                    <a:p>
                      <a:pPr marL="4114800" lvl="3" indent="0" algn="l"/>
                      <a:r>
                        <a:rPr lang="en-US" sz="2000" b="1" dirty="0">
                          <a:latin typeface="Calibri" panose="020F0502020204030204" pitchFamily="34" charset="0"/>
                          <a:cs typeface="Calibri" panose="020F0502020204030204" pitchFamily="34" charset="0"/>
                        </a:rPr>
                        <a:t>226-223</a:t>
                      </a:r>
                    </a:p>
                  </a:txBody>
                  <a:tcPr/>
                </a:tc>
                <a:extLst>
                  <a:ext uri="{0D108BD9-81ED-4DB2-BD59-A6C34878D82A}">
                    <a16:rowId xmlns:a16="http://schemas.microsoft.com/office/drawing/2014/main" val="997890456"/>
                  </a:ext>
                </a:extLst>
              </a:tr>
              <a:tr h="697809">
                <a:tc>
                  <a:txBody>
                    <a:bodyPr/>
                    <a:lstStyle/>
                    <a:p>
                      <a:pPr marL="50292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III</a:t>
                      </a:r>
                    </a:p>
                    <a:p>
                      <a:pPr marL="5029200" lvl="3" indent="0" algn="l"/>
                      <a:r>
                        <a:rPr lang="en-US" sz="2000" b="1" dirty="0">
                          <a:latin typeface="Calibri" panose="020F0502020204030204" pitchFamily="34" charset="0"/>
                          <a:cs typeface="Calibri" panose="020F0502020204030204" pitchFamily="34" charset="0"/>
                        </a:rPr>
                        <a:t>223-187</a:t>
                      </a:r>
                    </a:p>
                  </a:txBody>
                  <a:tcPr/>
                </a:tc>
                <a:extLst>
                  <a:ext uri="{0D108BD9-81ED-4DB2-BD59-A6C34878D82A}">
                    <a16:rowId xmlns:a16="http://schemas.microsoft.com/office/drawing/2014/main" val="3393009710"/>
                  </a:ext>
                </a:extLst>
              </a:tr>
              <a:tr h="697809">
                <a:tc>
                  <a:txBody>
                    <a:bodyPr/>
                    <a:lstStyle/>
                    <a:p>
                      <a:pPr marL="5943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IV Philapator</a:t>
                      </a:r>
                    </a:p>
                    <a:p>
                      <a:pPr marL="5943600" lvl="2" indent="0" algn="l"/>
                      <a:r>
                        <a:rPr lang="en-US" sz="2000" b="1" dirty="0">
                          <a:latin typeface="Calibri" panose="020F0502020204030204" pitchFamily="34" charset="0"/>
                          <a:cs typeface="Calibri" panose="020F0502020204030204" pitchFamily="34" charset="0"/>
                        </a:rPr>
                        <a:t>187-175</a:t>
                      </a:r>
                    </a:p>
                  </a:txBody>
                  <a:tcPr/>
                </a:tc>
                <a:extLst>
                  <a:ext uri="{0D108BD9-81ED-4DB2-BD59-A6C34878D82A}">
                    <a16:rowId xmlns:a16="http://schemas.microsoft.com/office/drawing/2014/main" val="2816862187"/>
                  </a:ext>
                </a:extLst>
              </a:tr>
              <a:tr h="697809">
                <a:tc>
                  <a:txBody>
                    <a:bodyPr/>
                    <a:lstStyle/>
                    <a:p>
                      <a:pPr marL="8229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IV Epiphanes</a:t>
                      </a:r>
                    </a:p>
                    <a:p>
                      <a:pPr marL="8229600" lvl="2" indent="0" algn="l"/>
                      <a:r>
                        <a:rPr lang="en-US" sz="2000" b="1" dirty="0">
                          <a:latin typeface="Calibri" panose="020F0502020204030204" pitchFamily="34" charset="0"/>
                          <a:cs typeface="Calibri" panose="020F0502020204030204" pitchFamily="34" charset="0"/>
                        </a:rPr>
                        <a:t>175-163</a:t>
                      </a:r>
                    </a:p>
                  </a:txBody>
                  <a:tcPr/>
                </a:tc>
                <a:extLst>
                  <a:ext uri="{0D108BD9-81ED-4DB2-BD59-A6C34878D82A}">
                    <a16:rowId xmlns:a16="http://schemas.microsoft.com/office/drawing/2014/main" val="1784140349"/>
                  </a:ext>
                </a:extLst>
              </a:tr>
            </a:tbl>
          </a:graphicData>
        </a:graphic>
      </p:graphicFrame>
    </p:spTree>
    <p:extLst>
      <p:ext uri="{BB962C8B-B14F-4D97-AF65-F5344CB8AC3E}">
        <p14:creationId xmlns:p14="http://schemas.microsoft.com/office/powerpoint/2010/main" val="2402228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685800"/>
          </a:xfrm>
        </p:spPr>
        <p:txBody>
          <a:bodyPr/>
          <a:lstStyle/>
          <a:p>
            <a:r>
              <a:rPr lang="en-US" altLang="en-US" dirty="0"/>
              <a:t>HANUKKAH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6477000" cy="5486400"/>
          </a:xfrm>
        </p:spPr>
        <p:txBody>
          <a:bodyPr/>
          <a:lstStyle/>
          <a:p>
            <a:pPr marL="457200" indent="-457200" algn="just" eaLnBrk="1" hangingPunct="1">
              <a:spcBef>
                <a:spcPct val="0"/>
              </a:spcBef>
              <a:spcAft>
                <a:spcPts val="1400"/>
              </a:spcAft>
              <a:defRPr/>
            </a:pPr>
            <a:r>
              <a:rPr lang="en-US" altLang="en-US" dirty="0"/>
              <a:t>The Maccabean revolt </a:t>
            </a:r>
          </a:p>
          <a:p>
            <a:pPr marL="457200" indent="-457200" algn="just" eaLnBrk="1" hangingPunct="1">
              <a:spcBef>
                <a:spcPct val="0"/>
              </a:spcBef>
              <a:spcAft>
                <a:spcPts val="1400"/>
              </a:spcAft>
              <a:defRPr/>
            </a:pPr>
            <a:r>
              <a:rPr lang="en-US" altLang="en-US" dirty="0"/>
              <a:t>December 25</a:t>
            </a:r>
            <a:r>
              <a:rPr lang="en-US" altLang="en-US" baseline="30000" dirty="0"/>
              <a:t>th</a:t>
            </a:r>
            <a:r>
              <a:rPr lang="en-US" altLang="en-US" dirty="0"/>
              <a:t> 164 BC : the temple is liberated and rededicated</a:t>
            </a:r>
          </a:p>
          <a:p>
            <a:pPr marL="457200" indent="-457200" algn="just" eaLnBrk="1" hangingPunct="1">
              <a:spcBef>
                <a:spcPct val="0"/>
              </a:spcBef>
              <a:spcAft>
                <a:spcPts val="1400"/>
              </a:spcAft>
              <a:defRPr/>
            </a:pPr>
            <a:r>
              <a:rPr lang="en-US" altLang="en-US" dirty="0"/>
              <a:t>1 &amp; 2 Maccabees</a:t>
            </a:r>
          </a:p>
          <a:p>
            <a:pPr marL="457200" indent="-457200" algn="just" eaLnBrk="1" hangingPunct="1">
              <a:spcBef>
                <a:spcPct val="0"/>
              </a:spcBef>
              <a:spcAft>
                <a:spcPts val="1400"/>
              </a:spcAft>
              <a:defRPr/>
            </a:pPr>
            <a:r>
              <a:rPr lang="en-US" altLang="en-US" dirty="0"/>
              <a:t>The miracle of the lamp oil</a:t>
            </a:r>
          </a:p>
          <a:p>
            <a:pPr marL="457200" indent="-457200" algn="just" eaLnBrk="1" hangingPunct="1">
              <a:spcBef>
                <a:spcPct val="0"/>
              </a:spcBef>
              <a:spcAft>
                <a:spcPts val="1400"/>
              </a:spcAft>
              <a:defRPr/>
            </a:pPr>
            <a:r>
              <a:rPr lang="en-US" altLang="en-US" dirty="0"/>
              <a:t>Hanukkah “Feast of Dedication” (festival of lights).</a:t>
            </a:r>
          </a:p>
          <a:p>
            <a:pPr marL="457200" indent="-457200" algn="just" eaLnBrk="1" hangingPunct="1">
              <a:spcBef>
                <a:spcPct val="0"/>
              </a:spcBef>
              <a:spcAft>
                <a:spcPts val="1400"/>
              </a:spcAft>
              <a:defRPr/>
            </a:pPr>
            <a:r>
              <a:rPr lang="en-US" altLang="en-US" dirty="0"/>
              <a:t>Christmas / Jewish Holiday </a:t>
            </a:r>
          </a:p>
          <a:p>
            <a:pPr marL="457200" indent="-457200" algn="just" eaLnBrk="1" hangingPunct="1">
              <a:spcBef>
                <a:spcPct val="0"/>
              </a:spcBef>
              <a:spcAft>
                <a:spcPts val="1400"/>
              </a:spcAft>
              <a:defRPr/>
            </a:pPr>
            <a:r>
              <a:rPr lang="en-US" altLang="en-US" dirty="0"/>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924800" y="19050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1676400" y="274317"/>
          <a:ext cx="8839200" cy="6309366"/>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807051881"/>
                    </a:ext>
                  </a:extLst>
                </a:gridCol>
                <a:gridCol w="1549078">
                  <a:extLst>
                    <a:ext uri="{9D8B030D-6E8A-4147-A177-3AD203B41FA5}">
                      <a16:colId xmlns:a16="http://schemas.microsoft.com/office/drawing/2014/main" val="416673137"/>
                    </a:ext>
                  </a:extLst>
                </a:gridCol>
                <a:gridCol w="2349661">
                  <a:extLst>
                    <a:ext uri="{9D8B030D-6E8A-4147-A177-3AD203B41FA5}">
                      <a16:colId xmlns:a16="http://schemas.microsoft.com/office/drawing/2014/main" val="3259655191"/>
                    </a:ext>
                  </a:extLst>
                </a:gridCol>
                <a:gridCol w="234966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7341471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252484"/>
            <a:ext cx="8285182" cy="5767316"/>
          </a:xfrm>
          <a:prstGeom prst="rect">
            <a:avLst/>
          </a:prstGeom>
        </p:spPr>
      </p:pic>
    </p:spTree>
    <p:extLst>
      <p:ext uri="{BB962C8B-B14F-4D97-AF65-F5344CB8AC3E}">
        <p14:creationId xmlns:p14="http://schemas.microsoft.com/office/powerpoint/2010/main" val="3815023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10AF-8507-4088-8F15-4E9A828E61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7650" name="Rectangle 3"/>
          <p:cNvSpPr>
            <a:spLocks noGrp="1"/>
          </p:cNvSpPr>
          <p:nvPr>
            <p:ph type="body" idx="4294967295"/>
          </p:nvPr>
        </p:nvSpPr>
        <p:spPr>
          <a:xfrm>
            <a:off x="609600" y="0"/>
            <a:ext cx="10972798" cy="2667000"/>
          </a:xfrm>
        </p:spPr>
        <p:txBody>
          <a:bodyPr/>
          <a:lstStyle/>
          <a:p>
            <a:pPr marL="0" indent="0" algn="ctr" defTabSz="685800">
              <a:lnSpc>
                <a:spcPct val="90000"/>
              </a:lnSpc>
              <a:spcBef>
                <a:spcPct val="0"/>
              </a:spcBef>
              <a:spcAft>
                <a:spcPts val="600"/>
              </a:spcAft>
              <a:buNone/>
              <a:defRPr/>
            </a:pPr>
            <a:r>
              <a:rPr lang="en-US" altLang="en-US" sz="4000" kern="1200" dirty="0">
                <a:solidFill>
                  <a:schemeClr val="tx2"/>
                </a:solidFill>
                <a:ea typeface="+mj-ea"/>
                <a:cs typeface="Calibri" panose="020F0502020204030204" pitchFamily="34" charset="0"/>
              </a:rPr>
              <a:t>Ecclesiastes 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3074" name="Picture 2" descr="Ecclesiastes: All Is Vanity by Jacques B. Doukhan">
            <a:extLst>
              <a:ext uri="{FF2B5EF4-FFF2-40B4-BE49-F238E27FC236}">
                <a16:creationId xmlns:a16="http://schemas.microsoft.com/office/drawing/2014/main" id="{5792A647-8078-4539-B000-111A11B4B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5279571" y="2590800"/>
            <a:ext cx="1632858"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03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1126841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18259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3833064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2"/>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heard the man dressed in linen, who was above the waters of the river, as he raised his right hand and his left toward heaven, and swore by Him who lives forever that it would be for a time, times, and half a time; and as soon as they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finish shattering the power of the holy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events will be completed.”</a:t>
            </a:r>
          </a:p>
        </p:txBody>
      </p:sp>
    </p:spTree>
    <p:extLst>
      <p:ext uri="{BB962C8B-B14F-4D97-AF65-F5344CB8AC3E}">
        <p14:creationId xmlns:p14="http://schemas.microsoft.com/office/powerpoint/2010/main" val="2320146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marL="342900" indent="-342900"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990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457200" indent="-457200" eaLnBrk="1" hangingPunct="1">
              <a:spcBef>
                <a:spcPts val="0"/>
              </a:spcBef>
              <a:spcAft>
                <a:spcPts val="2400"/>
              </a:spcAft>
              <a:defRPr/>
            </a:pPr>
            <a:r>
              <a:rPr lang="en-US" dirty="0"/>
              <a:t>Solomon’s pre exilic temple (Kings and Chronicles)</a:t>
            </a:r>
          </a:p>
          <a:p>
            <a:pPr marL="457200" indent="-457200" eaLnBrk="1" hangingPunct="1">
              <a:spcBef>
                <a:spcPts val="0"/>
              </a:spcBef>
              <a:spcAft>
                <a:spcPts val="2400"/>
              </a:spcAft>
              <a:defRPr/>
            </a:pPr>
            <a:r>
              <a:rPr lang="en-US" dirty="0"/>
              <a:t>Zerubbabel’s post exilic temple (Ezra 1-6; John 2:20)</a:t>
            </a:r>
          </a:p>
          <a:p>
            <a:pPr marL="457200" indent="-457200" eaLnBrk="1" hangingPunct="1">
              <a:spcBef>
                <a:spcPts val="0"/>
              </a:spcBef>
              <a:spcAft>
                <a:spcPts val="2400"/>
              </a:spcAft>
              <a:defRPr/>
            </a:pPr>
            <a:r>
              <a:rPr lang="en-US" dirty="0"/>
              <a:t>Antichrist's temple (Dan 9:27; Matt 24:15; 2 </a:t>
            </a:r>
            <a:r>
              <a:rPr lang="en-US" dirty="0" err="1"/>
              <a:t>Thess</a:t>
            </a:r>
            <a:r>
              <a:rPr lang="en-US" dirty="0"/>
              <a:t> 2:4; Rev 11:1-2)</a:t>
            </a:r>
          </a:p>
          <a:p>
            <a:pPr marL="457200" indent="-457200" eaLnBrk="1" hangingPunct="1">
              <a:spcBef>
                <a:spcPts val="0"/>
              </a:spcBef>
              <a:spcAft>
                <a:spcPts val="2400"/>
              </a:spcAft>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4161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29800" cy="3505200"/>
          </a:xfrm>
        </p:spPr>
        <p:txBody>
          <a:bodyPr/>
          <a:lstStyle/>
          <a:p>
            <a:pPr marL="457200" indent="-457200" eaLnBrk="1" hangingPunct="1">
              <a:spcBef>
                <a:spcPts val="0"/>
              </a:spcBef>
              <a:spcAft>
                <a:spcPts val="2400"/>
              </a:spcAft>
              <a:defRPr/>
            </a:pPr>
            <a:r>
              <a:rPr lang="en-US" dirty="0"/>
              <a:t>Solomon’s pre exilic temple (Kings and Chronicles)</a:t>
            </a:r>
          </a:p>
          <a:p>
            <a:pPr marL="457200" indent="-457200" eaLnBrk="1" hangingPunct="1">
              <a:spcBef>
                <a:spcPts val="0"/>
              </a:spcBef>
              <a:spcAft>
                <a:spcPts val="2400"/>
              </a:spcAft>
              <a:defRPr/>
            </a:pPr>
            <a:r>
              <a:rPr lang="en-US" dirty="0"/>
              <a:t>Zerubbabel’s post exilic temple (Ezra 1-6; John 2:20)</a:t>
            </a:r>
          </a:p>
          <a:p>
            <a:pPr marL="457200" indent="-457200" eaLnBrk="1" hangingPunct="1">
              <a:spcBef>
                <a:spcPts val="0"/>
              </a:spcBef>
              <a:spcAft>
                <a:spcPts val="2400"/>
              </a:spcAft>
              <a:defRPr/>
            </a:pPr>
            <a:r>
              <a:rPr lang="en-US" b="1" u="sng" dirty="0">
                <a:solidFill>
                  <a:srgbClr val="FFFFCC"/>
                </a:solidFill>
              </a:rPr>
              <a:t>Antichrist's temple (Dan 9:27; Matt 24:15; 2 </a:t>
            </a:r>
            <a:r>
              <a:rPr lang="en-US" b="1" u="sng" dirty="0" err="1">
                <a:solidFill>
                  <a:srgbClr val="FFFFCC"/>
                </a:solidFill>
              </a:rPr>
              <a:t>Thess</a:t>
            </a:r>
            <a:r>
              <a:rPr lang="en-US" b="1" u="sng" dirty="0">
                <a:solidFill>
                  <a:srgbClr val="FFFFCC"/>
                </a:solidFill>
              </a:rPr>
              <a:t> 2:4; Rev 11:1-2)</a:t>
            </a:r>
          </a:p>
          <a:p>
            <a:pPr marL="457200" indent="-457200" eaLnBrk="1" hangingPunct="1">
              <a:spcBef>
                <a:spcPts val="0"/>
              </a:spcBef>
              <a:spcAft>
                <a:spcPts val="2400"/>
              </a:spcAft>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9569D-DFC6-5B6D-7FE8-257010159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4047262"/>
          </a:xfrm>
          <a:prstGeom prst="rect">
            <a:avLst/>
          </a:prstGeom>
          <a:noFill/>
          <a:ln w="28575">
            <a:noFill/>
            <a:miter lim="800000"/>
            <a:headEnd/>
            <a:tailEnd/>
          </a:ln>
        </p:spPr>
        <p:txBody>
          <a:bodyPr wrap="square">
            <a:spAutoFit/>
          </a:bodyPr>
          <a:lstStyle/>
          <a:p>
            <a:pPr marL="342900" indent="-342900" algn="ctr" defTabSz="685800">
              <a:lnSpc>
                <a:spcPct val="90000"/>
              </a:lnSpc>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943100" y="1638300"/>
            <a:ext cx="8305800" cy="3581400"/>
          </a:xfrm>
        </p:spPr>
        <p:txBody>
          <a:bodyPr/>
          <a:lstStyle/>
          <a:p>
            <a:pPr marL="457200" indent="-457200" algn="just" eaLnBrk="1" hangingPunct="1">
              <a:spcBef>
                <a:spcPts val="0"/>
              </a:spcBef>
              <a:spcAft>
                <a:spcPts val="3600"/>
              </a:spcAft>
              <a:defRPr/>
            </a:pPr>
            <a:r>
              <a:rPr lang="en-US" dirty="0"/>
              <a:t>Rebirth of Israel in 1948</a:t>
            </a:r>
          </a:p>
          <a:p>
            <a:pPr marL="457200" indent="-457200" algn="just" eaLnBrk="1" hangingPunct="1">
              <a:spcBef>
                <a:spcPts val="0"/>
              </a:spcBef>
              <a:spcAft>
                <a:spcPts val="3600"/>
              </a:spcAft>
              <a:defRPr/>
            </a:pPr>
            <a:r>
              <a:rPr lang="en-US" dirty="0"/>
              <a:t>Israel’s desire for peace</a:t>
            </a:r>
          </a:p>
          <a:p>
            <a:pPr marL="457200" indent="-457200" algn="just" eaLnBrk="1" hangingPunct="1">
              <a:spcBef>
                <a:spcPts val="0"/>
              </a:spcBef>
              <a:spcAft>
                <a:spcPts val="3600"/>
              </a:spcAft>
              <a:defRPr/>
            </a:pPr>
            <a:r>
              <a:rPr lang="en-US" dirty="0"/>
              <a:t>Desire among some Jews to Rebuild 3</a:t>
            </a:r>
            <a:r>
              <a:rPr lang="en-US" baseline="30000" dirty="0"/>
              <a:t>rd</a:t>
            </a:r>
            <a:r>
              <a:rPr lang="en-US"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943100" y="1638300"/>
            <a:ext cx="8305800" cy="3581400"/>
          </a:xfrm>
        </p:spPr>
        <p:txBody>
          <a:bodyPr/>
          <a:lstStyle/>
          <a:p>
            <a:pPr marL="457200" indent="-457200" algn="just" eaLnBrk="1" hangingPunct="1">
              <a:spcBef>
                <a:spcPts val="0"/>
              </a:spcBef>
              <a:spcAft>
                <a:spcPts val="3600"/>
              </a:spcAft>
              <a:defRPr/>
            </a:pPr>
            <a:r>
              <a:rPr lang="en-US" b="1" u="sng" dirty="0">
                <a:solidFill>
                  <a:srgbClr val="FFFFCC"/>
                </a:solidFill>
              </a:rPr>
              <a:t>Rebirth of Israel in 1948</a:t>
            </a:r>
          </a:p>
          <a:p>
            <a:pPr marL="457200" indent="-457200" algn="just" eaLnBrk="1" hangingPunct="1">
              <a:spcBef>
                <a:spcPts val="0"/>
              </a:spcBef>
              <a:spcAft>
                <a:spcPts val="3600"/>
              </a:spcAft>
              <a:defRPr/>
            </a:pPr>
            <a:r>
              <a:rPr lang="en-US" dirty="0"/>
              <a:t>Israel’s desire for peace</a:t>
            </a:r>
          </a:p>
          <a:p>
            <a:pPr marL="457200" indent="-457200" algn="just" eaLnBrk="1" hangingPunct="1">
              <a:spcBef>
                <a:spcPts val="0"/>
              </a:spcBef>
              <a:spcAft>
                <a:spcPts val="3600"/>
              </a:spcAft>
              <a:defRPr/>
            </a:pPr>
            <a:r>
              <a:rPr lang="en-US" dirty="0"/>
              <a:t>Desire among some Jews to Rebuild 3</a:t>
            </a:r>
            <a:r>
              <a:rPr lang="en-US" baseline="30000" dirty="0"/>
              <a:t>rd</a:t>
            </a:r>
            <a:r>
              <a:rPr lang="en-US"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7421186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943100" y="1638300"/>
            <a:ext cx="8305800" cy="3581400"/>
          </a:xfrm>
        </p:spPr>
        <p:txBody>
          <a:bodyPr/>
          <a:lstStyle/>
          <a:p>
            <a:pPr marL="457200" indent="-457200" algn="just" eaLnBrk="1" hangingPunct="1">
              <a:spcBef>
                <a:spcPts val="0"/>
              </a:spcBef>
              <a:spcAft>
                <a:spcPts val="3600"/>
              </a:spcAft>
              <a:defRPr/>
            </a:pPr>
            <a:r>
              <a:rPr lang="en-US" dirty="0"/>
              <a:t>Rebirth of Israel in 1948</a:t>
            </a:r>
          </a:p>
          <a:p>
            <a:pPr marL="457200" indent="-457200" algn="just" eaLnBrk="1" hangingPunct="1">
              <a:spcBef>
                <a:spcPts val="0"/>
              </a:spcBef>
              <a:spcAft>
                <a:spcPts val="3600"/>
              </a:spcAft>
              <a:defRPr/>
            </a:pPr>
            <a:r>
              <a:rPr lang="en-US" b="1" u="sng" dirty="0">
                <a:solidFill>
                  <a:srgbClr val="FFFFCC"/>
                </a:solidFill>
              </a:rPr>
              <a:t>Israel’s desire for peace</a:t>
            </a:r>
          </a:p>
          <a:p>
            <a:pPr marL="457200" indent="-457200" algn="just" eaLnBrk="1" hangingPunct="1">
              <a:spcBef>
                <a:spcPts val="0"/>
              </a:spcBef>
              <a:spcAft>
                <a:spcPts val="3600"/>
              </a:spcAft>
              <a:defRPr/>
            </a:pPr>
            <a:r>
              <a:rPr lang="en-US" dirty="0"/>
              <a:t>Desire among some Jews to Rebuild 3</a:t>
            </a:r>
            <a:r>
              <a:rPr lang="en-US" baseline="30000" dirty="0"/>
              <a:t>rd</a:t>
            </a:r>
            <a:r>
              <a:rPr lang="en-US"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36869616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943100" y="1638300"/>
            <a:ext cx="8801100" cy="3581400"/>
          </a:xfrm>
        </p:spPr>
        <p:txBody>
          <a:bodyPr/>
          <a:lstStyle/>
          <a:p>
            <a:pPr marL="457200" indent="-457200" algn="just" eaLnBrk="1" hangingPunct="1">
              <a:spcBef>
                <a:spcPts val="0"/>
              </a:spcBef>
              <a:spcAft>
                <a:spcPts val="3600"/>
              </a:spcAft>
              <a:defRPr/>
            </a:pPr>
            <a:r>
              <a:rPr lang="en-US" dirty="0"/>
              <a:t>Rebirth of Israel in 1948</a:t>
            </a:r>
          </a:p>
          <a:p>
            <a:pPr marL="457200" indent="-457200" algn="just" eaLnBrk="1" hangingPunct="1">
              <a:spcBef>
                <a:spcPts val="0"/>
              </a:spcBef>
              <a:spcAft>
                <a:spcPts val="3600"/>
              </a:spcAft>
              <a:defRPr/>
            </a:pPr>
            <a:r>
              <a:rPr lang="en-US" dirty="0"/>
              <a:t>Israel’s desire for peace</a:t>
            </a:r>
          </a:p>
          <a:p>
            <a:pPr marL="457200" indent="-457200" algn="just" eaLnBrk="1" hangingPunct="1">
              <a:spcBef>
                <a:spcPts val="0"/>
              </a:spcBef>
              <a:spcAft>
                <a:spcPts val="3600"/>
              </a:spcAft>
              <a:defRPr/>
            </a:pPr>
            <a:r>
              <a:rPr lang="en-US" b="1" u="sng" dirty="0">
                <a:solidFill>
                  <a:srgbClr val="FFFFCC"/>
                </a:solidFill>
              </a:rPr>
              <a:t>Desire among some Jews to Rebuild 3rd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37051800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temple mount ark.jpg">
            <a:extLst>
              <a:ext uri="{FF2B5EF4-FFF2-40B4-BE49-F238E27FC236}">
                <a16:creationId xmlns:a16="http://schemas.microsoft.com/office/drawing/2014/main" id="{41A82DF4-1528-6F7B-87EB-092FB9BC0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17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33417-0409-9718-68AA-E45D135E6AD5}"/>
              </a:ext>
            </a:extLst>
          </p:cNvPr>
          <p:cNvPicPr>
            <a:picLocks noChangeAspect="1"/>
          </p:cNvPicPr>
          <p:nvPr/>
        </p:nvPicPr>
        <p:blipFill>
          <a:blip r:embed="rId2"/>
          <a:stretch>
            <a:fillRect/>
          </a:stretch>
        </p:blipFill>
        <p:spPr>
          <a:xfrm>
            <a:off x="1913781" y="228322"/>
            <a:ext cx="8364437"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8E710-D90C-2B77-6162-83B6874E2794}"/>
              </a:ext>
            </a:extLst>
          </p:cNvPr>
          <p:cNvPicPr>
            <a:picLocks noChangeAspect="1"/>
          </p:cNvPicPr>
          <p:nvPr/>
        </p:nvPicPr>
        <p:blipFill>
          <a:blip r:embed="rId3"/>
          <a:stretch>
            <a:fillRect/>
          </a:stretch>
        </p:blipFill>
        <p:spPr>
          <a:xfrm>
            <a:off x="792020" y="1139753"/>
            <a:ext cx="10607959" cy="457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B22C5-21B8-FB4D-6513-2E83DA21EE50}"/>
              </a:ext>
            </a:extLst>
          </p:cNvPr>
          <p:cNvPicPr>
            <a:picLocks noChangeAspect="1"/>
          </p:cNvPicPr>
          <p:nvPr/>
        </p:nvPicPr>
        <p:blipFill>
          <a:blip r:embed="rId2"/>
          <a:stretch>
            <a:fillRect/>
          </a:stretch>
        </p:blipFill>
        <p:spPr>
          <a:xfrm>
            <a:off x="3295650" y="228600"/>
            <a:ext cx="5600700" cy="6400800"/>
          </a:xfrm>
          <a:prstGeom prst="rect">
            <a:avLst/>
          </a:prstGeom>
          <a:ln w="57150">
            <a:solidFill>
              <a:schemeClr val="tx1"/>
            </a:solidFill>
          </a:ln>
        </p:spPr>
      </p:pic>
    </p:spTree>
    <p:extLst>
      <p:ext uri="{BB962C8B-B14F-4D97-AF65-F5344CB8AC3E}">
        <p14:creationId xmlns:p14="http://schemas.microsoft.com/office/powerpoint/2010/main" val="39000989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50F0A8F-153B-3189-ADDB-04470593C3ED}"/>
              </a:ext>
            </a:extLst>
          </p:cNvPr>
          <p:cNvPicPr>
            <a:picLocks noChangeAspect="1"/>
          </p:cNvPicPr>
          <p:nvPr/>
        </p:nvPicPr>
        <p:blipFill rotWithShape="1">
          <a:blip r:embed="rId2">
            <a:extLst>
              <a:ext uri="{28A0092B-C50C-407E-A947-70E740481C1C}">
                <a14:useLocalDpi xmlns:a14="http://schemas.microsoft.com/office/drawing/2010/main" val="0"/>
              </a:ext>
            </a:extLst>
          </a:blip>
          <a:srcRect l="47500" t="18889" r="6250" b="20000"/>
          <a:stretch/>
        </p:blipFill>
        <p:spPr>
          <a:xfrm>
            <a:off x="2209800" y="540609"/>
            <a:ext cx="7772400" cy="5776783"/>
          </a:xfrm>
          <a:prstGeom prst="rect">
            <a:avLst/>
          </a:prstGeom>
        </p:spPr>
      </p:pic>
    </p:spTree>
    <p:extLst>
      <p:ext uri="{BB962C8B-B14F-4D97-AF65-F5344CB8AC3E}">
        <p14:creationId xmlns:p14="http://schemas.microsoft.com/office/powerpoint/2010/main" val="581290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FA3E9-D49E-51BD-BB8C-3C8829D1FDBC}"/>
              </a:ext>
            </a:extLst>
          </p:cNvPr>
          <p:cNvPicPr>
            <a:picLocks noChangeAspect="1"/>
          </p:cNvPicPr>
          <p:nvPr/>
        </p:nvPicPr>
        <p:blipFill rotWithShape="1">
          <a:blip r:embed="rId2"/>
          <a:srcRect l="56250" t="4444" r="3750" b="6666"/>
          <a:stretch/>
        </p:blipFill>
        <p:spPr>
          <a:xfrm>
            <a:off x="3535680" y="228600"/>
            <a:ext cx="5120640" cy="6400800"/>
          </a:xfrm>
          <a:prstGeom prst="rect">
            <a:avLst/>
          </a:prstGeom>
        </p:spPr>
      </p:pic>
    </p:spTree>
    <p:extLst>
      <p:ext uri="{BB962C8B-B14F-4D97-AF65-F5344CB8AC3E}">
        <p14:creationId xmlns:p14="http://schemas.microsoft.com/office/powerpoint/2010/main" val="11432625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SzPct val="100000"/>
              <a:buFont typeface="+mj-lt"/>
              <a:buAutoNum type="arabicPeriod"/>
              <a:defRPr/>
            </a:pPr>
            <a:r>
              <a:rPr lang="en-US" sz="3000" dirty="0">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 (cont’d)</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SzPct val="100000"/>
              <a:buFont typeface="+mj-lt"/>
              <a:buAutoNum type="arabicPeriod"/>
              <a:defRPr/>
            </a:pPr>
            <a:r>
              <a:rPr lang="en-US" sz="3000" b="1" dirty="0">
                <a:solidFill>
                  <a:srgbClr val="FFFFCC"/>
                </a:solidFill>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 (cont’d)</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3097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831271"/>
          </a:xfrm>
          <a:prstGeom prst="rect">
            <a:avLst/>
          </a:prstGeom>
          <a:noFill/>
          <a:ln w="28575">
            <a:noFill/>
            <a:miter lim="800000"/>
            <a:headEnd/>
            <a:tailEnd/>
          </a:ln>
        </p:spPr>
        <p:txBody>
          <a:bodyPr wrap="square">
            <a:spAutoFit/>
          </a:bodyPr>
          <a:lstStyle/>
          <a:p>
            <a:pPr marL="342900" indent="-342900" algn="ctr" defTabSz="685800">
              <a:lnSpc>
                <a:spcPct val="90000"/>
              </a:lnSpc>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14:14</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ascend above the heights of the clouds;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make myself like the Most High</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A49BC1-D7F7-46EE-B392-1FC14A10FAF3}"/>
              </a:ext>
            </a:extLst>
          </p:cNvPr>
          <p:cNvPicPr>
            <a:picLocks noChangeAspect="1"/>
          </p:cNvPicPr>
          <p:nvPr/>
        </p:nvPicPr>
        <p:blipFill>
          <a:blip r:embed="rId3"/>
          <a:stretch>
            <a:fillRect/>
          </a:stretch>
        </p:blipFill>
        <p:spPr>
          <a:xfrm>
            <a:off x="5030994" y="2133600"/>
            <a:ext cx="2130013" cy="2743200"/>
          </a:xfrm>
          <a:prstGeom prst="rect">
            <a:avLst/>
          </a:prstGeom>
        </p:spPr>
      </p:pic>
    </p:spTree>
    <p:extLst>
      <p:ext uri="{BB962C8B-B14F-4D97-AF65-F5344CB8AC3E}">
        <p14:creationId xmlns:p14="http://schemas.microsoft.com/office/powerpoint/2010/main" val="1096590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rPr>
              <a:t>Satan’s Tactics (2 Cor 2:11)</a:t>
            </a:r>
          </a:p>
        </p:txBody>
      </p:sp>
      <p:sp>
        <p:nvSpPr>
          <p:cNvPr id="30723" name="Rectangle 3"/>
          <p:cNvSpPr>
            <a:spLocks noGrp="1" noChangeArrowheads="1"/>
          </p:cNvSpPr>
          <p:nvPr>
            <p:ph type="body" idx="1"/>
          </p:nvPr>
        </p:nvSpPr>
        <p:spPr>
          <a:xfrm>
            <a:off x="1066800" y="1735139"/>
            <a:ext cx="10287000" cy="33877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Adds to God’s Word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Challenges God’s goodness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Subtracts from God’s Word (3:4; 2:17)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Offers wisdom without submission to God (3:5; Prov 1:7)</a:t>
            </a:r>
          </a:p>
        </p:txBody>
      </p:sp>
      <p:pic>
        <p:nvPicPr>
          <p:cNvPr id="2" name="Picture 1">
            <a:extLst>
              <a:ext uri="{FF2B5EF4-FFF2-40B4-BE49-F238E27FC236}">
                <a16:creationId xmlns:a16="http://schemas.microsoft.com/office/drawing/2014/main" id="{01D53B9C-3771-5D6B-A1DF-311F96ABD9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pic>
        <p:nvPicPr>
          <p:cNvPr id="4" name="Picture 3" descr="C:\Users\awoods\Pictures\Microsoft Clip Organizer\j0364212.wmf">
            <a:extLst>
              <a:ext uri="{FF2B5EF4-FFF2-40B4-BE49-F238E27FC236}">
                <a16:creationId xmlns:a16="http://schemas.microsoft.com/office/drawing/2014/main" id="{A4CC2F3A-7001-8530-A7CB-8B05B9227D8C}"/>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609600" y="114300"/>
            <a:ext cx="876714" cy="914400"/>
          </a:xfrm>
          <a:prstGeom prst="rect">
            <a:avLst/>
          </a:prstGeom>
          <a:solidFill>
            <a:schemeClr val="tx1">
              <a:alpha val="40000"/>
            </a:schemeClr>
          </a:solidFill>
          <a:ln w="9525">
            <a:noFill/>
            <a:miter lim="800000"/>
            <a:headEnd/>
            <a:tailEnd/>
          </a:ln>
        </p:spPr>
      </p:pic>
    </p:spTree>
    <p:extLst>
      <p:ext uri="{BB962C8B-B14F-4D97-AF65-F5344CB8AC3E}">
        <p14:creationId xmlns:p14="http://schemas.microsoft.com/office/powerpoint/2010/main" val="8398340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16969</TotalTime>
  <Words>3669</Words>
  <Application>Microsoft Office PowerPoint</Application>
  <PresentationFormat>Widescreen</PresentationFormat>
  <Paragraphs>340</Paragraphs>
  <Slides>102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Calibri</vt:lpstr>
      <vt:lpstr>system-ui</vt:lpstr>
      <vt:lpstr>Times New Roman</vt:lpstr>
      <vt:lpstr>Wingdings</vt:lpstr>
      <vt:lpstr>Azure</vt:lpstr>
      <vt:lpstr>PowerPoint Presentation</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Apostasy? (2:3a)</vt:lpstr>
      <vt:lpstr>Apostasy? (2:3a)</vt:lpstr>
      <vt:lpstr>Spiritual Departure Options</vt:lpstr>
      <vt:lpstr>Apostasy? (2:3a)</vt:lpstr>
      <vt:lpstr>PowerPoint Presentation</vt:lpstr>
      <vt:lpstr>PowerPoint Presentation</vt:lpstr>
      <vt:lpstr>PowerPoint Presentation</vt:lpstr>
      <vt:lpstr>10 Cumulative Reasons Favoring Physical Departure</vt:lpstr>
      <vt:lpstr>10 Cumulative Reasons Favoring Physical Departure</vt:lpstr>
      <vt:lpstr>Answering Objections to the Physical Departure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Thessalonians 2:1-12</vt:lpstr>
      <vt:lpstr>2 Thessalonians 2:1-12</vt:lpstr>
      <vt:lpstr>10 Reasons Favoring Physical Departure</vt:lpstr>
      <vt:lpstr>10 Reasons Favoring Physical Departure</vt:lpstr>
      <vt:lpstr>Answering Objections to the Physical Departure View</vt:lpstr>
      <vt:lpstr>PowerPoint Presentation</vt:lpstr>
      <vt:lpstr>PowerPoint Presentation</vt:lpstr>
      <vt:lpstr>PowerPoint Presentation</vt:lpstr>
      <vt:lpstr>2 Thessalonians 2:1-12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HANUKKAH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Israel’s Four Temples</vt:lpstr>
      <vt:lpstr>Israel’s Four Temples</vt:lpstr>
      <vt:lpstr>PowerPoint Presentation</vt:lpstr>
      <vt:lpstr>The Stage Is Being Set</vt:lpstr>
      <vt:lpstr>The Stage Is Being Set</vt:lpstr>
      <vt:lpstr>The Stage Is Being Set</vt:lpstr>
      <vt:lpstr>PowerPoint Presentation</vt:lpstr>
      <vt:lpstr>The Stage Is Being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Tactics (2 Cor 2:11)</vt:lpstr>
      <vt:lpstr>2 Thessalonians 2:1-12</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013 - 2v3a</dc:title>
  <dc:subject>THE RAPTURE</dc:subject>
  <dc:creator>A. Woods</dc:creator>
  <dc:description>Modified by Jim McGowan</dc:description>
  <cp:lastModifiedBy>anne woods</cp:lastModifiedBy>
  <cp:revision>1956</cp:revision>
  <cp:lastPrinted>2023-11-26T02:23:01Z</cp:lastPrinted>
  <dcterms:created xsi:type="dcterms:W3CDTF">2009-03-17T12:21:13Z</dcterms:created>
  <dcterms:modified xsi:type="dcterms:W3CDTF">2023-12-03T14:15:01Z</dcterms:modified>
</cp:coreProperties>
</file>