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71"/>
  </p:notesMasterIdLst>
  <p:handoutMasterIdLst>
    <p:handoutMasterId r:id="rId72"/>
  </p:handoutMasterIdLst>
  <p:sldIdLst>
    <p:sldId id="256" r:id="rId2"/>
    <p:sldId id="10226" r:id="rId3"/>
    <p:sldId id="10143" r:id="rId4"/>
    <p:sldId id="10169" r:id="rId5"/>
    <p:sldId id="10176" r:id="rId6"/>
    <p:sldId id="10181" r:id="rId7"/>
    <p:sldId id="10232" r:id="rId8"/>
    <p:sldId id="8192" r:id="rId9"/>
    <p:sldId id="6670" r:id="rId10"/>
    <p:sldId id="1324" r:id="rId11"/>
    <p:sldId id="10233" r:id="rId12"/>
    <p:sldId id="9570" r:id="rId13"/>
    <p:sldId id="10234" r:id="rId14"/>
    <p:sldId id="9541" r:id="rId15"/>
    <p:sldId id="484" r:id="rId16"/>
    <p:sldId id="8681" r:id="rId17"/>
    <p:sldId id="10235" r:id="rId18"/>
    <p:sldId id="342" r:id="rId19"/>
    <p:sldId id="10177" r:id="rId20"/>
    <p:sldId id="10186" r:id="rId21"/>
    <p:sldId id="10241" r:id="rId22"/>
    <p:sldId id="7039" r:id="rId23"/>
    <p:sldId id="7040" r:id="rId24"/>
    <p:sldId id="10242" r:id="rId25"/>
    <p:sldId id="1232" r:id="rId26"/>
    <p:sldId id="10120" r:id="rId27"/>
    <p:sldId id="1019" r:id="rId28"/>
    <p:sldId id="10243" r:id="rId29"/>
    <p:sldId id="6566" r:id="rId30"/>
    <p:sldId id="10170" r:id="rId31"/>
    <p:sldId id="10178" r:id="rId32"/>
    <p:sldId id="10179" r:id="rId33"/>
    <p:sldId id="9600" r:id="rId34"/>
    <p:sldId id="10180" r:id="rId35"/>
    <p:sldId id="10144" r:id="rId36"/>
    <p:sldId id="10189" r:id="rId37"/>
    <p:sldId id="10190" r:id="rId38"/>
    <p:sldId id="10192" r:id="rId39"/>
    <p:sldId id="10193" r:id="rId40"/>
    <p:sldId id="10194" r:id="rId41"/>
    <p:sldId id="10191" r:id="rId42"/>
    <p:sldId id="10195" r:id="rId43"/>
    <p:sldId id="10196" r:id="rId44"/>
    <p:sldId id="10197" r:id="rId45"/>
    <p:sldId id="10199" r:id="rId46"/>
    <p:sldId id="10236" r:id="rId47"/>
    <p:sldId id="10237" r:id="rId48"/>
    <p:sldId id="10198" r:id="rId49"/>
    <p:sldId id="10202" r:id="rId50"/>
    <p:sldId id="10238" r:id="rId51"/>
    <p:sldId id="10239" r:id="rId52"/>
    <p:sldId id="265" r:id="rId53"/>
    <p:sldId id="263" r:id="rId54"/>
    <p:sldId id="10224" r:id="rId55"/>
    <p:sldId id="10145" r:id="rId56"/>
    <p:sldId id="10205" r:id="rId57"/>
    <p:sldId id="10206" r:id="rId58"/>
    <p:sldId id="10208" r:id="rId59"/>
    <p:sldId id="10209" r:id="rId60"/>
    <p:sldId id="10210" r:id="rId61"/>
    <p:sldId id="10211" r:id="rId62"/>
    <p:sldId id="10212" r:id="rId63"/>
    <p:sldId id="10213" r:id="rId64"/>
    <p:sldId id="10207" r:id="rId65"/>
    <p:sldId id="10214" r:id="rId66"/>
    <p:sldId id="10215" r:id="rId67"/>
    <p:sldId id="10216" r:id="rId68"/>
    <p:sldId id="8695" r:id="rId69"/>
    <p:sldId id="10240" r:id="rId70"/>
  </p:sldIdLst>
  <p:sldSz cx="12192000" cy="6858000"/>
  <p:notesSz cx="7315200" cy="9601200"/>
  <p:custDataLst>
    <p:tags r:id="rId7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102" d="100"/>
          <a:sy n="102" d="100"/>
        </p:scale>
        <p:origin x="702"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85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032 Acts 5v30-42 </a:t>
            </a:r>
          </a:p>
          <a:p>
            <a:pPr>
              <a:defRPr/>
            </a:pPr>
            <a:r>
              <a:rPr lang="en-US" sz="1700" dirty="0"/>
              <a:t>11-29-2023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11/29/2023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219543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22</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23</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33</a:t>
            </a:fld>
            <a:endParaRPr lang="en-US"/>
          </a:p>
        </p:txBody>
      </p:sp>
    </p:spTree>
    <p:extLst>
      <p:ext uri="{BB962C8B-B14F-4D97-AF65-F5344CB8AC3E}">
        <p14:creationId xmlns:p14="http://schemas.microsoft.com/office/powerpoint/2010/main" val="44068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52</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3694002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69</a:t>
            </a:fld>
            <a:endParaRPr lang="en-US"/>
          </a:p>
        </p:txBody>
      </p:sp>
    </p:spTree>
    <p:extLst>
      <p:ext uri="{BB962C8B-B14F-4D97-AF65-F5344CB8AC3E}">
        <p14:creationId xmlns:p14="http://schemas.microsoft.com/office/powerpoint/2010/main" val="385086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209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agfbrakpan.co.za/ClientFiles/Events/Genealogy-of-Jesus-Virgin-Birth/Matthew-Luke-genealogy.png">
            <a:extLst>
              <a:ext uri="{FF2B5EF4-FFF2-40B4-BE49-F238E27FC236}">
                <a16:creationId xmlns:a16="http://schemas.microsoft.com/office/drawing/2014/main" id="{0FAA37E0-85C8-430B-B610-57AE053C5B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8538" y="1524000"/>
            <a:ext cx="87549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753F979-58D4-4007-A47E-51D877C2DA33}"/>
              </a:ext>
            </a:extLst>
          </p:cNvPr>
          <p:cNvSpPr txBox="1">
            <a:spLocks noChangeArrowheads="1"/>
          </p:cNvSpPr>
          <p:nvPr/>
        </p:nvSpPr>
        <p:spPr>
          <a:xfrm>
            <a:off x="2438400" y="228600"/>
            <a:ext cx="7315200" cy="11430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Matthean and Lukan Genealogies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42872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 nailed to a cross</a:t>
            </a:r>
            <a:r>
              <a:rPr lang="en-US" sz="3600" dirty="0">
                <a:effectLst>
                  <a:outerShdw blurRad="38100" dist="38100" dir="2700000" algn="tl">
                    <a:srgbClr val="000000">
                      <a:alpha val="43137"/>
                    </a:srgbClr>
                  </a:outerShdw>
                </a:effectLst>
                <a:cs typeface="Calibri" panose="020F0502020204030204" pitchFamily="34" charset="0"/>
              </a:rPr>
              <a:t>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1608569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27740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algn="ctr"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06246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5DF40A-F47E-C16E-C6D3-8FD5240BDA9D}"/>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9:26</a:t>
            </a:r>
          </a:p>
          <a:p>
            <a:pPr algn="just">
              <a:spcAft>
                <a:spcPts val="1000"/>
              </a:spcAft>
            </a:pPr>
            <a:r>
              <a:rPr lang="en-US" sz="3600" dirty="0">
                <a:effectLst>
                  <a:outerShdw blurRad="38100" dist="38100" dir="2700000" algn="tl">
                    <a:srgbClr val="000000">
                      <a:alpha val="43137"/>
                    </a:srgbClr>
                  </a:outerShdw>
                </a:effectLst>
                <a:latin typeface="+mn-lt"/>
              </a:rPr>
              <a:t>“Then after the sixty-two weeks the </a:t>
            </a:r>
            <a:r>
              <a:rPr lang="en-US" sz="3600" b="1" u="sng" dirty="0">
                <a:solidFill>
                  <a:srgbClr val="FFFFCC"/>
                </a:solidFill>
                <a:effectLst>
                  <a:outerShdw blurRad="38100" dist="38100" dir="2700000" algn="tl">
                    <a:srgbClr val="000000">
                      <a:alpha val="43137"/>
                    </a:srgbClr>
                  </a:outerShdw>
                </a:effectLst>
                <a:latin typeface="+mn-lt"/>
              </a:rPr>
              <a:t>Messiah will be cut off and have nothing</a:t>
            </a:r>
            <a:r>
              <a:rPr lang="en-US" sz="3600" dirty="0">
                <a:effectLst>
                  <a:outerShdw blurRad="38100" dist="38100" dir="2700000" algn="tl">
                    <a:srgbClr val="000000">
                      <a:alpha val="43137"/>
                    </a:srgbClr>
                  </a:outerShdw>
                </a:effectLst>
                <a:latin typeface="+mn-lt"/>
              </a:rPr>
              <a:t>, and the people of the prince who is to come will destroy the city and the sanctuary. And its end will come with a flood; even to the end there will be war; desolations are determined.”</a:t>
            </a:r>
          </a:p>
        </p:txBody>
      </p:sp>
    </p:spTree>
    <p:extLst>
      <p:ext uri="{BB962C8B-B14F-4D97-AF65-F5344CB8AC3E}">
        <p14:creationId xmlns:p14="http://schemas.microsoft.com/office/powerpoint/2010/main" val="4025356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917575"/>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2590800" y="1887538"/>
            <a:ext cx="50292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Prophet (First Coming)</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t>Priest (Present Session)</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King (Second Coming</a:t>
            </a:r>
            <a:r>
              <a:rPr lang="en-US" altLang="en-US" sz="3200"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371600"/>
            <a:ext cx="152369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F37171-545A-F573-4136-4B309F1D65D3}"/>
              </a:ext>
            </a:extLst>
          </p:cNvPr>
          <p:cNvPicPr>
            <a:picLocks noChangeAspect="1"/>
          </p:cNvPicPr>
          <p:nvPr/>
        </p:nvPicPr>
        <p:blipFill>
          <a:blip r:embed="rId3"/>
          <a:stretch>
            <a:fillRect/>
          </a:stretch>
        </p:blipFill>
        <p:spPr>
          <a:xfrm>
            <a:off x="7543800" y="1552561"/>
            <a:ext cx="4067205" cy="3752877"/>
          </a:xfrm>
          <a:prstGeom prst="rect">
            <a:avLst/>
          </a:prstGeom>
        </p:spPr>
      </p:pic>
    </p:spTree>
    <p:extLst>
      <p:ext uri="{BB962C8B-B14F-4D97-AF65-F5344CB8AC3E}">
        <p14:creationId xmlns:p14="http://schemas.microsoft.com/office/powerpoint/2010/main" val="204894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22365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4524315"/>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Matthew 23:37-39</a:t>
            </a:r>
          </a:p>
          <a:p>
            <a:pPr algn="just"/>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Jerusalem, Jerusalem</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who kills the prophets and stones those who are sent to her! How often I wanted to gather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your children together, the way a hen gathers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her chicks under her wings, and you were unwilling.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38 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Behold, your house is being left to you desolate!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39 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 I say to you, from now on you will not see Me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until you say</a:t>
            </a:r>
            <a:r>
              <a:rPr lang="en-US" sz="34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400" b="0" cap="small"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Blessed is He who comes in the name of the Lord</a:t>
            </a:r>
            <a:r>
              <a:rPr lang="en-US" sz="34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5:29-32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Necessity of civil disobedience (29)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Presentation of the Messiah (30-31)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Witnesses (32)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43663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5:12</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Second Persecution</a:t>
            </a:r>
          </a:p>
        </p:txBody>
      </p:sp>
      <p:sp>
        <p:nvSpPr>
          <p:cNvPr id="161795" name="Rectangle 3"/>
          <p:cNvSpPr>
            <a:spLocks noGrp="1" noChangeArrowheads="1"/>
          </p:cNvSpPr>
          <p:nvPr>
            <p:ph type="body" idx="1"/>
          </p:nvPr>
        </p:nvSpPr>
        <p:spPr>
          <a:xfrm>
            <a:off x="762000" y="2057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Power (5:12-16)</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Apostles' Persecution (5:17-42)</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590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Witnesses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Apostolic (32a)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Holy Spirit (32b)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64407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Witnesses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(32a)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Holy Spirit (32b)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14865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309262182"/>
              </p:ext>
            </p:extLst>
          </p:nvPr>
        </p:nvGraphicFramePr>
        <p:xfrm>
          <a:off x="609601" y="91440"/>
          <a:ext cx="10972799" cy="6675120"/>
        </p:xfrm>
        <a:graphic>
          <a:graphicData uri="http://schemas.openxmlformats.org/drawingml/2006/table">
            <a:tbl>
              <a:tblPr firstRow="1" bandRow="1">
                <a:tableStyleId>{5C22544A-7EE6-4342-B048-85BDC9FD1C3A}</a:tableStyleId>
              </a:tblPr>
              <a:tblGrid>
                <a:gridCol w="3964961">
                  <a:extLst>
                    <a:ext uri="{9D8B030D-6E8A-4147-A177-3AD203B41FA5}">
                      <a16:colId xmlns:a16="http://schemas.microsoft.com/office/drawing/2014/main" val="690753193"/>
                    </a:ext>
                  </a:extLst>
                </a:gridCol>
                <a:gridCol w="3503919">
                  <a:extLst>
                    <a:ext uri="{9D8B030D-6E8A-4147-A177-3AD203B41FA5}">
                      <a16:colId xmlns:a16="http://schemas.microsoft.com/office/drawing/2014/main" val="286287145"/>
                    </a:ext>
                  </a:extLst>
                </a:gridCol>
                <a:gridCol w="3503919">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What Happened to Christ’s Disciples?</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64152525"/>
              </p:ext>
            </p:extLst>
          </p:nvPr>
        </p:nvGraphicFramePr>
        <p:xfrm>
          <a:off x="609600" y="76200"/>
          <a:ext cx="10972800" cy="6096000"/>
        </p:xfrm>
        <a:graphic>
          <a:graphicData uri="http://schemas.openxmlformats.org/drawingml/2006/table">
            <a:tbl>
              <a:tblPr firstRow="1" bandRow="1">
                <a:tableStyleId>{5C22544A-7EE6-4342-B048-85BDC9FD1C3A}</a:tableStyleId>
              </a:tblPr>
              <a:tblGrid>
                <a:gridCol w="3968496">
                  <a:extLst>
                    <a:ext uri="{9D8B030D-6E8A-4147-A177-3AD203B41FA5}">
                      <a16:colId xmlns:a16="http://schemas.microsoft.com/office/drawing/2014/main" val="690753193"/>
                    </a:ext>
                  </a:extLst>
                </a:gridCol>
                <a:gridCol w="3502152">
                  <a:extLst>
                    <a:ext uri="{9D8B030D-6E8A-4147-A177-3AD203B41FA5}">
                      <a16:colId xmlns:a16="http://schemas.microsoft.com/office/drawing/2014/main" val="286287145"/>
                    </a:ext>
                  </a:extLst>
                </a:gridCol>
                <a:gridCol w="3502152">
                  <a:extLst>
                    <a:ext uri="{9D8B030D-6E8A-4147-A177-3AD203B41FA5}">
                      <a16:colId xmlns:a16="http://schemas.microsoft.com/office/drawing/2014/main" val="1804750111"/>
                    </a:ext>
                  </a:extLst>
                </a:gridCol>
              </a:tblGrid>
              <a:tr h="914400">
                <a:tc gridSpan="3">
                  <a:txBody>
                    <a:bodyPr/>
                    <a:lstStyle/>
                    <a:p>
                      <a:pPr marL="0" algn="ctr" defTabSz="914400" rtl="0" eaLnBrk="1" latinLnBrk="0" hangingPunct="1"/>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What Happened to Christ’s Disciples?</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Witnesses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Apostolic (32a)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 (32b)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78089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84520-D12C-4CEB-F9C3-AC810C2ABB6E}"/>
              </a:ext>
            </a:extLst>
          </p:cNvPr>
          <p:cNvPicPr>
            <a:picLocks noChangeAspect="1"/>
          </p:cNvPicPr>
          <p:nvPr/>
        </p:nvPicPr>
        <p:blipFill>
          <a:blip r:embed="rId2"/>
          <a:stretch>
            <a:fillRect/>
          </a:stretch>
        </p:blipFill>
        <p:spPr>
          <a:xfrm>
            <a:off x="1537436" y="313838"/>
            <a:ext cx="9117127" cy="6230324"/>
          </a:xfrm>
          <a:prstGeom prst="rect">
            <a:avLst/>
          </a:prstGeom>
        </p:spPr>
      </p:pic>
    </p:spTree>
    <p:extLst>
      <p:ext uri="{BB962C8B-B14F-4D97-AF65-F5344CB8AC3E}">
        <p14:creationId xmlns:p14="http://schemas.microsoft.com/office/powerpoint/2010/main" val="3503716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50659-CF30-D2AF-2BAA-3AF57230CE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3:36</a:t>
            </a:r>
          </a:p>
          <a:p>
            <a:pPr algn="just">
              <a:spcAft>
                <a:spcPts val="750"/>
              </a:spcAft>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Son has eternal life; but the one who does not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obey</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will not see life, but the wrath of God remains on him.”</a:t>
            </a:r>
          </a:p>
        </p:txBody>
      </p:sp>
      <p:pic>
        <p:nvPicPr>
          <p:cNvPr id="2" name="Picture 1">
            <a:extLst>
              <a:ext uri="{FF2B5EF4-FFF2-40B4-BE49-F238E27FC236}">
                <a16:creationId xmlns:a16="http://schemas.microsoft.com/office/drawing/2014/main" id="{F5BB1750-33B0-4FB7-B1C6-763305E58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571044"/>
            <a:ext cx="1386170" cy="1305756"/>
          </a:xfrm>
          <a:prstGeom prst="rect">
            <a:avLst/>
          </a:prstGeom>
        </p:spPr>
      </p:pic>
    </p:spTree>
    <p:extLst>
      <p:ext uri="{BB962C8B-B14F-4D97-AF65-F5344CB8AC3E}">
        <p14:creationId xmlns:p14="http://schemas.microsoft.com/office/powerpoint/2010/main" val="3707918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50659-CF30-D2AF-2BAA-3AF57230CE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14:16-17</a:t>
            </a:r>
          </a:p>
          <a:p>
            <a:pPr algn="just">
              <a:spcAft>
                <a:spcPts val="750"/>
              </a:spcAft>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but you know Him because He abides with you and will be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F5BB1750-33B0-4FB7-B1C6-763305E58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571044"/>
            <a:ext cx="1386170" cy="1305756"/>
          </a:xfrm>
          <a:prstGeom prst="rect">
            <a:avLst/>
          </a:prstGeom>
        </p:spPr>
      </p:pic>
    </p:spTree>
    <p:extLst>
      <p:ext uri="{BB962C8B-B14F-4D97-AF65-F5344CB8AC3E}">
        <p14:creationId xmlns:p14="http://schemas.microsoft.com/office/powerpoint/2010/main" val="1682345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331884"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arrest (17-26)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examination (27-33)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Gamaliel’s interruption &amp; advice (34-39)</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(40-42)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Apostles’ Persecution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5:17-42</a:t>
            </a:r>
          </a:p>
        </p:txBody>
      </p:sp>
      <p:pic>
        <p:nvPicPr>
          <p:cNvPr id="2" name="Picture 1">
            <a:extLst>
              <a:ext uri="{FF2B5EF4-FFF2-40B4-BE49-F238E27FC236}">
                <a16:creationId xmlns:a16="http://schemas.microsoft.com/office/drawing/2014/main" id="{FEBF2A23-F265-6D12-8319-51FAF5ADDA3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5698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02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Reaction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Conviction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Rage (33b)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57153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Reaction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Rage (33b)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76655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He, when He comes,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a:t>
            </a:r>
            <a:r>
              <a:rPr lang="en-US" sz="3200" dirty="0">
                <a:effectLst>
                  <a:outerShdw blurRad="38100" dist="38100" dir="2700000" algn="tl">
                    <a:srgbClr val="000000">
                      <a:alpha val="43137"/>
                    </a:srgbClr>
                  </a:outerShdw>
                </a:effectLst>
                <a:latin typeface="Calibri" panose="020F0502020204030204" pitchFamily="34" charset="0"/>
              </a:rPr>
              <a:t> the world concerning sin and righteousness and judgment;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Reaction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Conviction (33a)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Rage (33b)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463082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688500"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arrest (17-26)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examination (27-33)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Gamaliel’s interruption &amp; advice (34-39)</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(40-42)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Apostles’ Persecution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5:17-42</a:t>
            </a:r>
          </a:p>
        </p:txBody>
      </p:sp>
      <p:pic>
        <p:nvPicPr>
          <p:cNvPr id="2" name="Picture 1">
            <a:extLst>
              <a:ext uri="{FF2B5EF4-FFF2-40B4-BE49-F238E27FC236}">
                <a16:creationId xmlns:a16="http://schemas.microsoft.com/office/drawing/2014/main" id="{290CC506-7451-DF3A-AE29-861C11032C5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21593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Interruption &amp;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background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address (35-39)</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10464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Interruption &amp;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Gamaliel’s background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address (35-39)</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78057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Background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Introduction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(34b)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07130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Background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(34b)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17434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35175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Background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Introduction (34a)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Command (34b)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96600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Interruption &amp;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background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Gamaliel’s address (35-39)</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1722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63173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08547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71659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Two Parallel Illustrations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Theudas (36)</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Judas of Galilee (37)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9206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Two Parallel Illustrations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Theudas (36)</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Judas of Galilee (37)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89815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Two Parallel Illustrations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Theudas (36)</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Judas of Galilee (37)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499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21770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5:38-39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Application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Command (38a)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Reason (38b-39)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98557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5:29-32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Necessity of civil disobedience (29)</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Presentation of the Messiah (30-31)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Witnesses (32)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8466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5:38-39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Application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Command (38a)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Reason (38b-39)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81625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5:38-39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Application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Command (38a)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Reason (38b-39)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80844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marR="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“Some have taken Gamaliel’s words and turned them into divine truth. However, Luke simply recorded what Gamaliel said without confirming the validity of the words. This was Gamaliel’s personal opinion; it was not a biblical truth. Many things that are not of God (such as false religions and cults) have prospered. One must be careful not to use someone’s opinion as biblical truth.”</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143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07410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331884"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arrest (17-26)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examination (27-33)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Gamaliel’s interruption &amp; advice (34-39)</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(40-42)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Apostles’ Persecution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5:17-42</a:t>
            </a:r>
          </a:p>
        </p:txBody>
      </p:sp>
      <p:pic>
        <p:nvPicPr>
          <p:cNvPr id="2" name="Picture 1">
            <a:extLst>
              <a:ext uri="{FF2B5EF4-FFF2-40B4-BE49-F238E27FC236}">
                <a16:creationId xmlns:a16="http://schemas.microsoft.com/office/drawing/2014/main" id="{5D4A0F7C-9B3B-42A0-22AB-64C105941EF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3982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 (40)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(41-42)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81861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Sanhedrin (40)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(41-42)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704748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88951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0086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066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12264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115314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8641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400093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 (40)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(41-42)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243777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5:41-42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Joy (41)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Zeal (42)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679282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5:41-42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Joy (41)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Zeal (42)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41499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5:41-42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Joy (41)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Zeal (42)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4763090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5:12</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Second Persecution</a:t>
            </a:r>
          </a:p>
        </p:txBody>
      </p:sp>
      <p:sp>
        <p:nvSpPr>
          <p:cNvPr id="161795" name="Rectangle 3"/>
          <p:cNvSpPr>
            <a:spLocks noGrp="1" noChangeArrowheads="1"/>
          </p:cNvSpPr>
          <p:nvPr>
            <p:ph type="body" idx="1"/>
          </p:nvPr>
        </p:nvSpPr>
        <p:spPr>
          <a:xfrm>
            <a:off x="762000" y="2057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Power (5:12-16)</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Persecution (5:17-42)</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02988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66645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 Icon Of The Genealoy Of Jesus Images - Son of David, Matthew Genealoy of  Jesus Christ and Jesus Genealoy Matthew Luke Charts / Newdesignfile.com">
            <a:extLst>
              <a:ext uri="{FF2B5EF4-FFF2-40B4-BE49-F238E27FC236}">
                <a16:creationId xmlns:a16="http://schemas.microsoft.com/office/drawing/2014/main" id="{07638764-20BA-4A96-8433-723EEB6641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114300"/>
            <a:ext cx="8686800" cy="6629400"/>
          </a:xfrm>
          <a:prstGeom prst="rect">
            <a:avLst/>
          </a:prstGeom>
          <a:solidFill>
            <a:srgbClr val="FFFFFF">
              <a:shade val="85000"/>
            </a:srgbClr>
          </a:solidFill>
          <a:ln w="2857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0824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17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5983</TotalTime>
  <Words>1975</Words>
  <Application>Microsoft Office PowerPoint</Application>
  <PresentationFormat>Widescreen</PresentationFormat>
  <Paragraphs>299</Paragraphs>
  <Slides>69</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Calibri Light</vt:lpstr>
      <vt:lpstr>Wingdings</vt:lpstr>
      <vt:lpstr>Office Theme</vt:lpstr>
      <vt:lpstr>PowerPoint Presentation</vt:lpstr>
      <vt:lpstr>Acts 5:12‒42 Church’s Second Persecution</vt:lpstr>
      <vt:lpstr>PowerPoint Presentation</vt:lpstr>
      <vt:lpstr>Acts 5:27-33 Apostles’ Examination</vt:lpstr>
      <vt:lpstr>Acts 5:29-32 Apostles’ Response</vt:lpstr>
      <vt:lpstr>Acts 5:30-31 Presentation of the Messiah</vt:lpstr>
      <vt:lpstr>Acts 5:30-31 Presentation of the Messiah</vt:lpstr>
      <vt:lpstr>PowerPoint Presentation</vt:lpstr>
      <vt:lpstr>PowerPoint Presentation</vt:lpstr>
      <vt:lpstr>PowerPoint Presentation</vt:lpstr>
      <vt:lpstr>Acts 5:30-31 Presentation of the Messiah</vt:lpstr>
      <vt:lpstr>PowerPoint Presentation</vt:lpstr>
      <vt:lpstr>Acts 5:30-31 Presentation of the Messiah</vt:lpstr>
      <vt:lpstr>Acts 2:15-35 Refutation of the Charge of Drunkenness</vt:lpstr>
      <vt:lpstr>PowerPoint Presentation</vt:lpstr>
      <vt:lpstr>CHRIST’S THREE OFFICES</vt:lpstr>
      <vt:lpstr>Acts 5:30-31 Presentation of the Messiah</vt:lpstr>
      <vt:lpstr>PowerPoint Presentation</vt:lpstr>
      <vt:lpstr>Acts 5:29-32 Apostles’ Response</vt:lpstr>
      <vt:lpstr>Acts 5:32 Witnesses</vt:lpstr>
      <vt:lpstr>Acts 5:32 Witnesses</vt:lpstr>
      <vt:lpstr>PowerPoint Presentation</vt:lpstr>
      <vt:lpstr>PowerPoint Presentation</vt:lpstr>
      <vt:lpstr>Acts 5:32 Witnesses</vt:lpstr>
      <vt:lpstr>PowerPoint Presentation</vt:lpstr>
      <vt:lpstr>PowerPoint Presentation</vt:lpstr>
      <vt:lpstr>PowerPoint Presentation</vt:lpstr>
      <vt:lpstr>PowerPoint Presentation</vt:lpstr>
      <vt:lpstr>PowerPoint Presentation</vt:lpstr>
      <vt:lpstr>Acts 5:27-33 Apostles’ Examination</vt:lpstr>
      <vt:lpstr>Acts 5:33 Sanhedrin’s Reaction</vt:lpstr>
      <vt:lpstr>Acts 5:33 Sanhedrin’s Reaction</vt:lpstr>
      <vt:lpstr>PowerPoint Presentation</vt:lpstr>
      <vt:lpstr>Acts 5:33 Sanhedrin’s Reaction</vt:lpstr>
      <vt:lpstr>PowerPoint Presentation</vt:lpstr>
      <vt:lpstr>Acts 5:34-39 Gamaliel’s Interruption &amp; Advice</vt:lpstr>
      <vt:lpstr>Acts 5:34-39 Gamaliel’s Interruption &amp; Advice</vt:lpstr>
      <vt:lpstr>Acts 5:34 Gamaliel’s Background</vt:lpstr>
      <vt:lpstr>Acts 5:34 Gamaliel’s Background</vt:lpstr>
      <vt:lpstr>Acts 5:34 Gamaliel’s Background</vt:lpstr>
      <vt:lpstr>Acts 5:34-39 Gamaliel’s Interruption &amp; Advice</vt:lpstr>
      <vt:lpstr>Acts 5:35-39 Gamaliel’s Address</vt:lpstr>
      <vt:lpstr>Acts 5:35-39 Gamaliel’s Address</vt:lpstr>
      <vt:lpstr>Acts 5:35-39 Gamaliel’s Address</vt:lpstr>
      <vt:lpstr>Acts 5:36-37 Two Parallel Illustrations</vt:lpstr>
      <vt:lpstr>Acts 5:36-37 Two Parallel Illustrations</vt:lpstr>
      <vt:lpstr>Acts 5:36-37 Two Parallel Illustrations</vt:lpstr>
      <vt:lpstr>Acts 5:35-39 Gamaliel’s Address</vt:lpstr>
      <vt:lpstr>Acts 5:38-39 Application</vt:lpstr>
      <vt:lpstr>Acts 5:38-39 Application</vt:lpstr>
      <vt:lpstr>Acts 5:38-39 Application</vt:lpstr>
      <vt:lpstr>Purpose</vt:lpstr>
      <vt:lpstr>Message</vt:lpstr>
      <vt:lpstr>PowerPoint Presentation</vt:lpstr>
      <vt:lpstr>PowerPoint Presentation</vt:lpstr>
      <vt:lpstr>Acts 5:40-42 Results</vt:lpstr>
      <vt:lpstr>Acts 5:40-42 Results</vt:lpstr>
      <vt:lpstr>Acts 5:40 Sanhedrin</vt:lpstr>
      <vt:lpstr>Acts 5:40 Sanhedrin</vt:lpstr>
      <vt:lpstr>Acts 5:40 Sanhedrin</vt:lpstr>
      <vt:lpstr>Acts 5:40 Sanhedrin</vt:lpstr>
      <vt:lpstr>Acts 5:40 Sanhedrin</vt:lpstr>
      <vt:lpstr>Acts 5:40 Sanhedrin</vt:lpstr>
      <vt:lpstr>Acts 5:40-42 Results</vt:lpstr>
      <vt:lpstr>Acts 5:41-42 Apostles</vt:lpstr>
      <vt:lpstr>Acts 5:41-42 Apostles</vt:lpstr>
      <vt:lpstr>Acts 5:41-42 Apostles</vt:lpstr>
      <vt:lpstr>Conclusion</vt:lpstr>
      <vt:lpstr>Acts 5:12‒42 Church’s Second Persecution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032 Acts 5v30-42</dc:title>
  <dc:subject>ACTS</dc:subject>
  <dc:creator>A. Woods</dc:creator>
  <cp:lastModifiedBy>anne woods</cp:lastModifiedBy>
  <cp:revision>663</cp:revision>
  <cp:lastPrinted>2023-11-15T12:55:07Z</cp:lastPrinted>
  <dcterms:created xsi:type="dcterms:W3CDTF">2009-01-10T23:45:31Z</dcterms:created>
  <dcterms:modified xsi:type="dcterms:W3CDTF">2023-11-29T19:23:09Z</dcterms:modified>
</cp:coreProperties>
</file>