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5"/>
  </p:notesMasterIdLst>
  <p:handoutMasterIdLst>
    <p:handoutMasterId r:id="rId76"/>
  </p:handoutMasterIdLst>
  <p:sldIdLst>
    <p:sldId id="2094" r:id="rId2"/>
    <p:sldId id="9505" r:id="rId3"/>
    <p:sldId id="10694" r:id="rId4"/>
    <p:sldId id="10593" r:id="rId5"/>
    <p:sldId id="10661" r:id="rId6"/>
    <p:sldId id="10663" r:id="rId7"/>
    <p:sldId id="10664" r:id="rId8"/>
    <p:sldId id="10698" r:id="rId9"/>
    <p:sldId id="2331" r:id="rId10"/>
    <p:sldId id="263" r:id="rId11"/>
    <p:sldId id="4281" r:id="rId12"/>
    <p:sldId id="2654" r:id="rId13"/>
    <p:sldId id="2606" r:id="rId14"/>
    <p:sldId id="2929" r:id="rId15"/>
    <p:sldId id="10711" r:id="rId16"/>
    <p:sldId id="3229" r:id="rId17"/>
    <p:sldId id="730" r:id="rId18"/>
    <p:sldId id="713" r:id="rId19"/>
    <p:sldId id="5955" r:id="rId20"/>
    <p:sldId id="2878" r:id="rId21"/>
    <p:sldId id="2850" r:id="rId22"/>
    <p:sldId id="2849" r:id="rId23"/>
    <p:sldId id="10712" r:id="rId24"/>
    <p:sldId id="10713" r:id="rId25"/>
    <p:sldId id="10714" r:id="rId26"/>
    <p:sldId id="10715" r:id="rId27"/>
    <p:sldId id="10716" r:id="rId28"/>
    <p:sldId id="2854" r:id="rId29"/>
    <p:sldId id="10717" r:id="rId30"/>
    <p:sldId id="10665" r:id="rId31"/>
    <p:sldId id="10666" r:id="rId32"/>
    <p:sldId id="10699" r:id="rId33"/>
    <p:sldId id="10667" r:id="rId34"/>
    <p:sldId id="10669" r:id="rId35"/>
    <p:sldId id="10670" r:id="rId36"/>
    <p:sldId id="10578" r:id="rId37"/>
    <p:sldId id="10718" r:id="rId38"/>
    <p:sldId id="10671" r:id="rId39"/>
    <p:sldId id="10700" r:id="rId40"/>
    <p:sldId id="10672" r:id="rId41"/>
    <p:sldId id="10701" r:id="rId42"/>
    <p:sldId id="10673" r:id="rId43"/>
    <p:sldId id="10702" r:id="rId44"/>
    <p:sldId id="10668" r:id="rId45"/>
    <p:sldId id="10703" r:id="rId46"/>
    <p:sldId id="10719" r:id="rId47"/>
    <p:sldId id="10595" r:id="rId48"/>
    <p:sldId id="10674" r:id="rId49"/>
    <p:sldId id="10675" r:id="rId50"/>
    <p:sldId id="10678" r:id="rId51"/>
    <p:sldId id="10679" r:id="rId52"/>
    <p:sldId id="10704" r:id="rId53"/>
    <p:sldId id="10680" r:id="rId54"/>
    <p:sldId id="8007" r:id="rId55"/>
    <p:sldId id="10676" r:id="rId56"/>
    <p:sldId id="10677" r:id="rId57"/>
    <p:sldId id="10681" r:id="rId58"/>
    <p:sldId id="10682" r:id="rId59"/>
    <p:sldId id="10705" r:id="rId60"/>
    <p:sldId id="10706" r:id="rId61"/>
    <p:sldId id="9247" r:id="rId62"/>
    <p:sldId id="10707" r:id="rId63"/>
    <p:sldId id="8612" r:id="rId64"/>
    <p:sldId id="10683" r:id="rId65"/>
    <p:sldId id="7316" r:id="rId66"/>
    <p:sldId id="1804" r:id="rId67"/>
    <p:sldId id="10684" r:id="rId68"/>
    <p:sldId id="10708" r:id="rId69"/>
    <p:sldId id="9277" r:id="rId70"/>
    <p:sldId id="10709" r:id="rId71"/>
    <p:sldId id="10522" r:id="rId72"/>
    <p:sldId id="10596" r:id="rId73"/>
    <p:sldId id="10524" r:id="rId74"/>
  </p:sldIdLst>
  <p:sldSz cx="12192000" cy="6858000"/>
  <p:notesSz cx="7315200" cy="9601200"/>
  <p:custDataLst>
    <p:tags r:id="rId77"/>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8000"/>
    <a:srgbClr val="CC66FF"/>
    <a:srgbClr val="00FF00"/>
    <a:srgbClr val="99FFCC"/>
    <a:srgbClr val="FF99FF"/>
    <a:srgbClr val="FF00FF"/>
    <a:srgbClr val="00CCFF"/>
    <a:srgbClr val="000066"/>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DB262F-E37A-4525-B6E5-45E0385DA3E4}" v="2" dt="2023-11-19T18:29:20.242"/>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2" autoAdjust="0"/>
    <p:restoredTop sz="96191" autoAdjust="0"/>
  </p:normalViewPr>
  <p:slideViewPr>
    <p:cSldViewPr>
      <p:cViewPr varScale="1">
        <p:scale>
          <a:sx n="61" d="100"/>
          <a:sy n="61" d="100"/>
        </p:scale>
        <p:origin x="78" y="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9" d="100"/>
          <a:sy n="79" d="100"/>
        </p:scale>
        <p:origin x="3686" y="8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84"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8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D14A6EBF-BEE6-4481-AF9E-EBBF98EC1B69}"/>
    <pc:docChg chg="custSel addSld delSld modSld sldOrd">
      <pc:chgData name="Jim McGowan" userId="e2c7446dd3aca506" providerId="LiveId" clId="{D14A6EBF-BEE6-4481-AF9E-EBBF98EC1B69}" dt="2023-10-29T17:32:25.998" v="32" actId="47"/>
      <pc:docMkLst>
        <pc:docMk/>
      </pc:docMkLst>
      <pc:sldChg chg="modSp mod">
        <pc:chgData name="Jim McGowan" userId="e2c7446dd3aca506" providerId="LiveId" clId="{D14A6EBF-BEE6-4481-AF9E-EBBF98EC1B69}" dt="2023-10-29T17:17:10.753" v="1" actId="207"/>
        <pc:sldMkLst>
          <pc:docMk/>
          <pc:sldMk cId="2629928329" sldId="10579"/>
        </pc:sldMkLst>
        <pc:spChg chg="mod">
          <ac:chgData name="Jim McGowan" userId="e2c7446dd3aca506" providerId="LiveId" clId="{D14A6EBF-BEE6-4481-AF9E-EBBF98EC1B69}" dt="2023-10-29T17:17:10.753" v="1" actId="207"/>
          <ac:spMkLst>
            <pc:docMk/>
            <pc:sldMk cId="2629928329" sldId="10579"/>
            <ac:spMk id="68611" creationId="{00000000-0000-0000-0000-000000000000}"/>
          </ac:spMkLst>
        </pc:spChg>
      </pc:sldChg>
      <pc:sldChg chg="modSp mod">
        <pc:chgData name="Jim McGowan" userId="e2c7446dd3aca506" providerId="LiveId" clId="{D14A6EBF-BEE6-4481-AF9E-EBBF98EC1B69}" dt="2023-10-29T17:27:02.180" v="3" actId="207"/>
        <pc:sldMkLst>
          <pc:docMk/>
          <pc:sldMk cId="2629185296" sldId="10581"/>
        </pc:sldMkLst>
        <pc:spChg chg="mod">
          <ac:chgData name="Jim McGowan" userId="e2c7446dd3aca506" providerId="LiveId" clId="{D14A6EBF-BEE6-4481-AF9E-EBBF98EC1B69}" dt="2023-10-29T17:27:02.180" v="3" actId="207"/>
          <ac:spMkLst>
            <pc:docMk/>
            <pc:sldMk cId="2629185296" sldId="10581"/>
            <ac:spMk id="68611" creationId="{00000000-0000-0000-0000-000000000000}"/>
          </ac:spMkLst>
        </pc:spChg>
      </pc:sldChg>
      <pc:sldChg chg="delSp modSp new del mod ord">
        <pc:chgData name="Jim McGowan" userId="e2c7446dd3aca506" providerId="LiveId" clId="{D14A6EBF-BEE6-4481-AF9E-EBBF98EC1B69}" dt="2023-10-29T17:32:25.998" v="32" actId="47"/>
        <pc:sldMkLst>
          <pc:docMk/>
          <pc:sldMk cId="3147419128" sldId="10590"/>
        </pc:sldMkLst>
        <pc:spChg chg="mod">
          <ac:chgData name="Jim McGowan" userId="e2c7446dd3aca506" providerId="LiveId" clId="{D14A6EBF-BEE6-4481-AF9E-EBBF98EC1B69}" dt="2023-10-29T17:28:23.016" v="21" actId="255"/>
          <ac:spMkLst>
            <pc:docMk/>
            <pc:sldMk cId="3147419128" sldId="10590"/>
            <ac:spMk id="2" creationId="{C96F6F14-F7A0-466F-167C-2E664B02960B}"/>
          </ac:spMkLst>
        </pc:spChg>
        <pc:spChg chg="del">
          <ac:chgData name="Jim McGowan" userId="e2c7446dd3aca506" providerId="LiveId" clId="{D14A6EBF-BEE6-4481-AF9E-EBBF98EC1B69}" dt="2023-10-29T17:28:00.314" v="5" actId="478"/>
          <ac:spMkLst>
            <pc:docMk/>
            <pc:sldMk cId="3147419128" sldId="10590"/>
            <ac:spMk id="3" creationId="{4F0EDE58-0CD0-80D9-96A1-F6F5B3C16155}"/>
          </ac:spMkLst>
        </pc:spChg>
      </pc:sldChg>
    </pc:docChg>
  </pc:docChgLst>
  <pc:docChgLst>
    <pc:chgData name="Jim McGowan" userId="e2c7446dd3aca506" providerId="LiveId" clId="{2A90909D-AB4F-4510-A472-4B4E31EAFF2E}"/>
    <pc:docChg chg="custSel addSld modSld replTag delTag">
      <pc:chgData name="Jim McGowan" userId="e2c7446dd3aca506" providerId="LiveId" clId="{2A90909D-AB4F-4510-A472-4B4E31EAFF2E}" dt="2023-11-12T18:28:42.806" v="26"/>
      <pc:docMkLst>
        <pc:docMk/>
      </pc:docMkLst>
      <pc:sldChg chg="modSp mod">
        <pc:chgData name="Jim McGowan" userId="e2c7446dd3aca506" providerId="LiveId" clId="{2A90909D-AB4F-4510-A472-4B4E31EAFF2E}" dt="2023-11-12T18:17:00.005" v="0" actId="207"/>
        <pc:sldMkLst>
          <pc:docMk/>
          <pc:sldMk cId="945526024" sldId="10144"/>
        </pc:sldMkLst>
        <pc:spChg chg="mod">
          <ac:chgData name="Jim McGowan" userId="e2c7446dd3aca506" providerId="LiveId" clId="{2A90909D-AB4F-4510-A472-4B4E31EAFF2E}" dt="2023-11-12T18:17:00.005" v="0" actId="207"/>
          <ac:spMkLst>
            <pc:docMk/>
            <pc:sldMk cId="945526024" sldId="10144"/>
            <ac:spMk id="3" creationId="{FCAB0259-2ED2-1928-0EE2-46625A5A800A}"/>
          </ac:spMkLst>
        </pc:spChg>
      </pc:sldChg>
      <pc:sldChg chg="delSp modSp new mod">
        <pc:chgData name="Jim McGowan" userId="e2c7446dd3aca506" providerId="LiveId" clId="{2A90909D-AB4F-4510-A472-4B4E31EAFF2E}" dt="2023-11-12T18:28:39.334" v="24" actId="12789"/>
        <pc:sldMkLst>
          <pc:docMk/>
          <pc:sldMk cId="1338648141" sldId="10725"/>
        </pc:sldMkLst>
        <pc:spChg chg="mod">
          <ac:chgData name="Jim McGowan" userId="e2c7446dd3aca506" providerId="LiveId" clId="{2A90909D-AB4F-4510-A472-4B4E31EAFF2E}" dt="2023-11-12T18:28:39.334" v="24" actId="12789"/>
          <ac:spMkLst>
            <pc:docMk/>
            <pc:sldMk cId="1338648141" sldId="10725"/>
            <ac:spMk id="2" creationId="{6C000071-2930-7DF5-EF4C-38564E38AA8E}"/>
          </ac:spMkLst>
        </pc:spChg>
        <pc:spChg chg="del">
          <ac:chgData name="Jim McGowan" userId="e2c7446dd3aca506" providerId="LiveId" clId="{2A90909D-AB4F-4510-A472-4B4E31EAFF2E}" dt="2023-11-12T18:28:23.193" v="4" actId="478"/>
          <ac:spMkLst>
            <pc:docMk/>
            <pc:sldMk cId="1338648141" sldId="10725"/>
            <ac:spMk id="3" creationId="{CDBC9D72-EFB8-27F8-2D0E-440350CC8D71}"/>
          </ac:spMkLst>
        </pc:spChg>
      </pc:sldChg>
    </pc:docChg>
  </pc:docChgLst>
  <pc:docChgLst>
    <pc:chgData name="Jim McGowan" userId="e2c7446dd3aca506" providerId="LiveId" clId="{D87AD03F-5A63-4A46-9195-CE1C1CDCA2CD}"/>
    <pc:docChg chg="custSel addSld modSld sldOrd">
      <pc:chgData name="Jim McGowan" userId="e2c7446dd3aca506" providerId="LiveId" clId="{D87AD03F-5A63-4A46-9195-CE1C1CDCA2CD}" dt="2023-11-05T18:23:52.041" v="19"/>
      <pc:docMkLst>
        <pc:docMk/>
      </pc:docMkLst>
      <pc:sldChg chg="delSp modSp new mod ord">
        <pc:chgData name="Jim McGowan" userId="e2c7446dd3aca506" providerId="LiveId" clId="{D87AD03F-5A63-4A46-9195-CE1C1CDCA2CD}" dt="2023-11-05T18:23:52.041" v="19"/>
        <pc:sldMkLst>
          <pc:docMk/>
          <pc:sldMk cId="690174162" sldId="10721"/>
        </pc:sldMkLst>
        <pc:spChg chg="mod">
          <ac:chgData name="Jim McGowan" userId="e2c7446dd3aca506" providerId="LiveId" clId="{D87AD03F-5A63-4A46-9195-CE1C1CDCA2CD}" dt="2023-11-05T18:22:45.581" v="17" actId="12788"/>
          <ac:spMkLst>
            <pc:docMk/>
            <pc:sldMk cId="690174162" sldId="10721"/>
            <ac:spMk id="2" creationId="{5B50E682-7A46-95EC-6044-5DCD5C8FB0AC}"/>
          </ac:spMkLst>
        </pc:spChg>
        <pc:spChg chg="del">
          <ac:chgData name="Jim McGowan" userId="e2c7446dd3aca506" providerId="LiveId" clId="{D87AD03F-5A63-4A46-9195-CE1C1CDCA2CD}" dt="2023-11-05T18:22:20.162" v="1" actId="478"/>
          <ac:spMkLst>
            <pc:docMk/>
            <pc:sldMk cId="690174162" sldId="10721"/>
            <ac:spMk id="3" creationId="{3D1A7854-1FEE-30F1-C1FF-53A8E37D6654}"/>
          </ac:spMkLst>
        </pc:spChg>
      </pc:sldChg>
    </pc:docChg>
  </pc:docChgLst>
  <pc:docChgLst>
    <pc:chgData name="Jim McGowan" userId="e2c7446dd3aca506" providerId="LiveId" clId="{2A5CDAB4-7CF4-460F-A90E-3E1958903FC1}"/>
    <pc:docChg chg="custSel addSld modSld replTag delTag">
      <pc:chgData name="Jim McGowan" userId="e2c7446dd3aca506" providerId="LiveId" clId="{2A5CDAB4-7CF4-460F-A90E-3E1958903FC1}" dt="2023-09-19T15:09:50.906" v="20"/>
      <pc:docMkLst>
        <pc:docMk/>
      </pc:docMkLst>
      <pc:sldChg chg="delSp modSp new mod">
        <pc:chgData name="Jim McGowan" userId="e2c7446dd3aca506" providerId="LiveId" clId="{2A5CDAB4-7CF4-460F-A90E-3E1958903FC1}" dt="2023-09-19T15:09:50.021" v="18" actId="12789"/>
        <pc:sldMkLst>
          <pc:docMk/>
          <pc:sldMk cId="20911479" sldId="10588"/>
        </pc:sldMkLst>
        <pc:spChg chg="mod">
          <ac:chgData name="Jim McGowan" userId="e2c7446dd3aca506" providerId="LiveId" clId="{2A5CDAB4-7CF4-460F-A90E-3E1958903FC1}" dt="2023-09-19T15:09:50.021" v="18" actId="12789"/>
          <ac:spMkLst>
            <pc:docMk/>
            <pc:sldMk cId="20911479" sldId="10588"/>
            <ac:spMk id="2" creationId="{CAC63AA0-4867-EC5A-EE46-86F2C4CBF2CE}"/>
          </ac:spMkLst>
        </pc:spChg>
        <pc:spChg chg="del">
          <ac:chgData name="Jim McGowan" userId="e2c7446dd3aca506" providerId="LiveId" clId="{2A5CDAB4-7CF4-460F-A90E-3E1958903FC1}" dt="2023-09-19T15:09:35.493" v="1" actId="478"/>
          <ac:spMkLst>
            <pc:docMk/>
            <pc:sldMk cId="20911479" sldId="10588"/>
            <ac:spMk id="3" creationId="{B08B43F3-6E9E-F31D-9AFB-519F5A14AF81}"/>
          </ac:spMkLst>
        </pc:spChg>
      </pc:sldChg>
    </pc:docChg>
  </pc:docChgLst>
  <pc:docChgLst>
    <pc:chgData name="Jim McGowan" userId="e2c7446dd3aca506" providerId="LiveId" clId="{6CDB262F-E37A-4525-B6E5-45E0385DA3E4}"/>
    <pc:docChg chg="custSel addSld modSld replTag delTag">
      <pc:chgData name="Jim McGowan" userId="e2c7446dd3aca506" providerId="LiveId" clId="{6CDB262F-E37A-4525-B6E5-45E0385DA3E4}" dt="2023-11-19T18:29:26.713" v="23"/>
      <pc:docMkLst>
        <pc:docMk/>
      </pc:docMkLst>
      <pc:sldChg chg="delSp modSp new mod">
        <pc:chgData name="Jim McGowan" userId="e2c7446dd3aca506" providerId="LiveId" clId="{6CDB262F-E37A-4525-B6E5-45E0385DA3E4}" dt="2023-11-19T18:29:20.242" v="21" actId="12789"/>
        <pc:sldMkLst>
          <pc:docMk/>
          <pc:sldMk cId="1270480948" sldId="10714"/>
        </pc:sldMkLst>
        <pc:spChg chg="mod">
          <ac:chgData name="Jim McGowan" userId="e2c7446dd3aca506" providerId="LiveId" clId="{6CDB262F-E37A-4525-B6E5-45E0385DA3E4}" dt="2023-11-19T18:29:20.242" v="21" actId="12789"/>
          <ac:spMkLst>
            <pc:docMk/>
            <pc:sldMk cId="1270480948" sldId="10714"/>
            <ac:spMk id="2" creationId="{2BA80AE1-C118-1FD5-E875-96F5C1203B94}"/>
          </ac:spMkLst>
        </pc:spChg>
        <pc:spChg chg="del">
          <ac:chgData name="Jim McGowan" userId="e2c7446dd3aca506" providerId="LiveId" clId="{6CDB262F-E37A-4525-B6E5-45E0385DA3E4}" dt="2023-11-19T18:29:02.766" v="1" actId="478"/>
          <ac:spMkLst>
            <pc:docMk/>
            <pc:sldMk cId="1270480948" sldId="10714"/>
            <ac:spMk id="3" creationId="{4296CCB1-6AD3-DAC0-1AE7-10AB5ACA40C3}"/>
          </ac:spMkLst>
        </pc:spChg>
      </pc:sldChg>
    </pc:docChg>
  </pc:docChgLst>
  <pc:docChgLst>
    <pc:chgData name="Jim McGowan" userId="e2c7446dd3aca506" providerId="LiveId" clId="{0467854E-7EB0-4D2F-A3AF-721AEE0DFF50}"/>
    <pc:docChg chg="custSel replTag delTag modHandout">
      <pc:chgData name="Jim McGowan" userId="e2c7446dd3aca506" providerId="LiveId" clId="{0467854E-7EB0-4D2F-A3AF-721AEE0DFF50}" dt="2023-11-15T15:00:05.424" v="8"/>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140 - 35v21-29</a:t>
            </a:r>
          </a:p>
          <a:p>
            <a:pPr>
              <a:defRPr/>
            </a:pPr>
            <a:r>
              <a:rPr lang="en-US" sz="1600" dirty="0"/>
              <a:t>11-26-2023</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11/26/2023</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61</a:t>
            </a:fld>
            <a:endParaRPr lang="en-US" altLang="en-US" dirty="0"/>
          </a:p>
        </p:txBody>
      </p:sp>
    </p:spTree>
    <p:extLst>
      <p:ext uri="{BB962C8B-B14F-4D97-AF65-F5344CB8AC3E}">
        <p14:creationId xmlns:p14="http://schemas.microsoft.com/office/powerpoint/2010/main" val="2482232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73</a:t>
            </a:fld>
            <a:endParaRPr lang="en-US" altLang="en-US" dirty="0"/>
          </a:p>
        </p:txBody>
      </p:sp>
    </p:spTree>
    <p:extLst>
      <p:ext uri="{BB962C8B-B14F-4D97-AF65-F5344CB8AC3E}">
        <p14:creationId xmlns:p14="http://schemas.microsoft.com/office/powerpoint/2010/main" val="4178545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4016956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normAutofit/>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51BF7BCE-34CD-4490-B0DA-89D6F1C52709}" type="slidenum">
              <a:rPr lang="en-US" altLang="en-US"/>
              <a:pPr>
                <a:defRPr/>
              </a:pPr>
              <a:t>‹#›</a:t>
            </a:fld>
            <a:endParaRPr lang="en-US" altLang="en-US"/>
          </a:p>
        </p:txBody>
      </p:sp>
    </p:spTree>
    <p:extLst>
      <p:ext uri="{BB962C8B-B14F-4D97-AF65-F5344CB8AC3E}">
        <p14:creationId xmlns:p14="http://schemas.microsoft.com/office/powerpoint/2010/main" val="448511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0" r:id="rId12"/>
    <p:sldLayoutId id="2147488922" r:id="rId13"/>
    <p:sldLayoutId id="2147488923"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4.png"/></Relationships>
</file>

<file path=ppt/slides/_rels/slide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a:effectLst>
                  <a:outerShdw blurRad="38100" dist="38100" dir="2700000" algn="tl">
                    <a:srgbClr val="000000">
                      <a:alpha val="43137"/>
                    </a:srgbClr>
                  </a:outerShdw>
                </a:effectLst>
              </a:rPr>
              <a:t>Genesis 12</a:t>
            </a:r>
            <a:r>
              <a:rPr lang="en-US" sz="3600" kern="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50E3C37A-2740-4C10-B07F-1E6492723F85}"/>
              </a:ext>
            </a:extLst>
          </p:cNvPr>
          <p:cNvSpPr>
            <a:spLocks noGrp="1" noChangeArrowheads="1"/>
          </p:cNvSpPr>
          <p:nvPr>
            <p:ph type="title"/>
          </p:nvPr>
        </p:nvSpPr>
        <p:spPr>
          <a:xfrm>
            <a:off x="609600" y="228600"/>
            <a:ext cx="10972800" cy="1371600"/>
          </a:xfrm>
        </p:spPr>
        <p:txBody>
          <a:bodyPr/>
          <a:lstStyle/>
          <a:p>
            <a:pPr marL="628650" indent="-628650" algn="ctr" eaLnBrk="1" hangingPunct="1">
              <a:buNone/>
              <a:defRPr/>
            </a:pPr>
            <a:r>
              <a:rPr lang="en-US" sz="4000" dirty="0"/>
              <a:t>Messiah must be from the tribe of Judah</a:t>
            </a:r>
          </a:p>
        </p:txBody>
      </p:sp>
      <p:sp>
        <p:nvSpPr>
          <p:cNvPr id="59395" name="Rectangle 3">
            <a:extLst>
              <a:ext uri="{FF2B5EF4-FFF2-40B4-BE49-F238E27FC236}">
                <a16:creationId xmlns:a16="http://schemas.microsoft.com/office/drawing/2014/main" id="{1F64AE84-06C1-4A5B-9FC4-CD842750385D}"/>
              </a:ext>
            </a:extLst>
          </p:cNvPr>
          <p:cNvSpPr>
            <a:spLocks noGrp="1" noChangeArrowheads="1"/>
          </p:cNvSpPr>
          <p:nvPr>
            <p:ph type="body" idx="1"/>
          </p:nvPr>
        </p:nvSpPr>
        <p:spPr>
          <a:xfrm>
            <a:off x="1981200" y="2743201"/>
            <a:ext cx="3619500" cy="568325"/>
          </a:xfrm>
        </p:spPr>
        <p:txBody>
          <a:bodyPr/>
          <a:lstStyle/>
          <a:p>
            <a:pPr eaLnBrk="1" hangingPunct="1">
              <a:lnSpc>
                <a:spcPct val="90000"/>
              </a:lnSpc>
              <a:buClr>
                <a:schemeClr val="tx2"/>
              </a:buClr>
              <a:buFont typeface="Wingdings" panose="05000000000000000000" pitchFamily="2" charset="2"/>
              <a:buChar char="n"/>
              <a:defRPr/>
            </a:pPr>
            <a:r>
              <a:rPr lang="en-US" sz="3600" dirty="0"/>
              <a:t>Genesis 49:10</a:t>
            </a:r>
          </a:p>
        </p:txBody>
      </p:sp>
      <p:pic>
        <p:nvPicPr>
          <p:cNvPr id="25604" name="Picture 5" descr="C:\Program Files\Common Files\Microsoft Shared\Clipart\cagcat50\AN01124_.wmf">
            <a:extLst>
              <a:ext uri="{FF2B5EF4-FFF2-40B4-BE49-F238E27FC236}">
                <a16:creationId xmlns:a16="http://schemas.microsoft.com/office/drawing/2014/main" id="{199A1E3A-20F7-4D8D-A1C1-DCF3E49AA32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1" y="2362201"/>
            <a:ext cx="3478213" cy="423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74E2B5-C2FF-4067-A4B0-22DB5A5312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49:10</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scepter</a:t>
            </a:r>
            <a:r>
              <a:rPr lang="en-US" sz="3600" dirty="0">
                <a:effectLst>
                  <a:outerShdw blurRad="38100" dist="38100" dir="2700000" algn="tl">
                    <a:srgbClr val="000000">
                      <a:alpha val="43137"/>
                    </a:srgbClr>
                  </a:outerShdw>
                </a:effectLst>
                <a:latin typeface="Calibri" panose="020F0502020204030204" pitchFamily="34" charset="0"/>
              </a:rPr>
              <a:t> shall not depart from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Judah</a:t>
            </a:r>
            <a:r>
              <a:rPr lang="en-US" sz="3600" dirty="0">
                <a:effectLst>
                  <a:outerShdw blurRad="38100" dist="38100" dir="2700000" algn="tl">
                    <a:srgbClr val="000000">
                      <a:alpha val="43137"/>
                    </a:srgbClr>
                  </a:outerShdw>
                </a:effectLst>
                <a:latin typeface="Calibri" panose="020F0502020204030204" pitchFamily="34" charset="0"/>
              </a:rPr>
              <a:t>, Nor the ruler’s staff from between his feet, Until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Shiloh</a:t>
            </a:r>
            <a:r>
              <a:rPr lang="en-US" sz="3600" dirty="0">
                <a:effectLst>
                  <a:outerShdw blurRad="38100" dist="38100" dir="2700000" algn="tl">
                    <a:srgbClr val="000000">
                      <a:alpha val="43137"/>
                    </a:srgbClr>
                  </a:outerShdw>
                </a:effectLst>
                <a:latin typeface="Calibri" panose="020F0502020204030204" pitchFamily="34" charset="0"/>
              </a:rPr>
              <a:t> comes, And to him shall be the obedience of the peoples.”</a:t>
            </a:r>
          </a:p>
        </p:txBody>
      </p:sp>
      <p:pic>
        <p:nvPicPr>
          <p:cNvPr id="3" name="Picture 2">
            <a:extLst>
              <a:ext uri="{FF2B5EF4-FFF2-40B4-BE49-F238E27FC236}">
                <a16:creationId xmlns:a16="http://schemas.microsoft.com/office/drawing/2014/main" id="{8C2434A7-BDE9-4A4A-A2DA-52296839FF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5229" y="3028950"/>
            <a:ext cx="2441542" cy="1828800"/>
          </a:xfrm>
          <a:prstGeom prst="rect">
            <a:avLst/>
          </a:prstGeom>
        </p:spPr>
      </p:pic>
    </p:spTree>
    <p:extLst>
      <p:ext uri="{BB962C8B-B14F-4D97-AF65-F5344CB8AC3E}">
        <p14:creationId xmlns:p14="http://schemas.microsoft.com/office/powerpoint/2010/main" val="172021674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2588" y="188695"/>
            <a:ext cx="4346825" cy="6480610"/>
          </a:xfrm>
          <a:prstGeom prst="rect">
            <a:avLst/>
          </a:prstGeom>
        </p:spPr>
      </p:pic>
    </p:spTree>
    <p:extLst>
      <p:ext uri="{BB962C8B-B14F-4D97-AF65-F5344CB8AC3E}">
        <p14:creationId xmlns:p14="http://schemas.microsoft.com/office/powerpoint/2010/main" val="9980227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714500" y="228600"/>
            <a:ext cx="8763000" cy="1143000"/>
          </a:xfrm>
        </p:spPr>
        <p:txBody>
          <a:bodyPr/>
          <a:lstStyle/>
          <a:p>
            <a:pPr marL="0" indent="0" eaLnBrk="1" hangingPunct="1">
              <a:buNone/>
              <a:defRPr/>
            </a:pPr>
            <a:r>
              <a:rPr lang="en-US" sz="4000" dirty="0"/>
              <a:t>Messiah must be from the tribe of Judah</a:t>
            </a:r>
          </a:p>
        </p:txBody>
      </p:sp>
      <p:sp>
        <p:nvSpPr>
          <p:cNvPr id="59395" name="Rectangle 3"/>
          <p:cNvSpPr>
            <a:spLocks noGrp="1" noChangeArrowheads="1"/>
          </p:cNvSpPr>
          <p:nvPr>
            <p:ph type="body" idx="1"/>
          </p:nvPr>
        </p:nvSpPr>
        <p:spPr>
          <a:xfrm>
            <a:off x="2286000" y="2400300"/>
            <a:ext cx="3886200" cy="2057400"/>
          </a:xfrm>
        </p:spPr>
        <p:txBody>
          <a:bodyPr/>
          <a:lstStyle/>
          <a:p>
            <a:pPr eaLnBrk="1" hangingPunct="1">
              <a:spcBef>
                <a:spcPts val="0"/>
              </a:spcBef>
              <a:spcAft>
                <a:spcPts val="3600"/>
              </a:spcAft>
              <a:buFont typeface="Wingdings" panose="05000000000000000000" pitchFamily="2" charset="2"/>
              <a:buChar char="n"/>
              <a:defRPr/>
            </a:pPr>
            <a:r>
              <a:rPr lang="en-US" sz="3600" dirty="0"/>
              <a:t>Genesis 49:10</a:t>
            </a:r>
          </a:p>
          <a:p>
            <a:pPr eaLnBrk="1" hangingPunct="1">
              <a:spcBef>
                <a:spcPts val="0"/>
              </a:spcBef>
              <a:spcAft>
                <a:spcPts val="3600"/>
              </a:spcAft>
              <a:buFont typeface="Wingdings" panose="05000000000000000000" pitchFamily="2" charset="2"/>
              <a:buChar char="n"/>
              <a:defRPr/>
            </a:pPr>
            <a:r>
              <a:rPr lang="en-US" sz="3600" dirty="0"/>
              <a:t>Revelation 5:5</a:t>
            </a:r>
          </a:p>
        </p:txBody>
      </p:sp>
      <p:pic>
        <p:nvPicPr>
          <p:cNvPr id="25604" name="Picture 5" descr="C:\Program Files\Common Files\Microsoft Shared\Clipart\cagcat50\AN01124_.wm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1" y="1312070"/>
            <a:ext cx="3478213" cy="423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813256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179AA0-2DE3-45E0-BD01-AAE1F827A6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5:5</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one of the elders said to me, “Stop weeping; behold, the Lion that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the tribe of Judah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Root of David, has overcome so as to open the book and its seven seals.”</a:t>
            </a:r>
          </a:p>
        </p:txBody>
      </p:sp>
    </p:spTree>
    <p:extLst>
      <p:ext uri="{BB962C8B-B14F-4D97-AF65-F5344CB8AC3E}">
        <p14:creationId xmlns:p14="http://schemas.microsoft.com/office/powerpoint/2010/main" val="1578221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179AA0-2DE3-45E0-BD01-AAE1F827A6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19:28</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Jesus said to them, ‘Truly I say to you, that you who have followed Me, in the regeneration when the Son of Man will sit on His glorious throne, you also shall sit upon twelve thrones, judging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twelve tribes of Israel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19892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C:\Users\HP Desktop\Pictures\Gabe's images\DivisionOfLandInMillennium.jpg">
            <a:extLst>
              <a:ext uri="{FF2B5EF4-FFF2-40B4-BE49-F238E27FC236}">
                <a16:creationId xmlns:a16="http://schemas.microsoft.com/office/drawing/2014/main" id="{CB49F7B9-2864-4EA9-8BC2-4C212BD704B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38020" y="91440"/>
            <a:ext cx="8915963" cy="6675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5501325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EABB52-3FC5-6E32-7283-5A6BCABAD307}"/>
              </a:ext>
            </a:extLst>
          </p:cNvPr>
          <p:cNvPicPr>
            <a:picLocks noChangeAspect="1"/>
          </p:cNvPicPr>
          <p:nvPr/>
        </p:nvPicPr>
        <p:blipFill>
          <a:blip r:embed="rId2"/>
          <a:stretch>
            <a:fillRect/>
          </a:stretch>
        </p:blipFill>
        <p:spPr>
          <a:xfrm>
            <a:off x="0" y="0"/>
            <a:ext cx="12192000" cy="6857999"/>
          </a:xfrm>
          <a:prstGeom prst="rect">
            <a:avLst/>
          </a:prstGeom>
        </p:spPr>
      </p:pic>
      <p:sp>
        <p:nvSpPr>
          <p:cNvPr id="198659" name="Rectangle 1"/>
          <p:cNvSpPr>
            <a:spLocks noChangeArrowheads="1"/>
          </p:cNvSpPr>
          <p:nvPr/>
        </p:nvSpPr>
        <p:spPr bwMode="auto">
          <a:xfrm>
            <a:off x="609600" y="0"/>
            <a:ext cx="10972800" cy="4001095"/>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10:27-29</a:t>
            </a:r>
          </a:p>
          <a:p>
            <a:pPr algn="just">
              <a:spcBef>
                <a:spcPts val="0"/>
              </a:spcBef>
              <a:spcAft>
                <a:spcPts val="0"/>
              </a:spcAft>
            </a:pPr>
            <a:r>
              <a:rPr lang="en-US" altLang="en-US" sz="3400" dirty="0">
                <a:effectLst>
                  <a:outerShdw blurRad="38100" dist="38100" dir="2700000" algn="tl">
                    <a:srgbClr val="000000">
                      <a:alpha val="43137"/>
                    </a:srgbClr>
                  </a:outerShdw>
                </a:effectLst>
                <a:latin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rPr>
              <a:t>27</a:t>
            </a:r>
            <a:r>
              <a:rPr lang="en-US" altLang="en-US" sz="3400"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My sheep hear My voice, and I know them, and they follow Me; </a:t>
            </a:r>
            <a:r>
              <a:rPr lang="en-US" sz="3400" baseline="30000" dirty="0">
                <a:effectLst>
                  <a:outerShdw blurRad="38100" dist="38100" dir="2700000" algn="tl">
                    <a:srgbClr val="000000">
                      <a:alpha val="43137"/>
                    </a:srgbClr>
                  </a:outerShdw>
                </a:effectLst>
                <a:latin typeface="Calibri" panose="020F0502020204030204" pitchFamily="34" charset="0"/>
              </a:rPr>
              <a:t>28 </a:t>
            </a:r>
            <a:r>
              <a:rPr lang="en-US" sz="3400" dirty="0">
                <a:effectLst>
                  <a:outerShdw blurRad="38100" dist="38100" dir="2700000" algn="tl">
                    <a:srgbClr val="000000">
                      <a:alpha val="43137"/>
                    </a:srgbClr>
                  </a:outerShdw>
                </a:effectLst>
                <a:latin typeface="Calibri" panose="020F0502020204030204" pitchFamily="34" charset="0"/>
              </a:rPr>
              <a:t>and I give eternal life to them, and they will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never perish</a:t>
            </a:r>
            <a:r>
              <a:rPr lang="en-US" sz="3400"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sz="3400" b="1" dirty="0">
                <a:solidFill>
                  <a:srgbClr val="66FFFF"/>
                </a:solidFill>
                <a:effectLst>
                  <a:outerShdw blurRad="38100" dist="38100" dir="2700000" algn="tl">
                    <a:srgbClr val="000000">
                      <a:alpha val="43137"/>
                    </a:srgbClr>
                  </a:outerShdw>
                </a:effectLst>
                <a:latin typeface="Calibri" panose="020F0502020204030204" pitchFamily="34" charset="0"/>
              </a:rPr>
              <a:t>[</a:t>
            </a:r>
            <a:r>
              <a:rPr lang="en-US" sz="3400" b="1" i="1" dirty="0" err="1">
                <a:solidFill>
                  <a:srgbClr val="66FFFF"/>
                </a:solidFill>
                <a:effectLst>
                  <a:outerShdw blurRad="38100" dist="38100" dir="2700000" algn="tl">
                    <a:srgbClr val="000000">
                      <a:alpha val="43137"/>
                    </a:srgbClr>
                  </a:outerShdw>
                </a:effectLst>
                <a:latin typeface="Calibri" panose="020F0502020204030204" pitchFamily="34" charset="0"/>
              </a:rPr>
              <a:t>ou</a:t>
            </a:r>
            <a:r>
              <a:rPr lang="en-US" sz="3400" b="1" i="1" dirty="0">
                <a:solidFill>
                  <a:srgbClr val="66FFFF"/>
                </a:solidFill>
                <a:effectLst>
                  <a:outerShdw blurRad="38100" dist="38100" dir="2700000" algn="tl">
                    <a:srgbClr val="000000">
                      <a:alpha val="43137"/>
                    </a:srgbClr>
                  </a:outerShdw>
                </a:effectLst>
                <a:latin typeface="Calibri" panose="020F0502020204030204" pitchFamily="34" charset="0"/>
              </a:rPr>
              <a:t> </a:t>
            </a:r>
            <a:r>
              <a:rPr lang="en-US" sz="3400" b="1" i="1" dirty="0" err="1">
                <a:solidFill>
                  <a:srgbClr val="66FFFF"/>
                </a:solidFill>
                <a:effectLst>
                  <a:outerShdw blurRad="38100" dist="38100" dir="2700000" algn="tl">
                    <a:srgbClr val="000000">
                      <a:alpha val="43137"/>
                    </a:srgbClr>
                  </a:outerShdw>
                </a:effectLst>
                <a:latin typeface="Calibri" panose="020F0502020204030204" pitchFamily="34" charset="0"/>
              </a:rPr>
              <a:t>mē</a:t>
            </a:r>
            <a:r>
              <a:rPr lang="en-US" sz="3400" b="1" dirty="0">
                <a:solidFill>
                  <a:srgbClr val="66FFFF"/>
                </a:solidFill>
                <a:effectLst>
                  <a:outerShdw blurRad="38100" dist="38100" dir="2700000" algn="tl">
                    <a:srgbClr val="000000">
                      <a:alpha val="43137"/>
                    </a:srgbClr>
                  </a:outerShdw>
                </a:effectLst>
                <a:latin typeface="Calibri" panose="020F0502020204030204" pitchFamily="34" charset="0"/>
              </a:rPr>
              <a:t>; </a:t>
            </a:r>
            <a:r>
              <a:rPr lang="en-US" sz="3400" b="1" i="1" dirty="0" err="1">
                <a:solidFill>
                  <a:srgbClr val="66FFFF"/>
                </a:solidFill>
                <a:effectLst>
                  <a:outerShdw blurRad="38100" dist="38100" dir="2700000" algn="tl">
                    <a:srgbClr val="000000">
                      <a:alpha val="43137"/>
                    </a:srgbClr>
                  </a:outerShdw>
                </a:effectLst>
                <a:latin typeface="Calibri" panose="020F0502020204030204" pitchFamily="34" charset="0"/>
              </a:rPr>
              <a:t>aiōnia</a:t>
            </a:r>
            <a:r>
              <a:rPr lang="en-US" sz="3400" dirty="0">
                <a:effectLst>
                  <a:outerShdw blurRad="38100" dist="38100" dir="2700000" algn="tl">
                    <a:srgbClr val="000000">
                      <a:alpha val="43137"/>
                    </a:srgbClr>
                  </a:outerShdw>
                </a:effectLst>
                <a:latin typeface="Calibri" panose="020F0502020204030204" pitchFamily="34" charset="0"/>
              </a:rPr>
              <a:t>]; and no one will snatch them out of My hand. </a:t>
            </a:r>
            <a:r>
              <a:rPr lang="en-US" sz="3400" baseline="30000" dirty="0">
                <a:effectLst>
                  <a:outerShdw blurRad="38100" dist="38100" dir="2700000" algn="tl">
                    <a:srgbClr val="000000">
                      <a:alpha val="43137"/>
                    </a:srgbClr>
                  </a:outerShdw>
                </a:effectLst>
                <a:latin typeface="Calibri" panose="020F0502020204030204" pitchFamily="34" charset="0"/>
              </a:rPr>
              <a:t>29</a:t>
            </a:r>
            <a:r>
              <a:rPr lang="en-US" sz="3400" dirty="0">
                <a:effectLst>
                  <a:outerShdw blurRad="38100" dist="38100" dir="2700000" algn="tl">
                    <a:srgbClr val="000000">
                      <a:alpha val="43137"/>
                    </a:srgbClr>
                  </a:outerShdw>
                </a:effectLst>
                <a:latin typeface="Calibri" panose="020F0502020204030204" pitchFamily="34" charset="0"/>
              </a:rPr>
              <a:t> My Father, who has given them to Me, is greater than all; and</a:t>
            </a:r>
            <a:r>
              <a:rPr lang="en-US" sz="3400"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no one is able to snatch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rPr>
              <a:t>them</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out of the Father’s hand.”</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A70F06C5-0759-44F1-8FDD-E91F4D3191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1546" y="3581400"/>
            <a:ext cx="1728908" cy="1371600"/>
          </a:xfrm>
          <a:prstGeom prst="ellipse">
            <a:avLst/>
          </a:prstGeom>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1E6164-E1CE-59F9-3E24-4B46CC58182A}"/>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2"/>
          <p:cNvSpPr/>
          <p:nvPr/>
        </p:nvSpPr>
        <p:spPr>
          <a:xfrm>
            <a:off x="609600" y="1"/>
            <a:ext cx="10972800" cy="4185761"/>
          </a:xfrm>
          <a:prstGeom prst="rect">
            <a:avLst/>
          </a:prstGeom>
        </p:spPr>
        <p:txBody>
          <a:bodyPr wrap="square">
            <a:spAutoFit/>
          </a:bodyPr>
          <a:lstStyle/>
          <a:p>
            <a:pPr algn="ctr">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8:29–30</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endParaRPr>
          </a:p>
          <a:p>
            <a:pPr algn="just">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those whom He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foreknew</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 also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predestined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become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conformed to the image of His Son, so that He would be the firstborn among many brethren;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these whom He predestined, He also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called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these whom He called, He also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justified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these whom He justified, He also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glorified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88483273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1ED5FD-01C0-8A09-F6AC-599A0436897D}"/>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2"/>
          <p:cNvSpPr/>
          <p:nvPr/>
        </p:nvSpPr>
        <p:spPr>
          <a:xfrm>
            <a:off x="609600" y="1"/>
            <a:ext cx="10972800" cy="3077766"/>
          </a:xfrm>
          <a:prstGeom prst="rect">
            <a:avLst/>
          </a:prstGeom>
        </p:spPr>
        <p:txBody>
          <a:bodyPr wrap="square">
            <a:spAutoFit/>
          </a:bodyPr>
          <a:lstStyle/>
          <a:p>
            <a:pPr algn="ctr">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Peter 1:4–5</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endParaRPr>
          </a:p>
          <a:p>
            <a:pPr algn="just">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b="1" baseline="30000" dirty="0"/>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obtain an inheritance which is imperishable and undefiled and will not fade away, reserved in heaven for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are protected by the power of 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faith for a salvation ready to be revealed in the last time.”</a:t>
            </a:r>
          </a:p>
        </p:txBody>
      </p:sp>
    </p:spTree>
    <p:extLst>
      <p:ext uri="{BB962C8B-B14F-4D97-AF65-F5344CB8AC3E}">
        <p14:creationId xmlns:p14="http://schemas.microsoft.com/office/powerpoint/2010/main" val="401168839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a:t>
            </a:r>
            <a:r>
              <a:rPr lang="en-US" b="1">
                <a:solidFill>
                  <a:srgbClr val="FFFFCC"/>
                </a:solidFill>
                <a:effectLst>
                  <a:outerShdw blurRad="38100" dist="38100" dir="2700000" algn="tl">
                    <a:srgbClr val="000000">
                      <a:alpha val="43137"/>
                    </a:srgbClr>
                  </a:outerShdw>
                </a:effectLst>
              </a:rPr>
              <a:t>people)</a:t>
            </a:r>
            <a:endParaRPr lang="en-US" b="1" dirty="0">
              <a:solidFill>
                <a:srgbClr val="FFFFCC"/>
              </a:solidFill>
              <a:effectLst>
                <a:outerShdw blurRad="38100" dist="38100" dir="2700000" algn="tl">
                  <a:srgbClr val="000000">
                    <a:alpha val="43137"/>
                  </a:srgbClr>
                </a:outerShdw>
              </a:effectLst>
            </a:endParaRP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 </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65AE40-F7A5-4937-BD4B-180F01FD54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154710"/>
          </a:xfrm>
          <a:prstGeom prst="rect">
            <a:avLst/>
          </a:prstGeom>
          <a:noFill/>
          <a:ln w="28575">
            <a:noFill/>
            <a:miter lim="800000"/>
            <a:headEnd/>
            <a:tailEnd/>
          </a:ln>
        </p:spPr>
        <p:txBody>
          <a:bodyPr wrap="square">
            <a:spAutoFit/>
          </a:bodyPr>
          <a:lstStyle/>
          <a:p>
            <a:pPr algn="ctr" eaLnBrk="1" fontAlgn="auto" hangingPunct="1">
              <a:spcBef>
                <a:spcPts val="0"/>
              </a:spcBef>
              <a:spcAft>
                <a:spcPts val="1200"/>
              </a:spcAft>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2 Corinthians 5:10</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mn-cs"/>
              </a:rPr>
              <a:t>“</a:t>
            </a:r>
            <a:r>
              <a:rPr lang="en-US" sz="3600" dirty="0">
                <a:effectLst>
                  <a:outerShdw blurRad="38100" dist="38100" dir="2700000" algn="tl">
                    <a:srgbClr val="000000">
                      <a:alpha val="43137"/>
                    </a:srgbClr>
                  </a:outerShdw>
                </a:effectLst>
                <a:latin typeface="Calibri" panose="020F0502020204030204" pitchFamily="34" charset="0"/>
              </a:rPr>
              <a:t>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we must all</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sz="3600" dirty="0">
                <a:effectLst>
                  <a:outerShdw blurRad="38100" dist="38100" dir="2700000" algn="tl">
                    <a:srgbClr val="000000">
                      <a:alpha val="43137"/>
                    </a:srgbClr>
                  </a:outerShdw>
                </a:effectLst>
                <a:latin typeface="Calibri" panose="020F0502020204030204" pitchFamily="34" charset="0"/>
              </a:rPr>
              <a:t>appear before the judgment seat of Christ, so that each one may be recompensed for his deeds in the body, according to what he has done, whether good or bad.”</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066800" y="316858"/>
          <a:ext cx="10058400" cy="6224285"/>
        </p:xfrm>
        <a:graphic>
          <a:graphicData uri="http://schemas.openxmlformats.org/drawingml/2006/table">
            <a:tbl>
              <a:tblPr firstRow="1" bandRow="1">
                <a:tableStyleId>{5C22544A-7EE6-4342-B048-85BDC9FD1C3A}</a:tableStyleId>
              </a:tblPr>
              <a:tblGrid>
                <a:gridCol w="2011680">
                  <a:extLst>
                    <a:ext uri="{9D8B030D-6E8A-4147-A177-3AD203B41FA5}">
                      <a16:colId xmlns:a16="http://schemas.microsoft.com/office/drawing/2014/main" val="20000"/>
                    </a:ext>
                  </a:extLst>
                </a:gridCol>
                <a:gridCol w="2011680">
                  <a:extLst>
                    <a:ext uri="{9D8B030D-6E8A-4147-A177-3AD203B41FA5}">
                      <a16:colId xmlns:a16="http://schemas.microsoft.com/office/drawing/2014/main" val="20001"/>
                    </a:ext>
                  </a:extLst>
                </a:gridCol>
                <a:gridCol w="2011680">
                  <a:extLst>
                    <a:ext uri="{9D8B030D-6E8A-4147-A177-3AD203B41FA5}">
                      <a16:colId xmlns:a16="http://schemas.microsoft.com/office/drawing/2014/main" val="20002"/>
                    </a:ext>
                  </a:extLst>
                </a:gridCol>
                <a:gridCol w="2011680">
                  <a:extLst>
                    <a:ext uri="{9D8B030D-6E8A-4147-A177-3AD203B41FA5}">
                      <a16:colId xmlns:a16="http://schemas.microsoft.com/office/drawing/2014/main" val="20003"/>
                    </a:ext>
                  </a:extLst>
                </a:gridCol>
                <a:gridCol w="2011680">
                  <a:extLst>
                    <a:ext uri="{9D8B030D-6E8A-4147-A177-3AD203B41FA5}">
                      <a16:colId xmlns:a16="http://schemas.microsoft.com/office/drawing/2014/main" val="20004"/>
                    </a:ext>
                  </a:extLst>
                </a:gridCol>
              </a:tblGrid>
              <a:tr h="794830">
                <a:tc gridSpan="5">
                  <a:txBody>
                    <a:bodyPr/>
                    <a:lstStyle/>
                    <a:p>
                      <a:pPr algn="ctr"/>
                      <a:r>
                        <a:rPr kumimoji="0" lang="en-US" sz="3600" b="1" i="0" u="none" strike="noStrike" kern="0" cap="none" spc="0" normalizeH="0" baseline="0" noProof="0" dirty="0">
                          <a:ln>
                            <a:noFill/>
                          </a:ln>
                          <a:solidFill>
                            <a:schemeClr val="bg2"/>
                          </a:solidFill>
                          <a:effectLst/>
                          <a:uLnTx/>
                          <a:uFillTx/>
                          <a:latin typeface="Calibri" panose="020F0502020204030204" pitchFamily="34" charset="0"/>
                          <a:ea typeface="+mj-ea"/>
                          <a:cs typeface="+mj-cs"/>
                        </a:rPr>
                        <a:t>Scripture’s Four Judgments</a:t>
                      </a:r>
                      <a:endParaRPr lang="en-US" sz="1400" b="1" dirty="0">
                        <a:solidFill>
                          <a:schemeClr val="bg2"/>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94830">
                <a:tc>
                  <a:txBody>
                    <a:bodyPr/>
                    <a:lstStyle/>
                    <a:p>
                      <a:r>
                        <a:rPr lang="en-US" sz="2000" dirty="0">
                          <a:latin typeface="Calibri" panose="020F0502020204030204" pitchFamily="34" charset="0"/>
                        </a:rPr>
                        <a:t>Name</a:t>
                      </a:r>
                    </a:p>
                  </a:txBody>
                  <a:tcPr marT="45717" marB="45717"/>
                </a:tc>
                <a:tc>
                  <a:txBody>
                    <a:bodyPr/>
                    <a:lstStyle/>
                    <a:p>
                      <a:r>
                        <a:rPr lang="en-US" sz="2000" dirty="0">
                          <a:latin typeface="Calibri" panose="020F0502020204030204" pitchFamily="34" charset="0"/>
                        </a:rPr>
                        <a:t>Sheep and</a:t>
                      </a:r>
                      <a:r>
                        <a:rPr lang="en-US" sz="2000" baseline="0" dirty="0">
                          <a:latin typeface="Calibri" panose="020F0502020204030204" pitchFamily="34" charset="0"/>
                        </a:rPr>
                        <a:t> Goat</a:t>
                      </a:r>
                      <a:endParaRPr lang="en-US" sz="2000" dirty="0">
                        <a:latin typeface="Calibri" panose="020F0502020204030204" pitchFamily="34" charset="0"/>
                      </a:endParaRPr>
                    </a:p>
                  </a:txBody>
                  <a:tcPr marT="45717" marB="45717"/>
                </a:tc>
                <a:tc>
                  <a:txBody>
                    <a:bodyPr/>
                    <a:lstStyle/>
                    <a:p>
                      <a:r>
                        <a:rPr lang="en-US" sz="2000" dirty="0">
                          <a:latin typeface="Calibri" panose="020F0502020204030204" pitchFamily="34" charset="0"/>
                        </a:rPr>
                        <a:t>Judgment of the Jews</a:t>
                      </a:r>
                    </a:p>
                  </a:txBody>
                  <a:tcPr marT="45717" marB="45717"/>
                </a:tc>
                <a:tc>
                  <a:txBody>
                    <a:bodyPr/>
                    <a:lstStyle/>
                    <a:p>
                      <a:r>
                        <a:rPr lang="en-US" sz="2000" b="1" u="sng" dirty="0">
                          <a:solidFill>
                            <a:schemeClr val="bg1"/>
                          </a:solidFill>
                          <a:latin typeface="Calibri" panose="020F0502020204030204" pitchFamily="34" charset="0"/>
                        </a:rPr>
                        <a:t>Bema</a:t>
                      </a:r>
                      <a:r>
                        <a:rPr lang="en-US" sz="2000" b="1" u="sng" baseline="0" dirty="0">
                          <a:solidFill>
                            <a:schemeClr val="bg1"/>
                          </a:solidFill>
                          <a:latin typeface="Calibri" panose="020F0502020204030204" pitchFamily="34" charset="0"/>
                        </a:rPr>
                        <a:t> Seat</a:t>
                      </a:r>
                      <a:endParaRPr lang="en-US" sz="2000" b="1" u="sng" dirty="0">
                        <a:solidFill>
                          <a:schemeClr val="bg1"/>
                        </a:solidFill>
                        <a:latin typeface="Calibri" panose="020F0502020204030204" pitchFamily="34" charset="0"/>
                      </a:endParaRPr>
                    </a:p>
                  </a:txBody>
                  <a:tcPr marT="45717" marB="45717">
                    <a:solidFill>
                      <a:srgbClr val="FFFFCC"/>
                    </a:solidFill>
                  </a:tcPr>
                </a:tc>
                <a:tc>
                  <a:txBody>
                    <a:bodyPr/>
                    <a:lstStyle/>
                    <a:p>
                      <a:r>
                        <a:rPr lang="en-US" sz="2000" dirty="0">
                          <a:latin typeface="Calibri" panose="020F0502020204030204" pitchFamily="34" charset="0"/>
                        </a:rPr>
                        <a:t>Great White Throne</a:t>
                      </a:r>
                    </a:p>
                  </a:txBody>
                  <a:tcPr marT="45717" marB="45717"/>
                </a:tc>
                <a:extLst>
                  <a:ext uri="{0D108BD9-81ED-4DB2-BD59-A6C34878D82A}">
                    <a16:rowId xmlns:a16="http://schemas.microsoft.com/office/drawing/2014/main" val="10000"/>
                  </a:ext>
                </a:extLst>
              </a:tr>
              <a:tr h="371120">
                <a:tc>
                  <a:txBody>
                    <a:bodyPr/>
                    <a:lstStyle/>
                    <a:p>
                      <a:r>
                        <a:rPr lang="en-US" sz="2000" dirty="0">
                          <a:latin typeface="Calibri" panose="020F0502020204030204" pitchFamily="34" charset="0"/>
                        </a:rPr>
                        <a:t>Scripture</a:t>
                      </a:r>
                    </a:p>
                  </a:txBody>
                  <a:tcPr marT="45717" marB="45717"/>
                </a:tc>
                <a:tc>
                  <a:txBody>
                    <a:bodyPr/>
                    <a:lstStyle/>
                    <a:p>
                      <a:r>
                        <a:rPr lang="en-US" sz="2000" dirty="0">
                          <a:latin typeface="Calibri" panose="020F0502020204030204" pitchFamily="34" charset="0"/>
                        </a:rPr>
                        <a:t>Matt 25:31-46</a:t>
                      </a:r>
                    </a:p>
                  </a:txBody>
                  <a:tcPr marT="45717" marB="45717"/>
                </a:tc>
                <a:tc>
                  <a:txBody>
                    <a:bodyPr/>
                    <a:lstStyle/>
                    <a:p>
                      <a:r>
                        <a:rPr lang="en-US" sz="2000" dirty="0">
                          <a:latin typeface="Calibri" panose="020F0502020204030204" pitchFamily="34" charset="0"/>
                        </a:rPr>
                        <a:t>Ezek 20:33-44</a:t>
                      </a:r>
                    </a:p>
                  </a:txBody>
                  <a:tcPr marT="45717" marB="45717"/>
                </a:tc>
                <a:tc>
                  <a:txBody>
                    <a:bodyPr/>
                    <a:lstStyle/>
                    <a:p>
                      <a:r>
                        <a:rPr lang="en-US" sz="2000" b="1" u="sng" dirty="0">
                          <a:solidFill>
                            <a:schemeClr val="bg1"/>
                          </a:solidFill>
                          <a:latin typeface="Calibri" panose="020F0502020204030204" pitchFamily="34" charset="0"/>
                        </a:rPr>
                        <a:t>1 Cor 3:10-15</a:t>
                      </a:r>
                    </a:p>
                  </a:txBody>
                  <a:tcPr marT="45717" marB="45717">
                    <a:solidFill>
                      <a:srgbClr val="FFFFCC"/>
                    </a:solidFill>
                  </a:tcPr>
                </a:tc>
                <a:tc>
                  <a:txBody>
                    <a:bodyPr/>
                    <a:lstStyle/>
                    <a:p>
                      <a:r>
                        <a:rPr lang="en-US" sz="2000" dirty="0">
                          <a:latin typeface="Calibri" panose="020F0502020204030204" pitchFamily="34" charset="0"/>
                        </a:rPr>
                        <a:t>Rev 20:11-15</a:t>
                      </a:r>
                    </a:p>
                  </a:txBody>
                  <a:tcPr marT="45717" marB="45717"/>
                </a:tc>
                <a:extLst>
                  <a:ext uri="{0D108BD9-81ED-4DB2-BD59-A6C34878D82A}">
                    <a16:rowId xmlns:a16="http://schemas.microsoft.com/office/drawing/2014/main" val="10001"/>
                  </a:ext>
                </a:extLst>
              </a:tr>
              <a:tr h="649461">
                <a:tc>
                  <a:txBody>
                    <a:bodyPr/>
                    <a:lstStyle/>
                    <a:p>
                      <a:r>
                        <a:rPr lang="en-US" sz="2000" dirty="0">
                          <a:latin typeface="Calibri" panose="020F0502020204030204" pitchFamily="34" charset="0"/>
                        </a:rPr>
                        <a:t>Place</a:t>
                      </a:r>
                    </a:p>
                  </a:txBody>
                  <a:tcPr marT="45717" marB="45717"/>
                </a:tc>
                <a:tc>
                  <a:txBody>
                    <a:bodyPr/>
                    <a:lstStyle/>
                    <a:p>
                      <a:r>
                        <a:rPr lang="en-US" sz="2000" dirty="0">
                          <a:latin typeface="Calibri" panose="020F0502020204030204" pitchFamily="34" charset="0"/>
                        </a:rPr>
                        <a:t>Earth, Jerusalem</a:t>
                      </a:r>
                    </a:p>
                  </a:txBody>
                  <a:tcPr marT="45717" marB="45717"/>
                </a:tc>
                <a:tc>
                  <a:txBody>
                    <a:bodyPr/>
                    <a:lstStyle/>
                    <a:p>
                      <a:r>
                        <a:rPr lang="en-US" sz="2000" dirty="0">
                          <a:latin typeface="Calibri" panose="020F0502020204030204" pitchFamily="34" charset="0"/>
                        </a:rPr>
                        <a:t>Earth, wilderness</a:t>
                      </a:r>
                    </a:p>
                  </a:txBody>
                  <a:tcPr marT="45717" marB="45717"/>
                </a:tc>
                <a:tc>
                  <a:txBody>
                    <a:bodyPr/>
                    <a:lstStyle/>
                    <a:p>
                      <a:r>
                        <a:rPr lang="en-US" sz="2000" b="1" u="sng" dirty="0">
                          <a:solidFill>
                            <a:schemeClr val="bg1"/>
                          </a:solidFill>
                          <a:latin typeface="Calibri" panose="020F0502020204030204" pitchFamily="34" charset="0"/>
                        </a:rPr>
                        <a:t>Heaven</a:t>
                      </a:r>
                    </a:p>
                  </a:txBody>
                  <a:tcPr marT="45717" marB="45717">
                    <a:solidFill>
                      <a:srgbClr val="FFFFCC"/>
                    </a:solidFill>
                  </a:tcPr>
                </a:tc>
                <a:tc>
                  <a:txBody>
                    <a:bodyPr/>
                    <a:lstStyle/>
                    <a:p>
                      <a:r>
                        <a:rPr lang="en-US" sz="2000" dirty="0">
                          <a:latin typeface="Calibri" panose="020F0502020204030204" pitchFamily="34" charset="0"/>
                        </a:rPr>
                        <a:t>Earth</a:t>
                      </a:r>
                    </a:p>
                  </a:txBody>
                  <a:tcPr marT="45717" marB="45717"/>
                </a:tc>
                <a:extLst>
                  <a:ext uri="{0D108BD9-81ED-4DB2-BD59-A6C34878D82A}">
                    <a16:rowId xmlns:a16="http://schemas.microsoft.com/office/drawing/2014/main" val="10002"/>
                  </a:ext>
                </a:extLst>
              </a:tr>
              <a:tr h="927801">
                <a:tc>
                  <a:txBody>
                    <a:bodyPr/>
                    <a:lstStyle/>
                    <a:p>
                      <a:r>
                        <a:rPr lang="en-US" sz="2000" dirty="0">
                          <a:latin typeface="Calibri" panose="020F0502020204030204" pitchFamily="34" charset="0"/>
                        </a:rPr>
                        <a:t>Audience</a:t>
                      </a:r>
                    </a:p>
                  </a:txBody>
                  <a:tcPr marT="45717" marB="45717"/>
                </a:tc>
                <a:tc>
                  <a:txBody>
                    <a:bodyPr/>
                    <a:lstStyle/>
                    <a:p>
                      <a:r>
                        <a:rPr lang="en-US" sz="2000" dirty="0">
                          <a:latin typeface="Calibri" panose="020F0502020204030204" pitchFamily="34" charset="0"/>
                        </a:rPr>
                        <a:t>Gentile Tribulation survivors</a:t>
                      </a:r>
                    </a:p>
                  </a:txBody>
                  <a:tcPr marT="45717" marB="45717"/>
                </a:tc>
                <a:tc>
                  <a:txBody>
                    <a:bodyPr/>
                    <a:lstStyle/>
                    <a:p>
                      <a:r>
                        <a:rPr lang="en-US" sz="2000" dirty="0">
                          <a:latin typeface="Calibri" panose="020F0502020204030204" pitchFamily="34" charset="0"/>
                        </a:rPr>
                        <a:t>Jewish Tribulation survivors</a:t>
                      </a:r>
                    </a:p>
                  </a:txBody>
                  <a:tcPr marT="45717" marB="45717"/>
                </a:tc>
                <a:tc>
                  <a:txBody>
                    <a:bodyPr/>
                    <a:lstStyle/>
                    <a:p>
                      <a:r>
                        <a:rPr lang="en-US" sz="2000" b="1" u="sng" dirty="0">
                          <a:solidFill>
                            <a:schemeClr val="bg1"/>
                          </a:solidFill>
                          <a:latin typeface="Calibri" panose="020F0502020204030204" pitchFamily="34" charset="0"/>
                        </a:rPr>
                        <a:t>Church</a:t>
                      </a:r>
                      <a:r>
                        <a:rPr lang="en-US" sz="2000" b="1" u="sng" baseline="0" dirty="0">
                          <a:solidFill>
                            <a:schemeClr val="bg1"/>
                          </a:solidFill>
                          <a:latin typeface="Calibri" panose="020F0502020204030204" pitchFamily="34" charset="0"/>
                        </a:rPr>
                        <a:t> Age believers</a:t>
                      </a:r>
                      <a:endParaRPr lang="en-US" sz="2000" b="1" u="sng" dirty="0">
                        <a:solidFill>
                          <a:schemeClr val="bg1"/>
                        </a:solidFill>
                        <a:latin typeface="Calibri" panose="020F0502020204030204" pitchFamily="34" charset="0"/>
                      </a:endParaRPr>
                    </a:p>
                  </a:txBody>
                  <a:tcPr marT="45717" marB="45717">
                    <a:solidFill>
                      <a:srgbClr val="FFFFCC"/>
                    </a:solidFill>
                  </a:tcPr>
                </a:tc>
                <a:tc>
                  <a:txBody>
                    <a:bodyPr/>
                    <a:lstStyle/>
                    <a:p>
                      <a:r>
                        <a:rPr lang="en-US" sz="2000" dirty="0">
                          <a:latin typeface="Calibri" panose="020F0502020204030204" pitchFamily="34" charset="0"/>
                        </a:rPr>
                        <a:t>All unsaved</a:t>
                      </a:r>
                    </a:p>
                  </a:txBody>
                  <a:tcPr marT="45717" marB="45717"/>
                </a:tc>
                <a:extLst>
                  <a:ext uri="{0D108BD9-81ED-4DB2-BD59-A6C34878D82A}">
                    <a16:rowId xmlns:a16="http://schemas.microsoft.com/office/drawing/2014/main" val="10003"/>
                  </a:ext>
                </a:extLst>
              </a:tr>
              <a:tr h="649461">
                <a:tc>
                  <a:txBody>
                    <a:bodyPr/>
                    <a:lstStyle/>
                    <a:p>
                      <a:r>
                        <a:rPr lang="en-US" sz="2000" dirty="0">
                          <a:latin typeface="Calibri" panose="020F0502020204030204" pitchFamily="34" charset="0"/>
                        </a:rPr>
                        <a:t>When</a:t>
                      </a:r>
                    </a:p>
                  </a:txBody>
                  <a:tcPr marT="45717" marB="45717"/>
                </a:tc>
                <a:tc>
                  <a:txBody>
                    <a:bodyPr/>
                    <a:lstStyle/>
                    <a:p>
                      <a:r>
                        <a:rPr lang="en-US" sz="2000" dirty="0">
                          <a:latin typeface="Calibri" panose="020F0502020204030204" pitchFamily="34" charset="0"/>
                        </a:rPr>
                        <a:t>After Tribulation</a:t>
                      </a:r>
                    </a:p>
                  </a:txBody>
                  <a:tcPr marT="45717" marB="45717"/>
                </a:tc>
                <a:tc>
                  <a:txBody>
                    <a:bodyPr/>
                    <a:lstStyle/>
                    <a:p>
                      <a:r>
                        <a:rPr lang="en-US" sz="2000" dirty="0">
                          <a:latin typeface="Calibri" panose="020F0502020204030204" pitchFamily="34" charset="0"/>
                        </a:rPr>
                        <a:t>After Tribulation</a:t>
                      </a:r>
                    </a:p>
                  </a:txBody>
                  <a:tcPr marT="45717" marB="45717"/>
                </a:tc>
                <a:tc>
                  <a:txBody>
                    <a:bodyPr/>
                    <a:lstStyle/>
                    <a:p>
                      <a:r>
                        <a:rPr lang="en-US" sz="2000" b="1" u="sng" dirty="0">
                          <a:solidFill>
                            <a:schemeClr val="bg1"/>
                          </a:solidFill>
                          <a:latin typeface="Calibri" panose="020F0502020204030204" pitchFamily="34" charset="0"/>
                        </a:rPr>
                        <a:t>After rapture</a:t>
                      </a:r>
                    </a:p>
                  </a:txBody>
                  <a:tcPr marT="45717" marB="45717">
                    <a:solidFill>
                      <a:srgbClr val="FFFFCC"/>
                    </a:solidFill>
                  </a:tcPr>
                </a:tc>
                <a:tc>
                  <a:txBody>
                    <a:bodyPr/>
                    <a:lstStyle/>
                    <a:p>
                      <a:r>
                        <a:rPr lang="en-US" sz="2000" dirty="0">
                          <a:latin typeface="Calibri" panose="020F0502020204030204" pitchFamily="34" charset="0"/>
                        </a:rPr>
                        <a:t>After Millennium</a:t>
                      </a:r>
                    </a:p>
                  </a:txBody>
                  <a:tcPr marT="45717" marB="45717"/>
                </a:tc>
                <a:extLst>
                  <a:ext uri="{0D108BD9-81ED-4DB2-BD59-A6C34878D82A}">
                    <a16:rowId xmlns:a16="http://schemas.microsoft.com/office/drawing/2014/main" val="10004"/>
                  </a:ext>
                </a:extLst>
              </a:tr>
              <a:tr h="927801">
                <a:tc>
                  <a:txBody>
                    <a:bodyPr/>
                    <a:lstStyle/>
                    <a:p>
                      <a:r>
                        <a:rPr lang="en-US" sz="2000" dirty="0">
                          <a:latin typeface="Calibri" panose="020F0502020204030204" pitchFamily="34" charset="0"/>
                        </a:rPr>
                        <a:t>Purpose</a:t>
                      </a:r>
                    </a:p>
                  </a:txBody>
                  <a:tcPr marT="45717" marB="45717"/>
                </a:tc>
                <a:tc>
                  <a:txBody>
                    <a:bodyPr/>
                    <a:lstStyle/>
                    <a:p>
                      <a:r>
                        <a:rPr lang="en-US" sz="2000" dirty="0">
                          <a:latin typeface="Calibri" panose="020F0502020204030204" pitchFamily="34" charset="0"/>
                        </a:rPr>
                        <a:t>Saved Gentiles enter kingdom</a:t>
                      </a:r>
                    </a:p>
                  </a:txBody>
                  <a:tcPr marT="45717" marB="45717"/>
                </a:tc>
                <a:tc>
                  <a:txBody>
                    <a:bodyPr/>
                    <a:lstStyle/>
                    <a:p>
                      <a:r>
                        <a:rPr lang="en-US" sz="2000" dirty="0">
                          <a:latin typeface="Calibri" panose="020F0502020204030204" pitchFamily="34" charset="0"/>
                        </a:rPr>
                        <a:t>Saved Jews enter kingdom</a:t>
                      </a:r>
                    </a:p>
                  </a:txBody>
                  <a:tcPr marT="45717" marB="45717"/>
                </a:tc>
                <a:tc>
                  <a:txBody>
                    <a:bodyPr/>
                    <a:lstStyle/>
                    <a:p>
                      <a:r>
                        <a:rPr lang="en-US" sz="2000" b="1" u="sng" dirty="0">
                          <a:solidFill>
                            <a:schemeClr val="bg1"/>
                          </a:solidFill>
                          <a:latin typeface="Calibri" panose="020F0502020204030204" pitchFamily="34" charset="0"/>
                        </a:rPr>
                        <a:t>Reward believers</a:t>
                      </a:r>
                    </a:p>
                  </a:txBody>
                  <a:tcPr marT="45717" marB="45717">
                    <a:solidFill>
                      <a:srgbClr val="FFFFCC"/>
                    </a:solidFill>
                  </a:tcPr>
                </a:tc>
                <a:tc>
                  <a:txBody>
                    <a:bodyPr/>
                    <a:lstStyle/>
                    <a:p>
                      <a:r>
                        <a:rPr lang="en-US" sz="2000" dirty="0">
                          <a:latin typeface="Calibri" panose="020F0502020204030204" pitchFamily="34" charset="0"/>
                        </a:rPr>
                        <a:t>Degree of punishment in hell</a:t>
                      </a:r>
                    </a:p>
                  </a:txBody>
                  <a:tcPr marT="45717" marB="45717"/>
                </a:tc>
                <a:extLst>
                  <a:ext uri="{0D108BD9-81ED-4DB2-BD59-A6C34878D82A}">
                    <a16:rowId xmlns:a16="http://schemas.microsoft.com/office/drawing/2014/main" val="10005"/>
                  </a:ext>
                </a:extLst>
              </a:tr>
              <a:tr h="927801">
                <a:tc>
                  <a:txBody>
                    <a:bodyPr/>
                    <a:lstStyle/>
                    <a:p>
                      <a:r>
                        <a:rPr lang="en-US" sz="2000" dirty="0">
                          <a:latin typeface="Calibri" panose="020F0502020204030204" pitchFamily="34" charset="0"/>
                        </a:rPr>
                        <a:t>Evaluation</a:t>
                      </a:r>
                    </a:p>
                  </a:txBody>
                  <a:tcPr marT="45717" marB="45717"/>
                </a:tc>
                <a:tc>
                  <a:txBody>
                    <a:bodyPr/>
                    <a:lstStyle/>
                    <a:p>
                      <a:r>
                        <a:rPr lang="en-US" sz="2000" dirty="0">
                          <a:latin typeface="Calibri" panose="020F0502020204030204" pitchFamily="34" charset="0"/>
                        </a:rPr>
                        <a:t>Treatment of Christ’s brethren</a:t>
                      </a:r>
                    </a:p>
                  </a:txBody>
                  <a:tcPr marT="45717" marB="45717"/>
                </a:tc>
                <a:tc>
                  <a:txBody>
                    <a:bodyPr/>
                    <a:lstStyle/>
                    <a:p>
                      <a:r>
                        <a:rPr lang="en-US" sz="2000" dirty="0">
                          <a:latin typeface="Calibri" panose="020F0502020204030204" pitchFamily="34" charset="0"/>
                        </a:rPr>
                        <a:t>Passing under shepherd’s rod</a:t>
                      </a:r>
                    </a:p>
                  </a:txBody>
                  <a:tcPr marT="45717" marB="45717"/>
                </a:tc>
                <a:tc>
                  <a:txBody>
                    <a:bodyPr/>
                    <a:lstStyle/>
                    <a:p>
                      <a:r>
                        <a:rPr lang="en-US" sz="2000" b="1" u="sng" dirty="0">
                          <a:solidFill>
                            <a:schemeClr val="bg1"/>
                          </a:solidFill>
                          <a:latin typeface="Calibri" panose="020F0502020204030204" pitchFamily="34" charset="0"/>
                        </a:rPr>
                        <a:t>Works taken through fire</a:t>
                      </a:r>
                    </a:p>
                  </a:txBody>
                  <a:tcPr marT="45717" marB="45717">
                    <a:solidFill>
                      <a:srgbClr val="FFFFCC"/>
                    </a:solidFill>
                  </a:tcPr>
                </a:tc>
                <a:tc>
                  <a:txBody>
                    <a:bodyPr/>
                    <a:lstStyle/>
                    <a:p>
                      <a:r>
                        <a:rPr lang="en-US" sz="2000" dirty="0">
                          <a:latin typeface="Calibri" panose="020F0502020204030204" pitchFamily="34" charset="0"/>
                        </a:rPr>
                        <a:t>Not in the book; judged by books</a:t>
                      </a:r>
                    </a:p>
                  </a:txBody>
                  <a:tcPr marT="45717" marB="45717"/>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762500" y="228600"/>
            <a:ext cx="2667000" cy="914400"/>
          </a:xfrm>
        </p:spPr>
        <p:txBody>
          <a:bodyPr/>
          <a:lstStyle/>
          <a:p>
            <a:pPr algn="ctr" eaLnBrk="1" fontAlgn="auto" hangingPunct="1">
              <a:spcAft>
                <a:spcPts val="0"/>
              </a:spcAft>
              <a:defRPr/>
            </a:pPr>
            <a:r>
              <a:rPr lang="en-US" dirty="0">
                <a:solidFill>
                  <a:schemeClr val="tx2">
                    <a:satMod val="200000"/>
                  </a:schemeClr>
                </a:solidFill>
              </a:rPr>
              <a:t>Why?</a:t>
            </a:r>
          </a:p>
        </p:txBody>
      </p:sp>
      <p:sp>
        <p:nvSpPr>
          <p:cNvPr id="124931" name="Content Placeholder 2"/>
          <p:cNvSpPr>
            <a:spLocks noGrp="1"/>
          </p:cNvSpPr>
          <p:nvPr>
            <p:ph idx="1"/>
          </p:nvPr>
        </p:nvSpPr>
        <p:spPr>
          <a:xfrm>
            <a:off x="609600" y="1600201"/>
            <a:ext cx="8305800" cy="4460875"/>
          </a:xfrm>
        </p:spPr>
        <p:txBody>
          <a:bodyPr/>
          <a:lstStyle/>
          <a:p>
            <a:pPr marL="461963" indent="-461963" eaLnBrk="1" hangingPunct="1">
              <a:spcBef>
                <a:spcPts val="0"/>
              </a:spcBef>
              <a:spcAft>
                <a:spcPts val="3600"/>
              </a:spcAft>
              <a:defRPr/>
            </a:pPr>
            <a:r>
              <a:rPr lang="en-US" sz="3600" b="1" u="sng" dirty="0">
                <a:solidFill>
                  <a:srgbClr val="FFFFCC"/>
                </a:solidFill>
              </a:rPr>
              <a:t>Not</a:t>
            </a:r>
            <a:r>
              <a:rPr lang="en-US" sz="3600" dirty="0"/>
              <a:t> to judge sin (John 19:30)</a:t>
            </a:r>
          </a:p>
          <a:p>
            <a:pPr marL="461963" indent="-461963" eaLnBrk="1" hangingPunct="1">
              <a:spcBef>
                <a:spcPts val="0"/>
              </a:spcBef>
              <a:spcAft>
                <a:spcPts val="3600"/>
              </a:spcAft>
              <a:defRPr/>
            </a:pPr>
            <a:r>
              <a:rPr lang="en-US" sz="3600" b="1" u="sng" dirty="0">
                <a:solidFill>
                  <a:srgbClr val="FFFFCC"/>
                </a:solidFill>
              </a:rPr>
              <a:t>Not</a:t>
            </a:r>
            <a:r>
              <a:rPr lang="en-US" sz="3600" dirty="0"/>
              <a:t> to determine salvation (John 5:24)</a:t>
            </a:r>
          </a:p>
          <a:p>
            <a:pPr marL="461963" indent="-461963" eaLnBrk="1" hangingPunct="1">
              <a:spcBef>
                <a:spcPts val="0"/>
              </a:spcBef>
              <a:spcAft>
                <a:spcPts val="3600"/>
              </a:spcAft>
              <a:defRPr/>
            </a:pPr>
            <a:r>
              <a:rPr lang="en-US" sz="3600" b="1" u="sng" dirty="0">
                <a:solidFill>
                  <a:srgbClr val="FFFFCC"/>
                </a:solidFill>
              </a:rPr>
              <a:t>But</a:t>
            </a:r>
            <a:r>
              <a:rPr lang="en-US" sz="3600" dirty="0"/>
              <a:t> rather to give or not give rewards </a:t>
            </a: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63408" y="1600201"/>
            <a:ext cx="28146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D34593-CB8D-695F-8573-FB22485B765F}"/>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801314"/>
          </a:xfrm>
          <a:prstGeom prst="rect">
            <a:avLst/>
          </a:prstGeom>
          <a:noFill/>
          <a:ln w="28575">
            <a:noFill/>
            <a:miter lim="800000"/>
            <a:headEnd/>
            <a:tailEnd/>
          </a:ln>
        </p:spPr>
        <p:txBody>
          <a:bodyPr wrap="square">
            <a:spAutoFit/>
          </a:bodyPr>
          <a:lstStyle/>
          <a:p>
            <a:pPr algn="ctr" eaLnBrk="1" hangingPunct="1">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3:10-15</a:t>
            </a:r>
          </a:p>
          <a:p>
            <a:pPr algn="just">
              <a:spcBef>
                <a:spcPts val="0"/>
              </a:spcBef>
              <a:spcAft>
                <a:spcPts val="0"/>
              </a:spcAft>
            </a:pPr>
            <a:r>
              <a:rPr lang="en-US" sz="3200" u="none" strike="noStrike" baseline="30000" dirty="0">
                <a:effectLst/>
                <a:latin typeface="Calibri" panose="020F0502020204030204" pitchFamily="34" charset="0"/>
              </a:rPr>
              <a:t>10</a:t>
            </a:r>
            <a:r>
              <a:rPr lang="en-US" sz="3200" u="none" strike="noStrike" dirty="0">
                <a:effectLst/>
                <a:latin typeface="Calibri" panose="020F0502020204030204" pitchFamily="34" charset="0"/>
              </a:rPr>
              <a:t> </a:t>
            </a:r>
            <a:r>
              <a:rPr lang="en-US" sz="3200" dirty="0">
                <a:effectLst/>
                <a:latin typeface="Calibri" panose="020F0502020204030204" pitchFamily="34" charset="0"/>
              </a:rPr>
              <a:t>According to the grace of God which was given to me, like a wise master builder I laid a foundation, and another is building on it. But each man must be careful how he builds on it. </a:t>
            </a:r>
            <a:r>
              <a:rPr lang="en-US" sz="3200" u="none" strike="noStrike" baseline="30000" dirty="0">
                <a:effectLst/>
                <a:latin typeface="Calibri" panose="020F0502020204030204" pitchFamily="34" charset="0"/>
              </a:rPr>
              <a:t>11</a:t>
            </a:r>
            <a:r>
              <a:rPr lang="en-US" sz="3200" u="none" strike="noStrike" dirty="0">
                <a:effectLst/>
                <a:latin typeface="Calibri" panose="020F0502020204030204" pitchFamily="34" charset="0"/>
              </a:rPr>
              <a:t> </a:t>
            </a:r>
            <a:r>
              <a:rPr lang="en-US" sz="3200" dirty="0">
                <a:effectLst/>
                <a:latin typeface="Calibri" panose="020F0502020204030204" pitchFamily="34" charset="0"/>
              </a:rPr>
              <a:t>For no man can lay a foundation other than the one which is laid, which is Jesus Christ. </a:t>
            </a:r>
            <a:r>
              <a:rPr lang="en-US" sz="3200" u="none" strike="noStrike" baseline="30000" dirty="0">
                <a:effectLst/>
                <a:latin typeface="Calibri" panose="020F0502020204030204" pitchFamily="34" charset="0"/>
              </a:rPr>
              <a:t>12</a:t>
            </a:r>
            <a:r>
              <a:rPr lang="en-US" sz="3200" u="none" strike="noStrike" dirty="0">
                <a:effectLst/>
                <a:latin typeface="Calibri" panose="020F0502020204030204" pitchFamily="34" charset="0"/>
              </a:rPr>
              <a:t> </a:t>
            </a:r>
            <a:r>
              <a:rPr lang="en-US" sz="3200" dirty="0">
                <a:effectLst/>
                <a:latin typeface="Calibri" panose="020F0502020204030204" pitchFamily="34" charset="0"/>
              </a:rPr>
              <a:t>Now if any man builds on the foundation with gold, silver, precious stones, wood, hay, straw, </a:t>
            </a:r>
            <a:r>
              <a:rPr lang="en-US" sz="3200" u="none" strike="noStrike" baseline="30000" dirty="0">
                <a:effectLst/>
                <a:latin typeface="Calibri" panose="020F0502020204030204" pitchFamily="34" charset="0"/>
              </a:rPr>
              <a:t>13</a:t>
            </a:r>
            <a:r>
              <a:rPr lang="en-US" sz="3200" u="none" strike="noStrike" dirty="0">
                <a:effectLst/>
                <a:latin typeface="Calibri" panose="020F0502020204030204" pitchFamily="34" charset="0"/>
              </a:rPr>
              <a:t> </a:t>
            </a:r>
            <a:r>
              <a:rPr lang="en-US" sz="3200" dirty="0">
                <a:effectLst/>
                <a:latin typeface="Calibri" panose="020F0502020204030204" pitchFamily="34" charset="0"/>
              </a:rPr>
              <a:t>each man’s work will </a:t>
            </a:r>
            <a:r>
              <a:rPr lang="en-US" sz="3200" dirty="0">
                <a:effectLst/>
                <a:latin typeface="Calibri" panose="020F0502020204030204" pitchFamily="34" charset="0"/>
                <a:ea typeface="Calibri" panose="020F0502020204030204" pitchFamily="34" charset="0"/>
                <a:cs typeface="Calibri" panose="020F0502020204030204" pitchFamily="34" charset="0"/>
              </a:rPr>
              <a:t>become evident; for the day will show it because it is </a:t>
            </a:r>
            <a:r>
              <a:rPr lang="en-US" sz="3200" i="1" dirty="0">
                <a:effectLst/>
                <a:latin typeface="Calibri" panose="020F0502020204030204" pitchFamily="34" charset="0"/>
                <a:ea typeface="Calibri" panose="020F0502020204030204" pitchFamily="34" charset="0"/>
                <a:cs typeface="Calibri" panose="020F0502020204030204" pitchFamily="34" charset="0"/>
              </a:rPr>
              <a:t>to be</a:t>
            </a:r>
            <a:r>
              <a:rPr lang="en-US" sz="3200" dirty="0">
                <a:effectLst/>
                <a:latin typeface="Calibri" panose="020F0502020204030204" pitchFamily="34" charset="0"/>
                <a:ea typeface="Calibri" panose="020F0502020204030204" pitchFamily="34" charset="0"/>
                <a:cs typeface="Calibri" panose="020F0502020204030204" pitchFamily="34" charset="0"/>
              </a:rPr>
              <a:t> revealed with fire, and the fire itself will test the quality of . . .</a:t>
            </a:r>
            <a:endParaRPr lang="en-US" sz="3200" dirty="0">
              <a:effectLst/>
              <a:latin typeface="Calibri" panose="020F0502020204030204" pitchFamily="34" charset="0"/>
            </a:endParaRPr>
          </a:p>
        </p:txBody>
      </p:sp>
    </p:spTree>
    <p:extLst>
      <p:ext uri="{BB962C8B-B14F-4D97-AF65-F5344CB8AC3E}">
        <p14:creationId xmlns:p14="http://schemas.microsoft.com/office/powerpoint/2010/main" val="74753380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46758B-7AB7-CBB2-C300-5448ACA0C6E6}"/>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323987"/>
          </a:xfrm>
          <a:prstGeom prst="rect">
            <a:avLst/>
          </a:prstGeom>
          <a:noFill/>
          <a:ln w="28575">
            <a:noFill/>
            <a:miter lim="800000"/>
            <a:headEnd/>
            <a:tailEnd/>
          </a:ln>
        </p:spPr>
        <p:txBody>
          <a:bodyPr wrap="square">
            <a:spAutoFit/>
          </a:bodyPr>
          <a:lstStyle/>
          <a:p>
            <a:pPr algn="ctr" eaLnBrk="1" hangingPunct="1">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3:10-15</a:t>
            </a:r>
          </a:p>
          <a:p>
            <a:pPr algn="just">
              <a:spcBef>
                <a:spcPts val="0"/>
              </a:spcBef>
              <a:spcAft>
                <a:spcPts val="0"/>
              </a:spcAft>
            </a:pPr>
            <a:r>
              <a:rPr lang="en-US" sz="3200" dirty="0">
                <a:effectLst/>
                <a:latin typeface="Calibri" panose="020F0502020204030204" pitchFamily="34" charset="0"/>
                <a:ea typeface="Calibri" panose="020F0502020204030204" pitchFamily="34" charset="0"/>
                <a:cs typeface="Calibri" panose="020F0502020204030204" pitchFamily="34" charset="0"/>
              </a:rPr>
              <a:t>. . . each man’s work. </a:t>
            </a:r>
            <a:r>
              <a:rPr lang="en-US" sz="3200" u="none" strike="noStrike" baseline="30000" dirty="0">
                <a:effectLst/>
                <a:latin typeface="Calibri" panose="020F0502020204030204" pitchFamily="34" charset="0"/>
                <a:ea typeface="Calibri" panose="020F0502020204030204" pitchFamily="34" charset="0"/>
                <a:cs typeface="Calibri" panose="020F0502020204030204" pitchFamily="34" charset="0"/>
              </a:rPr>
              <a:t>14</a:t>
            </a:r>
            <a:r>
              <a:rPr lang="en-US" sz="3200" u="none" strike="noStrike" dirty="0">
                <a:effectLst/>
                <a:latin typeface="Calibri" panose="020F0502020204030204" pitchFamily="34" charset="0"/>
                <a:ea typeface="Calibri" panose="020F0502020204030204" pitchFamily="34" charset="0"/>
                <a:cs typeface="Calibri" panose="020F0502020204030204" pitchFamily="34" charset="0"/>
              </a:rPr>
              <a:t> </a:t>
            </a:r>
            <a:r>
              <a:rPr lang="en-US" sz="3200" dirty="0">
                <a:effectLst/>
                <a:latin typeface="Calibri" panose="020F0502020204030204" pitchFamily="34" charset="0"/>
                <a:ea typeface="Calibri" panose="020F0502020204030204" pitchFamily="34" charset="0"/>
                <a:cs typeface="Calibri" panose="020F0502020204030204" pitchFamily="34" charset="0"/>
              </a:rPr>
              <a:t>If any man’s work which he has built on it remains, he will receive a reward. </a:t>
            </a:r>
            <a:r>
              <a:rPr lang="en-US" sz="3200" u="none" strike="noStrike" baseline="30000" dirty="0">
                <a:effectLst/>
                <a:latin typeface="Calibri" panose="020F0502020204030204" pitchFamily="34" charset="0"/>
                <a:ea typeface="Calibri" panose="020F0502020204030204" pitchFamily="34" charset="0"/>
                <a:cs typeface="Calibri" panose="020F0502020204030204" pitchFamily="34" charset="0"/>
              </a:rPr>
              <a:t>15</a:t>
            </a:r>
            <a:r>
              <a:rPr lang="en-US" sz="3200" u="none" strike="noStrike" dirty="0">
                <a:effectLst/>
                <a:latin typeface="Calibri" panose="020F0502020204030204" pitchFamily="34" charset="0"/>
                <a:ea typeface="Calibri" panose="020F0502020204030204" pitchFamily="34" charset="0"/>
                <a:cs typeface="Calibri" panose="020F0502020204030204" pitchFamily="34" charset="0"/>
              </a:rPr>
              <a:t> </a:t>
            </a:r>
            <a:r>
              <a:rPr lang="en-US" sz="3200" dirty="0">
                <a:effectLst/>
                <a:latin typeface="Calibri" panose="020F0502020204030204" pitchFamily="34" charset="0"/>
                <a:ea typeface="Calibri" panose="020F0502020204030204" pitchFamily="34" charset="0"/>
                <a:cs typeface="Calibri" panose="020F0502020204030204" pitchFamily="34" charset="0"/>
              </a:rPr>
              <a:t>If any man’s work is burned up, he will suffer loss; but he himself will be saved, yet so as through fire. </a:t>
            </a:r>
          </a:p>
          <a:p>
            <a:pPr marL="0" marR="0" algn="just">
              <a:spcBef>
                <a:spcPts val="0"/>
              </a:spcBef>
              <a:spcAft>
                <a:spcPts val="0"/>
              </a:spcAft>
            </a:pPr>
            <a:endParaRPr lang="en-US" sz="3200" dirty="0">
              <a:effectLst/>
              <a:latin typeface="Calibri" panose="020F0502020204030204" pitchFamily="34" charset="0"/>
            </a:endParaRPr>
          </a:p>
        </p:txBody>
      </p:sp>
      <p:pic>
        <p:nvPicPr>
          <p:cNvPr id="3" name="Picture 2">
            <a:extLst>
              <a:ext uri="{FF2B5EF4-FFF2-40B4-BE49-F238E27FC236}">
                <a16:creationId xmlns:a16="http://schemas.microsoft.com/office/drawing/2014/main" id="{86D65C1C-AA54-95E7-A5A5-B04C65605C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18660" y="2590800"/>
            <a:ext cx="2554681" cy="2286000"/>
          </a:xfrm>
          <a:prstGeom prst="rect">
            <a:avLst/>
          </a:prstGeom>
          <a:ln>
            <a:solidFill>
              <a:schemeClr val="tx1"/>
            </a:solidFill>
          </a:ln>
        </p:spPr>
      </p:pic>
    </p:spTree>
    <p:extLst>
      <p:ext uri="{BB962C8B-B14F-4D97-AF65-F5344CB8AC3E}">
        <p14:creationId xmlns:p14="http://schemas.microsoft.com/office/powerpoint/2010/main" val="405112451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nvGraphicFramePr>
        <p:xfrm>
          <a:off x="609600" y="152404"/>
          <a:ext cx="10972800" cy="6553192"/>
        </p:xfrm>
        <a:graphic>
          <a:graphicData uri="http://schemas.openxmlformats.org/drawingml/2006/table">
            <a:tbl>
              <a:tblPr>
                <a:tableStyleId>{5940675A-B579-460E-94D1-54222C63F5DA}</a:tableStyleId>
              </a:tblPr>
              <a:tblGrid>
                <a:gridCol w="3872753">
                  <a:extLst>
                    <a:ext uri="{9D8B030D-6E8A-4147-A177-3AD203B41FA5}">
                      <a16:colId xmlns:a16="http://schemas.microsoft.com/office/drawing/2014/main" val="20000"/>
                    </a:ext>
                  </a:extLst>
                </a:gridCol>
                <a:gridCol w="2674044">
                  <a:extLst>
                    <a:ext uri="{9D8B030D-6E8A-4147-A177-3AD203B41FA5}">
                      <a16:colId xmlns:a16="http://schemas.microsoft.com/office/drawing/2014/main" val="20001"/>
                    </a:ext>
                  </a:extLst>
                </a:gridCol>
                <a:gridCol w="4426003">
                  <a:extLst>
                    <a:ext uri="{9D8B030D-6E8A-4147-A177-3AD203B41FA5}">
                      <a16:colId xmlns:a16="http://schemas.microsoft.com/office/drawing/2014/main" val="20002"/>
                    </a:ext>
                  </a:extLst>
                </a:gridCol>
              </a:tblGrid>
              <a:tr h="685731">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rgbClr val="00FFFF"/>
                          </a:solidFill>
                          <a:effectLst/>
                          <a:latin typeface="Calibri" panose="020F0502020204030204" pitchFamily="34" charset="0"/>
                          <a:ea typeface="+mj-ea"/>
                          <a:cs typeface="Calibri" panose="020F0502020204030204" pitchFamily="34" charset="0"/>
                        </a:rPr>
                        <a:t>Scripture’s Five Crowns </a:t>
                      </a:r>
                      <a:br>
                        <a:rPr lang="en-US" altLang="en-US" sz="3600" kern="1200" dirty="0">
                          <a:solidFill>
                            <a:srgbClr val="00FFFF"/>
                          </a:solidFill>
                          <a:effectLst/>
                          <a:latin typeface="Calibri" panose="020F0502020204030204" pitchFamily="34" charset="0"/>
                          <a:ea typeface="+mj-ea"/>
                          <a:cs typeface="Calibri" panose="020F0502020204030204" pitchFamily="34" charset="0"/>
                        </a:rPr>
                      </a:br>
                      <a:r>
                        <a:rPr lang="en-US" altLang="en-US" sz="2800" kern="1200" dirty="0">
                          <a:solidFill>
                            <a:schemeClr val="tx1"/>
                          </a:solidFill>
                          <a:effectLst/>
                          <a:latin typeface="Calibri" panose="020F0502020204030204" pitchFamily="34" charset="0"/>
                          <a:ea typeface="+mj-ea"/>
                          <a:cs typeface="Calibri" panose="020F0502020204030204" pitchFamily="34" charset="0"/>
                        </a:rPr>
                        <a:t>(Rev 4:10: 3:11; 2 John 8)</a:t>
                      </a:r>
                      <a:endParaRPr lang="en-US" sz="2800" kern="1200" dirty="0">
                        <a:solidFill>
                          <a:schemeClr val="tx1"/>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2"/>
                          </a:solidFill>
                          <a:effectLst/>
                          <a:latin typeface="Calibri" panose="020F0502020204030204" pitchFamily="34" charset="0"/>
                          <a:cs typeface="Calibri" panose="020F0502020204030204" pitchFamily="34" charset="0"/>
                        </a:rPr>
                        <a:t>SCRIPTURE</a:t>
                      </a:r>
                      <a:endParaRPr lang="en-US" sz="3200" b="1" u="none" kern="1200" dirty="0">
                        <a:solidFill>
                          <a:schemeClr val="bg2"/>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C00000"/>
                          </a:solidFill>
                          <a:effectLst/>
                          <a:latin typeface="Calibri" panose="020F0502020204030204" pitchFamily="34" charset="0"/>
                          <a:cs typeface="Calibri" panose="020F0502020204030204" pitchFamily="34" charset="0"/>
                        </a:rPr>
                        <a:t>CROWN</a:t>
                      </a:r>
                      <a:endParaRPr lang="en-US" sz="3200" b="1" u="none" kern="1200" dirty="0">
                        <a:solidFill>
                          <a:srgbClr val="C00000"/>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1">
                              <a:lumMod val="50000"/>
                            </a:schemeClr>
                          </a:solidFill>
                          <a:effectLst/>
                          <a:latin typeface="Calibri" panose="020F0502020204030204" pitchFamily="34" charset="0"/>
                          <a:cs typeface="Calibri" panose="020F0502020204030204" pitchFamily="34" charset="0"/>
                        </a:rPr>
                        <a:t>PURPOSE</a:t>
                      </a:r>
                      <a:endParaRPr lang="en-US" sz="3200" b="1" u="none" kern="1200" dirty="0">
                        <a:solidFill>
                          <a:schemeClr val="bg1">
                            <a:lumMod val="50000"/>
                          </a:schemeClr>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0"/>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Cor. 9:24-27</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Gaining mastery over the flesh</a:t>
                      </a:r>
                      <a:endParaRPr kumimoji="0" lang="en-US" sz="2600" b="0" i="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Thess. 2:19-20</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Rejoicing</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Soul winning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Jas. 1:12; Rev. 2:10</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Life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Enduring trials</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Pet. 5:2-4</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Glory</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Shepherding God’s people</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2 Tim. 4:8</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Righteousness</a:t>
                      </a:r>
                      <a:endPar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Longing for His appearing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98961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15F06D-74A1-40AD-A2CA-2B7B95093B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955203"/>
          </a:xfrm>
          <a:prstGeom prst="rect">
            <a:avLst/>
          </a:prstGeom>
          <a:noFill/>
          <a:ln w="28575">
            <a:noFill/>
            <a:miter lim="800000"/>
            <a:headEnd/>
            <a:tailEnd/>
          </a:ln>
        </p:spPr>
        <p:txBody>
          <a:bodyPr wrap="square">
            <a:spAutoFit/>
          </a:bodyPr>
          <a:lstStyle/>
          <a:p>
            <a:pPr algn="ctr">
              <a:spcAft>
                <a:spcPts val="1200"/>
              </a:spcAft>
              <a:defRPr/>
            </a:pPr>
            <a:r>
              <a:rPr lang="en-US" sz="3600" baseline="30000" dirty="0">
                <a:effectLst>
                  <a:outerShdw blurRad="38100" dist="38100" dir="2700000" algn="tl">
                    <a:srgbClr val="000000">
                      <a:alpha val="43137"/>
                    </a:srgbClr>
                  </a:outerShdw>
                </a:effectLst>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9:24-27</a:t>
            </a:r>
          </a:p>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rPr>
              <a:t>“Do you not know that those who run in a race all run, but </a:t>
            </a:r>
            <a:r>
              <a:rPr lang="en-US" sz="3200" i="1" dirty="0">
                <a:effectLst>
                  <a:outerShdw blurRad="38100" dist="38100" dir="2700000" algn="tl">
                    <a:srgbClr val="000000">
                      <a:alpha val="43137"/>
                    </a:srgbClr>
                  </a:outerShdw>
                </a:effectLst>
                <a:latin typeface="Calibri" panose="020F0502020204030204" pitchFamily="34" charset="0"/>
              </a:rPr>
              <a:t>only</a:t>
            </a:r>
            <a:r>
              <a:rPr lang="en-US" sz="3200" dirty="0">
                <a:effectLst>
                  <a:outerShdw blurRad="38100" dist="38100" dir="2700000" algn="tl">
                    <a:srgbClr val="000000">
                      <a:alpha val="43137"/>
                    </a:srgbClr>
                  </a:outerShdw>
                </a:effectLst>
                <a:latin typeface="Calibri" panose="020F0502020204030204" pitchFamily="34" charset="0"/>
              </a:rPr>
              <a:t> one receives the prize? Run in such a way that you may win. </a:t>
            </a:r>
            <a:r>
              <a:rPr lang="en-US" sz="3200" baseline="30000" dirty="0">
                <a:effectLst>
                  <a:outerShdw blurRad="38100" dist="38100" dir="2700000" algn="tl">
                    <a:srgbClr val="000000">
                      <a:alpha val="43137"/>
                    </a:srgbClr>
                  </a:outerShdw>
                </a:effectLst>
                <a:latin typeface="Calibri" panose="020F0502020204030204" pitchFamily="34" charset="0"/>
              </a:rPr>
              <a:t>25 </a:t>
            </a:r>
            <a:r>
              <a:rPr lang="en-US" sz="3200" dirty="0">
                <a:effectLst>
                  <a:outerShdw blurRad="38100" dist="38100" dir="2700000" algn="tl">
                    <a:srgbClr val="000000">
                      <a:alpha val="43137"/>
                    </a:srgbClr>
                  </a:outerShdw>
                </a:effectLst>
                <a:latin typeface="Calibri" panose="020F0502020204030204" pitchFamily="34" charset="0"/>
              </a:rPr>
              <a:t>Everyone who competes in the games exercises self-control in all things. They then </a:t>
            </a:r>
            <a:r>
              <a:rPr lang="en-US" sz="3200" i="1" dirty="0">
                <a:effectLst>
                  <a:outerShdw blurRad="38100" dist="38100" dir="2700000" algn="tl">
                    <a:srgbClr val="000000">
                      <a:alpha val="43137"/>
                    </a:srgbClr>
                  </a:outerShdw>
                </a:effectLst>
                <a:latin typeface="Calibri" panose="020F0502020204030204" pitchFamily="34" charset="0"/>
              </a:rPr>
              <a:t>do it</a:t>
            </a:r>
            <a:r>
              <a:rPr lang="en-US" sz="3200" dirty="0">
                <a:effectLst>
                  <a:outerShdw blurRad="38100" dist="38100" dir="2700000" algn="tl">
                    <a:srgbClr val="000000">
                      <a:alpha val="43137"/>
                    </a:srgbClr>
                  </a:outerShdw>
                </a:effectLst>
                <a:latin typeface="Calibri" panose="020F0502020204030204" pitchFamily="34" charset="0"/>
              </a:rPr>
              <a:t> to receive a perishable wreath, but we an imperishable. </a:t>
            </a:r>
            <a:r>
              <a:rPr lang="en-US" sz="3200" baseline="30000" dirty="0">
                <a:effectLst>
                  <a:outerShdw blurRad="38100" dist="38100" dir="2700000" algn="tl">
                    <a:srgbClr val="000000">
                      <a:alpha val="43137"/>
                    </a:srgbClr>
                  </a:outerShdw>
                </a:effectLst>
                <a:latin typeface="Calibri" panose="020F0502020204030204" pitchFamily="34" charset="0"/>
              </a:rPr>
              <a:t>26 </a:t>
            </a:r>
            <a:r>
              <a:rPr lang="en-US" sz="3200" dirty="0">
                <a:effectLst>
                  <a:outerShdw blurRad="38100" dist="38100" dir="2700000" algn="tl">
                    <a:srgbClr val="000000">
                      <a:alpha val="43137"/>
                    </a:srgbClr>
                  </a:outerShdw>
                </a:effectLst>
                <a:latin typeface="Calibri" panose="020F0502020204030204" pitchFamily="34" charset="0"/>
              </a:rPr>
              <a:t>Therefore I run in such a way, as not without aim; I box in such a way, as not beating the air; </a:t>
            </a:r>
            <a:r>
              <a:rPr lang="en-US" sz="3200" baseline="30000" dirty="0">
                <a:effectLst>
                  <a:outerShdw blurRad="38100" dist="38100" dir="2700000" algn="tl">
                    <a:srgbClr val="000000">
                      <a:alpha val="43137"/>
                    </a:srgbClr>
                  </a:outerShdw>
                </a:effectLst>
                <a:latin typeface="Calibri" panose="020F0502020204030204" pitchFamily="34" charset="0"/>
              </a:rPr>
              <a:t>27 </a:t>
            </a:r>
            <a:r>
              <a:rPr lang="en-US" sz="3200" dirty="0">
                <a:effectLst>
                  <a:outerShdw blurRad="38100" dist="38100" dir="2700000" algn="tl">
                    <a:srgbClr val="000000">
                      <a:alpha val="43137"/>
                    </a:srgbClr>
                  </a:outerShdw>
                </a:effectLst>
                <a:latin typeface="Calibri" panose="020F0502020204030204" pitchFamily="34" charset="0"/>
              </a:rPr>
              <a:t>but I discipline my body and make it my slave, so that, after I have preached to others, I myself will not be disqualified.”</a:t>
            </a:r>
          </a:p>
        </p:txBody>
      </p:sp>
    </p:spTree>
    <p:extLst>
      <p:ext uri="{BB962C8B-B14F-4D97-AF65-F5344CB8AC3E}">
        <p14:creationId xmlns:p14="http://schemas.microsoft.com/office/powerpoint/2010/main" val="412424212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nvGraphicFramePr>
        <p:xfrm>
          <a:off x="609600" y="152404"/>
          <a:ext cx="10972800" cy="6553192"/>
        </p:xfrm>
        <a:graphic>
          <a:graphicData uri="http://schemas.openxmlformats.org/drawingml/2006/table">
            <a:tbl>
              <a:tblPr>
                <a:tableStyleId>{5940675A-B579-460E-94D1-54222C63F5DA}</a:tableStyleId>
              </a:tblPr>
              <a:tblGrid>
                <a:gridCol w="3872753">
                  <a:extLst>
                    <a:ext uri="{9D8B030D-6E8A-4147-A177-3AD203B41FA5}">
                      <a16:colId xmlns:a16="http://schemas.microsoft.com/office/drawing/2014/main" val="20000"/>
                    </a:ext>
                  </a:extLst>
                </a:gridCol>
                <a:gridCol w="2674044">
                  <a:extLst>
                    <a:ext uri="{9D8B030D-6E8A-4147-A177-3AD203B41FA5}">
                      <a16:colId xmlns:a16="http://schemas.microsoft.com/office/drawing/2014/main" val="20001"/>
                    </a:ext>
                  </a:extLst>
                </a:gridCol>
                <a:gridCol w="4426003">
                  <a:extLst>
                    <a:ext uri="{9D8B030D-6E8A-4147-A177-3AD203B41FA5}">
                      <a16:colId xmlns:a16="http://schemas.microsoft.com/office/drawing/2014/main" val="20002"/>
                    </a:ext>
                  </a:extLst>
                </a:gridCol>
              </a:tblGrid>
              <a:tr h="685731">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rgbClr val="00FFFF"/>
                          </a:solidFill>
                          <a:effectLst/>
                          <a:latin typeface="Calibri" panose="020F0502020204030204" pitchFamily="34" charset="0"/>
                          <a:ea typeface="+mj-ea"/>
                          <a:cs typeface="Calibri" panose="020F0502020204030204" pitchFamily="34" charset="0"/>
                        </a:rPr>
                        <a:t>Scripture’s Five Crowns </a:t>
                      </a:r>
                      <a:br>
                        <a:rPr lang="en-US" altLang="en-US" sz="3600" kern="1200" dirty="0">
                          <a:solidFill>
                            <a:srgbClr val="00FFFF"/>
                          </a:solidFill>
                          <a:effectLst/>
                          <a:latin typeface="Calibri" panose="020F0502020204030204" pitchFamily="34" charset="0"/>
                          <a:ea typeface="+mj-ea"/>
                          <a:cs typeface="Calibri" panose="020F0502020204030204" pitchFamily="34" charset="0"/>
                        </a:rPr>
                      </a:br>
                      <a:r>
                        <a:rPr lang="en-US" altLang="en-US" sz="2800" kern="1200" dirty="0">
                          <a:solidFill>
                            <a:schemeClr val="tx1"/>
                          </a:solidFill>
                          <a:effectLst/>
                          <a:latin typeface="Calibri" panose="020F0502020204030204" pitchFamily="34" charset="0"/>
                          <a:ea typeface="+mj-ea"/>
                          <a:cs typeface="Calibri" panose="020F0502020204030204" pitchFamily="34" charset="0"/>
                        </a:rPr>
                        <a:t>(Rev 4:10: 3:11; 2 John 8)</a:t>
                      </a:r>
                      <a:endParaRPr lang="en-US" sz="2800" kern="1200" dirty="0">
                        <a:solidFill>
                          <a:schemeClr val="tx1"/>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2"/>
                          </a:solidFill>
                          <a:effectLst/>
                          <a:latin typeface="Calibri" panose="020F0502020204030204" pitchFamily="34" charset="0"/>
                          <a:cs typeface="Calibri" panose="020F0502020204030204" pitchFamily="34" charset="0"/>
                        </a:rPr>
                        <a:t>SCRIPTURE</a:t>
                      </a:r>
                      <a:endParaRPr lang="en-US" sz="3200" b="1" u="none" kern="1200" dirty="0">
                        <a:solidFill>
                          <a:schemeClr val="bg2"/>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C00000"/>
                          </a:solidFill>
                          <a:effectLst/>
                          <a:latin typeface="Calibri" panose="020F0502020204030204" pitchFamily="34" charset="0"/>
                          <a:cs typeface="Calibri" panose="020F0502020204030204" pitchFamily="34" charset="0"/>
                        </a:rPr>
                        <a:t>CROWN</a:t>
                      </a:r>
                      <a:endParaRPr lang="en-US" sz="3200" b="1" u="none" kern="1200" dirty="0">
                        <a:solidFill>
                          <a:srgbClr val="C00000"/>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1">
                              <a:lumMod val="50000"/>
                            </a:schemeClr>
                          </a:solidFill>
                          <a:effectLst/>
                          <a:latin typeface="Calibri" panose="020F0502020204030204" pitchFamily="34" charset="0"/>
                          <a:cs typeface="Calibri" panose="020F0502020204030204" pitchFamily="34" charset="0"/>
                        </a:rPr>
                        <a:t>PURPOSE</a:t>
                      </a:r>
                      <a:endParaRPr lang="en-US" sz="3200" b="1" u="none" kern="1200" dirty="0">
                        <a:solidFill>
                          <a:schemeClr val="bg1">
                            <a:lumMod val="50000"/>
                          </a:schemeClr>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0"/>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Cor. 9:24-27</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Gaining mastery over the flesh</a:t>
                      </a:r>
                      <a:endParaRPr kumimoji="0" lang="en-US" sz="2600" b="0" i="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Thess. 2:19-20</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Rejoicing</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Soul winning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Jas. 1:12; Rev. 2:10</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Life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Enduring trials</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Pet. 5:2-4</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Glory</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Shepherding God’s people</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2 Tim. 4:8</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Righteousness</a:t>
                      </a:r>
                      <a:endPar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Longing for His appearing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25033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ChangeArrowheads="1"/>
          </p:cNvSpPr>
          <p:nvPr/>
        </p:nvSpPr>
        <p:spPr bwMode="auto">
          <a:xfrm>
            <a:off x="609600" y="1447801"/>
            <a:ext cx="1097280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eaLnBrk="1" hangingPunct="1">
              <a:spcBef>
                <a:spcPct val="0"/>
              </a:spcBef>
              <a:buClrTx/>
              <a:buSzTx/>
              <a:buFontTx/>
              <a:buNone/>
            </a:pPr>
            <a:r>
              <a:rPr lang="en-US" altLang="en-US" sz="3000" dirty="0">
                <a:effectLst>
                  <a:outerShdw blurRad="38100" dist="38100" dir="2700000" algn="tl">
                    <a:srgbClr val="000000">
                      <a:alpha val="43137"/>
                    </a:srgbClr>
                  </a:outerShdw>
                </a:effectLst>
                <a:latin typeface="Calibri" panose="020F0502020204030204" pitchFamily="34" charset="0"/>
              </a:rPr>
              <a:t>“The judgment seat of Christ might be compared to a commencement ceremony. At graduation there is some measure of disappointment and remorse that one did not do better and work harder. However, at such an event the overwhelming emotion is joy, not remorse. The graduates do not leave the auditorium weeping because they did not earn better grades. Rather, they are thankful that they have been graduated, and they are grateful for what they did achieve. </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To overdo the sorrow aspect of the judgment seat of Christ is to make heaven hell. To under do the sorrow aspect is to make faithfulness inconsequential</a:t>
            </a:r>
            <a:r>
              <a:rPr lang="en-US" altLang="en-US" sz="3000" dirty="0">
                <a:effectLst>
                  <a:outerShdw blurRad="38100" dist="38100" dir="2700000" algn="tl">
                    <a:srgbClr val="000000">
                      <a:alpha val="43137"/>
                    </a:srgbClr>
                  </a:outerShdw>
                </a:effectLst>
                <a:latin typeface="Calibri" panose="020F0502020204030204" pitchFamily="34" charset="0"/>
              </a:rPr>
              <a:t>” (underlining mine).</a:t>
            </a:r>
          </a:p>
        </p:txBody>
      </p:sp>
      <p:sp>
        <p:nvSpPr>
          <p:cNvPr id="49155" name="TextBox 4"/>
          <p:cNvSpPr txBox="1">
            <a:spLocks noChangeArrowheads="1"/>
          </p:cNvSpPr>
          <p:nvPr/>
        </p:nvSpPr>
        <p:spPr bwMode="auto">
          <a:xfrm>
            <a:off x="3276600" y="171629"/>
            <a:ext cx="5638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3600" dirty="0">
                <a:solidFill>
                  <a:schemeClr val="tx2">
                    <a:satMod val="200000"/>
                  </a:schemeClr>
                </a:solidFill>
                <a:effectLst>
                  <a:outerShdw blurRad="38100" dist="38100" dir="2700000" algn="tl">
                    <a:srgbClr val="000000">
                      <a:alpha val="43137"/>
                    </a:srgbClr>
                  </a:outerShdw>
                </a:effectLst>
                <a:latin typeface="Calibri" panose="020F0502020204030204" pitchFamily="34" charset="0"/>
                <a:ea typeface="+mj-ea"/>
                <a:cs typeface="+mj-cs"/>
              </a:rPr>
              <a:t>Samuel Hoyt</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latin typeface="Corbel" panose="020B0503020204020204" pitchFamily="34" charset="0"/>
              </a:rPr>
              <a:t>“The Judgment Seat of Christ in Theological Perspective,” Part 2, </a:t>
            </a:r>
            <a:r>
              <a:rPr lang="en-US" altLang="en-US" sz="1800" i="1" dirty="0">
                <a:effectLst>
                  <a:outerShdw blurRad="38100" dist="38100" dir="2700000" algn="tl">
                    <a:srgbClr val="000000">
                      <a:alpha val="43137"/>
                    </a:srgbClr>
                  </a:outerShdw>
                </a:effectLst>
                <a:latin typeface="Corbel" panose="020B0503020204020204" pitchFamily="34" charset="0"/>
              </a:rPr>
              <a:t>Bibliotheca Sacra</a:t>
            </a:r>
            <a:r>
              <a:rPr lang="en-US" altLang="en-US" sz="1800" dirty="0">
                <a:effectLst>
                  <a:outerShdw blurRad="38100" dist="38100" dir="2700000" algn="tl">
                    <a:srgbClr val="000000">
                      <a:alpha val="43137"/>
                    </a:srgbClr>
                  </a:outerShdw>
                </a:effectLst>
                <a:latin typeface="Corbel" panose="020B0503020204020204" pitchFamily="34" charset="0"/>
              </a:rPr>
              <a:t>, electronic media.</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937483" cy="914400"/>
          </a:xfrm>
          <a:prstGeom prst="rect">
            <a:avLst/>
          </a:prstGeom>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35:1-29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Transitionary Information</a:t>
            </a:r>
          </a:p>
        </p:txBody>
      </p:sp>
      <p:sp>
        <p:nvSpPr>
          <p:cNvPr id="161795" name="Rectangle 3"/>
          <p:cNvSpPr>
            <a:spLocks noGrp="1" noChangeArrowheads="1"/>
          </p:cNvSpPr>
          <p:nvPr>
            <p:ph type="body" idx="1"/>
          </p:nvPr>
        </p:nvSpPr>
        <p:spPr>
          <a:xfrm>
            <a:off x="762000" y="1371600"/>
            <a:ext cx="7788900" cy="4572000"/>
          </a:xfrm>
        </p:spPr>
        <p:txBody>
          <a:bodyPr/>
          <a:lstStyle/>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journey to Bethel (35:1-8)</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Divine appearance (35:9-15)</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birth (35:16-20)</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Reuben loses the birthright (35:21-22a)</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Jacob’s dozen (35:22b-26)</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death (35:27-29)</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90753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 Dothan, Sichem et Mamre (Hebron) | Bible mapping, Bible, Bible study">
            <a:extLst>
              <a:ext uri="{FF2B5EF4-FFF2-40B4-BE49-F238E27FC236}">
                <a16:creationId xmlns:a16="http://schemas.microsoft.com/office/drawing/2014/main" id="{808EB302-3A41-BC4E-4F91-18C56F49D9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417" t="20417" r="20417" b="23835"/>
          <a:stretch/>
        </p:blipFill>
        <p:spPr bwMode="auto">
          <a:xfrm>
            <a:off x="3581400" y="200360"/>
            <a:ext cx="4876800" cy="6439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0149FAAC-A227-423F-3DD9-06435190589F}"/>
              </a:ext>
            </a:extLst>
          </p:cNvPr>
          <p:cNvSpPr>
            <a:spLocks noChangeArrowheads="1"/>
          </p:cNvSpPr>
          <p:nvPr/>
        </p:nvSpPr>
        <p:spPr bwMode="auto">
          <a:xfrm>
            <a:off x="5105399" y="2971800"/>
            <a:ext cx="1752601" cy="609600"/>
          </a:xfrm>
          <a:prstGeom prst="ellipse">
            <a:avLst/>
          </a:prstGeom>
          <a:noFill/>
          <a:ln w="76200" algn="ctr">
            <a:solidFill>
              <a:srgbClr val="C00000"/>
            </a:solidFill>
            <a:round/>
            <a:headEnd/>
            <a:tailEnd/>
          </a:ln>
        </p:spPr>
        <p:txBody>
          <a:bodyPr wrap="none"/>
          <a:lstStyle/>
          <a:p>
            <a:endParaRPr lang="en-US" dirty="0"/>
          </a:p>
        </p:txBody>
      </p:sp>
      <p:sp>
        <p:nvSpPr>
          <p:cNvPr id="2" name="Oval 7">
            <a:extLst>
              <a:ext uri="{FF2B5EF4-FFF2-40B4-BE49-F238E27FC236}">
                <a16:creationId xmlns:a16="http://schemas.microsoft.com/office/drawing/2014/main" id="{23B90AB0-E8CD-582C-9123-BC750E2DCBD2}"/>
              </a:ext>
            </a:extLst>
          </p:cNvPr>
          <p:cNvSpPr>
            <a:spLocks noChangeArrowheads="1"/>
          </p:cNvSpPr>
          <p:nvPr/>
        </p:nvSpPr>
        <p:spPr bwMode="auto">
          <a:xfrm>
            <a:off x="4572001" y="4038600"/>
            <a:ext cx="1905000" cy="609600"/>
          </a:xfrm>
          <a:prstGeom prst="ellipse">
            <a:avLst/>
          </a:prstGeom>
          <a:noFill/>
          <a:ln w="76200" algn="ctr">
            <a:solidFill>
              <a:srgbClr val="C00000"/>
            </a:solidFill>
            <a:round/>
            <a:headEnd/>
            <a:tailEnd/>
          </a:ln>
        </p:spPr>
        <p:txBody>
          <a:bodyPr wrap="none"/>
          <a:lstStyle/>
          <a:p>
            <a:endParaRPr lang="en-US" dirty="0"/>
          </a:p>
        </p:txBody>
      </p:sp>
    </p:spTree>
    <p:extLst>
      <p:ext uri="{BB962C8B-B14F-4D97-AF65-F5344CB8AC3E}">
        <p14:creationId xmlns:p14="http://schemas.microsoft.com/office/powerpoint/2010/main" val="171301727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Introduction (22b)</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dozen (23-26a)</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Conclusion (26b)</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35:22b-26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pic>
        <p:nvPicPr>
          <p:cNvPr id="3" name="Picture 2">
            <a:extLst>
              <a:ext uri="{FF2B5EF4-FFF2-40B4-BE49-F238E27FC236}">
                <a16:creationId xmlns:a16="http://schemas.microsoft.com/office/drawing/2014/main" id="{6C05FAA2-2760-4803-49A3-30A1463837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90001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Introduction (22b)</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dozen (23-26a)</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Conclusion (26b)</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35:22b-26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pic>
        <p:nvPicPr>
          <p:cNvPr id="3" name="Picture 2">
            <a:extLst>
              <a:ext uri="{FF2B5EF4-FFF2-40B4-BE49-F238E27FC236}">
                <a16:creationId xmlns:a16="http://schemas.microsoft.com/office/drawing/2014/main" id="{BA8097DB-F01A-50CE-A03D-8113C006D2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78842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46459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Introduction (22b)</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Jacob’s dozen (23-26a)</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Conclusion (26b)</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35:22b-26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pic>
        <p:nvPicPr>
          <p:cNvPr id="3" name="Picture 2">
            <a:extLst>
              <a:ext uri="{FF2B5EF4-FFF2-40B4-BE49-F238E27FC236}">
                <a16:creationId xmlns:a16="http://schemas.microsoft.com/office/drawing/2014/main" id="{CBE687C0-5D8E-6151-23D5-091ADAAD99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53851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35:23-26a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Leah’s six sons (23)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Rachel’s two sons (24)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Bilhah’s two sons (25)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Zilpah’s two sons (26a)</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16671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35:23-26a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Leah’s six sons (23)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Rachel’s two sons (24)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Bilhah’s two sons (25)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Zilpah’s two sons (26a)</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34360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79192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74E2B5-C2FF-4067-A4B0-22DB5A5312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49:10</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scepter</a:t>
            </a:r>
            <a:r>
              <a:rPr lang="en-US" sz="3600" dirty="0">
                <a:effectLst>
                  <a:outerShdw blurRad="38100" dist="38100" dir="2700000" algn="tl">
                    <a:srgbClr val="000000">
                      <a:alpha val="43137"/>
                    </a:srgbClr>
                  </a:outerShdw>
                </a:effectLst>
                <a:latin typeface="Calibri" panose="020F0502020204030204" pitchFamily="34" charset="0"/>
              </a:rPr>
              <a:t> shall not depart from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Judah</a:t>
            </a:r>
            <a:r>
              <a:rPr lang="en-US" sz="3600" dirty="0">
                <a:effectLst>
                  <a:outerShdw blurRad="38100" dist="38100" dir="2700000" algn="tl">
                    <a:srgbClr val="000000">
                      <a:alpha val="43137"/>
                    </a:srgbClr>
                  </a:outerShdw>
                </a:effectLst>
                <a:latin typeface="Calibri" panose="020F0502020204030204" pitchFamily="34" charset="0"/>
              </a:rPr>
              <a:t>, Nor the ruler’s staff from between his feet, Until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Shiloh</a:t>
            </a:r>
            <a:r>
              <a:rPr lang="en-US" sz="3600" dirty="0">
                <a:effectLst>
                  <a:outerShdw blurRad="38100" dist="38100" dir="2700000" algn="tl">
                    <a:srgbClr val="000000">
                      <a:alpha val="43137"/>
                    </a:srgbClr>
                  </a:outerShdw>
                </a:effectLst>
                <a:latin typeface="Calibri" panose="020F0502020204030204" pitchFamily="34" charset="0"/>
              </a:rPr>
              <a:t> comes, And to him shall be the obedience of the peoples.”</a:t>
            </a:r>
          </a:p>
        </p:txBody>
      </p:sp>
      <p:pic>
        <p:nvPicPr>
          <p:cNvPr id="3" name="Picture 2">
            <a:extLst>
              <a:ext uri="{FF2B5EF4-FFF2-40B4-BE49-F238E27FC236}">
                <a16:creationId xmlns:a16="http://schemas.microsoft.com/office/drawing/2014/main" id="{8C2434A7-BDE9-4A4A-A2DA-52296839FF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5229" y="3028950"/>
            <a:ext cx="2441542" cy="1828800"/>
          </a:xfrm>
          <a:prstGeom prst="rect">
            <a:avLst/>
          </a:prstGeom>
        </p:spPr>
      </p:pic>
    </p:spTree>
    <p:extLst>
      <p:ext uri="{BB962C8B-B14F-4D97-AF65-F5344CB8AC3E}">
        <p14:creationId xmlns:p14="http://schemas.microsoft.com/office/powerpoint/2010/main" val="221611525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35:23-26a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Leah’s six sons (23)</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Rachel’s two sons (24)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Bilhah’s two sons (25)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Zilpah’s two sons (26a)</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03592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8057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35:1-29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Transitionary Information</a:t>
            </a:r>
          </a:p>
        </p:txBody>
      </p:sp>
      <p:sp>
        <p:nvSpPr>
          <p:cNvPr id="161795" name="Rectangle 3"/>
          <p:cNvSpPr>
            <a:spLocks noGrp="1" noChangeArrowheads="1"/>
          </p:cNvSpPr>
          <p:nvPr>
            <p:ph type="body" idx="1"/>
          </p:nvPr>
        </p:nvSpPr>
        <p:spPr>
          <a:xfrm>
            <a:off x="762000" y="1371600"/>
            <a:ext cx="7788900" cy="4572000"/>
          </a:xfrm>
        </p:spPr>
        <p:txBody>
          <a:bodyPr/>
          <a:lstStyle/>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journey to Bethel (35:1-8)</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Divine appearance (35:9-15)</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birth (35:16-20)</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Reuben loses the birthright (35:21-22a)</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dozen (35:22b-26)</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death (35:27-29)</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35337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35:23-26a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Leah’s six sons (23)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Rachel’s two sons (24)</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Bilhah’s two sons (25)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Zilpah’s two sons (26a)</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70255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2094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35:23-26a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Leah’s six sons (23)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Rachel’s two sons (24)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Bilhah’s two sons (25)</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Zilpah’s two sons (26a)</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59985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952169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Introduction (22b)</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dozen (23-26a)</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Conclusion (26b)</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35:22b-26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pic>
        <p:nvPicPr>
          <p:cNvPr id="3" name="Picture 2">
            <a:extLst>
              <a:ext uri="{FF2B5EF4-FFF2-40B4-BE49-F238E27FC236}">
                <a16:creationId xmlns:a16="http://schemas.microsoft.com/office/drawing/2014/main" id="{97E18EC4-DB7F-F476-EF34-A77E6FA95F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41068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9344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 Dothan, Sichem et Mamre (Hebron) | Bible mapping, Bible, Bible study">
            <a:extLst>
              <a:ext uri="{FF2B5EF4-FFF2-40B4-BE49-F238E27FC236}">
                <a16:creationId xmlns:a16="http://schemas.microsoft.com/office/drawing/2014/main" id="{808EB302-3A41-BC4E-4F91-18C56F49D9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417" t="20417" r="20417" b="23835"/>
          <a:stretch/>
        </p:blipFill>
        <p:spPr bwMode="auto">
          <a:xfrm>
            <a:off x="3581400" y="200360"/>
            <a:ext cx="4876800" cy="6439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0149FAAC-A227-423F-3DD9-06435190589F}"/>
              </a:ext>
            </a:extLst>
          </p:cNvPr>
          <p:cNvSpPr>
            <a:spLocks noChangeArrowheads="1"/>
          </p:cNvSpPr>
          <p:nvPr/>
        </p:nvSpPr>
        <p:spPr bwMode="auto">
          <a:xfrm>
            <a:off x="5105399" y="2971800"/>
            <a:ext cx="1752601" cy="609600"/>
          </a:xfrm>
          <a:prstGeom prst="ellipse">
            <a:avLst/>
          </a:prstGeom>
          <a:noFill/>
          <a:ln w="76200" algn="ctr">
            <a:solidFill>
              <a:srgbClr val="C00000"/>
            </a:solidFill>
            <a:round/>
            <a:headEnd/>
            <a:tailEnd/>
          </a:ln>
        </p:spPr>
        <p:txBody>
          <a:bodyPr wrap="none"/>
          <a:lstStyle/>
          <a:p>
            <a:endParaRPr lang="en-US" dirty="0"/>
          </a:p>
        </p:txBody>
      </p:sp>
      <p:sp>
        <p:nvSpPr>
          <p:cNvPr id="2" name="Oval 7">
            <a:extLst>
              <a:ext uri="{FF2B5EF4-FFF2-40B4-BE49-F238E27FC236}">
                <a16:creationId xmlns:a16="http://schemas.microsoft.com/office/drawing/2014/main" id="{23B90AB0-E8CD-582C-9123-BC750E2DCBD2}"/>
              </a:ext>
            </a:extLst>
          </p:cNvPr>
          <p:cNvSpPr>
            <a:spLocks noChangeArrowheads="1"/>
          </p:cNvSpPr>
          <p:nvPr/>
        </p:nvSpPr>
        <p:spPr bwMode="auto">
          <a:xfrm>
            <a:off x="4572001" y="4038600"/>
            <a:ext cx="1905000" cy="609600"/>
          </a:xfrm>
          <a:prstGeom prst="ellipse">
            <a:avLst/>
          </a:prstGeom>
          <a:noFill/>
          <a:ln w="76200" algn="ctr">
            <a:solidFill>
              <a:srgbClr val="C00000"/>
            </a:solidFill>
            <a:round/>
            <a:headEnd/>
            <a:tailEnd/>
          </a:ln>
        </p:spPr>
        <p:txBody>
          <a:bodyPr wrap="none"/>
          <a:lstStyle/>
          <a:p>
            <a:endParaRPr lang="en-US" dirty="0"/>
          </a:p>
        </p:txBody>
      </p:sp>
    </p:spTree>
    <p:extLst>
      <p:ext uri="{BB962C8B-B14F-4D97-AF65-F5344CB8AC3E}">
        <p14:creationId xmlns:p14="http://schemas.microsoft.com/office/powerpoint/2010/main" val="144850634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35:1-29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Transitionary Information</a:t>
            </a:r>
          </a:p>
        </p:txBody>
      </p:sp>
      <p:sp>
        <p:nvSpPr>
          <p:cNvPr id="161795" name="Rectangle 3"/>
          <p:cNvSpPr>
            <a:spLocks noGrp="1" noChangeArrowheads="1"/>
          </p:cNvSpPr>
          <p:nvPr>
            <p:ph type="body" idx="1"/>
          </p:nvPr>
        </p:nvSpPr>
        <p:spPr>
          <a:xfrm>
            <a:off x="762000" y="1371600"/>
            <a:ext cx="7788900" cy="4572000"/>
          </a:xfrm>
        </p:spPr>
        <p:txBody>
          <a:bodyPr/>
          <a:lstStyle/>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journey to Bethel (35:1-8)</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Divine appearance (35:9-15)</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birth (35:16-20)</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Reuben loses the birthright (35:21-22a)</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dozen (35:22b-26)</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Isaac’s death (35:27-29)</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2095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Reunion of Isaac and Jacob (27)</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total years (28)</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death (29)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35:27-29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Death</a:t>
            </a:r>
          </a:p>
        </p:txBody>
      </p:sp>
      <p:pic>
        <p:nvPicPr>
          <p:cNvPr id="3" name="Picture 2">
            <a:extLst>
              <a:ext uri="{FF2B5EF4-FFF2-40B4-BE49-F238E27FC236}">
                <a16:creationId xmlns:a16="http://schemas.microsoft.com/office/drawing/2014/main" id="{E148F746-86F7-51D5-2E77-258EF1D093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41297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Reunion of Isaac and Jacob (27)</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total years (28)</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death (29)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35:27-29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Death</a:t>
            </a:r>
          </a:p>
        </p:txBody>
      </p:sp>
      <p:pic>
        <p:nvPicPr>
          <p:cNvPr id="3" name="Picture 2">
            <a:extLst>
              <a:ext uri="{FF2B5EF4-FFF2-40B4-BE49-F238E27FC236}">
                <a16:creationId xmlns:a16="http://schemas.microsoft.com/office/drawing/2014/main" id="{03A94150-6A81-0256-B471-39F8F7E6A3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47447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Geographical marker (21)</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Reuben’s sin (22a)</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35:21-22a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Reuben Loses the Birthright</a:t>
            </a:r>
          </a:p>
        </p:txBody>
      </p:sp>
      <p:pic>
        <p:nvPicPr>
          <p:cNvPr id="3" name="Picture 2">
            <a:extLst>
              <a:ext uri="{FF2B5EF4-FFF2-40B4-BE49-F238E27FC236}">
                <a16:creationId xmlns:a16="http://schemas.microsoft.com/office/drawing/2014/main" id="{71E92F1E-F9E0-F469-10DD-291618AC90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6197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35:27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Reunion of Isaac and Jacob</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Contact (27a)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Place (27b)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79589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35:27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Reunion of Isaac and Jacob</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Contact (27a)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Place (27b)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2489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7248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35:27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Reunion of Isaac and Jacob</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Contact (27a)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Place (27b)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7493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45 Map showing Mamre where Abraham was and Sodom where ...">
            <a:extLst>
              <a:ext uri="{FF2B5EF4-FFF2-40B4-BE49-F238E27FC236}">
                <a16:creationId xmlns:a16="http://schemas.microsoft.com/office/drawing/2014/main" id="{562ADCD3-A351-4392-BC70-BFC9EC1EC8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0930" y="137160"/>
            <a:ext cx="4930141"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7">
            <a:extLst>
              <a:ext uri="{FF2B5EF4-FFF2-40B4-BE49-F238E27FC236}">
                <a16:creationId xmlns:a16="http://schemas.microsoft.com/office/drawing/2014/main" id="{37FCAC8A-302B-4E98-A6B5-9DE63CFC32BB}"/>
              </a:ext>
            </a:extLst>
          </p:cNvPr>
          <p:cNvSpPr>
            <a:spLocks noChangeArrowheads="1"/>
          </p:cNvSpPr>
          <p:nvPr/>
        </p:nvSpPr>
        <p:spPr bwMode="auto">
          <a:xfrm>
            <a:off x="3733800" y="2895600"/>
            <a:ext cx="1371600" cy="838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10713793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Reunion of Isaac and Jacob (27)</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Isaac’s total years (28)</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death (29)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35:27-29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Death</a:t>
            </a:r>
          </a:p>
        </p:txBody>
      </p:sp>
      <p:pic>
        <p:nvPicPr>
          <p:cNvPr id="3" name="Picture 2">
            <a:extLst>
              <a:ext uri="{FF2B5EF4-FFF2-40B4-BE49-F238E27FC236}">
                <a16:creationId xmlns:a16="http://schemas.microsoft.com/office/drawing/2014/main" id="{55B439E8-55C7-19D3-27D8-74650164E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Reunion of Isaac and Jacob (27)</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total years (28)</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Isaac’s death (29)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35:27-29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Death</a:t>
            </a:r>
          </a:p>
        </p:txBody>
      </p:sp>
      <p:pic>
        <p:nvPicPr>
          <p:cNvPr id="3" name="Picture 2">
            <a:extLst>
              <a:ext uri="{FF2B5EF4-FFF2-40B4-BE49-F238E27FC236}">
                <a16:creationId xmlns:a16="http://schemas.microsoft.com/office/drawing/2014/main" id="{6EDA15F1-8D36-5845-CEA7-A093B2EFA8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68865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Death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Death (29a)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Full of days (29b)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Burial (29c)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309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Death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Death (29a)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Full of days (29b)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Burial (29c)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81823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5">
            <a:extLst>
              <a:ext uri="{FF2B5EF4-FFF2-40B4-BE49-F238E27FC236}">
                <a16:creationId xmlns:a16="http://schemas.microsoft.com/office/drawing/2014/main" id="{E1116281-F078-B2AC-B5C2-6709D4253B28}"/>
              </a:ext>
            </a:extLst>
          </p:cNvPr>
          <p:cNvSpPr>
            <a:spLocks noChangeArrowheads="1"/>
          </p:cNvSpPr>
          <p:nvPr/>
        </p:nvSpPr>
        <p:spPr bwMode="auto">
          <a:xfrm>
            <a:off x="609600" y="2057400"/>
            <a:ext cx="10972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FontTx/>
              <a:buNone/>
            </a:pPr>
            <a:r>
              <a:rPr lang="en-US" altLang="en-US" i="1">
                <a:cs typeface="Calibri" panose="020F0502020204030204" pitchFamily="34" charset="0"/>
              </a:rPr>
              <a:t>māwet</a:t>
            </a:r>
            <a:r>
              <a:rPr lang="en-US" altLang="en-US">
                <a:cs typeface="Calibri" panose="020F0502020204030204" pitchFamily="34" charset="0"/>
              </a:rPr>
              <a:t>: “Death is the consequences and the punishment of sin. It originated with sin. A grand theme of the Old Testament is God’s holiness, which </a:t>
            </a:r>
            <a:r>
              <a:rPr lang="en-US" altLang="en-US" b="1" u="sng">
                <a:solidFill>
                  <a:srgbClr val="FFFFCC"/>
                </a:solidFill>
                <a:cs typeface="Calibri" panose="020F0502020204030204" pitchFamily="34" charset="0"/>
              </a:rPr>
              <a:t>separates</a:t>
            </a:r>
            <a:r>
              <a:rPr lang="en-US" altLang="en-US">
                <a:cs typeface="Calibri" panose="020F0502020204030204" pitchFamily="34" charset="0"/>
              </a:rPr>
              <a:t> Him from all that is in harmony with His character. Death, then, in the Old Testament means ultimate </a:t>
            </a:r>
            <a:r>
              <a:rPr lang="en-US" altLang="en-US" b="1" u="sng">
                <a:solidFill>
                  <a:srgbClr val="FFFFCC"/>
                </a:solidFill>
                <a:cs typeface="Calibri" panose="020F0502020204030204" pitchFamily="34" charset="0"/>
              </a:rPr>
              <a:t>separation</a:t>
            </a:r>
            <a:r>
              <a:rPr lang="en-US" altLang="en-US">
                <a:cs typeface="Calibri" panose="020F0502020204030204" pitchFamily="34" charset="0"/>
              </a:rPr>
              <a:t> from God due to sin.”</a:t>
            </a:r>
          </a:p>
        </p:txBody>
      </p:sp>
      <p:sp>
        <p:nvSpPr>
          <p:cNvPr id="6" name="Rectangle 2">
            <a:extLst>
              <a:ext uri="{FF2B5EF4-FFF2-40B4-BE49-F238E27FC236}">
                <a16:creationId xmlns:a16="http://schemas.microsoft.com/office/drawing/2014/main" id="{26DDADE5-8047-1C7B-08BD-79976512AE2B}"/>
              </a:ext>
            </a:extLst>
          </p:cNvPr>
          <p:cNvSpPr>
            <a:spLocks noChangeArrowheads="1"/>
          </p:cNvSpPr>
          <p:nvPr/>
        </p:nvSpPr>
        <p:spPr bwMode="auto">
          <a:xfrm>
            <a:off x="2625725" y="228600"/>
            <a:ext cx="6940550"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“Death” in the Old Testament </a:t>
            </a:r>
          </a:p>
        </p:txBody>
      </p:sp>
      <p:sp>
        <p:nvSpPr>
          <p:cNvPr id="59396" name="TextBox 2">
            <a:extLst>
              <a:ext uri="{FF2B5EF4-FFF2-40B4-BE49-F238E27FC236}">
                <a16:creationId xmlns:a16="http://schemas.microsoft.com/office/drawing/2014/main" id="{0558318B-7F2E-24E7-A9E6-B9093040C303}"/>
              </a:ext>
            </a:extLst>
          </p:cNvPr>
          <p:cNvSpPr txBox="1">
            <a:spLocks noChangeArrowheads="1"/>
          </p:cNvSpPr>
          <p:nvPr/>
        </p:nvSpPr>
        <p:spPr bwMode="auto">
          <a:xfrm>
            <a:off x="609600" y="5867400"/>
            <a:ext cx="1097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buClrTx/>
              <a:buSzTx/>
              <a:buFontTx/>
              <a:buNone/>
            </a:pPr>
            <a:r>
              <a:rPr lang="en-US" altLang="en-US" sz="2400">
                <a:cs typeface="Calibri" panose="020F0502020204030204" pitchFamily="34" charset="0"/>
              </a:rPr>
              <a:t>Elmer B. Smick, “</a:t>
            </a:r>
            <a:r>
              <a:rPr lang="en-US" altLang="en-US" sz="2400" i="1">
                <a:cs typeface="Calibri" panose="020F0502020204030204" pitchFamily="34" charset="0"/>
              </a:rPr>
              <a:t>māwet</a:t>
            </a:r>
            <a:r>
              <a:rPr lang="en-US" altLang="en-US" sz="2400">
                <a:cs typeface="Calibri" panose="020F0502020204030204" pitchFamily="34" charset="0"/>
              </a:rPr>
              <a:t>," in </a:t>
            </a:r>
            <a:r>
              <a:rPr lang="en-US" altLang="en-US" sz="2400" i="1">
                <a:cs typeface="Calibri" panose="020F0502020204030204" pitchFamily="34" charset="0"/>
              </a:rPr>
              <a:t>Theological Wordbook of the Old Testament</a:t>
            </a:r>
            <a:r>
              <a:rPr lang="en-US" altLang="en-US" sz="2400">
                <a:cs typeface="Calibri" panose="020F0502020204030204" pitchFamily="34" charset="0"/>
              </a:rPr>
              <a:t>, ed. R. Laird Harris and Gleason L. Archer and Bruce K. Waltke(Chicago: Moody, 1980), 1:1169.</a:t>
            </a:r>
          </a:p>
        </p:txBody>
      </p:sp>
    </p:spTree>
    <p:extLst>
      <p:ext uri="{BB962C8B-B14F-4D97-AF65-F5344CB8AC3E}">
        <p14:creationId xmlns:p14="http://schemas.microsoft.com/office/powerpoint/2010/main" val="88803135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Geographical marker (21)</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Reuben’s sin (22a)</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35:21-22a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Reuben Loses the Birthright</a:t>
            </a:r>
          </a:p>
        </p:txBody>
      </p:sp>
      <p:pic>
        <p:nvPicPr>
          <p:cNvPr id="3" name="Picture 2">
            <a:extLst>
              <a:ext uri="{FF2B5EF4-FFF2-40B4-BE49-F238E27FC236}">
                <a16:creationId xmlns:a16="http://schemas.microsoft.com/office/drawing/2014/main" id="{019CCD43-A50E-7675-B853-9D264920A0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17873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5">
            <a:extLst>
              <a:ext uri="{FF2B5EF4-FFF2-40B4-BE49-F238E27FC236}">
                <a16:creationId xmlns:a16="http://schemas.microsoft.com/office/drawing/2014/main" id="{264C55DC-1248-F739-CD16-FF94BD9859EA}"/>
              </a:ext>
            </a:extLst>
          </p:cNvPr>
          <p:cNvSpPr>
            <a:spLocks noChangeArrowheads="1"/>
          </p:cNvSpPr>
          <p:nvPr/>
        </p:nvSpPr>
        <p:spPr bwMode="auto">
          <a:xfrm>
            <a:off x="990600" y="2728913"/>
            <a:ext cx="102108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FontTx/>
              <a:buNone/>
            </a:pPr>
            <a:r>
              <a:rPr lang="en-US" altLang="en-US" i="1">
                <a:cs typeface="Calibri" panose="020F0502020204030204" pitchFamily="34" charset="0"/>
              </a:rPr>
              <a:t>thanatos</a:t>
            </a:r>
            <a:r>
              <a:rPr lang="en-US" altLang="en-US">
                <a:cs typeface="Calibri" panose="020F0502020204030204" pitchFamily="34" charset="0"/>
              </a:rPr>
              <a:t>: “that </a:t>
            </a:r>
            <a:r>
              <a:rPr lang="en-US" altLang="en-US" b="1" u="sng">
                <a:solidFill>
                  <a:srgbClr val="FFFFCC"/>
                </a:solidFill>
                <a:cs typeface="Calibri" panose="020F0502020204030204" pitchFamily="34" charset="0"/>
              </a:rPr>
              <a:t>separation</a:t>
            </a:r>
            <a:r>
              <a:rPr lang="en-US" altLang="en-US">
                <a:cs typeface="Calibri" panose="020F0502020204030204" pitchFamily="34" charset="0"/>
              </a:rPr>
              <a:t> (whether natural or violent) of the soul from the body by which the life on earth is ended.”</a:t>
            </a:r>
          </a:p>
        </p:txBody>
      </p:sp>
      <p:sp>
        <p:nvSpPr>
          <p:cNvPr id="60419" name="TextBox 2">
            <a:extLst>
              <a:ext uri="{FF2B5EF4-FFF2-40B4-BE49-F238E27FC236}">
                <a16:creationId xmlns:a16="http://schemas.microsoft.com/office/drawing/2014/main" id="{D0C8587B-D1F5-6C0C-5B58-85575C9261F7}"/>
              </a:ext>
            </a:extLst>
          </p:cNvPr>
          <p:cNvSpPr txBox="1">
            <a:spLocks noChangeArrowheads="1"/>
          </p:cNvSpPr>
          <p:nvPr/>
        </p:nvSpPr>
        <p:spPr bwMode="auto">
          <a:xfrm>
            <a:off x="609600" y="5867400"/>
            <a:ext cx="1097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buClrTx/>
              <a:buSzTx/>
              <a:buFontTx/>
              <a:buNone/>
            </a:pPr>
            <a:r>
              <a:rPr lang="en-US" altLang="en-US" sz="2400">
                <a:cs typeface="Calibri" panose="020F0502020204030204" pitchFamily="34" charset="0"/>
              </a:rPr>
              <a:t>Joseph Henry Thayer, </a:t>
            </a:r>
            <a:r>
              <a:rPr lang="en-US" altLang="en-US" sz="2400" i="1">
                <a:cs typeface="Calibri" panose="020F0502020204030204" pitchFamily="34" charset="0"/>
              </a:rPr>
              <a:t>Death - Thanatos</a:t>
            </a:r>
            <a:r>
              <a:rPr lang="en-US" altLang="en-US" sz="2400">
                <a:cs typeface="Calibri" panose="020F0502020204030204" pitchFamily="34" charset="0"/>
              </a:rPr>
              <a:t>, Greek-English Lexicon of the New Testament Being Grmm's Wilke's Clavis Novi Testamenti (Grand Rapids: Zondervan, 1977), 282.</a:t>
            </a:r>
          </a:p>
        </p:txBody>
      </p:sp>
      <p:sp>
        <p:nvSpPr>
          <p:cNvPr id="5" name="Rectangle 2">
            <a:extLst>
              <a:ext uri="{FF2B5EF4-FFF2-40B4-BE49-F238E27FC236}">
                <a16:creationId xmlns:a16="http://schemas.microsoft.com/office/drawing/2014/main" id="{33CEC106-AB72-E81A-FE96-5F22D04F0439}"/>
              </a:ext>
            </a:extLst>
          </p:cNvPr>
          <p:cNvSpPr>
            <a:spLocks noChangeArrowheads="1"/>
          </p:cNvSpPr>
          <p:nvPr/>
        </p:nvSpPr>
        <p:spPr bwMode="auto">
          <a:xfrm>
            <a:off x="2625725" y="228600"/>
            <a:ext cx="6940550"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“Death” in the New Testament </a:t>
            </a:r>
          </a:p>
        </p:txBody>
      </p:sp>
    </p:spTree>
    <p:extLst>
      <p:ext uri="{BB962C8B-B14F-4D97-AF65-F5344CB8AC3E}">
        <p14:creationId xmlns:p14="http://schemas.microsoft.com/office/powerpoint/2010/main" val="132737451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“This phrase ‘gathered to his people’ is used ten times, and only in the Pentateuch: Genesis 25:8, of Abraham; 25:17, of Ishmael; 35:29, of Isaac; 49:29, of Jacob; 49:33, of Jacob; Numbers 20:24, of Aaron; 20:26, of Aaron; 27:13, of Moses; 31:2, of Moses; and Deuteronomy 32:50, of Aaron and Moses. A parallel phrase is gathered to his fathers in Genesis 15:15 and 47:30.</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392</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8619101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575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A45732-F72E-04DA-DDC7-9D892463A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504753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12:1-2</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that time Michael, the great prince who stands guard over the sons of your people, will arise. And there will be a time of distress such as never occurred since there was a nation until that time; and at that time your people, everyone who is found written in the book, will be rescued.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everlasting life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others to disgrace and everlasting contempt.”</a:t>
            </a:r>
          </a:p>
        </p:txBody>
      </p:sp>
    </p:spTree>
    <p:extLst>
      <p:ext uri="{BB962C8B-B14F-4D97-AF65-F5344CB8AC3E}">
        <p14:creationId xmlns:p14="http://schemas.microsoft.com/office/powerpoint/2010/main" val="68975769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Death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Death (29a)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Full of days (29b)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Burial (29c)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86942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4:7-8</a:t>
            </a:r>
          </a:p>
          <a:p>
            <a:pPr algn="just"/>
            <a:r>
              <a:rPr lang="en-US" altLang="en-US" sz="3200" dirty="0">
                <a:effectLst>
                  <a:outerShdw blurRad="38100" dist="38100" dir="2700000" algn="tl">
                    <a:srgbClr val="000000">
                      <a:alpha val="43137"/>
                    </a:srgbClr>
                  </a:outerShdw>
                </a:effectLst>
                <a:latin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mn-cs"/>
              </a:rPr>
              <a:t>7</a:t>
            </a:r>
            <a:r>
              <a:rPr lang="en-US" sz="3200" dirty="0">
                <a:effectLst>
                  <a:outerShdw blurRad="38100" dist="38100" dir="2700000" algn="tl">
                    <a:srgbClr val="000000">
                      <a:alpha val="43137"/>
                    </a:srgbClr>
                  </a:outerShdw>
                </a:effectLst>
                <a:latin typeface="Calibri" panose="020F0502020204030204" pitchFamily="34" charset="0"/>
              </a:rPr>
              <a:t> I have fought the good fight, I have finished the course, I have kept the faith; </a:t>
            </a:r>
            <a:r>
              <a:rPr lang="en-US" sz="3200" baseline="30000" dirty="0">
                <a:effectLst>
                  <a:outerShdw blurRad="38100" dist="38100" dir="2700000" algn="tl">
                    <a:srgbClr val="000000">
                      <a:alpha val="43137"/>
                    </a:srgbClr>
                  </a:outerShdw>
                </a:effectLst>
                <a:latin typeface="Calibri" panose="020F0502020204030204" pitchFamily="34" charset="0"/>
                <a:cs typeface="+mn-cs"/>
              </a:rPr>
              <a:t>8</a:t>
            </a:r>
            <a:r>
              <a:rPr lang="en-US" sz="3200" dirty="0">
                <a:effectLst>
                  <a:outerShdw blurRad="38100" dist="38100" dir="2700000" algn="tl">
                    <a:srgbClr val="000000">
                      <a:alpha val="43137"/>
                    </a:srgbClr>
                  </a:outerShdw>
                </a:effectLst>
                <a:latin typeface="Calibri" panose="020F0502020204030204" pitchFamily="34" charset="0"/>
              </a:rPr>
              <a:t> in the future there is reserved for me the crown of righteousness, which the Lord, the righteous Judge, will award to me on that day; and not only to me, but also to all who have loved His appearing.</a:t>
            </a:r>
            <a:r>
              <a:rPr lang="en-US" altLang="en-US" sz="32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FDC0D54E-7AC3-C097-E5A5-62C6BCDCA6B0}"/>
              </a:ext>
            </a:extLst>
          </p:cNvPr>
          <p:cNvPicPr>
            <a:picLocks noChangeAspect="1"/>
          </p:cNvPicPr>
          <p:nvPr/>
        </p:nvPicPr>
        <p:blipFill>
          <a:blip r:embed="rId3"/>
          <a:stretch>
            <a:fillRect/>
          </a:stretch>
        </p:blipFill>
        <p:spPr>
          <a:xfrm>
            <a:off x="5073030" y="3048000"/>
            <a:ext cx="2045940" cy="1828800"/>
          </a:xfrm>
          <a:prstGeom prst="rect">
            <a:avLst/>
          </a:prstGeom>
        </p:spPr>
      </p:pic>
    </p:spTree>
    <p:extLst>
      <p:ext uri="{BB962C8B-B14F-4D97-AF65-F5344CB8AC3E}">
        <p14:creationId xmlns:p14="http://schemas.microsoft.com/office/powerpoint/2010/main" val="278067550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800350" y="228600"/>
            <a:ext cx="6591300" cy="914400"/>
          </a:xfrm>
        </p:spPr>
        <p:txBody>
          <a:bodyPr anchor="t"/>
          <a:lstStyle/>
          <a:p>
            <a:pPr algn="ctr"/>
            <a:r>
              <a:rPr lang="en-US" sz="3600" dirty="0"/>
              <a:t>Mark Twain</a:t>
            </a:r>
            <a:br>
              <a:rPr lang="en-US" sz="3600" dirty="0"/>
            </a:br>
            <a:r>
              <a:rPr lang="en-US" sz="2000" i="1" dirty="0">
                <a:solidFill>
                  <a:schemeClr val="tx1"/>
                </a:solidFill>
                <a:effectLst>
                  <a:outerShdw blurRad="38100" dist="38100" dir="2700000" algn="tl">
                    <a:srgbClr val="000000">
                      <a:alpha val="43137"/>
                    </a:srgbClr>
                  </a:outerShdw>
                </a:effectLst>
                <a:cs typeface="Calibri" panose="020F0502020204030204" pitchFamily="34" charset="0"/>
              </a:rPr>
              <a:t>Autobiography</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 2:37</a:t>
            </a:r>
          </a:p>
        </p:txBody>
      </p:sp>
      <p:sp>
        <p:nvSpPr>
          <p:cNvPr id="56323" name="Rectangle 3"/>
          <p:cNvSpPr>
            <a:spLocks noGrp="1" noChangeArrowheads="1"/>
          </p:cNvSpPr>
          <p:nvPr>
            <p:ph type="body" idx="1"/>
          </p:nvPr>
        </p:nvSpPr>
        <p:spPr>
          <a:xfrm>
            <a:off x="581891" y="1371600"/>
            <a:ext cx="11000509" cy="5257800"/>
          </a:xfrm>
        </p:spPr>
        <p:txBody>
          <a:bodyPr/>
          <a:lstStyle/>
          <a:p>
            <a:pPr marL="0" indent="0" algn="just">
              <a:buNone/>
              <a:defRPr/>
            </a:pPr>
            <a:r>
              <a:rPr lang="en-US" sz="2800" dirty="0">
                <a:effectLst>
                  <a:outerShdw blurRad="38100" dist="38100" dir="2700000" algn="tl">
                    <a:srgbClr val="000000">
                      <a:alpha val="43137"/>
                    </a:srgbClr>
                  </a:outerShdw>
                </a:effectLst>
              </a:rPr>
              <a:t>“A myriad of men are </a:t>
            </a:r>
            <a:r>
              <a:rPr lang="en-US" sz="2800" dirty="0">
                <a:effectLst>
                  <a:outerShdw blurRad="38100" dist="38100" dir="2700000" algn="tl">
                    <a:srgbClr val="000000">
                      <a:alpha val="43137"/>
                    </a:srgbClr>
                  </a:outerShdw>
                </a:effectLst>
                <a:ea typeface="+mj-ea"/>
                <a:cs typeface="Calibri" panose="020F0502020204030204" pitchFamily="34" charset="0"/>
              </a:rPr>
              <a:t>born; they labor and sweat and struggle </a:t>
            </a:r>
            <a:r>
              <a:rPr lang="en-US" sz="2800" dirty="0">
                <a:effectLst>
                  <a:outerShdw blurRad="38100" dist="38100" dir="2700000" algn="tl">
                    <a:srgbClr val="000000">
                      <a:alpha val="43137"/>
                    </a:srgbClr>
                  </a:outerShdw>
                </a:effectLst>
              </a:rPr>
              <a:t>for bread; they squabble and scold and fight; they scramble for little mean advantages over each other. Age creeps upon them and infirmities follow; shames and humiliations bring down their prides and their vanities. Those they love are taken from them, and the joy of life is turned to aching grief. The burden of pain, care, and misery grows heavier year by year. At length ambition is dead, pride is dead, vanity is dead; longing for release is in their place. It comes at last-the only un-poisoned gift earth ever had for them-and they vanish from a world where they were of no consequence; where they achieved nothing, where they were a mistake and a failure and a foolishness; where they left no sign that they have existed – a world that will lament them a day and forget them forever.”</a:t>
            </a:r>
          </a:p>
        </p:txBody>
      </p:sp>
      <p:pic>
        <p:nvPicPr>
          <p:cNvPr id="2" name="Picture 1">
            <a:extLst>
              <a:ext uri="{FF2B5EF4-FFF2-40B4-BE49-F238E27FC236}">
                <a16:creationId xmlns:a16="http://schemas.microsoft.com/office/drawing/2014/main" id="{E298A2CC-D52F-4852-8772-662139E2E435}"/>
              </a:ext>
            </a:extLst>
          </p:cNvPr>
          <p:cNvPicPr>
            <a:picLocks noChangeAspect="1"/>
          </p:cNvPicPr>
          <p:nvPr/>
        </p:nvPicPr>
        <p:blipFill>
          <a:blip r:embed="rId2"/>
          <a:stretch>
            <a:fillRect/>
          </a:stretch>
        </p:blipFill>
        <p:spPr>
          <a:xfrm>
            <a:off x="655320" y="121920"/>
            <a:ext cx="1097280" cy="1097280"/>
          </a:xfrm>
          <a:prstGeom prst="rect">
            <a:avLst/>
          </a:prstGeom>
          <a:ln w="19050">
            <a:solidFill>
              <a:schemeClr val="tx1"/>
            </a:solidFill>
          </a:ln>
        </p:spPr>
      </p:pic>
    </p:spTree>
    <p:extLst>
      <p:ext uri="{BB962C8B-B14F-4D97-AF65-F5344CB8AC3E}">
        <p14:creationId xmlns:p14="http://schemas.microsoft.com/office/powerpoint/2010/main" val="22385363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Death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Death (29a)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Full of days (29b)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Burial (29c)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66737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2369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‒25</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2069689997"/>
              </p:ext>
            </p:extLst>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Keturah (25:1-6)</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Abraham’s death (25:7-11)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3105528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Geographical marker (21)</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Reuben’s sin (22a)</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35:21-22a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Reuben Loses the Birthright</a:t>
            </a:r>
          </a:p>
        </p:txBody>
      </p:sp>
      <p:pic>
        <p:nvPicPr>
          <p:cNvPr id="3" name="Picture 2">
            <a:extLst>
              <a:ext uri="{FF2B5EF4-FFF2-40B4-BE49-F238E27FC236}">
                <a16:creationId xmlns:a16="http://schemas.microsoft.com/office/drawing/2014/main" id="{FAD0CCCA-8F22-B8D4-EC7E-E67D4A50CD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66541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2" cy="6400800"/>
          </a:xfrm>
          <a:prstGeom prst="rect">
            <a:avLst/>
          </a:prstGeom>
        </p:spPr>
      </p:pic>
    </p:spTree>
    <p:extLst>
      <p:ext uri="{BB962C8B-B14F-4D97-AF65-F5344CB8AC3E}">
        <p14:creationId xmlns:p14="http://schemas.microsoft.com/office/powerpoint/2010/main" val="5426083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51572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35:1-29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Transitionary Information</a:t>
            </a:r>
          </a:p>
        </p:txBody>
      </p:sp>
      <p:sp>
        <p:nvSpPr>
          <p:cNvPr id="161795" name="Rectangle 3"/>
          <p:cNvSpPr>
            <a:spLocks noGrp="1" noChangeArrowheads="1"/>
          </p:cNvSpPr>
          <p:nvPr>
            <p:ph type="body" idx="1"/>
          </p:nvPr>
        </p:nvSpPr>
        <p:spPr>
          <a:xfrm>
            <a:off x="762000" y="1371600"/>
            <a:ext cx="7788900" cy="4572000"/>
          </a:xfrm>
        </p:spPr>
        <p:txBody>
          <a:bodyPr/>
          <a:lstStyle/>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journey to Bethel (35:1-8)</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Divine appearance (35:9-15)</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birth (35:16-20)</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Reuben loses the birthright (35:21-22a)</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dozen (35:22b-26)</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death (35:27-29)</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52169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148220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47600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017" y="97247"/>
            <a:ext cx="8839966" cy="6663506"/>
          </a:xfrm>
          <a:prstGeom prst="rect">
            <a:avLst/>
          </a:prstGeom>
        </p:spPr>
      </p:pic>
    </p:spTree>
    <p:extLst>
      <p:ext uri="{BB962C8B-B14F-4D97-AF65-F5344CB8AC3E}">
        <p14:creationId xmlns:p14="http://schemas.microsoft.com/office/powerpoint/2010/main" val="20392851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1052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37140</TotalTime>
  <Words>2618</Words>
  <Application>Microsoft Office PowerPoint</Application>
  <PresentationFormat>Widescreen</PresentationFormat>
  <Paragraphs>279</Paragraphs>
  <Slides>73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73</vt:i4>
      </vt:variant>
    </vt:vector>
  </HeadingPairs>
  <TitlesOfParts>
    <vt:vector size="79" baseType="lpstr">
      <vt:lpstr>Arial</vt:lpstr>
      <vt:lpstr>Calibri</vt:lpstr>
      <vt:lpstr>Corbel</vt:lpstr>
      <vt:lpstr>Times New Roman</vt:lpstr>
      <vt:lpstr>Wingdings</vt:lpstr>
      <vt:lpstr>Azure</vt:lpstr>
      <vt:lpstr>PowerPoint Presentation</vt:lpstr>
      <vt:lpstr>GENESIS STRUCTURE</vt:lpstr>
      <vt:lpstr>PowerPoint Presentation</vt:lpstr>
      <vt:lpstr>Genesis 35:1-29 Transitionary Information</vt:lpstr>
      <vt:lpstr>IV. Genesis 35:21-22a Reuben Loses the Birthright</vt:lpstr>
      <vt:lpstr>IV. Genesis 35:21-22a Reuben Loses the Birthright</vt:lpstr>
      <vt:lpstr>IV. Genesis 35:21-22a Reuben Loses the Birthright</vt:lpstr>
      <vt:lpstr>PowerPoint Presentation</vt:lpstr>
      <vt:lpstr>PowerPoint Presentation</vt:lpstr>
      <vt:lpstr>Messiah must be from the tribe of Judah</vt:lpstr>
      <vt:lpstr>PowerPoint Presentation</vt:lpstr>
      <vt:lpstr>PowerPoint Presentation</vt:lpstr>
      <vt:lpstr>Messiah must be from the tribe of Judah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vt:lpstr>
      <vt:lpstr>PowerPoint Presentation</vt:lpstr>
      <vt:lpstr>PowerPoint Presentation</vt:lpstr>
      <vt:lpstr>PowerPoint Presentation</vt:lpstr>
      <vt:lpstr>PowerPoint Presentation</vt:lpstr>
      <vt:lpstr>PowerPoint Presentation</vt:lpstr>
      <vt:lpstr>PowerPoint Presentation</vt:lpstr>
      <vt:lpstr>Genesis 35:1-29 Transitionary Information</vt:lpstr>
      <vt:lpstr>V. Genesis 35:22b-26 Jacob’s Dozen</vt:lpstr>
      <vt:lpstr>V. Genesis 35:22b-26 Jacob’s Dozen</vt:lpstr>
      <vt:lpstr>PowerPoint Presentation</vt:lpstr>
      <vt:lpstr>V. Genesis 35:22b-26 Jacob’s Dozen</vt:lpstr>
      <vt:lpstr>Genesis 35:23-26a Jacob’s Dozen</vt:lpstr>
      <vt:lpstr>Genesis 35:23-26a Jacob’s Dozen</vt:lpstr>
      <vt:lpstr>PowerPoint Presentation</vt:lpstr>
      <vt:lpstr>PowerPoint Presentation</vt:lpstr>
      <vt:lpstr>Genesis 35:23-26a Jacob’s Dozen</vt:lpstr>
      <vt:lpstr>PowerPoint Presentation</vt:lpstr>
      <vt:lpstr>Genesis 35:23-26a Jacob’s Dozen</vt:lpstr>
      <vt:lpstr>PowerPoint Presentation</vt:lpstr>
      <vt:lpstr>Genesis 35:23-26a Jacob’s Dozen</vt:lpstr>
      <vt:lpstr>PowerPoint Presentation</vt:lpstr>
      <vt:lpstr>V. Genesis 35:22b-26 Jacob’s Dozen</vt:lpstr>
      <vt:lpstr>PowerPoint Presentation</vt:lpstr>
      <vt:lpstr>PowerPoint Presentation</vt:lpstr>
      <vt:lpstr>Genesis 35:1-29 Transitionary Information</vt:lpstr>
      <vt:lpstr>VI. Genesis 35:27-29 Isaac’s Death</vt:lpstr>
      <vt:lpstr>VI. Genesis 35:27-29 Isaac’s Death</vt:lpstr>
      <vt:lpstr>Genesis 35:27 Reunion of Isaac and Jacob</vt:lpstr>
      <vt:lpstr>Genesis 35:27 Reunion of Isaac and Jacob</vt:lpstr>
      <vt:lpstr>PowerPoint Presentation</vt:lpstr>
      <vt:lpstr>Genesis 35:27 Reunion of Isaac and Jacob</vt:lpstr>
      <vt:lpstr>PowerPoint Presentation</vt:lpstr>
      <vt:lpstr>VI. Genesis 35:27-29 Isaac’s Death</vt:lpstr>
      <vt:lpstr>VI. Genesis 35:27-29 Isaac’s Death</vt:lpstr>
      <vt:lpstr>Genesis 35:29 Isaac’s Death</vt:lpstr>
      <vt:lpstr>Genesis 35:29 Isaac’s Death</vt:lpstr>
      <vt:lpstr>PowerPoint Presentation</vt:lpstr>
      <vt:lpstr>PowerPoint Presentation</vt:lpstr>
      <vt:lpstr>PowerPoint Presentation</vt:lpstr>
      <vt:lpstr>PowerPoint Presentation</vt:lpstr>
      <vt:lpstr>PowerPoint Presentation</vt:lpstr>
      <vt:lpstr>Genesis 35:29 Isaac’s Death</vt:lpstr>
      <vt:lpstr>PowerPoint Presentation</vt:lpstr>
      <vt:lpstr>Mark Twain Autobiography, 2:37</vt:lpstr>
      <vt:lpstr>Genesis 35:29 Isaac’s Death</vt:lpstr>
      <vt:lpstr>PowerPoint Presentation</vt:lpstr>
      <vt:lpstr>Genesis 12‒25 Abraham’s Early Journeys</vt:lpstr>
      <vt:lpstr>PowerPoint Presentation</vt:lpstr>
      <vt:lpstr>Conclusion</vt:lpstr>
      <vt:lpstr>Genesis 35:1-29 Transitionary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140 - 35v21-29 - 16x9</dc:title>
  <dc:subject>Genesis 35</dc:subject>
  <dc:creator>A. Woods</dc:creator>
  <dc:description>Modified by Jim McGowan</dc:description>
  <cp:lastModifiedBy>anne woods</cp:lastModifiedBy>
  <cp:revision>3795</cp:revision>
  <cp:lastPrinted>2023-11-26T02:05:33Z</cp:lastPrinted>
  <dcterms:created xsi:type="dcterms:W3CDTF">2009-03-17T12:21:13Z</dcterms:created>
  <dcterms:modified xsi:type="dcterms:W3CDTF">2023-11-26T14:28:36Z</dcterms:modified>
</cp:coreProperties>
</file>