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6"/>
  </p:notesMasterIdLst>
  <p:handoutMasterIdLst>
    <p:handoutMasterId r:id="rId77"/>
  </p:handoutMasterIdLst>
  <p:sldIdLst>
    <p:sldId id="2501" r:id="rId2"/>
    <p:sldId id="284" r:id="rId3"/>
    <p:sldId id="2573" r:id="rId4"/>
    <p:sldId id="9628" r:id="rId5"/>
    <p:sldId id="5512" r:id="rId6"/>
    <p:sldId id="2575" r:id="rId7"/>
    <p:sldId id="2576" r:id="rId8"/>
    <p:sldId id="9629" r:id="rId9"/>
    <p:sldId id="9630" r:id="rId10"/>
    <p:sldId id="2579" r:id="rId11"/>
    <p:sldId id="9635" r:id="rId12"/>
    <p:sldId id="6594" r:id="rId13"/>
    <p:sldId id="9640" r:id="rId14"/>
    <p:sldId id="2672" r:id="rId15"/>
    <p:sldId id="2583" r:id="rId16"/>
    <p:sldId id="5514" r:id="rId17"/>
    <p:sldId id="2387" r:id="rId18"/>
    <p:sldId id="9665" r:id="rId19"/>
    <p:sldId id="2679" r:id="rId20"/>
    <p:sldId id="3727" r:id="rId21"/>
    <p:sldId id="9620" r:id="rId22"/>
    <p:sldId id="9621" r:id="rId23"/>
    <p:sldId id="2613" r:id="rId24"/>
    <p:sldId id="2654" r:id="rId25"/>
    <p:sldId id="9666" r:id="rId26"/>
    <p:sldId id="9675" r:id="rId27"/>
    <p:sldId id="3741" r:id="rId28"/>
    <p:sldId id="6587" r:id="rId29"/>
    <p:sldId id="9667" r:id="rId30"/>
    <p:sldId id="9619" r:id="rId31"/>
    <p:sldId id="8954" r:id="rId32"/>
    <p:sldId id="10385" r:id="rId33"/>
    <p:sldId id="10386" r:id="rId34"/>
    <p:sldId id="10387" r:id="rId35"/>
    <p:sldId id="10383" r:id="rId36"/>
    <p:sldId id="6415" r:id="rId37"/>
    <p:sldId id="6411" r:id="rId38"/>
    <p:sldId id="6409" r:id="rId39"/>
    <p:sldId id="2785" r:id="rId40"/>
    <p:sldId id="6410" r:id="rId41"/>
    <p:sldId id="8955" r:id="rId42"/>
    <p:sldId id="10388" r:id="rId43"/>
    <p:sldId id="10389" r:id="rId44"/>
    <p:sldId id="2674" r:id="rId45"/>
    <p:sldId id="10390" r:id="rId46"/>
    <p:sldId id="10395" r:id="rId47"/>
    <p:sldId id="3738" r:id="rId48"/>
    <p:sldId id="10391" r:id="rId49"/>
    <p:sldId id="942" r:id="rId50"/>
    <p:sldId id="943" r:id="rId51"/>
    <p:sldId id="9668" r:id="rId52"/>
    <p:sldId id="6571" r:id="rId53"/>
    <p:sldId id="6570" r:id="rId54"/>
    <p:sldId id="3739" r:id="rId55"/>
    <p:sldId id="10384" r:id="rId56"/>
    <p:sldId id="6588" r:id="rId57"/>
    <p:sldId id="9669" r:id="rId58"/>
    <p:sldId id="3777" r:id="rId59"/>
    <p:sldId id="10382" r:id="rId60"/>
    <p:sldId id="10394" r:id="rId61"/>
    <p:sldId id="9766" r:id="rId62"/>
    <p:sldId id="9768" r:id="rId63"/>
    <p:sldId id="9759" r:id="rId64"/>
    <p:sldId id="10392" r:id="rId65"/>
    <p:sldId id="10393" r:id="rId66"/>
    <p:sldId id="9632" r:id="rId67"/>
    <p:sldId id="9633" r:id="rId68"/>
    <p:sldId id="1348" r:id="rId69"/>
    <p:sldId id="9670" r:id="rId70"/>
    <p:sldId id="9671" r:id="rId71"/>
    <p:sldId id="10396" r:id="rId72"/>
    <p:sldId id="2650" r:id="rId73"/>
    <p:sldId id="5613" r:id="rId74"/>
    <p:sldId id="9634" r:id="rId75"/>
  </p:sldIdLst>
  <p:sldSz cx="12192000" cy="6858000"/>
  <p:notesSz cx="7315200" cy="9601200"/>
  <p:custDataLst>
    <p:tags r:id="rId78"/>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66"/>
    <a:srgbClr val="000099"/>
    <a:srgbClr val="003399"/>
    <a:srgbClr val="0000CC"/>
    <a:srgbClr val="3333FF"/>
    <a:srgbClr val="FFFF00"/>
    <a:srgbClr val="C0C0C0"/>
    <a:srgbClr val="FF00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78" autoAdjust="0"/>
    <p:restoredTop sz="93870" autoAdjust="0"/>
  </p:normalViewPr>
  <p:slideViewPr>
    <p:cSldViewPr>
      <p:cViewPr>
        <p:scale>
          <a:sx n="100" d="100"/>
          <a:sy n="100" d="100"/>
        </p:scale>
        <p:origin x="744" y="125"/>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3686" y="77"/>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microsoft.com/office/2016/11/relationships/changesInfo" Target="changesInfos/changesInfo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gs" Target="tags/tag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27457CF4-7987-4E2E-867C-C89CC0F5F986}"/>
    <pc:docChg chg="custSel replTag delTag modHandout">
      <pc:chgData name="Jim McGowan" userId="e2c7446dd3aca506" providerId="LiveId" clId="{27457CF4-7987-4E2E-867C-C89CC0F5F986}" dt="2023-11-15T14:58:37.743" v="5"/>
      <pc:docMkLst>
        <pc:docMk/>
      </pc:docMkLst>
    </pc:docChg>
  </pc:docChgLst>
  <pc:docChgLst>
    <pc:chgData name="Jim McGowan" userId="e2c7446dd3aca506" providerId="LiveId" clId="{1169FA2F-6FAF-4B66-8307-B2A2AB2E1B8E}"/>
    <pc:docChg chg="undo custSel addSld modSld sldOrd">
      <pc:chgData name="Jim McGowan" userId="e2c7446dd3aca506" providerId="LiveId" clId="{1169FA2F-6FAF-4B66-8307-B2A2AB2E1B8E}" dt="2023-09-03T15:43:44.291" v="111"/>
      <pc:docMkLst>
        <pc:docMk/>
      </pc:docMkLst>
      <pc:sldChg chg="addSp delSp modSp mod">
        <pc:chgData name="Jim McGowan" userId="e2c7446dd3aca506" providerId="LiveId" clId="{1169FA2F-6FAF-4B66-8307-B2A2AB2E1B8E}" dt="2023-09-03T15:24:29.746" v="70" actId="208"/>
        <pc:sldMkLst>
          <pc:docMk/>
          <pc:sldMk cId="864073283" sldId="3720"/>
        </pc:sldMkLst>
        <pc:picChg chg="del">
          <ac:chgData name="Jim McGowan" userId="e2c7446dd3aca506" providerId="LiveId" clId="{1169FA2F-6FAF-4B66-8307-B2A2AB2E1B8E}" dt="2023-09-03T15:24:09.437" v="35" actId="478"/>
          <ac:picMkLst>
            <pc:docMk/>
            <pc:sldMk cId="864073283" sldId="3720"/>
            <ac:picMk id="2" creationId="{1E4CE1D7-95FF-2764-B754-750AF5F6733C}"/>
          </ac:picMkLst>
        </pc:picChg>
        <pc:picChg chg="add mod">
          <ac:chgData name="Jim McGowan" userId="e2c7446dd3aca506" providerId="LiveId" clId="{1169FA2F-6FAF-4B66-8307-B2A2AB2E1B8E}" dt="2023-09-03T15:24:29.746" v="70" actId="208"/>
          <ac:picMkLst>
            <pc:docMk/>
            <pc:sldMk cId="864073283" sldId="3720"/>
            <ac:picMk id="4098" creationId="{14FEF350-2F53-88C4-69BA-008802830D54}"/>
          </ac:picMkLst>
        </pc:picChg>
      </pc:sldChg>
      <pc:sldChg chg="addSp delSp modSp mod">
        <pc:chgData name="Jim McGowan" userId="e2c7446dd3aca506" providerId="LiveId" clId="{1169FA2F-6FAF-4B66-8307-B2A2AB2E1B8E}" dt="2023-09-03T15:22:56.939" v="34" actId="208"/>
        <pc:sldMkLst>
          <pc:docMk/>
          <pc:sldMk cId="2065013152" sldId="3721"/>
        </pc:sldMkLst>
        <pc:picChg chg="del mod">
          <ac:chgData name="Jim McGowan" userId="e2c7446dd3aca506" providerId="LiveId" clId="{1169FA2F-6FAF-4B66-8307-B2A2AB2E1B8E}" dt="2023-09-03T15:22:32.759" v="20" actId="478"/>
          <ac:picMkLst>
            <pc:docMk/>
            <pc:sldMk cId="2065013152" sldId="3721"/>
            <ac:picMk id="3" creationId="{D001251A-B0B3-526F-10CE-64F7F28212DA}"/>
          </ac:picMkLst>
        </pc:picChg>
        <pc:picChg chg="add mod">
          <ac:chgData name="Jim McGowan" userId="e2c7446dd3aca506" providerId="LiveId" clId="{1169FA2F-6FAF-4B66-8307-B2A2AB2E1B8E}" dt="2023-09-03T15:22:56.939" v="34" actId="208"/>
          <ac:picMkLst>
            <pc:docMk/>
            <pc:sldMk cId="2065013152" sldId="3721"/>
            <ac:picMk id="3074" creationId="{A30A7B80-6476-AB95-AD18-080F72D5F98B}"/>
          </ac:picMkLst>
        </pc:picChg>
      </pc:sldChg>
      <pc:sldChg chg="addSp delSp modSp mod">
        <pc:chgData name="Jim McGowan" userId="e2c7446dd3aca506" providerId="LiveId" clId="{1169FA2F-6FAF-4B66-8307-B2A2AB2E1B8E}" dt="2023-09-03T15:19:42.755" v="18" actId="12788"/>
        <pc:sldMkLst>
          <pc:docMk/>
          <pc:sldMk cId="1883096291" sldId="3732"/>
        </pc:sldMkLst>
        <pc:picChg chg="del">
          <ac:chgData name="Jim McGowan" userId="e2c7446dd3aca506" providerId="LiveId" clId="{1169FA2F-6FAF-4B66-8307-B2A2AB2E1B8E}" dt="2023-09-03T15:19:31.332" v="10" actId="478"/>
          <ac:picMkLst>
            <pc:docMk/>
            <pc:sldMk cId="1883096291" sldId="3732"/>
            <ac:picMk id="3" creationId="{00676DA0-71A0-D2EB-90B0-8D6811572CA4}"/>
          </ac:picMkLst>
        </pc:picChg>
        <pc:picChg chg="add mod">
          <ac:chgData name="Jim McGowan" userId="e2c7446dd3aca506" providerId="LiveId" clId="{1169FA2F-6FAF-4B66-8307-B2A2AB2E1B8E}" dt="2023-09-03T15:19:42.755" v="18" actId="12788"/>
          <ac:picMkLst>
            <pc:docMk/>
            <pc:sldMk cId="1883096291" sldId="3732"/>
            <ac:picMk id="2050" creationId="{2D718668-2949-9E4F-AD15-8AA3F6A24854}"/>
          </ac:picMkLst>
        </pc:picChg>
      </pc:sldChg>
      <pc:sldChg chg="addSp delSp modSp mod">
        <pc:chgData name="Jim McGowan" userId="e2c7446dd3aca506" providerId="LiveId" clId="{1169FA2F-6FAF-4B66-8307-B2A2AB2E1B8E}" dt="2023-09-03T15:13:34.685" v="9" actId="208"/>
        <pc:sldMkLst>
          <pc:docMk/>
          <pc:sldMk cId="4195871528" sldId="3733"/>
        </pc:sldMkLst>
        <pc:picChg chg="del mod">
          <ac:chgData name="Jim McGowan" userId="e2c7446dd3aca506" providerId="LiveId" clId="{1169FA2F-6FAF-4B66-8307-B2A2AB2E1B8E}" dt="2023-09-03T15:13:11.314" v="1" actId="478"/>
          <ac:picMkLst>
            <pc:docMk/>
            <pc:sldMk cId="4195871528" sldId="3733"/>
            <ac:picMk id="7" creationId="{711FE21F-338E-4339-B63B-5B872A8D15C9}"/>
          </ac:picMkLst>
        </pc:picChg>
        <pc:picChg chg="add mod">
          <ac:chgData name="Jim McGowan" userId="e2c7446dd3aca506" providerId="LiveId" clId="{1169FA2F-6FAF-4B66-8307-B2A2AB2E1B8E}" dt="2023-09-03T15:13:34.685" v="9" actId="208"/>
          <ac:picMkLst>
            <pc:docMk/>
            <pc:sldMk cId="4195871528" sldId="3733"/>
            <ac:picMk id="1026" creationId="{EF315540-53C5-FC34-09D6-899660D61447}"/>
          </ac:picMkLst>
        </pc:picChg>
      </pc:sldChg>
      <pc:sldChg chg="modSp mod">
        <pc:chgData name="Jim McGowan" userId="e2c7446dd3aca506" providerId="LiveId" clId="{1169FA2F-6FAF-4B66-8307-B2A2AB2E1B8E}" dt="2023-09-03T15:38:19.862" v="87" actId="1076"/>
        <pc:sldMkLst>
          <pc:docMk/>
          <pc:sldMk cId="1831854962" sldId="6407"/>
        </pc:sldMkLst>
        <pc:picChg chg="mod">
          <ac:chgData name="Jim McGowan" userId="e2c7446dd3aca506" providerId="LiveId" clId="{1169FA2F-6FAF-4B66-8307-B2A2AB2E1B8E}" dt="2023-09-03T15:38:19.862" v="87" actId="1076"/>
          <ac:picMkLst>
            <pc:docMk/>
            <pc:sldMk cId="1831854962" sldId="6407"/>
            <ac:picMk id="2" creationId="{BF7DA3C1-3679-C3A4-712B-B43A077A982A}"/>
          </ac:picMkLst>
        </pc:picChg>
      </pc:sldChg>
      <pc:sldChg chg="modSp mod">
        <pc:chgData name="Jim McGowan" userId="e2c7446dd3aca506" providerId="LiveId" clId="{1169FA2F-6FAF-4B66-8307-B2A2AB2E1B8E}" dt="2023-09-03T15:33:09.329" v="85" actId="1038"/>
        <pc:sldMkLst>
          <pc:docMk/>
          <pc:sldMk cId="3346323657" sldId="9637"/>
        </pc:sldMkLst>
        <pc:spChg chg="mod">
          <ac:chgData name="Jim McGowan" userId="e2c7446dd3aca506" providerId="LiveId" clId="{1169FA2F-6FAF-4B66-8307-B2A2AB2E1B8E}" dt="2023-09-03T15:32:47.184" v="71" actId="14100"/>
          <ac:spMkLst>
            <pc:docMk/>
            <pc:sldMk cId="3346323657" sldId="9637"/>
            <ac:spMk id="77827" creationId="{00000000-0000-0000-0000-000000000000}"/>
          </ac:spMkLst>
        </pc:spChg>
        <pc:picChg chg="mod">
          <ac:chgData name="Jim McGowan" userId="e2c7446dd3aca506" providerId="LiveId" clId="{1169FA2F-6FAF-4B66-8307-B2A2AB2E1B8E}" dt="2023-09-03T15:33:09.329" v="85" actId="1038"/>
          <ac:picMkLst>
            <pc:docMk/>
            <pc:sldMk cId="3346323657" sldId="9637"/>
            <ac:picMk id="4" creationId="{795A955A-F2CC-4F25-9947-C8EF722E236F}"/>
          </ac:picMkLst>
        </pc:picChg>
      </pc:sldChg>
      <pc:sldChg chg="delSp modSp new mod ord">
        <pc:chgData name="Jim McGowan" userId="e2c7446dd3aca506" providerId="LiveId" clId="{1169FA2F-6FAF-4B66-8307-B2A2AB2E1B8E}" dt="2023-09-03T15:43:44.291" v="111"/>
        <pc:sldMkLst>
          <pc:docMk/>
          <pc:sldMk cId="4059814336" sldId="10377"/>
        </pc:sldMkLst>
        <pc:spChg chg="mod">
          <ac:chgData name="Jim McGowan" userId="e2c7446dd3aca506" providerId="LiveId" clId="{1169FA2F-6FAF-4B66-8307-B2A2AB2E1B8E}" dt="2023-09-03T15:41:30.288" v="105" actId="255"/>
          <ac:spMkLst>
            <pc:docMk/>
            <pc:sldMk cId="4059814336" sldId="10377"/>
            <ac:spMk id="2" creationId="{72EA6F3B-2051-A97B-C219-C9435B5E9EF5}"/>
          </ac:spMkLst>
        </pc:spChg>
        <pc:spChg chg="del">
          <ac:chgData name="Jim McGowan" userId="e2c7446dd3aca506" providerId="LiveId" clId="{1169FA2F-6FAF-4B66-8307-B2A2AB2E1B8E}" dt="2023-09-03T15:41:05.435" v="89" actId="478"/>
          <ac:spMkLst>
            <pc:docMk/>
            <pc:sldMk cId="4059814336" sldId="10377"/>
            <ac:spMk id="3" creationId="{92D41E0E-286D-F590-2A04-78A507AF2C2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a:extLst>
              <a:ext uri="{FF2B5EF4-FFF2-40B4-BE49-F238E27FC236}">
                <a16:creationId xmlns:a16="http://schemas.microsoft.com/office/drawing/2014/main" id="{901D300A-8290-40A1-8A18-2CCC8F69C520}"/>
              </a:ext>
            </a:extLst>
          </p:cNvPr>
          <p:cNvSpPr>
            <a:spLocks noGrp="1" noChangeArrowheads="1"/>
          </p:cNvSpPr>
          <p:nvPr>
            <p:ph type="ftr" sz="quarter" idx="2"/>
          </p:nvPr>
        </p:nvSpPr>
        <p:spPr bwMode="auto">
          <a:xfrm>
            <a:off x="0" y="9122452"/>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defTabSz="922291" eaLnBrk="1" hangingPunct="1">
              <a:defRPr sz="1400">
                <a:latin typeface="Times New Roman" pitchFamily="18" charset="0"/>
                <a:cs typeface="Arial" charset="0"/>
              </a:defRPr>
            </a:lvl1pPr>
          </a:lstStyle>
          <a:p>
            <a:pPr>
              <a:defRPr/>
            </a:pPr>
            <a:r>
              <a:rPr lang="en-US" sz="1800" dirty="0">
                <a:latin typeface="Calibri" panose="020F0502020204030204" pitchFamily="34" charset="0"/>
                <a:cs typeface="Calibri" panose="020F0502020204030204" pitchFamily="34" charset="0"/>
              </a:rPr>
              <a:t>Sugar Land Bible Church</a:t>
            </a:r>
          </a:p>
        </p:txBody>
      </p:sp>
      <p:sp>
        <p:nvSpPr>
          <p:cNvPr id="36869" name="Rectangle 5">
            <a:extLst>
              <a:ext uri="{FF2B5EF4-FFF2-40B4-BE49-F238E27FC236}">
                <a16:creationId xmlns:a16="http://schemas.microsoft.com/office/drawing/2014/main" id="{38696068-63F5-4B57-A363-769945ECADA1}"/>
              </a:ext>
            </a:extLst>
          </p:cNvPr>
          <p:cNvSpPr>
            <a:spLocks noGrp="1" noChangeArrowheads="1"/>
          </p:cNvSpPr>
          <p:nvPr>
            <p:ph type="sldNum" sz="quarter" idx="3"/>
          </p:nvPr>
        </p:nvSpPr>
        <p:spPr bwMode="auto">
          <a:xfrm>
            <a:off x="4145280" y="9122452"/>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algn="r" defTabSz="920898" eaLnBrk="1" hangingPunct="1">
              <a:defRPr sz="1400" smtClean="0"/>
            </a:lvl1pPr>
          </a:lstStyle>
          <a:p>
            <a:pPr>
              <a:defRPr/>
            </a:pPr>
            <a:fld id="{F56FB74F-9A4F-4B8F-B55F-0155425F2C8E}"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
        <p:nvSpPr>
          <p:cNvPr id="2" name="Header Placeholder 1">
            <a:extLst>
              <a:ext uri="{FF2B5EF4-FFF2-40B4-BE49-F238E27FC236}">
                <a16:creationId xmlns:a16="http://schemas.microsoft.com/office/drawing/2014/main" id="{E227660E-C050-5151-6DE2-1E17C2431F9C}"/>
              </a:ext>
            </a:extLst>
          </p:cNvPr>
          <p:cNvSpPr>
            <a:spLocks noGrp="1"/>
          </p:cNvSpPr>
          <p:nvPr>
            <p:ph type="hdr" sz="quarter"/>
          </p:nvPr>
        </p:nvSpPr>
        <p:spPr>
          <a:xfrm>
            <a:off x="1935481" y="152400"/>
            <a:ext cx="3606800" cy="838200"/>
          </a:xfrm>
          <a:prstGeom prst="rect">
            <a:avLst/>
          </a:prstGeom>
        </p:spPr>
        <p:txBody>
          <a:bodyPr vert="horz" lIns="106978" tIns="53489" rIns="106978" bIns="53489" rtlCol="0"/>
          <a:lstStyle>
            <a:lvl1pPr algn="ctr">
              <a:defRPr sz="1500" dirty="0">
                <a:latin typeface="Calibri" panose="020F0502020204030204" pitchFamily="34" charset="0"/>
                <a:cs typeface="Calibri" panose="020F0502020204030204" pitchFamily="34" charset="0"/>
              </a:defRPr>
            </a:lvl1pPr>
          </a:lstStyle>
          <a:p>
            <a:pPr>
              <a:defRPr/>
            </a:pPr>
            <a:r>
              <a:rPr lang="en-US" sz="1800" dirty="0"/>
              <a:t>Dr. Andy Woods</a:t>
            </a:r>
          </a:p>
          <a:p>
            <a:pPr>
              <a:defRPr/>
            </a:pPr>
            <a:r>
              <a:rPr lang="en-US" sz="1800" dirty="0"/>
              <a:t>2 Thessalonians – 014 – 2v3a</a:t>
            </a:r>
          </a:p>
          <a:p>
            <a:pPr>
              <a:defRPr/>
            </a:pPr>
            <a:r>
              <a:rPr lang="en-US" sz="1800" dirty="0"/>
              <a:t>11-26-2023</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F1BA9B-76CB-4A0E-A6E1-D581F0118E89}"/>
              </a:ext>
            </a:extLst>
          </p:cNvPr>
          <p:cNvSpPr>
            <a:spLocks noGrp="1"/>
          </p:cNvSpPr>
          <p:nvPr>
            <p:ph type="hdr" sz="quarter"/>
          </p:nvPr>
        </p:nvSpPr>
        <p:spPr bwMode="auto">
          <a:xfrm>
            <a:off x="0" y="0"/>
            <a:ext cx="3169920" cy="478748"/>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lvl1pPr defTabSz="922291" eaLnBrk="1" hangingPunct="1">
              <a:defRPr sz="1400">
                <a:latin typeface="Calibri" panose="020F0502020204030204" pitchFamily="34" charset="0"/>
                <a:cs typeface="Arial" charset="0"/>
              </a:defRPr>
            </a:lvl1pPr>
          </a:lstStyle>
          <a:p>
            <a:pPr>
              <a:defRPr/>
            </a:pPr>
            <a:endParaRPr lang="en-US" dirty="0"/>
          </a:p>
        </p:txBody>
      </p:sp>
      <p:sp>
        <p:nvSpPr>
          <p:cNvPr id="3" name="Date Placeholder 2">
            <a:extLst>
              <a:ext uri="{FF2B5EF4-FFF2-40B4-BE49-F238E27FC236}">
                <a16:creationId xmlns:a16="http://schemas.microsoft.com/office/drawing/2014/main" id="{6DF5B97F-1EBA-4212-9475-AB91572652D5}"/>
              </a:ext>
            </a:extLst>
          </p:cNvPr>
          <p:cNvSpPr>
            <a:spLocks noGrp="1"/>
          </p:cNvSpPr>
          <p:nvPr>
            <p:ph type="dt" idx="1"/>
          </p:nvPr>
        </p:nvSpPr>
        <p:spPr bwMode="auto">
          <a:xfrm>
            <a:off x="4143587" y="0"/>
            <a:ext cx="3169920" cy="478748"/>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lvl1pPr algn="r" defTabSz="922291" eaLnBrk="1" hangingPunct="1">
              <a:defRPr sz="1400">
                <a:latin typeface="Calibri" panose="020F0502020204030204" pitchFamily="34" charset="0"/>
                <a:cs typeface="Arial" charset="0"/>
              </a:defRPr>
            </a:lvl1pPr>
          </a:lstStyle>
          <a:p>
            <a:pPr>
              <a:defRPr/>
            </a:pPr>
            <a:fld id="{A1ECA7B4-8F8C-4E82-9DA1-55948ACC6C67}" type="datetimeFigureOut">
              <a:rPr lang="en-US" smtClean="0"/>
              <a:pPr>
                <a:defRPr/>
              </a:pPr>
              <a:t>11/25/2023</a:t>
            </a:fld>
            <a:endParaRPr lang="en-US" dirty="0"/>
          </a:p>
        </p:txBody>
      </p:sp>
      <p:sp>
        <p:nvSpPr>
          <p:cNvPr id="4" name="Slide Image Placeholder 3">
            <a:extLst>
              <a:ext uri="{FF2B5EF4-FFF2-40B4-BE49-F238E27FC236}">
                <a16:creationId xmlns:a16="http://schemas.microsoft.com/office/drawing/2014/main" id="{EB6A067D-6789-4709-8D44-EE06BB91D3DF}"/>
              </a:ext>
            </a:extLst>
          </p:cNvPr>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183" tIns="50592" rIns="101183" bIns="50592" rtlCol="0" anchor="ctr"/>
          <a:lstStyle/>
          <a:p>
            <a:pPr lvl="0"/>
            <a:endParaRPr lang="en-US" noProof="0" dirty="0"/>
          </a:p>
        </p:txBody>
      </p:sp>
      <p:sp>
        <p:nvSpPr>
          <p:cNvPr id="5" name="Notes Placeholder 4">
            <a:extLst>
              <a:ext uri="{FF2B5EF4-FFF2-40B4-BE49-F238E27FC236}">
                <a16:creationId xmlns:a16="http://schemas.microsoft.com/office/drawing/2014/main" id="{EE002C62-F138-44BB-9219-73E5F5BEE3AB}"/>
              </a:ext>
            </a:extLst>
          </p:cNvPr>
          <p:cNvSpPr>
            <a:spLocks noGrp="1"/>
          </p:cNvSpPr>
          <p:nvPr>
            <p:ph type="body" sz="quarter" idx="3"/>
          </p:nvPr>
        </p:nvSpPr>
        <p:spPr bwMode="auto">
          <a:xfrm>
            <a:off x="731520" y="4561226"/>
            <a:ext cx="5852160" cy="4318573"/>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B139984-9F12-4DD0-8B91-1DFED7CB7771}"/>
              </a:ext>
            </a:extLst>
          </p:cNvPr>
          <p:cNvSpPr>
            <a:spLocks noGrp="1"/>
          </p:cNvSpPr>
          <p:nvPr>
            <p:ph type="ftr" sz="quarter" idx="4"/>
          </p:nvPr>
        </p:nvSpPr>
        <p:spPr bwMode="auto">
          <a:xfrm>
            <a:off x="0" y="9120813"/>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defTabSz="922291"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a:extLst>
              <a:ext uri="{FF2B5EF4-FFF2-40B4-BE49-F238E27FC236}">
                <a16:creationId xmlns:a16="http://schemas.microsoft.com/office/drawing/2014/main" id="{69AEFD34-6B70-478E-8B9E-00CA8C1336A8}"/>
              </a:ext>
            </a:extLst>
          </p:cNvPr>
          <p:cNvSpPr>
            <a:spLocks noGrp="1"/>
          </p:cNvSpPr>
          <p:nvPr>
            <p:ph type="sldNum" sz="quarter" idx="5"/>
          </p:nvPr>
        </p:nvSpPr>
        <p:spPr bwMode="auto">
          <a:xfrm>
            <a:off x="4143587" y="9120813"/>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algn="r" defTabSz="920898" eaLnBrk="1" hangingPunct="1">
              <a:defRPr sz="1400" smtClean="0">
                <a:latin typeface="Calibri" panose="020F0502020204030204" pitchFamily="34" charset="0"/>
              </a:defRPr>
            </a:lvl1pPr>
          </a:lstStyle>
          <a:p>
            <a:pPr>
              <a:defRPr/>
            </a:pPr>
            <a:fld id="{8CAF5D7D-18A1-4B9A-AC5F-822C5A1135E0}"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CAF5D7D-18A1-4B9A-AC5F-822C5A1135E0}" type="slidenum">
              <a:rPr lang="en-US" altLang="en-US" smtClean="0"/>
              <a:pPr>
                <a:defRPr/>
              </a:pPr>
              <a:t>5</a:t>
            </a:fld>
            <a:endParaRPr lang="en-US" altLang="en-US" dirty="0"/>
          </a:p>
        </p:txBody>
      </p:sp>
    </p:spTree>
    <p:extLst>
      <p:ext uri="{BB962C8B-B14F-4D97-AF65-F5344CB8AC3E}">
        <p14:creationId xmlns:p14="http://schemas.microsoft.com/office/powerpoint/2010/main" val="364851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CAF5D7D-18A1-4B9A-AC5F-822C5A1135E0}" type="slidenum">
              <a:rPr lang="en-US" altLang="en-US" smtClean="0"/>
              <a:pPr>
                <a:defRPr/>
              </a:pPr>
              <a:t>65</a:t>
            </a:fld>
            <a:endParaRPr lang="en-US" altLang="en-US" dirty="0"/>
          </a:p>
        </p:txBody>
      </p:sp>
    </p:spTree>
    <p:extLst>
      <p:ext uri="{BB962C8B-B14F-4D97-AF65-F5344CB8AC3E}">
        <p14:creationId xmlns:p14="http://schemas.microsoft.com/office/powerpoint/2010/main" val="3126498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8F55095-7B13-49D2-88F5-098085CC0949}"/>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8A8B0333-A612-469F-8637-7331A1B8CB18}"/>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549667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AB3528FC-DC6C-4D4A-B7FE-DA342649A6E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1010210D-0254-4969-8D0C-7F84974E690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086893BC-F55C-46F4-A224-1F4315D72C78}"/>
              </a:ext>
            </a:extLst>
          </p:cNvPr>
          <p:cNvSpPr>
            <a:spLocks noGrp="1" noChangeArrowheads="1"/>
          </p:cNvSpPr>
          <p:nvPr>
            <p:ph type="sldNum" sz="quarter" idx="12"/>
          </p:nvPr>
        </p:nvSpPr>
        <p:spPr/>
        <p:txBody>
          <a:bodyPr/>
          <a:lstStyle>
            <a:lvl1pPr>
              <a:defRPr smtClean="0"/>
            </a:lvl1pPr>
          </a:lstStyle>
          <a:p>
            <a:pPr>
              <a:defRPr/>
            </a:pPr>
            <a:fld id="{8150B839-9B27-45A9-B00F-97CA6CDB7BCA}" type="slidenum">
              <a:rPr lang="en-US" altLang="en-US"/>
              <a:pPr>
                <a:defRPr/>
              </a:pPr>
              <a:t>‹#›</a:t>
            </a:fld>
            <a:endParaRPr lang="en-US" altLang="en-US"/>
          </a:p>
        </p:txBody>
      </p:sp>
    </p:spTree>
    <p:extLst>
      <p:ext uri="{BB962C8B-B14F-4D97-AF65-F5344CB8AC3E}">
        <p14:creationId xmlns:p14="http://schemas.microsoft.com/office/powerpoint/2010/main" val="355601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CDE68A42-C078-4469-A66B-4495E2634C56}"/>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9107EC4F-D688-4EEF-B6F9-048B85374E3B}"/>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C7DB0FD5-2482-4D09-92A8-643E8E910E9A}"/>
              </a:ext>
            </a:extLst>
          </p:cNvPr>
          <p:cNvSpPr>
            <a:spLocks noGrp="1" noChangeArrowheads="1"/>
          </p:cNvSpPr>
          <p:nvPr>
            <p:ph type="sldNum" sz="quarter" idx="12"/>
          </p:nvPr>
        </p:nvSpPr>
        <p:spPr/>
        <p:txBody>
          <a:bodyPr/>
          <a:lstStyle>
            <a:lvl1pPr>
              <a:defRPr smtClean="0"/>
            </a:lvl1pPr>
          </a:lstStyle>
          <a:p>
            <a:pPr>
              <a:defRPr/>
            </a:pPr>
            <a:fld id="{62CAE1B6-0C97-4842-AC1E-18C75DEF4EF6}" type="slidenum">
              <a:rPr lang="en-US" altLang="en-US"/>
              <a:pPr>
                <a:defRPr/>
              </a:pPr>
              <a:t>‹#›</a:t>
            </a:fld>
            <a:endParaRPr lang="en-US" altLang="en-US"/>
          </a:p>
        </p:txBody>
      </p:sp>
    </p:spTree>
    <p:extLst>
      <p:ext uri="{BB962C8B-B14F-4D97-AF65-F5344CB8AC3E}">
        <p14:creationId xmlns:p14="http://schemas.microsoft.com/office/powerpoint/2010/main" val="3016857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88D566F2-1284-4523-B4BA-CB6D63645B75}"/>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1D011471-5250-490C-9C51-6D71371CD737}"/>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6221FE5C-6F69-4F52-BFEE-2909D4D3C90D}"/>
              </a:ext>
            </a:extLst>
          </p:cNvPr>
          <p:cNvSpPr>
            <a:spLocks noGrp="1" noChangeArrowheads="1"/>
          </p:cNvSpPr>
          <p:nvPr>
            <p:ph type="sldNum" sz="quarter" idx="12"/>
          </p:nvPr>
        </p:nvSpPr>
        <p:spPr/>
        <p:txBody>
          <a:bodyPr/>
          <a:lstStyle>
            <a:lvl1pPr>
              <a:defRPr smtClean="0"/>
            </a:lvl1pPr>
          </a:lstStyle>
          <a:p>
            <a:pPr>
              <a:defRPr/>
            </a:pPr>
            <a:fld id="{DDFABB32-5487-4F03-919B-89510ED05617}" type="slidenum">
              <a:rPr lang="en-US" altLang="en-US"/>
              <a:pPr>
                <a:defRPr/>
              </a:pPr>
              <a:t>‹#›</a:t>
            </a:fld>
            <a:endParaRPr lang="en-US" altLang="en-US"/>
          </a:p>
        </p:txBody>
      </p:sp>
    </p:spTree>
    <p:extLst>
      <p:ext uri="{BB962C8B-B14F-4D97-AF65-F5344CB8AC3E}">
        <p14:creationId xmlns:p14="http://schemas.microsoft.com/office/powerpoint/2010/main" val="3598482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BD85A5CC-2907-4BF9-824D-5877B2E017CA}" type="slidenum">
              <a:rPr lang="en-US"/>
              <a:pPr>
                <a:defRPr/>
              </a:pPr>
              <a:t>‹#›</a:t>
            </a:fld>
            <a:endParaRPr lang="en-US"/>
          </a:p>
        </p:txBody>
      </p:sp>
    </p:spTree>
    <p:extLst>
      <p:ext uri="{BB962C8B-B14F-4D97-AF65-F5344CB8AC3E}">
        <p14:creationId xmlns:p14="http://schemas.microsoft.com/office/powerpoint/2010/main" val="1354280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1DB9103-2CB8-4233-B75F-DB55E9612B08}"/>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F902156A-97A2-430D-A158-8EAB8257A4E0}"/>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546779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F876452-75A6-4AAF-97C7-01D7582E5963}"/>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C2E5B3DF-F0DB-45BB-BD71-5E3266FFEA99}"/>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060714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5131CB3-0AAC-4010-A1E7-45DABB3A0501}"/>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C34A22F3-30E1-423D-9D38-42BFE68FB365}"/>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969654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A6E9D5E-8667-4A2E-9CD4-80BDC56CE761}"/>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7DD31E7-79B4-4863-A913-D69CB1F9A0D0}"/>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72516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5DB455C-8F77-43BD-ABBD-7E94CC488BF3}"/>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3AEC885-0E46-4CBA-825F-4CD68A4D0923}"/>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287918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11A585B-296C-4F81-83AA-BA042CE90A8D}"/>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9DFE3BE5-077E-4398-8C8B-B821C53F3E18}"/>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236168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E60E037-A2CB-4606-9E7B-0AA97E2B76B1}"/>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3CCAE82-AD23-4370-96E7-EEF98326FF44}"/>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789219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E9E48C0-0E01-4AEA-86A5-CAA698625E2B}"/>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6C0ABA62-A7FF-4F6E-BBB1-4D66F50F03B8}"/>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050478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E0F95C19-2DC5-4CED-BBCD-1930FC1BE34C}"/>
              </a:ext>
            </a:extLst>
          </p:cNvPr>
          <p:cNvGrpSpPr>
            <a:grpSpLocks/>
          </p:cNvGrpSpPr>
          <p:nvPr/>
        </p:nvGrpSpPr>
        <p:grpSpPr bwMode="auto">
          <a:xfrm>
            <a:off x="0" y="5"/>
            <a:ext cx="1447800" cy="6854825"/>
            <a:chOff x="0" y="0"/>
            <a:chExt cx="684" cy="4318"/>
          </a:xfrm>
        </p:grpSpPr>
        <p:sp>
          <p:nvSpPr>
            <p:cNvPr id="14339" name="Rectangle 3">
              <a:extLst>
                <a:ext uri="{FF2B5EF4-FFF2-40B4-BE49-F238E27FC236}">
                  <a16:creationId xmlns:a16="http://schemas.microsoft.com/office/drawing/2014/main" id="{DE098569-E146-4172-BE56-F5ADF7D63786}"/>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mn-cs"/>
              </a:endParaRPr>
            </a:p>
          </p:txBody>
        </p:sp>
        <p:grpSp>
          <p:nvGrpSpPr>
            <p:cNvPr id="1033" name="Group 4">
              <a:extLst>
                <a:ext uri="{FF2B5EF4-FFF2-40B4-BE49-F238E27FC236}">
                  <a16:creationId xmlns:a16="http://schemas.microsoft.com/office/drawing/2014/main" id="{2D2C2648-B172-430F-887D-8D957EF996EA}"/>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33B46CCE-6015-4241-99F6-8D962944C06E}"/>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5" name="Rectangle 6">
                <a:extLst>
                  <a:ext uri="{FF2B5EF4-FFF2-40B4-BE49-F238E27FC236}">
                    <a16:creationId xmlns:a16="http://schemas.microsoft.com/office/drawing/2014/main" id="{763CF42B-BCBB-4552-ACBB-5896296C4F2D}"/>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6" name="Rectangle 7">
                <a:extLst>
                  <a:ext uri="{FF2B5EF4-FFF2-40B4-BE49-F238E27FC236}">
                    <a16:creationId xmlns:a16="http://schemas.microsoft.com/office/drawing/2014/main" id="{6D84E3D1-F9FD-4B0D-B6F9-EFCA88265BCA}"/>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7" name="Rectangle 8">
                <a:extLst>
                  <a:ext uri="{FF2B5EF4-FFF2-40B4-BE49-F238E27FC236}">
                    <a16:creationId xmlns:a16="http://schemas.microsoft.com/office/drawing/2014/main" id="{D6E74E84-949B-47D0-A88E-63F1FA31E154}"/>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8" name="Rectangle 9">
                <a:extLst>
                  <a:ext uri="{FF2B5EF4-FFF2-40B4-BE49-F238E27FC236}">
                    <a16:creationId xmlns:a16="http://schemas.microsoft.com/office/drawing/2014/main" id="{A985C28C-BFB0-458F-8305-260FE4CB7515}"/>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9" name="Rectangle 10">
                <a:extLst>
                  <a:ext uri="{FF2B5EF4-FFF2-40B4-BE49-F238E27FC236}">
                    <a16:creationId xmlns:a16="http://schemas.microsoft.com/office/drawing/2014/main" id="{254462BF-B72C-4B24-96D9-EC4E13A3949D}"/>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0" name="Rectangle 11">
                <a:extLst>
                  <a:ext uri="{FF2B5EF4-FFF2-40B4-BE49-F238E27FC236}">
                    <a16:creationId xmlns:a16="http://schemas.microsoft.com/office/drawing/2014/main" id="{6C6DA97C-8F8B-471D-B561-9A04D1D186C7}"/>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1" name="Rectangle 12">
                <a:extLst>
                  <a:ext uri="{FF2B5EF4-FFF2-40B4-BE49-F238E27FC236}">
                    <a16:creationId xmlns:a16="http://schemas.microsoft.com/office/drawing/2014/main" id="{9D0CCAF1-6B22-40BD-A521-A0945E41201F}"/>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2" name="Rectangle 13">
                <a:extLst>
                  <a:ext uri="{FF2B5EF4-FFF2-40B4-BE49-F238E27FC236}">
                    <a16:creationId xmlns:a16="http://schemas.microsoft.com/office/drawing/2014/main" id="{DE72B279-E701-49A3-891C-C44DC858A0C0}"/>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3" name="Rectangle 14">
                <a:extLst>
                  <a:ext uri="{FF2B5EF4-FFF2-40B4-BE49-F238E27FC236}">
                    <a16:creationId xmlns:a16="http://schemas.microsoft.com/office/drawing/2014/main" id="{58D106F1-0230-4B2C-890E-4CF09E64B893}"/>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4" name="Rectangle 15">
                <a:extLst>
                  <a:ext uri="{FF2B5EF4-FFF2-40B4-BE49-F238E27FC236}">
                    <a16:creationId xmlns:a16="http://schemas.microsoft.com/office/drawing/2014/main" id="{B3C7A582-517A-4BD2-8BB0-7DCDBB92D7E3}"/>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5" name="Rectangle 16">
                <a:extLst>
                  <a:ext uri="{FF2B5EF4-FFF2-40B4-BE49-F238E27FC236}">
                    <a16:creationId xmlns:a16="http://schemas.microsoft.com/office/drawing/2014/main" id="{F97FA99E-97DF-4B91-9458-68CD54CF8481}"/>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6" name="Rectangle 17">
                <a:extLst>
                  <a:ext uri="{FF2B5EF4-FFF2-40B4-BE49-F238E27FC236}">
                    <a16:creationId xmlns:a16="http://schemas.microsoft.com/office/drawing/2014/main" id="{E7146ED3-7E37-4C30-A520-D1D6316DAEFA}"/>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7" name="Rectangle 18">
                <a:extLst>
                  <a:ext uri="{FF2B5EF4-FFF2-40B4-BE49-F238E27FC236}">
                    <a16:creationId xmlns:a16="http://schemas.microsoft.com/office/drawing/2014/main" id="{58148CF1-8E03-4487-B584-335BAB9DFEF0}"/>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8" name="Rectangle 19">
                <a:extLst>
                  <a:ext uri="{FF2B5EF4-FFF2-40B4-BE49-F238E27FC236}">
                    <a16:creationId xmlns:a16="http://schemas.microsoft.com/office/drawing/2014/main" id="{B0A9F347-B659-45E1-A793-29CFA0BC5561}"/>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9" name="Rectangle 20">
                <a:extLst>
                  <a:ext uri="{FF2B5EF4-FFF2-40B4-BE49-F238E27FC236}">
                    <a16:creationId xmlns:a16="http://schemas.microsoft.com/office/drawing/2014/main" id="{83FDFD86-4D8F-4AA1-BBBC-FFAE4399ECB8}"/>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0" name="Rectangle 21">
                <a:extLst>
                  <a:ext uri="{FF2B5EF4-FFF2-40B4-BE49-F238E27FC236}">
                    <a16:creationId xmlns:a16="http://schemas.microsoft.com/office/drawing/2014/main" id="{2B683C3B-D329-4590-AC63-8CC34410A325}"/>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1" name="Rectangle 22">
                <a:extLst>
                  <a:ext uri="{FF2B5EF4-FFF2-40B4-BE49-F238E27FC236}">
                    <a16:creationId xmlns:a16="http://schemas.microsoft.com/office/drawing/2014/main" id="{F00E07FE-4C11-45AA-AD1E-6053BAD7B0EC}"/>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2" name="Rectangle 23">
                <a:extLst>
                  <a:ext uri="{FF2B5EF4-FFF2-40B4-BE49-F238E27FC236}">
                    <a16:creationId xmlns:a16="http://schemas.microsoft.com/office/drawing/2014/main" id="{60B9E0DD-D112-4700-B9F8-FA3634BA14D0}"/>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3" name="Rectangle 24">
                <a:extLst>
                  <a:ext uri="{FF2B5EF4-FFF2-40B4-BE49-F238E27FC236}">
                    <a16:creationId xmlns:a16="http://schemas.microsoft.com/office/drawing/2014/main" id="{AE896702-2BA9-4D02-B9AF-0D7425692277}"/>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4" name="Rectangle 25">
                <a:extLst>
                  <a:ext uri="{FF2B5EF4-FFF2-40B4-BE49-F238E27FC236}">
                    <a16:creationId xmlns:a16="http://schemas.microsoft.com/office/drawing/2014/main" id="{AE530D09-6DC6-48CD-9DDC-FE39E4BFEC7E}"/>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5" name="Rectangle 26">
                <a:extLst>
                  <a:ext uri="{FF2B5EF4-FFF2-40B4-BE49-F238E27FC236}">
                    <a16:creationId xmlns:a16="http://schemas.microsoft.com/office/drawing/2014/main" id="{85FD8A9A-0C62-4D57-A823-7788EDA1374D}"/>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6" name="Rectangle 27">
                <a:extLst>
                  <a:ext uri="{FF2B5EF4-FFF2-40B4-BE49-F238E27FC236}">
                    <a16:creationId xmlns:a16="http://schemas.microsoft.com/office/drawing/2014/main" id="{139AB9D7-0AFF-4059-82AF-32544AB7F7A3}"/>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7" name="Rectangle 28">
                <a:extLst>
                  <a:ext uri="{FF2B5EF4-FFF2-40B4-BE49-F238E27FC236}">
                    <a16:creationId xmlns:a16="http://schemas.microsoft.com/office/drawing/2014/main" id="{B139890F-DEFF-4B2D-8F92-0E4853B0D739}"/>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8" name="Rectangle 29">
                <a:extLst>
                  <a:ext uri="{FF2B5EF4-FFF2-40B4-BE49-F238E27FC236}">
                    <a16:creationId xmlns:a16="http://schemas.microsoft.com/office/drawing/2014/main" id="{E104025A-7223-4BCB-8D78-03FFB1B98438}"/>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9" name="Rectangle 30">
                <a:extLst>
                  <a:ext uri="{FF2B5EF4-FFF2-40B4-BE49-F238E27FC236}">
                    <a16:creationId xmlns:a16="http://schemas.microsoft.com/office/drawing/2014/main" id="{DBC21BD0-CE55-4C70-9351-73EBCC29A65D}"/>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0" name="Rectangle 31">
                <a:extLst>
                  <a:ext uri="{FF2B5EF4-FFF2-40B4-BE49-F238E27FC236}">
                    <a16:creationId xmlns:a16="http://schemas.microsoft.com/office/drawing/2014/main" id="{AD601533-BFE9-4D4B-ABA5-635721AF4812}"/>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1" name="Rectangle 32">
                <a:extLst>
                  <a:ext uri="{FF2B5EF4-FFF2-40B4-BE49-F238E27FC236}">
                    <a16:creationId xmlns:a16="http://schemas.microsoft.com/office/drawing/2014/main" id="{3EE22948-F2D5-4B10-8966-F511916742AE}"/>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2" name="Rectangle 33">
                <a:extLst>
                  <a:ext uri="{FF2B5EF4-FFF2-40B4-BE49-F238E27FC236}">
                    <a16:creationId xmlns:a16="http://schemas.microsoft.com/office/drawing/2014/main" id="{5BCBEFE4-B65C-475D-A2A2-D27A9A908E68}"/>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grpSp>
      </p:grpSp>
      <p:sp>
        <p:nvSpPr>
          <p:cNvPr id="1027" name="Rectangle 34">
            <a:extLst>
              <a:ext uri="{FF2B5EF4-FFF2-40B4-BE49-F238E27FC236}">
                <a16:creationId xmlns:a16="http://schemas.microsoft.com/office/drawing/2014/main" id="{2E3F26A1-457A-4E77-9FB7-DB852B80A36F}"/>
              </a:ext>
            </a:extLst>
          </p:cNvPr>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a:extLst>
              <a:ext uri="{FF2B5EF4-FFF2-40B4-BE49-F238E27FC236}">
                <a16:creationId xmlns:a16="http://schemas.microsoft.com/office/drawing/2014/main" id="{3F91D09E-1F40-4ABF-930A-E565CD414B7E}"/>
              </a:ext>
            </a:extLst>
          </p:cNvPr>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a:extLst>
              <a:ext uri="{FF2B5EF4-FFF2-40B4-BE49-F238E27FC236}">
                <a16:creationId xmlns:a16="http://schemas.microsoft.com/office/drawing/2014/main" id="{0B8DEC82-1881-4CD6-92D8-AE06C326CF8F}"/>
              </a:ext>
            </a:extLst>
          </p:cNvPr>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a:extLst>
              <a:ext uri="{FF2B5EF4-FFF2-40B4-BE49-F238E27FC236}">
                <a16:creationId xmlns:a16="http://schemas.microsoft.com/office/drawing/2014/main" id="{3DABAE02-2507-4B6B-B16D-B07F0CAAA06C}"/>
              </a:ext>
            </a:extLst>
          </p:cNvPr>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0146077B-9308-43E0-B16D-E382476ABC93}" type="slidenum">
              <a:rPr lang="en-US" altLang="en-US" smtClean="0"/>
              <a:pPr>
                <a:defRPr/>
              </a:pPr>
              <a:t>‹#›</a:t>
            </a:fld>
            <a:endParaRPr lang="en-US" altLang="en-US" dirty="0"/>
          </a:p>
        </p:txBody>
      </p:sp>
      <p:sp>
        <p:nvSpPr>
          <p:cNvPr id="14374" name="Rectangle 38">
            <a:extLst>
              <a:ext uri="{FF2B5EF4-FFF2-40B4-BE49-F238E27FC236}">
                <a16:creationId xmlns:a16="http://schemas.microsoft.com/office/drawing/2014/main" id="{423F768F-39CA-4BFF-9CE5-E6FAE7E4704B}"/>
              </a:ext>
            </a:extLst>
          </p:cNvPr>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6292" r:id="rId1"/>
    <p:sldLayoutId id="2147496293" r:id="rId2"/>
    <p:sldLayoutId id="2147496294" r:id="rId3"/>
    <p:sldLayoutId id="2147496295" r:id="rId4"/>
    <p:sldLayoutId id="2147496296" r:id="rId5"/>
    <p:sldLayoutId id="2147496297" r:id="rId6"/>
    <p:sldLayoutId id="2147496298" r:id="rId7"/>
    <p:sldLayoutId id="2147496299" r:id="rId8"/>
    <p:sldLayoutId id="2147496300" r:id="rId9"/>
    <p:sldLayoutId id="2147496301" r:id="rId10"/>
    <p:sldLayoutId id="2147496302" r:id="rId11"/>
    <p:sldLayoutId id="2147496303" r:id="rId12"/>
    <p:sldLayoutId id="2147496304"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p:titleStyle>
    <p:bodyStyle>
      <a:lvl1pPr marL="342891" indent="-342891"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32" indent="-285744"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2971" indent="-228594"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160" indent="-228594"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349" indent="-228594"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537"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726"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8914"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103"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F204D2-030C-45FA-95EF-DCE609C491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3201" y="5209309"/>
            <a:ext cx="913733" cy="1371600"/>
          </a:xfrm>
          <a:prstGeom prst="rect">
            <a:avLst/>
          </a:prstGeom>
        </p:spPr>
      </p:pic>
      <p:pic>
        <p:nvPicPr>
          <p:cNvPr id="8" name="Picture 7">
            <a:extLst>
              <a:ext uri="{FF2B5EF4-FFF2-40B4-BE49-F238E27FC236}">
                <a16:creationId xmlns:a16="http://schemas.microsoft.com/office/drawing/2014/main" id="{DABC90B4-9D19-4A6A-BA8D-22C5C2D0CBA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81577" y="2286003"/>
            <a:ext cx="2228851" cy="2770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a:extLst>
              <a:ext uri="{FF2B5EF4-FFF2-40B4-BE49-F238E27FC236}">
                <a16:creationId xmlns:a16="http://schemas.microsoft.com/office/drawing/2014/main" id="{934962ED-5D2D-4373-85E1-4BEE568CDCC9}"/>
              </a:ext>
            </a:extLst>
          </p:cNvPr>
          <p:cNvSpPr txBox="1">
            <a:spLocks/>
          </p:cNvSpPr>
          <p:nvPr/>
        </p:nvSpPr>
        <p:spPr bwMode="auto">
          <a:xfrm>
            <a:off x="3714751" y="5209309"/>
            <a:ext cx="4762500" cy="1524000"/>
          </a:xfrm>
          <a:prstGeom prst="rect">
            <a:avLst/>
          </a:prstGeom>
          <a:noFill/>
          <a:ln w="9525">
            <a:noFill/>
            <a:miter lim="800000"/>
            <a:headEnd/>
            <a:tailEnd/>
          </a:ln>
          <a:effectLst/>
        </p:spPr>
        <p:txBody>
          <a:bodyPr vert="horz" wrap="square" lIns="92075" tIns="46039" rIns="92075" bIns="46039"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
        <p:nvSpPr>
          <p:cNvPr id="11" name="Title 1">
            <a:extLst>
              <a:ext uri="{FF2B5EF4-FFF2-40B4-BE49-F238E27FC236}">
                <a16:creationId xmlns:a16="http://schemas.microsoft.com/office/drawing/2014/main" id="{9F8EB2B7-24E6-44ED-9401-6F6BA478AE3F}"/>
              </a:ext>
            </a:extLst>
          </p:cNvPr>
          <p:cNvSpPr txBox="1">
            <a:spLocks/>
          </p:cNvSpPr>
          <p:nvPr/>
        </p:nvSpPr>
        <p:spPr bwMode="auto">
          <a:xfrm>
            <a:off x="2324100" y="228602"/>
            <a:ext cx="7543800" cy="18204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eaLnBrk="1" hangingPunct="1">
              <a:spcBef>
                <a:spcPct val="20000"/>
              </a:spcBef>
              <a:buClr>
                <a:srgbClr val="00FFFF"/>
              </a:buClr>
              <a:buSzPct val="75000"/>
              <a:defRPr/>
            </a:pPr>
            <a:r>
              <a:rPr lang="en-US" i="1" kern="0" dirty="0">
                <a:solidFill>
                  <a:srgbClr val="FFFFCC"/>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Apostasy</a:t>
            </a:r>
            <a:r>
              <a:rPr lang="en-US" kern="0" dirty="0">
                <a:solidFill>
                  <a:srgbClr val="00FFFF"/>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 or </a:t>
            </a:r>
            <a:r>
              <a:rPr lang="en-US" i="1" kern="0" dirty="0">
                <a:solidFill>
                  <a:srgbClr val="00FFFF"/>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Rapture</a:t>
            </a:r>
            <a:r>
              <a:rPr lang="en-US" kern="0" dirty="0">
                <a:solidFill>
                  <a:srgbClr val="00FFFF"/>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a:t>
            </a:r>
            <a:r>
              <a:rPr lang="en-US" dirty="0">
                <a:solidFill>
                  <a:srgbClr val="00FFFF"/>
                </a:solidFill>
                <a:latin typeface="Calibri"/>
              </a:rPr>
              <a:t> </a:t>
            </a:r>
            <a:br>
              <a:rPr lang="en-US" dirty="0">
                <a:solidFill>
                  <a:srgbClr val="00FFFF"/>
                </a:solidFill>
                <a:latin typeface="Calibri"/>
              </a:rPr>
            </a:br>
            <a:r>
              <a:rPr lang="en-US" sz="3200" kern="0" dirty="0">
                <a:effectLst>
                  <a:outerShdw blurRad="38100" dist="38100" dir="2700000" algn="tl">
                    <a:srgbClr val="000000">
                      <a:alpha val="43137"/>
                    </a:srgbClr>
                  </a:outerShdw>
                </a:effectLst>
                <a:latin typeface="Calibri" panose="020F0502020204030204" pitchFamily="34" charset="0"/>
                <a:ea typeface="+mn-ea"/>
                <a:cs typeface="+mn-cs"/>
              </a:rPr>
              <a:t>(2 Thessalonians 2:3A)</a:t>
            </a:r>
          </a:p>
        </p:txBody>
      </p:sp>
    </p:spTree>
    <p:extLst>
      <p:ext uri="{BB962C8B-B14F-4D97-AF65-F5344CB8AC3E}">
        <p14:creationId xmlns:p14="http://schemas.microsoft.com/office/powerpoint/2010/main" val="2758613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03E9BC2-097D-4482-B305-0199410D881A}"/>
              </a:ext>
            </a:extLst>
          </p:cNvPr>
          <p:cNvSpPr>
            <a:spLocks noGrp="1" noChangeArrowheads="1"/>
          </p:cNvSpPr>
          <p:nvPr>
            <p:ph type="title"/>
          </p:nvPr>
        </p:nvSpPr>
        <p:spPr>
          <a:xfrm>
            <a:off x="4038600" y="228601"/>
            <a:ext cx="4114800" cy="879476"/>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Apostasy? (2:3a)</a:t>
            </a:r>
          </a:p>
        </p:txBody>
      </p:sp>
      <p:sp>
        <p:nvSpPr>
          <p:cNvPr id="15363" name="Rectangle 3">
            <a:extLst>
              <a:ext uri="{FF2B5EF4-FFF2-40B4-BE49-F238E27FC236}">
                <a16:creationId xmlns:a16="http://schemas.microsoft.com/office/drawing/2014/main" id="{280F5711-5D05-454D-826E-06FA546AD0C4}"/>
              </a:ext>
            </a:extLst>
          </p:cNvPr>
          <p:cNvSpPr>
            <a:spLocks noGrp="1" noChangeArrowheads="1"/>
          </p:cNvSpPr>
          <p:nvPr>
            <p:ph type="body" idx="1"/>
          </p:nvPr>
        </p:nvSpPr>
        <p:spPr>
          <a:xfrm>
            <a:off x="1257300" y="1600200"/>
            <a:ext cx="10972800" cy="2016124"/>
          </a:xfrm>
        </p:spPr>
        <p:txBody>
          <a:bodyPr/>
          <a:lstStyle/>
          <a:p>
            <a:pPr marL="457189" indent="-457189" eaLnBrk="1" hangingPunct="1">
              <a:spcBef>
                <a:spcPts val="0"/>
              </a:spcBef>
              <a:spcAft>
                <a:spcPts val="2400"/>
              </a:spcAft>
              <a:defRPr/>
            </a:pPr>
            <a:r>
              <a:rPr lang="en-US" dirty="0">
                <a:latin typeface="Calibri" panose="020F0502020204030204" pitchFamily="34" charset="0"/>
                <a:cs typeface="Calibri" panose="020F0502020204030204" pitchFamily="34" charset="0"/>
              </a:rPr>
              <a:t>Spiritual departure (Acts 21:21) – Unbelieving world embracing the antichrist</a:t>
            </a:r>
          </a:p>
          <a:p>
            <a:pPr marL="457189" indent="-457189" eaLnBrk="1" hangingPunct="1">
              <a:spcBef>
                <a:spcPts val="0"/>
              </a:spcBef>
              <a:spcAft>
                <a:spcPts val="2400"/>
              </a:spcAft>
              <a:defRPr/>
            </a:pPr>
            <a:r>
              <a:rPr lang="en-US" dirty="0">
                <a:latin typeface="Calibri" panose="020F0502020204030204" pitchFamily="34" charset="0"/>
                <a:cs typeface="Calibri" panose="020F0502020204030204" pitchFamily="34" charset="0"/>
              </a:rPr>
              <a:t>Physical departure (Acts 12:10; 2 Cor. 12:8) – Rapture</a:t>
            </a:r>
          </a:p>
        </p:txBody>
      </p:sp>
      <p:pic>
        <p:nvPicPr>
          <p:cNvPr id="23556" name="Picture 4">
            <a:extLst>
              <a:ext uri="{FF2B5EF4-FFF2-40B4-BE49-F238E27FC236}">
                <a16:creationId xmlns:a16="http://schemas.microsoft.com/office/drawing/2014/main" id="{3572F5C8-FBB3-4F08-AFC3-EDE84472784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76268" y="4267200"/>
            <a:ext cx="183946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03E9BC2-097D-4482-B305-0199410D881A}"/>
              </a:ext>
            </a:extLst>
          </p:cNvPr>
          <p:cNvSpPr>
            <a:spLocks noGrp="1" noChangeArrowheads="1"/>
          </p:cNvSpPr>
          <p:nvPr>
            <p:ph type="title"/>
          </p:nvPr>
        </p:nvSpPr>
        <p:spPr>
          <a:xfrm>
            <a:off x="4038600" y="228601"/>
            <a:ext cx="4114800" cy="879476"/>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Apostasy? (2:3a)</a:t>
            </a:r>
          </a:p>
        </p:txBody>
      </p:sp>
      <p:sp>
        <p:nvSpPr>
          <p:cNvPr id="15363" name="Rectangle 3">
            <a:extLst>
              <a:ext uri="{FF2B5EF4-FFF2-40B4-BE49-F238E27FC236}">
                <a16:creationId xmlns:a16="http://schemas.microsoft.com/office/drawing/2014/main" id="{280F5711-5D05-454D-826E-06FA546AD0C4}"/>
              </a:ext>
            </a:extLst>
          </p:cNvPr>
          <p:cNvSpPr>
            <a:spLocks noGrp="1" noChangeArrowheads="1"/>
          </p:cNvSpPr>
          <p:nvPr>
            <p:ph type="body" idx="1"/>
          </p:nvPr>
        </p:nvSpPr>
        <p:spPr>
          <a:xfrm>
            <a:off x="1257300" y="1600200"/>
            <a:ext cx="9677400" cy="2016124"/>
          </a:xfrm>
        </p:spPr>
        <p:txBody>
          <a:bodyPr/>
          <a:lstStyle/>
          <a:p>
            <a:pPr marL="457189" indent="-457189" eaLnBrk="1" hangingPunct="1">
              <a:spcBef>
                <a:spcPts val="0"/>
              </a:spcBef>
              <a:spcAft>
                <a:spcPts val="2400"/>
              </a:spcAft>
              <a:defRPr/>
            </a:pPr>
            <a:r>
              <a:rPr lang="en-US" b="1" u="sng" dirty="0">
                <a:solidFill>
                  <a:srgbClr val="FFFFCC"/>
                </a:solidFill>
                <a:cs typeface="Calibri" panose="020F0502020204030204" pitchFamily="34" charset="0"/>
              </a:rPr>
              <a:t>Spiritual departure (Acts 21:21) – Unbelieving world embracing the antichrist</a:t>
            </a:r>
          </a:p>
          <a:p>
            <a:pPr marL="457189" indent="-457189" eaLnBrk="1" hangingPunct="1">
              <a:spcBef>
                <a:spcPts val="0"/>
              </a:spcBef>
              <a:spcAft>
                <a:spcPts val="2400"/>
              </a:spcAft>
              <a:defRPr/>
            </a:pPr>
            <a:r>
              <a:rPr lang="en-US" dirty="0">
                <a:latin typeface="Calibri" panose="020F0502020204030204" pitchFamily="34" charset="0"/>
                <a:cs typeface="Calibri" panose="020F0502020204030204" pitchFamily="34" charset="0"/>
              </a:rPr>
              <a:t>Physical departure (Acts 12:10; 2 Cor. 12:8) – Rapture</a:t>
            </a:r>
          </a:p>
        </p:txBody>
      </p:sp>
      <p:pic>
        <p:nvPicPr>
          <p:cNvPr id="23556" name="Picture 4">
            <a:extLst>
              <a:ext uri="{FF2B5EF4-FFF2-40B4-BE49-F238E27FC236}">
                <a16:creationId xmlns:a16="http://schemas.microsoft.com/office/drawing/2014/main" id="{3572F5C8-FBB3-4F08-AFC3-EDE84472784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76268" y="4267200"/>
            <a:ext cx="183946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5347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03E9BC2-097D-4482-B305-0199410D881A}"/>
              </a:ext>
            </a:extLst>
          </p:cNvPr>
          <p:cNvSpPr>
            <a:spLocks noGrp="1" noChangeArrowheads="1"/>
          </p:cNvSpPr>
          <p:nvPr>
            <p:ph type="title"/>
          </p:nvPr>
        </p:nvSpPr>
        <p:spPr>
          <a:xfrm>
            <a:off x="3276600" y="211138"/>
            <a:ext cx="53340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Spiritual Departure Options</a:t>
            </a:r>
          </a:p>
        </p:txBody>
      </p:sp>
      <p:sp>
        <p:nvSpPr>
          <p:cNvPr id="15363" name="Rectangle 3">
            <a:extLst>
              <a:ext uri="{FF2B5EF4-FFF2-40B4-BE49-F238E27FC236}">
                <a16:creationId xmlns:a16="http://schemas.microsoft.com/office/drawing/2014/main" id="{280F5711-5D05-454D-826E-06FA546AD0C4}"/>
              </a:ext>
            </a:extLst>
          </p:cNvPr>
          <p:cNvSpPr>
            <a:spLocks noGrp="1" noChangeArrowheads="1"/>
          </p:cNvSpPr>
          <p:nvPr>
            <p:ph type="body" idx="1"/>
          </p:nvPr>
        </p:nvSpPr>
        <p:spPr>
          <a:xfrm>
            <a:off x="2511934" y="1600200"/>
            <a:ext cx="7168132" cy="2701924"/>
          </a:xfrm>
        </p:spPr>
        <p:txBody>
          <a:bodyPr/>
          <a:lstStyle/>
          <a:p>
            <a:pPr marL="514350" indent="-514350" eaLnBrk="1" hangingPunct="1">
              <a:spcBef>
                <a:spcPts val="0"/>
              </a:spcBef>
              <a:spcAft>
                <a:spcPts val="2400"/>
              </a:spcAft>
              <a:buSzPct val="100000"/>
              <a:buFont typeface="+mj-lt"/>
              <a:buAutoNum type="arabicPeriod"/>
              <a:defRPr/>
            </a:pPr>
            <a:r>
              <a:rPr lang="en-US" dirty="0">
                <a:cs typeface="Calibri" panose="020F0502020204030204" pitchFamily="34" charset="0"/>
              </a:rPr>
              <a:t>Apostasy of the Church (pre-rapture) </a:t>
            </a:r>
            <a:endParaRPr lang="en-US" dirty="0">
              <a:latin typeface="Calibri" panose="020F0502020204030204" pitchFamily="34" charset="0"/>
              <a:cs typeface="Calibri" panose="020F0502020204030204" pitchFamily="34" charset="0"/>
            </a:endParaRPr>
          </a:p>
          <a:p>
            <a:pPr marL="514350" indent="-514350" eaLnBrk="1" hangingPunct="1">
              <a:spcBef>
                <a:spcPts val="0"/>
              </a:spcBef>
              <a:spcAft>
                <a:spcPts val="2400"/>
              </a:spcAft>
              <a:buSzPct val="100000"/>
              <a:buFont typeface="+mj-lt"/>
              <a:buAutoNum type="arabicPeriod"/>
              <a:defRPr/>
            </a:pPr>
            <a:r>
              <a:rPr lang="en-US" dirty="0">
                <a:cs typeface="Calibri" panose="020F0502020204030204" pitchFamily="34" charset="0"/>
              </a:rPr>
              <a:t>Apostasy of the World (post-rapture)</a:t>
            </a:r>
          </a:p>
          <a:p>
            <a:pPr marL="514350" indent="-514350" eaLnBrk="1" hangingPunct="1">
              <a:spcBef>
                <a:spcPts val="0"/>
              </a:spcBef>
              <a:spcAft>
                <a:spcPts val="2400"/>
              </a:spcAft>
              <a:buSzPct val="100000"/>
              <a:buFont typeface="+mj-lt"/>
              <a:buAutoNum type="arabicPeriod"/>
              <a:defRPr/>
            </a:pPr>
            <a:r>
              <a:rPr lang="en-US" dirty="0">
                <a:latin typeface="Calibri" panose="020F0502020204030204" pitchFamily="34" charset="0"/>
                <a:cs typeface="Calibri" panose="020F0502020204030204" pitchFamily="34" charset="0"/>
              </a:rPr>
              <a:t>Apostasy of Israel (Dan. 9:27)</a:t>
            </a:r>
          </a:p>
        </p:txBody>
      </p:sp>
      <p:pic>
        <p:nvPicPr>
          <p:cNvPr id="2" name="Picture 4">
            <a:extLst>
              <a:ext uri="{FF2B5EF4-FFF2-40B4-BE49-F238E27FC236}">
                <a16:creationId xmlns:a16="http://schemas.microsoft.com/office/drawing/2014/main" id="{B8DDCD57-CE03-A4A1-A609-B070AF870D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76268" y="4267200"/>
            <a:ext cx="183946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0796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03E9BC2-097D-4482-B305-0199410D881A}"/>
              </a:ext>
            </a:extLst>
          </p:cNvPr>
          <p:cNvSpPr>
            <a:spLocks noGrp="1" noChangeArrowheads="1"/>
          </p:cNvSpPr>
          <p:nvPr>
            <p:ph type="title"/>
          </p:nvPr>
        </p:nvSpPr>
        <p:spPr>
          <a:xfrm>
            <a:off x="4038600" y="228601"/>
            <a:ext cx="4114800" cy="879476"/>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Apostasy? (2:3a)</a:t>
            </a:r>
          </a:p>
        </p:txBody>
      </p:sp>
      <p:sp>
        <p:nvSpPr>
          <p:cNvPr id="15363" name="Rectangle 3">
            <a:extLst>
              <a:ext uri="{FF2B5EF4-FFF2-40B4-BE49-F238E27FC236}">
                <a16:creationId xmlns:a16="http://schemas.microsoft.com/office/drawing/2014/main" id="{280F5711-5D05-454D-826E-06FA546AD0C4}"/>
              </a:ext>
            </a:extLst>
          </p:cNvPr>
          <p:cNvSpPr>
            <a:spLocks noGrp="1" noChangeArrowheads="1"/>
          </p:cNvSpPr>
          <p:nvPr>
            <p:ph type="body" idx="1"/>
          </p:nvPr>
        </p:nvSpPr>
        <p:spPr>
          <a:xfrm>
            <a:off x="1257300" y="1600200"/>
            <a:ext cx="9677400" cy="2016124"/>
          </a:xfrm>
        </p:spPr>
        <p:txBody>
          <a:bodyPr/>
          <a:lstStyle/>
          <a:p>
            <a:pPr marL="457189" indent="-457189" eaLnBrk="1" hangingPunct="1">
              <a:spcBef>
                <a:spcPts val="0"/>
              </a:spcBef>
              <a:spcAft>
                <a:spcPts val="2400"/>
              </a:spcAft>
              <a:defRPr/>
            </a:pPr>
            <a:r>
              <a:rPr lang="en-US" dirty="0">
                <a:cs typeface="Calibri" panose="020F0502020204030204" pitchFamily="34" charset="0"/>
              </a:rPr>
              <a:t>Spiritual departure (Acts 21:21) – Unbelieving world embracing the antichrist</a:t>
            </a:r>
          </a:p>
          <a:p>
            <a:pPr marL="457189" indent="-457189" eaLnBrk="1" hangingPunct="1">
              <a:spcBef>
                <a:spcPts val="0"/>
              </a:spcBef>
              <a:spcAft>
                <a:spcPts val="2400"/>
              </a:spcAft>
              <a:defRPr/>
            </a:pPr>
            <a:r>
              <a:rPr lang="en-US" b="1" u="sng" dirty="0">
                <a:solidFill>
                  <a:srgbClr val="FFFFCC"/>
                </a:solidFill>
                <a:cs typeface="Calibri" panose="020F0502020204030204" pitchFamily="34" charset="0"/>
              </a:rPr>
              <a:t>Physical departure (Acts 12:10; 2 Cor. 12:8) – Rapture</a:t>
            </a:r>
          </a:p>
        </p:txBody>
      </p:sp>
      <p:pic>
        <p:nvPicPr>
          <p:cNvPr id="23556" name="Picture 4">
            <a:extLst>
              <a:ext uri="{FF2B5EF4-FFF2-40B4-BE49-F238E27FC236}">
                <a16:creationId xmlns:a16="http://schemas.microsoft.com/office/drawing/2014/main" id="{3572F5C8-FBB3-4F08-AFC3-EDE84472784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76268" y="4267200"/>
            <a:ext cx="183946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5050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AD3492-25D6-C402-B229-A466A34628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3052118"/>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prōton</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man of lawlessness is revealed, the son of destruction.”</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0396"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3280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60FD6F-3414-4D6C-9CEB-885E4A5D32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2664" y="228325"/>
            <a:ext cx="8126672" cy="6401355"/>
          </a:xfrm>
          <a:prstGeom prst="rect">
            <a:avLst/>
          </a:prstGeom>
          <a:ln>
            <a:solidFill>
              <a:schemeClr val="tx1"/>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F5189C43-28B2-40ED-A635-B3C9515024B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60262" y="228600"/>
            <a:ext cx="4271476"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13007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4">
            <a:extLst>
              <a:ext uri="{FF2B5EF4-FFF2-40B4-BE49-F238E27FC236}">
                <a16:creationId xmlns:a16="http://schemas.microsoft.com/office/drawing/2014/main" id="{ADBB5A03-8A69-4B48-8A35-CB1C4E4814EA}"/>
              </a:ext>
            </a:extLst>
          </p:cNvPr>
          <p:cNvSpPr>
            <a:spLocks noGrp="1" noChangeArrowheads="1"/>
          </p:cNvSpPr>
          <p:nvPr>
            <p:ph type="title" idx="4294967295"/>
          </p:nvPr>
        </p:nvSpPr>
        <p:spPr>
          <a:xfrm>
            <a:off x="609600" y="304800"/>
            <a:ext cx="109728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Cumulative Reasons Favoring Physical Departure</a:t>
            </a:r>
          </a:p>
        </p:txBody>
      </p:sp>
      <p:sp>
        <p:nvSpPr>
          <p:cNvPr id="6" name="Content Placeholder 5">
            <a:extLst>
              <a:ext uri="{FF2B5EF4-FFF2-40B4-BE49-F238E27FC236}">
                <a16:creationId xmlns:a16="http://schemas.microsoft.com/office/drawing/2014/main" id="{EA5A5DD3-8FA1-4127-83F4-253C9A77B7D0}"/>
              </a:ext>
            </a:extLst>
          </p:cNvPr>
          <p:cNvSpPr>
            <a:spLocks noGrp="1"/>
          </p:cNvSpPr>
          <p:nvPr>
            <p:ph idx="4294967295"/>
          </p:nvPr>
        </p:nvSpPr>
        <p:spPr>
          <a:xfrm>
            <a:off x="1638300" y="1371600"/>
            <a:ext cx="8915400" cy="3581400"/>
          </a:xfrm>
        </p:spPr>
        <p:txBody>
          <a:bodyPr/>
          <a:lstStyle/>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have always been doctrinal departures</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Thess. was an early letter</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definite article before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endPar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Noun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can refer to physical departure</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Verb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can refer to physical departure</a:t>
            </a:r>
          </a:p>
        </p:txBody>
      </p:sp>
      <p:pic>
        <p:nvPicPr>
          <p:cNvPr id="31748" name="Picture 4">
            <a:extLst>
              <a:ext uri="{FF2B5EF4-FFF2-40B4-BE49-F238E27FC236}">
                <a16:creationId xmlns:a16="http://schemas.microsoft.com/office/drawing/2014/main" id="{FFB0A6A9-DB2F-4AB4-AA4C-8AAE097A278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609600" y="304800"/>
            <a:ext cx="109728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Cumulative Reasons Favoring Physical Departure</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1638300" y="1371600"/>
            <a:ext cx="9029700" cy="3429000"/>
          </a:xfrm>
        </p:spPr>
        <p:txBody>
          <a:bodyPr/>
          <a:lstStyle/>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cs typeface="Calibri" panose="020F0502020204030204" pitchFamily="34" charset="0"/>
              </a:rPr>
              <a:t>Extended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cs typeface="Calibri" panose="020F0502020204030204" pitchFamily="34" charset="0"/>
              </a:rPr>
              <a:t>Immediate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cs typeface="Calibri" panose="020F0502020204030204" pitchFamily="34" charset="0"/>
              </a:rPr>
              <a:t>2 Thess. 2:2 is a review course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cs typeface="Calibri" panose="020F0502020204030204" pitchFamily="34" charset="0"/>
              </a:rPr>
              <a:t>Early Bible translations favor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cs typeface="Calibri" panose="020F0502020204030204" pitchFamily="34" charset="0"/>
              </a:rPr>
              <a:t>Physical departure is held by credible scholars</a:t>
            </a:r>
          </a:p>
        </p:txBody>
      </p:sp>
      <p:pic>
        <p:nvPicPr>
          <p:cNvPr id="2" name="Picture 4">
            <a:extLst>
              <a:ext uri="{FF2B5EF4-FFF2-40B4-BE49-F238E27FC236}">
                <a16:creationId xmlns:a16="http://schemas.microsoft.com/office/drawing/2014/main" id="{7E7CD427-5053-577F-A0D8-143E20B1016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627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13CC42A-8689-4622-8CF2-84D9749B3263}"/>
              </a:ext>
            </a:extLst>
          </p:cNvPr>
          <p:cNvGraphicFramePr>
            <a:graphicFrameLocks noGrp="1"/>
          </p:cNvGraphicFramePr>
          <p:nvPr>
            <p:ph idx="1"/>
            <p:extLst>
              <p:ext uri="{D42A27DB-BD31-4B8C-83A1-F6EECF244321}">
                <p14:modId xmlns:p14="http://schemas.microsoft.com/office/powerpoint/2010/main" val="2375141351"/>
              </p:ext>
            </p:extLst>
          </p:nvPr>
        </p:nvGraphicFramePr>
        <p:xfrm>
          <a:off x="609600" y="49425"/>
          <a:ext cx="10972800" cy="6759150"/>
        </p:xfrm>
        <a:graphic>
          <a:graphicData uri="http://schemas.openxmlformats.org/drawingml/2006/table">
            <a:tbl>
              <a:tblPr firstRow="1" bandRow="1">
                <a:tableStyleId>{073A0DAA-6AF3-43AB-8588-CEC1D06C72B9}</a:tableStyleId>
              </a:tblPr>
              <a:tblGrid>
                <a:gridCol w="3979147">
                  <a:extLst>
                    <a:ext uri="{9D8B030D-6E8A-4147-A177-3AD203B41FA5}">
                      <a16:colId xmlns:a16="http://schemas.microsoft.com/office/drawing/2014/main" val="20000"/>
                    </a:ext>
                  </a:extLst>
                </a:gridCol>
                <a:gridCol w="3014506">
                  <a:extLst>
                    <a:ext uri="{9D8B030D-6E8A-4147-A177-3AD203B41FA5}">
                      <a16:colId xmlns:a16="http://schemas.microsoft.com/office/drawing/2014/main" val="20001"/>
                    </a:ext>
                  </a:extLst>
                </a:gridCol>
                <a:gridCol w="3979147">
                  <a:extLst>
                    <a:ext uri="{9D8B030D-6E8A-4147-A177-3AD203B41FA5}">
                      <a16:colId xmlns:a16="http://schemas.microsoft.com/office/drawing/2014/main" val="20002"/>
                    </a:ext>
                  </a:extLst>
                </a:gridCol>
              </a:tblGrid>
              <a:tr h="634359">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Physical Departure Adherents</a:t>
                      </a:r>
                    </a:p>
                  </a:txBody>
                  <a:tcPr marT="45727" marB="45727" anchor="ctr"/>
                </a:tc>
                <a:tc hMerge="1">
                  <a:txBody>
                    <a:bodyPr/>
                    <a:lstStyle/>
                    <a:p>
                      <a:endParaRPr lang="en-US" sz="2800" dirty="0"/>
                    </a:p>
                  </a:txBody>
                  <a:tcPr marT="45726" marB="45726"/>
                </a:tc>
                <a:tc hMerge="1">
                  <a:txBody>
                    <a:bodyPr/>
                    <a:lstStyle/>
                    <a:p>
                      <a:endParaRPr lang="en-US" sz="2800" dirty="0"/>
                    </a:p>
                  </a:txBody>
                  <a:tcPr marT="45726" marB="45726"/>
                </a:tc>
                <a:extLst>
                  <a:ext uri="{0D108BD9-81ED-4DB2-BD59-A6C34878D82A}">
                    <a16:rowId xmlns:a16="http://schemas.microsoft.com/office/drawing/2014/main" val="3394375327"/>
                  </a:ext>
                </a:extLst>
              </a:tr>
              <a:tr h="0">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Kenneth Wuest</a:t>
                      </a:r>
                    </a:p>
                  </a:txBody>
                  <a:tcPr marT="45727" marB="45727" anchor="ctr"/>
                </a:tc>
                <a:tc rowSpan="9">
                  <a:txBody>
                    <a:bodyPr/>
                    <a:lstStyle/>
                    <a:p>
                      <a:pPr marL="342900" marR="0" lvl="0" indent="-34290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Char char="n"/>
                        <a:tabLst/>
                        <a:defRPr/>
                      </a:pPr>
                      <a:endParaRPr kumimoji="0" lang="en-US" sz="23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marT="45727" marB="45727" anchor="ctr"/>
                </a:tc>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Paul Lee Tan*</a:t>
                      </a:r>
                    </a:p>
                  </a:txBody>
                  <a:tcPr marT="45727" marB="45727" anchor="ctr"/>
                </a:tc>
                <a:extLst>
                  <a:ext uri="{0D108BD9-81ED-4DB2-BD59-A6C34878D82A}">
                    <a16:rowId xmlns:a16="http://schemas.microsoft.com/office/drawing/2014/main" val="10000"/>
                  </a:ext>
                </a:extLst>
              </a:tr>
              <a:tr h="0">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E. Schuyler English</a:t>
                      </a:r>
                    </a:p>
                  </a:txBody>
                  <a:tcPr marT="45727" marB="45727" anchor="ctr"/>
                </a:tc>
                <a:tc vMerge="1">
                  <a:txBody>
                    <a:bodyPr/>
                    <a:lstStyle/>
                    <a:p>
                      <a:endParaRPr lang="en-US" sz="3000" dirty="0">
                        <a:latin typeface="Calibri" panose="020F0502020204030204" pitchFamily="34" charset="0"/>
                        <a:cs typeface="Calibri" panose="020F0502020204030204" pitchFamily="34" charset="0"/>
                      </a:endParaRPr>
                    </a:p>
                  </a:txBody>
                  <a:tcPr marT="45726" marB="45726" anchor="ctr"/>
                </a:tc>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Arnold Fruchtenbaum*</a:t>
                      </a:r>
                    </a:p>
                  </a:txBody>
                  <a:tcPr marT="45727" marB="45727" anchor="ctr"/>
                </a:tc>
                <a:extLst>
                  <a:ext uri="{0D108BD9-81ED-4DB2-BD59-A6C34878D82A}">
                    <a16:rowId xmlns:a16="http://schemas.microsoft.com/office/drawing/2014/main" val="10001"/>
                  </a:ext>
                </a:extLst>
              </a:tr>
              <a:tr h="0">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J. Dwight Pentecost</a:t>
                      </a:r>
                    </a:p>
                  </a:txBody>
                  <a:tcPr marT="45727" marB="45727" anchor="ctr"/>
                </a:tc>
                <a:tc vMerge="1">
                  <a:txBody>
                    <a:bodyPr/>
                    <a:lstStyle/>
                    <a:p>
                      <a:endParaRPr lang="en-US" sz="3000" dirty="0">
                        <a:latin typeface="Calibri" panose="020F0502020204030204" pitchFamily="34" charset="0"/>
                        <a:cs typeface="Calibri" panose="020F0502020204030204" pitchFamily="34" charset="0"/>
                      </a:endParaRPr>
                    </a:p>
                  </a:txBody>
                  <a:tcPr marT="45726" marB="45726" anchor="ctr"/>
                </a:tc>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Tim LaHaye</a:t>
                      </a:r>
                    </a:p>
                  </a:txBody>
                  <a:tcPr marT="45727" marB="45727" anchor="ctr"/>
                </a:tc>
                <a:extLst>
                  <a:ext uri="{0D108BD9-81ED-4DB2-BD59-A6C34878D82A}">
                    <a16:rowId xmlns:a16="http://schemas.microsoft.com/office/drawing/2014/main" val="10002"/>
                  </a:ext>
                </a:extLst>
              </a:tr>
              <a:tr h="0">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H. Wayne House*</a:t>
                      </a:r>
                    </a:p>
                  </a:txBody>
                  <a:tcPr marT="45727" marB="45727" anchor="ctr"/>
                </a:tc>
                <a:tc vMerge="1">
                  <a:txBody>
                    <a:bodyPr/>
                    <a:lstStyle/>
                    <a:p>
                      <a:endParaRPr lang="en-US" sz="3000" dirty="0">
                        <a:latin typeface="Calibri" panose="020F0502020204030204" pitchFamily="34" charset="0"/>
                        <a:cs typeface="Calibri" panose="020F0502020204030204" pitchFamily="34" charset="0"/>
                      </a:endParaRPr>
                    </a:p>
                  </a:txBody>
                  <a:tcPr marT="45726" marB="45726" anchor="ctr"/>
                </a:tc>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Thomas Ice</a:t>
                      </a:r>
                    </a:p>
                  </a:txBody>
                  <a:tcPr marT="45727" marB="45727" anchor="ctr"/>
                </a:tc>
                <a:extLst>
                  <a:ext uri="{0D108BD9-81ED-4DB2-BD59-A6C34878D82A}">
                    <a16:rowId xmlns:a16="http://schemas.microsoft.com/office/drawing/2014/main" val="10003"/>
                  </a:ext>
                </a:extLst>
              </a:tr>
              <a:tr h="0">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Stanley Ellison</a:t>
                      </a:r>
                    </a:p>
                  </a:txBody>
                  <a:tcPr marT="45727" marB="45727" anchor="ctr"/>
                </a:tc>
                <a:tc vMerge="1">
                  <a:txBody>
                    <a:bodyPr/>
                    <a:lstStyle/>
                    <a:p>
                      <a:endParaRPr lang="en-US" sz="3000" dirty="0">
                        <a:latin typeface="Calibri" panose="020F0502020204030204" pitchFamily="34" charset="0"/>
                        <a:cs typeface="Calibri" panose="020F0502020204030204" pitchFamily="34" charset="0"/>
                      </a:endParaRPr>
                    </a:p>
                  </a:txBody>
                  <a:tcPr marT="45726" marB="45726" anchor="ctr"/>
                </a:tc>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Don Stewart</a:t>
                      </a:r>
                    </a:p>
                  </a:txBody>
                  <a:tcPr marT="45727" marB="45727" anchor="ctr"/>
                </a:tc>
                <a:extLst>
                  <a:ext uri="{0D108BD9-81ED-4DB2-BD59-A6C34878D82A}">
                    <a16:rowId xmlns:a16="http://schemas.microsoft.com/office/drawing/2014/main" val="10004"/>
                  </a:ext>
                </a:extLst>
              </a:tr>
              <a:tr h="0">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J.S. Mabie</a:t>
                      </a:r>
                    </a:p>
                  </a:txBody>
                  <a:tcPr marT="45727" marB="45727" anchor="ctr"/>
                </a:tc>
                <a:tc vMerge="1">
                  <a:txBody>
                    <a:bodyPr/>
                    <a:lstStyle/>
                    <a:p>
                      <a:endParaRPr lang="en-US" sz="3000" dirty="0">
                        <a:latin typeface="Calibri" panose="020F0502020204030204" pitchFamily="34" charset="0"/>
                        <a:cs typeface="Calibri" panose="020F0502020204030204" pitchFamily="34" charset="0"/>
                      </a:endParaRPr>
                    </a:p>
                  </a:txBody>
                  <a:tcPr marT="45726" marB="45726" anchor="ctr"/>
                </a:tc>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Robert Thieme</a:t>
                      </a:r>
                    </a:p>
                  </a:txBody>
                  <a:tcPr marT="45727" marB="45727" anchor="ctr"/>
                </a:tc>
                <a:extLst>
                  <a:ext uri="{0D108BD9-81ED-4DB2-BD59-A6C34878D82A}">
                    <a16:rowId xmlns:a16="http://schemas.microsoft.com/office/drawing/2014/main" val="10005"/>
                  </a:ext>
                </a:extLst>
              </a:tr>
              <a:tr h="0">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Allen McRae</a:t>
                      </a:r>
                    </a:p>
                  </a:txBody>
                  <a:tcPr marT="45727" marB="45727" anchor="ctr"/>
                </a:tc>
                <a:tc vMerge="1">
                  <a:txBody>
                    <a:bodyPr/>
                    <a:lstStyle/>
                    <a:p>
                      <a:pPr algn="ctr"/>
                      <a:endParaRPr lang="en-US" sz="2600" dirty="0">
                        <a:solidFill>
                          <a:srgbClr val="C00000"/>
                        </a:solidFill>
                        <a:latin typeface="Calibri" panose="020F0502020204030204" pitchFamily="34" charset="0"/>
                        <a:cs typeface="Calibri" panose="020F0502020204030204" pitchFamily="34" charset="0"/>
                      </a:endParaRPr>
                    </a:p>
                  </a:txBody>
                  <a:tcPr marT="45727" marB="45727" anchor="ctr"/>
                </a:tc>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Gordon Olson*</a:t>
                      </a:r>
                    </a:p>
                  </a:txBody>
                  <a:tcPr marT="45727" marB="45727" anchor="ctr"/>
                </a:tc>
                <a:extLst>
                  <a:ext uri="{0D108BD9-81ED-4DB2-BD59-A6C34878D82A}">
                    <a16:rowId xmlns:a16="http://schemas.microsoft.com/office/drawing/2014/main" val="3495780500"/>
                  </a:ext>
                </a:extLst>
              </a:tr>
              <a:tr h="0">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Gordon Lewis</a:t>
                      </a:r>
                    </a:p>
                  </a:txBody>
                  <a:tcPr marT="45727" marB="45727" anchor="ctr"/>
                </a:tc>
                <a:tc vMerge="1">
                  <a:txBody>
                    <a:bodyPr/>
                    <a:lstStyle/>
                    <a:p>
                      <a:pPr algn="ctr"/>
                      <a:endParaRPr lang="en-US" sz="2600" dirty="0">
                        <a:solidFill>
                          <a:srgbClr val="C00000"/>
                        </a:solidFill>
                        <a:latin typeface="Calibri" panose="020F0502020204030204" pitchFamily="34" charset="0"/>
                        <a:cs typeface="Calibri" panose="020F0502020204030204" pitchFamily="34" charset="0"/>
                      </a:endParaRPr>
                    </a:p>
                  </a:txBody>
                  <a:tcPr marT="45727" marB="45727" anchor="ctr"/>
                </a:tc>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J. Vernon McGee*</a:t>
                      </a:r>
                    </a:p>
                  </a:txBody>
                  <a:tcPr marT="45727" marB="45727" anchor="ctr"/>
                </a:tc>
                <a:extLst>
                  <a:ext uri="{0D108BD9-81ED-4DB2-BD59-A6C34878D82A}">
                    <a16:rowId xmlns:a16="http://schemas.microsoft.com/office/drawing/2014/main" val="3415392241"/>
                  </a:ext>
                </a:extLst>
              </a:tr>
              <a:tr h="0">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Henry Morris*</a:t>
                      </a:r>
                    </a:p>
                  </a:txBody>
                  <a:tcPr marT="45727" marB="45727" anchor="ctr"/>
                </a:tc>
                <a:tc vMerge="1">
                  <a:txBody>
                    <a:bodyPr/>
                    <a:lstStyle/>
                    <a:p>
                      <a:pPr algn="ctr"/>
                      <a:endParaRPr lang="en-US" sz="2600" dirty="0">
                        <a:solidFill>
                          <a:srgbClr val="C00000"/>
                        </a:solidFill>
                        <a:latin typeface="Calibri" panose="020F0502020204030204" pitchFamily="34" charset="0"/>
                        <a:cs typeface="Calibri" panose="020F0502020204030204" pitchFamily="34" charset="0"/>
                      </a:endParaRPr>
                    </a:p>
                  </a:txBody>
                  <a:tcPr marT="45727" marB="45727" anchor="ctr"/>
                </a:tc>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Jimmy DeYoung*</a:t>
                      </a:r>
                    </a:p>
                  </a:txBody>
                  <a:tcPr marT="45727" marB="45727" anchor="ctr"/>
                </a:tc>
                <a:extLst>
                  <a:ext uri="{0D108BD9-81ED-4DB2-BD59-A6C34878D82A}">
                    <a16:rowId xmlns:a16="http://schemas.microsoft.com/office/drawing/2014/main" val="198792130"/>
                  </a:ext>
                </a:extLst>
              </a:tr>
              <a:tr h="0">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John. R. Rice</a:t>
                      </a:r>
                    </a:p>
                  </a:txBody>
                  <a:tcPr marT="45727" marB="45727" anchor="ctr"/>
                </a:tc>
                <a:tc>
                  <a:txBody>
                    <a:bodyPr/>
                    <a:lstStyle/>
                    <a:p>
                      <a:pPr marL="342900" marR="0" lvl="0" indent="-34290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Char char="n"/>
                        <a:tabLst/>
                        <a:defRPr/>
                      </a:pPr>
                      <a:endParaRPr kumimoji="0" lang="en-US" sz="23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marT="45727" marB="45727" anchor="ctr"/>
                </a:tc>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J.D. Farag</a:t>
                      </a:r>
                    </a:p>
                  </a:txBody>
                  <a:tcPr marT="45727" marB="45727" anchor="ctr"/>
                </a:tc>
                <a:extLst>
                  <a:ext uri="{0D108BD9-81ED-4DB2-BD59-A6C34878D82A}">
                    <a16:rowId xmlns:a16="http://schemas.microsoft.com/office/drawing/2014/main" val="2182340917"/>
                  </a:ext>
                </a:extLst>
              </a:tr>
              <a:tr h="0">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David Olander*</a:t>
                      </a:r>
                    </a:p>
                  </a:txBody>
                  <a:tcPr marT="45727" marB="45727" anchor="ctr"/>
                </a:tc>
                <a:tc>
                  <a:txBody>
                    <a:bodyPr/>
                    <a:lstStyle/>
                    <a:p>
                      <a:pPr marL="342900" marR="0" lvl="0" indent="-34290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Char char="n"/>
                        <a:tabLst/>
                        <a:defRPr/>
                      </a:pPr>
                      <a:endParaRPr kumimoji="0" lang="en-US" sz="23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marT="45727" marB="45727" anchor="ctr"/>
                </a:tc>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David Hocking</a:t>
                      </a:r>
                    </a:p>
                  </a:txBody>
                  <a:tcPr marT="45727" marB="45727" anchor="ctr"/>
                </a:tc>
                <a:extLst>
                  <a:ext uri="{0D108BD9-81ED-4DB2-BD59-A6C34878D82A}">
                    <a16:rowId xmlns:a16="http://schemas.microsoft.com/office/drawing/2014/main" val="3199408611"/>
                  </a:ext>
                </a:extLst>
              </a:tr>
              <a:tr h="0">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J. Carl Laney*</a:t>
                      </a:r>
                    </a:p>
                  </a:txBody>
                  <a:tcPr marT="45727" marB="45727" anchor="ctr"/>
                </a:tc>
                <a:tc>
                  <a:txBody>
                    <a:bodyPr/>
                    <a:lstStyle/>
                    <a:p>
                      <a:pPr marL="342900" marR="0" lvl="0" indent="-34290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Char char="n"/>
                        <a:tabLst/>
                        <a:defRPr/>
                      </a:pPr>
                      <a:endParaRPr kumimoji="0" lang="en-US" sz="23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marT="45727" marB="45727" anchor="ctr"/>
                </a:tc>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Jimmy Swaggart*</a:t>
                      </a:r>
                    </a:p>
                  </a:txBody>
                  <a:tcPr marT="45727" marB="45727" anchor="ctr"/>
                </a:tc>
                <a:extLst>
                  <a:ext uri="{0D108BD9-81ED-4DB2-BD59-A6C34878D82A}">
                    <a16:rowId xmlns:a16="http://schemas.microsoft.com/office/drawing/2014/main" val="674480886"/>
                  </a:ext>
                </a:extLst>
              </a:tr>
              <a:tr h="0">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Grant Jeffrey</a:t>
                      </a:r>
                    </a:p>
                  </a:txBody>
                  <a:tcPr marT="45727" marB="45727" anchor="ctr"/>
                </a:tc>
                <a:tc>
                  <a:txBody>
                    <a:bodyPr/>
                    <a:lstStyle/>
                    <a:p>
                      <a:pPr marL="342900" marR="0" lvl="0" indent="-34290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Char char="n"/>
                        <a:tabLst/>
                        <a:defRPr/>
                      </a:pPr>
                      <a:endParaRPr kumimoji="0" lang="en-US" sz="23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marT="45727" marB="45727" anchor="ctr"/>
                </a:tc>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Chuck Smith*</a:t>
                      </a:r>
                    </a:p>
                  </a:txBody>
                  <a:tcPr marT="45727" marB="45727" anchor="ctr"/>
                </a:tc>
                <a:extLst>
                  <a:ext uri="{0D108BD9-81ED-4DB2-BD59-A6C34878D82A}">
                    <a16:rowId xmlns:a16="http://schemas.microsoft.com/office/drawing/2014/main" val="1282481524"/>
                  </a:ext>
                </a:extLst>
              </a:tr>
              <a:tr h="0">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a:ln>
                            <a:noFill/>
                          </a:ln>
                          <a:solidFill>
                            <a:schemeClr val="bg2"/>
                          </a:solidFill>
                          <a:effectLst/>
                          <a:uLnTx/>
                          <a:uFillTx/>
                          <a:latin typeface="Calibri" panose="020F0502020204030204" pitchFamily="34" charset="0"/>
                          <a:ea typeface="+mn-ea"/>
                          <a:cs typeface="Calibri" panose="020F0502020204030204" pitchFamily="34" charset="0"/>
                        </a:rPr>
                        <a:t>Myron Houghton*</a:t>
                      </a:r>
                      <a:endPar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marT="45727" marB="45727" anchor="ctr"/>
                </a:tc>
                <a:tc>
                  <a:txBody>
                    <a:bodyPr/>
                    <a:lstStyle/>
                    <a:p>
                      <a:pPr marL="342900" marR="0" lvl="0" indent="-34290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Char char="n"/>
                        <a:tabLst/>
                        <a:defRPr/>
                      </a:pPr>
                      <a:endParaRPr kumimoji="0" lang="en-US" sz="23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marT="45727" marB="45727" anchor="ctr"/>
                </a:tc>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endPar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marT="45727" marB="45727" anchor="ctr"/>
                </a:tc>
                <a:extLst>
                  <a:ext uri="{0D108BD9-81ED-4DB2-BD59-A6C34878D82A}">
                    <a16:rowId xmlns:a16="http://schemas.microsoft.com/office/drawing/2014/main" val="358817678"/>
                  </a:ext>
                </a:extLst>
              </a:tr>
            </a:tbl>
          </a:graphicData>
        </a:graphic>
      </p:graphicFrame>
      <p:pic>
        <p:nvPicPr>
          <p:cNvPr id="2" name="Picture 1">
            <a:extLst>
              <a:ext uri="{FF2B5EF4-FFF2-40B4-BE49-F238E27FC236}">
                <a16:creationId xmlns:a16="http://schemas.microsoft.com/office/drawing/2014/main" id="{D1FF2400-0410-4441-AD67-041077DCCD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68798" y="1676400"/>
            <a:ext cx="1917802" cy="2377440"/>
          </a:xfrm>
          <a:prstGeom prst="rect">
            <a:avLst/>
          </a:prstGeom>
        </p:spPr>
      </p:pic>
    </p:spTree>
    <p:extLst>
      <p:ext uri="{BB962C8B-B14F-4D97-AF65-F5344CB8AC3E}">
        <p14:creationId xmlns:p14="http://schemas.microsoft.com/office/powerpoint/2010/main" val="1414080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45DB4-CDBC-49FB-891D-9E44C81B13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3077766"/>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departure</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and the man of lawlessness is revealed, the son of destruction.”</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0396"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609600" y="228600"/>
            <a:ext cx="10149840" cy="9144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Answering Objections to the Physical Departure View</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609600" y="1371600"/>
            <a:ext cx="10972800" cy="4724400"/>
          </a:xfrm>
        </p:spPr>
        <p:txBody>
          <a:bodyPr/>
          <a:lstStyle/>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Greek from the </a:t>
            </a:r>
            <a:r>
              <a:rPr lang="en-US" sz="3000" i="1" dirty="0" err="1">
                <a:effectLst>
                  <a:outerShdw blurRad="38100" dist="38100" dir="2700000" algn="tl">
                    <a:srgbClr val="000000">
                      <a:alpha val="43137"/>
                    </a:srgbClr>
                  </a:outerShdw>
                </a:effectLst>
                <a:cs typeface="Calibri" panose="020F0502020204030204" pitchFamily="34" charset="0"/>
              </a:rPr>
              <a:t>Koine</a:t>
            </a:r>
            <a:r>
              <a:rPr lang="en-US" sz="3000" dirty="0">
                <a:effectLst>
                  <a:outerShdw blurRad="38100" dist="38100" dir="2700000" algn="tl">
                    <a:srgbClr val="000000">
                      <a:alpha val="43137"/>
                    </a:srgbClr>
                  </a:outerShdw>
                </a:effectLst>
                <a:cs typeface="Calibri" panose="020F0502020204030204" pitchFamily="34" charset="0"/>
              </a:rPr>
              <a:t> period?</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Subtraction from the Last Days will be characterized by continual apostasy?</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Rapture is passive and apostasy is active?</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 Incongruence with verse 1?</a:t>
            </a:r>
          </a:p>
          <a:p>
            <a:pPr marL="457200" indent="-457200" algn="just">
              <a:spcBef>
                <a:spcPts val="0"/>
              </a:spcBef>
              <a:spcAft>
                <a:spcPts val="1800"/>
              </a:spcAft>
              <a:buSzPct val="100000"/>
              <a:buFont typeface="+mj-lt"/>
              <a:buAutoNum type="arabicPeriod"/>
              <a:defRPr/>
            </a:pPr>
            <a:r>
              <a:rPr lang="en-GB" sz="3000" dirty="0">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a:t>
            </a:r>
            <a:endParaRPr lang="en-US" sz="3000" dirty="0">
              <a:effectLst>
                <a:outerShdw blurRad="38100" dist="38100" dir="2700000" algn="tl">
                  <a:srgbClr val="000000">
                    <a:alpha val="43137"/>
                  </a:srgbClr>
                </a:outerShdw>
              </a:effectLst>
              <a:cs typeface="Calibri" panose="020F0502020204030204" pitchFamily="34" charset="0"/>
            </a:endParaRPr>
          </a:p>
        </p:txBody>
      </p:sp>
      <p:pic>
        <p:nvPicPr>
          <p:cNvPr id="5" name="Picture 4">
            <a:extLst>
              <a:ext uri="{FF2B5EF4-FFF2-40B4-BE49-F238E27FC236}">
                <a16:creationId xmlns:a16="http://schemas.microsoft.com/office/drawing/2014/main" id="{61568CF5-D210-44BD-A4DD-7423D6E226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96600" y="85886"/>
            <a:ext cx="7359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7470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609600" y="1371600"/>
            <a:ext cx="10972800" cy="4724400"/>
          </a:xfrm>
        </p:spPr>
        <p:txBody>
          <a:bodyPr/>
          <a:lstStyle/>
          <a:p>
            <a:pPr marL="457200" indent="-457200" algn="just">
              <a:spcBef>
                <a:spcPts val="0"/>
              </a:spcBef>
              <a:spcAft>
                <a:spcPts val="18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Greek from the </a:t>
            </a:r>
            <a:r>
              <a:rPr lang="en-US" sz="3000" b="1" i="1" u="sng" dirty="0" err="1">
                <a:solidFill>
                  <a:srgbClr val="FFFFCC"/>
                </a:solidFill>
                <a:effectLst>
                  <a:outerShdw blurRad="38100" dist="38100" dir="2700000" algn="tl">
                    <a:srgbClr val="000000">
                      <a:alpha val="43137"/>
                    </a:srgbClr>
                  </a:outerShdw>
                </a:effectLst>
                <a:cs typeface="Calibri" panose="020F0502020204030204" pitchFamily="34" charset="0"/>
              </a:rPr>
              <a:t>Koine</a:t>
            </a: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 period?</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Subtraction from the Last Days will be characterized by continual apostasy?</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Rapture is passive and apostasy is active?</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 Incongruence with verse 1?</a:t>
            </a:r>
          </a:p>
          <a:p>
            <a:pPr marL="457200" indent="-457200" algn="just">
              <a:spcBef>
                <a:spcPts val="0"/>
              </a:spcBef>
              <a:spcAft>
                <a:spcPts val="1800"/>
              </a:spcAft>
              <a:buSzPct val="100000"/>
              <a:buFont typeface="+mj-lt"/>
              <a:buAutoNum type="arabicPeriod"/>
              <a:defRPr/>
            </a:pPr>
            <a:r>
              <a:rPr lang="en-GB" sz="3000" dirty="0">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2" name="Title 4">
            <a:extLst>
              <a:ext uri="{FF2B5EF4-FFF2-40B4-BE49-F238E27FC236}">
                <a16:creationId xmlns:a16="http://schemas.microsoft.com/office/drawing/2014/main" id="{E068471C-0573-C30E-3066-6C5D757C8DF9}"/>
              </a:ext>
            </a:extLst>
          </p:cNvPr>
          <p:cNvSpPr txBox="1">
            <a:spLocks noChangeArrowheads="1"/>
          </p:cNvSpPr>
          <p:nvPr/>
        </p:nvSpPr>
        <p:spPr bwMode="auto">
          <a:xfrm>
            <a:off x="609600" y="228600"/>
            <a:ext cx="1014984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a:lstStyle>
          <a:p>
            <a:pPr algn="ctr"/>
            <a:r>
              <a:rPr lang="en-US" altLang="en-US" sz="3600" kern="0">
                <a:effectLst>
                  <a:outerShdw blurRad="38100" dist="38100" dir="2700000" algn="tl">
                    <a:srgbClr val="000000">
                      <a:alpha val="43137"/>
                    </a:srgbClr>
                  </a:outerShdw>
                </a:effectLst>
                <a:cs typeface="Calibri" panose="020F0502020204030204" pitchFamily="34" charset="0"/>
              </a:rPr>
              <a:t>Answering Objections to the Physical Departure View</a:t>
            </a:r>
            <a:endParaRPr lang="en-US" altLang="en-US" sz="3600" kern="0" dirty="0">
              <a:effectLst>
                <a:outerShdw blurRad="38100" dist="38100" dir="2700000" algn="tl">
                  <a:srgbClr val="000000">
                    <a:alpha val="43137"/>
                  </a:srgbClr>
                </a:outerShdw>
              </a:effectLst>
              <a:cs typeface="Calibri" panose="020F0502020204030204" pitchFamily="34" charset="0"/>
            </a:endParaRPr>
          </a:p>
        </p:txBody>
      </p:sp>
      <p:pic>
        <p:nvPicPr>
          <p:cNvPr id="3" name="Picture 2">
            <a:extLst>
              <a:ext uri="{FF2B5EF4-FFF2-40B4-BE49-F238E27FC236}">
                <a16:creationId xmlns:a16="http://schemas.microsoft.com/office/drawing/2014/main" id="{AA3585BF-7CB9-1B91-5E6B-5BB5DABC55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96600" y="85886"/>
            <a:ext cx="7359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5640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600200"/>
            <a:ext cx="10972800" cy="4724400"/>
          </a:xfrm>
        </p:spPr>
        <p:txBody>
          <a:bodyPr/>
          <a:lstStyle/>
          <a:p>
            <a:pPr marL="0" indent="0" algn="just">
              <a:spcBef>
                <a:spcPts val="0"/>
              </a:spcBef>
              <a:buNone/>
            </a:pPr>
            <a:r>
              <a:rPr lang="en-US" sz="2800" dirty="0">
                <a:effectLst>
                  <a:outerShdw blurRad="38100" dist="38100" dir="2700000" algn="tl">
                    <a:srgbClr val="000000">
                      <a:alpha val="43137"/>
                    </a:srgbClr>
                  </a:outerShdw>
                </a:effectLst>
                <a:cs typeface="Calibri" panose="020F0502020204030204" pitchFamily="34" charset="0"/>
              </a:rPr>
              <a:t>“The noun form allows for </a:t>
            </a:r>
            <a:r>
              <a:rPr lang="en-US" sz="2800" i="1" dirty="0" err="1">
                <a:effectLst>
                  <a:outerShdw blurRad="38100" dist="38100" dir="2700000" algn="tl">
                    <a:srgbClr val="000000">
                      <a:alpha val="43137"/>
                    </a:srgbClr>
                  </a:outerShdw>
                </a:effectLst>
                <a:cs typeface="Calibri" panose="020F0502020204030204" pitchFamily="34" charset="0"/>
              </a:rPr>
              <a:t>apostasia</a:t>
            </a:r>
            <a:r>
              <a:rPr lang="en-US" sz="2800" dirty="0">
                <a:effectLst>
                  <a:outerShdw blurRad="38100" dist="38100" dir="2700000" algn="tl">
                    <a:srgbClr val="000000">
                      <a:alpha val="43137"/>
                    </a:srgbClr>
                  </a:outerShdw>
                </a:effectLst>
                <a:cs typeface="Calibri" panose="020F0502020204030204" pitchFamily="34" charset="0"/>
              </a:rPr>
              <a:t> as a simple departure in the classical period, proved by examples from Liddell and Scott...If one says that this is not important because the meaning is only classical or ancient and thus lost its meaning by the time of the New Testament, then I may turn to the same root meaning of </a:t>
            </a:r>
            <a:r>
              <a:rPr lang="en-US" sz="2800" i="1" dirty="0" err="1">
                <a:effectLst>
                  <a:outerShdw blurRad="38100" dist="38100" dir="2700000" algn="tl">
                    <a:srgbClr val="000000">
                      <a:alpha val="43137"/>
                    </a:srgbClr>
                  </a:outerShdw>
                </a:effectLst>
                <a:cs typeface="Calibri" panose="020F0502020204030204" pitchFamily="34" charset="0"/>
              </a:rPr>
              <a:t>apostasia</a:t>
            </a:r>
            <a:r>
              <a:rPr lang="en-US" sz="2800" dirty="0">
                <a:effectLst>
                  <a:outerShdw blurRad="38100" dist="38100" dir="2700000" algn="tl">
                    <a:srgbClr val="000000">
                      <a:alpha val="43137"/>
                    </a:srgbClr>
                  </a:outerShdw>
                </a:effectLst>
                <a:cs typeface="Calibri" panose="020F0502020204030204" pitchFamily="34" charset="0"/>
              </a:rPr>
              <a:t> in the patristic era immediately following the New Testament period, as indicated in the definitions for the noun form in Lampe's </a:t>
            </a:r>
            <a:r>
              <a:rPr lang="en-US" sz="2800" i="1" dirty="0">
                <a:effectLst>
                  <a:outerShdw blurRad="38100" dist="38100" dir="2700000" algn="tl">
                    <a:srgbClr val="000000">
                      <a:alpha val="43137"/>
                    </a:srgbClr>
                  </a:outerShdw>
                </a:effectLst>
                <a:cs typeface="Calibri" panose="020F0502020204030204" pitchFamily="34" charset="0"/>
              </a:rPr>
              <a:t>Patristic Greek Lexicon</a:t>
            </a:r>
            <a:r>
              <a:rPr lang="en-US" sz="2800" dirty="0">
                <a:effectLst>
                  <a:outerShdw blurRad="38100" dist="38100" dir="2700000" algn="tl">
                    <a:srgbClr val="000000">
                      <a:alpha val="43137"/>
                    </a:srgbClr>
                  </a:outerShdw>
                </a:effectLst>
                <a:cs typeface="Calibri" panose="020F0502020204030204" pitchFamily="34" charset="0"/>
              </a:rPr>
              <a:t>. Although the noun used in the sense of spatial departure is not the normal meaning…during New Testament times, the word is found with this meaning in time periods before and after the New Testament era, and it is likely to have been understood this way at least sometimes.”</a:t>
            </a:r>
          </a:p>
        </p:txBody>
      </p:sp>
      <p:sp>
        <p:nvSpPr>
          <p:cNvPr id="4" name="TextBox 3">
            <a:extLst>
              <a:ext uri="{FF2B5EF4-FFF2-40B4-BE49-F238E27FC236}">
                <a16:creationId xmlns:a16="http://schemas.microsoft.com/office/drawing/2014/main" id="{3D0DF032-DE24-4699-83BD-7C8A3CB3ED9F}"/>
              </a:ext>
            </a:extLst>
          </p:cNvPr>
          <p:cNvSpPr txBox="1"/>
          <p:nvPr/>
        </p:nvSpPr>
        <p:spPr>
          <a:xfrm>
            <a:off x="1158240" y="235807"/>
            <a:ext cx="9875520" cy="1461939"/>
          </a:xfrm>
          <a:prstGeom prst="rect">
            <a:avLst/>
          </a:prstGeom>
          <a:noFill/>
        </p:spPr>
        <p:txBody>
          <a:bodyPr wrap="square" rtlCol="0">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 Wayne House</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 in 2 Thessalonians 2:3: Apostasy of Rapture?," in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the Trumpet Sounds: Today's Foremost Authorities Speak out on End-Time Controversies</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Thomas Ice and Timothy Demy (Eugene, OR: Harvest House, 1995), 273.</a:t>
            </a:r>
          </a:p>
        </p:txBody>
      </p:sp>
    </p:spTree>
    <p:extLst>
      <p:ext uri="{BB962C8B-B14F-4D97-AF65-F5344CB8AC3E}">
        <p14:creationId xmlns:p14="http://schemas.microsoft.com/office/powerpoint/2010/main" val="4054461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32E4743B-575C-44A9-9262-2A7E3CDDAD3F}"/>
              </a:ext>
            </a:extLst>
          </p:cNvPr>
          <p:cNvSpPr>
            <a:spLocks noGrp="1" noChangeArrowheads="1"/>
          </p:cNvSpPr>
          <p:nvPr>
            <p:ph type="title" idx="4294967295"/>
          </p:nvPr>
        </p:nvSpPr>
        <p:spPr>
          <a:xfrm>
            <a:off x="2438400" y="228601"/>
            <a:ext cx="7315200" cy="11430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Entries for </a:t>
            </a:r>
            <a:r>
              <a:rPr lang="en-US" altLang="en-US" sz="3600" i="1" dirty="0">
                <a:effectLst>
                  <a:outerShdw blurRad="38100" dist="38100" dir="2700000" algn="tl">
                    <a:srgbClr val="000000">
                      <a:alpha val="43137"/>
                    </a:srgbClr>
                  </a:outerShdw>
                </a:effectLst>
                <a:cs typeface="Calibri" panose="020F0502020204030204" pitchFamily="34" charset="0"/>
              </a:rPr>
              <a:t>Apostasia</a:t>
            </a:r>
            <a:r>
              <a:rPr lang="en-US" altLang="en-US" sz="3600" dirty="0">
                <a:effectLst>
                  <a:outerShdw blurRad="38100" dist="38100" dir="2700000" algn="tl">
                    <a:srgbClr val="000000">
                      <a:alpha val="43137"/>
                    </a:srgbClr>
                  </a:outerShdw>
                </a:effectLst>
                <a:cs typeface="Calibri" panose="020F0502020204030204" pitchFamily="34" charset="0"/>
              </a:rPr>
              <a:t> in Liddell &amp; Scott</a:t>
            </a:r>
          </a:p>
        </p:txBody>
      </p:sp>
      <p:sp>
        <p:nvSpPr>
          <p:cNvPr id="13315" name="Rectangle 3">
            <a:extLst>
              <a:ext uri="{FF2B5EF4-FFF2-40B4-BE49-F238E27FC236}">
                <a16:creationId xmlns:a16="http://schemas.microsoft.com/office/drawing/2014/main" id="{F8A6D208-1DD9-42B6-A68A-62C440E3D5E3}"/>
              </a:ext>
            </a:extLst>
          </p:cNvPr>
          <p:cNvSpPr>
            <a:spLocks noGrp="1" noChangeArrowheads="1"/>
          </p:cNvSpPr>
          <p:nvPr>
            <p:ph type="body" idx="4294967295"/>
          </p:nvPr>
        </p:nvSpPr>
        <p:spPr>
          <a:xfrm>
            <a:off x="1066800" y="1481138"/>
            <a:ext cx="5638800" cy="3895724"/>
          </a:xfrm>
        </p:spPr>
        <p:txBody>
          <a:bodyPr/>
          <a:lstStyle/>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Rebellion against God</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Apostasy</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Departure</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Disappearance</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Distance</a:t>
            </a:r>
          </a:p>
        </p:txBody>
      </p:sp>
      <p:sp>
        <p:nvSpPr>
          <p:cNvPr id="41988" name="TextBox 3">
            <a:extLst>
              <a:ext uri="{FF2B5EF4-FFF2-40B4-BE49-F238E27FC236}">
                <a16:creationId xmlns:a16="http://schemas.microsoft.com/office/drawing/2014/main" id="{EE5E64AE-55ED-41CF-A455-5D608C44DCD3}"/>
              </a:ext>
            </a:extLst>
          </p:cNvPr>
          <p:cNvSpPr txBox="1">
            <a:spLocks noChangeArrowheads="1"/>
          </p:cNvSpPr>
          <p:nvPr/>
        </p:nvSpPr>
        <p:spPr bwMode="auto">
          <a:xfrm>
            <a:off x="1790700" y="6384133"/>
            <a:ext cx="8610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Henry Liddell &amp; Henry Scott, </a:t>
            </a:r>
            <a:r>
              <a:rPr lang="en-US" alt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Greek English Lexicon </a:t>
            </a: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(Oxford: Oxford University Press, 1940), 218.</a:t>
            </a:r>
          </a:p>
        </p:txBody>
      </p:sp>
      <p:pic>
        <p:nvPicPr>
          <p:cNvPr id="2" name="Picture 4">
            <a:extLst>
              <a:ext uri="{FF2B5EF4-FFF2-40B4-BE49-F238E27FC236}">
                <a16:creationId xmlns:a16="http://schemas.microsoft.com/office/drawing/2014/main" id="{D65D37BE-34FD-E6E8-E5FB-BF3F75550A4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17258" y="1981200"/>
            <a:ext cx="220794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32E4743B-575C-44A9-9262-2A7E3CDDAD3F}"/>
              </a:ext>
            </a:extLst>
          </p:cNvPr>
          <p:cNvSpPr>
            <a:spLocks noGrp="1" noChangeArrowheads="1"/>
          </p:cNvSpPr>
          <p:nvPr>
            <p:ph type="title" idx="4294967295"/>
          </p:nvPr>
        </p:nvSpPr>
        <p:spPr>
          <a:xfrm>
            <a:off x="609600" y="228600"/>
            <a:ext cx="10972800" cy="11430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Entries for </a:t>
            </a:r>
            <a:r>
              <a:rPr lang="en-US" altLang="en-US" sz="3600" i="1" dirty="0">
                <a:effectLst>
                  <a:outerShdw blurRad="38100" dist="38100" dir="2700000" algn="tl">
                    <a:srgbClr val="000000">
                      <a:alpha val="43137"/>
                    </a:srgbClr>
                  </a:outerShdw>
                </a:effectLst>
                <a:cs typeface="Calibri" panose="020F0502020204030204" pitchFamily="34" charset="0"/>
              </a:rPr>
              <a:t>Apostasia</a:t>
            </a:r>
            <a:r>
              <a:rPr lang="en-US" altLang="en-US" sz="3600" dirty="0">
                <a:effectLst>
                  <a:outerShdw blurRad="38100" dist="38100" dir="2700000" algn="tl">
                    <a:srgbClr val="000000">
                      <a:alpha val="43137"/>
                    </a:srgbClr>
                  </a:outerShdw>
                </a:effectLst>
                <a:cs typeface="Calibri" panose="020F0502020204030204" pitchFamily="34" charset="0"/>
              </a:rPr>
              <a:t> in Lampe’s </a:t>
            </a:r>
            <a:r>
              <a:rPr lang="en-US" altLang="en-US" sz="3600" i="1" dirty="0">
                <a:effectLst>
                  <a:outerShdw blurRad="38100" dist="38100" dir="2700000" algn="tl">
                    <a:srgbClr val="000000">
                      <a:alpha val="43137"/>
                    </a:srgbClr>
                  </a:outerShdw>
                </a:effectLst>
                <a:cs typeface="Calibri" panose="020F0502020204030204" pitchFamily="34" charset="0"/>
              </a:rPr>
              <a:t>A Patristic Greek Lexicon</a:t>
            </a:r>
          </a:p>
        </p:txBody>
      </p:sp>
      <p:sp>
        <p:nvSpPr>
          <p:cNvPr id="13315" name="Rectangle 3">
            <a:extLst>
              <a:ext uri="{FF2B5EF4-FFF2-40B4-BE49-F238E27FC236}">
                <a16:creationId xmlns:a16="http://schemas.microsoft.com/office/drawing/2014/main" id="{F8A6D208-1DD9-42B6-A68A-62C440E3D5E3}"/>
              </a:ext>
            </a:extLst>
          </p:cNvPr>
          <p:cNvSpPr>
            <a:spLocks noGrp="1" noChangeArrowheads="1"/>
          </p:cNvSpPr>
          <p:nvPr>
            <p:ph type="body" idx="4294967295"/>
          </p:nvPr>
        </p:nvSpPr>
        <p:spPr>
          <a:xfrm>
            <a:off x="1066800" y="1655763"/>
            <a:ext cx="6553200" cy="4460875"/>
          </a:xfrm>
        </p:spPr>
        <p:txBody>
          <a:bodyPr/>
          <a:lstStyle/>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Revolt</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Defection</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Apostasy from paganism, Judaism, Christianity, orthodoxy</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Divorce</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Departure</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Standing aloof</a:t>
            </a:r>
          </a:p>
        </p:txBody>
      </p:sp>
      <p:sp>
        <p:nvSpPr>
          <p:cNvPr id="41988" name="TextBox 3">
            <a:extLst>
              <a:ext uri="{FF2B5EF4-FFF2-40B4-BE49-F238E27FC236}">
                <a16:creationId xmlns:a16="http://schemas.microsoft.com/office/drawing/2014/main" id="{EE5E64AE-55ED-41CF-A455-5D608C44DCD3}"/>
              </a:ext>
            </a:extLst>
          </p:cNvPr>
          <p:cNvSpPr txBox="1">
            <a:spLocks noChangeArrowheads="1"/>
          </p:cNvSpPr>
          <p:nvPr/>
        </p:nvSpPr>
        <p:spPr bwMode="auto">
          <a:xfrm>
            <a:off x="1790700" y="6400802"/>
            <a:ext cx="8610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 W. H. Lampe,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Patristic Greek Lexicon</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(Oxford: </a:t>
            </a:r>
            <a:r>
              <a:rPr lang="en-US" sz="1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Clarnedon</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Press, 1961), 208.</a:t>
            </a:r>
            <a:endPar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4">
            <a:extLst>
              <a:ext uri="{FF2B5EF4-FFF2-40B4-BE49-F238E27FC236}">
                <a16:creationId xmlns:a16="http://schemas.microsoft.com/office/drawing/2014/main" id="{C63DEADF-0890-4A2B-889E-41952F6E90F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17258" y="1981200"/>
            <a:ext cx="220794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3071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609600" y="1371600"/>
            <a:ext cx="10972800" cy="4724400"/>
          </a:xfrm>
        </p:spPr>
        <p:txBody>
          <a:bodyPr/>
          <a:lstStyle/>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Greek from the </a:t>
            </a:r>
            <a:r>
              <a:rPr lang="en-US" sz="3000" i="1" dirty="0" err="1">
                <a:effectLst>
                  <a:outerShdw blurRad="38100" dist="38100" dir="2700000" algn="tl">
                    <a:srgbClr val="000000">
                      <a:alpha val="43137"/>
                    </a:srgbClr>
                  </a:outerShdw>
                </a:effectLst>
                <a:cs typeface="Calibri" panose="020F0502020204030204" pitchFamily="34" charset="0"/>
              </a:rPr>
              <a:t>Koine</a:t>
            </a:r>
            <a:r>
              <a:rPr lang="en-US" sz="3000" dirty="0">
                <a:effectLst>
                  <a:outerShdw blurRad="38100" dist="38100" dir="2700000" algn="tl">
                    <a:srgbClr val="000000">
                      <a:alpha val="43137"/>
                    </a:srgbClr>
                  </a:outerShdw>
                </a:effectLst>
                <a:cs typeface="Calibri" panose="020F0502020204030204" pitchFamily="34" charset="0"/>
              </a:rPr>
              <a:t> period?</a:t>
            </a:r>
          </a:p>
          <a:p>
            <a:pPr marL="457200" indent="-457200" algn="just">
              <a:spcBef>
                <a:spcPts val="0"/>
              </a:spcBef>
              <a:spcAft>
                <a:spcPts val="18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Subtraction from the Last Days will be characterized by continual apostasy?</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Rapture is passive and apostasy is active?</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 Incongruence with verse 1?</a:t>
            </a:r>
          </a:p>
          <a:p>
            <a:pPr marL="457200" indent="-457200" algn="just">
              <a:spcBef>
                <a:spcPts val="0"/>
              </a:spcBef>
              <a:spcAft>
                <a:spcPts val="1800"/>
              </a:spcAft>
              <a:buSzPct val="100000"/>
              <a:buFont typeface="+mj-lt"/>
              <a:buAutoNum type="arabicPeriod"/>
              <a:defRPr/>
            </a:pPr>
            <a:r>
              <a:rPr lang="en-GB" sz="3000" dirty="0">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2" name="Title 4">
            <a:extLst>
              <a:ext uri="{FF2B5EF4-FFF2-40B4-BE49-F238E27FC236}">
                <a16:creationId xmlns:a16="http://schemas.microsoft.com/office/drawing/2014/main" id="{E068471C-0573-C30E-3066-6C5D757C8DF9}"/>
              </a:ext>
            </a:extLst>
          </p:cNvPr>
          <p:cNvSpPr txBox="1">
            <a:spLocks noChangeArrowheads="1"/>
          </p:cNvSpPr>
          <p:nvPr/>
        </p:nvSpPr>
        <p:spPr bwMode="auto">
          <a:xfrm>
            <a:off x="609600" y="228600"/>
            <a:ext cx="1014984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a:lstStyle>
          <a:p>
            <a:pPr algn="ctr"/>
            <a:r>
              <a:rPr lang="en-US" altLang="en-US" sz="3600" kern="0">
                <a:effectLst>
                  <a:outerShdw blurRad="38100" dist="38100" dir="2700000" algn="tl">
                    <a:srgbClr val="000000">
                      <a:alpha val="43137"/>
                    </a:srgbClr>
                  </a:outerShdw>
                </a:effectLst>
                <a:cs typeface="Calibri" panose="020F0502020204030204" pitchFamily="34" charset="0"/>
              </a:rPr>
              <a:t>Answering Objections to the Physical Departure View</a:t>
            </a:r>
            <a:endParaRPr lang="en-US" altLang="en-US" sz="3600" kern="0" dirty="0">
              <a:effectLst>
                <a:outerShdw blurRad="38100" dist="38100" dir="2700000" algn="tl">
                  <a:srgbClr val="000000">
                    <a:alpha val="43137"/>
                  </a:srgbClr>
                </a:outerShdw>
              </a:effectLst>
              <a:cs typeface="Calibri" panose="020F0502020204030204" pitchFamily="34" charset="0"/>
            </a:endParaRPr>
          </a:p>
        </p:txBody>
      </p:sp>
      <p:pic>
        <p:nvPicPr>
          <p:cNvPr id="3" name="Picture 2">
            <a:extLst>
              <a:ext uri="{FF2B5EF4-FFF2-40B4-BE49-F238E27FC236}">
                <a16:creationId xmlns:a16="http://schemas.microsoft.com/office/drawing/2014/main" id="{AA3585BF-7CB9-1B91-5E6B-5BB5DABC55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96600" y="85886"/>
            <a:ext cx="7359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3017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0D3F9BD-A28B-056F-4231-7142779EAF3B}"/>
              </a:ext>
            </a:extLst>
          </p:cNvPr>
          <p:cNvGraphicFramePr>
            <a:graphicFrameLocks noGrp="1"/>
          </p:cNvGraphicFramePr>
          <p:nvPr>
            <p:ph idx="1"/>
          </p:nvPr>
        </p:nvGraphicFramePr>
        <p:xfrm>
          <a:off x="609600" y="304800"/>
          <a:ext cx="8000999" cy="6187440"/>
        </p:xfrm>
        <a:graphic>
          <a:graphicData uri="http://schemas.openxmlformats.org/drawingml/2006/table">
            <a:tbl>
              <a:tblPr firstRow="1" bandRow="1">
                <a:tableStyleId>{073A0DAA-6AF3-43AB-8588-CEC1D06C72B9}</a:tableStyleId>
              </a:tblPr>
              <a:tblGrid>
                <a:gridCol w="659876">
                  <a:extLst>
                    <a:ext uri="{9D8B030D-6E8A-4147-A177-3AD203B41FA5}">
                      <a16:colId xmlns:a16="http://schemas.microsoft.com/office/drawing/2014/main" val="1125192940"/>
                    </a:ext>
                  </a:extLst>
                </a:gridCol>
                <a:gridCol w="4619133">
                  <a:extLst>
                    <a:ext uri="{9D8B030D-6E8A-4147-A177-3AD203B41FA5}">
                      <a16:colId xmlns:a16="http://schemas.microsoft.com/office/drawing/2014/main" val="2994611670"/>
                    </a:ext>
                  </a:extLst>
                </a:gridCol>
                <a:gridCol w="2721990">
                  <a:extLst>
                    <a:ext uri="{9D8B030D-6E8A-4147-A177-3AD203B41FA5}">
                      <a16:colId xmlns:a16="http://schemas.microsoft.com/office/drawing/2014/main" val="4044358399"/>
                    </a:ext>
                  </a:extLst>
                </a:gridCol>
              </a:tblGrid>
              <a:tr h="731520">
                <a:tc gridSpan="3">
                  <a:txBody>
                    <a:bodyPr/>
                    <a:lstStyle/>
                    <a:p>
                      <a:pPr algn="ctr">
                        <a:spcBef>
                          <a:spcPts val="600"/>
                        </a:spcBef>
                        <a:spcAft>
                          <a:spcPts val="600"/>
                        </a:spcAft>
                      </a:pPr>
                      <a:r>
                        <a:rPr lang="en-US" alt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ORDER OF PAUL’S LETTERS</a:t>
                      </a:r>
                      <a:endPar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a:tc>
                <a:tc hMerge="1">
                  <a:txBody>
                    <a:bodyPr/>
                    <a:lstStyle/>
                    <a:p>
                      <a:pPr algn="ctr"/>
                      <a:r>
                        <a:rPr lang="en-US" alt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ORDER OF PAUL’S LETTERS</a:t>
                      </a:r>
                      <a:endPar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a:tc>
                <a:tc hMerge="1">
                  <a:txBody>
                    <a:bodyPr/>
                    <a:lstStyle/>
                    <a:p>
                      <a:endParaRPr lang="en-US" sz="3600" dirty="0">
                        <a:effectLst/>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19171758"/>
                  </a:ext>
                </a:extLst>
              </a:tr>
              <a:tr h="731520">
                <a:tc>
                  <a:txBody>
                    <a:bodyPr/>
                    <a:lstStyle/>
                    <a:p>
                      <a:pPr marL="0" indent="0">
                        <a:spcBef>
                          <a:spcPts val="0"/>
                        </a:spcBef>
                        <a:spcAft>
                          <a:spcPts val="18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1.</a:t>
                      </a:r>
                    </a:p>
                  </a:txBody>
                  <a:tcPr/>
                </a:tc>
                <a:tc>
                  <a:txBody>
                    <a:bodyPr/>
                    <a:lstStyle/>
                    <a:p>
                      <a:pPr marL="0" indent="0">
                        <a:spcBef>
                          <a:spcPts val="600"/>
                        </a:spcBef>
                        <a:spcAft>
                          <a:spcPts val="6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Galatians </a:t>
                      </a:r>
                    </a:p>
                  </a:txBody>
                  <a:tcPr/>
                </a:tc>
                <a:tc>
                  <a:txBody>
                    <a:bodyPr/>
                    <a:lstStyle/>
                    <a:p>
                      <a:pPr algn="ctr">
                        <a:spcBef>
                          <a:spcPts val="600"/>
                        </a:spcBef>
                        <a:spcAft>
                          <a:spcPts val="60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A.D. 49</a:t>
                      </a:r>
                    </a:p>
                  </a:txBody>
                  <a:tcPr anchor="ctr"/>
                </a:tc>
                <a:extLst>
                  <a:ext uri="{0D108BD9-81ED-4DB2-BD59-A6C34878D82A}">
                    <a16:rowId xmlns:a16="http://schemas.microsoft.com/office/drawing/2014/main" val="3933957730"/>
                  </a:ext>
                </a:extLst>
              </a:tr>
              <a:tr h="73152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3200" b="1" dirty="0">
                          <a:effectLst/>
                          <a:latin typeface="Calibri" panose="020F0502020204030204" pitchFamily="34" charset="0"/>
                          <a:ea typeface="Calibri" panose="020F0502020204030204" pitchFamily="34" charset="0"/>
                          <a:cs typeface="Calibri" panose="020F0502020204030204" pitchFamily="34" charset="0"/>
                        </a:rPr>
                        <a:t>2.</a:t>
                      </a:r>
                    </a:p>
                  </a:txBody>
                  <a:tcPr/>
                </a:tc>
                <a:tc>
                  <a:txBody>
                    <a:bodyPr/>
                    <a:lstStyle/>
                    <a:p>
                      <a:pPr marL="0" marR="0" lvl="0" indent="0" algn="l" defTabSz="914377" rtl="0" eaLnBrk="1" fontAlgn="auto" latinLnBrk="0" hangingPunct="1">
                        <a:lnSpc>
                          <a:spcPct val="100000"/>
                        </a:lnSpc>
                        <a:spcBef>
                          <a:spcPts val="600"/>
                        </a:spcBef>
                        <a:spcAft>
                          <a:spcPts val="600"/>
                        </a:spcAft>
                        <a:buClrTx/>
                        <a:buSzTx/>
                        <a:buFontTx/>
                        <a:buNone/>
                        <a:tabLst/>
                        <a:defRPr/>
                      </a:pPr>
                      <a:r>
                        <a:rPr lang="en-US" sz="3200" b="1" dirty="0">
                          <a:effectLst/>
                          <a:latin typeface="Calibri" panose="020F0502020204030204" pitchFamily="34" charset="0"/>
                          <a:ea typeface="Calibri" panose="020F0502020204030204" pitchFamily="34" charset="0"/>
                          <a:cs typeface="Calibri" panose="020F0502020204030204" pitchFamily="34" charset="0"/>
                        </a:rPr>
                        <a:t>1‒2 Thessalonians </a:t>
                      </a:r>
                    </a:p>
                  </a:txBody>
                  <a:tcPr/>
                </a:tc>
                <a:tc>
                  <a:txBody>
                    <a:bodyPr/>
                    <a:lstStyle/>
                    <a:p>
                      <a:pPr marL="0" marR="0" lvl="0" indent="0" algn="ctr" defTabSz="914377" rtl="0" eaLnBrk="1" fontAlgn="auto" latinLnBrk="0" hangingPunct="1">
                        <a:lnSpc>
                          <a:spcPct val="100000"/>
                        </a:lnSpc>
                        <a:spcBef>
                          <a:spcPts val="600"/>
                        </a:spcBef>
                        <a:spcAft>
                          <a:spcPts val="600"/>
                        </a:spcAft>
                        <a:buClrTx/>
                        <a:buSzTx/>
                        <a:buFontTx/>
                        <a:buNone/>
                        <a:tabLst/>
                        <a:defRPr/>
                      </a:pPr>
                      <a:r>
                        <a:rPr lang="en-US" sz="3200" b="1" dirty="0">
                          <a:effectLst/>
                          <a:latin typeface="Calibri" panose="020F0502020204030204" pitchFamily="34" charset="0"/>
                          <a:ea typeface="Calibri" panose="020F0502020204030204" pitchFamily="34" charset="0"/>
                          <a:cs typeface="Calibri" panose="020F0502020204030204" pitchFamily="34" charset="0"/>
                        </a:rPr>
                        <a:t>A.D. 51</a:t>
                      </a:r>
                    </a:p>
                  </a:txBody>
                  <a:tcPr anchor="ctr"/>
                </a:tc>
                <a:extLst>
                  <a:ext uri="{0D108BD9-81ED-4DB2-BD59-A6C34878D82A}">
                    <a16:rowId xmlns:a16="http://schemas.microsoft.com/office/drawing/2014/main" val="3481378009"/>
                  </a:ext>
                </a:extLst>
              </a:tr>
              <a:tr h="73152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3200" b="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3.</a:t>
                      </a:r>
                    </a:p>
                  </a:txBody>
                  <a:tcPr/>
                </a:tc>
                <a:tc>
                  <a:txBody>
                    <a:bodyPr/>
                    <a:lstStyle/>
                    <a:p>
                      <a:pPr marL="0" marR="0" lvl="0" indent="0" algn="l" defTabSz="914377" rtl="0" eaLnBrk="1" fontAlgn="auto" latinLnBrk="0" hangingPunct="1">
                        <a:lnSpc>
                          <a:spcPct val="100000"/>
                        </a:lnSpc>
                        <a:spcBef>
                          <a:spcPts val="600"/>
                        </a:spcBef>
                        <a:spcAft>
                          <a:spcPts val="600"/>
                        </a:spcAft>
                        <a:buClrTx/>
                        <a:buSzTx/>
                        <a:buFontTx/>
                        <a:buNone/>
                        <a:tabLst/>
                        <a:defRPr/>
                      </a:pPr>
                      <a:r>
                        <a:rPr lang="en-US" sz="3200" b="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1‒2 Corinthians</a:t>
                      </a:r>
                    </a:p>
                  </a:txBody>
                  <a:tcPr/>
                </a:tc>
                <a:tc>
                  <a:txBody>
                    <a:bodyPr/>
                    <a:lstStyle/>
                    <a:p>
                      <a:pPr algn="ctr">
                        <a:spcBef>
                          <a:spcPts val="600"/>
                        </a:spcBef>
                        <a:spcAft>
                          <a:spcPts val="600"/>
                        </a:spcAft>
                      </a:pPr>
                      <a:r>
                        <a:rPr lang="en-US" sz="3200" b="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A.D. 56</a:t>
                      </a:r>
                    </a:p>
                  </a:txBody>
                  <a:tcPr anchor="ctr"/>
                </a:tc>
                <a:extLst>
                  <a:ext uri="{0D108BD9-81ED-4DB2-BD59-A6C34878D82A}">
                    <a16:rowId xmlns:a16="http://schemas.microsoft.com/office/drawing/2014/main" val="2871666161"/>
                  </a:ext>
                </a:extLst>
              </a:tr>
              <a:tr h="731520">
                <a:tc>
                  <a:txBody>
                    <a:bodyPr/>
                    <a:lstStyle/>
                    <a:p>
                      <a:pPr marL="0" indent="0">
                        <a:spcBef>
                          <a:spcPts val="0"/>
                        </a:spcBef>
                        <a:spcAft>
                          <a:spcPts val="18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4.</a:t>
                      </a:r>
                    </a:p>
                  </a:txBody>
                  <a:tcPr/>
                </a:tc>
                <a:tc>
                  <a:txBody>
                    <a:bodyPr/>
                    <a:lstStyle/>
                    <a:p>
                      <a:pPr marL="0" indent="0">
                        <a:spcBef>
                          <a:spcPts val="600"/>
                        </a:spcBef>
                        <a:spcAft>
                          <a:spcPts val="6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Romans</a:t>
                      </a:r>
                    </a:p>
                  </a:txBody>
                  <a:tcPr/>
                </a:tc>
                <a:tc>
                  <a:txBody>
                    <a:bodyPr/>
                    <a:lstStyle/>
                    <a:p>
                      <a:pPr algn="ctr">
                        <a:spcBef>
                          <a:spcPts val="600"/>
                        </a:spcBef>
                        <a:spcAft>
                          <a:spcPts val="60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A.D. 57</a:t>
                      </a:r>
                    </a:p>
                  </a:txBody>
                  <a:tcPr anchor="ctr"/>
                </a:tc>
                <a:extLst>
                  <a:ext uri="{0D108BD9-81ED-4DB2-BD59-A6C34878D82A}">
                    <a16:rowId xmlns:a16="http://schemas.microsoft.com/office/drawing/2014/main" val="1751404557"/>
                  </a:ext>
                </a:extLst>
              </a:tr>
              <a:tr h="731520">
                <a:tc>
                  <a:txBody>
                    <a:bodyPr/>
                    <a:lstStyle/>
                    <a:p>
                      <a:pPr marL="0" indent="0">
                        <a:spcBef>
                          <a:spcPts val="0"/>
                        </a:spcBef>
                        <a:spcAft>
                          <a:spcPts val="18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5.</a:t>
                      </a:r>
                    </a:p>
                  </a:txBody>
                  <a:tcPr/>
                </a:tc>
                <a:tc>
                  <a:txBody>
                    <a:bodyPr/>
                    <a:lstStyle/>
                    <a:p>
                      <a:pPr marL="0" indent="0">
                        <a:spcBef>
                          <a:spcPts val="600"/>
                        </a:spcBef>
                        <a:spcAft>
                          <a:spcPts val="6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Ephesians, Colossians, Philemon, Philippians</a:t>
                      </a:r>
                    </a:p>
                  </a:txBody>
                  <a:tcPr/>
                </a:tc>
                <a:tc>
                  <a:txBody>
                    <a:bodyPr/>
                    <a:lstStyle/>
                    <a:p>
                      <a:pPr algn="ctr">
                        <a:spcBef>
                          <a:spcPts val="600"/>
                        </a:spcBef>
                        <a:spcAft>
                          <a:spcPts val="60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A.D. 60‒62</a:t>
                      </a:r>
                    </a:p>
                  </a:txBody>
                  <a:tcPr anchor="ctr"/>
                </a:tc>
                <a:extLst>
                  <a:ext uri="{0D108BD9-81ED-4DB2-BD59-A6C34878D82A}">
                    <a16:rowId xmlns:a16="http://schemas.microsoft.com/office/drawing/2014/main" val="4033721172"/>
                  </a:ext>
                </a:extLst>
              </a:tr>
              <a:tr h="731520">
                <a:tc>
                  <a:txBody>
                    <a:bodyPr/>
                    <a:lstStyle/>
                    <a:p>
                      <a:pPr marL="0" indent="0">
                        <a:spcBef>
                          <a:spcPts val="0"/>
                        </a:spcBef>
                        <a:spcAft>
                          <a:spcPts val="18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6.</a:t>
                      </a:r>
                    </a:p>
                  </a:txBody>
                  <a:tcPr/>
                </a:tc>
                <a:tc>
                  <a:txBody>
                    <a:bodyPr/>
                    <a:lstStyle/>
                    <a:p>
                      <a:pPr marL="0" indent="0">
                        <a:spcBef>
                          <a:spcPts val="600"/>
                        </a:spcBef>
                        <a:spcAft>
                          <a:spcPts val="6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1 Timothy, Titus</a:t>
                      </a:r>
                    </a:p>
                  </a:txBody>
                  <a:tcPr/>
                </a:tc>
                <a:tc>
                  <a:txBody>
                    <a:bodyPr/>
                    <a:lstStyle/>
                    <a:p>
                      <a:pPr algn="ctr">
                        <a:spcBef>
                          <a:spcPts val="600"/>
                        </a:spcBef>
                        <a:spcAft>
                          <a:spcPts val="60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A.D. 62‒66</a:t>
                      </a:r>
                    </a:p>
                  </a:txBody>
                  <a:tcPr anchor="ctr"/>
                </a:tc>
                <a:extLst>
                  <a:ext uri="{0D108BD9-81ED-4DB2-BD59-A6C34878D82A}">
                    <a16:rowId xmlns:a16="http://schemas.microsoft.com/office/drawing/2014/main" val="2528383815"/>
                  </a:ext>
                </a:extLst>
              </a:tr>
              <a:tr h="73152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3200" b="1" dirty="0">
                          <a:effectLst/>
                          <a:latin typeface="Calibri" panose="020F0502020204030204" pitchFamily="34" charset="0"/>
                          <a:ea typeface="Calibri" panose="020F0502020204030204" pitchFamily="34" charset="0"/>
                          <a:cs typeface="Calibri" panose="020F0502020204030204" pitchFamily="34" charset="0"/>
                        </a:rPr>
                        <a:t>7.</a:t>
                      </a:r>
                    </a:p>
                  </a:txBody>
                  <a:tcPr/>
                </a:tc>
                <a:tc>
                  <a:txBody>
                    <a:bodyPr/>
                    <a:lstStyle/>
                    <a:p>
                      <a:pPr marL="0" marR="0" lvl="0" indent="0" algn="l" defTabSz="914377" rtl="0" eaLnBrk="1" fontAlgn="auto" latinLnBrk="0" hangingPunct="1">
                        <a:lnSpc>
                          <a:spcPct val="100000"/>
                        </a:lnSpc>
                        <a:spcBef>
                          <a:spcPts val="600"/>
                        </a:spcBef>
                        <a:spcAft>
                          <a:spcPts val="600"/>
                        </a:spcAft>
                        <a:buClrTx/>
                        <a:buSzTx/>
                        <a:buFontTx/>
                        <a:buNone/>
                        <a:tabLst/>
                        <a:defRPr/>
                      </a:pPr>
                      <a:r>
                        <a:rPr lang="en-US" sz="3200" b="1" dirty="0">
                          <a:effectLst/>
                          <a:latin typeface="Calibri" panose="020F0502020204030204" pitchFamily="34" charset="0"/>
                          <a:ea typeface="Calibri" panose="020F0502020204030204" pitchFamily="34" charset="0"/>
                          <a:cs typeface="Calibri" panose="020F0502020204030204" pitchFamily="34" charset="0"/>
                        </a:rPr>
                        <a:t>2 Timothy</a:t>
                      </a:r>
                    </a:p>
                  </a:txBody>
                  <a:tcPr/>
                </a:tc>
                <a:tc>
                  <a:txBody>
                    <a:bodyPr/>
                    <a:lstStyle/>
                    <a:p>
                      <a:pPr algn="ctr">
                        <a:spcBef>
                          <a:spcPts val="600"/>
                        </a:spcBef>
                        <a:spcAft>
                          <a:spcPts val="60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A.D. 67</a:t>
                      </a:r>
                    </a:p>
                  </a:txBody>
                  <a:tcPr anchor="ctr"/>
                </a:tc>
                <a:extLst>
                  <a:ext uri="{0D108BD9-81ED-4DB2-BD59-A6C34878D82A}">
                    <a16:rowId xmlns:a16="http://schemas.microsoft.com/office/drawing/2014/main" val="2686082368"/>
                  </a:ext>
                </a:extLst>
              </a:tr>
            </a:tbl>
          </a:graphicData>
        </a:graphic>
      </p:graphicFrame>
      <p:pic>
        <p:nvPicPr>
          <p:cNvPr id="5" name="Picture 4" descr="j0193970">
            <a:extLst>
              <a:ext uri="{FF2B5EF4-FFF2-40B4-BE49-F238E27FC236}">
                <a16:creationId xmlns:a16="http://schemas.microsoft.com/office/drawing/2014/main" id="{B2FE497A-09B4-EAD7-B1DE-CB82FEA8705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745415" y="1600200"/>
            <a:ext cx="283698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7888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CEA871-991B-1652-94FA-9B0860D2D0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1" hangingPunct="1">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Timothy 4:1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the Spirit explicitly says that in later times some will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fall away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faith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paying attention to deceitful spirits and doctrines of demons.”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7" name="Picture 4">
            <a:extLst>
              <a:ext uri="{FF2B5EF4-FFF2-40B4-BE49-F238E27FC236}">
                <a16:creationId xmlns:a16="http://schemas.microsoft.com/office/drawing/2014/main" id="{F2B1142E-80B7-434D-8660-B3E9023C053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6492" y="2590800"/>
            <a:ext cx="1839016"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9614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46DF11-B078-4CE2-D51D-C176BB4393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3052118"/>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prōton</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man of lawlessness is revealed, the son of destruction.”</a:t>
            </a:r>
          </a:p>
        </p:txBody>
      </p:sp>
      <p:pic>
        <p:nvPicPr>
          <p:cNvPr id="4" name="Picture 4">
            <a:extLst>
              <a:ext uri="{FF2B5EF4-FFF2-40B4-BE49-F238E27FC236}">
                <a16:creationId xmlns:a16="http://schemas.microsoft.com/office/drawing/2014/main" id="{4F058D0C-DD65-C3A0-F469-D093E420D12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6492" y="2590800"/>
            <a:ext cx="1839016"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3207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609600" y="1371600"/>
            <a:ext cx="10972800" cy="4724400"/>
          </a:xfrm>
        </p:spPr>
        <p:txBody>
          <a:bodyPr/>
          <a:lstStyle/>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Greek from the </a:t>
            </a:r>
            <a:r>
              <a:rPr lang="en-US" sz="3000" i="1" dirty="0" err="1">
                <a:effectLst>
                  <a:outerShdw blurRad="38100" dist="38100" dir="2700000" algn="tl">
                    <a:srgbClr val="000000">
                      <a:alpha val="43137"/>
                    </a:srgbClr>
                  </a:outerShdw>
                </a:effectLst>
                <a:cs typeface="Calibri" panose="020F0502020204030204" pitchFamily="34" charset="0"/>
              </a:rPr>
              <a:t>Koine</a:t>
            </a:r>
            <a:r>
              <a:rPr lang="en-US" sz="3000" dirty="0">
                <a:effectLst>
                  <a:outerShdw blurRad="38100" dist="38100" dir="2700000" algn="tl">
                    <a:srgbClr val="000000">
                      <a:alpha val="43137"/>
                    </a:srgbClr>
                  </a:outerShdw>
                </a:effectLst>
                <a:cs typeface="Calibri" panose="020F0502020204030204" pitchFamily="34" charset="0"/>
              </a:rPr>
              <a:t> period?</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Subtraction from the Last Days will be characterized by continual apostasy?</a:t>
            </a:r>
          </a:p>
          <a:p>
            <a:pPr marL="457200" indent="-457200" algn="just">
              <a:spcBef>
                <a:spcPts val="0"/>
              </a:spcBef>
              <a:spcAft>
                <a:spcPts val="18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Rapture is passive and apostasy is active?</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 Incongruence with verse 1?</a:t>
            </a:r>
          </a:p>
          <a:p>
            <a:pPr marL="457200" indent="-457200" algn="just">
              <a:spcBef>
                <a:spcPts val="0"/>
              </a:spcBef>
              <a:spcAft>
                <a:spcPts val="1800"/>
              </a:spcAft>
              <a:buSzPct val="100000"/>
              <a:buFont typeface="+mj-lt"/>
              <a:buAutoNum type="arabicPeriod"/>
              <a:defRPr/>
            </a:pPr>
            <a:r>
              <a:rPr lang="en-GB" sz="3000" dirty="0">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2" name="Title 4">
            <a:extLst>
              <a:ext uri="{FF2B5EF4-FFF2-40B4-BE49-F238E27FC236}">
                <a16:creationId xmlns:a16="http://schemas.microsoft.com/office/drawing/2014/main" id="{E068471C-0573-C30E-3066-6C5D757C8DF9}"/>
              </a:ext>
            </a:extLst>
          </p:cNvPr>
          <p:cNvSpPr txBox="1">
            <a:spLocks noChangeArrowheads="1"/>
          </p:cNvSpPr>
          <p:nvPr/>
        </p:nvSpPr>
        <p:spPr bwMode="auto">
          <a:xfrm>
            <a:off x="609600" y="228600"/>
            <a:ext cx="1014984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a:lstStyle>
          <a:p>
            <a:pPr algn="ctr"/>
            <a:r>
              <a:rPr lang="en-US" altLang="en-US" sz="3600" kern="0">
                <a:effectLst>
                  <a:outerShdw blurRad="38100" dist="38100" dir="2700000" algn="tl">
                    <a:srgbClr val="000000">
                      <a:alpha val="43137"/>
                    </a:srgbClr>
                  </a:outerShdw>
                </a:effectLst>
                <a:cs typeface="Calibri" panose="020F0502020204030204" pitchFamily="34" charset="0"/>
              </a:rPr>
              <a:t>Answering Objections to the Physical Departure View</a:t>
            </a:r>
            <a:endParaRPr lang="en-US" altLang="en-US" sz="3600" kern="0" dirty="0">
              <a:effectLst>
                <a:outerShdw blurRad="38100" dist="38100" dir="2700000" algn="tl">
                  <a:srgbClr val="000000">
                    <a:alpha val="43137"/>
                  </a:srgbClr>
                </a:outerShdw>
              </a:effectLst>
              <a:cs typeface="Calibri" panose="020F0502020204030204" pitchFamily="34" charset="0"/>
            </a:endParaRPr>
          </a:p>
        </p:txBody>
      </p:sp>
      <p:pic>
        <p:nvPicPr>
          <p:cNvPr id="3" name="Picture 2">
            <a:extLst>
              <a:ext uri="{FF2B5EF4-FFF2-40B4-BE49-F238E27FC236}">
                <a16:creationId xmlns:a16="http://schemas.microsoft.com/office/drawing/2014/main" id="{AA3585BF-7CB9-1B91-5E6B-5BB5DABC55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96600" y="85886"/>
            <a:ext cx="7359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6982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9E9A81-823B-45AC-A273-A4ADCF033F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88805" y="200888"/>
            <a:ext cx="8614395" cy="6456224"/>
          </a:xfrm>
          <a:prstGeom prst="rect">
            <a:avLst/>
          </a:prstGeom>
          <a:solidFill>
            <a:schemeClr val="tx1"/>
          </a:solidFill>
          <a:ln w="38100">
            <a:solidFill>
              <a:schemeClr val="tx1"/>
            </a:solid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600200"/>
            <a:ext cx="10972800" cy="4876800"/>
          </a:xfrm>
        </p:spPr>
        <p:txBody>
          <a:bodyPr/>
          <a:lstStyle/>
          <a:p>
            <a:pPr marL="0" indent="0" algn="just">
              <a:buNone/>
              <a:defRPr/>
            </a:pPr>
            <a:r>
              <a:rPr lang="en-US" sz="3100" dirty="0">
                <a:effectLst/>
                <a:cs typeface="Calibri" panose="020F0502020204030204" pitchFamily="34" charset="0"/>
              </a:rPr>
              <a:t>“Since the word </a:t>
            </a:r>
            <a:r>
              <a:rPr lang="en-US" sz="3100" i="1" dirty="0" err="1">
                <a:effectLst/>
                <a:cs typeface="Calibri" panose="020F0502020204030204" pitchFamily="34" charset="0"/>
              </a:rPr>
              <a:t>apostasia</a:t>
            </a:r>
            <a:r>
              <a:rPr lang="en-US" sz="3100" dirty="0">
                <a:effectLst/>
                <a:cs typeface="Calibri" panose="020F0502020204030204" pitchFamily="34" charset="0"/>
              </a:rPr>
              <a:t> means ‘departure,’ some have understood the term ‘the apostasy’ to be the physical departure of the church itself—that is, the Rapture, since the Rapture will be a physical departure of believers from the earth. If this view were correct, it would definitely place the Rapture before the Tribulation, which would be a slam dunk for the pre-Tribulation Rapture position. While this is attractive to </a:t>
            </a:r>
            <a:r>
              <a:rPr lang="en-US" sz="3100" dirty="0" err="1">
                <a:effectLst/>
                <a:cs typeface="Calibri" panose="020F0502020204030204" pitchFamily="34" charset="0"/>
              </a:rPr>
              <a:t>pretribulationalists</a:t>
            </a:r>
            <a:r>
              <a:rPr lang="en-US" sz="3100" dirty="0">
                <a:effectLst/>
                <a:cs typeface="Calibri" panose="020F0502020204030204" pitchFamily="34" charset="0"/>
              </a:rPr>
              <a:t>, there are six main reasons to reject a physical departure as the meaning of </a:t>
            </a:r>
            <a:r>
              <a:rPr lang="en-US" sz="3100" i="1" dirty="0" err="1">
                <a:effectLst/>
                <a:cs typeface="Calibri" panose="020F0502020204030204" pitchFamily="34" charset="0"/>
              </a:rPr>
              <a:t>apostasia</a:t>
            </a:r>
            <a:r>
              <a:rPr lang="en-US" sz="3100" dirty="0">
                <a:effectLst/>
                <a:cs typeface="Calibri" panose="020F0502020204030204" pitchFamily="34" charset="0"/>
              </a:rPr>
              <a:t> in this context:</a:t>
            </a:r>
            <a:r>
              <a:rPr lang="en-US" sz="3100" i="1" dirty="0">
                <a:cs typeface="Calibri" panose="020F0502020204030204" pitchFamily="34" charset="0"/>
              </a:rPr>
              <a:t>”</a:t>
            </a:r>
          </a:p>
        </p:txBody>
      </p:sp>
      <p:sp>
        <p:nvSpPr>
          <p:cNvPr id="6" name="TextBox 5">
            <a:extLst>
              <a:ext uri="{FF2B5EF4-FFF2-40B4-BE49-F238E27FC236}">
                <a16:creationId xmlns:a16="http://schemas.microsoft.com/office/drawing/2014/main" id="{88310CC8-5CF2-409F-AE97-0E28EB84DBB0}"/>
              </a:ext>
            </a:extLst>
          </p:cNvPr>
          <p:cNvSpPr txBox="1"/>
          <p:nvPr/>
        </p:nvSpPr>
        <p:spPr>
          <a:xfrm>
            <a:off x="2438400" y="243751"/>
            <a:ext cx="7315200" cy="1280160"/>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Hitchcock</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Mark and Jeff Kinley Hitchcock, </a:t>
            </a:r>
            <a:r>
              <a:rPr lang="en-US" sz="1800" i="1" dirty="0">
                <a:latin typeface="Calibri" panose="020F0502020204030204" pitchFamily="34" charset="0"/>
                <a:ea typeface="Calibri" panose="020F0502020204030204" pitchFamily="34" charset="0"/>
                <a:cs typeface="Times New Roman" panose="02020603050405020304" pitchFamily="18" charset="0"/>
              </a:rPr>
              <a:t>The Coming Apostasy: Exposing the </a:t>
            </a:r>
            <a:r>
              <a:rPr lang="en-US" sz="1800" i="1" dirty="0" err="1">
                <a:latin typeface="Calibri" panose="020F0502020204030204" pitchFamily="34" charset="0"/>
                <a:ea typeface="Calibri" panose="020F0502020204030204" pitchFamily="34" charset="0"/>
                <a:cs typeface="Times New Roman" panose="02020603050405020304" pitchFamily="18" charset="0"/>
              </a:rPr>
              <a:t>Sabatoge</a:t>
            </a:r>
            <a:r>
              <a:rPr lang="en-US" sz="1800" i="1" dirty="0">
                <a:latin typeface="Calibri" panose="020F0502020204030204" pitchFamily="34" charset="0"/>
                <a:ea typeface="Calibri" panose="020F0502020204030204" pitchFamily="34" charset="0"/>
                <a:cs typeface="Times New Roman" panose="02020603050405020304" pitchFamily="18" charset="0"/>
              </a:rPr>
              <a:t> of Christianity from Within</a:t>
            </a:r>
            <a:r>
              <a:rPr lang="en-US" sz="1800" dirty="0">
                <a:latin typeface="Calibri" panose="020F0502020204030204" pitchFamily="34" charset="0"/>
                <a:ea typeface="Calibri" panose="020F0502020204030204" pitchFamily="34" charset="0"/>
                <a:cs typeface="Times New Roman" panose="02020603050405020304" pitchFamily="18" charset="0"/>
              </a:rPr>
              <a:t> (Carol Stream, Ill: Tyndale, 2017)</a:t>
            </a:r>
            <a:r>
              <a:rPr lang="en-US" sz="2000" dirty="0">
                <a:latin typeface="Calibri" panose="020F0502020204030204" pitchFamily="34" charset="0"/>
                <a:cs typeface="Calibri" panose="020F0502020204030204" pitchFamily="34" charset="0"/>
              </a:rPr>
              <a:t>, 191</a:t>
            </a:r>
          </a:p>
        </p:txBody>
      </p:sp>
      <p:pic>
        <p:nvPicPr>
          <p:cNvPr id="4" name="Picture 3">
            <a:extLst>
              <a:ext uri="{FF2B5EF4-FFF2-40B4-BE49-F238E27FC236}">
                <a16:creationId xmlns:a16="http://schemas.microsoft.com/office/drawing/2014/main" id="{90903417-3C10-419F-90E6-71267BD014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0"/>
            <a:ext cx="825023"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312683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1980" y="1600200"/>
            <a:ext cx="10972800" cy="4876800"/>
          </a:xfrm>
        </p:spPr>
        <p:txBody>
          <a:bodyPr/>
          <a:lstStyle/>
          <a:p>
            <a:pPr marL="0" indent="0" algn="just">
              <a:buNone/>
              <a:defRPr/>
            </a:pPr>
            <a:r>
              <a:rPr lang="en-US" dirty="0">
                <a:effectLst/>
                <a:cs typeface="Calibri" panose="020F0502020204030204" pitchFamily="34" charset="0"/>
              </a:rPr>
              <a:t>“(1) In classical Greek, </a:t>
            </a:r>
            <a:r>
              <a:rPr lang="en-US" i="1" dirty="0" err="1">
                <a:effectLst/>
                <a:cs typeface="Calibri" panose="020F0502020204030204" pitchFamily="34" charset="0"/>
              </a:rPr>
              <a:t>hē</a:t>
            </a:r>
            <a:r>
              <a:rPr lang="en-US" i="1" dirty="0">
                <a:effectLst/>
                <a:cs typeface="Calibri" panose="020F0502020204030204" pitchFamily="34" charset="0"/>
              </a:rPr>
              <a:t> </a:t>
            </a:r>
            <a:r>
              <a:rPr lang="en-US" i="1" dirty="0" err="1">
                <a:effectLst/>
                <a:cs typeface="Calibri" panose="020F0502020204030204" pitchFamily="34" charset="0"/>
              </a:rPr>
              <a:t>apostasia</a:t>
            </a:r>
            <a:r>
              <a:rPr lang="en-US" dirty="0">
                <a:effectLst/>
                <a:cs typeface="Calibri" panose="020F0502020204030204" pitchFamily="34" charset="0"/>
              </a:rPr>
              <a:t> (‘the apostasy’) was used to denote a political or military rebellion. (2) In the Septuagint (the Greek translation of the Old Testament), this term was used of rebellion against God (see Joshua 22:22; Jeremiah 2:19). (3) In 2 Maccabees 2:15 (a noncanonical book written in the time between the Old and New Testaments), it is used of apostasy to paganism. (4) In Acts 21:21, the only other use of the noun in the New Testament, it refers to apostasy or spiritual departure from Moses</a:t>
            </a:r>
            <a:r>
              <a:rPr lang="en-US" i="1" dirty="0">
                <a:latin typeface="Calibri" panose="020F0502020204030204" pitchFamily="34" charset="0"/>
                <a:cs typeface="Calibri" panose="020F0502020204030204" pitchFamily="34" charset="0"/>
              </a:rPr>
              <a:t>.”</a:t>
            </a:r>
          </a:p>
        </p:txBody>
      </p:sp>
      <p:sp>
        <p:nvSpPr>
          <p:cNvPr id="2" name="TextBox 1">
            <a:extLst>
              <a:ext uri="{FF2B5EF4-FFF2-40B4-BE49-F238E27FC236}">
                <a16:creationId xmlns:a16="http://schemas.microsoft.com/office/drawing/2014/main" id="{BB8D329E-8822-81CC-6E0C-685ED2F13453}"/>
              </a:ext>
            </a:extLst>
          </p:cNvPr>
          <p:cNvSpPr txBox="1"/>
          <p:nvPr/>
        </p:nvSpPr>
        <p:spPr>
          <a:xfrm>
            <a:off x="2438400" y="243751"/>
            <a:ext cx="7315200" cy="1280160"/>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Hitchcock</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Mark and Jeff Kinley Hitchcock, </a:t>
            </a:r>
            <a:r>
              <a:rPr lang="en-US" sz="1800" i="1" dirty="0">
                <a:latin typeface="Calibri" panose="020F0502020204030204" pitchFamily="34" charset="0"/>
                <a:ea typeface="Calibri" panose="020F0502020204030204" pitchFamily="34" charset="0"/>
                <a:cs typeface="Times New Roman" panose="02020603050405020304" pitchFamily="18" charset="0"/>
              </a:rPr>
              <a:t>The Coming Apostasy: Exposing the </a:t>
            </a:r>
            <a:r>
              <a:rPr lang="en-US" sz="1800" i="1" dirty="0" err="1">
                <a:latin typeface="Calibri" panose="020F0502020204030204" pitchFamily="34" charset="0"/>
                <a:ea typeface="Calibri" panose="020F0502020204030204" pitchFamily="34" charset="0"/>
                <a:cs typeface="Times New Roman" panose="02020603050405020304" pitchFamily="18" charset="0"/>
              </a:rPr>
              <a:t>Sabatoge</a:t>
            </a:r>
            <a:r>
              <a:rPr lang="en-US" sz="1800" i="1" dirty="0">
                <a:latin typeface="Calibri" panose="020F0502020204030204" pitchFamily="34" charset="0"/>
                <a:ea typeface="Calibri" panose="020F0502020204030204" pitchFamily="34" charset="0"/>
                <a:cs typeface="Times New Roman" panose="02020603050405020304" pitchFamily="18" charset="0"/>
              </a:rPr>
              <a:t> of Christianity from Within</a:t>
            </a:r>
            <a:r>
              <a:rPr lang="en-US" sz="1800" dirty="0">
                <a:latin typeface="Calibri" panose="020F0502020204030204" pitchFamily="34" charset="0"/>
                <a:ea typeface="Calibri" panose="020F0502020204030204" pitchFamily="34" charset="0"/>
                <a:cs typeface="Times New Roman" panose="02020603050405020304" pitchFamily="18" charset="0"/>
              </a:rPr>
              <a:t> (Carol Stream, Ill: Tyndale, 2017)</a:t>
            </a:r>
            <a:r>
              <a:rPr lang="en-US" sz="2000" dirty="0">
                <a:latin typeface="Calibri" panose="020F0502020204030204" pitchFamily="34" charset="0"/>
                <a:cs typeface="Calibri" panose="020F0502020204030204" pitchFamily="34" charset="0"/>
              </a:rPr>
              <a:t>, 191</a:t>
            </a:r>
          </a:p>
        </p:txBody>
      </p:sp>
      <p:pic>
        <p:nvPicPr>
          <p:cNvPr id="3" name="Picture 2">
            <a:extLst>
              <a:ext uri="{FF2B5EF4-FFF2-40B4-BE49-F238E27FC236}">
                <a16:creationId xmlns:a16="http://schemas.microsoft.com/office/drawing/2014/main" id="{028172D6-6A0B-9734-263A-95FF3F03E8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0"/>
            <a:ext cx="825023"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599147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1980" y="1600200"/>
            <a:ext cx="10972800" cy="4876800"/>
          </a:xfrm>
        </p:spPr>
        <p:txBody>
          <a:bodyPr/>
          <a:lstStyle/>
          <a:p>
            <a:pPr marL="0" indent="0" algn="just">
              <a:buNone/>
              <a:defRPr/>
            </a:pPr>
            <a:r>
              <a:rPr lang="en-US" b="1" u="sng" dirty="0">
                <a:solidFill>
                  <a:srgbClr val="FFFFCC"/>
                </a:solidFill>
                <a:effectLst/>
                <a:cs typeface="Calibri" panose="020F0502020204030204" pitchFamily="34" charset="0"/>
              </a:rPr>
              <a:t>“(1) In classical Greek, </a:t>
            </a:r>
            <a:r>
              <a:rPr lang="en-US" b="1" i="1" u="sng" dirty="0" err="1">
                <a:solidFill>
                  <a:srgbClr val="FFFFCC"/>
                </a:solidFill>
                <a:effectLst/>
                <a:cs typeface="Calibri" panose="020F0502020204030204" pitchFamily="34" charset="0"/>
              </a:rPr>
              <a:t>hē</a:t>
            </a:r>
            <a:r>
              <a:rPr lang="en-US" b="1" i="1" u="sng" dirty="0">
                <a:solidFill>
                  <a:srgbClr val="FFFFCC"/>
                </a:solidFill>
                <a:effectLst/>
                <a:cs typeface="Calibri" panose="020F0502020204030204" pitchFamily="34" charset="0"/>
              </a:rPr>
              <a:t> </a:t>
            </a:r>
            <a:r>
              <a:rPr lang="en-US" b="1" i="1" u="sng" dirty="0" err="1">
                <a:solidFill>
                  <a:srgbClr val="FFFFCC"/>
                </a:solidFill>
                <a:effectLst/>
                <a:cs typeface="Calibri" panose="020F0502020204030204" pitchFamily="34" charset="0"/>
              </a:rPr>
              <a:t>apostasia</a:t>
            </a:r>
            <a:r>
              <a:rPr lang="en-US" b="1" u="sng" dirty="0">
                <a:solidFill>
                  <a:srgbClr val="FFFFCC"/>
                </a:solidFill>
                <a:effectLst/>
                <a:cs typeface="Calibri" panose="020F0502020204030204" pitchFamily="34" charset="0"/>
              </a:rPr>
              <a:t> (‘the apostasy’) was used to denote a political or military rebellion</a:t>
            </a:r>
            <a:r>
              <a:rPr lang="en-US" dirty="0">
                <a:effectLst/>
                <a:cs typeface="Calibri" panose="020F0502020204030204" pitchFamily="34" charset="0"/>
              </a:rPr>
              <a:t>. (2) In the Septuagint (the Greek translation of the Old Testament), this term was used of rebellion against God (see Joshua 22:22; Jeremiah 2:19). (3) In 2 Maccabees 2:15 (a noncanonical book written in the time between the Old and New Testaments), it is used of apostasy to paganism. (4) In Acts 21:21, the only other use of the noun in the New Testament, it refers to apostasy or spiritual departure from Moses</a:t>
            </a:r>
            <a:r>
              <a:rPr lang="en-US" i="1" dirty="0">
                <a:latin typeface="Calibri" panose="020F0502020204030204" pitchFamily="34" charset="0"/>
                <a:cs typeface="Calibri" panose="020F0502020204030204" pitchFamily="34" charset="0"/>
              </a:rPr>
              <a:t>.”</a:t>
            </a:r>
          </a:p>
        </p:txBody>
      </p:sp>
      <p:sp>
        <p:nvSpPr>
          <p:cNvPr id="2" name="TextBox 1">
            <a:extLst>
              <a:ext uri="{FF2B5EF4-FFF2-40B4-BE49-F238E27FC236}">
                <a16:creationId xmlns:a16="http://schemas.microsoft.com/office/drawing/2014/main" id="{BB8D329E-8822-81CC-6E0C-685ED2F13453}"/>
              </a:ext>
            </a:extLst>
          </p:cNvPr>
          <p:cNvSpPr txBox="1"/>
          <p:nvPr/>
        </p:nvSpPr>
        <p:spPr>
          <a:xfrm>
            <a:off x="2438400" y="243751"/>
            <a:ext cx="7315200" cy="1280160"/>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Hitchcock</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Mark and Jeff Kinley Hitchcock, </a:t>
            </a:r>
            <a:r>
              <a:rPr lang="en-US" sz="1800" i="1" dirty="0">
                <a:latin typeface="Calibri" panose="020F0502020204030204" pitchFamily="34" charset="0"/>
                <a:ea typeface="Calibri" panose="020F0502020204030204" pitchFamily="34" charset="0"/>
                <a:cs typeface="Times New Roman" panose="02020603050405020304" pitchFamily="18" charset="0"/>
              </a:rPr>
              <a:t>The Coming Apostasy: Exposing the </a:t>
            </a:r>
            <a:r>
              <a:rPr lang="en-US" sz="1800" i="1" dirty="0" err="1">
                <a:latin typeface="Calibri" panose="020F0502020204030204" pitchFamily="34" charset="0"/>
                <a:ea typeface="Calibri" panose="020F0502020204030204" pitchFamily="34" charset="0"/>
                <a:cs typeface="Times New Roman" panose="02020603050405020304" pitchFamily="18" charset="0"/>
              </a:rPr>
              <a:t>Sabatoge</a:t>
            </a:r>
            <a:r>
              <a:rPr lang="en-US" sz="1800" i="1" dirty="0">
                <a:latin typeface="Calibri" panose="020F0502020204030204" pitchFamily="34" charset="0"/>
                <a:ea typeface="Calibri" panose="020F0502020204030204" pitchFamily="34" charset="0"/>
                <a:cs typeface="Times New Roman" panose="02020603050405020304" pitchFamily="18" charset="0"/>
              </a:rPr>
              <a:t> of Christianity from Within</a:t>
            </a:r>
            <a:r>
              <a:rPr lang="en-US" sz="1800" dirty="0">
                <a:latin typeface="Calibri" panose="020F0502020204030204" pitchFamily="34" charset="0"/>
                <a:ea typeface="Calibri" panose="020F0502020204030204" pitchFamily="34" charset="0"/>
                <a:cs typeface="Times New Roman" panose="02020603050405020304" pitchFamily="18" charset="0"/>
              </a:rPr>
              <a:t> (Carol Stream, Ill: Tyndale, 2017)</a:t>
            </a:r>
            <a:r>
              <a:rPr lang="en-US" sz="2000" dirty="0">
                <a:latin typeface="Calibri" panose="020F0502020204030204" pitchFamily="34" charset="0"/>
                <a:cs typeface="Calibri" panose="020F0502020204030204" pitchFamily="34" charset="0"/>
              </a:rPr>
              <a:t>, 191</a:t>
            </a:r>
          </a:p>
        </p:txBody>
      </p:sp>
      <p:pic>
        <p:nvPicPr>
          <p:cNvPr id="3" name="Picture 2">
            <a:extLst>
              <a:ext uri="{FF2B5EF4-FFF2-40B4-BE49-F238E27FC236}">
                <a16:creationId xmlns:a16="http://schemas.microsoft.com/office/drawing/2014/main" id="{028172D6-6A0B-9734-263A-95FF3F03E8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0"/>
            <a:ext cx="825023"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11485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32E4743B-575C-44A9-9262-2A7E3CDDAD3F}"/>
              </a:ext>
            </a:extLst>
          </p:cNvPr>
          <p:cNvSpPr>
            <a:spLocks noGrp="1" noChangeArrowheads="1"/>
          </p:cNvSpPr>
          <p:nvPr>
            <p:ph type="title" idx="4294967295"/>
          </p:nvPr>
        </p:nvSpPr>
        <p:spPr>
          <a:xfrm>
            <a:off x="2438400" y="228601"/>
            <a:ext cx="7315200" cy="11430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Entries for </a:t>
            </a:r>
            <a:r>
              <a:rPr lang="en-US" altLang="en-US" sz="3600" i="1" dirty="0">
                <a:effectLst>
                  <a:outerShdw blurRad="38100" dist="38100" dir="2700000" algn="tl">
                    <a:srgbClr val="000000">
                      <a:alpha val="43137"/>
                    </a:srgbClr>
                  </a:outerShdw>
                </a:effectLst>
                <a:cs typeface="Calibri" panose="020F0502020204030204" pitchFamily="34" charset="0"/>
              </a:rPr>
              <a:t>Apostasia</a:t>
            </a:r>
            <a:r>
              <a:rPr lang="en-US" altLang="en-US" sz="3600" dirty="0">
                <a:effectLst>
                  <a:outerShdw blurRad="38100" dist="38100" dir="2700000" algn="tl">
                    <a:srgbClr val="000000">
                      <a:alpha val="43137"/>
                    </a:srgbClr>
                  </a:outerShdw>
                </a:effectLst>
                <a:cs typeface="Calibri" panose="020F0502020204030204" pitchFamily="34" charset="0"/>
              </a:rPr>
              <a:t> in Liddell &amp; Scott</a:t>
            </a:r>
          </a:p>
        </p:txBody>
      </p:sp>
      <p:sp>
        <p:nvSpPr>
          <p:cNvPr id="13315" name="Rectangle 3">
            <a:extLst>
              <a:ext uri="{FF2B5EF4-FFF2-40B4-BE49-F238E27FC236}">
                <a16:creationId xmlns:a16="http://schemas.microsoft.com/office/drawing/2014/main" id="{F8A6D208-1DD9-42B6-A68A-62C440E3D5E3}"/>
              </a:ext>
            </a:extLst>
          </p:cNvPr>
          <p:cNvSpPr>
            <a:spLocks noGrp="1" noChangeArrowheads="1"/>
          </p:cNvSpPr>
          <p:nvPr>
            <p:ph type="body" idx="4294967295"/>
          </p:nvPr>
        </p:nvSpPr>
        <p:spPr>
          <a:xfrm>
            <a:off x="1066800" y="1481138"/>
            <a:ext cx="5638800" cy="3895724"/>
          </a:xfrm>
        </p:spPr>
        <p:txBody>
          <a:bodyPr/>
          <a:lstStyle/>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Rebellion against God</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Apostasy</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Departure</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Disappearance</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Distance</a:t>
            </a:r>
          </a:p>
        </p:txBody>
      </p:sp>
      <p:sp>
        <p:nvSpPr>
          <p:cNvPr id="41988" name="TextBox 3">
            <a:extLst>
              <a:ext uri="{FF2B5EF4-FFF2-40B4-BE49-F238E27FC236}">
                <a16:creationId xmlns:a16="http://schemas.microsoft.com/office/drawing/2014/main" id="{EE5E64AE-55ED-41CF-A455-5D608C44DCD3}"/>
              </a:ext>
            </a:extLst>
          </p:cNvPr>
          <p:cNvSpPr txBox="1">
            <a:spLocks noChangeArrowheads="1"/>
          </p:cNvSpPr>
          <p:nvPr/>
        </p:nvSpPr>
        <p:spPr bwMode="auto">
          <a:xfrm>
            <a:off x="1790700" y="6384133"/>
            <a:ext cx="8610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Henry Liddell &amp; Henry Scott, </a:t>
            </a:r>
            <a:r>
              <a:rPr lang="en-US" alt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Greek English Lexicon </a:t>
            </a: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(Oxford: Oxford University Press, 1940), 218.</a:t>
            </a:r>
          </a:p>
        </p:txBody>
      </p:sp>
      <p:pic>
        <p:nvPicPr>
          <p:cNvPr id="2" name="Picture 4">
            <a:extLst>
              <a:ext uri="{FF2B5EF4-FFF2-40B4-BE49-F238E27FC236}">
                <a16:creationId xmlns:a16="http://schemas.microsoft.com/office/drawing/2014/main" id="{D65D37BE-34FD-E6E8-E5FB-BF3F75550A4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17258" y="1981200"/>
            <a:ext cx="220794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96794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1980" y="1600200"/>
            <a:ext cx="10972800" cy="4876800"/>
          </a:xfrm>
        </p:spPr>
        <p:txBody>
          <a:bodyPr/>
          <a:lstStyle/>
          <a:p>
            <a:pPr marL="0" indent="0" algn="just">
              <a:buNone/>
              <a:defRPr/>
            </a:pPr>
            <a:r>
              <a:rPr lang="en-US" dirty="0">
                <a:effectLst/>
                <a:cs typeface="Calibri" panose="020F0502020204030204" pitchFamily="34" charset="0"/>
              </a:rPr>
              <a:t>“(1) In classical Greek, </a:t>
            </a:r>
            <a:r>
              <a:rPr lang="en-US" i="1" dirty="0" err="1">
                <a:effectLst/>
                <a:cs typeface="Calibri" panose="020F0502020204030204" pitchFamily="34" charset="0"/>
              </a:rPr>
              <a:t>hē</a:t>
            </a:r>
            <a:r>
              <a:rPr lang="en-US" i="1" dirty="0">
                <a:effectLst/>
                <a:cs typeface="Calibri" panose="020F0502020204030204" pitchFamily="34" charset="0"/>
              </a:rPr>
              <a:t> </a:t>
            </a:r>
            <a:r>
              <a:rPr lang="en-US" i="1" dirty="0" err="1">
                <a:effectLst/>
                <a:cs typeface="Calibri" panose="020F0502020204030204" pitchFamily="34" charset="0"/>
              </a:rPr>
              <a:t>apostasia</a:t>
            </a:r>
            <a:r>
              <a:rPr lang="en-US" dirty="0">
                <a:effectLst/>
                <a:cs typeface="Calibri" panose="020F0502020204030204" pitchFamily="34" charset="0"/>
              </a:rPr>
              <a:t> (‘the apostasy’) was used to denote a political or military rebellion. (2) In the Septuagint (the Greek translation of the Old Testament), this term was used of rebellion against God (see Joshua 22:22; Jeremiah 2:19). (3) In 2 Maccabees 2:15 (a noncanonical book written in the time between the Old and New Testaments), it is used of apostasy to paganism. (4) In Acts 21:21, the only other use of the noun in the New Testament, it refers to apostasy or spiritual departure from Moses</a:t>
            </a:r>
            <a:r>
              <a:rPr lang="en-US" i="1" dirty="0">
                <a:latin typeface="Calibri" panose="020F0502020204030204" pitchFamily="34" charset="0"/>
                <a:cs typeface="Calibri" panose="020F0502020204030204" pitchFamily="34" charset="0"/>
              </a:rPr>
              <a:t>.”</a:t>
            </a:r>
          </a:p>
        </p:txBody>
      </p:sp>
      <p:sp>
        <p:nvSpPr>
          <p:cNvPr id="2" name="TextBox 1">
            <a:extLst>
              <a:ext uri="{FF2B5EF4-FFF2-40B4-BE49-F238E27FC236}">
                <a16:creationId xmlns:a16="http://schemas.microsoft.com/office/drawing/2014/main" id="{BB8D329E-8822-81CC-6E0C-685ED2F13453}"/>
              </a:ext>
            </a:extLst>
          </p:cNvPr>
          <p:cNvSpPr txBox="1"/>
          <p:nvPr/>
        </p:nvSpPr>
        <p:spPr>
          <a:xfrm>
            <a:off x="2438400" y="243751"/>
            <a:ext cx="7315200" cy="1280160"/>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Hitchcock</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Mark and Jeff Kinley Hitchcock, </a:t>
            </a:r>
            <a:r>
              <a:rPr lang="en-US" sz="1800" i="1" dirty="0">
                <a:latin typeface="Calibri" panose="020F0502020204030204" pitchFamily="34" charset="0"/>
                <a:ea typeface="Calibri" panose="020F0502020204030204" pitchFamily="34" charset="0"/>
                <a:cs typeface="Times New Roman" panose="02020603050405020304" pitchFamily="18" charset="0"/>
              </a:rPr>
              <a:t>The Coming Apostasy: Exposing the </a:t>
            </a:r>
            <a:r>
              <a:rPr lang="en-US" sz="1800" i="1" dirty="0" err="1">
                <a:latin typeface="Calibri" panose="020F0502020204030204" pitchFamily="34" charset="0"/>
                <a:ea typeface="Calibri" panose="020F0502020204030204" pitchFamily="34" charset="0"/>
                <a:cs typeface="Times New Roman" panose="02020603050405020304" pitchFamily="18" charset="0"/>
              </a:rPr>
              <a:t>Sabatoge</a:t>
            </a:r>
            <a:r>
              <a:rPr lang="en-US" sz="1800" i="1" dirty="0">
                <a:latin typeface="Calibri" panose="020F0502020204030204" pitchFamily="34" charset="0"/>
                <a:ea typeface="Calibri" panose="020F0502020204030204" pitchFamily="34" charset="0"/>
                <a:cs typeface="Times New Roman" panose="02020603050405020304" pitchFamily="18" charset="0"/>
              </a:rPr>
              <a:t> of Christianity from Within</a:t>
            </a:r>
            <a:r>
              <a:rPr lang="en-US" sz="1800" dirty="0">
                <a:latin typeface="Calibri" panose="020F0502020204030204" pitchFamily="34" charset="0"/>
                <a:ea typeface="Calibri" panose="020F0502020204030204" pitchFamily="34" charset="0"/>
                <a:cs typeface="Times New Roman" panose="02020603050405020304" pitchFamily="18" charset="0"/>
              </a:rPr>
              <a:t> (Carol Stream, Ill: Tyndale, 2017)</a:t>
            </a:r>
            <a:r>
              <a:rPr lang="en-US" sz="2000" dirty="0">
                <a:latin typeface="Calibri" panose="020F0502020204030204" pitchFamily="34" charset="0"/>
                <a:cs typeface="Calibri" panose="020F0502020204030204" pitchFamily="34" charset="0"/>
              </a:rPr>
              <a:t>, 191</a:t>
            </a:r>
          </a:p>
        </p:txBody>
      </p:sp>
      <p:pic>
        <p:nvPicPr>
          <p:cNvPr id="3" name="Picture 2">
            <a:extLst>
              <a:ext uri="{FF2B5EF4-FFF2-40B4-BE49-F238E27FC236}">
                <a16:creationId xmlns:a16="http://schemas.microsoft.com/office/drawing/2014/main" id="{028172D6-6A0B-9734-263A-95FF3F03E8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0"/>
            <a:ext cx="825023"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291229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1980" y="1600200"/>
            <a:ext cx="10972800" cy="4876800"/>
          </a:xfrm>
        </p:spPr>
        <p:txBody>
          <a:bodyPr/>
          <a:lstStyle/>
          <a:p>
            <a:pPr marL="0" indent="0" algn="just">
              <a:buNone/>
              <a:defRPr/>
            </a:pPr>
            <a:r>
              <a:rPr lang="en-US" dirty="0">
                <a:effectLst/>
                <a:cs typeface="Calibri" panose="020F0502020204030204" pitchFamily="34" charset="0"/>
              </a:rPr>
              <a:t>“(1) In classical Greek, </a:t>
            </a:r>
            <a:r>
              <a:rPr lang="en-US" i="1" dirty="0" err="1">
                <a:effectLst/>
                <a:cs typeface="Calibri" panose="020F0502020204030204" pitchFamily="34" charset="0"/>
              </a:rPr>
              <a:t>hē</a:t>
            </a:r>
            <a:r>
              <a:rPr lang="en-US" i="1" dirty="0">
                <a:effectLst/>
                <a:cs typeface="Calibri" panose="020F0502020204030204" pitchFamily="34" charset="0"/>
              </a:rPr>
              <a:t> </a:t>
            </a:r>
            <a:r>
              <a:rPr lang="en-US" i="1" dirty="0" err="1">
                <a:effectLst/>
                <a:cs typeface="Calibri" panose="020F0502020204030204" pitchFamily="34" charset="0"/>
              </a:rPr>
              <a:t>apostasia</a:t>
            </a:r>
            <a:r>
              <a:rPr lang="en-US" dirty="0">
                <a:effectLst/>
                <a:cs typeface="Calibri" panose="020F0502020204030204" pitchFamily="34" charset="0"/>
              </a:rPr>
              <a:t> (‘the apostasy’) was used to denote a political or military rebellion. (2) In the Septuagint (the Greek translation of the Old Testament), this term was used of rebellion against God (see Joshua 22:22; Jeremiah 2:19). (3) In 2 Maccabees 2:15 (a noncanonical book written in the time between the Old and New Testaments), it is used of apostasy to paganism. (4) </a:t>
            </a:r>
            <a:r>
              <a:rPr lang="en-US" b="1" u="sng" dirty="0">
                <a:solidFill>
                  <a:srgbClr val="FFFFCC"/>
                </a:solidFill>
                <a:effectLst/>
                <a:cs typeface="Calibri" panose="020F0502020204030204" pitchFamily="34" charset="0"/>
              </a:rPr>
              <a:t>In Acts 21:21, the only other use of the noun in the New Testament, it refers to apostasy or spiritual departure from Moses</a:t>
            </a:r>
            <a:r>
              <a:rPr lang="en-US" i="1" dirty="0">
                <a:latin typeface="Calibri" panose="020F0502020204030204" pitchFamily="34" charset="0"/>
                <a:cs typeface="Calibri" panose="020F0502020204030204" pitchFamily="34" charset="0"/>
              </a:rPr>
              <a:t>.”</a:t>
            </a:r>
          </a:p>
        </p:txBody>
      </p:sp>
      <p:sp>
        <p:nvSpPr>
          <p:cNvPr id="2" name="TextBox 1">
            <a:extLst>
              <a:ext uri="{FF2B5EF4-FFF2-40B4-BE49-F238E27FC236}">
                <a16:creationId xmlns:a16="http://schemas.microsoft.com/office/drawing/2014/main" id="{BB8D329E-8822-81CC-6E0C-685ED2F13453}"/>
              </a:ext>
            </a:extLst>
          </p:cNvPr>
          <p:cNvSpPr txBox="1"/>
          <p:nvPr/>
        </p:nvSpPr>
        <p:spPr>
          <a:xfrm>
            <a:off x="2438400" y="243751"/>
            <a:ext cx="7315200" cy="1280160"/>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Hitchcock</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Mark and Jeff Kinley Hitchcock, </a:t>
            </a:r>
            <a:r>
              <a:rPr lang="en-US" sz="1800" i="1" dirty="0">
                <a:latin typeface="Calibri" panose="020F0502020204030204" pitchFamily="34" charset="0"/>
                <a:ea typeface="Calibri" panose="020F0502020204030204" pitchFamily="34" charset="0"/>
                <a:cs typeface="Times New Roman" panose="02020603050405020304" pitchFamily="18" charset="0"/>
              </a:rPr>
              <a:t>The Coming Apostasy: Exposing the </a:t>
            </a:r>
            <a:r>
              <a:rPr lang="en-US" sz="1800" i="1" dirty="0" err="1">
                <a:latin typeface="Calibri" panose="020F0502020204030204" pitchFamily="34" charset="0"/>
                <a:ea typeface="Calibri" panose="020F0502020204030204" pitchFamily="34" charset="0"/>
                <a:cs typeface="Times New Roman" panose="02020603050405020304" pitchFamily="18" charset="0"/>
              </a:rPr>
              <a:t>Sabatoge</a:t>
            </a:r>
            <a:r>
              <a:rPr lang="en-US" sz="1800" i="1" dirty="0">
                <a:latin typeface="Calibri" panose="020F0502020204030204" pitchFamily="34" charset="0"/>
                <a:ea typeface="Calibri" panose="020F0502020204030204" pitchFamily="34" charset="0"/>
                <a:cs typeface="Times New Roman" panose="02020603050405020304" pitchFamily="18" charset="0"/>
              </a:rPr>
              <a:t> of Christianity from Within</a:t>
            </a:r>
            <a:r>
              <a:rPr lang="en-US" sz="1800" dirty="0">
                <a:latin typeface="Calibri" panose="020F0502020204030204" pitchFamily="34" charset="0"/>
                <a:ea typeface="Calibri" panose="020F0502020204030204" pitchFamily="34" charset="0"/>
                <a:cs typeface="Times New Roman" panose="02020603050405020304" pitchFamily="18" charset="0"/>
              </a:rPr>
              <a:t> (Carol Stream, Ill: Tyndale, 2017)</a:t>
            </a:r>
            <a:r>
              <a:rPr lang="en-US" sz="2000" dirty="0">
                <a:latin typeface="Calibri" panose="020F0502020204030204" pitchFamily="34" charset="0"/>
                <a:cs typeface="Calibri" panose="020F0502020204030204" pitchFamily="34" charset="0"/>
              </a:rPr>
              <a:t>, 191</a:t>
            </a:r>
          </a:p>
        </p:txBody>
      </p:sp>
      <p:pic>
        <p:nvPicPr>
          <p:cNvPr id="3" name="Picture 2">
            <a:extLst>
              <a:ext uri="{FF2B5EF4-FFF2-40B4-BE49-F238E27FC236}">
                <a16:creationId xmlns:a16="http://schemas.microsoft.com/office/drawing/2014/main" id="{028172D6-6A0B-9734-263A-95FF3F03E8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0"/>
            <a:ext cx="825023"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22223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4F0289-0AE6-40D4-E2F8-4856E100F9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2"/>
            <a:ext cx="109728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21:21</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have been told about you, that you are teaching all the Jews who are among the Gentiles to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forsake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Moses, telling them not to circumcise their children nor to walk according to the customs.” </a:t>
            </a:r>
          </a:p>
        </p:txBody>
      </p:sp>
      <p:pic>
        <p:nvPicPr>
          <p:cNvPr id="3" name="Picture 2">
            <a:extLst>
              <a:ext uri="{FF2B5EF4-FFF2-40B4-BE49-F238E27FC236}">
                <a16:creationId xmlns:a16="http://schemas.microsoft.com/office/drawing/2014/main" id="{568603B2-9C7E-A08E-CBB7-A39A5F8DC84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86832" y="2865120"/>
            <a:ext cx="1618337"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47025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883284-B40E-4B01-7181-6432EE1BED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3052118"/>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and the man of lawlessness is revealed, the son of destruction.”</a:t>
            </a:r>
          </a:p>
        </p:txBody>
      </p:sp>
      <p:pic>
        <p:nvPicPr>
          <p:cNvPr id="2" name="Picture 1">
            <a:extLst>
              <a:ext uri="{FF2B5EF4-FFF2-40B4-BE49-F238E27FC236}">
                <a16:creationId xmlns:a16="http://schemas.microsoft.com/office/drawing/2014/main" id="{FFFF7ECE-CDAF-52FB-FC92-25561592345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86832" y="2865120"/>
            <a:ext cx="1618337"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4142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7791D1B6-26D5-4E37-8CC7-7EAFC9A205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2890" y="137160"/>
            <a:ext cx="4535910" cy="6583680"/>
          </a:xfrm>
          <a:prstGeom prst="rect">
            <a:avLst/>
          </a:prstGeom>
        </p:spPr>
      </p:pic>
      <p:pic>
        <p:nvPicPr>
          <p:cNvPr id="2" name="Picture 1">
            <a:extLst>
              <a:ext uri="{FF2B5EF4-FFF2-40B4-BE49-F238E27FC236}">
                <a16:creationId xmlns:a16="http://schemas.microsoft.com/office/drawing/2014/main" id="{3040CA60-BEDC-8722-9086-CF8E91EB236F}"/>
              </a:ext>
            </a:extLst>
          </p:cNvPr>
          <p:cNvPicPr>
            <a:picLocks noChangeAspect="1"/>
          </p:cNvPicPr>
          <p:nvPr/>
        </p:nvPicPr>
        <p:blipFill>
          <a:blip r:embed="rId3"/>
          <a:stretch>
            <a:fillRect/>
          </a:stretch>
        </p:blipFill>
        <p:spPr>
          <a:xfrm>
            <a:off x="6226629" y="2246586"/>
            <a:ext cx="4898571" cy="2743200"/>
          </a:xfrm>
          <a:prstGeom prst="rect">
            <a:avLst/>
          </a:prstGeom>
        </p:spPr>
      </p:pic>
    </p:spTree>
    <p:extLst>
      <p:ext uri="{BB962C8B-B14F-4D97-AF65-F5344CB8AC3E}">
        <p14:creationId xmlns:p14="http://schemas.microsoft.com/office/powerpoint/2010/main" val="35995056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2600" y="214749"/>
            <a:ext cx="8686800" cy="6428505"/>
          </a:xfrm>
          <a:prstGeom prst="rect">
            <a:avLst/>
          </a:prstGeom>
        </p:spPr>
      </p:pic>
    </p:spTree>
    <p:extLst>
      <p:ext uri="{BB962C8B-B14F-4D97-AF65-F5344CB8AC3E}">
        <p14:creationId xmlns:p14="http://schemas.microsoft.com/office/powerpoint/2010/main" val="1004864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Prerequisites for the Day of the Lord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29995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ADF33B6D-9485-4502-BF3D-B9343F35BD64}"/>
              </a:ext>
            </a:extLst>
          </p:cNvPr>
          <p:cNvGraphicFramePr>
            <a:graphicFrameLocks noGrp="1"/>
          </p:cNvGraphicFramePr>
          <p:nvPr>
            <p:ph idx="4294967295"/>
          </p:nvPr>
        </p:nvGraphicFramePr>
        <p:xfrm>
          <a:off x="1203960" y="121921"/>
          <a:ext cx="9784080" cy="6583681"/>
        </p:xfrm>
        <a:graphic>
          <a:graphicData uri="http://schemas.openxmlformats.org/drawingml/2006/table">
            <a:tbl>
              <a:tblPr firstRow="1" bandRow="1">
                <a:tableStyleId>{073A0DAA-6AF3-43AB-8588-CEC1D06C72B9}</a:tableStyleId>
              </a:tblPr>
              <a:tblGrid>
                <a:gridCol w="4892040">
                  <a:extLst>
                    <a:ext uri="{9D8B030D-6E8A-4147-A177-3AD203B41FA5}">
                      <a16:colId xmlns:a16="http://schemas.microsoft.com/office/drawing/2014/main" val="4133773365"/>
                    </a:ext>
                  </a:extLst>
                </a:gridCol>
                <a:gridCol w="4892040">
                  <a:extLst>
                    <a:ext uri="{9D8B030D-6E8A-4147-A177-3AD203B41FA5}">
                      <a16:colId xmlns:a16="http://schemas.microsoft.com/office/drawing/2014/main" val="1587703666"/>
                    </a:ext>
                  </a:extLst>
                </a:gridCol>
              </a:tblGrid>
              <a:tr h="881743">
                <a:tc gridSpan="2">
                  <a:txBody>
                    <a:bodyPr/>
                    <a:lstStyle/>
                    <a:p>
                      <a:pPr algn="ctr"/>
                      <a:r>
                        <a:rPr lang="en-US" sz="36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THE APOSTASIA</a:t>
                      </a:r>
                      <a:endParaRPr lang="en-US" sz="3600" b="0" kern="1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anchor="ctr"/>
                </a:tc>
                <a:tc hMerge="1">
                  <a:txBody>
                    <a:bodyPr/>
                    <a:lstStyle/>
                    <a:p>
                      <a:endParaRPr lang="en-US" dirty="0"/>
                    </a:p>
                  </a:txBody>
                  <a:tcPr/>
                </a:tc>
                <a:extLst>
                  <a:ext uri="{0D108BD9-81ED-4DB2-BD59-A6C34878D82A}">
                    <a16:rowId xmlns:a16="http://schemas.microsoft.com/office/drawing/2014/main" val="363493036"/>
                  </a:ext>
                </a:extLst>
              </a:tr>
              <a:tr h="881743">
                <a:tc>
                  <a:txBody>
                    <a:bodyPr/>
                    <a:lstStyle/>
                    <a:p>
                      <a:pPr algn="ctr"/>
                      <a:r>
                        <a:rPr lang="en-US" sz="3200" b="1" dirty="0">
                          <a:solidFill>
                            <a:srgbClr val="C00000"/>
                          </a:solidFill>
                          <a:latin typeface="Calibri" panose="020F0502020204030204" pitchFamily="34" charset="0"/>
                          <a:cs typeface="Calibri" panose="020F0502020204030204" pitchFamily="34" charset="0"/>
                        </a:rPr>
                        <a:t>2 Thessalonians 2:3a</a:t>
                      </a:r>
                    </a:p>
                  </a:txBody>
                  <a:tcPr anchor="ctr"/>
                </a:tc>
                <a:tc>
                  <a:txBody>
                    <a:bodyPr/>
                    <a:lstStyle/>
                    <a:p>
                      <a:pPr algn="ctr"/>
                      <a:r>
                        <a:rPr lang="en-US" sz="3200" b="1" dirty="0">
                          <a:solidFill>
                            <a:srgbClr val="0000CC"/>
                          </a:solidFill>
                          <a:latin typeface="Calibri" panose="020F0502020204030204" pitchFamily="34" charset="0"/>
                          <a:cs typeface="Calibri" panose="020F0502020204030204" pitchFamily="34" charset="0"/>
                        </a:rPr>
                        <a:t>Acts 21:21</a:t>
                      </a:r>
                    </a:p>
                  </a:txBody>
                  <a:tcPr anchor="ctr"/>
                </a:tc>
                <a:extLst>
                  <a:ext uri="{0D108BD9-81ED-4DB2-BD59-A6C34878D82A}">
                    <a16:rowId xmlns:a16="http://schemas.microsoft.com/office/drawing/2014/main" val="920619013"/>
                  </a:ext>
                </a:extLst>
              </a:tr>
              <a:tr h="881743">
                <a:tc>
                  <a:txBody>
                    <a:bodyPr/>
                    <a:lstStyle/>
                    <a:p>
                      <a:pPr marL="114300" indent="0"/>
                      <a:r>
                        <a:rPr lang="en-US" sz="2800" dirty="0">
                          <a:latin typeface="Calibri" panose="020F0502020204030204" pitchFamily="34" charset="0"/>
                          <a:cs typeface="Calibri" panose="020F0502020204030204" pitchFamily="34" charset="0"/>
                        </a:rPr>
                        <a:t>Pauline authorship</a:t>
                      </a:r>
                    </a:p>
                  </a:txBody>
                  <a:tcPr anchor="ctr"/>
                </a:tc>
                <a:tc>
                  <a:txBody>
                    <a:bodyPr/>
                    <a:lstStyle/>
                    <a:p>
                      <a:pPr marL="114300" indent="0" algn="l" defTabSz="914377" rtl="0" eaLnBrk="1" latinLnBrk="0" hangingPunct="1"/>
                      <a:r>
                        <a:rPr lang="en-US" sz="2800" kern="1200" dirty="0">
                          <a:solidFill>
                            <a:schemeClr val="dk1"/>
                          </a:solidFill>
                          <a:latin typeface="Calibri" panose="020F0502020204030204" pitchFamily="34" charset="0"/>
                          <a:ea typeface="+mn-ea"/>
                          <a:cs typeface="Calibri" panose="020F0502020204030204" pitchFamily="34" charset="0"/>
                        </a:rPr>
                        <a:t>Lukan authorship</a:t>
                      </a:r>
                    </a:p>
                  </a:txBody>
                  <a:tcPr anchor="ctr"/>
                </a:tc>
                <a:extLst>
                  <a:ext uri="{0D108BD9-81ED-4DB2-BD59-A6C34878D82A}">
                    <a16:rowId xmlns:a16="http://schemas.microsoft.com/office/drawing/2014/main" val="1434946491"/>
                  </a:ext>
                </a:extLst>
              </a:tr>
              <a:tr h="1087483">
                <a:tc>
                  <a:txBody>
                    <a:bodyPr/>
                    <a:lstStyle/>
                    <a:p>
                      <a:pPr marL="114300" indent="0" algn="l" defTabSz="914377" rtl="0" eaLnBrk="1" latinLnBrk="0" hangingPunct="1"/>
                      <a:r>
                        <a:rPr lang="en-US" sz="2800" kern="1200" dirty="0">
                          <a:solidFill>
                            <a:schemeClr val="dk1"/>
                          </a:solidFill>
                          <a:latin typeface="Calibri" panose="020F0502020204030204" pitchFamily="34" charset="0"/>
                          <a:ea typeface="+mn-ea"/>
                          <a:cs typeface="Calibri" panose="020F0502020204030204" pitchFamily="34" charset="0"/>
                        </a:rPr>
                        <a:t>Paul speaking</a:t>
                      </a:r>
                    </a:p>
                  </a:txBody>
                  <a:tcPr anchor="ctr"/>
                </a:tc>
                <a:tc>
                  <a:txBody>
                    <a:bodyPr/>
                    <a:lstStyle/>
                    <a:p>
                      <a:pPr marL="114300" indent="0" algn="l" defTabSz="914377" rtl="0" eaLnBrk="1" latinLnBrk="0" hangingPunct="1"/>
                      <a:r>
                        <a:rPr lang="en-US" sz="2800" kern="1200" dirty="0">
                          <a:solidFill>
                            <a:schemeClr val="dk1"/>
                          </a:solidFill>
                          <a:latin typeface="Calibri" panose="020F0502020204030204" pitchFamily="34" charset="0"/>
                          <a:ea typeface="+mn-ea"/>
                          <a:cs typeface="Calibri" panose="020F0502020204030204" pitchFamily="34" charset="0"/>
                        </a:rPr>
                        <a:t>Paul not speaking (v. 20)</a:t>
                      </a:r>
                    </a:p>
                  </a:txBody>
                  <a:tcPr anchor="ctr"/>
                </a:tc>
                <a:extLst>
                  <a:ext uri="{0D108BD9-81ED-4DB2-BD59-A6C34878D82A}">
                    <a16:rowId xmlns:a16="http://schemas.microsoft.com/office/drawing/2014/main" val="676783065"/>
                  </a:ext>
                </a:extLst>
              </a:tr>
              <a:tr h="1087483">
                <a:tc>
                  <a:txBody>
                    <a:bodyPr/>
                    <a:lstStyle/>
                    <a:p>
                      <a:pPr marL="114300" indent="0" algn="l" defTabSz="914377" rtl="0" eaLnBrk="1" latinLnBrk="0" hangingPunct="1"/>
                      <a:r>
                        <a:rPr lang="en-US" sz="2800" kern="1200" dirty="0">
                          <a:solidFill>
                            <a:schemeClr val="dk1"/>
                          </a:solidFill>
                          <a:latin typeface="Calibri" panose="020F0502020204030204" pitchFamily="34" charset="0"/>
                          <a:ea typeface="+mn-ea"/>
                          <a:cs typeface="Calibri" panose="020F0502020204030204" pitchFamily="34" charset="0"/>
                        </a:rPr>
                        <a:t>Mosaic Law not mentioned</a:t>
                      </a:r>
                    </a:p>
                  </a:txBody>
                  <a:tcPr anchor="ctr"/>
                </a:tc>
                <a:tc>
                  <a:txBody>
                    <a:bodyPr/>
                    <a:lstStyle/>
                    <a:p>
                      <a:pPr marL="114300" indent="0" algn="l" defTabSz="914377" rtl="0" eaLnBrk="1" latinLnBrk="0" hangingPunct="1"/>
                      <a:r>
                        <a:rPr lang="en-US" sz="2800" kern="1200" dirty="0">
                          <a:solidFill>
                            <a:schemeClr val="dk1"/>
                          </a:solidFill>
                          <a:latin typeface="Calibri" panose="020F0502020204030204" pitchFamily="34" charset="0"/>
                          <a:ea typeface="+mn-ea"/>
                          <a:cs typeface="Calibri" panose="020F0502020204030204" pitchFamily="34" charset="0"/>
                        </a:rPr>
                        <a:t>Departure from the Mosaic Law</a:t>
                      </a:r>
                    </a:p>
                  </a:txBody>
                  <a:tcPr anchor="ctr"/>
                </a:tc>
                <a:extLst>
                  <a:ext uri="{0D108BD9-81ED-4DB2-BD59-A6C34878D82A}">
                    <a16:rowId xmlns:a16="http://schemas.microsoft.com/office/drawing/2014/main" val="3417443409"/>
                  </a:ext>
                </a:extLst>
              </a:tr>
              <a:tr h="881743">
                <a:tc>
                  <a:txBody>
                    <a:bodyPr/>
                    <a:lstStyle/>
                    <a:p>
                      <a:pPr marL="114300" indent="0" algn="l" defTabSz="914377" rtl="0" eaLnBrk="1" latinLnBrk="0" hangingPunct="1"/>
                      <a:r>
                        <a:rPr lang="en-US" sz="2800" kern="1200" dirty="0">
                          <a:solidFill>
                            <a:schemeClr val="dk1"/>
                          </a:solidFill>
                          <a:latin typeface="Calibri" panose="020F0502020204030204" pitchFamily="34" charset="0"/>
                          <a:ea typeface="+mn-ea"/>
                          <a:cs typeface="Calibri" panose="020F0502020204030204" pitchFamily="34" charset="0"/>
                        </a:rPr>
                        <a:t>Epistolary genre</a:t>
                      </a:r>
                    </a:p>
                  </a:txBody>
                  <a:tcPr anchor="ctr"/>
                </a:tc>
                <a:tc>
                  <a:txBody>
                    <a:bodyPr/>
                    <a:lstStyle/>
                    <a:p>
                      <a:pPr marL="114300" indent="0" algn="l" defTabSz="914377" rtl="0" eaLnBrk="1" latinLnBrk="0" hangingPunct="1"/>
                      <a:r>
                        <a:rPr lang="en-US" sz="2800" kern="1200" dirty="0">
                          <a:solidFill>
                            <a:schemeClr val="dk1"/>
                          </a:solidFill>
                          <a:latin typeface="Calibri" panose="020F0502020204030204" pitchFamily="34" charset="0"/>
                          <a:ea typeface="+mn-ea"/>
                          <a:cs typeface="Calibri" panose="020F0502020204030204" pitchFamily="34" charset="0"/>
                        </a:rPr>
                        <a:t>Narrative genre</a:t>
                      </a:r>
                    </a:p>
                  </a:txBody>
                  <a:tcPr anchor="ctr"/>
                </a:tc>
                <a:extLst>
                  <a:ext uri="{0D108BD9-81ED-4DB2-BD59-A6C34878D82A}">
                    <a16:rowId xmlns:a16="http://schemas.microsoft.com/office/drawing/2014/main" val="785581226"/>
                  </a:ext>
                </a:extLst>
              </a:tr>
              <a:tr h="881743">
                <a:tc>
                  <a:txBody>
                    <a:bodyPr/>
                    <a:lstStyle/>
                    <a:p>
                      <a:pPr marL="114300" indent="0" algn="l" defTabSz="914377" rtl="0" eaLnBrk="1" latinLnBrk="0" hangingPunct="1"/>
                      <a:r>
                        <a:rPr lang="en-US" sz="2800" kern="1200" dirty="0">
                          <a:solidFill>
                            <a:schemeClr val="dk1"/>
                          </a:solidFill>
                          <a:latin typeface="Calibri" panose="020F0502020204030204" pitchFamily="34" charset="0"/>
                          <a:ea typeface="+mn-ea"/>
                          <a:cs typeface="Calibri" panose="020F0502020204030204" pitchFamily="34" charset="0"/>
                        </a:rPr>
                        <a:t>Definite article</a:t>
                      </a:r>
                    </a:p>
                  </a:txBody>
                  <a:tcPr anchor="ctr"/>
                </a:tc>
                <a:tc>
                  <a:txBody>
                    <a:bodyPr/>
                    <a:lstStyle/>
                    <a:p>
                      <a:pPr marL="114300" indent="0" algn="l" defTabSz="914377" rtl="0" eaLnBrk="1" latinLnBrk="0" hangingPunct="1"/>
                      <a:r>
                        <a:rPr lang="en-US" sz="2800" kern="1200" dirty="0">
                          <a:solidFill>
                            <a:schemeClr val="dk1"/>
                          </a:solidFill>
                          <a:latin typeface="Calibri" panose="020F0502020204030204" pitchFamily="34" charset="0"/>
                          <a:ea typeface="+mn-ea"/>
                          <a:cs typeface="Calibri" panose="020F0502020204030204" pitchFamily="34" charset="0"/>
                        </a:rPr>
                        <a:t>No definite article</a:t>
                      </a:r>
                    </a:p>
                  </a:txBody>
                  <a:tcPr anchor="ctr"/>
                </a:tc>
                <a:extLst>
                  <a:ext uri="{0D108BD9-81ED-4DB2-BD59-A6C34878D82A}">
                    <a16:rowId xmlns:a16="http://schemas.microsoft.com/office/drawing/2014/main" val="2819195413"/>
                  </a:ext>
                </a:extLst>
              </a:tr>
            </a:tbl>
          </a:graphicData>
        </a:graphic>
      </p:graphicFrame>
    </p:spTree>
    <p:extLst>
      <p:ext uri="{BB962C8B-B14F-4D97-AF65-F5344CB8AC3E}">
        <p14:creationId xmlns:p14="http://schemas.microsoft.com/office/powerpoint/2010/main" val="26074933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1980" y="1600200"/>
            <a:ext cx="10972800" cy="4876800"/>
          </a:xfrm>
        </p:spPr>
        <p:txBody>
          <a:bodyPr/>
          <a:lstStyle/>
          <a:p>
            <a:pPr marL="0" indent="0" algn="just">
              <a:buNone/>
              <a:defRPr/>
            </a:pPr>
            <a:r>
              <a:rPr lang="en-US" dirty="0">
                <a:effectLst/>
                <a:cs typeface="Calibri" panose="020F0502020204030204" pitchFamily="34" charset="0"/>
              </a:rPr>
              <a:t>“(5) The Rapture is not an act of departure by the saints; the saints are passive not active participants. (6) In 2 Thessalonians 2:1, Paul refers to the Rapture as ‘our gathering together to Him.’ It seems strange to use this unlikely term (‘the apostasy’) for the same thing in the immediate context. (These six points are from D. Edmond Hiebert, </a:t>
            </a:r>
            <a:r>
              <a:rPr lang="en-US" i="1" dirty="0">
                <a:effectLst/>
                <a:cs typeface="Calibri" panose="020F0502020204030204" pitchFamily="34" charset="0"/>
              </a:rPr>
              <a:t>1 &amp; 2 Thessalonians</a:t>
            </a:r>
            <a:r>
              <a:rPr lang="en-US" dirty="0">
                <a:effectLst/>
                <a:cs typeface="Calibri" panose="020F0502020204030204" pitchFamily="34" charset="0"/>
              </a:rPr>
              <a:t> [Chicago: Moody Press, 1971], 331.) For these reasons, most expositors have understood ‘the rebellion’ (</a:t>
            </a:r>
            <a:r>
              <a:rPr lang="en-US" i="1" dirty="0">
                <a:effectLst/>
                <a:cs typeface="Calibri" panose="020F0502020204030204" pitchFamily="34" charset="0"/>
              </a:rPr>
              <a:t>apostasy</a:t>
            </a:r>
            <a:r>
              <a:rPr lang="en-US" dirty="0">
                <a:effectLst/>
                <a:cs typeface="Calibri" panose="020F0502020204030204" pitchFamily="34" charset="0"/>
              </a:rPr>
              <a:t>) not as the physical departure of the church at the Rapture but rather as doctrinal, theological, and moral departure from the truth</a:t>
            </a:r>
            <a:r>
              <a:rPr lang="en-US" i="1" dirty="0">
                <a:cs typeface="Calibri" panose="020F0502020204030204" pitchFamily="34" charset="0"/>
              </a:rPr>
              <a:t>.”</a:t>
            </a:r>
          </a:p>
        </p:txBody>
      </p:sp>
      <p:sp>
        <p:nvSpPr>
          <p:cNvPr id="2" name="TextBox 1">
            <a:extLst>
              <a:ext uri="{FF2B5EF4-FFF2-40B4-BE49-F238E27FC236}">
                <a16:creationId xmlns:a16="http://schemas.microsoft.com/office/drawing/2014/main" id="{DC69D932-7756-EC92-D12F-510BFE7CE53B}"/>
              </a:ext>
            </a:extLst>
          </p:cNvPr>
          <p:cNvSpPr txBox="1"/>
          <p:nvPr/>
        </p:nvSpPr>
        <p:spPr>
          <a:xfrm>
            <a:off x="2438400" y="243751"/>
            <a:ext cx="7315200" cy="1280160"/>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Hitchcock</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Mark and Jeff Kinley Hitchcock, </a:t>
            </a:r>
            <a:r>
              <a:rPr lang="en-US" sz="1800" i="1" dirty="0">
                <a:latin typeface="Calibri" panose="020F0502020204030204" pitchFamily="34" charset="0"/>
                <a:ea typeface="Calibri" panose="020F0502020204030204" pitchFamily="34" charset="0"/>
                <a:cs typeface="Times New Roman" panose="02020603050405020304" pitchFamily="18" charset="0"/>
              </a:rPr>
              <a:t>The Coming Apostasy: Exposing the </a:t>
            </a:r>
            <a:r>
              <a:rPr lang="en-US" sz="1800" i="1" dirty="0" err="1">
                <a:latin typeface="Calibri" panose="020F0502020204030204" pitchFamily="34" charset="0"/>
                <a:ea typeface="Calibri" panose="020F0502020204030204" pitchFamily="34" charset="0"/>
                <a:cs typeface="Times New Roman" panose="02020603050405020304" pitchFamily="18" charset="0"/>
              </a:rPr>
              <a:t>Sabatoge</a:t>
            </a:r>
            <a:r>
              <a:rPr lang="en-US" sz="1800" i="1" dirty="0">
                <a:latin typeface="Calibri" panose="020F0502020204030204" pitchFamily="34" charset="0"/>
                <a:ea typeface="Calibri" panose="020F0502020204030204" pitchFamily="34" charset="0"/>
                <a:cs typeface="Times New Roman" panose="02020603050405020304" pitchFamily="18" charset="0"/>
              </a:rPr>
              <a:t> of Christianity from Within</a:t>
            </a:r>
            <a:r>
              <a:rPr lang="en-US" sz="1800" dirty="0">
                <a:latin typeface="Calibri" panose="020F0502020204030204" pitchFamily="34" charset="0"/>
                <a:ea typeface="Calibri" panose="020F0502020204030204" pitchFamily="34" charset="0"/>
                <a:cs typeface="Times New Roman" panose="02020603050405020304" pitchFamily="18" charset="0"/>
              </a:rPr>
              <a:t> (Carol Stream, Ill: Tyndale, 2017)</a:t>
            </a:r>
            <a:r>
              <a:rPr lang="en-US" sz="2000" dirty="0">
                <a:latin typeface="Calibri" panose="020F0502020204030204" pitchFamily="34" charset="0"/>
                <a:cs typeface="Calibri" panose="020F0502020204030204" pitchFamily="34" charset="0"/>
              </a:rPr>
              <a:t>, 191</a:t>
            </a:r>
          </a:p>
        </p:txBody>
      </p:sp>
      <p:pic>
        <p:nvPicPr>
          <p:cNvPr id="3" name="Picture 2">
            <a:extLst>
              <a:ext uri="{FF2B5EF4-FFF2-40B4-BE49-F238E27FC236}">
                <a16:creationId xmlns:a16="http://schemas.microsoft.com/office/drawing/2014/main" id="{A37268B4-C9AD-8617-DEFC-2F4C35A9A0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0"/>
            <a:ext cx="825023"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27418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1980" y="1600200"/>
            <a:ext cx="10972800" cy="4876800"/>
          </a:xfrm>
        </p:spPr>
        <p:txBody>
          <a:bodyPr/>
          <a:lstStyle/>
          <a:p>
            <a:pPr marL="0" indent="0" algn="just">
              <a:buNone/>
              <a:defRPr/>
            </a:pPr>
            <a:r>
              <a:rPr lang="en-US" b="1" u="sng" dirty="0">
                <a:solidFill>
                  <a:srgbClr val="FFFFCC"/>
                </a:solidFill>
                <a:effectLst/>
                <a:cs typeface="Calibri" panose="020F0502020204030204" pitchFamily="34" charset="0"/>
              </a:rPr>
              <a:t>“(5) The Rapture is not an act of departure by the saints; the saints are passive not active participants</a:t>
            </a:r>
            <a:r>
              <a:rPr lang="en-US" dirty="0">
                <a:effectLst/>
                <a:cs typeface="Calibri" panose="020F0502020204030204" pitchFamily="34" charset="0"/>
              </a:rPr>
              <a:t>. (6) In 2 Thessalonians 2:1, Paul refers to the Rapture as ‘our gathering together to Him.’ It seems strange to use this unlikely term (‘the apostasy’) for the same thing in the immediate context. (These six points are from D. Edmond Hiebert, </a:t>
            </a:r>
            <a:r>
              <a:rPr lang="en-US" i="1" dirty="0">
                <a:effectLst/>
                <a:cs typeface="Calibri" panose="020F0502020204030204" pitchFamily="34" charset="0"/>
              </a:rPr>
              <a:t>1 &amp; 2 Thessalonians</a:t>
            </a:r>
            <a:r>
              <a:rPr lang="en-US" dirty="0">
                <a:effectLst/>
                <a:cs typeface="Calibri" panose="020F0502020204030204" pitchFamily="34" charset="0"/>
              </a:rPr>
              <a:t> [Chicago: Moody Press, 1971], 331.) For these reasons, most expositors have understood ‘the rebellion’ (</a:t>
            </a:r>
            <a:r>
              <a:rPr lang="en-US" i="1" dirty="0">
                <a:effectLst/>
                <a:cs typeface="Calibri" panose="020F0502020204030204" pitchFamily="34" charset="0"/>
              </a:rPr>
              <a:t>apostasy</a:t>
            </a:r>
            <a:r>
              <a:rPr lang="en-US" dirty="0">
                <a:effectLst/>
                <a:cs typeface="Calibri" panose="020F0502020204030204" pitchFamily="34" charset="0"/>
              </a:rPr>
              <a:t>) not as the physical departure of the church at the Rapture but rather as doctrinal, theological, and moral departure from the truth</a:t>
            </a:r>
            <a:r>
              <a:rPr lang="en-US" i="1" dirty="0">
                <a:cs typeface="Calibri" panose="020F0502020204030204" pitchFamily="34" charset="0"/>
              </a:rPr>
              <a:t>.”</a:t>
            </a:r>
          </a:p>
        </p:txBody>
      </p:sp>
      <p:sp>
        <p:nvSpPr>
          <p:cNvPr id="2" name="TextBox 1">
            <a:extLst>
              <a:ext uri="{FF2B5EF4-FFF2-40B4-BE49-F238E27FC236}">
                <a16:creationId xmlns:a16="http://schemas.microsoft.com/office/drawing/2014/main" id="{DC69D932-7756-EC92-D12F-510BFE7CE53B}"/>
              </a:ext>
            </a:extLst>
          </p:cNvPr>
          <p:cNvSpPr txBox="1"/>
          <p:nvPr/>
        </p:nvSpPr>
        <p:spPr>
          <a:xfrm>
            <a:off x="2438400" y="243751"/>
            <a:ext cx="7315200" cy="1280160"/>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Hitchcock</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Mark and Jeff Kinley Hitchcock, </a:t>
            </a:r>
            <a:r>
              <a:rPr lang="en-US" sz="1800" i="1" dirty="0">
                <a:latin typeface="Calibri" panose="020F0502020204030204" pitchFamily="34" charset="0"/>
                <a:ea typeface="Calibri" panose="020F0502020204030204" pitchFamily="34" charset="0"/>
                <a:cs typeface="Times New Roman" panose="02020603050405020304" pitchFamily="18" charset="0"/>
              </a:rPr>
              <a:t>The Coming Apostasy: Exposing the </a:t>
            </a:r>
            <a:r>
              <a:rPr lang="en-US" sz="1800" i="1" dirty="0" err="1">
                <a:latin typeface="Calibri" panose="020F0502020204030204" pitchFamily="34" charset="0"/>
                <a:ea typeface="Calibri" panose="020F0502020204030204" pitchFamily="34" charset="0"/>
                <a:cs typeface="Times New Roman" panose="02020603050405020304" pitchFamily="18" charset="0"/>
              </a:rPr>
              <a:t>Sabatoge</a:t>
            </a:r>
            <a:r>
              <a:rPr lang="en-US" sz="1800" i="1" dirty="0">
                <a:latin typeface="Calibri" panose="020F0502020204030204" pitchFamily="34" charset="0"/>
                <a:ea typeface="Calibri" panose="020F0502020204030204" pitchFamily="34" charset="0"/>
                <a:cs typeface="Times New Roman" panose="02020603050405020304" pitchFamily="18" charset="0"/>
              </a:rPr>
              <a:t> of Christianity from Within</a:t>
            </a:r>
            <a:r>
              <a:rPr lang="en-US" sz="1800" dirty="0">
                <a:latin typeface="Calibri" panose="020F0502020204030204" pitchFamily="34" charset="0"/>
                <a:ea typeface="Calibri" panose="020F0502020204030204" pitchFamily="34" charset="0"/>
                <a:cs typeface="Times New Roman" panose="02020603050405020304" pitchFamily="18" charset="0"/>
              </a:rPr>
              <a:t> (Carol Stream, Ill: Tyndale, 2017)</a:t>
            </a:r>
            <a:r>
              <a:rPr lang="en-US" sz="2000" dirty="0">
                <a:latin typeface="Calibri" panose="020F0502020204030204" pitchFamily="34" charset="0"/>
                <a:cs typeface="Calibri" panose="020F0502020204030204" pitchFamily="34" charset="0"/>
              </a:rPr>
              <a:t>, 191</a:t>
            </a:r>
          </a:p>
        </p:txBody>
      </p:sp>
      <p:pic>
        <p:nvPicPr>
          <p:cNvPr id="3" name="Picture 2">
            <a:extLst>
              <a:ext uri="{FF2B5EF4-FFF2-40B4-BE49-F238E27FC236}">
                <a16:creationId xmlns:a16="http://schemas.microsoft.com/office/drawing/2014/main" id="{A37268B4-C9AD-8617-DEFC-2F4C35A9A0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0"/>
            <a:ext cx="825023"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729048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1980" y="1600200"/>
            <a:ext cx="10972800" cy="4876800"/>
          </a:xfrm>
        </p:spPr>
        <p:txBody>
          <a:bodyPr/>
          <a:lstStyle/>
          <a:p>
            <a:pPr marL="0" indent="0" algn="just">
              <a:buNone/>
              <a:defRPr/>
            </a:pPr>
            <a:r>
              <a:rPr lang="en-US" dirty="0">
                <a:effectLst/>
                <a:cs typeface="Calibri" panose="020F0502020204030204" pitchFamily="34" charset="0"/>
              </a:rPr>
              <a:t>“(5) The Rapture is not an act of departure by the saints; the saints are passive not active participants. </a:t>
            </a:r>
            <a:r>
              <a:rPr lang="en-US" b="1" u="sng" dirty="0">
                <a:solidFill>
                  <a:srgbClr val="FFFFCC"/>
                </a:solidFill>
                <a:effectLst/>
                <a:cs typeface="Calibri" panose="020F0502020204030204" pitchFamily="34" charset="0"/>
              </a:rPr>
              <a:t>(6) In 2 Thessalonians 2:1, Paul refers to the Rapture as ‘our gathering together to Him.’ It seems strange to use this unlikely term (‘the apostasy’) for the same thing in the immediate context</a:t>
            </a:r>
            <a:r>
              <a:rPr lang="en-US" dirty="0">
                <a:effectLst/>
                <a:cs typeface="Calibri" panose="020F0502020204030204" pitchFamily="34" charset="0"/>
              </a:rPr>
              <a:t>. (These six points are from D. Edmond Hiebert, </a:t>
            </a:r>
            <a:r>
              <a:rPr lang="en-US" i="1" dirty="0">
                <a:effectLst/>
                <a:cs typeface="Calibri" panose="020F0502020204030204" pitchFamily="34" charset="0"/>
              </a:rPr>
              <a:t>1 &amp; 2 Thessalonians</a:t>
            </a:r>
            <a:r>
              <a:rPr lang="en-US" dirty="0">
                <a:effectLst/>
                <a:cs typeface="Calibri" panose="020F0502020204030204" pitchFamily="34" charset="0"/>
              </a:rPr>
              <a:t> [Chicago: Moody Press, 1971], 331.) For these reasons, most expositors have understood ‘the rebellion’ (</a:t>
            </a:r>
            <a:r>
              <a:rPr lang="en-US" i="1" dirty="0">
                <a:effectLst/>
                <a:cs typeface="Calibri" panose="020F0502020204030204" pitchFamily="34" charset="0"/>
              </a:rPr>
              <a:t>apostasy</a:t>
            </a:r>
            <a:r>
              <a:rPr lang="en-US" dirty="0">
                <a:effectLst/>
                <a:cs typeface="Calibri" panose="020F0502020204030204" pitchFamily="34" charset="0"/>
              </a:rPr>
              <a:t>) not as the physical departure of the church at the Rapture but rather as doctrinal, theological, and moral departure from the truth</a:t>
            </a:r>
            <a:r>
              <a:rPr lang="en-US" i="1" dirty="0">
                <a:cs typeface="Calibri" panose="020F0502020204030204" pitchFamily="34" charset="0"/>
              </a:rPr>
              <a:t>.”</a:t>
            </a:r>
          </a:p>
        </p:txBody>
      </p:sp>
      <p:sp>
        <p:nvSpPr>
          <p:cNvPr id="2" name="TextBox 1">
            <a:extLst>
              <a:ext uri="{FF2B5EF4-FFF2-40B4-BE49-F238E27FC236}">
                <a16:creationId xmlns:a16="http://schemas.microsoft.com/office/drawing/2014/main" id="{DC69D932-7756-EC92-D12F-510BFE7CE53B}"/>
              </a:ext>
            </a:extLst>
          </p:cNvPr>
          <p:cNvSpPr txBox="1"/>
          <p:nvPr/>
        </p:nvSpPr>
        <p:spPr>
          <a:xfrm>
            <a:off x="2438400" y="243751"/>
            <a:ext cx="7315200" cy="1280160"/>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Hitchcock</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Mark and Jeff Kinley Hitchcock, </a:t>
            </a:r>
            <a:r>
              <a:rPr lang="en-US" sz="1800" i="1" dirty="0">
                <a:latin typeface="Calibri" panose="020F0502020204030204" pitchFamily="34" charset="0"/>
                <a:ea typeface="Calibri" panose="020F0502020204030204" pitchFamily="34" charset="0"/>
                <a:cs typeface="Times New Roman" panose="02020603050405020304" pitchFamily="18" charset="0"/>
              </a:rPr>
              <a:t>The Coming Apostasy: Exposing the </a:t>
            </a:r>
            <a:r>
              <a:rPr lang="en-US" sz="1800" i="1" dirty="0" err="1">
                <a:latin typeface="Calibri" panose="020F0502020204030204" pitchFamily="34" charset="0"/>
                <a:ea typeface="Calibri" panose="020F0502020204030204" pitchFamily="34" charset="0"/>
                <a:cs typeface="Times New Roman" panose="02020603050405020304" pitchFamily="18" charset="0"/>
              </a:rPr>
              <a:t>Sabatoge</a:t>
            </a:r>
            <a:r>
              <a:rPr lang="en-US" sz="1800" i="1" dirty="0">
                <a:latin typeface="Calibri" panose="020F0502020204030204" pitchFamily="34" charset="0"/>
                <a:ea typeface="Calibri" panose="020F0502020204030204" pitchFamily="34" charset="0"/>
                <a:cs typeface="Times New Roman" panose="02020603050405020304" pitchFamily="18" charset="0"/>
              </a:rPr>
              <a:t> of Christianity from Within</a:t>
            </a:r>
            <a:r>
              <a:rPr lang="en-US" sz="1800" dirty="0">
                <a:latin typeface="Calibri" panose="020F0502020204030204" pitchFamily="34" charset="0"/>
                <a:ea typeface="Calibri" panose="020F0502020204030204" pitchFamily="34" charset="0"/>
                <a:cs typeface="Times New Roman" panose="02020603050405020304" pitchFamily="18" charset="0"/>
              </a:rPr>
              <a:t> (Carol Stream, Ill: Tyndale, 2017)</a:t>
            </a:r>
            <a:r>
              <a:rPr lang="en-US" sz="2000" dirty="0">
                <a:latin typeface="Calibri" panose="020F0502020204030204" pitchFamily="34" charset="0"/>
                <a:cs typeface="Calibri" panose="020F0502020204030204" pitchFamily="34" charset="0"/>
              </a:rPr>
              <a:t>, 191</a:t>
            </a:r>
          </a:p>
        </p:txBody>
      </p:sp>
      <p:pic>
        <p:nvPicPr>
          <p:cNvPr id="3" name="Picture 2">
            <a:extLst>
              <a:ext uri="{FF2B5EF4-FFF2-40B4-BE49-F238E27FC236}">
                <a16:creationId xmlns:a16="http://schemas.microsoft.com/office/drawing/2014/main" id="{A37268B4-C9AD-8617-DEFC-2F4C35A9A0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0"/>
            <a:ext cx="825023"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202760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F4BB34-3D09-DCE3-F2D8-55F91D43EF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1"/>
            <a:ext cx="10972800" cy="2523768"/>
          </a:xfrm>
          <a:prstGeom prst="rect">
            <a:avLst/>
          </a:prstGeom>
        </p:spPr>
        <p:txBody>
          <a:bodyPr wrap="square">
            <a:spAutoFit/>
          </a:bodyPr>
          <a:lstStyle/>
          <a:p>
            <a:pPr algn="ctr" defTabSz="685783">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we request you, brethren, with regard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coming of our Lord Jesus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our gathering together to 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9AC558F2-3B51-F8CF-DF1A-20D8FFF50BB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86832" y="2865120"/>
            <a:ext cx="1618337"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60718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9D0505D-B8B2-4A54-B139-D73DC20FD899}"/>
              </a:ext>
            </a:extLst>
          </p:cNvPr>
          <p:cNvGraphicFramePr>
            <a:graphicFrameLocks noGrp="1"/>
          </p:cNvGraphicFramePr>
          <p:nvPr/>
        </p:nvGraphicFramePr>
        <p:xfrm>
          <a:off x="1981200" y="502920"/>
          <a:ext cx="8229600" cy="5852160"/>
        </p:xfrm>
        <a:graphic>
          <a:graphicData uri="http://schemas.openxmlformats.org/drawingml/2006/table">
            <a:tbl>
              <a:tblPr firstRow="1" bandRow="1">
                <a:tableStyleId>{073A0DAA-6AF3-43AB-8588-CEC1D06C72B9}</a:tableStyleId>
              </a:tblPr>
              <a:tblGrid>
                <a:gridCol w="4114800">
                  <a:extLst>
                    <a:ext uri="{9D8B030D-6E8A-4147-A177-3AD203B41FA5}">
                      <a16:colId xmlns:a16="http://schemas.microsoft.com/office/drawing/2014/main" val="1380849122"/>
                    </a:ext>
                  </a:extLst>
                </a:gridCol>
                <a:gridCol w="4114800">
                  <a:extLst>
                    <a:ext uri="{9D8B030D-6E8A-4147-A177-3AD203B41FA5}">
                      <a16:colId xmlns:a16="http://schemas.microsoft.com/office/drawing/2014/main" val="2171604778"/>
                    </a:ext>
                  </a:extLst>
                </a:gridCol>
              </a:tblGrid>
              <a:tr h="731520">
                <a:tc gridSpan="2">
                  <a:txBody>
                    <a:bodyPr/>
                    <a:lstStyle/>
                    <a:p>
                      <a:pPr algn="ct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Paul’s Various Rapture Terms</a:t>
                      </a:r>
                      <a:endParaRPr lang="en-US" dirty="0"/>
                    </a:p>
                  </a:txBody>
                  <a:tcPr anchor="ctr"/>
                </a:tc>
                <a:tc hMerge="1">
                  <a:txBody>
                    <a:bodyPr/>
                    <a:lstStyle/>
                    <a:p>
                      <a:endParaRPr lang="en-US" dirty="0"/>
                    </a:p>
                  </a:txBody>
                  <a:tcPr/>
                </a:tc>
                <a:extLst>
                  <a:ext uri="{0D108BD9-81ED-4DB2-BD59-A6C34878D82A}">
                    <a16:rowId xmlns:a16="http://schemas.microsoft.com/office/drawing/2014/main" val="1239235635"/>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parousia</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2 Thess. 2:1</a:t>
                      </a:r>
                      <a:endParaRPr lang="en-US" sz="2800" dirty="0"/>
                    </a:p>
                  </a:txBody>
                  <a:tcPr anchor="ctr"/>
                </a:tc>
                <a:extLst>
                  <a:ext uri="{0D108BD9-81ED-4DB2-BD59-A6C34878D82A}">
                    <a16:rowId xmlns:a16="http://schemas.microsoft.com/office/drawing/2014/main" val="1760694516"/>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episynagōgē</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2 Thess. 2:1</a:t>
                      </a:r>
                      <a:endParaRPr lang="en-US" sz="2800" dirty="0"/>
                    </a:p>
                  </a:txBody>
                  <a:tcPr anchor="ctr"/>
                </a:tc>
                <a:extLst>
                  <a:ext uri="{0D108BD9-81ED-4DB2-BD59-A6C34878D82A}">
                    <a16:rowId xmlns:a16="http://schemas.microsoft.com/office/drawing/2014/main" val="2219576520"/>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apokalypsis</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1 Cor. 1:7</a:t>
                      </a:r>
                      <a:endParaRPr lang="en-US" sz="2800" dirty="0"/>
                    </a:p>
                  </a:txBody>
                  <a:tcPr anchor="ctr"/>
                </a:tc>
                <a:extLst>
                  <a:ext uri="{0D108BD9-81ED-4DB2-BD59-A6C34878D82A}">
                    <a16:rowId xmlns:a16="http://schemas.microsoft.com/office/drawing/2014/main" val="2761719373"/>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epiphaneia</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Titus 2:13</a:t>
                      </a:r>
                      <a:endParaRPr lang="en-US" sz="2800" dirty="0"/>
                    </a:p>
                  </a:txBody>
                  <a:tcPr anchor="ctr"/>
                </a:tc>
                <a:extLst>
                  <a:ext uri="{0D108BD9-81ED-4DB2-BD59-A6C34878D82A}">
                    <a16:rowId xmlns:a16="http://schemas.microsoft.com/office/drawing/2014/main" val="2052818359"/>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rhyomai</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1 Thess. 1:10</a:t>
                      </a:r>
                      <a:endParaRPr lang="en-US" sz="2800" dirty="0"/>
                    </a:p>
                  </a:txBody>
                  <a:tcPr anchor="ctr"/>
                </a:tc>
                <a:extLst>
                  <a:ext uri="{0D108BD9-81ED-4DB2-BD59-A6C34878D82A}">
                    <a16:rowId xmlns:a16="http://schemas.microsoft.com/office/drawing/2014/main" val="1503851759"/>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harpazō</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1 Thess. 4:17</a:t>
                      </a:r>
                      <a:endParaRPr lang="en-US" sz="2800" dirty="0"/>
                    </a:p>
                  </a:txBody>
                  <a:tcPr anchor="ctr"/>
                </a:tc>
                <a:extLst>
                  <a:ext uri="{0D108BD9-81ED-4DB2-BD59-A6C34878D82A}">
                    <a16:rowId xmlns:a16="http://schemas.microsoft.com/office/drawing/2014/main" val="2922670412"/>
                  </a:ext>
                </a:extLst>
              </a:tr>
              <a:tr h="73152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800" i="1" dirty="0">
                          <a:effectLst/>
                          <a:latin typeface="Calibri" panose="020F0502020204030204" pitchFamily="34" charset="0"/>
                          <a:cs typeface="Calibri" panose="020F0502020204030204" pitchFamily="34" charset="0"/>
                        </a:rPr>
                        <a:t>apostasia</a:t>
                      </a:r>
                      <a:endParaRPr lang="en-US" sz="2800" dirty="0"/>
                    </a:p>
                  </a:txBody>
                  <a:tcPr anchor="ctr"/>
                </a:tc>
                <a:tc>
                  <a:txBody>
                    <a:bodyPr/>
                    <a:lstStyle/>
                    <a:p>
                      <a:pPr algn="ctr"/>
                      <a:r>
                        <a:rPr lang="en-US" sz="2800" dirty="0">
                          <a:effectLst/>
                          <a:latin typeface="Calibri" panose="020F0502020204030204" pitchFamily="34" charset="0"/>
                          <a:cs typeface="Calibri" panose="020F0502020204030204" pitchFamily="34" charset="0"/>
                        </a:rPr>
                        <a:t>2 Thess. 2:3a</a:t>
                      </a:r>
                      <a:endParaRPr lang="en-US" sz="2800" dirty="0"/>
                    </a:p>
                  </a:txBody>
                  <a:tcPr anchor="ctr"/>
                </a:tc>
                <a:extLst>
                  <a:ext uri="{0D108BD9-81ED-4DB2-BD59-A6C34878D82A}">
                    <a16:rowId xmlns:a16="http://schemas.microsoft.com/office/drawing/2014/main" val="3089917511"/>
                  </a:ext>
                </a:extLst>
              </a:tr>
            </a:tbl>
          </a:graphicData>
        </a:graphic>
      </p:graphicFrame>
      <p:pic>
        <p:nvPicPr>
          <p:cNvPr id="41989" name="Picture 4">
            <a:extLst>
              <a:ext uri="{FF2B5EF4-FFF2-40B4-BE49-F238E27FC236}">
                <a16:creationId xmlns:a16="http://schemas.microsoft.com/office/drawing/2014/main" id="{1C7F3FC4-8325-4713-B53D-36703AD8E6F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21" y="2895600"/>
            <a:ext cx="147196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46665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1980" y="1600200"/>
            <a:ext cx="10972800" cy="4876800"/>
          </a:xfrm>
        </p:spPr>
        <p:txBody>
          <a:bodyPr/>
          <a:lstStyle/>
          <a:p>
            <a:pPr marL="0" indent="0" algn="just">
              <a:buNone/>
              <a:defRPr/>
            </a:pPr>
            <a:r>
              <a:rPr lang="en-US" dirty="0">
                <a:effectLst/>
                <a:cs typeface="Calibri" panose="020F0502020204030204" pitchFamily="34" charset="0"/>
              </a:rPr>
              <a:t>“(5) The Rapture is not an act of departure by the saints; the saints are passive not active participants. (6) In 2 Thessalonians 2:1, Paul refers to the Rapture as ‘our gathering together to Him.’ It seems strange to use this unlikely term (‘the apostasy’) for the same thing in the immediate context. (</a:t>
            </a:r>
            <a:r>
              <a:rPr lang="en-US" b="1" u="sng" dirty="0">
                <a:solidFill>
                  <a:srgbClr val="FFFFCC"/>
                </a:solidFill>
                <a:effectLst/>
                <a:cs typeface="Calibri" panose="020F0502020204030204" pitchFamily="34" charset="0"/>
              </a:rPr>
              <a:t>These six points are from D. Edmond Hiebert, </a:t>
            </a:r>
            <a:r>
              <a:rPr lang="en-US" b="1" i="1" u="sng" dirty="0">
                <a:solidFill>
                  <a:srgbClr val="FFFFCC"/>
                </a:solidFill>
                <a:effectLst/>
                <a:cs typeface="Calibri" panose="020F0502020204030204" pitchFamily="34" charset="0"/>
              </a:rPr>
              <a:t>1 &amp; 2 Thessalonians</a:t>
            </a:r>
            <a:r>
              <a:rPr lang="en-US" b="1" u="sng" dirty="0">
                <a:solidFill>
                  <a:srgbClr val="FFFFCC"/>
                </a:solidFill>
                <a:effectLst/>
                <a:cs typeface="Calibri" panose="020F0502020204030204" pitchFamily="34" charset="0"/>
              </a:rPr>
              <a:t> [Chicago: Moody Press, 1971], 331.) For these reasons, most expositors have understood ‘the rebellion’ (</a:t>
            </a:r>
            <a:r>
              <a:rPr lang="en-US" b="1" i="1" u="sng" dirty="0">
                <a:solidFill>
                  <a:srgbClr val="FFFFCC"/>
                </a:solidFill>
                <a:effectLst/>
                <a:cs typeface="Calibri" panose="020F0502020204030204" pitchFamily="34" charset="0"/>
              </a:rPr>
              <a:t>apostasy</a:t>
            </a:r>
            <a:r>
              <a:rPr lang="en-US" b="1" u="sng" dirty="0">
                <a:solidFill>
                  <a:srgbClr val="FFFFCC"/>
                </a:solidFill>
                <a:effectLst/>
                <a:cs typeface="Calibri" panose="020F0502020204030204" pitchFamily="34" charset="0"/>
              </a:rPr>
              <a:t>) not as the physical departure of the church at the Rapture but rather as doctrinal, theological, and moral departure from the truth</a:t>
            </a:r>
            <a:r>
              <a:rPr lang="en-US" i="1" dirty="0">
                <a:cs typeface="Calibri" panose="020F0502020204030204" pitchFamily="34" charset="0"/>
              </a:rPr>
              <a:t>.”</a:t>
            </a:r>
          </a:p>
        </p:txBody>
      </p:sp>
      <p:sp>
        <p:nvSpPr>
          <p:cNvPr id="2" name="TextBox 1">
            <a:extLst>
              <a:ext uri="{FF2B5EF4-FFF2-40B4-BE49-F238E27FC236}">
                <a16:creationId xmlns:a16="http://schemas.microsoft.com/office/drawing/2014/main" id="{DC69D932-7756-EC92-D12F-510BFE7CE53B}"/>
              </a:ext>
            </a:extLst>
          </p:cNvPr>
          <p:cNvSpPr txBox="1"/>
          <p:nvPr/>
        </p:nvSpPr>
        <p:spPr>
          <a:xfrm>
            <a:off x="2438400" y="243751"/>
            <a:ext cx="7315200" cy="1280160"/>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Hitchcock</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Mark and Jeff Kinley Hitchcock, </a:t>
            </a:r>
            <a:r>
              <a:rPr lang="en-US" sz="1800" i="1" dirty="0">
                <a:latin typeface="Calibri" panose="020F0502020204030204" pitchFamily="34" charset="0"/>
                <a:ea typeface="Calibri" panose="020F0502020204030204" pitchFamily="34" charset="0"/>
                <a:cs typeface="Times New Roman" panose="02020603050405020304" pitchFamily="18" charset="0"/>
              </a:rPr>
              <a:t>The Coming Apostasy: Exposing the </a:t>
            </a:r>
            <a:r>
              <a:rPr lang="en-US" sz="1800" i="1" dirty="0" err="1">
                <a:latin typeface="Calibri" panose="020F0502020204030204" pitchFamily="34" charset="0"/>
                <a:ea typeface="Calibri" panose="020F0502020204030204" pitchFamily="34" charset="0"/>
                <a:cs typeface="Times New Roman" panose="02020603050405020304" pitchFamily="18" charset="0"/>
              </a:rPr>
              <a:t>Sabatoge</a:t>
            </a:r>
            <a:r>
              <a:rPr lang="en-US" sz="1800" i="1" dirty="0">
                <a:latin typeface="Calibri" panose="020F0502020204030204" pitchFamily="34" charset="0"/>
                <a:ea typeface="Calibri" panose="020F0502020204030204" pitchFamily="34" charset="0"/>
                <a:cs typeface="Times New Roman" panose="02020603050405020304" pitchFamily="18" charset="0"/>
              </a:rPr>
              <a:t> of Christianity from Within</a:t>
            </a:r>
            <a:r>
              <a:rPr lang="en-US" sz="1800" dirty="0">
                <a:latin typeface="Calibri" panose="020F0502020204030204" pitchFamily="34" charset="0"/>
                <a:ea typeface="Calibri" panose="020F0502020204030204" pitchFamily="34" charset="0"/>
                <a:cs typeface="Times New Roman" panose="02020603050405020304" pitchFamily="18" charset="0"/>
              </a:rPr>
              <a:t> (Carol Stream, Ill: Tyndale, 2017)</a:t>
            </a:r>
            <a:r>
              <a:rPr lang="en-US" sz="2000" dirty="0">
                <a:latin typeface="Calibri" panose="020F0502020204030204" pitchFamily="34" charset="0"/>
                <a:cs typeface="Calibri" panose="020F0502020204030204" pitchFamily="34" charset="0"/>
              </a:rPr>
              <a:t>, 191</a:t>
            </a:r>
          </a:p>
        </p:txBody>
      </p:sp>
      <p:pic>
        <p:nvPicPr>
          <p:cNvPr id="3" name="Picture 2">
            <a:extLst>
              <a:ext uri="{FF2B5EF4-FFF2-40B4-BE49-F238E27FC236}">
                <a16:creationId xmlns:a16="http://schemas.microsoft.com/office/drawing/2014/main" id="{A37268B4-C9AD-8617-DEFC-2F4C35A9A0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0"/>
            <a:ext cx="825023"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89722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600200"/>
            <a:ext cx="10972800" cy="4038600"/>
          </a:xfrm>
        </p:spPr>
        <p:txBody>
          <a:bodyPr/>
          <a:lstStyle/>
          <a:p>
            <a:pPr marL="0" indent="0" algn="just">
              <a:buNone/>
            </a:pPr>
            <a:r>
              <a:rPr lang="en-US" dirty="0">
                <a:effectLst>
                  <a:outerShdw blurRad="38100" dist="38100" dir="2700000" algn="tl">
                    <a:srgbClr val="000000">
                      <a:alpha val="43137"/>
                    </a:srgbClr>
                  </a:outerShdw>
                </a:effectLst>
              </a:rPr>
              <a:t>"Nowhere else does the Scripture speak of the rapture as 'the departure.' A departure denotes an act on the part of the individual or company departing. But the rapture is not an act of departure on the part of the saints. In the rapture the church is passive, not active. At the rapture, the church is 'caught up' or 'snatched away,' an event wherein the Lord acts to transport believers from earth into His presence (1 Thess. 4:16-17). Everything that takes place with the believers at the rapture is initiated by the Lord and done by Him.”</a:t>
            </a:r>
          </a:p>
        </p:txBody>
      </p:sp>
      <p:sp>
        <p:nvSpPr>
          <p:cNvPr id="4" name="TextBox 3">
            <a:extLst>
              <a:ext uri="{FF2B5EF4-FFF2-40B4-BE49-F238E27FC236}">
                <a16:creationId xmlns:a16="http://schemas.microsoft.com/office/drawing/2014/main" id="{3D0DF032-DE24-4699-83BD-7C8A3CB3ED9F}"/>
              </a:ext>
            </a:extLst>
          </p:cNvPr>
          <p:cNvSpPr txBox="1"/>
          <p:nvPr/>
        </p:nvSpPr>
        <p:spPr>
          <a:xfrm>
            <a:off x="2895600" y="232828"/>
            <a:ext cx="64008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 Edmond Hiebert</a:t>
            </a:r>
          </a:p>
          <a:p>
            <a:pPr algn="ctr"/>
            <a:r>
              <a:rPr lang="en-US" sz="1800" dirty="0">
                <a:effectLst>
                  <a:outerShdw blurRad="38100" dist="38100" dir="2700000" algn="tl">
                    <a:srgbClr val="000000">
                      <a:alpha val="43137"/>
                    </a:srgbClr>
                  </a:outerShdw>
                </a:effectLst>
                <a:latin typeface="Calibri" panose="020F0502020204030204" pitchFamily="34" charset="0"/>
              </a:rPr>
              <a:t>The Thessalonian Epistles. Chicago: Moody Press, 1971. Page 306</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53015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600200"/>
            <a:ext cx="10972800" cy="4038600"/>
          </a:xfrm>
        </p:spPr>
        <p:txBody>
          <a:bodyPr/>
          <a:lstStyle/>
          <a:p>
            <a:pPr marL="0" indent="0" algn="just">
              <a:buNone/>
            </a:pPr>
            <a:r>
              <a:rPr lang="en-US" dirty="0">
                <a:effectLst>
                  <a:outerShdw blurRad="38100" dist="38100" dir="2700000" algn="tl">
                    <a:srgbClr val="000000">
                      <a:alpha val="43137"/>
                    </a:srgbClr>
                  </a:outerShdw>
                </a:effectLst>
              </a:rPr>
              <a:t>"Nowhere else does the Scripture speak of the rapture as 'the departure.' </a:t>
            </a:r>
            <a:r>
              <a:rPr lang="en-US" b="1" u="sng" dirty="0">
                <a:solidFill>
                  <a:srgbClr val="FFFFCC"/>
                </a:solidFill>
                <a:effectLst>
                  <a:outerShdw blurRad="38100" dist="38100" dir="2700000" algn="tl">
                    <a:srgbClr val="000000">
                      <a:alpha val="43137"/>
                    </a:srgbClr>
                  </a:outerShdw>
                </a:effectLst>
              </a:rPr>
              <a:t>A departure denotes an act on the part of the individual or company departing. But the rapture is not an act of departure on the part of the saints. In the rapture the church is passive, not active. At the rapture, the church is 'caught up' or 'snatched away,' an event wherein the Lord acts to transport believers from earth into His presence (1 Thess. 4:16-17). Everything that takes place with the believers at the rapture is initiated by the Lord and done by Him</a:t>
            </a:r>
            <a:r>
              <a:rPr lang="en-US" dirty="0">
                <a:effectLst>
                  <a:outerShdw blurRad="38100" dist="38100" dir="2700000" algn="tl">
                    <a:srgbClr val="000000">
                      <a:alpha val="43137"/>
                    </a:srgbClr>
                  </a:outerShdw>
                </a:effectLst>
              </a:rPr>
              <a:t>.”</a:t>
            </a:r>
          </a:p>
        </p:txBody>
      </p:sp>
      <p:sp>
        <p:nvSpPr>
          <p:cNvPr id="4" name="TextBox 3">
            <a:extLst>
              <a:ext uri="{FF2B5EF4-FFF2-40B4-BE49-F238E27FC236}">
                <a16:creationId xmlns:a16="http://schemas.microsoft.com/office/drawing/2014/main" id="{3D0DF032-DE24-4699-83BD-7C8A3CB3ED9F}"/>
              </a:ext>
            </a:extLst>
          </p:cNvPr>
          <p:cNvSpPr txBox="1"/>
          <p:nvPr/>
        </p:nvSpPr>
        <p:spPr>
          <a:xfrm>
            <a:off x="2895600" y="232828"/>
            <a:ext cx="64008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 Edmond Hiebert</a:t>
            </a:r>
          </a:p>
          <a:p>
            <a:pPr algn="ctr"/>
            <a:r>
              <a:rPr lang="en-US" sz="1800" dirty="0">
                <a:effectLst>
                  <a:outerShdw blurRad="38100" dist="38100" dir="2700000" algn="tl">
                    <a:srgbClr val="000000">
                      <a:alpha val="43137"/>
                    </a:srgbClr>
                  </a:outerShdw>
                </a:effectLst>
                <a:latin typeface="Calibri" panose="020F0502020204030204" pitchFamily="34" charset="0"/>
              </a:rPr>
              <a:t>The Thessalonian Epistles. Chicago: Moody Press, 1971. Page 306</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72700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71422E-5974-86EF-6B79-2D021C98AF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134147" name="Rectangle 1"/>
          <p:cNvSpPr>
            <a:spLocks noChangeArrowheads="1"/>
          </p:cNvSpPr>
          <p:nvPr/>
        </p:nvSpPr>
        <p:spPr bwMode="auto">
          <a:xfrm>
            <a:off x="609600" y="1"/>
            <a:ext cx="10972800" cy="2585323"/>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4:4 </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He answered and said, “It is written,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 shall not live on bread alone, but on </a:t>
            </a:r>
            <a:r>
              <a:rPr lang="en-US" sz="3600" b="1" i="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word</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proceeds out of the mouth of God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2F14D2C0-63E0-4170-B97D-6B44881F0E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4400" y="2362200"/>
            <a:ext cx="2743200" cy="2743200"/>
          </a:xfrm>
          <a:prstGeom prst="ellipse">
            <a:avLst/>
          </a:prstGeom>
          <a:ln>
            <a:noFill/>
          </a:ln>
          <a:effectLst>
            <a:softEdge rad="112500"/>
          </a:effectLst>
        </p:spPr>
      </p:pic>
    </p:spTree>
    <p:extLst>
      <p:ext uri="{BB962C8B-B14F-4D97-AF65-F5344CB8AC3E}">
        <p14:creationId xmlns:p14="http://schemas.microsoft.com/office/powerpoint/2010/main" val="2919725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2F4B24-F7A3-6425-124E-7C3DEB3D4F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2:2</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you not be quickly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shaken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your composure or be disturbed either by a spirit or a message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letter as if from us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effect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day of the Lord [the Tribulation ] has come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7" name="Picture 4">
            <a:extLst>
              <a:ext uri="{FF2B5EF4-FFF2-40B4-BE49-F238E27FC236}">
                <a16:creationId xmlns:a16="http://schemas.microsoft.com/office/drawing/2014/main" id="{F2B1142E-80B7-434D-8660-B3E9023C053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60394" y="3048000"/>
            <a:ext cx="14712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52628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FD30B6-46D0-209F-762C-E9B857CD5D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134147" name="Rectangle 1"/>
          <p:cNvSpPr>
            <a:spLocks noChangeArrowheads="1"/>
          </p:cNvSpPr>
          <p:nvPr/>
        </p:nvSpPr>
        <p:spPr bwMode="auto">
          <a:xfrm>
            <a:off x="609600" y="0"/>
            <a:ext cx="109728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5:18 </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truly I say to you, until heaven and earth pass away, not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smallest letter or stroke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shall pass from the Law until all is accomplished.”</a:t>
            </a:r>
          </a:p>
        </p:txBody>
      </p:sp>
      <p:pic>
        <p:nvPicPr>
          <p:cNvPr id="5" name="Picture 4">
            <a:extLst>
              <a:ext uri="{FF2B5EF4-FFF2-40B4-BE49-F238E27FC236}">
                <a16:creationId xmlns:a16="http://schemas.microsoft.com/office/drawing/2014/main" id="{BF3D19CD-0352-8741-C41C-4E792CDFD9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4400" y="2362200"/>
            <a:ext cx="2743200" cy="2743200"/>
          </a:xfrm>
          <a:prstGeom prst="ellipse">
            <a:avLst/>
          </a:prstGeom>
          <a:ln>
            <a:noFill/>
          </a:ln>
          <a:effectLst>
            <a:softEdge rad="112500"/>
          </a:effectLst>
        </p:spPr>
      </p:pic>
    </p:spTree>
    <p:extLst>
      <p:ext uri="{BB962C8B-B14F-4D97-AF65-F5344CB8AC3E}">
        <p14:creationId xmlns:p14="http://schemas.microsoft.com/office/powerpoint/2010/main" val="32999530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609600" y="1371600"/>
            <a:ext cx="10972800" cy="4724400"/>
          </a:xfrm>
        </p:spPr>
        <p:txBody>
          <a:bodyPr/>
          <a:lstStyle/>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Greek from the </a:t>
            </a:r>
            <a:r>
              <a:rPr lang="en-US" sz="3000" i="1" dirty="0" err="1">
                <a:effectLst>
                  <a:outerShdw blurRad="38100" dist="38100" dir="2700000" algn="tl">
                    <a:srgbClr val="000000">
                      <a:alpha val="43137"/>
                    </a:srgbClr>
                  </a:outerShdw>
                </a:effectLst>
                <a:cs typeface="Calibri" panose="020F0502020204030204" pitchFamily="34" charset="0"/>
              </a:rPr>
              <a:t>Koine</a:t>
            </a:r>
            <a:r>
              <a:rPr lang="en-US" sz="3000" dirty="0">
                <a:effectLst>
                  <a:outerShdw blurRad="38100" dist="38100" dir="2700000" algn="tl">
                    <a:srgbClr val="000000">
                      <a:alpha val="43137"/>
                    </a:srgbClr>
                  </a:outerShdw>
                </a:effectLst>
                <a:cs typeface="Calibri" panose="020F0502020204030204" pitchFamily="34" charset="0"/>
              </a:rPr>
              <a:t> period?</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Subtraction from the Last Days will be characterized by continual apostasy?</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Rapture is passive and apostasy is active?</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Incongruence with verse 1?</a:t>
            </a:r>
          </a:p>
          <a:p>
            <a:pPr marL="457200" indent="-457200" algn="just">
              <a:spcBef>
                <a:spcPts val="0"/>
              </a:spcBef>
              <a:spcAft>
                <a:spcPts val="1800"/>
              </a:spcAft>
              <a:buSzPct val="100000"/>
              <a:buFont typeface="+mj-lt"/>
              <a:buAutoNum type="arabicPeriod"/>
              <a:defRPr/>
            </a:pPr>
            <a:r>
              <a:rPr lang="en-GB" sz="3000" dirty="0">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2" name="Title 4">
            <a:extLst>
              <a:ext uri="{FF2B5EF4-FFF2-40B4-BE49-F238E27FC236}">
                <a16:creationId xmlns:a16="http://schemas.microsoft.com/office/drawing/2014/main" id="{E068471C-0573-C30E-3066-6C5D757C8DF9}"/>
              </a:ext>
            </a:extLst>
          </p:cNvPr>
          <p:cNvSpPr txBox="1">
            <a:spLocks noChangeArrowheads="1"/>
          </p:cNvSpPr>
          <p:nvPr/>
        </p:nvSpPr>
        <p:spPr bwMode="auto">
          <a:xfrm>
            <a:off x="609600" y="228600"/>
            <a:ext cx="1014984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a:lstStyle>
          <a:p>
            <a:pPr algn="ctr"/>
            <a:r>
              <a:rPr lang="en-US" altLang="en-US" sz="3600" kern="0">
                <a:effectLst>
                  <a:outerShdw blurRad="38100" dist="38100" dir="2700000" algn="tl">
                    <a:srgbClr val="000000">
                      <a:alpha val="43137"/>
                    </a:srgbClr>
                  </a:outerShdw>
                </a:effectLst>
                <a:cs typeface="Calibri" panose="020F0502020204030204" pitchFamily="34" charset="0"/>
              </a:rPr>
              <a:t>Answering Objections to the Physical Departure View</a:t>
            </a:r>
            <a:endParaRPr lang="en-US" altLang="en-US" sz="3600" kern="0" dirty="0">
              <a:effectLst>
                <a:outerShdw blurRad="38100" dist="38100" dir="2700000" algn="tl">
                  <a:srgbClr val="000000">
                    <a:alpha val="43137"/>
                  </a:srgbClr>
                </a:outerShdw>
              </a:effectLst>
              <a:cs typeface="Calibri" panose="020F0502020204030204" pitchFamily="34" charset="0"/>
            </a:endParaRPr>
          </a:p>
        </p:txBody>
      </p:sp>
      <p:pic>
        <p:nvPicPr>
          <p:cNvPr id="3" name="Picture 2">
            <a:extLst>
              <a:ext uri="{FF2B5EF4-FFF2-40B4-BE49-F238E27FC236}">
                <a16:creationId xmlns:a16="http://schemas.microsoft.com/office/drawing/2014/main" id="{AA3585BF-7CB9-1B91-5E6B-5BB5DABC55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96600" y="85886"/>
            <a:ext cx="7359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83290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017395-FF0C-B0A7-458A-35FF33E9A4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1"/>
            <a:ext cx="10972800" cy="3077766"/>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we request you, brethren, with regard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coming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parousia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our Lord Jesus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our gathering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episynagōgē</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together to 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0396"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7790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642670-64F5-9E24-49E1-BF8CF90F4F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3052118"/>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and the man of lawlessness is revealed, the son of destruction.”</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0396"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43531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726770"/>
            <a:ext cx="10972800" cy="2311831"/>
          </a:xfrm>
        </p:spPr>
        <p:txBody>
          <a:bodyPr/>
          <a:lstStyle/>
          <a:p>
            <a:pPr marL="0" indent="0" algn="just">
              <a:buNone/>
            </a:pPr>
            <a:r>
              <a:rPr lang="en-US" dirty="0">
                <a:effectLst>
                  <a:outerShdw blurRad="38100" dist="38100" dir="2700000" algn="tl">
                    <a:srgbClr val="000000">
                      <a:alpha val="43137"/>
                    </a:srgbClr>
                  </a:outerShdw>
                </a:effectLst>
              </a:rPr>
              <a:t>"Paul has just referred to the rapture as 'our gathering together unto him' (v. 1); why then should he now use this unlikely term to mean the same thing?”</a:t>
            </a:r>
          </a:p>
        </p:txBody>
      </p:sp>
      <p:sp>
        <p:nvSpPr>
          <p:cNvPr id="5" name="TextBox 4">
            <a:extLst>
              <a:ext uri="{FF2B5EF4-FFF2-40B4-BE49-F238E27FC236}">
                <a16:creationId xmlns:a16="http://schemas.microsoft.com/office/drawing/2014/main" id="{60899C66-1705-4189-A53C-515692D0BE2B}"/>
              </a:ext>
            </a:extLst>
          </p:cNvPr>
          <p:cNvSpPr txBox="1"/>
          <p:nvPr/>
        </p:nvSpPr>
        <p:spPr>
          <a:xfrm>
            <a:off x="2895600" y="232828"/>
            <a:ext cx="64008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 Edmond Hiebert</a:t>
            </a:r>
          </a:p>
          <a:p>
            <a:pPr algn="ctr"/>
            <a:r>
              <a:rPr lang="en-US" sz="1800" dirty="0">
                <a:effectLst>
                  <a:outerShdw blurRad="38100" dist="38100" dir="2700000" algn="tl">
                    <a:srgbClr val="000000">
                      <a:alpha val="43137"/>
                    </a:srgbClr>
                  </a:outerShdw>
                </a:effectLst>
                <a:latin typeface="Calibri" panose="020F0502020204030204" pitchFamily="34" charset="0"/>
              </a:rPr>
              <a:t>The Thessalonian Epistles. Chicago: Moody Press, 1971. Page 306</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AF2B2EBB-1EDC-46B5-8F2C-F4DA95DC9869}"/>
              </a:ext>
            </a:extLst>
          </p:cNvPr>
          <p:cNvPicPr>
            <a:picLocks noChangeAspect="1"/>
          </p:cNvPicPr>
          <p:nvPr/>
        </p:nvPicPr>
        <p:blipFill>
          <a:blip r:embed="rId2"/>
          <a:stretch>
            <a:fillRect/>
          </a:stretch>
        </p:blipFill>
        <p:spPr>
          <a:xfrm>
            <a:off x="5194804" y="3733800"/>
            <a:ext cx="1802392" cy="2743200"/>
          </a:xfrm>
          <a:prstGeom prst="rect">
            <a:avLst/>
          </a:prstGeom>
        </p:spPr>
      </p:pic>
    </p:spTree>
    <p:extLst>
      <p:ext uri="{BB962C8B-B14F-4D97-AF65-F5344CB8AC3E}">
        <p14:creationId xmlns:p14="http://schemas.microsoft.com/office/powerpoint/2010/main" val="41882363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1980" y="1600200"/>
            <a:ext cx="10972800" cy="4876800"/>
          </a:xfrm>
        </p:spPr>
        <p:txBody>
          <a:bodyPr/>
          <a:lstStyle/>
          <a:p>
            <a:pPr marL="0" indent="0" algn="just">
              <a:buNone/>
              <a:defRPr/>
            </a:pPr>
            <a:r>
              <a:rPr lang="en-US" dirty="0">
                <a:effectLst/>
                <a:cs typeface="Calibri" panose="020F0502020204030204" pitchFamily="34" charset="0"/>
              </a:rPr>
              <a:t>“(5) The Rapture is not an act of departure by the saints; the saints are passive not active participants. </a:t>
            </a:r>
            <a:r>
              <a:rPr lang="en-US" b="1" u="sng" dirty="0">
                <a:solidFill>
                  <a:srgbClr val="FFFFCC"/>
                </a:solidFill>
                <a:effectLst/>
                <a:cs typeface="Calibri" panose="020F0502020204030204" pitchFamily="34" charset="0"/>
              </a:rPr>
              <a:t>(6) In 2 Thessalonians 2:1, Paul refers to the Rapture as ‘our gathering together to Him.’ It seems strange to use this unlikely term (‘the apostasy’) for the same thing in the immediate context</a:t>
            </a:r>
            <a:r>
              <a:rPr lang="en-US" dirty="0">
                <a:effectLst/>
                <a:cs typeface="Calibri" panose="020F0502020204030204" pitchFamily="34" charset="0"/>
              </a:rPr>
              <a:t>. (These six points are from D. Edmond Hiebert, 1 &amp; 2 Thessalonians [Chicago: Moody Press, 1971], 331.) For these reasons, most expositors have understood ‘the rebellion’ (</a:t>
            </a:r>
            <a:r>
              <a:rPr lang="en-US" i="1" dirty="0">
                <a:effectLst/>
                <a:cs typeface="Calibri" panose="020F0502020204030204" pitchFamily="34" charset="0"/>
              </a:rPr>
              <a:t>apostasy</a:t>
            </a:r>
            <a:r>
              <a:rPr lang="en-US" dirty="0">
                <a:effectLst/>
                <a:cs typeface="Calibri" panose="020F0502020204030204" pitchFamily="34" charset="0"/>
              </a:rPr>
              <a:t>) not as the physical departure of the church at the Rapture but rather as doctrinal, theological, and moral departure from the truth</a:t>
            </a:r>
            <a:r>
              <a:rPr lang="en-US" i="1" dirty="0">
                <a:cs typeface="Calibri" panose="020F0502020204030204" pitchFamily="34" charset="0"/>
              </a:rPr>
              <a:t>.”</a:t>
            </a:r>
          </a:p>
        </p:txBody>
      </p:sp>
      <p:sp>
        <p:nvSpPr>
          <p:cNvPr id="2" name="TextBox 1">
            <a:extLst>
              <a:ext uri="{FF2B5EF4-FFF2-40B4-BE49-F238E27FC236}">
                <a16:creationId xmlns:a16="http://schemas.microsoft.com/office/drawing/2014/main" id="{DC69D932-7756-EC92-D12F-510BFE7CE53B}"/>
              </a:ext>
            </a:extLst>
          </p:cNvPr>
          <p:cNvSpPr txBox="1"/>
          <p:nvPr/>
        </p:nvSpPr>
        <p:spPr>
          <a:xfrm>
            <a:off x="2438400" y="243751"/>
            <a:ext cx="7315200" cy="1280160"/>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Hitchcock</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Mark and Jeff Kinley Hitchcock, </a:t>
            </a:r>
            <a:r>
              <a:rPr lang="en-US" sz="1800" i="1" dirty="0">
                <a:latin typeface="Calibri" panose="020F0502020204030204" pitchFamily="34" charset="0"/>
                <a:ea typeface="Calibri" panose="020F0502020204030204" pitchFamily="34" charset="0"/>
                <a:cs typeface="Times New Roman" panose="02020603050405020304" pitchFamily="18" charset="0"/>
              </a:rPr>
              <a:t>The Coming Apostasy: Exposing the </a:t>
            </a:r>
            <a:r>
              <a:rPr lang="en-US" sz="1800" i="1" dirty="0" err="1">
                <a:latin typeface="Calibri" panose="020F0502020204030204" pitchFamily="34" charset="0"/>
                <a:ea typeface="Calibri" panose="020F0502020204030204" pitchFamily="34" charset="0"/>
                <a:cs typeface="Times New Roman" panose="02020603050405020304" pitchFamily="18" charset="0"/>
              </a:rPr>
              <a:t>Sabatoge</a:t>
            </a:r>
            <a:r>
              <a:rPr lang="en-US" sz="1800" i="1" dirty="0">
                <a:latin typeface="Calibri" panose="020F0502020204030204" pitchFamily="34" charset="0"/>
                <a:ea typeface="Calibri" panose="020F0502020204030204" pitchFamily="34" charset="0"/>
                <a:cs typeface="Times New Roman" panose="02020603050405020304" pitchFamily="18" charset="0"/>
              </a:rPr>
              <a:t> of Christianity from Within</a:t>
            </a:r>
            <a:r>
              <a:rPr lang="en-US" sz="1800" dirty="0">
                <a:latin typeface="Calibri" panose="020F0502020204030204" pitchFamily="34" charset="0"/>
                <a:ea typeface="Calibri" panose="020F0502020204030204" pitchFamily="34" charset="0"/>
                <a:cs typeface="Times New Roman" panose="02020603050405020304" pitchFamily="18" charset="0"/>
              </a:rPr>
              <a:t> (Carol Stream, Ill: Tyndale, 2017)</a:t>
            </a:r>
            <a:r>
              <a:rPr lang="en-US" sz="2000" dirty="0">
                <a:latin typeface="Calibri" panose="020F0502020204030204" pitchFamily="34" charset="0"/>
                <a:cs typeface="Calibri" panose="020F0502020204030204" pitchFamily="34" charset="0"/>
              </a:rPr>
              <a:t>, 191</a:t>
            </a:r>
          </a:p>
        </p:txBody>
      </p:sp>
      <p:pic>
        <p:nvPicPr>
          <p:cNvPr id="3" name="Picture 2">
            <a:extLst>
              <a:ext uri="{FF2B5EF4-FFF2-40B4-BE49-F238E27FC236}">
                <a16:creationId xmlns:a16="http://schemas.microsoft.com/office/drawing/2014/main" id="{A37268B4-C9AD-8617-DEFC-2F4C35A9A0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0"/>
            <a:ext cx="825023"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959707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9D0505D-B8B2-4A54-B139-D73DC20FD899}"/>
              </a:ext>
            </a:extLst>
          </p:cNvPr>
          <p:cNvGraphicFramePr>
            <a:graphicFrameLocks noGrp="1"/>
          </p:cNvGraphicFramePr>
          <p:nvPr/>
        </p:nvGraphicFramePr>
        <p:xfrm>
          <a:off x="1981200" y="502920"/>
          <a:ext cx="8229600" cy="5852160"/>
        </p:xfrm>
        <a:graphic>
          <a:graphicData uri="http://schemas.openxmlformats.org/drawingml/2006/table">
            <a:tbl>
              <a:tblPr firstRow="1" bandRow="1">
                <a:tableStyleId>{073A0DAA-6AF3-43AB-8588-CEC1D06C72B9}</a:tableStyleId>
              </a:tblPr>
              <a:tblGrid>
                <a:gridCol w="4114800">
                  <a:extLst>
                    <a:ext uri="{9D8B030D-6E8A-4147-A177-3AD203B41FA5}">
                      <a16:colId xmlns:a16="http://schemas.microsoft.com/office/drawing/2014/main" val="1380849122"/>
                    </a:ext>
                  </a:extLst>
                </a:gridCol>
                <a:gridCol w="4114800">
                  <a:extLst>
                    <a:ext uri="{9D8B030D-6E8A-4147-A177-3AD203B41FA5}">
                      <a16:colId xmlns:a16="http://schemas.microsoft.com/office/drawing/2014/main" val="2171604778"/>
                    </a:ext>
                  </a:extLst>
                </a:gridCol>
              </a:tblGrid>
              <a:tr h="731520">
                <a:tc gridSpan="2">
                  <a:txBody>
                    <a:bodyPr/>
                    <a:lstStyle/>
                    <a:p>
                      <a:pPr algn="ct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Paul’s Various Rapture Terms</a:t>
                      </a:r>
                      <a:endParaRPr lang="en-US" dirty="0"/>
                    </a:p>
                  </a:txBody>
                  <a:tcPr anchor="ctr"/>
                </a:tc>
                <a:tc hMerge="1">
                  <a:txBody>
                    <a:bodyPr/>
                    <a:lstStyle/>
                    <a:p>
                      <a:endParaRPr lang="en-US" dirty="0"/>
                    </a:p>
                  </a:txBody>
                  <a:tcPr/>
                </a:tc>
                <a:extLst>
                  <a:ext uri="{0D108BD9-81ED-4DB2-BD59-A6C34878D82A}">
                    <a16:rowId xmlns:a16="http://schemas.microsoft.com/office/drawing/2014/main" val="1239235635"/>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parousia</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2 Thess. 2:1</a:t>
                      </a:r>
                      <a:endParaRPr lang="en-US" sz="2800" dirty="0"/>
                    </a:p>
                  </a:txBody>
                  <a:tcPr anchor="ctr"/>
                </a:tc>
                <a:extLst>
                  <a:ext uri="{0D108BD9-81ED-4DB2-BD59-A6C34878D82A}">
                    <a16:rowId xmlns:a16="http://schemas.microsoft.com/office/drawing/2014/main" val="1760694516"/>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episynagōgē</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2 Thess. 2:1</a:t>
                      </a:r>
                      <a:endParaRPr lang="en-US" sz="2800" dirty="0"/>
                    </a:p>
                  </a:txBody>
                  <a:tcPr anchor="ctr"/>
                </a:tc>
                <a:extLst>
                  <a:ext uri="{0D108BD9-81ED-4DB2-BD59-A6C34878D82A}">
                    <a16:rowId xmlns:a16="http://schemas.microsoft.com/office/drawing/2014/main" val="2219576520"/>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apokalypsis</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1 Cor. 1:7</a:t>
                      </a:r>
                      <a:endParaRPr lang="en-US" sz="2800" dirty="0"/>
                    </a:p>
                  </a:txBody>
                  <a:tcPr anchor="ctr"/>
                </a:tc>
                <a:extLst>
                  <a:ext uri="{0D108BD9-81ED-4DB2-BD59-A6C34878D82A}">
                    <a16:rowId xmlns:a16="http://schemas.microsoft.com/office/drawing/2014/main" val="2761719373"/>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epiphaneia</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Titus 2:13</a:t>
                      </a:r>
                      <a:endParaRPr lang="en-US" sz="2800" dirty="0"/>
                    </a:p>
                  </a:txBody>
                  <a:tcPr anchor="ctr"/>
                </a:tc>
                <a:extLst>
                  <a:ext uri="{0D108BD9-81ED-4DB2-BD59-A6C34878D82A}">
                    <a16:rowId xmlns:a16="http://schemas.microsoft.com/office/drawing/2014/main" val="2052818359"/>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rhyomai</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1 Thess. 1:10</a:t>
                      </a:r>
                      <a:endParaRPr lang="en-US" sz="2800" dirty="0"/>
                    </a:p>
                  </a:txBody>
                  <a:tcPr anchor="ctr"/>
                </a:tc>
                <a:extLst>
                  <a:ext uri="{0D108BD9-81ED-4DB2-BD59-A6C34878D82A}">
                    <a16:rowId xmlns:a16="http://schemas.microsoft.com/office/drawing/2014/main" val="1503851759"/>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harpazō</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1 Thess. 4:17</a:t>
                      </a:r>
                      <a:endParaRPr lang="en-US" sz="2800" dirty="0"/>
                    </a:p>
                  </a:txBody>
                  <a:tcPr anchor="ctr"/>
                </a:tc>
                <a:extLst>
                  <a:ext uri="{0D108BD9-81ED-4DB2-BD59-A6C34878D82A}">
                    <a16:rowId xmlns:a16="http://schemas.microsoft.com/office/drawing/2014/main" val="2922670412"/>
                  </a:ext>
                </a:extLst>
              </a:tr>
              <a:tr h="73152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800" i="1" dirty="0">
                          <a:effectLst/>
                          <a:latin typeface="Calibri" panose="020F0502020204030204" pitchFamily="34" charset="0"/>
                          <a:cs typeface="Calibri" panose="020F0502020204030204" pitchFamily="34" charset="0"/>
                        </a:rPr>
                        <a:t>apostasia</a:t>
                      </a:r>
                      <a:endParaRPr lang="en-US" sz="2800" dirty="0"/>
                    </a:p>
                  </a:txBody>
                  <a:tcPr anchor="ctr"/>
                </a:tc>
                <a:tc>
                  <a:txBody>
                    <a:bodyPr/>
                    <a:lstStyle/>
                    <a:p>
                      <a:pPr algn="ctr"/>
                      <a:r>
                        <a:rPr lang="en-US" sz="2800" dirty="0">
                          <a:effectLst/>
                          <a:latin typeface="Calibri" panose="020F0502020204030204" pitchFamily="34" charset="0"/>
                          <a:cs typeface="Calibri" panose="020F0502020204030204" pitchFamily="34" charset="0"/>
                        </a:rPr>
                        <a:t>2 Thess. 2:3a</a:t>
                      </a:r>
                      <a:endParaRPr lang="en-US" sz="2800" dirty="0"/>
                    </a:p>
                  </a:txBody>
                  <a:tcPr anchor="ctr"/>
                </a:tc>
                <a:extLst>
                  <a:ext uri="{0D108BD9-81ED-4DB2-BD59-A6C34878D82A}">
                    <a16:rowId xmlns:a16="http://schemas.microsoft.com/office/drawing/2014/main" val="3089917511"/>
                  </a:ext>
                </a:extLst>
              </a:tr>
            </a:tbl>
          </a:graphicData>
        </a:graphic>
      </p:graphicFrame>
      <p:pic>
        <p:nvPicPr>
          <p:cNvPr id="41989" name="Picture 4">
            <a:extLst>
              <a:ext uri="{FF2B5EF4-FFF2-40B4-BE49-F238E27FC236}">
                <a16:creationId xmlns:a16="http://schemas.microsoft.com/office/drawing/2014/main" id="{1C7F3FC4-8325-4713-B53D-36703AD8E6F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21" y="2895600"/>
            <a:ext cx="147196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8816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609600" y="1371600"/>
            <a:ext cx="10972800" cy="4724400"/>
          </a:xfrm>
        </p:spPr>
        <p:txBody>
          <a:bodyPr/>
          <a:lstStyle/>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Greek from the </a:t>
            </a:r>
            <a:r>
              <a:rPr lang="en-US" sz="3000" i="1" dirty="0" err="1">
                <a:effectLst>
                  <a:outerShdw blurRad="38100" dist="38100" dir="2700000" algn="tl">
                    <a:srgbClr val="000000">
                      <a:alpha val="43137"/>
                    </a:srgbClr>
                  </a:outerShdw>
                </a:effectLst>
                <a:cs typeface="Calibri" panose="020F0502020204030204" pitchFamily="34" charset="0"/>
              </a:rPr>
              <a:t>Koine</a:t>
            </a:r>
            <a:r>
              <a:rPr lang="en-US" sz="3000" dirty="0">
                <a:effectLst>
                  <a:outerShdw blurRad="38100" dist="38100" dir="2700000" algn="tl">
                    <a:srgbClr val="000000">
                      <a:alpha val="43137"/>
                    </a:srgbClr>
                  </a:outerShdw>
                </a:effectLst>
                <a:cs typeface="Calibri" panose="020F0502020204030204" pitchFamily="34" charset="0"/>
              </a:rPr>
              <a:t> period?</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Subtraction from the Last Days will be characterized by continual apostasy?</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Rapture is passive and apostasy is active?</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 Incongruence with verse 1?</a:t>
            </a:r>
          </a:p>
          <a:p>
            <a:pPr marL="457200" indent="-457200" algn="just">
              <a:spcBef>
                <a:spcPts val="0"/>
              </a:spcBef>
              <a:spcAft>
                <a:spcPts val="1800"/>
              </a:spcAft>
              <a:buSzPct val="100000"/>
              <a:buFont typeface="+mj-lt"/>
              <a:buAutoNum type="arabicPeriod"/>
              <a:defRPr/>
            </a:pPr>
            <a:r>
              <a:rPr lang="en-GB" sz="3000" b="1" u="sng" dirty="0">
                <a:solidFill>
                  <a:srgbClr val="FFFFCC"/>
                </a:solidFill>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a:t>
            </a:r>
            <a:endParaRPr lang="en-US" sz="3000" b="1" u="sng" dirty="0">
              <a:solidFill>
                <a:srgbClr val="FFFFCC"/>
              </a:solidFill>
              <a:effectLst>
                <a:outerShdw blurRad="38100" dist="38100" dir="2700000" algn="tl">
                  <a:srgbClr val="000000">
                    <a:alpha val="43137"/>
                  </a:srgbClr>
                </a:outerShdw>
              </a:effectLst>
              <a:cs typeface="Calibri" panose="020F0502020204030204" pitchFamily="34" charset="0"/>
            </a:endParaRPr>
          </a:p>
        </p:txBody>
      </p:sp>
      <p:sp>
        <p:nvSpPr>
          <p:cNvPr id="2" name="Title 4">
            <a:extLst>
              <a:ext uri="{FF2B5EF4-FFF2-40B4-BE49-F238E27FC236}">
                <a16:creationId xmlns:a16="http://schemas.microsoft.com/office/drawing/2014/main" id="{E068471C-0573-C30E-3066-6C5D757C8DF9}"/>
              </a:ext>
            </a:extLst>
          </p:cNvPr>
          <p:cNvSpPr txBox="1">
            <a:spLocks noChangeArrowheads="1"/>
          </p:cNvSpPr>
          <p:nvPr/>
        </p:nvSpPr>
        <p:spPr bwMode="auto">
          <a:xfrm>
            <a:off x="609600" y="228600"/>
            <a:ext cx="1014984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a:lstStyle>
          <a:p>
            <a:pPr algn="ctr"/>
            <a:r>
              <a:rPr lang="en-US" altLang="en-US" sz="3600" kern="0">
                <a:effectLst>
                  <a:outerShdw blurRad="38100" dist="38100" dir="2700000" algn="tl">
                    <a:srgbClr val="000000">
                      <a:alpha val="43137"/>
                    </a:srgbClr>
                  </a:outerShdw>
                </a:effectLst>
                <a:cs typeface="Calibri" panose="020F0502020204030204" pitchFamily="34" charset="0"/>
              </a:rPr>
              <a:t>Answering Objections to the Physical Departure View</a:t>
            </a:r>
            <a:endParaRPr lang="en-US" altLang="en-US" sz="3600" kern="0" dirty="0">
              <a:effectLst>
                <a:outerShdw blurRad="38100" dist="38100" dir="2700000" algn="tl">
                  <a:srgbClr val="000000">
                    <a:alpha val="43137"/>
                  </a:srgbClr>
                </a:outerShdw>
              </a:effectLst>
              <a:cs typeface="Calibri" panose="020F0502020204030204" pitchFamily="34" charset="0"/>
            </a:endParaRPr>
          </a:p>
        </p:txBody>
      </p:sp>
      <p:pic>
        <p:nvPicPr>
          <p:cNvPr id="3" name="Picture 2">
            <a:extLst>
              <a:ext uri="{FF2B5EF4-FFF2-40B4-BE49-F238E27FC236}">
                <a16:creationId xmlns:a16="http://schemas.microsoft.com/office/drawing/2014/main" id="{AA3585BF-7CB9-1B91-5E6B-5BB5DABC55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96600" y="85886"/>
            <a:ext cx="7359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95919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9AC10A-A4C7-D8FC-C701-BF75CB50EC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a:lnSpc>
                <a:spcPct val="90000"/>
              </a:lnSpc>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2:2-3 (NKJV)</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baseline="30000" dirty="0">
                <a:latin typeface="system-ui"/>
              </a:rPr>
              <a:t>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not to be soon shaken in mind or troubled, either by spirit or by word or by letter, as if from us, as though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day of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had come.</a:t>
            </a:r>
            <a:r>
              <a:rPr lang="en-US" sz="2800" b="1" i="0" baseline="30000" dirty="0">
                <a:solidFill>
                  <a:srgbClr val="000000"/>
                </a:solidFill>
                <a:effectLst/>
                <a:latin typeface="system-ui"/>
              </a:rPr>
              <a:t> </a:t>
            </a:r>
            <a:r>
              <a:rPr lang="en-US" sz="2800" b="1" baseline="30000" dirty="0">
                <a:latin typeface="system-ui"/>
              </a:rPr>
              <a:t>3</a:t>
            </a:r>
            <a:r>
              <a:rPr lang="en-US" sz="2800" b="1" i="0" baseline="30000" dirty="0">
                <a:solidFill>
                  <a:srgbClr val="000000"/>
                </a:solidFill>
                <a:effectLst/>
                <a:latin typeface="system-ui"/>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man deceive you by any means: for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day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shall not come, except there come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falling away first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that man of sin be revealed, the son of perdition”</a:t>
            </a:r>
          </a:p>
        </p:txBody>
      </p:sp>
    </p:spTree>
    <p:extLst>
      <p:ext uri="{BB962C8B-B14F-4D97-AF65-F5344CB8AC3E}">
        <p14:creationId xmlns:p14="http://schemas.microsoft.com/office/powerpoint/2010/main" val="40452888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45DB4-CDBC-49FB-891D-9E44C81B13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4185761"/>
          </a:xfrm>
          <a:prstGeom prst="rect">
            <a:avLst/>
          </a:prstGeom>
        </p:spPr>
        <p:txBody>
          <a:bodyPr wrap="square">
            <a:spAutoFit/>
          </a:bodyPr>
          <a:lstStyle/>
          <a:p>
            <a:pPr algn="ctr" defTabSz="685783">
              <a:lnSpc>
                <a:spcPct val="90000"/>
              </a:lnSpc>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2:3 (NASB)</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baseline="30000" dirty="0">
                <a:latin typeface="system-ui"/>
              </a:rPr>
              <a:t>2</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you not be quickly shaken from your composure or be disturbed either by a spirit or a message or a letter as if from us, to the effect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day of the Lord</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has come. </a:t>
            </a:r>
            <a:r>
              <a:rPr lang="en-US" sz="2800" b="1" baseline="30000" dirty="0">
                <a:effectLst>
                  <a:outerShdw blurRad="38100" dist="38100" dir="2700000" algn="tl">
                    <a:srgbClr val="000000">
                      <a:alpha val="43137"/>
                    </a:srgbClr>
                  </a:outerShdw>
                </a:effectLst>
                <a:latin typeface="system-ui"/>
              </a:rPr>
              <a:t>3 </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and the man of lawlessness is revealed, the son of destruction.”</a:t>
            </a:r>
          </a:p>
        </p:txBody>
      </p:sp>
    </p:spTree>
    <p:extLst>
      <p:ext uri="{BB962C8B-B14F-4D97-AF65-F5344CB8AC3E}">
        <p14:creationId xmlns:p14="http://schemas.microsoft.com/office/powerpoint/2010/main" val="3597044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ECEC35-9207-4506-B142-1EA028570B67}"/>
              </a:ext>
            </a:extLst>
          </p:cNvPr>
          <p:cNvPicPr>
            <a:picLocks noChangeAspect="1"/>
          </p:cNvPicPr>
          <p:nvPr/>
        </p:nvPicPr>
        <p:blipFill>
          <a:blip r:embed="rId2"/>
          <a:stretch>
            <a:fillRect/>
          </a:stretch>
        </p:blipFill>
        <p:spPr>
          <a:xfrm>
            <a:off x="1981204" y="228600"/>
            <a:ext cx="8229599" cy="640080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45DB4-CDBC-49FB-891D-9E44C81B13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2523768"/>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1:5</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
            </a:r>
            <a:r>
              <a:rPr lang="en-US" sz="3600" b="0" i="0" dirty="0">
                <a:effectLst/>
                <a:latin typeface="Calibri" panose="020F0502020204030204" pitchFamily="34" charset="0"/>
                <a:cs typeface="Calibri" panose="020F0502020204030204" pitchFamily="34" charset="0"/>
              </a:rPr>
              <a:t>od called the light day, and the darkness He called night. And there was </a:t>
            </a:r>
            <a:r>
              <a:rPr lang="en-US" sz="3600" b="1" i="0" u="sng" dirty="0">
                <a:solidFill>
                  <a:srgbClr val="FFFFCC"/>
                </a:solidFill>
                <a:effectLst/>
                <a:latin typeface="Calibri" panose="020F0502020204030204" pitchFamily="34" charset="0"/>
                <a:cs typeface="Calibri" panose="020F0502020204030204" pitchFamily="34" charset="0"/>
              </a:rPr>
              <a:t>evening</a:t>
            </a:r>
            <a:r>
              <a:rPr lang="en-US" sz="3600" b="0" i="0" dirty="0">
                <a:effectLst/>
                <a:latin typeface="Calibri" panose="020F0502020204030204" pitchFamily="34" charset="0"/>
                <a:cs typeface="Calibri" panose="020F0502020204030204" pitchFamily="34" charset="0"/>
              </a:rPr>
              <a:t> and there was </a:t>
            </a:r>
            <a:r>
              <a:rPr lang="en-US" sz="3600" b="1" i="0" u="sng" dirty="0">
                <a:solidFill>
                  <a:srgbClr val="FFFFCC"/>
                </a:solidFill>
                <a:effectLst/>
                <a:latin typeface="Calibri" panose="020F0502020204030204" pitchFamily="34" charset="0"/>
                <a:cs typeface="Calibri" panose="020F0502020204030204" pitchFamily="34" charset="0"/>
              </a:rPr>
              <a:t>morning</a:t>
            </a:r>
            <a:r>
              <a:rPr lang="en-US" sz="3600" b="0" i="0" dirty="0">
                <a:effectLst/>
                <a:latin typeface="Calibri" panose="020F0502020204030204" pitchFamily="34" charset="0"/>
                <a:cs typeface="Calibri" panose="020F0502020204030204" pitchFamily="34" charset="0"/>
              </a:rPr>
              <a:t>, one day</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72ACB7EB-1036-F397-CFF3-0B3D377EE60A}"/>
              </a:ext>
            </a:extLst>
          </p:cNvPr>
          <p:cNvPicPr>
            <a:picLocks noChangeAspect="1"/>
          </p:cNvPicPr>
          <p:nvPr/>
        </p:nvPicPr>
        <p:blipFill>
          <a:blip r:embed="rId3"/>
          <a:stretch>
            <a:fillRect/>
          </a:stretch>
        </p:blipFill>
        <p:spPr>
          <a:xfrm>
            <a:off x="3025752" y="2514600"/>
            <a:ext cx="6140496" cy="2286000"/>
          </a:xfrm>
          <a:prstGeom prst="rect">
            <a:avLst/>
          </a:prstGeom>
          <a:ln>
            <a:solidFill>
              <a:schemeClr val="tx1"/>
            </a:solidFill>
          </a:ln>
        </p:spPr>
      </p:pic>
    </p:spTree>
    <p:extLst>
      <p:ext uri="{BB962C8B-B14F-4D97-AF65-F5344CB8AC3E}">
        <p14:creationId xmlns:p14="http://schemas.microsoft.com/office/powerpoint/2010/main" val="1729788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5360" y="228600"/>
            <a:ext cx="10241280" cy="6217920"/>
          </a:xfrm>
          <a:prstGeom prst="rect">
            <a:avLst/>
          </a:prstGeom>
          <a:ln w="28575">
            <a:solidFill>
              <a:srgbClr val="FFFFCC"/>
            </a:solidFill>
          </a:ln>
        </p:spPr>
      </p:pic>
    </p:spTree>
    <p:extLst>
      <p:ext uri="{BB962C8B-B14F-4D97-AF65-F5344CB8AC3E}">
        <p14:creationId xmlns:p14="http://schemas.microsoft.com/office/powerpoint/2010/main" val="30746011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649C49-5E67-4115-9AFE-5158568B6AEC}"/>
              </a:ext>
            </a:extLst>
          </p:cNvPr>
          <p:cNvPicPr>
            <a:picLocks noChangeAspect="1"/>
          </p:cNvPicPr>
          <p:nvPr/>
        </p:nvPicPr>
        <p:blipFill>
          <a:blip r:embed="rId2"/>
          <a:stretch>
            <a:fillRect/>
          </a:stretch>
        </p:blipFill>
        <p:spPr>
          <a:xfrm>
            <a:off x="1667429" y="157572"/>
            <a:ext cx="8857143" cy="6542857"/>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1179" y="228600"/>
            <a:ext cx="9769643" cy="6400800"/>
          </a:xfrm>
          <a:prstGeom prst="rect">
            <a:avLst/>
          </a:prstGeom>
          <a:ln>
            <a:solidFill>
              <a:srgbClr val="FFFFCC"/>
            </a:solidFill>
          </a:ln>
        </p:spPr>
      </p:pic>
    </p:spTree>
    <p:extLst>
      <p:ext uri="{BB962C8B-B14F-4D97-AF65-F5344CB8AC3E}">
        <p14:creationId xmlns:p14="http://schemas.microsoft.com/office/powerpoint/2010/main" val="21557758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45DB4-CDBC-49FB-891D-9E44C81B13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3554819"/>
          </a:xfrm>
          <a:prstGeom prst="rect">
            <a:avLst/>
          </a:prstGeom>
        </p:spPr>
        <p:txBody>
          <a:bodyPr wrap="square">
            <a:spAutoFit/>
          </a:bodyPr>
          <a:lstStyle/>
          <a:p>
            <a:pPr algn="ctr" defTabSz="685783">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5:2-3 (NKJV)</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baseline="30000" dirty="0">
                <a:latin typeface="system-ui"/>
              </a:rPr>
              <a:t>2</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you yourselves know perfectly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day of the Lord</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comes as a thief in the night. </a:t>
            </a:r>
            <a:r>
              <a:rPr lang="en-US" sz="2800" b="1" baseline="30000" dirty="0">
                <a:latin typeface="system-ui"/>
              </a:rPr>
              <a:t>3</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when they say, “Peace and safety!” then sudden destruction comes upon them, as labor pains upon a pregnant woman. And they shall not escape.”</a:t>
            </a:r>
          </a:p>
        </p:txBody>
      </p:sp>
    </p:spTree>
    <p:extLst>
      <p:ext uri="{BB962C8B-B14F-4D97-AF65-F5344CB8AC3E}">
        <p14:creationId xmlns:p14="http://schemas.microsoft.com/office/powerpoint/2010/main" val="26799692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2F4B24-F7A3-6425-124E-7C3DEB3D4F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2:2</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you not be quickly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shaken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your composure or be disturbed either by a spirit or a message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letter as if from us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effect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day of the Lord [the Tribulation ] has come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7" name="Picture 4">
            <a:extLst>
              <a:ext uri="{FF2B5EF4-FFF2-40B4-BE49-F238E27FC236}">
                <a16:creationId xmlns:a16="http://schemas.microsoft.com/office/drawing/2014/main" id="{F2B1142E-80B7-434D-8660-B3E9023C053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60394" y="3048000"/>
            <a:ext cx="14712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28788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departure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17632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 2:3-12)</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The departure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11113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A01866BA-D5D9-4D2F-A0A4-703FC9225D0C}"/>
              </a:ext>
            </a:extLst>
          </p:cNvPr>
          <p:cNvSpPr>
            <a:spLocks noGrp="1" noChangeArrowheads="1"/>
          </p:cNvSpPr>
          <p:nvPr>
            <p:ph type="title" idx="4294967295"/>
          </p:nvPr>
        </p:nvSpPr>
        <p:spPr>
          <a:xfrm>
            <a:off x="2209800" y="2857500"/>
            <a:ext cx="7772400" cy="1143000"/>
          </a:xfrm>
        </p:spPr>
        <p:txBody>
          <a:bodyPr/>
          <a:lstStyle/>
          <a:p>
            <a:pPr algn="ctr"/>
            <a:r>
              <a:rPr lang="en-US" altLang="en-US" sz="6000"/>
              <a:t>Conclusion</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4">
            <a:extLst>
              <a:ext uri="{FF2B5EF4-FFF2-40B4-BE49-F238E27FC236}">
                <a16:creationId xmlns:a16="http://schemas.microsoft.com/office/drawing/2014/main" id="{ADBB5A03-8A69-4B48-8A35-CB1C4E4814EA}"/>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EA5A5DD3-8FA1-4127-83F4-253C9A77B7D0}"/>
              </a:ext>
            </a:extLst>
          </p:cNvPr>
          <p:cNvSpPr>
            <a:spLocks noGrp="1"/>
          </p:cNvSpPr>
          <p:nvPr>
            <p:ph idx="4294967295"/>
          </p:nvPr>
        </p:nvSpPr>
        <p:spPr>
          <a:xfrm>
            <a:off x="1638300" y="1371600"/>
            <a:ext cx="8915400" cy="3581400"/>
          </a:xfrm>
        </p:spPr>
        <p:txBody>
          <a:bodyPr/>
          <a:lstStyle/>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have always been doctrinal departures</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Thess. was an early letter</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definite article before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endPar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Noun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can refer to physical departure</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Verb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can refer to physical departure</a:t>
            </a:r>
          </a:p>
        </p:txBody>
      </p:sp>
      <p:pic>
        <p:nvPicPr>
          <p:cNvPr id="31748" name="Picture 4">
            <a:extLst>
              <a:ext uri="{FF2B5EF4-FFF2-40B4-BE49-F238E27FC236}">
                <a16:creationId xmlns:a16="http://schemas.microsoft.com/office/drawing/2014/main" id="{FFB0A6A9-DB2F-4AB4-AA4C-8AAE097A278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2464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1AE4D5-63C4-49F3-B6FF-21A95F24B8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81200" y="228600"/>
            <a:ext cx="8229600" cy="6400800"/>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1638300" y="1371600"/>
            <a:ext cx="8915400" cy="3429000"/>
          </a:xfrm>
        </p:spPr>
        <p:txBody>
          <a:bodyPr/>
          <a:lstStyle/>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Extended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Immediate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 Thess. 2:2 is a review course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Early Bible translations favor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Physical departure is held by credible scholars</a:t>
            </a:r>
          </a:p>
        </p:txBody>
      </p:sp>
      <p:pic>
        <p:nvPicPr>
          <p:cNvPr id="2" name="Picture 4">
            <a:extLst>
              <a:ext uri="{FF2B5EF4-FFF2-40B4-BE49-F238E27FC236}">
                <a16:creationId xmlns:a16="http://schemas.microsoft.com/office/drawing/2014/main" id="{7E7CD427-5053-577F-A0D8-143E20B1016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42397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AD3492-25D6-C402-B229-A466A34628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3052118"/>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prōton</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man of lawlessness is revealed, the son of destruction.”</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0396"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4391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60FD6F-3414-4D6C-9CEB-885E4A5D32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2664" y="228325"/>
            <a:ext cx="8126672" cy="6401355"/>
          </a:xfrm>
          <a:prstGeom prst="rect">
            <a:avLst/>
          </a:prstGeom>
          <a:ln>
            <a:solidFill>
              <a:schemeClr val="tx1"/>
            </a:solidFill>
          </a:ln>
        </p:spPr>
      </p:pic>
    </p:spTree>
    <p:extLst>
      <p:ext uri="{BB962C8B-B14F-4D97-AF65-F5344CB8AC3E}">
        <p14:creationId xmlns:p14="http://schemas.microsoft.com/office/powerpoint/2010/main" val="6095260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6A0B55-ECA9-02D6-5784-D2B030E283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134147" name="Rectangle 1"/>
          <p:cNvSpPr>
            <a:spLocks noChangeArrowheads="1"/>
          </p:cNvSpPr>
          <p:nvPr/>
        </p:nvSpPr>
        <p:spPr bwMode="auto">
          <a:xfrm>
            <a:off x="609600" y="0"/>
            <a:ext cx="10972800" cy="2523768"/>
          </a:xfrm>
          <a:prstGeom prst="rect">
            <a:avLst/>
          </a:prstGeom>
          <a:noFill/>
          <a:ln w="28575">
            <a:noFill/>
            <a:miter lim="800000"/>
            <a:headEnd/>
            <a:tailEnd/>
          </a:ln>
        </p:spPr>
        <p:txBody>
          <a:bodyPr wrap="square">
            <a:spAutoFit/>
          </a:bodyPr>
          <a:lstStyle/>
          <a:p>
            <a:pPr algn="ctr">
              <a:spcAft>
                <a:spcPts val="1200"/>
              </a:spcAft>
              <a:buClr>
                <a:schemeClr val="tx1"/>
              </a:buClr>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Titus 2:13</a:t>
            </a:r>
          </a:p>
          <a:p>
            <a:pPr algn="just">
              <a:spcBef>
                <a:spcPts val="0"/>
              </a:spcBef>
              <a:spcAft>
                <a:spcPts val="0"/>
              </a:spcAft>
            </a:pPr>
            <a:r>
              <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ooking for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blessed hope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appearing of the glory of our great God and Savior, Christ Jesus.”</a:t>
            </a:r>
          </a:p>
        </p:txBody>
      </p:sp>
      <p:pic>
        <p:nvPicPr>
          <p:cNvPr id="3" name="Picture 2">
            <a:extLst>
              <a:ext uri="{FF2B5EF4-FFF2-40B4-BE49-F238E27FC236}">
                <a16:creationId xmlns:a16="http://schemas.microsoft.com/office/drawing/2014/main" id="{557DEFB2-31B3-41D8-A38A-324497FFB9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95814" y="2590800"/>
            <a:ext cx="3000375" cy="2286000"/>
          </a:xfrm>
          <a:prstGeom prst="rect">
            <a:avLst/>
          </a:prstGeom>
        </p:spPr>
      </p:pic>
    </p:spTree>
    <p:extLst>
      <p:ext uri="{BB962C8B-B14F-4D97-AF65-F5344CB8AC3E}">
        <p14:creationId xmlns:p14="http://schemas.microsoft.com/office/powerpoint/2010/main" val="21388265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a:t>
            </a:r>
            <a:r>
              <a:rPr lang="en-US" dirty="0">
                <a:effectLst>
                  <a:outerShdw blurRad="38100" dist="38100" dir="2700000" algn="tl">
                    <a:srgbClr val="000000">
                      <a:alpha val="43137"/>
                    </a:srgbClr>
                  </a:outerShdw>
                </a:effectLst>
                <a:cs typeface="Calibri" panose="020F0502020204030204" pitchFamily="34" charset="0"/>
              </a:rPr>
              <a:t>(2:3-12)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departure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1820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Prerequisites for the Day of the Lord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0990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Prerequisites for the Day of the Lord (2:3-12)</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The apostasy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6170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9634"/>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16620</TotalTime>
  <Words>4275</Words>
  <Application>Microsoft Office PowerPoint</Application>
  <PresentationFormat>Widescreen</PresentationFormat>
  <Paragraphs>323</Paragraphs>
  <Slides>74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74</vt:i4>
      </vt:variant>
    </vt:vector>
  </HeadingPairs>
  <TitlesOfParts>
    <vt:vector size="79" baseType="lpstr">
      <vt:lpstr>Calibri</vt:lpstr>
      <vt:lpstr>system-ui</vt:lpstr>
      <vt:lpstr>Times New Roman</vt:lpstr>
      <vt:lpstr>Wingdings</vt:lpstr>
      <vt:lpstr>Azure</vt:lpstr>
      <vt:lpstr>PowerPoint Presentation</vt:lpstr>
      <vt:lpstr>PowerPoint Presentation</vt:lpstr>
      <vt:lpstr>PowerPoint Presentation</vt:lpstr>
      <vt:lpstr>2 Thessalonians 2:1-12</vt:lpstr>
      <vt:lpstr>PowerPoint Presentation</vt:lpstr>
      <vt:lpstr>PowerPoint Presentation</vt:lpstr>
      <vt:lpstr>PowerPoint Presentation</vt:lpstr>
      <vt:lpstr>2 Thessalonians 2:1-12</vt:lpstr>
      <vt:lpstr>2 Thessalonians 2:1-12</vt:lpstr>
      <vt:lpstr>Apostasy? (2:3a)</vt:lpstr>
      <vt:lpstr>Apostasy? (2:3a)</vt:lpstr>
      <vt:lpstr>Spiritual Departure Options</vt:lpstr>
      <vt:lpstr>Apostasy? (2:3a)</vt:lpstr>
      <vt:lpstr>PowerPoint Presentation</vt:lpstr>
      <vt:lpstr>PowerPoint Presentation</vt:lpstr>
      <vt:lpstr>PowerPoint Presentation</vt:lpstr>
      <vt:lpstr>10 Cumulative Reasons Favoring Physical Departure</vt:lpstr>
      <vt:lpstr>10 Cumulative Reasons Favoring Physical Departure</vt:lpstr>
      <vt:lpstr>PowerPoint Presentation</vt:lpstr>
      <vt:lpstr>Answering Objections to the Physical Departure View</vt:lpstr>
      <vt:lpstr>PowerPoint Presentation</vt:lpstr>
      <vt:lpstr>PowerPoint Presentation</vt:lpstr>
      <vt:lpstr>Entries for Apostasia in Liddell &amp; Scott</vt:lpstr>
      <vt:lpstr>Entries for Apostasia in Lampe’s A Patristic Greek Lexicon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Entries for Apostasia in Liddell &amp; Scott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Thessalonians 2:1-12</vt:lpstr>
      <vt:lpstr>2 Thessalonians 2:1-12</vt:lpstr>
      <vt:lpstr>Conclusion</vt:lpstr>
      <vt:lpstr>10 Reasons Favoring Physical Departure</vt:lpstr>
      <vt:lpstr>10 Reasons Favoring Physical Departure</vt:lpstr>
      <vt:lpstr>PowerPoint Presentation</vt:lpstr>
      <vt:lpstr>PowerPoint Presentation</vt:lpstr>
      <vt:lpstr>PowerPoint Presentation</vt:lpstr>
      <vt:lpstr>2 Thessalonians 2:1-12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Thessalonians 013 - 2v3a</dc:title>
  <dc:subject>THE RAPTURE</dc:subject>
  <dc:creator>A. Woods</dc:creator>
  <dc:description>Modified by Jim McGowan</dc:description>
  <cp:lastModifiedBy>Jim McGowan</cp:lastModifiedBy>
  <cp:revision>1915</cp:revision>
  <cp:lastPrinted>2023-11-26T02:23:01Z</cp:lastPrinted>
  <dcterms:created xsi:type="dcterms:W3CDTF">2009-03-17T12:21:13Z</dcterms:created>
  <dcterms:modified xsi:type="dcterms:W3CDTF">2023-11-26T02:23:13Z</dcterms:modified>
</cp:coreProperties>
</file>