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8"/>
  </p:notesMasterIdLst>
  <p:handoutMasterIdLst>
    <p:handoutMasterId r:id="rId99"/>
  </p:handoutMasterIdLst>
  <p:sldIdLst>
    <p:sldId id="2094" r:id="rId2"/>
    <p:sldId id="9505" r:id="rId3"/>
    <p:sldId id="9806" r:id="rId4"/>
    <p:sldId id="10566" r:id="rId5"/>
    <p:sldId id="10686" r:id="rId6"/>
    <p:sldId id="7959" r:id="rId7"/>
    <p:sldId id="10592" r:id="rId8"/>
    <p:sldId id="10643" r:id="rId9"/>
    <p:sldId id="10644" r:id="rId10"/>
    <p:sldId id="10694" r:id="rId11"/>
    <p:sldId id="5591" r:id="rId12"/>
    <p:sldId id="9169" r:id="rId13"/>
    <p:sldId id="3154" r:id="rId14"/>
    <p:sldId id="10645" r:id="rId15"/>
    <p:sldId id="10647" r:id="rId16"/>
    <p:sldId id="10648" r:id="rId17"/>
    <p:sldId id="10649" r:id="rId18"/>
    <p:sldId id="10695" r:id="rId19"/>
    <p:sldId id="10696" r:id="rId20"/>
    <p:sldId id="10650" r:id="rId21"/>
    <p:sldId id="10651" r:id="rId22"/>
    <p:sldId id="10652" r:id="rId23"/>
    <p:sldId id="10654" r:id="rId24"/>
    <p:sldId id="10712" r:id="rId25"/>
    <p:sldId id="6609" r:id="rId26"/>
    <p:sldId id="6626" r:id="rId27"/>
    <p:sldId id="10711" r:id="rId28"/>
    <p:sldId id="6266" r:id="rId29"/>
    <p:sldId id="6267" r:id="rId30"/>
    <p:sldId id="10713" r:id="rId31"/>
    <p:sldId id="10653" r:id="rId32"/>
    <p:sldId id="10646" r:id="rId33"/>
    <p:sldId id="10657" r:id="rId34"/>
    <p:sldId id="10658" r:id="rId35"/>
    <p:sldId id="5593" r:id="rId36"/>
    <p:sldId id="5594" r:id="rId37"/>
    <p:sldId id="7037" r:id="rId38"/>
    <p:sldId id="5550" r:id="rId39"/>
    <p:sldId id="5551" r:id="rId40"/>
    <p:sldId id="7878" r:id="rId41"/>
    <p:sldId id="10659" r:id="rId42"/>
    <p:sldId id="10697" r:id="rId43"/>
    <p:sldId id="10660" r:id="rId44"/>
    <p:sldId id="10593" r:id="rId45"/>
    <p:sldId id="10661" r:id="rId46"/>
    <p:sldId id="10663" r:id="rId47"/>
    <p:sldId id="10664" r:id="rId48"/>
    <p:sldId id="10698" r:id="rId49"/>
    <p:sldId id="9861" r:id="rId50"/>
    <p:sldId id="3866" r:id="rId51"/>
    <p:sldId id="4641" r:id="rId52"/>
    <p:sldId id="2880" r:id="rId53"/>
    <p:sldId id="10710" r:id="rId54"/>
    <p:sldId id="10594" r:id="rId55"/>
    <p:sldId id="10665" r:id="rId56"/>
    <p:sldId id="10666" r:id="rId57"/>
    <p:sldId id="10699" r:id="rId58"/>
    <p:sldId id="10667" r:id="rId59"/>
    <p:sldId id="10669" r:id="rId60"/>
    <p:sldId id="10670" r:id="rId61"/>
    <p:sldId id="10578" r:id="rId62"/>
    <p:sldId id="10671" r:id="rId63"/>
    <p:sldId id="10700" r:id="rId64"/>
    <p:sldId id="10672" r:id="rId65"/>
    <p:sldId id="10701" r:id="rId66"/>
    <p:sldId id="10673" r:id="rId67"/>
    <p:sldId id="10702" r:id="rId68"/>
    <p:sldId id="10668" r:id="rId69"/>
    <p:sldId id="10703" r:id="rId70"/>
    <p:sldId id="10595" r:id="rId71"/>
    <p:sldId id="10674" r:id="rId72"/>
    <p:sldId id="10675" r:id="rId73"/>
    <p:sldId id="10678" r:id="rId74"/>
    <p:sldId id="10679" r:id="rId75"/>
    <p:sldId id="10704" r:id="rId76"/>
    <p:sldId id="10680" r:id="rId77"/>
    <p:sldId id="8007" r:id="rId78"/>
    <p:sldId id="10676" r:id="rId79"/>
    <p:sldId id="10677" r:id="rId80"/>
    <p:sldId id="10681" r:id="rId81"/>
    <p:sldId id="10682" r:id="rId82"/>
    <p:sldId id="10705" r:id="rId83"/>
    <p:sldId id="10706" r:id="rId84"/>
    <p:sldId id="9247" r:id="rId85"/>
    <p:sldId id="10707" r:id="rId86"/>
    <p:sldId id="8612" r:id="rId87"/>
    <p:sldId id="10683" r:id="rId88"/>
    <p:sldId id="7316" r:id="rId89"/>
    <p:sldId id="1804" r:id="rId90"/>
    <p:sldId id="10684" r:id="rId91"/>
    <p:sldId id="10708" r:id="rId92"/>
    <p:sldId id="9277" r:id="rId93"/>
    <p:sldId id="10709" r:id="rId94"/>
    <p:sldId id="10522" r:id="rId95"/>
    <p:sldId id="10596" r:id="rId96"/>
    <p:sldId id="10524" r:id="rId97"/>
  </p:sldIdLst>
  <p:sldSz cx="12192000" cy="6858000"/>
  <p:notesSz cx="7315200" cy="9601200"/>
  <p:custDataLst>
    <p:tags r:id="rId10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2" autoAdjust="0"/>
    <p:restoredTop sz="96191" autoAdjust="0"/>
  </p:normalViewPr>
  <p:slideViewPr>
    <p:cSldViewPr>
      <p:cViewPr>
        <p:scale>
          <a:sx n="100" d="100"/>
          <a:sy n="100" d="100"/>
        </p:scale>
        <p:origin x="1114" y="20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gs" Target="tags/tag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D14A6EBF-BEE6-4481-AF9E-EBBF98EC1B69}"/>
    <pc:docChg chg="custSel addSld delSld modSld sldOrd">
      <pc:chgData name="Jim McGowan" userId="e2c7446dd3aca506" providerId="LiveId" clId="{D14A6EBF-BEE6-4481-AF9E-EBBF98EC1B69}" dt="2023-10-29T17:32:25.998" v="32" actId="47"/>
      <pc:docMkLst>
        <pc:docMk/>
      </pc:docMkLst>
      <pc:sldChg chg="modSp mod">
        <pc:chgData name="Jim McGowan" userId="e2c7446dd3aca506" providerId="LiveId" clId="{D14A6EBF-BEE6-4481-AF9E-EBBF98EC1B69}" dt="2023-10-29T17:17:10.753" v="1" actId="207"/>
        <pc:sldMkLst>
          <pc:docMk/>
          <pc:sldMk cId="2629928329" sldId="10579"/>
        </pc:sldMkLst>
        <pc:spChg chg="mod">
          <ac:chgData name="Jim McGowan" userId="e2c7446dd3aca506" providerId="LiveId" clId="{D14A6EBF-BEE6-4481-AF9E-EBBF98EC1B69}" dt="2023-10-29T17:17:10.753" v="1" actId="207"/>
          <ac:spMkLst>
            <pc:docMk/>
            <pc:sldMk cId="2629928329" sldId="10579"/>
            <ac:spMk id="68611" creationId="{00000000-0000-0000-0000-000000000000}"/>
          </ac:spMkLst>
        </pc:spChg>
      </pc:sldChg>
      <pc:sldChg chg="modSp mod">
        <pc:chgData name="Jim McGowan" userId="e2c7446dd3aca506" providerId="LiveId" clId="{D14A6EBF-BEE6-4481-AF9E-EBBF98EC1B69}" dt="2023-10-29T17:27:02.180" v="3" actId="207"/>
        <pc:sldMkLst>
          <pc:docMk/>
          <pc:sldMk cId="2629185296" sldId="10581"/>
        </pc:sldMkLst>
        <pc:spChg chg="mod">
          <ac:chgData name="Jim McGowan" userId="e2c7446dd3aca506" providerId="LiveId" clId="{D14A6EBF-BEE6-4481-AF9E-EBBF98EC1B69}" dt="2023-10-29T17:27:02.180" v="3" actId="207"/>
          <ac:spMkLst>
            <pc:docMk/>
            <pc:sldMk cId="2629185296" sldId="10581"/>
            <ac:spMk id="68611" creationId="{00000000-0000-0000-0000-000000000000}"/>
          </ac:spMkLst>
        </pc:spChg>
      </pc:sldChg>
      <pc:sldChg chg="delSp modSp new del mod ord">
        <pc:chgData name="Jim McGowan" userId="e2c7446dd3aca506" providerId="LiveId" clId="{D14A6EBF-BEE6-4481-AF9E-EBBF98EC1B69}" dt="2023-10-29T17:32:25.998" v="32" actId="47"/>
        <pc:sldMkLst>
          <pc:docMk/>
          <pc:sldMk cId="3147419128" sldId="10590"/>
        </pc:sldMkLst>
        <pc:spChg chg="mod">
          <ac:chgData name="Jim McGowan" userId="e2c7446dd3aca506" providerId="LiveId" clId="{D14A6EBF-BEE6-4481-AF9E-EBBF98EC1B69}" dt="2023-10-29T17:28:23.016" v="21" actId="255"/>
          <ac:spMkLst>
            <pc:docMk/>
            <pc:sldMk cId="3147419128" sldId="10590"/>
            <ac:spMk id="2" creationId="{C96F6F14-F7A0-466F-167C-2E664B02960B}"/>
          </ac:spMkLst>
        </pc:spChg>
        <pc:spChg chg="del">
          <ac:chgData name="Jim McGowan" userId="e2c7446dd3aca506" providerId="LiveId" clId="{D14A6EBF-BEE6-4481-AF9E-EBBF98EC1B69}" dt="2023-10-29T17:28:00.314" v="5" actId="478"/>
          <ac:spMkLst>
            <pc:docMk/>
            <pc:sldMk cId="3147419128" sldId="10590"/>
            <ac:spMk id="3" creationId="{4F0EDE58-0CD0-80D9-96A1-F6F5B3C16155}"/>
          </ac:spMkLst>
        </pc:spChg>
      </pc:sldChg>
    </pc:docChg>
  </pc:docChgLst>
  <pc:docChgLst>
    <pc:chgData name="Jim McGowan" userId="e2c7446dd3aca506" providerId="LiveId" clId="{2A90909D-AB4F-4510-A472-4B4E31EAFF2E}"/>
    <pc:docChg chg="custSel addSld modSld replTag delTag">
      <pc:chgData name="Jim McGowan" userId="e2c7446dd3aca506" providerId="LiveId" clId="{2A90909D-AB4F-4510-A472-4B4E31EAFF2E}" dt="2023-11-12T18:28:42.806" v="26"/>
      <pc:docMkLst>
        <pc:docMk/>
      </pc:docMkLst>
      <pc:sldChg chg="modSp mod">
        <pc:chgData name="Jim McGowan" userId="e2c7446dd3aca506" providerId="LiveId" clId="{2A90909D-AB4F-4510-A472-4B4E31EAFF2E}" dt="2023-11-12T18:17:00.005" v="0" actId="207"/>
        <pc:sldMkLst>
          <pc:docMk/>
          <pc:sldMk cId="945526024" sldId="10144"/>
        </pc:sldMkLst>
        <pc:spChg chg="mod">
          <ac:chgData name="Jim McGowan" userId="e2c7446dd3aca506" providerId="LiveId" clId="{2A90909D-AB4F-4510-A472-4B4E31EAFF2E}" dt="2023-11-12T18:17:00.005" v="0" actId="207"/>
          <ac:spMkLst>
            <pc:docMk/>
            <pc:sldMk cId="945526024" sldId="10144"/>
            <ac:spMk id="3" creationId="{FCAB0259-2ED2-1928-0EE2-46625A5A800A}"/>
          </ac:spMkLst>
        </pc:spChg>
      </pc:sldChg>
      <pc:sldChg chg="delSp modSp new mod">
        <pc:chgData name="Jim McGowan" userId="e2c7446dd3aca506" providerId="LiveId" clId="{2A90909D-AB4F-4510-A472-4B4E31EAFF2E}" dt="2023-11-12T18:28:39.334" v="24" actId="12789"/>
        <pc:sldMkLst>
          <pc:docMk/>
          <pc:sldMk cId="1338648141" sldId="10725"/>
        </pc:sldMkLst>
        <pc:spChg chg="mod">
          <ac:chgData name="Jim McGowan" userId="e2c7446dd3aca506" providerId="LiveId" clId="{2A90909D-AB4F-4510-A472-4B4E31EAFF2E}" dt="2023-11-12T18:28:39.334" v="24" actId="12789"/>
          <ac:spMkLst>
            <pc:docMk/>
            <pc:sldMk cId="1338648141" sldId="10725"/>
            <ac:spMk id="2" creationId="{6C000071-2930-7DF5-EF4C-38564E38AA8E}"/>
          </ac:spMkLst>
        </pc:spChg>
        <pc:spChg chg="del">
          <ac:chgData name="Jim McGowan" userId="e2c7446dd3aca506" providerId="LiveId" clId="{2A90909D-AB4F-4510-A472-4B4E31EAFF2E}" dt="2023-11-12T18:28:23.193" v="4" actId="478"/>
          <ac:spMkLst>
            <pc:docMk/>
            <pc:sldMk cId="1338648141" sldId="10725"/>
            <ac:spMk id="3" creationId="{CDBC9D72-EFB8-27F8-2D0E-440350CC8D71}"/>
          </ac:spMkLst>
        </pc:spChg>
      </pc:sldChg>
    </pc:docChg>
  </pc:docChgLst>
  <pc:docChgLst>
    <pc:chgData name="Jim McGowan" userId="e2c7446dd3aca506" providerId="LiveId" clId="{D87AD03F-5A63-4A46-9195-CE1C1CDCA2CD}"/>
    <pc:docChg chg="custSel addSld modSld sldOrd">
      <pc:chgData name="Jim McGowan" userId="e2c7446dd3aca506" providerId="LiveId" clId="{D87AD03F-5A63-4A46-9195-CE1C1CDCA2CD}" dt="2023-11-05T18:23:52.041" v="19"/>
      <pc:docMkLst>
        <pc:docMk/>
      </pc:docMkLst>
      <pc:sldChg chg="delSp modSp new mod ord">
        <pc:chgData name="Jim McGowan" userId="e2c7446dd3aca506" providerId="LiveId" clId="{D87AD03F-5A63-4A46-9195-CE1C1CDCA2CD}" dt="2023-11-05T18:23:52.041" v="19"/>
        <pc:sldMkLst>
          <pc:docMk/>
          <pc:sldMk cId="690174162" sldId="10721"/>
        </pc:sldMkLst>
        <pc:spChg chg="mod">
          <ac:chgData name="Jim McGowan" userId="e2c7446dd3aca506" providerId="LiveId" clId="{D87AD03F-5A63-4A46-9195-CE1C1CDCA2CD}" dt="2023-11-05T18:22:45.581" v="17" actId="12788"/>
          <ac:spMkLst>
            <pc:docMk/>
            <pc:sldMk cId="690174162" sldId="10721"/>
            <ac:spMk id="2" creationId="{5B50E682-7A46-95EC-6044-5DCD5C8FB0AC}"/>
          </ac:spMkLst>
        </pc:spChg>
        <pc:spChg chg="del">
          <ac:chgData name="Jim McGowan" userId="e2c7446dd3aca506" providerId="LiveId" clId="{D87AD03F-5A63-4A46-9195-CE1C1CDCA2CD}" dt="2023-11-05T18:22:20.162" v="1" actId="478"/>
          <ac:spMkLst>
            <pc:docMk/>
            <pc:sldMk cId="690174162" sldId="10721"/>
            <ac:spMk id="3" creationId="{3D1A7854-1FEE-30F1-C1FF-53A8E37D6654}"/>
          </ac:spMkLst>
        </pc:spChg>
      </pc:sldChg>
    </pc:docChg>
  </pc:docChgLst>
  <pc:docChgLst>
    <pc:chgData name="Jim McGowan" userId="e2c7446dd3aca506" providerId="LiveId" clId="{2A5CDAB4-7CF4-460F-A90E-3E1958903FC1}"/>
    <pc:docChg chg="custSel addSld modSld replTag delTag">
      <pc:chgData name="Jim McGowan" userId="e2c7446dd3aca506" providerId="LiveId" clId="{2A5CDAB4-7CF4-460F-A90E-3E1958903FC1}" dt="2023-09-19T15:09:50.906" v="20"/>
      <pc:docMkLst>
        <pc:docMk/>
      </pc:docMkLst>
      <pc:sldChg chg="delSp modSp new mod">
        <pc:chgData name="Jim McGowan" userId="e2c7446dd3aca506" providerId="LiveId" clId="{2A5CDAB4-7CF4-460F-A90E-3E1958903FC1}" dt="2023-09-19T15:09:50.021" v="18" actId="12789"/>
        <pc:sldMkLst>
          <pc:docMk/>
          <pc:sldMk cId="20911479" sldId="10588"/>
        </pc:sldMkLst>
        <pc:spChg chg="mod">
          <ac:chgData name="Jim McGowan" userId="e2c7446dd3aca506" providerId="LiveId" clId="{2A5CDAB4-7CF4-460F-A90E-3E1958903FC1}" dt="2023-09-19T15:09:50.021" v="18" actId="12789"/>
          <ac:spMkLst>
            <pc:docMk/>
            <pc:sldMk cId="20911479" sldId="10588"/>
            <ac:spMk id="2" creationId="{CAC63AA0-4867-EC5A-EE46-86F2C4CBF2CE}"/>
          </ac:spMkLst>
        </pc:spChg>
        <pc:spChg chg="del">
          <ac:chgData name="Jim McGowan" userId="e2c7446dd3aca506" providerId="LiveId" clId="{2A5CDAB4-7CF4-460F-A90E-3E1958903FC1}" dt="2023-09-19T15:09:35.493" v="1" actId="478"/>
          <ac:spMkLst>
            <pc:docMk/>
            <pc:sldMk cId="20911479" sldId="10588"/>
            <ac:spMk id="3" creationId="{B08B43F3-6E9E-F31D-9AFB-519F5A14AF81}"/>
          </ac:spMkLst>
        </pc:spChg>
      </pc:sldChg>
    </pc:docChg>
  </pc:docChgLst>
  <pc:docChgLst>
    <pc:chgData name="Jim McGowan" userId="e2c7446dd3aca506" providerId="LiveId" clId="{0467854E-7EB0-4D2F-A3AF-721AEE0DFF50}"/>
    <pc:docChg chg="custSel replTag delTag modHandout">
      <pc:chgData name="Jim McGowan" userId="e2c7446dd3aca506" providerId="LiveId" clId="{0467854E-7EB0-4D2F-A3AF-721AEE0DFF50}" dt="2023-11-15T15:00:05.424" v="8"/>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139 - 35v16-29</a:t>
            </a:r>
          </a:p>
          <a:p>
            <a:pPr>
              <a:defRPr/>
            </a:pPr>
            <a:r>
              <a:rPr lang="en-US" sz="1600" dirty="0"/>
              <a:t>11-19-2023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11/18/2023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84</a:t>
            </a:fld>
            <a:endParaRPr lang="en-US" altLang="en-US" dirty="0"/>
          </a:p>
        </p:txBody>
      </p:sp>
    </p:spTree>
    <p:extLst>
      <p:ext uri="{BB962C8B-B14F-4D97-AF65-F5344CB8AC3E}">
        <p14:creationId xmlns:p14="http://schemas.microsoft.com/office/powerpoint/2010/main" val="248223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96</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4016956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44851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2" r:id="rId13"/>
    <p:sldLayoutId id="214748892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0.png"/></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581400" y="200360"/>
            <a:ext cx="4876800" cy="643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4419600" y="2895600"/>
            <a:ext cx="2590799" cy="19812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7130172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762000" y="1"/>
            <a:ext cx="10668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a:t>
            </a:r>
            <a:r>
              <a:rPr lang="en-US" sz="3600" b="1" u="sng" dirty="0">
                <a:solidFill>
                  <a:srgbClr val="FFFFCC"/>
                </a:solidFill>
                <a:latin typeface="Calibri" panose="020F0502020204030204" pitchFamily="34" charset="0"/>
              </a:rPr>
              <a:t>Bethlehem </a:t>
            </a:r>
            <a:r>
              <a:rPr lang="en-US" sz="3600" b="1" u="sng" dirty="0" err="1">
                <a:solidFill>
                  <a:srgbClr val="FFFFCC"/>
                </a:solidFill>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3C6FFD2F-8A32-DCB9-7F6B-1BD8345EA567}"/>
              </a:ext>
            </a:extLst>
          </p:cNvPr>
          <p:cNvPicPr>
            <a:picLocks noChangeAspect="1"/>
          </p:cNvPicPr>
          <p:nvPr/>
        </p:nvPicPr>
        <p:blipFill>
          <a:blip r:embed="rId3"/>
          <a:stretch>
            <a:fillRect/>
          </a:stretch>
        </p:blipFill>
        <p:spPr>
          <a:xfrm>
            <a:off x="4463143" y="2971800"/>
            <a:ext cx="3265714" cy="1828800"/>
          </a:xfrm>
          <a:prstGeom prst="rect">
            <a:avLst/>
          </a:prstGeom>
          <a:ln>
            <a:solidFill>
              <a:schemeClr val="tx1"/>
            </a:solidFill>
          </a:ln>
        </p:spPr>
      </p:pic>
    </p:spTree>
    <p:extLst>
      <p:ext uri="{BB962C8B-B14F-4D97-AF65-F5344CB8AC3E}">
        <p14:creationId xmlns:p14="http://schemas.microsoft.com/office/powerpoint/2010/main" val="17844097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3740486751"/>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A2324-3666-46A1-8621-46B2822F5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6670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Ecclesiastes 1:9</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6" y="3048000"/>
            <a:ext cx="1508908" cy="18288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364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45FD8E18-E519-F5B7-E3CD-B381D93D7C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5870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07887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3051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59357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9952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0796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a:t>
            </a:r>
            <a:r>
              <a:rPr lang="en-US" b="1">
                <a:solidFill>
                  <a:srgbClr val="FFFFCC"/>
                </a:solidFill>
                <a:effectLst>
                  <a:outerShdw blurRad="38100" dist="38100" dir="2700000" algn="tl">
                    <a:srgbClr val="000000">
                      <a:alpha val="43137"/>
                    </a:srgbClr>
                  </a:outerShdw>
                </a:effectLst>
              </a:rPr>
              <a:t>people)</a:t>
            </a:r>
            <a:endParaRPr lang="en-US" b="1" dirty="0">
              <a:solidFill>
                <a:srgbClr val="FFFFCC"/>
              </a:solidFill>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50924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Rachel’s naming (18a-b)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naming (18c)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54515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Rachel’s naming (18a-b)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naming (18c)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42395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Naming</a:t>
            </a:r>
          </a:p>
        </p:txBody>
      </p:sp>
      <p:sp>
        <p:nvSpPr>
          <p:cNvPr id="161795" name="Rectangle 3"/>
          <p:cNvSpPr>
            <a:spLocks noGrp="1" noChangeArrowheads="1"/>
          </p:cNvSpPr>
          <p:nvPr>
            <p:ph type="body" idx="1"/>
          </p:nvPr>
        </p:nvSpPr>
        <p:spPr>
          <a:xfrm>
            <a:off x="1295400" y="2078421"/>
            <a:ext cx="5731388" cy="1645920"/>
          </a:xfrm>
        </p:spPr>
        <p:txBody>
          <a:bodyPr/>
          <a:lstStyle/>
          <a:p>
            <a:pPr marL="571500" lvl="3" indent="-571500" eaLnBrk="1" hangingPunct="1">
              <a:spcBef>
                <a:spcPts val="0"/>
              </a:spcBef>
              <a:spcAft>
                <a:spcPts val="3600"/>
              </a:spcAft>
              <a:buClr>
                <a:schemeClr val="tx2"/>
              </a:buClr>
              <a:buFont typeface="+mj-lt"/>
              <a:buAutoNum type="romanLcPeriod"/>
              <a:defRPr/>
            </a:pPr>
            <a:r>
              <a:rPr lang="en-US" dirty="0">
                <a:effectLst>
                  <a:outerShdw blurRad="38100" dist="38100" dir="2700000" algn="tl">
                    <a:srgbClr val="000000">
                      <a:alpha val="43137"/>
                    </a:srgbClr>
                  </a:outerShdw>
                </a:effectLst>
              </a:rPr>
              <a:t>Circumstances (18a)</a:t>
            </a:r>
          </a:p>
          <a:p>
            <a:pPr marL="571500" lvl="3" indent="-571500" eaLnBrk="1" hangingPunct="1">
              <a:spcBef>
                <a:spcPts val="0"/>
              </a:spcBef>
              <a:spcAft>
                <a:spcPts val="3600"/>
              </a:spcAft>
              <a:buClr>
                <a:schemeClr val="tx2"/>
              </a:buClr>
              <a:buFont typeface="+mj-lt"/>
              <a:buAutoNum type="romanLcPeriod"/>
              <a:defRPr/>
            </a:pPr>
            <a:r>
              <a:rPr lang="en-US" dirty="0">
                <a:effectLst>
                  <a:outerShdw blurRad="38100" dist="38100" dir="2700000" algn="tl">
                    <a:srgbClr val="000000">
                      <a:alpha val="43137"/>
                    </a:srgbClr>
                  </a:outerShdw>
                </a:effectLst>
              </a:rPr>
              <a:t>Name (18b)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98526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Naming</a:t>
            </a:r>
          </a:p>
        </p:txBody>
      </p:sp>
      <p:sp>
        <p:nvSpPr>
          <p:cNvPr id="161795" name="Rectangle 3"/>
          <p:cNvSpPr>
            <a:spLocks noGrp="1" noChangeArrowheads="1"/>
          </p:cNvSpPr>
          <p:nvPr>
            <p:ph type="body" idx="1"/>
          </p:nvPr>
        </p:nvSpPr>
        <p:spPr>
          <a:xfrm>
            <a:off x="1295400" y="2078421"/>
            <a:ext cx="5731388" cy="1645920"/>
          </a:xfrm>
        </p:spPr>
        <p:txBody>
          <a:bodyPr/>
          <a:lstStyle/>
          <a:p>
            <a:pPr marL="571500" lvl="3" indent="-571500" eaLnBrk="1" hangingPunct="1">
              <a:spcBef>
                <a:spcPts val="0"/>
              </a:spcBef>
              <a:spcAft>
                <a:spcPts val="36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Circumstances (18a)</a:t>
            </a:r>
          </a:p>
          <a:p>
            <a:pPr marL="571500" lvl="3" indent="-571500" eaLnBrk="1" hangingPunct="1">
              <a:spcBef>
                <a:spcPts val="0"/>
              </a:spcBef>
              <a:spcAft>
                <a:spcPts val="3600"/>
              </a:spcAft>
              <a:buClr>
                <a:schemeClr val="tx2"/>
              </a:buClr>
              <a:buFont typeface="+mj-lt"/>
              <a:buAutoNum type="romanLcPeriod"/>
              <a:defRPr/>
            </a:pPr>
            <a:r>
              <a:rPr lang="en-US" dirty="0">
                <a:effectLst>
                  <a:outerShdw blurRad="38100" dist="38100" dir="2700000" algn="tl">
                    <a:srgbClr val="000000">
                      <a:alpha val="43137"/>
                    </a:srgbClr>
                  </a:outerShdw>
                </a:effectLst>
              </a:rPr>
              <a:t>Name (18b)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49494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876800" y="228600"/>
            <a:ext cx="2438400" cy="1143000"/>
          </a:xfrm>
        </p:spPr>
        <p:txBody>
          <a:bodyPr/>
          <a:lstStyle/>
          <a:p>
            <a:pPr algn="ctr" eaLnBrk="1" hangingPunct="1"/>
            <a:r>
              <a:rPr lang="en-US" sz="3600" dirty="0">
                <a:effectLst>
                  <a:outerShdw blurRad="38100" dist="38100" dir="2700000" algn="tl">
                    <a:srgbClr val="000000">
                      <a:alpha val="43137"/>
                    </a:srgbClr>
                  </a:outerShdw>
                </a:effectLst>
              </a:rPr>
              <a:t>Woman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(3:16)</a:t>
            </a:r>
          </a:p>
        </p:txBody>
      </p:sp>
      <p:sp>
        <p:nvSpPr>
          <p:cNvPr id="37891" name="Rectangle 3"/>
          <p:cNvSpPr>
            <a:spLocks noGrp="1" noChangeArrowheads="1"/>
          </p:cNvSpPr>
          <p:nvPr>
            <p:ph type="body" idx="1"/>
          </p:nvPr>
        </p:nvSpPr>
        <p:spPr>
          <a:xfrm>
            <a:off x="3581400" y="1600201"/>
            <a:ext cx="5029200" cy="20574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Painful child birth (3:16a)</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Relational conflict (3:16b)</a:t>
            </a:r>
          </a:p>
        </p:txBody>
      </p:sp>
      <p:pic>
        <p:nvPicPr>
          <p:cNvPr id="28676" name="Picture 8" descr="C:\Users\awoods\AppData\Local\Microsoft\Windows\Temporary Internet Files\Content.IE5\77FPK2XC\MCBD20125_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30604" y="3505200"/>
            <a:ext cx="4930792" cy="2743200"/>
          </a:xfrm>
          <a:prstGeom prst="rect">
            <a:avLst/>
          </a:prstGeom>
          <a:noFill/>
          <a:ln w="9525">
            <a:noFill/>
            <a:miter lim="800000"/>
            <a:headEnd/>
            <a:tailEnd/>
          </a:ln>
        </p:spPr>
      </p:pic>
      <p:pic>
        <p:nvPicPr>
          <p:cNvPr id="3" name="Picture 2">
            <a:extLst>
              <a:ext uri="{FF2B5EF4-FFF2-40B4-BE49-F238E27FC236}">
                <a16:creationId xmlns:a16="http://schemas.microsoft.com/office/drawing/2014/main" id="{9A401BD7-2B42-373B-A8D8-145B9D3093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1003396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E6CDF-E0BB-04BB-F2F1-E71DC51291D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Genesis 3:16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woman He said, ‘I will greatly multiply Your pain in childbirth, In pain you will bring forth children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your desire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TESHUQAH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for your husband, And he will rule over you.’”</a:t>
            </a:r>
          </a:p>
        </p:txBody>
      </p:sp>
      <p:pic>
        <p:nvPicPr>
          <p:cNvPr id="2" name="Picture 1">
            <a:extLst>
              <a:ext uri="{FF2B5EF4-FFF2-40B4-BE49-F238E27FC236}">
                <a16:creationId xmlns:a16="http://schemas.microsoft.com/office/drawing/2014/main" id="{C65D05A9-EA23-439D-8F04-A35D75AC34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7430" y="3200401"/>
            <a:ext cx="2857143" cy="1638095"/>
          </a:xfrm>
          <a:prstGeom prst="rect">
            <a:avLst/>
          </a:prstGeom>
        </p:spPr>
      </p:pic>
    </p:spTree>
    <p:extLst>
      <p:ext uri="{BB962C8B-B14F-4D97-AF65-F5344CB8AC3E}">
        <p14:creationId xmlns:p14="http://schemas.microsoft.com/office/powerpoint/2010/main" val="353968460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18963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E1116281-F078-B2AC-B5C2-6709D4253B28}"/>
              </a:ext>
            </a:extLst>
          </p:cNvPr>
          <p:cNvSpPr>
            <a:spLocks noChangeArrowheads="1"/>
          </p:cNvSpPr>
          <p:nvPr/>
        </p:nvSpPr>
        <p:spPr bwMode="auto">
          <a:xfrm>
            <a:off x="609600" y="205740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māwet</a:t>
            </a:r>
            <a:r>
              <a:rPr lang="en-US" altLang="en-US">
                <a:cs typeface="Calibri" panose="020F0502020204030204" pitchFamily="34" charset="0"/>
              </a:rPr>
              <a:t>: “Death is the consequences and the punishment of sin. It originated with sin. A grand theme of the Old Testament is God’s holiness, which </a:t>
            </a:r>
            <a:r>
              <a:rPr lang="en-US" altLang="en-US" b="1" u="sng">
                <a:solidFill>
                  <a:srgbClr val="FFFFCC"/>
                </a:solidFill>
                <a:cs typeface="Calibri" panose="020F0502020204030204" pitchFamily="34" charset="0"/>
              </a:rPr>
              <a:t>separates</a:t>
            </a:r>
            <a:r>
              <a:rPr lang="en-US" altLang="en-US">
                <a:cs typeface="Calibri" panose="020F0502020204030204" pitchFamily="34" charset="0"/>
              </a:rPr>
              <a:t> Him from all that is in harmony with His character. Death, then, in the Old Testament means ultimate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from God due to sin.”</a:t>
            </a:r>
          </a:p>
        </p:txBody>
      </p:sp>
      <p:sp>
        <p:nvSpPr>
          <p:cNvPr id="6" name="Rectangle 2">
            <a:extLst>
              <a:ext uri="{FF2B5EF4-FFF2-40B4-BE49-F238E27FC236}">
                <a16:creationId xmlns:a16="http://schemas.microsoft.com/office/drawing/2014/main" id="{26DDADE5-8047-1C7B-08BD-79976512AE2B}"/>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59396" name="TextBox 2">
            <a:extLst>
              <a:ext uri="{FF2B5EF4-FFF2-40B4-BE49-F238E27FC236}">
                <a16:creationId xmlns:a16="http://schemas.microsoft.com/office/drawing/2014/main" id="{0558318B-7F2E-24E7-A9E6-B9093040C303}"/>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Elmer B. Smick, “</a:t>
            </a:r>
            <a:r>
              <a:rPr lang="en-US" altLang="en-US" sz="2400" i="1">
                <a:cs typeface="Calibri" panose="020F0502020204030204" pitchFamily="34" charset="0"/>
              </a:rPr>
              <a:t>māwet</a:t>
            </a:r>
            <a:r>
              <a:rPr lang="en-US" altLang="en-US" sz="2400">
                <a:cs typeface="Calibri" panose="020F0502020204030204" pitchFamily="34" charset="0"/>
              </a:rPr>
              <a:t>," in </a:t>
            </a:r>
            <a:r>
              <a:rPr lang="en-US" altLang="en-US" sz="2400" i="1">
                <a:cs typeface="Calibri" panose="020F0502020204030204" pitchFamily="34" charset="0"/>
              </a:rPr>
              <a:t>Theological Wordbook of the Old Testament</a:t>
            </a:r>
            <a:r>
              <a:rPr lang="en-US" altLang="en-US" sz="2400">
                <a:cs typeface="Calibri" panose="020F0502020204030204" pitchFamily="34" charset="0"/>
              </a:rPr>
              <a:t>, ed. R. Laird Harris and Gleason L. Archer and Bruce K. Waltke(Chicago: Moody, 1980), 1:1169.</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264C55DC-1248-F739-CD16-FF94BD9859EA}"/>
              </a:ext>
            </a:extLst>
          </p:cNvPr>
          <p:cNvSpPr>
            <a:spLocks noChangeArrowheads="1"/>
          </p:cNvSpPr>
          <p:nvPr/>
        </p:nvSpPr>
        <p:spPr bwMode="auto">
          <a:xfrm>
            <a:off x="990600" y="2728913"/>
            <a:ext cx="10210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thanatos</a:t>
            </a:r>
            <a:r>
              <a:rPr lang="en-US" altLang="en-US">
                <a:cs typeface="Calibri" panose="020F0502020204030204" pitchFamily="34" charset="0"/>
              </a:rPr>
              <a:t>: “that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(whether natural or violent) of the soul from the body by which the life on earth is ended.”</a:t>
            </a:r>
          </a:p>
        </p:txBody>
      </p:sp>
      <p:sp>
        <p:nvSpPr>
          <p:cNvPr id="60419" name="TextBox 2">
            <a:extLst>
              <a:ext uri="{FF2B5EF4-FFF2-40B4-BE49-F238E27FC236}">
                <a16:creationId xmlns:a16="http://schemas.microsoft.com/office/drawing/2014/main" id="{D0C8587B-D1F5-6C0C-5B58-85575C9261F7}"/>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Joseph Henry Thayer, </a:t>
            </a:r>
            <a:r>
              <a:rPr lang="en-US" altLang="en-US" sz="2400" i="1">
                <a:cs typeface="Calibri" panose="020F0502020204030204" pitchFamily="34" charset="0"/>
              </a:rPr>
              <a:t>Death - Thanatos</a:t>
            </a:r>
            <a:r>
              <a:rPr lang="en-US" altLang="en-US" sz="2400">
                <a:cs typeface="Calibri" panose="020F0502020204030204" pitchFamily="34" charset="0"/>
              </a:rPr>
              <a:t>, Greek-English Lexicon of the New Testament Being Grmm's Wilke's Clavis Novi Testamenti (Grand Rapids: Zondervan, 1977), 282.</a:t>
            </a:r>
          </a:p>
        </p:txBody>
      </p:sp>
      <p:sp>
        <p:nvSpPr>
          <p:cNvPr id="5" name="Rectangle 2">
            <a:extLst>
              <a:ext uri="{FF2B5EF4-FFF2-40B4-BE49-F238E27FC236}">
                <a16:creationId xmlns:a16="http://schemas.microsoft.com/office/drawing/2014/main" id="{33CEC106-AB72-E81A-FE96-5F22D04F0439}"/>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95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Naming</a:t>
            </a:r>
          </a:p>
        </p:txBody>
      </p:sp>
      <p:sp>
        <p:nvSpPr>
          <p:cNvPr id="161795" name="Rectangle 3"/>
          <p:cNvSpPr>
            <a:spLocks noGrp="1" noChangeArrowheads="1"/>
          </p:cNvSpPr>
          <p:nvPr>
            <p:ph type="body" idx="1"/>
          </p:nvPr>
        </p:nvSpPr>
        <p:spPr>
          <a:xfrm>
            <a:off x="1295400" y="2078421"/>
            <a:ext cx="5731388" cy="1645920"/>
          </a:xfrm>
        </p:spPr>
        <p:txBody>
          <a:bodyPr/>
          <a:lstStyle/>
          <a:p>
            <a:pPr marL="571500" lvl="3" indent="-571500" eaLnBrk="1" hangingPunct="1">
              <a:spcBef>
                <a:spcPts val="0"/>
              </a:spcBef>
              <a:spcAft>
                <a:spcPts val="3600"/>
              </a:spcAft>
              <a:buClr>
                <a:schemeClr val="tx2"/>
              </a:buClr>
              <a:buFont typeface="+mj-lt"/>
              <a:buAutoNum type="romanLcPeriod"/>
              <a:defRPr/>
            </a:pPr>
            <a:r>
              <a:rPr lang="en-US" dirty="0">
                <a:effectLst>
                  <a:outerShdw blurRad="38100" dist="38100" dir="2700000" algn="tl">
                    <a:srgbClr val="000000">
                      <a:alpha val="43137"/>
                    </a:srgbClr>
                  </a:outerShdw>
                </a:effectLst>
              </a:rPr>
              <a:t>Circumstances (18a)</a:t>
            </a:r>
          </a:p>
          <a:p>
            <a:pPr marL="571500" lvl="3" indent="-571500" eaLnBrk="1" hangingPunct="1">
              <a:spcBef>
                <a:spcPts val="0"/>
              </a:spcBef>
              <a:spcAft>
                <a:spcPts val="36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Name (18b)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6020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Rachel’s naming (18a-b)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naming (18c)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3728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D63CFD45-52E3-8057-5EBB-1DEEB6F939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62734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923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2566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B7342-BBE6-05C9-2984-4161B9ED429C}"/>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521" y="3200400"/>
            <a:ext cx="2346961" cy="1645920"/>
          </a:xfrm>
          <a:prstGeom prst="rect">
            <a:avLst/>
          </a:prstGeom>
        </p:spPr>
      </p:pic>
    </p:spTree>
    <p:extLst>
      <p:ext uri="{BB962C8B-B14F-4D97-AF65-F5344CB8AC3E}">
        <p14:creationId xmlns:p14="http://schemas.microsoft.com/office/powerpoint/2010/main" val="96113862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E7F428-B392-E9A8-F429-59F5A565046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1D2EE49E-C0CA-4832-AD62-06FA594A93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521" y="3200400"/>
            <a:ext cx="2346961" cy="1645920"/>
          </a:xfrm>
          <a:prstGeom prst="rect">
            <a:avLst/>
          </a:prstGeom>
        </p:spPr>
      </p:pic>
    </p:spTree>
    <p:extLst>
      <p:ext uri="{BB962C8B-B14F-4D97-AF65-F5344CB8AC3E}">
        <p14:creationId xmlns:p14="http://schemas.microsoft.com/office/powerpoint/2010/main" val="71984706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73878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2FBCC-E105-7C99-1D3B-73F92F9F540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rgbClr val="FF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mn-cs"/>
              </a:rPr>
              <a:t>1 Corinthians 15:21-22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die, so also in Christ all will be made alive.”</a:t>
            </a:r>
          </a:p>
        </p:txBody>
      </p:sp>
      <p:pic>
        <p:nvPicPr>
          <p:cNvPr id="2" name="Picture 1">
            <a:extLst>
              <a:ext uri="{FF2B5EF4-FFF2-40B4-BE49-F238E27FC236}">
                <a16:creationId xmlns:a16="http://schemas.microsoft.com/office/drawing/2014/main" id="{82F5B3B9-C260-48F7-92A7-5895634FD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14600"/>
            <a:ext cx="3048000" cy="2286000"/>
          </a:xfrm>
          <a:prstGeom prst="rect">
            <a:avLst/>
          </a:prstGeom>
        </p:spPr>
      </p:pic>
    </p:spTree>
    <p:extLst>
      <p:ext uri="{BB962C8B-B14F-4D97-AF65-F5344CB8AC3E}">
        <p14:creationId xmlns:p14="http://schemas.microsoft.com/office/powerpoint/2010/main" val="18456040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40E7ED-1CDA-6D6A-2EF6-336B33C029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rgbClr val="FF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mn-cs"/>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167" y="2590800"/>
            <a:ext cx="3259667" cy="2286000"/>
          </a:xfrm>
          <a:prstGeom prst="rect">
            <a:avLst/>
          </a:prstGeom>
        </p:spPr>
      </p:pic>
    </p:spTree>
    <p:extLst>
      <p:ext uri="{BB962C8B-B14F-4D97-AF65-F5344CB8AC3E}">
        <p14:creationId xmlns:p14="http://schemas.microsoft.com/office/powerpoint/2010/main" val="36505328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F7013-BD0F-74F7-2C81-289122335166}"/>
              </a:ext>
            </a:extLst>
          </p:cNvPr>
          <p:cNvPicPr>
            <a:picLocks noChangeAspect="1"/>
          </p:cNvPicPr>
          <p:nvPr/>
        </p:nvPicPr>
        <p:blipFill>
          <a:blip r:embed="rId2"/>
          <a:stretch>
            <a:fillRect/>
          </a:stretch>
        </p:blipFill>
        <p:spPr>
          <a:xfrm>
            <a:off x="3906927" y="137160"/>
            <a:ext cx="4378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5EB197C-6B6E-B399-16A1-09D3F3539402}"/>
              </a:ext>
            </a:extLst>
          </p:cNvPr>
          <p:cNvPicPr>
            <a:picLocks noChangeAspect="1"/>
          </p:cNvPicPr>
          <p:nvPr/>
        </p:nvPicPr>
        <p:blipFill>
          <a:blip r:embed="rId3"/>
          <a:stretch>
            <a:fillRect/>
          </a:stretch>
        </p:blipFill>
        <p:spPr>
          <a:xfrm>
            <a:off x="4267200" y="3276601"/>
            <a:ext cx="1600201" cy="533400"/>
          </a:xfrm>
          <a:prstGeom prst="rect">
            <a:avLst/>
          </a:prstGeom>
        </p:spPr>
      </p:pic>
    </p:spTree>
    <p:extLst>
      <p:ext uri="{BB962C8B-B14F-4D97-AF65-F5344CB8AC3E}">
        <p14:creationId xmlns:p14="http://schemas.microsoft.com/office/powerpoint/2010/main" val="14340102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43547" y="457200"/>
            <a:ext cx="8104909" cy="5943600"/>
          </a:xfrm>
          <a:prstGeom prst="rect">
            <a:avLst/>
          </a:prstGeom>
          <a:noFill/>
          <a:ln w="9525">
            <a:noFill/>
            <a:miter lim="800000"/>
            <a:headEnd/>
            <a:tailEnd/>
          </a:ln>
        </p:spPr>
      </p:pic>
    </p:spTree>
    <p:extLst>
      <p:ext uri="{BB962C8B-B14F-4D97-AF65-F5344CB8AC3E}">
        <p14:creationId xmlns:p14="http://schemas.microsoft.com/office/powerpoint/2010/main" val="57485818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0515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762000" y="1"/>
            <a:ext cx="10668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a:t>
            </a:r>
            <a:r>
              <a:rPr lang="en-US" sz="3600" b="1" u="sng" dirty="0">
                <a:solidFill>
                  <a:srgbClr val="FFFFCC"/>
                </a:solidFill>
                <a:latin typeface="Calibri" panose="020F0502020204030204" pitchFamily="34" charset="0"/>
              </a:rPr>
              <a:t>Bethlehem </a:t>
            </a:r>
            <a:r>
              <a:rPr lang="en-US" sz="3600" b="1" u="sng" dirty="0" err="1">
                <a:solidFill>
                  <a:srgbClr val="FFFFCC"/>
                </a:solidFill>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600B1A79-8184-FC62-A4D2-131CCD84167C}"/>
              </a:ext>
            </a:extLst>
          </p:cNvPr>
          <p:cNvPicPr>
            <a:picLocks noChangeAspect="1"/>
          </p:cNvPicPr>
          <p:nvPr/>
        </p:nvPicPr>
        <p:blipFill>
          <a:blip r:embed="rId3"/>
          <a:stretch>
            <a:fillRect/>
          </a:stretch>
        </p:blipFill>
        <p:spPr>
          <a:xfrm>
            <a:off x="4463143" y="2971800"/>
            <a:ext cx="3265714" cy="1828800"/>
          </a:xfrm>
          <a:prstGeom prst="rect">
            <a:avLst/>
          </a:prstGeom>
          <a:ln>
            <a:solidFill>
              <a:schemeClr val="tx1"/>
            </a:solidFill>
          </a:ln>
        </p:spPr>
      </p:pic>
    </p:spTree>
    <p:extLst>
      <p:ext uri="{BB962C8B-B14F-4D97-AF65-F5344CB8AC3E}">
        <p14:creationId xmlns:p14="http://schemas.microsoft.com/office/powerpoint/2010/main" val="40435967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49204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3533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71E92F1E-F9E0-F469-10DD-291618AC90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6197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019CCD43-A50E-7675-B853-9D264920A0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787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FAD0CCCA-8F22-B8D4-EC7E-E67D4A50CD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6654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7600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158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eaLnBrk="1" hangingPunct="1">
              <a:spcAft>
                <a:spcPts val="1200"/>
              </a:spcAft>
              <a:defRPr/>
            </a:pPr>
            <a:r>
              <a:rPr lang="en-US" sz="400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Corinthians 3:10-15</a:t>
            </a:r>
          </a:p>
          <a:p>
            <a:pPr algn="just">
              <a:spcBef>
                <a:spcPts val="0"/>
              </a:spcBef>
              <a:spcAft>
                <a:spcPts val="0"/>
              </a:spcAft>
            </a:pPr>
            <a:r>
              <a:rPr lang="en-US" sz="3200" u="none" strike="noStrike" baseline="30000" dirty="0">
                <a:effectLst/>
                <a:latin typeface="Calibri" panose="020F0502020204030204" pitchFamily="34" charset="0"/>
              </a:rPr>
              <a:t>10</a:t>
            </a:r>
            <a:r>
              <a:rPr lang="en-US" sz="3200" u="none" strike="noStrike" dirty="0">
                <a:effectLst/>
                <a:latin typeface="Calibri" panose="020F0502020204030204" pitchFamily="34" charset="0"/>
              </a:rPr>
              <a:t> </a:t>
            </a:r>
            <a:r>
              <a:rPr lang="en-US" sz="3200" dirty="0">
                <a:effectLst/>
                <a:latin typeface="Calibri" panose="020F0502020204030204" pitchFamily="34" charset="0"/>
              </a:rPr>
              <a:t>According to the grace of God which was given to me, like a wise master builder I laid a foundation, and another is building on it. But each man must be careful how he builds on it. </a:t>
            </a:r>
            <a:r>
              <a:rPr lang="en-US" sz="3200" u="none" strike="noStrike" baseline="30000" dirty="0">
                <a:effectLst/>
                <a:latin typeface="Calibri" panose="020F0502020204030204" pitchFamily="34" charset="0"/>
              </a:rPr>
              <a:t>11</a:t>
            </a:r>
            <a:r>
              <a:rPr lang="en-US" sz="3200" u="none" strike="noStrike" dirty="0">
                <a:effectLst/>
                <a:latin typeface="Calibri" panose="020F0502020204030204" pitchFamily="34" charset="0"/>
              </a:rPr>
              <a:t> </a:t>
            </a:r>
            <a:r>
              <a:rPr lang="en-US" sz="3200" dirty="0">
                <a:effectLst/>
                <a:latin typeface="Calibri" panose="020F0502020204030204" pitchFamily="34" charset="0"/>
              </a:rPr>
              <a:t>For no man can lay a foundation other than the one which is laid, which is Jesus Christ. </a:t>
            </a:r>
            <a:r>
              <a:rPr lang="en-US" sz="3200" u="none" strike="noStrike" baseline="30000" dirty="0">
                <a:effectLst/>
                <a:latin typeface="Calibri" panose="020F0502020204030204" pitchFamily="34" charset="0"/>
              </a:rPr>
              <a:t>12</a:t>
            </a:r>
            <a:r>
              <a:rPr lang="en-US" sz="3200" u="none" strike="noStrike" dirty="0">
                <a:effectLst/>
                <a:latin typeface="Calibri" panose="020F0502020204030204" pitchFamily="34" charset="0"/>
              </a:rPr>
              <a:t> </a:t>
            </a:r>
            <a:r>
              <a:rPr lang="en-US" sz="3200" dirty="0">
                <a:effectLst/>
                <a:latin typeface="Calibri" panose="020F0502020204030204" pitchFamily="34" charset="0"/>
              </a:rPr>
              <a:t>Now if any man builds on the foundation with gold, silver, precious stones, wood, hay, straw, </a:t>
            </a:r>
            <a:r>
              <a:rPr lang="en-US" sz="3200" u="none" strike="noStrike" baseline="30000" dirty="0">
                <a:effectLst/>
                <a:latin typeface="Calibri" panose="020F0502020204030204" pitchFamily="34" charset="0"/>
              </a:rPr>
              <a:t>13</a:t>
            </a:r>
            <a:r>
              <a:rPr lang="en-US" sz="3200" u="none" strike="noStrike" dirty="0">
                <a:effectLst/>
                <a:latin typeface="Calibri" panose="020F0502020204030204" pitchFamily="34" charset="0"/>
              </a:rPr>
              <a:t> </a:t>
            </a:r>
            <a:r>
              <a:rPr lang="en-US" sz="3200" dirty="0">
                <a:effectLst/>
                <a:latin typeface="Calibri" panose="020F0502020204030204" pitchFamily="34" charset="0"/>
              </a:rPr>
              <a:t>each man’s work will </a:t>
            </a:r>
            <a:r>
              <a:rPr lang="en-US" sz="3200" dirty="0">
                <a:effectLst/>
                <a:latin typeface="Calibri" panose="020F0502020204030204" pitchFamily="34" charset="0"/>
                <a:ea typeface="Calibri" panose="020F0502020204030204" pitchFamily="34" charset="0"/>
                <a:cs typeface="Calibri" panose="020F0502020204030204" pitchFamily="34" charset="0"/>
              </a:rPr>
              <a:t>become evident; for the day will show it because it is </a:t>
            </a:r>
            <a:r>
              <a:rPr lang="en-US" sz="3200" i="1" dirty="0">
                <a:effectLst/>
                <a:latin typeface="Calibri" panose="020F0502020204030204" pitchFamily="34" charset="0"/>
                <a:ea typeface="Calibri" panose="020F0502020204030204" pitchFamily="34" charset="0"/>
                <a:cs typeface="Calibri" panose="020F0502020204030204" pitchFamily="34" charset="0"/>
              </a:rPr>
              <a:t>to be</a:t>
            </a:r>
            <a:r>
              <a:rPr lang="en-US" sz="3200" dirty="0">
                <a:effectLst/>
                <a:latin typeface="Calibri" panose="020F0502020204030204" pitchFamily="34" charset="0"/>
                <a:ea typeface="Calibri" panose="020F0502020204030204" pitchFamily="34" charset="0"/>
                <a:cs typeface="Calibri" panose="020F0502020204030204" pitchFamily="34" charset="0"/>
              </a:rPr>
              <a:t> revealed with fire, and the fire itself will test the quality of . . .</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22150507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581400" y="200360"/>
            <a:ext cx="4876800" cy="643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5181600" y="1676400"/>
            <a:ext cx="1904999" cy="20574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351363498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15800" cy="6857999"/>
          </a:xfrm>
          <a:prstGeom prst="rect">
            <a:avLst/>
          </a:prstGeom>
        </p:spPr>
      </p:pic>
      <p:sp>
        <p:nvSpPr>
          <p:cNvPr id="134147" name="Rectangle 1"/>
          <p:cNvSpPr>
            <a:spLocks noChangeArrowheads="1"/>
          </p:cNvSpPr>
          <p:nvPr/>
        </p:nvSpPr>
        <p:spPr bwMode="auto">
          <a:xfrm>
            <a:off x="609600" y="0"/>
            <a:ext cx="10972800" cy="3323987"/>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3:10-15</a:t>
            </a:r>
          </a:p>
          <a:p>
            <a:pPr algn="just">
              <a:spcBef>
                <a:spcPts val="0"/>
              </a:spcBef>
              <a:spcAft>
                <a:spcPts val="0"/>
              </a:spcAft>
            </a:pPr>
            <a:r>
              <a:rPr lang="en-US" sz="3200" dirty="0">
                <a:effectLst/>
                <a:latin typeface="Calibri" panose="020F0502020204030204" pitchFamily="34" charset="0"/>
                <a:ea typeface="Calibri" panose="020F0502020204030204" pitchFamily="34" charset="0"/>
                <a:cs typeface="Calibri" panose="020F0502020204030204" pitchFamily="34" charset="0"/>
              </a:rPr>
              <a:t>. . . each man’s work. </a:t>
            </a:r>
            <a:r>
              <a:rPr lang="en-US" sz="3200" u="none" strike="noStrike" baseline="30000" dirty="0">
                <a:effectLst/>
                <a:latin typeface="Calibri" panose="020F0502020204030204" pitchFamily="34" charset="0"/>
                <a:ea typeface="Calibri" panose="020F0502020204030204" pitchFamily="34" charset="0"/>
                <a:cs typeface="Calibri" panose="020F0502020204030204" pitchFamily="34" charset="0"/>
              </a:rPr>
              <a:t>14</a:t>
            </a:r>
            <a:r>
              <a:rPr lang="en-US" sz="3200" u="none" strike="noStrike"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If any man’s work which he has built on it remains, he will receive a reward. </a:t>
            </a:r>
            <a:r>
              <a:rPr lang="en-US" sz="3200" u="none" strike="noStrike" baseline="30000" dirty="0">
                <a:effectLst/>
                <a:latin typeface="Calibri" panose="020F0502020204030204" pitchFamily="34" charset="0"/>
                <a:ea typeface="Calibri" panose="020F0502020204030204" pitchFamily="34" charset="0"/>
                <a:cs typeface="Calibri" panose="020F0502020204030204" pitchFamily="34" charset="0"/>
              </a:rPr>
              <a:t>15</a:t>
            </a:r>
            <a:r>
              <a:rPr lang="en-US" sz="3200" u="none" strike="noStrike"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If any man’s work is burned up, he will suffer loss; but he himself will be saved, yet so as through fire. </a:t>
            </a:r>
          </a:p>
          <a:p>
            <a:pPr marL="0" marR="0" algn="just">
              <a:spcBef>
                <a:spcPts val="0"/>
              </a:spcBef>
              <a:spcAft>
                <a:spcPts val="0"/>
              </a:spcAft>
            </a:pPr>
            <a:endParaRPr lang="en-US" sz="3200" dirty="0">
              <a:effectLst/>
              <a:latin typeface="Calibri" panose="020F0502020204030204" pitchFamily="34" charset="0"/>
            </a:endParaRPr>
          </a:p>
        </p:txBody>
      </p:sp>
      <p:pic>
        <p:nvPicPr>
          <p:cNvPr id="3" name="Picture 2">
            <a:extLst>
              <a:ext uri="{FF2B5EF4-FFF2-40B4-BE49-F238E27FC236}">
                <a16:creationId xmlns:a16="http://schemas.microsoft.com/office/drawing/2014/main" id="{86D65C1C-AA54-95E7-A5A5-B04C65605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660" y="2590800"/>
            <a:ext cx="2554681" cy="2286000"/>
          </a:xfrm>
          <a:prstGeom prst="rect">
            <a:avLst/>
          </a:prstGeom>
          <a:ln>
            <a:solidFill>
              <a:schemeClr val="tx1"/>
            </a:solidFill>
          </a:ln>
        </p:spPr>
      </p:pic>
    </p:spTree>
    <p:extLst>
      <p:ext uri="{BB962C8B-B14F-4D97-AF65-F5344CB8AC3E}">
        <p14:creationId xmlns:p14="http://schemas.microsoft.com/office/powerpoint/2010/main" val="221867528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52404"/>
          <a:ext cx="10972800" cy="6553192"/>
        </p:xfrm>
        <a:graphic>
          <a:graphicData uri="http://schemas.openxmlformats.org/drawingml/2006/table">
            <a:tbl>
              <a:tblPr>
                <a:tableStyleId>{5940675A-B579-460E-94D1-54222C63F5DA}</a:tableStyleId>
              </a:tblPr>
              <a:tblGrid>
                <a:gridCol w="3872753">
                  <a:extLst>
                    <a:ext uri="{9D8B030D-6E8A-4147-A177-3AD203B41FA5}">
                      <a16:colId xmlns:a16="http://schemas.microsoft.com/office/drawing/2014/main" val="20000"/>
                    </a:ext>
                  </a:extLst>
                </a:gridCol>
                <a:gridCol w="2674044">
                  <a:extLst>
                    <a:ext uri="{9D8B030D-6E8A-4147-A177-3AD203B41FA5}">
                      <a16:colId xmlns:a16="http://schemas.microsoft.com/office/drawing/2014/main" val="20001"/>
                    </a:ext>
                  </a:extLst>
                </a:gridCol>
                <a:gridCol w="442600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8329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5F06D-74A1-40AD-A2CA-2B7B95093B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52401"/>
            <a:ext cx="10972800" cy="4893647"/>
          </a:xfrm>
          <a:prstGeom prst="rect">
            <a:avLst/>
          </a:prstGeom>
          <a:noFill/>
          <a:ln w="28575">
            <a:noFill/>
            <a:miter lim="800000"/>
            <a:headEnd/>
            <a:tailEnd/>
          </a:ln>
        </p:spPr>
        <p:txBody>
          <a:bodyPr wrap="square">
            <a:spAutoFit/>
          </a:bodyPr>
          <a:lstStyle/>
          <a:p>
            <a:pPr algn="ctr">
              <a:spcAft>
                <a:spcPts val="2400"/>
              </a:spcAft>
              <a:defRPr/>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9:24-27</a:t>
            </a:r>
          </a:p>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200" i="1" dirty="0">
                <a:effectLst>
                  <a:outerShdw blurRad="38100" dist="38100" dir="2700000" algn="tl">
                    <a:srgbClr val="000000">
                      <a:alpha val="43137"/>
                    </a:srgbClr>
                  </a:outerShdw>
                </a:effectLst>
                <a:latin typeface="Calibri" panose="020F0502020204030204" pitchFamily="34" charset="0"/>
              </a:rPr>
              <a:t>only</a:t>
            </a:r>
            <a:r>
              <a:rPr lang="en-US" sz="3200" dirty="0">
                <a:effectLst>
                  <a:outerShdw blurRad="38100" dist="38100" dir="2700000" algn="tl">
                    <a:srgbClr val="000000">
                      <a:alpha val="43137"/>
                    </a:srgbClr>
                  </a:outerShdw>
                </a:effectLst>
                <a:latin typeface="Calibri" panose="020F0502020204030204" pitchFamily="34" charset="0"/>
              </a:rPr>
              <a:t> one receives the prize? Run in such a way that you may win. </a:t>
            </a:r>
            <a:r>
              <a:rPr lang="en-US" sz="3200" baseline="30000" dirty="0">
                <a:effectLst>
                  <a:outerShdw blurRad="38100" dist="38100" dir="2700000" algn="tl">
                    <a:srgbClr val="000000">
                      <a:alpha val="43137"/>
                    </a:srgbClr>
                  </a:outerShdw>
                </a:effectLst>
                <a:latin typeface="Calibri" panose="020F0502020204030204" pitchFamily="34" charset="0"/>
              </a:rPr>
              <a:t>25 </a:t>
            </a:r>
            <a:r>
              <a:rPr lang="en-US" sz="32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200" i="1" dirty="0">
                <a:effectLst>
                  <a:outerShdw blurRad="38100" dist="38100" dir="2700000" algn="tl">
                    <a:srgbClr val="000000">
                      <a:alpha val="43137"/>
                    </a:srgbClr>
                  </a:outerShdw>
                </a:effectLst>
                <a:latin typeface="Calibri" panose="020F0502020204030204" pitchFamily="34" charset="0"/>
              </a:rPr>
              <a:t>do it</a:t>
            </a:r>
            <a:r>
              <a:rPr lang="en-US" sz="32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200" baseline="30000" dirty="0">
                <a:effectLst>
                  <a:outerShdw blurRad="38100" dist="38100" dir="2700000" algn="tl">
                    <a:srgbClr val="000000">
                      <a:alpha val="43137"/>
                    </a:srgbClr>
                  </a:outerShdw>
                </a:effectLst>
                <a:latin typeface="Calibri" panose="020F0502020204030204" pitchFamily="34" charset="0"/>
              </a:rPr>
              <a:t>26 </a:t>
            </a:r>
            <a:r>
              <a:rPr lang="en-US" sz="32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200" baseline="30000" dirty="0">
                <a:effectLst>
                  <a:outerShdw blurRad="38100" dist="38100" dir="2700000" algn="tl">
                    <a:srgbClr val="000000">
                      <a:alpha val="43137"/>
                    </a:srgbClr>
                  </a:outerShdw>
                </a:effectLst>
                <a:latin typeface="Calibri" panose="020F0502020204030204" pitchFamily="34" charset="0"/>
              </a:rPr>
              <a:t>27 </a:t>
            </a:r>
            <a:r>
              <a:rPr lang="en-US" sz="3200" dirty="0">
                <a:effectLst>
                  <a:outerShdw blurRad="38100" dist="38100" dir="2700000" algn="tl">
                    <a:srgbClr val="000000">
                      <a:alpha val="43137"/>
                    </a:srgbClr>
                  </a:outerShdw>
                </a:effectLst>
                <a:latin typeface="Calibri" panose="020F0502020204030204" pitchFamily="34" charset="0"/>
              </a:rPr>
              <a:t>but I discipline my body and make it my slave, so that, after I have preached to others, I myself will not be disqualified.”</a:t>
            </a:r>
          </a:p>
        </p:txBody>
      </p:sp>
    </p:spTree>
    <p:extLst>
      <p:ext uri="{BB962C8B-B14F-4D97-AF65-F5344CB8AC3E}">
        <p14:creationId xmlns:p14="http://schemas.microsoft.com/office/powerpoint/2010/main" val="225088047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9759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4103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6C05FAA2-2760-4803-49A3-30A1463837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000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BA8097DB-F01A-50CE-A03D-8113C006D2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884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64592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CBE687C0-5D8E-6151-23D5-091ADAAD99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385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6671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62BAD-520A-41BA-8155-691A5472AAAF}"/>
              </a:ext>
            </a:extLst>
          </p:cNvPr>
          <p:cNvPicPr>
            <a:picLocks noChangeAspect="1"/>
          </p:cNvPicPr>
          <p:nvPr/>
        </p:nvPicPr>
        <p:blipFill>
          <a:blip r:embed="rId2"/>
          <a:stretch>
            <a:fillRect/>
          </a:stretch>
        </p:blipFill>
        <p:spPr>
          <a:xfrm>
            <a:off x="3303790" y="21041"/>
            <a:ext cx="5584420" cy="6815919"/>
          </a:xfrm>
          <a:prstGeom prst="rect">
            <a:avLst/>
          </a:prstGeom>
        </p:spPr>
      </p:pic>
    </p:spTree>
    <p:extLst>
      <p:ext uri="{BB962C8B-B14F-4D97-AF65-F5344CB8AC3E}">
        <p14:creationId xmlns:p14="http://schemas.microsoft.com/office/powerpoint/2010/main" val="205686251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34360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7919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3592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8057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0255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094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5998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5216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97E18EC4-DB7F-F476-EF34-A77E6FA95F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1068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34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6235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09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E148F746-86F7-51D5-2E77-258EF1D093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41297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03A94150-6A81-0256-B471-39F8F7E6A3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744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9589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248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248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49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733800" y="2895600"/>
            <a:ext cx="13716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0713793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55B439E8-55C7-19D3-27D8-74650164E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6EDA15F1-8D36-5845-CEA7-A093B2EFA8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68865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FE553984-95B8-659D-7ED4-824083A2A4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4965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309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182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E1116281-F078-B2AC-B5C2-6709D4253B28}"/>
              </a:ext>
            </a:extLst>
          </p:cNvPr>
          <p:cNvSpPr>
            <a:spLocks noChangeArrowheads="1"/>
          </p:cNvSpPr>
          <p:nvPr/>
        </p:nvSpPr>
        <p:spPr bwMode="auto">
          <a:xfrm>
            <a:off x="609600" y="205740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māwet</a:t>
            </a:r>
            <a:r>
              <a:rPr lang="en-US" altLang="en-US">
                <a:cs typeface="Calibri" panose="020F0502020204030204" pitchFamily="34" charset="0"/>
              </a:rPr>
              <a:t>: “Death is the consequences and the punishment of sin. It originated with sin. A grand theme of the Old Testament is God’s holiness, which </a:t>
            </a:r>
            <a:r>
              <a:rPr lang="en-US" altLang="en-US" b="1" u="sng">
                <a:solidFill>
                  <a:srgbClr val="FFFFCC"/>
                </a:solidFill>
                <a:cs typeface="Calibri" panose="020F0502020204030204" pitchFamily="34" charset="0"/>
              </a:rPr>
              <a:t>separates</a:t>
            </a:r>
            <a:r>
              <a:rPr lang="en-US" altLang="en-US">
                <a:cs typeface="Calibri" panose="020F0502020204030204" pitchFamily="34" charset="0"/>
              </a:rPr>
              <a:t> Him from all that is in harmony with His character. Death, then, in the Old Testament means ultimate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from God due to sin.”</a:t>
            </a:r>
          </a:p>
        </p:txBody>
      </p:sp>
      <p:sp>
        <p:nvSpPr>
          <p:cNvPr id="6" name="Rectangle 2">
            <a:extLst>
              <a:ext uri="{FF2B5EF4-FFF2-40B4-BE49-F238E27FC236}">
                <a16:creationId xmlns:a16="http://schemas.microsoft.com/office/drawing/2014/main" id="{26DDADE5-8047-1C7B-08BD-79976512AE2B}"/>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59396" name="TextBox 2">
            <a:extLst>
              <a:ext uri="{FF2B5EF4-FFF2-40B4-BE49-F238E27FC236}">
                <a16:creationId xmlns:a16="http://schemas.microsoft.com/office/drawing/2014/main" id="{0558318B-7F2E-24E7-A9E6-B9093040C303}"/>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Elmer B. Smick, “</a:t>
            </a:r>
            <a:r>
              <a:rPr lang="en-US" altLang="en-US" sz="2400" i="1">
                <a:cs typeface="Calibri" panose="020F0502020204030204" pitchFamily="34" charset="0"/>
              </a:rPr>
              <a:t>māwet</a:t>
            </a:r>
            <a:r>
              <a:rPr lang="en-US" altLang="en-US" sz="2400">
                <a:cs typeface="Calibri" panose="020F0502020204030204" pitchFamily="34" charset="0"/>
              </a:rPr>
              <a:t>," in </a:t>
            </a:r>
            <a:r>
              <a:rPr lang="en-US" altLang="en-US" sz="2400" i="1">
                <a:cs typeface="Calibri" panose="020F0502020204030204" pitchFamily="34" charset="0"/>
              </a:rPr>
              <a:t>Theological Wordbook of the Old Testament</a:t>
            </a:r>
            <a:r>
              <a:rPr lang="en-US" altLang="en-US" sz="240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88803135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264C55DC-1248-F739-CD16-FF94BD9859EA}"/>
              </a:ext>
            </a:extLst>
          </p:cNvPr>
          <p:cNvSpPr>
            <a:spLocks noChangeArrowheads="1"/>
          </p:cNvSpPr>
          <p:nvPr/>
        </p:nvSpPr>
        <p:spPr bwMode="auto">
          <a:xfrm>
            <a:off x="990600" y="2728913"/>
            <a:ext cx="10210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thanatos</a:t>
            </a:r>
            <a:r>
              <a:rPr lang="en-US" altLang="en-US">
                <a:cs typeface="Calibri" panose="020F0502020204030204" pitchFamily="34" charset="0"/>
              </a:rPr>
              <a:t>: “that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(whether natural or violent) of the soul from the body by which the life on earth is ended.”</a:t>
            </a:r>
          </a:p>
        </p:txBody>
      </p:sp>
      <p:sp>
        <p:nvSpPr>
          <p:cNvPr id="60419" name="TextBox 2">
            <a:extLst>
              <a:ext uri="{FF2B5EF4-FFF2-40B4-BE49-F238E27FC236}">
                <a16:creationId xmlns:a16="http://schemas.microsoft.com/office/drawing/2014/main" id="{D0C8587B-D1F5-6C0C-5B58-85575C9261F7}"/>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Joseph Henry Thayer, </a:t>
            </a:r>
            <a:r>
              <a:rPr lang="en-US" altLang="en-US" sz="2400" i="1">
                <a:cs typeface="Calibri" panose="020F0502020204030204" pitchFamily="34" charset="0"/>
              </a:rPr>
              <a:t>Death - Thanatos</a:t>
            </a:r>
            <a:r>
              <a:rPr lang="en-US" altLang="en-US" sz="2400">
                <a:cs typeface="Calibri" panose="020F0502020204030204" pitchFamily="34" charset="0"/>
              </a:rPr>
              <a:t>, Greek-English Lexicon of the New Testament Being Grmm's Wilke's Clavis Novi Testamenti (Grand Rapids: Zondervan, 1977), 282.</a:t>
            </a:r>
          </a:p>
        </p:txBody>
      </p:sp>
      <p:sp>
        <p:nvSpPr>
          <p:cNvPr id="5" name="Rectangle 2">
            <a:extLst>
              <a:ext uri="{FF2B5EF4-FFF2-40B4-BE49-F238E27FC236}">
                <a16:creationId xmlns:a16="http://schemas.microsoft.com/office/drawing/2014/main" id="{33CEC106-AB72-E81A-FE96-5F22D04F0439}"/>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extLst>
      <p:ext uri="{BB962C8B-B14F-4D97-AF65-F5344CB8AC3E}">
        <p14:creationId xmlns:p14="http://schemas.microsoft.com/office/powerpoint/2010/main" val="132737451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phrase ‘gathered to his people’ is used ten times, and only in the Pentateuch: Genesis 25:8, of Abraham; 25:17, of Ishmael; 35:29, of Isaac; 49:29, of Jacob; 49:33, of Jacob; Numbers 20:24, of Aaron; 20:26, of Aaron; 27:13, of Moses; 31:2, of Moses; and Deuteronomy 32:50, of Aaron and Moses. A parallel phrase is gathered to his fathers in Genesis 15:15 and 47:30.</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8619101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575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68975769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86942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4:7-8</a:t>
            </a:r>
          </a:p>
          <a:p>
            <a:pPr algn="just"/>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7</a:t>
            </a:r>
            <a:r>
              <a:rPr lang="en-US" sz="3200" dirty="0">
                <a:effectLst>
                  <a:outerShdw blurRad="38100" dist="38100" dir="2700000" algn="tl">
                    <a:srgbClr val="000000">
                      <a:alpha val="43137"/>
                    </a:srgbClr>
                  </a:outerShdw>
                </a:effectLst>
                <a:latin typeface="Calibri" panose="020F0502020204030204" pitchFamily="34" charset="0"/>
              </a:rPr>
              <a:t> I have fought the good fight, I have finished the course, I have kept the faith; </a:t>
            </a:r>
            <a:r>
              <a:rPr lang="en-US" sz="3200" baseline="30000" dirty="0">
                <a:effectLst>
                  <a:outerShdw blurRad="38100" dist="38100" dir="2700000" algn="tl">
                    <a:srgbClr val="000000">
                      <a:alpha val="43137"/>
                    </a:srgbClr>
                  </a:outerShdw>
                </a:effectLst>
                <a:latin typeface="Calibri" panose="020F0502020204030204" pitchFamily="34" charset="0"/>
                <a:cs typeface="+mn-cs"/>
              </a:rPr>
              <a:t>8</a:t>
            </a:r>
            <a:r>
              <a:rPr lang="en-US" sz="3200" dirty="0">
                <a:effectLst>
                  <a:outerShdw blurRad="38100" dist="38100" dir="2700000" algn="tl">
                    <a:srgbClr val="000000">
                      <a:alpha val="43137"/>
                    </a:srgbClr>
                  </a:outerShdw>
                </a:effectLst>
                <a:latin typeface="Calibri" panose="020F0502020204030204" pitchFamily="34" charset="0"/>
              </a:rPr>
              <a:t> in the future there is reserved for me the crown of righteousness, which the Lord, the righteous Judge, will award to me on that day; and not only to me, but also to all who have loved His appearing.</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FDC0D54E-7AC3-C097-E5A5-62C6BCDCA6B0}"/>
              </a:ext>
            </a:extLst>
          </p:cNvPr>
          <p:cNvPicPr>
            <a:picLocks noChangeAspect="1"/>
          </p:cNvPicPr>
          <p:nvPr/>
        </p:nvPicPr>
        <p:blipFill>
          <a:blip r:embed="rId3"/>
          <a:stretch>
            <a:fillRect/>
          </a:stretch>
        </p:blipFill>
        <p:spPr>
          <a:xfrm>
            <a:off x="5073030" y="3048000"/>
            <a:ext cx="2045940" cy="1828800"/>
          </a:xfrm>
          <a:prstGeom prst="rect">
            <a:avLst/>
          </a:prstGeom>
        </p:spPr>
      </p:pic>
    </p:spTree>
    <p:extLst>
      <p:ext uri="{BB962C8B-B14F-4D97-AF65-F5344CB8AC3E}">
        <p14:creationId xmlns:p14="http://schemas.microsoft.com/office/powerpoint/2010/main" val="278067550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sz="2800" dirty="0">
                <a:effectLst>
                  <a:outerShdw blurRad="38100" dist="38100" dir="2700000" algn="tl">
                    <a:srgbClr val="000000">
                      <a:alpha val="43137"/>
                    </a:srgbClr>
                  </a:outerShdw>
                </a:effectLst>
              </a:rPr>
              <a:t>“A myriad of men are </a:t>
            </a:r>
            <a:r>
              <a:rPr lang="en-US" sz="28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28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 – 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extLst>
      <p:ext uri="{BB962C8B-B14F-4D97-AF65-F5344CB8AC3E}">
        <p14:creationId xmlns:p14="http://schemas.microsoft.com/office/powerpoint/2010/main" val="2238536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B4B9355C-B0C5-7BB9-4BAB-4A128DE0F6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36174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6673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2369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069689997"/>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552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5426083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52169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37023</TotalTime>
  <Words>2890</Words>
  <Application>Microsoft Office PowerPoint</Application>
  <PresentationFormat>Widescreen</PresentationFormat>
  <Paragraphs>315</Paragraphs>
  <Slides>96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Times New Roman</vt:lpstr>
      <vt:lpstr>Wingdings</vt:lpstr>
      <vt:lpstr>Azure</vt:lpstr>
      <vt:lpstr>PowerPoint Presentation</vt:lpstr>
      <vt:lpstr>GENESIS STRUCTURE</vt:lpstr>
      <vt:lpstr>PowerPoint Presentation</vt:lpstr>
      <vt:lpstr>PowerPoint Presentation</vt:lpstr>
      <vt:lpstr>PowerPoint Presentation</vt:lpstr>
      <vt:lpstr>PowerPoint Presentation</vt:lpstr>
      <vt:lpstr>Genesis 35:1-29 Transitionary Information</vt:lpstr>
      <vt:lpstr>III. Genesis 35:16-20 Benjamin’s Birth</vt:lpstr>
      <vt:lpstr>III. Genesis 35:16-20 Benjamin’s Birth</vt:lpstr>
      <vt:lpstr>PowerPoint Presentation</vt:lpstr>
      <vt:lpstr>PowerPoint Presentation</vt:lpstr>
      <vt:lpstr>Genesis 12‒25 Abraham’s Early Journeys</vt:lpstr>
      <vt:lpstr>PowerPoint Presentation</vt:lpstr>
      <vt:lpstr>III. Genesis 35:16-20 Benjamin’s Birth</vt:lpstr>
      <vt:lpstr>Genesis 35:16b-18 Benjamin’s Birth</vt:lpstr>
      <vt:lpstr>Genesis 35:16b-18 Benjamin’s Birth</vt:lpstr>
      <vt:lpstr>Genesis 35:16b-18 Benjamin’s Birth</vt:lpstr>
      <vt:lpstr>PowerPoint Presentation</vt:lpstr>
      <vt:lpstr>PowerPoint Presentation</vt:lpstr>
      <vt:lpstr>Genesis 35:16b-18 Benjamin’s Birth</vt:lpstr>
      <vt:lpstr>Genesis 35:18 Naming</vt:lpstr>
      <vt:lpstr>Genesis 35:18 Naming</vt:lpstr>
      <vt:lpstr>Genesis 35:18 Rachel’s Naming</vt:lpstr>
      <vt:lpstr>Genesis 35:18 Rachel’s Naming</vt:lpstr>
      <vt:lpstr>Woman  (3:16)</vt:lpstr>
      <vt:lpstr>PowerPoint Presentation</vt:lpstr>
      <vt:lpstr>PowerPoint Presentation</vt:lpstr>
      <vt:lpstr>PowerPoint Presentation</vt:lpstr>
      <vt:lpstr>PowerPoint Presentation</vt:lpstr>
      <vt:lpstr>Genesis 35:18 Rachel’s Naming</vt:lpstr>
      <vt:lpstr>Genesis 35:18 Naming</vt:lpstr>
      <vt:lpstr>III. Genesis 35:16-20 Benjamin’s Birth</vt:lpstr>
      <vt:lpstr>Genesis 35:19-20 Rachel’s Death</vt:lpstr>
      <vt:lpstr>Genesis 35:19-20 Rachel’s Death</vt:lpstr>
      <vt:lpstr>PowerPoint Presentation</vt:lpstr>
      <vt:lpstr>PowerPoint Presentation</vt:lpstr>
      <vt:lpstr>PowerPoint Presentation</vt:lpstr>
      <vt:lpstr>PowerPoint Presentation</vt:lpstr>
      <vt:lpstr>PowerPoint Presentation</vt:lpstr>
      <vt:lpstr>PowerPoint Presentation</vt:lpstr>
      <vt:lpstr>Genesis 35:19-20 Rachel’s Death</vt:lpstr>
      <vt:lpstr>PowerPoint Presentation</vt:lpstr>
      <vt:lpstr>Genesis 35:19-20 Rachel’s Death</vt:lpstr>
      <vt:lpstr>Genesis 35:1-29 Transitionary Information</vt:lpstr>
      <vt:lpstr>IV. Genesis 35:21-22a Reuben Loses the Birthright</vt:lpstr>
      <vt:lpstr>IV. Genesis 35:21-22a Reuben Loses the Birthright</vt:lpstr>
      <vt:lpstr>IV. Genesis 35:21-22a Reuben Loses the Birthright</vt:lpstr>
      <vt:lpstr>PowerPoint Presentation</vt:lpstr>
      <vt:lpstr>PowerPoint Presentation</vt:lpstr>
      <vt:lpstr>PowerPoint Presentation</vt:lpstr>
      <vt:lpstr>PowerPoint Presentation</vt:lpstr>
      <vt:lpstr>PowerPoint Presentation</vt:lpstr>
      <vt:lpstr>PowerPoint Presentation</vt:lpstr>
      <vt:lpstr>Genesis 35:1-29 Transitionary Information</vt:lpstr>
      <vt:lpstr>V. Genesis 35:22b-26 Jacob’s Dozen</vt:lpstr>
      <vt:lpstr>V. Genesis 35:22b-26 Jacob’s Dozen</vt:lpstr>
      <vt:lpstr>PowerPoint Presentation</vt:lpstr>
      <vt:lpstr>V. Genesis 35:22b-26 Jacob’s Dozen</vt:lpstr>
      <vt:lpstr>Genesis 35:23-26a Jacob’s Dozen</vt:lpstr>
      <vt:lpstr>Genesis 35:23-26a Jacob’s Dozen</vt:lpstr>
      <vt:lpstr>PowerPoint Presentation</vt:lpstr>
      <vt:lpstr>Genesis 35:23-26a Jacob’s Dozen</vt:lpstr>
      <vt:lpstr>PowerPoint Presentation</vt:lpstr>
      <vt:lpstr>Genesis 35:23-26a Jacob’s Dozen</vt:lpstr>
      <vt:lpstr>PowerPoint Presentation</vt:lpstr>
      <vt:lpstr>Genesis 35:23-26a Jacob’s Dozen</vt:lpstr>
      <vt:lpstr>PowerPoint Presentation</vt:lpstr>
      <vt:lpstr>V. Genesis 35:22b-26 Jacob’s Dozen</vt:lpstr>
      <vt:lpstr>PowerPoint Presentation</vt:lpstr>
      <vt:lpstr>Genesis 35:1-29 Transitionary Information</vt:lpstr>
      <vt:lpstr>VI. Genesis 35:27-29 Isaac’s Death</vt:lpstr>
      <vt:lpstr>VI. Genesis 35:27-29 Isaac’s Death</vt:lpstr>
      <vt:lpstr>Genesis 35:27 Reunion of Isaac and Jacob</vt:lpstr>
      <vt:lpstr>Genesis 35:27 Reunion of Isaac and Jacob</vt:lpstr>
      <vt:lpstr>PowerPoint Presentation</vt:lpstr>
      <vt:lpstr>Genesis 35:27 Reunion of Isaac and Jacob</vt:lpstr>
      <vt:lpstr>PowerPoint Presentation</vt:lpstr>
      <vt:lpstr>VI. Genesis 35:27-29 Isaac’s Death</vt:lpstr>
      <vt:lpstr>VI. Genesis 35:27-29 Isaac’s Death</vt:lpstr>
      <vt:lpstr>Genesis 35:29 Isaac’s Death</vt:lpstr>
      <vt:lpstr>Genesis 35:29 Isaac’s Death</vt:lpstr>
      <vt:lpstr>PowerPoint Presentation</vt:lpstr>
      <vt:lpstr>PowerPoint Presentation</vt:lpstr>
      <vt:lpstr>PowerPoint Presentation</vt:lpstr>
      <vt:lpstr>PowerPoint Presentation</vt:lpstr>
      <vt:lpstr>PowerPoint Presentation</vt:lpstr>
      <vt:lpstr>Genesis 35:29 Isaac’s Death</vt:lpstr>
      <vt:lpstr>PowerPoint Presentation</vt:lpstr>
      <vt:lpstr>Mark Twain Autobiography, 2:37</vt:lpstr>
      <vt:lpstr>Genesis 35:29 Isaac’s Death</vt:lpstr>
      <vt:lpstr>PowerPoint Presentation</vt:lpstr>
      <vt:lpstr>Genesis 12‒25 Abraham’s Early Journeys</vt:lpstr>
      <vt:lpstr>PowerPoint Presentation</vt:lpstr>
      <vt:lpstr>Conclusion</vt:lpstr>
      <vt:lpstr>Genesis 35:1-29 Transitionary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139 - 35v16-29 - 16x9</dc:title>
  <dc:subject>Genesis 35</dc:subject>
  <dc:creator>A. Woods</dc:creator>
  <dc:description>Modified by Jim McGowan</dc:description>
  <cp:lastModifiedBy>Jim McGowan</cp:lastModifiedBy>
  <cp:revision>3784</cp:revision>
  <cp:lastPrinted>2023-11-19T01:29:15Z</cp:lastPrinted>
  <dcterms:created xsi:type="dcterms:W3CDTF">2009-03-17T12:21:13Z</dcterms:created>
  <dcterms:modified xsi:type="dcterms:W3CDTF">2023-11-19T01:29:28Z</dcterms:modified>
</cp:coreProperties>
</file>