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8"/>
  </p:notesMasterIdLst>
  <p:handoutMasterIdLst>
    <p:handoutMasterId r:id="rId79"/>
  </p:handoutMasterIdLst>
  <p:sldIdLst>
    <p:sldId id="2501" r:id="rId2"/>
    <p:sldId id="284" r:id="rId3"/>
    <p:sldId id="2573" r:id="rId4"/>
    <p:sldId id="9628" r:id="rId5"/>
    <p:sldId id="5512" r:id="rId6"/>
    <p:sldId id="2575" r:id="rId7"/>
    <p:sldId id="2576" r:id="rId8"/>
    <p:sldId id="9629" r:id="rId9"/>
    <p:sldId id="9630" r:id="rId10"/>
    <p:sldId id="2579" r:id="rId11"/>
    <p:sldId id="9635" r:id="rId12"/>
    <p:sldId id="6594" r:id="rId13"/>
    <p:sldId id="9640" r:id="rId14"/>
    <p:sldId id="2672" r:id="rId15"/>
    <p:sldId id="2583" r:id="rId16"/>
    <p:sldId id="5514" r:id="rId17"/>
    <p:sldId id="2387" r:id="rId18"/>
    <p:sldId id="9665" r:id="rId19"/>
    <p:sldId id="2679" r:id="rId20"/>
    <p:sldId id="8956" r:id="rId21"/>
    <p:sldId id="10389" r:id="rId22"/>
    <p:sldId id="10390" r:id="rId23"/>
    <p:sldId id="10391" r:id="rId24"/>
    <p:sldId id="10392" r:id="rId25"/>
    <p:sldId id="3728" r:id="rId26"/>
    <p:sldId id="8952" r:id="rId27"/>
    <p:sldId id="2889" r:id="rId28"/>
    <p:sldId id="9616" r:id="rId29"/>
    <p:sldId id="3770" r:id="rId30"/>
    <p:sldId id="3772" r:id="rId31"/>
    <p:sldId id="6578" r:id="rId32"/>
    <p:sldId id="8951" r:id="rId33"/>
    <p:sldId id="3723" r:id="rId34"/>
    <p:sldId id="9617" r:id="rId35"/>
    <p:sldId id="9618" r:id="rId36"/>
    <p:sldId id="10381" r:id="rId37"/>
    <p:sldId id="10378" r:id="rId38"/>
    <p:sldId id="3727" r:id="rId39"/>
    <p:sldId id="9620" r:id="rId40"/>
    <p:sldId id="9621" r:id="rId41"/>
    <p:sldId id="2613" r:id="rId42"/>
    <p:sldId id="2654" r:id="rId43"/>
    <p:sldId id="9666" r:id="rId44"/>
    <p:sldId id="9675" r:id="rId45"/>
    <p:sldId id="3741" r:id="rId46"/>
    <p:sldId id="6587" r:id="rId47"/>
    <p:sldId id="9667" r:id="rId48"/>
    <p:sldId id="9619" r:id="rId49"/>
    <p:sldId id="8954" r:id="rId50"/>
    <p:sldId id="10383" r:id="rId51"/>
    <p:sldId id="6415" r:id="rId52"/>
    <p:sldId id="6411" r:id="rId53"/>
    <p:sldId id="6409" r:id="rId54"/>
    <p:sldId id="2785" r:id="rId55"/>
    <p:sldId id="6410" r:id="rId56"/>
    <p:sldId id="8955" r:id="rId57"/>
    <p:sldId id="3738" r:id="rId58"/>
    <p:sldId id="942" r:id="rId59"/>
    <p:sldId id="943" r:id="rId60"/>
    <p:sldId id="9668" r:id="rId61"/>
    <p:sldId id="6571" r:id="rId62"/>
    <p:sldId id="6570" r:id="rId63"/>
    <p:sldId id="3739" r:id="rId64"/>
    <p:sldId id="10384" r:id="rId65"/>
    <p:sldId id="6588" r:id="rId66"/>
    <p:sldId id="9669" r:id="rId67"/>
    <p:sldId id="3777" r:id="rId68"/>
    <p:sldId id="10382" r:id="rId69"/>
    <p:sldId id="9632" r:id="rId70"/>
    <p:sldId id="9633" r:id="rId71"/>
    <p:sldId id="1348" r:id="rId72"/>
    <p:sldId id="9670" r:id="rId73"/>
    <p:sldId id="9671" r:id="rId74"/>
    <p:sldId id="2650" r:id="rId75"/>
    <p:sldId id="5613" r:id="rId76"/>
    <p:sldId id="9634" r:id="rId77"/>
  </p:sldIdLst>
  <p:sldSz cx="12192000" cy="6858000"/>
  <p:notesSz cx="7315200" cy="9601200"/>
  <p:custDataLst>
    <p:tags r:id="rId80"/>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66"/>
    <a:srgbClr val="000099"/>
    <a:srgbClr val="003399"/>
    <a:srgbClr val="0000CC"/>
    <a:srgbClr val="3333FF"/>
    <a:srgbClr val="FFFF00"/>
    <a:srgbClr val="C0C0C0"/>
    <a:srgbClr val="FF00FF"/>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3870" autoAdjust="0"/>
  </p:normalViewPr>
  <p:slideViewPr>
    <p:cSldViewPr>
      <p:cViewPr varScale="1">
        <p:scale>
          <a:sx n="60" d="100"/>
          <a:sy n="60" d="100"/>
        </p:scale>
        <p:origin x="108"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416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gs" Target="tags/tag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commentAuthors" Target="commentAuthors.xml"/><Relationship Id="rId86"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27457CF4-7987-4E2E-867C-C89CC0F5F986}"/>
    <pc:docChg chg="custSel replTag delTag modHandout">
      <pc:chgData name="Jim McGowan" userId="e2c7446dd3aca506" providerId="LiveId" clId="{27457CF4-7987-4E2E-867C-C89CC0F5F986}" dt="2023-11-15T14:58:37.743" v="5"/>
      <pc:docMkLst>
        <pc:docMk/>
      </pc:docMkLst>
    </pc:docChg>
  </pc:docChgLst>
  <pc:docChgLst>
    <pc:chgData name="Jim McGowan" userId="e2c7446dd3aca506" providerId="LiveId" clId="{1169FA2F-6FAF-4B66-8307-B2A2AB2E1B8E}"/>
    <pc:docChg chg="undo custSel addSld modSld sldOrd">
      <pc:chgData name="Jim McGowan" userId="e2c7446dd3aca506" providerId="LiveId" clId="{1169FA2F-6FAF-4B66-8307-B2A2AB2E1B8E}" dt="2023-09-03T15:43:44.291" v="111"/>
      <pc:docMkLst>
        <pc:docMk/>
      </pc:docMkLst>
      <pc:sldChg chg="addSp delSp modSp mod">
        <pc:chgData name="Jim McGowan" userId="e2c7446dd3aca506" providerId="LiveId" clId="{1169FA2F-6FAF-4B66-8307-B2A2AB2E1B8E}" dt="2023-09-03T15:24:29.746" v="70" actId="208"/>
        <pc:sldMkLst>
          <pc:docMk/>
          <pc:sldMk cId="864073283" sldId="3720"/>
        </pc:sldMkLst>
        <pc:picChg chg="del">
          <ac:chgData name="Jim McGowan" userId="e2c7446dd3aca506" providerId="LiveId" clId="{1169FA2F-6FAF-4B66-8307-B2A2AB2E1B8E}" dt="2023-09-03T15:24:09.437" v="35" actId="478"/>
          <ac:picMkLst>
            <pc:docMk/>
            <pc:sldMk cId="864073283" sldId="3720"/>
            <ac:picMk id="2" creationId="{1E4CE1D7-95FF-2764-B754-750AF5F6733C}"/>
          </ac:picMkLst>
        </pc:picChg>
        <pc:picChg chg="add mod">
          <ac:chgData name="Jim McGowan" userId="e2c7446dd3aca506" providerId="LiveId" clId="{1169FA2F-6FAF-4B66-8307-B2A2AB2E1B8E}" dt="2023-09-03T15:24:29.746" v="70" actId="208"/>
          <ac:picMkLst>
            <pc:docMk/>
            <pc:sldMk cId="864073283" sldId="3720"/>
            <ac:picMk id="4098" creationId="{14FEF350-2F53-88C4-69BA-008802830D54}"/>
          </ac:picMkLst>
        </pc:picChg>
      </pc:sldChg>
      <pc:sldChg chg="addSp delSp modSp mod">
        <pc:chgData name="Jim McGowan" userId="e2c7446dd3aca506" providerId="LiveId" clId="{1169FA2F-6FAF-4B66-8307-B2A2AB2E1B8E}" dt="2023-09-03T15:22:56.939" v="34" actId="208"/>
        <pc:sldMkLst>
          <pc:docMk/>
          <pc:sldMk cId="2065013152" sldId="3721"/>
        </pc:sldMkLst>
        <pc:picChg chg="del mod">
          <ac:chgData name="Jim McGowan" userId="e2c7446dd3aca506" providerId="LiveId" clId="{1169FA2F-6FAF-4B66-8307-B2A2AB2E1B8E}" dt="2023-09-03T15:22:32.759" v="20" actId="478"/>
          <ac:picMkLst>
            <pc:docMk/>
            <pc:sldMk cId="2065013152" sldId="3721"/>
            <ac:picMk id="3" creationId="{D001251A-B0B3-526F-10CE-64F7F28212DA}"/>
          </ac:picMkLst>
        </pc:picChg>
        <pc:picChg chg="add mod">
          <ac:chgData name="Jim McGowan" userId="e2c7446dd3aca506" providerId="LiveId" clId="{1169FA2F-6FAF-4B66-8307-B2A2AB2E1B8E}" dt="2023-09-03T15:22:56.939" v="34" actId="208"/>
          <ac:picMkLst>
            <pc:docMk/>
            <pc:sldMk cId="2065013152" sldId="3721"/>
            <ac:picMk id="3074" creationId="{A30A7B80-6476-AB95-AD18-080F72D5F98B}"/>
          </ac:picMkLst>
        </pc:picChg>
      </pc:sldChg>
      <pc:sldChg chg="addSp delSp modSp mod">
        <pc:chgData name="Jim McGowan" userId="e2c7446dd3aca506" providerId="LiveId" clId="{1169FA2F-6FAF-4B66-8307-B2A2AB2E1B8E}" dt="2023-09-03T15:19:42.755" v="18" actId="12788"/>
        <pc:sldMkLst>
          <pc:docMk/>
          <pc:sldMk cId="1883096291" sldId="3732"/>
        </pc:sldMkLst>
        <pc:picChg chg="del">
          <ac:chgData name="Jim McGowan" userId="e2c7446dd3aca506" providerId="LiveId" clId="{1169FA2F-6FAF-4B66-8307-B2A2AB2E1B8E}" dt="2023-09-03T15:19:31.332" v="10" actId="478"/>
          <ac:picMkLst>
            <pc:docMk/>
            <pc:sldMk cId="1883096291" sldId="3732"/>
            <ac:picMk id="3" creationId="{00676DA0-71A0-D2EB-90B0-8D6811572CA4}"/>
          </ac:picMkLst>
        </pc:picChg>
        <pc:picChg chg="add mod">
          <ac:chgData name="Jim McGowan" userId="e2c7446dd3aca506" providerId="LiveId" clId="{1169FA2F-6FAF-4B66-8307-B2A2AB2E1B8E}" dt="2023-09-03T15:19:42.755" v="18" actId="12788"/>
          <ac:picMkLst>
            <pc:docMk/>
            <pc:sldMk cId="1883096291" sldId="3732"/>
            <ac:picMk id="2050" creationId="{2D718668-2949-9E4F-AD15-8AA3F6A24854}"/>
          </ac:picMkLst>
        </pc:picChg>
      </pc:sldChg>
      <pc:sldChg chg="addSp delSp modSp mod">
        <pc:chgData name="Jim McGowan" userId="e2c7446dd3aca506" providerId="LiveId" clId="{1169FA2F-6FAF-4B66-8307-B2A2AB2E1B8E}" dt="2023-09-03T15:13:34.685" v="9" actId="208"/>
        <pc:sldMkLst>
          <pc:docMk/>
          <pc:sldMk cId="4195871528" sldId="3733"/>
        </pc:sldMkLst>
        <pc:picChg chg="del mod">
          <ac:chgData name="Jim McGowan" userId="e2c7446dd3aca506" providerId="LiveId" clId="{1169FA2F-6FAF-4B66-8307-B2A2AB2E1B8E}" dt="2023-09-03T15:13:11.314" v="1" actId="478"/>
          <ac:picMkLst>
            <pc:docMk/>
            <pc:sldMk cId="4195871528" sldId="3733"/>
            <ac:picMk id="7" creationId="{711FE21F-338E-4339-B63B-5B872A8D15C9}"/>
          </ac:picMkLst>
        </pc:picChg>
        <pc:picChg chg="add mod">
          <ac:chgData name="Jim McGowan" userId="e2c7446dd3aca506" providerId="LiveId" clId="{1169FA2F-6FAF-4B66-8307-B2A2AB2E1B8E}" dt="2023-09-03T15:13:34.685" v="9" actId="208"/>
          <ac:picMkLst>
            <pc:docMk/>
            <pc:sldMk cId="4195871528" sldId="3733"/>
            <ac:picMk id="1026" creationId="{EF315540-53C5-FC34-09D6-899660D61447}"/>
          </ac:picMkLst>
        </pc:picChg>
      </pc:sldChg>
      <pc:sldChg chg="modSp mod">
        <pc:chgData name="Jim McGowan" userId="e2c7446dd3aca506" providerId="LiveId" clId="{1169FA2F-6FAF-4B66-8307-B2A2AB2E1B8E}" dt="2023-09-03T15:38:19.862" v="87" actId="1076"/>
        <pc:sldMkLst>
          <pc:docMk/>
          <pc:sldMk cId="1831854962" sldId="6407"/>
        </pc:sldMkLst>
        <pc:picChg chg="mod">
          <ac:chgData name="Jim McGowan" userId="e2c7446dd3aca506" providerId="LiveId" clId="{1169FA2F-6FAF-4B66-8307-B2A2AB2E1B8E}" dt="2023-09-03T15:38:19.862" v="87" actId="1076"/>
          <ac:picMkLst>
            <pc:docMk/>
            <pc:sldMk cId="1831854962" sldId="6407"/>
            <ac:picMk id="2" creationId="{BF7DA3C1-3679-C3A4-712B-B43A077A982A}"/>
          </ac:picMkLst>
        </pc:picChg>
      </pc:sldChg>
      <pc:sldChg chg="modSp mod">
        <pc:chgData name="Jim McGowan" userId="e2c7446dd3aca506" providerId="LiveId" clId="{1169FA2F-6FAF-4B66-8307-B2A2AB2E1B8E}" dt="2023-09-03T15:33:09.329" v="85" actId="1038"/>
        <pc:sldMkLst>
          <pc:docMk/>
          <pc:sldMk cId="3346323657" sldId="9637"/>
        </pc:sldMkLst>
        <pc:spChg chg="mod">
          <ac:chgData name="Jim McGowan" userId="e2c7446dd3aca506" providerId="LiveId" clId="{1169FA2F-6FAF-4B66-8307-B2A2AB2E1B8E}" dt="2023-09-03T15:32:47.184" v="71" actId="14100"/>
          <ac:spMkLst>
            <pc:docMk/>
            <pc:sldMk cId="3346323657" sldId="9637"/>
            <ac:spMk id="77827" creationId="{00000000-0000-0000-0000-000000000000}"/>
          </ac:spMkLst>
        </pc:spChg>
        <pc:picChg chg="mod">
          <ac:chgData name="Jim McGowan" userId="e2c7446dd3aca506" providerId="LiveId" clId="{1169FA2F-6FAF-4B66-8307-B2A2AB2E1B8E}" dt="2023-09-03T15:33:09.329" v="85" actId="1038"/>
          <ac:picMkLst>
            <pc:docMk/>
            <pc:sldMk cId="3346323657" sldId="9637"/>
            <ac:picMk id="4" creationId="{795A955A-F2CC-4F25-9947-C8EF722E236F}"/>
          </ac:picMkLst>
        </pc:picChg>
      </pc:sldChg>
      <pc:sldChg chg="delSp modSp new mod ord">
        <pc:chgData name="Jim McGowan" userId="e2c7446dd3aca506" providerId="LiveId" clId="{1169FA2F-6FAF-4B66-8307-B2A2AB2E1B8E}" dt="2023-09-03T15:43:44.291" v="111"/>
        <pc:sldMkLst>
          <pc:docMk/>
          <pc:sldMk cId="4059814336" sldId="10377"/>
        </pc:sldMkLst>
        <pc:spChg chg="mod">
          <ac:chgData name="Jim McGowan" userId="e2c7446dd3aca506" providerId="LiveId" clId="{1169FA2F-6FAF-4B66-8307-B2A2AB2E1B8E}" dt="2023-09-03T15:41:30.288" v="105" actId="255"/>
          <ac:spMkLst>
            <pc:docMk/>
            <pc:sldMk cId="4059814336" sldId="10377"/>
            <ac:spMk id="2" creationId="{72EA6F3B-2051-A97B-C219-C9435B5E9EF5}"/>
          </ac:spMkLst>
        </pc:spChg>
        <pc:spChg chg="del">
          <ac:chgData name="Jim McGowan" userId="e2c7446dd3aca506" providerId="LiveId" clId="{1169FA2F-6FAF-4B66-8307-B2A2AB2E1B8E}" dt="2023-09-03T15:41:05.435" v="89" actId="478"/>
          <ac:spMkLst>
            <pc:docMk/>
            <pc:sldMk cId="4059814336" sldId="10377"/>
            <ac:spMk id="3" creationId="{92D41E0E-286D-F590-2A04-78A507AF2C2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a:extLst>
              <a:ext uri="{FF2B5EF4-FFF2-40B4-BE49-F238E27FC236}">
                <a16:creationId xmlns:a16="http://schemas.microsoft.com/office/drawing/2014/main" id="{901D300A-8290-40A1-8A18-2CCC8F69C520}"/>
              </a:ext>
            </a:extLst>
          </p:cNvPr>
          <p:cNvSpPr>
            <a:spLocks noGrp="1" noChangeArrowheads="1"/>
          </p:cNvSpPr>
          <p:nvPr>
            <p:ph type="ftr" sz="quarter" idx="2"/>
          </p:nvPr>
        </p:nvSpPr>
        <p:spPr bwMode="auto">
          <a:xfrm>
            <a:off x="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Times New Roman" pitchFamily="18" charset="0"/>
                <a:cs typeface="Arial" charset="0"/>
              </a:defRPr>
            </a:lvl1pPr>
          </a:lstStyle>
          <a:p>
            <a:pPr>
              <a:defRPr/>
            </a:pPr>
            <a:r>
              <a:rPr lang="en-US" sz="1800" dirty="0">
                <a:latin typeface="Calibri" panose="020F0502020204030204" pitchFamily="34" charset="0"/>
                <a:cs typeface="Calibri" panose="020F0502020204030204" pitchFamily="34" charset="0"/>
              </a:rPr>
              <a:t>Sugar Land Bible Church</a:t>
            </a:r>
          </a:p>
        </p:txBody>
      </p:sp>
      <p:sp>
        <p:nvSpPr>
          <p:cNvPr id="36869" name="Rectangle 5">
            <a:extLst>
              <a:ext uri="{FF2B5EF4-FFF2-40B4-BE49-F238E27FC236}">
                <a16:creationId xmlns:a16="http://schemas.microsoft.com/office/drawing/2014/main" id="{38696068-63F5-4B57-A363-769945ECADA1}"/>
              </a:ext>
            </a:extLst>
          </p:cNvPr>
          <p:cNvSpPr>
            <a:spLocks noGrp="1" noChangeArrowheads="1"/>
          </p:cNvSpPr>
          <p:nvPr>
            <p:ph type="sldNum" sz="quarter" idx="3"/>
          </p:nvPr>
        </p:nvSpPr>
        <p:spPr bwMode="auto">
          <a:xfrm>
            <a:off x="4145280" y="9122452"/>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vl1pPr>
          </a:lstStyle>
          <a:p>
            <a:pPr>
              <a:defRPr/>
            </a:pPr>
            <a:fld id="{F56FB74F-9A4F-4B8F-B55F-0155425F2C8E}" type="slidenum">
              <a:rPr lang="en-US" altLang="en-US">
                <a:latin typeface="Calibri" panose="020F0502020204030204" pitchFamily="34" charset="0"/>
              </a:rPr>
              <a:pPr>
                <a:defRPr/>
              </a:pPr>
              <a:t>‹#›</a:t>
            </a:fld>
            <a:endParaRPr lang="en-US" altLang="en-US" dirty="0">
              <a:latin typeface="Calibri" panose="020F0502020204030204" pitchFamily="34" charset="0"/>
            </a:endParaRPr>
          </a:p>
        </p:txBody>
      </p:sp>
      <p:sp>
        <p:nvSpPr>
          <p:cNvPr id="2" name="Header Placeholder 1">
            <a:extLst>
              <a:ext uri="{FF2B5EF4-FFF2-40B4-BE49-F238E27FC236}">
                <a16:creationId xmlns:a16="http://schemas.microsoft.com/office/drawing/2014/main" id="{E227660E-C050-5151-6DE2-1E17C2431F9C}"/>
              </a:ext>
            </a:extLst>
          </p:cNvPr>
          <p:cNvSpPr>
            <a:spLocks noGrp="1"/>
          </p:cNvSpPr>
          <p:nvPr>
            <p:ph type="hdr" sz="quarter"/>
          </p:nvPr>
        </p:nvSpPr>
        <p:spPr>
          <a:xfrm>
            <a:off x="1935481" y="152400"/>
            <a:ext cx="3606800" cy="838200"/>
          </a:xfrm>
          <a:prstGeom prst="rect">
            <a:avLst/>
          </a:prstGeom>
        </p:spPr>
        <p:txBody>
          <a:bodyPr vert="horz" lIns="106978" tIns="53489" rIns="106978" bIns="53489" rtlCol="0"/>
          <a:lstStyle>
            <a:lvl1pPr algn="ctr">
              <a:defRPr sz="1500" dirty="0">
                <a:latin typeface="Calibri" panose="020F0502020204030204" pitchFamily="34" charset="0"/>
                <a:cs typeface="Calibri" panose="020F0502020204030204" pitchFamily="34" charset="0"/>
              </a:defRPr>
            </a:lvl1pPr>
          </a:lstStyle>
          <a:p>
            <a:pPr>
              <a:defRPr/>
            </a:pPr>
            <a:r>
              <a:rPr lang="en-US" sz="1800" dirty="0"/>
              <a:t>Dr. Andy Woods</a:t>
            </a:r>
          </a:p>
          <a:p>
            <a:pPr>
              <a:defRPr/>
            </a:pPr>
            <a:r>
              <a:rPr lang="en-US" sz="1800" dirty="0"/>
              <a:t>2 Thessalonians – 013 – 2v3a</a:t>
            </a:r>
          </a:p>
          <a:p>
            <a:pPr>
              <a:defRPr/>
            </a:pPr>
            <a:r>
              <a:rPr lang="en-US" sz="1800"/>
              <a:t>11-19-2023</a:t>
            </a:r>
            <a:endParaRPr lang="en-US" sz="18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F1BA9B-76CB-4A0E-A6E1-D581F0118E89}"/>
              </a:ext>
            </a:extLst>
          </p:cNvPr>
          <p:cNvSpPr>
            <a:spLocks noGrp="1"/>
          </p:cNvSpPr>
          <p:nvPr>
            <p:ph type="hdr" sz="quarter"/>
          </p:nvPr>
        </p:nvSpPr>
        <p:spPr bwMode="auto">
          <a:xfrm>
            <a:off x="0"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3" name="Date Placeholder 2">
            <a:extLst>
              <a:ext uri="{FF2B5EF4-FFF2-40B4-BE49-F238E27FC236}">
                <a16:creationId xmlns:a16="http://schemas.microsoft.com/office/drawing/2014/main" id="{6DF5B97F-1EBA-4212-9475-AB91572652D5}"/>
              </a:ext>
            </a:extLst>
          </p:cNvPr>
          <p:cNvSpPr>
            <a:spLocks noGrp="1"/>
          </p:cNvSpPr>
          <p:nvPr>
            <p:ph type="dt" idx="1"/>
          </p:nvPr>
        </p:nvSpPr>
        <p:spPr bwMode="auto">
          <a:xfrm>
            <a:off x="4143587" y="0"/>
            <a:ext cx="3169920" cy="478748"/>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lvl1pPr algn="r" defTabSz="922291" eaLnBrk="1" hangingPunct="1">
              <a:defRPr sz="1400">
                <a:latin typeface="Calibri" panose="020F0502020204030204" pitchFamily="34" charset="0"/>
                <a:cs typeface="Arial" charset="0"/>
              </a:defRPr>
            </a:lvl1pPr>
          </a:lstStyle>
          <a:p>
            <a:pPr>
              <a:defRPr/>
            </a:pPr>
            <a:fld id="{A1ECA7B4-8F8C-4E82-9DA1-55948ACC6C67}" type="datetimeFigureOut">
              <a:rPr lang="en-US" smtClean="0"/>
              <a:pPr>
                <a:defRPr/>
              </a:pPr>
              <a:t>11/18/2023</a:t>
            </a:fld>
            <a:endParaRPr lang="en-US" dirty="0"/>
          </a:p>
        </p:txBody>
      </p:sp>
      <p:sp>
        <p:nvSpPr>
          <p:cNvPr id="4" name="Slide Image Placeholder 3">
            <a:extLst>
              <a:ext uri="{FF2B5EF4-FFF2-40B4-BE49-F238E27FC236}">
                <a16:creationId xmlns:a16="http://schemas.microsoft.com/office/drawing/2014/main" id="{EB6A067D-6789-4709-8D44-EE06BB91D3DF}"/>
              </a:ext>
            </a:extLst>
          </p:cNvPr>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183" tIns="50592" rIns="101183" bIns="50592" rtlCol="0" anchor="ctr"/>
          <a:lstStyle/>
          <a:p>
            <a:pPr lvl="0"/>
            <a:endParaRPr lang="en-US" noProof="0" dirty="0"/>
          </a:p>
        </p:txBody>
      </p:sp>
      <p:sp>
        <p:nvSpPr>
          <p:cNvPr id="5" name="Notes Placeholder 4">
            <a:extLst>
              <a:ext uri="{FF2B5EF4-FFF2-40B4-BE49-F238E27FC236}">
                <a16:creationId xmlns:a16="http://schemas.microsoft.com/office/drawing/2014/main" id="{EE002C62-F138-44BB-9219-73E5F5BEE3AB}"/>
              </a:ext>
            </a:extLst>
          </p:cNvPr>
          <p:cNvSpPr>
            <a:spLocks noGrp="1"/>
          </p:cNvSpPr>
          <p:nvPr>
            <p:ph type="body" sz="quarter" idx="3"/>
          </p:nvPr>
        </p:nvSpPr>
        <p:spPr bwMode="auto">
          <a:xfrm>
            <a:off x="731520" y="4561226"/>
            <a:ext cx="5852160" cy="4318573"/>
          </a:xfrm>
          <a:prstGeom prst="rect">
            <a:avLst/>
          </a:prstGeom>
          <a:noFill/>
          <a:ln w="9525">
            <a:noFill/>
            <a:miter lim="800000"/>
            <a:headEnd/>
            <a:tailEnd/>
          </a:ln>
        </p:spPr>
        <p:txBody>
          <a:bodyPr vert="horz" wrap="square" lIns="97532" tIns="48767" rIns="97532" bIns="4876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139984-9F12-4DD0-8B91-1DFED7CB7771}"/>
              </a:ext>
            </a:extLst>
          </p:cNvPr>
          <p:cNvSpPr>
            <a:spLocks noGrp="1"/>
          </p:cNvSpPr>
          <p:nvPr>
            <p:ph type="ftr" sz="quarter" idx="4"/>
          </p:nvPr>
        </p:nvSpPr>
        <p:spPr bwMode="auto">
          <a:xfrm>
            <a:off x="0"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defTabSz="922291"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a:extLst>
              <a:ext uri="{FF2B5EF4-FFF2-40B4-BE49-F238E27FC236}">
                <a16:creationId xmlns:a16="http://schemas.microsoft.com/office/drawing/2014/main" id="{69AEFD34-6B70-478E-8B9E-00CA8C1336A8}"/>
              </a:ext>
            </a:extLst>
          </p:cNvPr>
          <p:cNvSpPr>
            <a:spLocks noGrp="1"/>
          </p:cNvSpPr>
          <p:nvPr>
            <p:ph type="sldNum" sz="quarter" idx="5"/>
          </p:nvPr>
        </p:nvSpPr>
        <p:spPr bwMode="auto">
          <a:xfrm>
            <a:off x="4143587" y="9120813"/>
            <a:ext cx="3169920" cy="478748"/>
          </a:xfrm>
          <a:prstGeom prst="rect">
            <a:avLst/>
          </a:prstGeom>
          <a:noFill/>
          <a:ln w="9525">
            <a:noFill/>
            <a:miter lim="800000"/>
            <a:headEnd/>
            <a:tailEnd/>
          </a:ln>
        </p:spPr>
        <p:txBody>
          <a:bodyPr vert="horz" wrap="square" lIns="97532" tIns="48767" rIns="97532" bIns="48767" numCol="1" anchor="b" anchorCtr="0" compatLnSpc="1">
            <a:prstTxWarp prst="textNoShape">
              <a:avLst/>
            </a:prstTxWarp>
          </a:bodyPr>
          <a:lstStyle>
            <a:lvl1pPr algn="r" defTabSz="920898" eaLnBrk="1" hangingPunct="1">
              <a:defRPr sz="1400" smtClean="0">
                <a:latin typeface="Calibri" panose="020F0502020204030204" pitchFamily="34" charset="0"/>
              </a:defRPr>
            </a:lvl1pPr>
          </a:lstStyle>
          <a:p>
            <a:pPr>
              <a:defRPr/>
            </a:pPr>
            <a:fld id="{8CAF5D7D-18A1-4B9A-AC5F-822C5A1135E0}"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CAF5D7D-18A1-4B9A-AC5F-822C5A1135E0}" type="slidenum">
              <a:rPr lang="en-US" altLang="en-US" smtClean="0"/>
              <a:pPr>
                <a:defRPr/>
              </a:pPr>
              <a:t>5</a:t>
            </a:fld>
            <a:endParaRPr lang="en-US" altLang="en-US" dirty="0"/>
          </a:p>
        </p:txBody>
      </p:sp>
    </p:spTree>
    <p:extLst>
      <p:ext uri="{BB962C8B-B14F-4D97-AF65-F5344CB8AC3E}">
        <p14:creationId xmlns:p14="http://schemas.microsoft.com/office/powerpoint/2010/main" val="364851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11/18/2023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20</a:t>
            </a:fld>
            <a:endParaRPr lang="en-US" altLang="en-US" dirty="0"/>
          </a:p>
        </p:txBody>
      </p:sp>
    </p:spTree>
    <p:extLst>
      <p:ext uri="{BB962C8B-B14F-4D97-AF65-F5344CB8AC3E}">
        <p14:creationId xmlns:p14="http://schemas.microsoft.com/office/powerpoint/2010/main" val="410248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11/18/2023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21</a:t>
            </a:fld>
            <a:endParaRPr lang="en-US" altLang="en-US" dirty="0"/>
          </a:p>
        </p:txBody>
      </p:sp>
    </p:spTree>
    <p:extLst>
      <p:ext uri="{BB962C8B-B14F-4D97-AF65-F5344CB8AC3E}">
        <p14:creationId xmlns:p14="http://schemas.microsoft.com/office/powerpoint/2010/main" val="1374854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11/18/2023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22</a:t>
            </a:fld>
            <a:endParaRPr lang="en-US" altLang="en-US" dirty="0"/>
          </a:p>
        </p:txBody>
      </p:sp>
    </p:spTree>
    <p:extLst>
      <p:ext uri="{BB962C8B-B14F-4D97-AF65-F5344CB8AC3E}">
        <p14:creationId xmlns:p14="http://schemas.microsoft.com/office/powerpoint/2010/main" val="201717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11/18/2023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23</a:t>
            </a:fld>
            <a:endParaRPr lang="en-US" altLang="en-US" dirty="0"/>
          </a:p>
        </p:txBody>
      </p:sp>
    </p:spTree>
    <p:extLst>
      <p:ext uri="{BB962C8B-B14F-4D97-AF65-F5344CB8AC3E}">
        <p14:creationId xmlns:p14="http://schemas.microsoft.com/office/powerpoint/2010/main" val="3559467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PPOV - 08-17-2018</a:t>
            </a:r>
          </a:p>
        </p:txBody>
      </p:sp>
      <p:sp>
        <p:nvSpPr>
          <p:cNvPr id="5" name="Date Placeholder 4"/>
          <p:cNvSpPr>
            <a:spLocks noGrp="1"/>
          </p:cNvSpPr>
          <p:nvPr>
            <p:ph type="dt" idx="11"/>
          </p:nvPr>
        </p:nvSpPr>
        <p:spPr/>
        <p:txBody>
          <a:bodyPr/>
          <a:lstStyle/>
          <a:p>
            <a:pPr>
              <a:defRPr/>
            </a:pPr>
            <a:fld id="{16F7E25D-0088-49B0-B669-18D4C59EA0B8}" type="datetime1">
              <a:rPr lang="en-US" smtClean="0"/>
              <a:t>11/18/2023</a:t>
            </a:fld>
            <a:endParaRPr lang="en-US"/>
          </a:p>
        </p:txBody>
      </p:sp>
      <p:sp>
        <p:nvSpPr>
          <p:cNvPr id="6" name="Footer Placeholder 5"/>
          <p:cNvSpPr>
            <a:spLocks noGrp="1"/>
          </p:cNvSpPr>
          <p:nvPr>
            <p:ph type="ftr" sz="quarter" idx="12"/>
          </p:nvPr>
        </p:nvSpPr>
        <p:spPr/>
        <p:txBody>
          <a:bodyPr/>
          <a:lstStyle/>
          <a:p>
            <a:pPr>
              <a:defRPr/>
            </a:pPr>
            <a:r>
              <a:rPr lang="en-US"/>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24</a:t>
            </a:fld>
            <a:endParaRPr lang="en-US" altLang="en-US" dirty="0"/>
          </a:p>
        </p:txBody>
      </p:sp>
    </p:spTree>
    <p:extLst>
      <p:ext uri="{BB962C8B-B14F-4D97-AF65-F5344CB8AC3E}">
        <p14:creationId xmlns:p14="http://schemas.microsoft.com/office/powerpoint/2010/main" val="3342060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8F55095-7B13-49D2-88F5-098085CC0949}"/>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8A8B0333-A612-469F-8637-7331A1B8CB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9667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AB3528FC-DC6C-4D4A-B7FE-DA342649A6E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1010210D-0254-4969-8D0C-7F84974E69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086893BC-F55C-46F4-A224-1F4315D72C78}"/>
              </a:ext>
            </a:extLst>
          </p:cNvPr>
          <p:cNvSpPr>
            <a:spLocks noGrp="1" noChangeArrowheads="1"/>
          </p:cNvSpPr>
          <p:nvPr>
            <p:ph type="sldNum" sz="quarter" idx="12"/>
          </p:nvPr>
        </p:nvSpPr>
        <p:spPr/>
        <p:txBody>
          <a:bodyPr/>
          <a:lstStyle>
            <a:lvl1pPr>
              <a:defRPr smtClean="0"/>
            </a:lvl1pPr>
          </a:lstStyle>
          <a:p>
            <a:pPr>
              <a:defRPr/>
            </a:pPr>
            <a:fld id="{8150B839-9B27-45A9-B00F-97CA6CDB7BCA}" type="slidenum">
              <a:rPr lang="en-US" altLang="en-US"/>
              <a:pPr>
                <a:defRPr/>
              </a:pPr>
              <a:t>‹#›</a:t>
            </a:fld>
            <a:endParaRPr lang="en-US" altLang="en-US"/>
          </a:p>
        </p:txBody>
      </p:sp>
    </p:spTree>
    <p:extLst>
      <p:ext uri="{BB962C8B-B14F-4D97-AF65-F5344CB8AC3E}">
        <p14:creationId xmlns:p14="http://schemas.microsoft.com/office/powerpoint/2010/main" val="35560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CDE68A42-C078-4469-A66B-4495E2634C5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9107EC4F-D688-4EEF-B6F9-048B85374E3B}"/>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C7DB0FD5-2482-4D09-92A8-643E8E910E9A}"/>
              </a:ext>
            </a:extLst>
          </p:cNvPr>
          <p:cNvSpPr>
            <a:spLocks noGrp="1" noChangeArrowheads="1"/>
          </p:cNvSpPr>
          <p:nvPr>
            <p:ph type="sldNum" sz="quarter" idx="12"/>
          </p:nvPr>
        </p:nvSpPr>
        <p:spPr/>
        <p:txBody>
          <a:bodyPr/>
          <a:lstStyle>
            <a:lvl1pPr>
              <a:defRPr smtClean="0"/>
            </a:lvl1pPr>
          </a:lstStyle>
          <a:p>
            <a:pPr>
              <a:defRPr/>
            </a:pPr>
            <a:fld id="{62CAE1B6-0C97-4842-AC1E-18C75DEF4EF6}" type="slidenum">
              <a:rPr lang="en-US" altLang="en-US"/>
              <a:pPr>
                <a:defRPr/>
              </a:pPr>
              <a:t>‹#›</a:t>
            </a:fld>
            <a:endParaRPr lang="en-US" altLang="en-US"/>
          </a:p>
        </p:txBody>
      </p:sp>
    </p:spTree>
    <p:extLst>
      <p:ext uri="{BB962C8B-B14F-4D97-AF65-F5344CB8AC3E}">
        <p14:creationId xmlns:p14="http://schemas.microsoft.com/office/powerpoint/2010/main" val="301685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88D566F2-1284-4523-B4BA-CB6D63645B75}"/>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1D011471-5250-490C-9C51-6D71371CD73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221FE5C-6F69-4F52-BFEE-2909D4D3C90D}"/>
              </a:ext>
            </a:extLst>
          </p:cNvPr>
          <p:cNvSpPr>
            <a:spLocks noGrp="1" noChangeArrowheads="1"/>
          </p:cNvSpPr>
          <p:nvPr>
            <p:ph type="sldNum" sz="quarter" idx="12"/>
          </p:nvPr>
        </p:nvSpPr>
        <p:spPr/>
        <p:txBody>
          <a:bodyPr/>
          <a:lstStyle>
            <a:lvl1pPr>
              <a:defRPr smtClean="0"/>
            </a:lvl1pPr>
          </a:lstStyle>
          <a:p>
            <a:pPr>
              <a:defRPr/>
            </a:pPr>
            <a:fld id="{DDFABB32-5487-4F03-919B-89510ED05617}" type="slidenum">
              <a:rPr lang="en-US" altLang="en-US"/>
              <a:pPr>
                <a:defRPr/>
              </a:pPr>
              <a:t>‹#›</a:t>
            </a:fld>
            <a:endParaRPr lang="en-US" altLang="en-US"/>
          </a:p>
        </p:txBody>
      </p:sp>
    </p:spTree>
    <p:extLst>
      <p:ext uri="{BB962C8B-B14F-4D97-AF65-F5344CB8AC3E}">
        <p14:creationId xmlns:p14="http://schemas.microsoft.com/office/powerpoint/2010/main" val="359848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35428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DB9103-2CB8-4233-B75F-DB55E9612B08}"/>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F902156A-97A2-430D-A158-8EAB8257A4E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546779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876452-75A6-4AAF-97C7-01D7582E596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2E5B3DF-F0DB-45BB-BD71-5E3266FFEA99}"/>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6071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5131CB3-0AAC-4010-A1E7-45DABB3A050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C34A22F3-30E1-423D-9D38-42BFE68FB365}"/>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969654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6E9D5E-8667-4A2E-9CD4-80BDC56CE76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7DD31E7-79B4-4863-A913-D69CB1F9A0D0}"/>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7251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5DB455C-8F77-43BD-ABBD-7E94CC488BF3}"/>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AEC885-0E46-4CBA-825F-4CD68A4D0923}"/>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287918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11A585B-296C-4F81-83AA-BA042CE90A8D}"/>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9DFE3BE5-077E-4398-8C8B-B821C53F3E1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23616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60E037-A2CB-4606-9E7B-0AA97E2B76B1}"/>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33CCAE82-AD23-4370-96E7-EEF98326FF44}"/>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789219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9E48C0-0E01-4AEA-86A5-CAA698625E2B}"/>
              </a:ext>
            </a:extLst>
          </p:cNvPr>
          <p:cNvSpPr>
            <a:spLocks noGrp="1" noChangeArrowheads="1"/>
          </p:cNvSpPr>
          <p:nvPr/>
        </p:nvSpPr>
        <p:spPr bwMode="auto">
          <a:xfrm>
            <a:off x="1524000" y="609600"/>
            <a:ext cx="10363200" cy="1143000"/>
          </a:xfrm>
          <a:prstGeom prst="rect">
            <a:avLst/>
          </a:prstGeom>
          <a:noFill/>
          <a:ln>
            <a:noFill/>
          </a:ln>
        </p:spPr>
        <p:txBody>
          <a:bodyPr lIns="92075" tIns="46039" rIns="92075" bIns="46039"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a:extLst>
              <a:ext uri="{FF2B5EF4-FFF2-40B4-BE49-F238E27FC236}">
                <a16:creationId xmlns:a16="http://schemas.microsoft.com/office/drawing/2014/main" id="{6C0ABA62-A7FF-4F6E-BBB1-4D66F50F03B8}"/>
              </a:ext>
            </a:extLst>
          </p:cNvPr>
          <p:cNvSpPr>
            <a:spLocks noGrp="1" noChangeArrowheads="1"/>
          </p:cNvSpPr>
          <p:nvPr/>
        </p:nvSpPr>
        <p:spPr bwMode="auto">
          <a:xfrm>
            <a:off x="1559984" y="1946275"/>
            <a:ext cx="10363200" cy="4114800"/>
          </a:xfrm>
          <a:prstGeom prst="rect">
            <a:avLst/>
          </a:prstGeom>
          <a:noFill/>
          <a:ln>
            <a:noFill/>
          </a:ln>
        </p:spPr>
        <p:txBody>
          <a:bodyPr/>
          <a:lstStyle>
            <a:lvl1pPr marL="342900" indent="-342900"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spcBef>
                <a:spcPct val="20000"/>
              </a:spcBef>
              <a:buClr>
                <a:schemeClr val="tx2"/>
              </a:buClr>
              <a:buSzPct val="75000"/>
              <a:buFont typeface="Wingdings"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05047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E0F95C19-2DC5-4CED-BBCD-1930FC1BE34C}"/>
              </a:ext>
            </a:extLst>
          </p:cNvPr>
          <p:cNvGrpSpPr>
            <a:grpSpLocks/>
          </p:cNvGrpSpPr>
          <p:nvPr/>
        </p:nvGrpSpPr>
        <p:grpSpPr bwMode="auto">
          <a:xfrm>
            <a:off x="0" y="5"/>
            <a:ext cx="1447800" cy="6854825"/>
            <a:chOff x="0" y="0"/>
            <a:chExt cx="684" cy="4318"/>
          </a:xfrm>
        </p:grpSpPr>
        <p:sp>
          <p:nvSpPr>
            <p:cNvPr id="14339" name="Rectangle 3">
              <a:extLst>
                <a:ext uri="{FF2B5EF4-FFF2-40B4-BE49-F238E27FC236}">
                  <a16:creationId xmlns:a16="http://schemas.microsoft.com/office/drawing/2014/main" id="{DE098569-E146-4172-BE56-F5ADF7D63786}"/>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mn-cs"/>
              </a:endParaRPr>
            </a:p>
          </p:txBody>
        </p:sp>
        <p:grpSp>
          <p:nvGrpSpPr>
            <p:cNvPr id="1033" name="Group 4">
              <a:extLst>
                <a:ext uri="{FF2B5EF4-FFF2-40B4-BE49-F238E27FC236}">
                  <a16:creationId xmlns:a16="http://schemas.microsoft.com/office/drawing/2014/main" id="{2D2C2648-B172-430F-887D-8D957EF996EA}"/>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33B46CCE-6015-4241-99F6-8D962944C06E}"/>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5" name="Rectangle 6">
                <a:extLst>
                  <a:ext uri="{FF2B5EF4-FFF2-40B4-BE49-F238E27FC236}">
                    <a16:creationId xmlns:a16="http://schemas.microsoft.com/office/drawing/2014/main" id="{763CF42B-BCBB-4552-ACBB-5896296C4F2D}"/>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6" name="Rectangle 7">
                <a:extLst>
                  <a:ext uri="{FF2B5EF4-FFF2-40B4-BE49-F238E27FC236}">
                    <a16:creationId xmlns:a16="http://schemas.microsoft.com/office/drawing/2014/main" id="{6D84E3D1-F9FD-4B0D-B6F9-EFCA88265BCA}"/>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7" name="Rectangle 8">
                <a:extLst>
                  <a:ext uri="{FF2B5EF4-FFF2-40B4-BE49-F238E27FC236}">
                    <a16:creationId xmlns:a16="http://schemas.microsoft.com/office/drawing/2014/main" id="{D6E74E84-949B-47D0-A88E-63F1FA31E154}"/>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8" name="Rectangle 9">
                <a:extLst>
                  <a:ext uri="{FF2B5EF4-FFF2-40B4-BE49-F238E27FC236}">
                    <a16:creationId xmlns:a16="http://schemas.microsoft.com/office/drawing/2014/main" id="{A985C28C-BFB0-458F-8305-260FE4CB7515}"/>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39" name="Rectangle 10">
                <a:extLst>
                  <a:ext uri="{FF2B5EF4-FFF2-40B4-BE49-F238E27FC236}">
                    <a16:creationId xmlns:a16="http://schemas.microsoft.com/office/drawing/2014/main" id="{254462BF-B72C-4B24-96D9-EC4E13A3949D}"/>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0" name="Rectangle 11">
                <a:extLst>
                  <a:ext uri="{FF2B5EF4-FFF2-40B4-BE49-F238E27FC236}">
                    <a16:creationId xmlns:a16="http://schemas.microsoft.com/office/drawing/2014/main" id="{6C6DA97C-8F8B-471D-B561-9A04D1D186C7}"/>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1" name="Rectangle 12">
                <a:extLst>
                  <a:ext uri="{FF2B5EF4-FFF2-40B4-BE49-F238E27FC236}">
                    <a16:creationId xmlns:a16="http://schemas.microsoft.com/office/drawing/2014/main" id="{9D0CCAF1-6B22-40BD-A521-A0945E41201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2" name="Rectangle 13">
                <a:extLst>
                  <a:ext uri="{FF2B5EF4-FFF2-40B4-BE49-F238E27FC236}">
                    <a16:creationId xmlns:a16="http://schemas.microsoft.com/office/drawing/2014/main" id="{DE72B279-E701-49A3-891C-C44DC858A0C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3" name="Rectangle 14">
                <a:extLst>
                  <a:ext uri="{FF2B5EF4-FFF2-40B4-BE49-F238E27FC236}">
                    <a16:creationId xmlns:a16="http://schemas.microsoft.com/office/drawing/2014/main" id="{58D106F1-0230-4B2C-890E-4CF09E64B893}"/>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4" name="Rectangle 15">
                <a:extLst>
                  <a:ext uri="{FF2B5EF4-FFF2-40B4-BE49-F238E27FC236}">
                    <a16:creationId xmlns:a16="http://schemas.microsoft.com/office/drawing/2014/main" id="{B3C7A582-517A-4BD2-8BB0-7DCDBB92D7E3}"/>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5" name="Rectangle 16">
                <a:extLst>
                  <a:ext uri="{FF2B5EF4-FFF2-40B4-BE49-F238E27FC236}">
                    <a16:creationId xmlns:a16="http://schemas.microsoft.com/office/drawing/2014/main" id="{F97FA99E-97DF-4B91-9458-68CD54CF8481}"/>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6" name="Rectangle 17">
                <a:extLst>
                  <a:ext uri="{FF2B5EF4-FFF2-40B4-BE49-F238E27FC236}">
                    <a16:creationId xmlns:a16="http://schemas.microsoft.com/office/drawing/2014/main" id="{E7146ED3-7E37-4C30-A520-D1D6316DAEFA}"/>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7" name="Rectangle 18">
                <a:extLst>
                  <a:ext uri="{FF2B5EF4-FFF2-40B4-BE49-F238E27FC236}">
                    <a16:creationId xmlns:a16="http://schemas.microsoft.com/office/drawing/2014/main" id="{58148CF1-8E03-4487-B584-335BAB9DFEF0}"/>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8" name="Rectangle 19">
                <a:extLst>
                  <a:ext uri="{FF2B5EF4-FFF2-40B4-BE49-F238E27FC236}">
                    <a16:creationId xmlns:a16="http://schemas.microsoft.com/office/drawing/2014/main" id="{B0A9F347-B659-45E1-A793-29CFA0BC5561}"/>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49" name="Rectangle 20">
                <a:extLst>
                  <a:ext uri="{FF2B5EF4-FFF2-40B4-BE49-F238E27FC236}">
                    <a16:creationId xmlns:a16="http://schemas.microsoft.com/office/drawing/2014/main" id="{83FDFD86-4D8F-4AA1-BBBC-FFAE4399ECB8}"/>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0" name="Rectangle 21">
                <a:extLst>
                  <a:ext uri="{FF2B5EF4-FFF2-40B4-BE49-F238E27FC236}">
                    <a16:creationId xmlns:a16="http://schemas.microsoft.com/office/drawing/2014/main" id="{2B683C3B-D329-4590-AC63-8CC34410A325}"/>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1" name="Rectangle 22">
                <a:extLst>
                  <a:ext uri="{FF2B5EF4-FFF2-40B4-BE49-F238E27FC236}">
                    <a16:creationId xmlns:a16="http://schemas.microsoft.com/office/drawing/2014/main" id="{F00E07FE-4C11-45AA-AD1E-6053BAD7B0EC}"/>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2" name="Rectangle 23">
                <a:extLst>
                  <a:ext uri="{FF2B5EF4-FFF2-40B4-BE49-F238E27FC236}">
                    <a16:creationId xmlns:a16="http://schemas.microsoft.com/office/drawing/2014/main" id="{60B9E0DD-D112-4700-B9F8-FA3634BA14D0}"/>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3" name="Rectangle 24">
                <a:extLst>
                  <a:ext uri="{FF2B5EF4-FFF2-40B4-BE49-F238E27FC236}">
                    <a16:creationId xmlns:a16="http://schemas.microsoft.com/office/drawing/2014/main" id="{AE896702-2BA9-4D02-B9AF-0D7425692277}"/>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4" name="Rectangle 25">
                <a:extLst>
                  <a:ext uri="{FF2B5EF4-FFF2-40B4-BE49-F238E27FC236}">
                    <a16:creationId xmlns:a16="http://schemas.microsoft.com/office/drawing/2014/main" id="{AE530D09-6DC6-48CD-9DDC-FE39E4BFEC7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5" name="Rectangle 26">
                <a:extLst>
                  <a:ext uri="{FF2B5EF4-FFF2-40B4-BE49-F238E27FC236}">
                    <a16:creationId xmlns:a16="http://schemas.microsoft.com/office/drawing/2014/main" id="{85FD8A9A-0C62-4D57-A823-7788EDA1374D}"/>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6" name="Rectangle 27">
                <a:extLst>
                  <a:ext uri="{FF2B5EF4-FFF2-40B4-BE49-F238E27FC236}">
                    <a16:creationId xmlns:a16="http://schemas.microsoft.com/office/drawing/2014/main" id="{139AB9D7-0AFF-4059-82AF-32544AB7F7A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7" name="Rectangle 28">
                <a:extLst>
                  <a:ext uri="{FF2B5EF4-FFF2-40B4-BE49-F238E27FC236}">
                    <a16:creationId xmlns:a16="http://schemas.microsoft.com/office/drawing/2014/main" id="{B139890F-DEFF-4B2D-8F92-0E4853B0D739}"/>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8" name="Rectangle 29">
                <a:extLst>
                  <a:ext uri="{FF2B5EF4-FFF2-40B4-BE49-F238E27FC236}">
                    <a16:creationId xmlns:a16="http://schemas.microsoft.com/office/drawing/2014/main" id="{E104025A-7223-4BCB-8D78-03FFB1B98438}"/>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59" name="Rectangle 30">
                <a:extLst>
                  <a:ext uri="{FF2B5EF4-FFF2-40B4-BE49-F238E27FC236}">
                    <a16:creationId xmlns:a16="http://schemas.microsoft.com/office/drawing/2014/main" id="{DBC21BD0-CE55-4C70-9351-73EBCC29A65D}"/>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0" name="Rectangle 31">
                <a:extLst>
                  <a:ext uri="{FF2B5EF4-FFF2-40B4-BE49-F238E27FC236}">
                    <a16:creationId xmlns:a16="http://schemas.microsoft.com/office/drawing/2014/main" id="{AD601533-BFE9-4D4B-ABA5-635721AF481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1" name="Rectangle 32">
                <a:extLst>
                  <a:ext uri="{FF2B5EF4-FFF2-40B4-BE49-F238E27FC236}">
                    <a16:creationId xmlns:a16="http://schemas.microsoft.com/office/drawing/2014/main" id="{3EE22948-F2D5-4B10-8966-F511916742AE}"/>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sp>
            <p:nvSpPr>
              <p:cNvPr id="1062" name="Rectangle 33">
                <a:extLst>
                  <a:ext uri="{FF2B5EF4-FFF2-40B4-BE49-F238E27FC236}">
                    <a16:creationId xmlns:a16="http://schemas.microsoft.com/office/drawing/2014/main" id="{5BCBEFE4-B65C-475D-A2A2-D27A9A908E68}"/>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en-US" altLang="en-US" sz="2400"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2E3F26A1-457A-4E77-9FB7-DB852B80A36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a:extLst>
              <a:ext uri="{FF2B5EF4-FFF2-40B4-BE49-F238E27FC236}">
                <a16:creationId xmlns:a16="http://schemas.microsoft.com/office/drawing/2014/main" id="{3F91D09E-1F40-4ABF-930A-E565CD414B7E}"/>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a:extLst>
              <a:ext uri="{FF2B5EF4-FFF2-40B4-BE49-F238E27FC236}">
                <a16:creationId xmlns:a16="http://schemas.microsoft.com/office/drawing/2014/main" id="{0B8DEC82-1881-4CD6-92D8-AE06C326CF8F}"/>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a:extLst>
              <a:ext uri="{FF2B5EF4-FFF2-40B4-BE49-F238E27FC236}">
                <a16:creationId xmlns:a16="http://schemas.microsoft.com/office/drawing/2014/main" id="{3DABAE02-2507-4B6B-B16D-B07F0CAAA06C}"/>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0146077B-9308-43E0-B16D-E382476ABC93}" type="slidenum">
              <a:rPr lang="en-US" altLang="en-US" smtClean="0"/>
              <a:pPr>
                <a:defRPr/>
              </a:pPr>
              <a:t>‹#›</a:t>
            </a:fld>
            <a:endParaRPr lang="en-US" altLang="en-US" dirty="0"/>
          </a:p>
        </p:txBody>
      </p:sp>
      <p:sp>
        <p:nvSpPr>
          <p:cNvPr id="14374" name="Rectangle 38">
            <a:extLst>
              <a:ext uri="{FF2B5EF4-FFF2-40B4-BE49-F238E27FC236}">
                <a16:creationId xmlns:a16="http://schemas.microsoft.com/office/drawing/2014/main" id="{423F768F-39CA-4BFF-9CE5-E6FAE7E4704B}"/>
              </a:ext>
            </a:extLst>
          </p:cNvPr>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6292" r:id="rId1"/>
    <p:sldLayoutId id="2147496293" r:id="rId2"/>
    <p:sldLayoutId id="2147496294" r:id="rId3"/>
    <p:sldLayoutId id="2147496295" r:id="rId4"/>
    <p:sldLayoutId id="2147496296" r:id="rId5"/>
    <p:sldLayoutId id="2147496297" r:id="rId6"/>
    <p:sldLayoutId id="2147496298" r:id="rId7"/>
    <p:sldLayoutId id="2147496299" r:id="rId8"/>
    <p:sldLayoutId id="2147496300" r:id="rId9"/>
    <p:sldLayoutId id="2147496301" r:id="rId10"/>
    <p:sldLayoutId id="2147496302" r:id="rId11"/>
    <p:sldLayoutId id="2147496303" r:id="rId12"/>
    <p:sldLayoutId id="2147496304"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p:titleStyle>
    <p:bodyStyle>
      <a:lvl1pPr marL="342891" indent="-342891"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32" indent="-285744"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2971" indent="-228594"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160"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349" indent="-228594"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537"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726"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8914"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103" indent="-228594"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https://files.constantcontact.com/eaa09271101/0efacc46-91b2-4c49-af9c-cad6c6be3d97.jpg" TargetMode="Externa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F204D2-030C-45FA-95EF-DCE609C491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43201" y="5209309"/>
            <a:ext cx="913733" cy="1371600"/>
          </a:xfrm>
          <a:prstGeom prst="rect">
            <a:avLst/>
          </a:prstGeom>
        </p:spPr>
      </p:pic>
      <p:pic>
        <p:nvPicPr>
          <p:cNvPr id="8" name="Picture 7">
            <a:extLst>
              <a:ext uri="{FF2B5EF4-FFF2-40B4-BE49-F238E27FC236}">
                <a16:creationId xmlns:a16="http://schemas.microsoft.com/office/drawing/2014/main" id="{DABC90B4-9D19-4A6A-BA8D-22C5C2D0CBA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81577" y="2286003"/>
            <a:ext cx="2228851" cy="2770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a:extLst>
              <a:ext uri="{FF2B5EF4-FFF2-40B4-BE49-F238E27FC236}">
                <a16:creationId xmlns:a16="http://schemas.microsoft.com/office/drawing/2014/main" id="{934962ED-5D2D-4373-85E1-4BEE568CDCC9}"/>
              </a:ext>
            </a:extLst>
          </p:cNvPr>
          <p:cNvSpPr txBox="1">
            <a:spLocks/>
          </p:cNvSpPr>
          <p:nvPr/>
        </p:nvSpPr>
        <p:spPr bwMode="auto">
          <a:xfrm>
            <a:off x="3714751" y="5209309"/>
            <a:ext cx="4762500" cy="1524000"/>
          </a:xfrm>
          <a:prstGeom prst="rect">
            <a:avLst/>
          </a:prstGeom>
          <a:noFill/>
          <a:ln w="9525">
            <a:noFill/>
            <a:miter lim="800000"/>
            <a:headEnd/>
            <a:tailEnd/>
          </a:ln>
          <a:effectLst/>
        </p:spPr>
        <p:txBody>
          <a:bodyPr vert="horz" wrap="square" lIns="92075" tIns="46039" rIns="92075" bIns="46039"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
        <p:nvSpPr>
          <p:cNvPr id="11" name="Title 1">
            <a:extLst>
              <a:ext uri="{FF2B5EF4-FFF2-40B4-BE49-F238E27FC236}">
                <a16:creationId xmlns:a16="http://schemas.microsoft.com/office/drawing/2014/main" id="{9F8EB2B7-24E6-44ED-9401-6F6BA478AE3F}"/>
              </a:ext>
            </a:extLst>
          </p:cNvPr>
          <p:cNvSpPr txBox="1">
            <a:spLocks/>
          </p:cNvSpPr>
          <p:nvPr/>
        </p:nvSpPr>
        <p:spPr bwMode="auto">
          <a:xfrm>
            <a:off x="2324100" y="228602"/>
            <a:ext cx="7543800" cy="182046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eaLnBrk="1" hangingPunct="1">
              <a:spcBef>
                <a:spcPct val="20000"/>
              </a:spcBef>
              <a:buClr>
                <a:srgbClr val="00FFFF"/>
              </a:buClr>
              <a:buSzPct val="75000"/>
              <a:defRPr/>
            </a:pPr>
            <a:r>
              <a:rPr lang="en-US" i="1" kern="0" dirty="0">
                <a:solidFill>
                  <a:srgbClr val="FFFFCC"/>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Apostasy</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 or </a:t>
            </a:r>
            <a:r>
              <a:rPr lang="en-US" i="1"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Rapture</a:t>
            </a:r>
            <a:r>
              <a:rPr lang="en-US" kern="0" dirty="0">
                <a:solidFill>
                  <a:srgbClr val="00FFFF"/>
                </a:solidFill>
                <a:effectLst>
                  <a:outerShdw blurRad="38100" dist="38100" dir="2700000" algn="tl">
                    <a:srgbClr val="000000"/>
                  </a:outerShdw>
                </a:effectLst>
                <a:latin typeface="Calibri" panose="020F0502020204030204" pitchFamily="34" charset="0"/>
                <a:ea typeface="+mn-ea"/>
                <a:cs typeface="Calibri" panose="020F0502020204030204" pitchFamily="34" charset="0"/>
              </a:rPr>
              <a:t>?</a:t>
            </a:r>
            <a:r>
              <a:rPr lang="en-US" dirty="0">
                <a:solidFill>
                  <a:srgbClr val="00FFFF"/>
                </a:solidFill>
                <a:latin typeface="Calibri"/>
              </a:rPr>
              <a:t> </a:t>
            </a:r>
            <a:br>
              <a:rPr lang="en-US" dirty="0">
                <a:solidFill>
                  <a:srgbClr val="00FFFF"/>
                </a:solidFill>
                <a:latin typeface="Calibri"/>
              </a:rPr>
            </a:br>
            <a:r>
              <a:rPr lang="en-US" sz="3200" kern="0" dirty="0">
                <a:effectLst>
                  <a:outerShdw blurRad="38100" dist="38100" dir="2700000" algn="tl">
                    <a:srgbClr val="000000">
                      <a:alpha val="43137"/>
                    </a:srgbClr>
                  </a:outerShdw>
                </a:effectLst>
                <a:latin typeface="Calibri" panose="020F0502020204030204" pitchFamily="34" charset="0"/>
                <a:ea typeface="+mn-ea"/>
                <a:cs typeface="+mn-cs"/>
              </a:rPr>
              <a:t>(2 Thessalonians 2:3A)</a:t>
            </a:r>
          </a:p>
        </p:txBody>
      </p:sp>
    </p:spTree>
    <p:extLst>
      <p:ext uri="{BB962C8B-B14F-4D97-AF65-F5344CB8AC3E}">
        <p14:creationId xmlns:p14="http://schemas.microsoft.com/office/powerpoint/2010/main" val="275861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10972800" cy="2016124"/>
          </a:xfrm>
        </p:spPr>
        <p:txBody>
          <a:bodyPr/>
          <a:lstStyle/>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dirty="0">
                <a:latin typeface="Calibri" panose="020F0502020204030204" pitchFamily="34" charset="0"/>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347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3276600" y="211138"/>
            <a:ext cx="53340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Spiritual Departure Options</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2511934" y="1600200"/>
            <a:ext cx="7168132" cy="2701924"/>
          </a:xfrm>
        </p:spPr>
        <p:txBody>
          <a:bodyPr/>
          <a:lstStyle/>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Church (pre-rapture) </a:t>
            </a:r>
            <a:endParaRPr lang="en-US" dirty="0">
              <a:latin typeface="Calibri" panose="020F0502020204030204" pitchFamily="34" charset="0"/>
              <a:cs typeface="Calibri" panose="020F0502020204030204" pitchFamily="34" charset="0"/>
            </a:endParaRPr>
          </a:p>
          <a:p>
            <a:pPr marL="514350" indent="-514350" eaLnBrk="1" hangingPunct="1">
              <a:spcBef>
                <a:spcPts val="0"/>
              </a:spcBef>
              <a:spcAft>
                <a:spcPts val="2400"/>
              </a:spcAft>
              <a:buSzPct val="100000"/>
              <a:buFont typeface="+mj-lt"/>
              <a:buAutoNum type="arabicPeriod"/>
              <a:defRPr/>
            </a:pPr>
            <a:r>
              <a:rPr lang="en-US" dirty="0">
                <a:cs typeface="Calibri" panose="020F0502020204030204" pitchFamily="34" charset="0"/>
              </a:rPr>
              <a:t>Apostasy of the World (post-rapture)</a:t>
            </a:r>
          </a:p>
          <a:p>
            <a:pPr marL="514350" indent="-514350" eaLnBrk="1" hangingPunct="1">
              <a:spcBef>
                <a:spcPts val="0"/>
              </a:spcBef>
              <a:spcAft>
                <a:spcPts val="2400"/>
              </a:spcAft>
              <a:buSzPct val="100000"/>
              <a:buFont typeface="+mj-lt"/>
              <a:buAutoNum type="arabicPeriod"/>
              <a:defRPr/>
            </a:pPr>
            <a:r>
              <a:rPr lang="en-US" dirty="0">
                <a:latin typeface="Calibri" panose="020F0502020204030204" pitchFamily="34" charset="0"/>
                <a:cs typeface="Calibri" panose="020F0502020204030204" pitchFamily="34" charset="0"/>
              </a:rPr>
              <a:t>Apostasy of Israel (Dan. 9:27)</a:t>
            </a:r>
          </a:p>
        </p:txBody>
      </p:sp>
      <p:pic>
        <p:nvPicPr>
          <p:cNvPr id="2" name="Picture 4">
            <a:extLst>
              <a:ext uri="{FF2B5EF4-FFF2-40B4-BE49-F238E27FC236}">
                <a16:creationId xmlns:a16="http://schemas.microsoft.com/office/drawing/2014/main" id="{B8DDCD57-CE03-A4A1-A609-B070AF870D9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079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03E9BC2-097D-4482-B305-0199410D881A}"/>
              </a:ext>
            </a:extLst>
          </p:cNvPr>
          <p:cNvSpPr>
            <a:spLocks noGrp="1" noChangeArrowheads="1"/>
          </p:cNvSpPr>
          <p:nvPr>
            <p:ph type="title"/>
          </p:nvPr>
        </p:nvSpPr>
        <p:spPr>
          <a:xfrm>
            <a:off x="4038600" y="228601"/>
            <a:ext cx="4114800" cy="879476"/>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Apostasy? (2:3a)</a:t>
            </a:r>
          </a:p>
        </p:txBody>
      </p:sp>
      <p:sp>
        <p:nvSpPr>
          <p:cNvPr id="15363" name="Rectangle 3">
            <a:extLst>
              <a:ext uri="{FF2B5EF4-FFF2-40B4-BE49-F238E27FC236}">
                <a16:creationId xmlns:a16="http://schemas.microsoft.com/office/drawing/2014/main" id="{280F5711-5D05-454D-826E-06FA546AD0C4}"/>
              </a:ext>
            </a:extLst>
          </p:cNvPr>
          <p:cNvSpPr>
            <a:spLocks noGrp="1" noChangeArrowheads="1"/>
          </p:cNvSpPr>
          <p:nvPr>
            <p:ph type="body" idx="1"/>
          </p:nvPr>
        </p:nvSpPr>
        <p:spPr>
          <a:xfrm>
            <a:off x="1257300" y="1600200"/>
            <a:ext cx="9677400" cy="2016124"/>
          </a:xfrm>
        </p:spPr>
        <p:txBody>
          <a:bodyPr/>
          <a:lstStyle/>
          <a:p>
            <a:pPr marL="457189" indent="-457189" eaLnBrk="1" hangingPunct="1">
              <a:spcBef>
                <a:spcPts val="0"/>
              </a:spcBef>
              <a:spcAft>
                <a:spcPts val="2400"/>
              </a:spcAft>
              <a:defRPr/>
            </a:pPr>
            <a:r>
              <a:rPr lang="en-US" dirty="0">
                <a:cs typeface="Calibri" panose="020F0502020204030204" pitchFamily="34" charset="0"/>
              </a:rPr>
              <a:t>Spiritual departure (Acts 21:21) – Unbelieving world embracing the antichrist</a:t>
            </a:r>
          </a:p>
          <a:p>
            <a:pPr marL="457189" indent="-457189" eaLnBrk="1" hangingPunct="1">
              <a:spcBef>
                <a:spcPts val="0"/>
              </a:spcBef>
              <a:spcAft>
                <a:spcPts val="2400"/>
              </a:spcAft>
              <a:defRPr/>
            </a:pPr>
            <a:r>
              <a:rPr lang="en-US" b="1" u="sng" dirty="0">
                <a:solidFill>
                  <a:srgbClr val="FFFFCC"/>
                </a:solidFill>
                <a:cs typeface="Calibri" panose="020F0502020204030204" pitchFamily="34" charset="0"/>
              </a:rPr>
              <a:t>Physical departure (Acts 12:10; 2 Cor. 12:8) – Rapture</a:t>
            </a:r>
          </a:p>
        </p:txBody>
      </p:sp>
      <p:pic>
        <p:nvPicPr>
          <p:cNvPr id="23556" name="Picture 4">
            <a:extLst>
              <a:ext uri="{FF2B5EF4-FFF2-40B4-BE49-F238E27FC236}">
                <a16:creationId xmlns:a16="http://schemas.microsoft.com/office/drawing/2014/main" id="{3572F5C8-FBB3-4F08-AFC3-EDE844727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76268" y="4267200"/>
            <a:ext cx="1839464"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05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AD3492-25D6-C402-B229-A466A34628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8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F5189C43-28B2-40ED-A635-B3C9515024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60262" y="228600"/>
            <a:ext cx="427147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13007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90297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627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13CC42A-8689-4622-8CF2-84D9749B3263}"/>
              </a:ext>
            </a:extLst>
          </p:cNvPr>
          <p:cNvGraphicFramePr>
            <a:graphicFrameLocks noGrp="1"/>
          </p:cNvGraphicFramePr>
          <p:nvPr>
            <p:ph idx="1"/>
            <p:extLst>
              <p:ext uri="{D42A27DB-BD31-4B8C-83A1-F6EECF244321}">
                <p14:modId xmlns:p14="http://schemas.microsoft.com/office/powerpoint/2010/main" val="2375141351"/>
              </p:ext>
            </p:extLst>
          </p:nvPr>
        </p:nvGraphicFramePr>
        <p:xfrm>
          <a:off x="609600" y="49425"/>
          <a:ext cx="10972800" cy="6759150"/>
        </p:xfrm>
        <a:graphic>
          <a:graphicData uri="http://schemas.openxmlformats.org/drawingml/2006/table">
            <a:tbl>
              <a:tblPr firstRow="1" bandRow="1">
                <a:tableStyleId>{073A0DAA-6AF3-43AB-8588-CEC1D06C72B9}</a:tableStyleId>
              </a:tblPr>
              <a:tblGrid>
                <a:gridCol w="3979147">
                  <a:extLst>
                    <a:ext uri="{9D8B030D-6E8A-4147-A177-3AD203B41FA5}">
                      <a16:colId xmlns:a16="http://schemas.microsoft.com/office/drawing/2014/main" val="20000"/>
                    </a:ext>
                  </a:extLst>
                </a:gridCol>
                <a:gridCol w="3014506">
                  <a:extLst>
                    <a:ext uri="{9D8B030D-6E8A-4147-A177-3AD203B41FA5}">
                      <a16:colId xmlns:a16="http://schemas.microsoft.com/office/drawing/2014/main" val="20001"/>
                    </a:ext>
                  </a:extLst>
                </a:gridCol>
                <a:gridCol w="3979147">
                  <a:extLst>
                    <a:ext uri="{9D8B030D-6E8A-4147-A177-3AD203B41FA5}">
                      <a16:colId xmlns:a16="http://schemas.microsoft.com/office/drawing/2014/main" val="20002"/>
                    </a:ext>
                  </a:extLst>
                </a:gridCol>
              </a:tblGrid>
              <a:tr h="63435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Physical Departure Adherents</a:t>
                      </a:r>
                    </a:p>
                  </a:txBody>
                  <a:tcPr marT="45727" marB="45727" anchor="ctr"/>
                </a:tc>
                <a:tc hMerge="1">
                  <a:txBody>
                    <a:bodyPr/>
                    <a:lstStyle/>
                    <a:p>
                      <a:endParaRPr lang="en-US" sz="2800" dirty="0"/>
                    </a:p>
                  </a:txBody>
                  <a:tcPr marT="45726" marB="45726"/>
                </a:tc>
                <a:tc hMerge="1">
                  <a:txBody>
                    <a:bodyPr/>
                    <a:lstStyle/>
                    <a:p>
                      <a:endParaRPr lang="en-US" sz="2800" dirty="0"/>
                    </a:p>
                  </a:txBody>
                  <a:tcPr marT="45726" marB="45726"/>
                </a:tc>
                <a:extLst>
                  <a:ext uri="{0D108BD9-81ED-4DB2-BD59-A6C34878D82A}">
                    <a16:rowId xmlns:a16="http://schemas.microsoft.com/office/drawing/2014/main" val="3394375327"/>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Kenneth Wuest</a:t>
                      </a:r>
                    </a:p>
                  </a:txBody>
                  <a:tcPr marT="45727" marB="45727" anchor="ctr"/>
                </a:tc>
                <a:tc rowSpan="9">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Paul Lee Tan*</a:t>
                      </a:r>
                    </a:p>
                  </a:txBody>
                  <a:tcPr marT="45727" marB="45727" anchor="ctr"/>
                </a:tc>
                <a:extLst>
                  <a:ext uri="{0D108BD9-81ED-4DB2-BD59-A6C34878D82A}">
                    <a16:rowId xmlns:a16="http://schemas.microsoft.com/office/drawing/2014/main" val="10000"/>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E. Schuyler English</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Arnold Fruchtenbaum*</a:t>
                      </a:r>
                    </a:p>
                  </a:txBody>
                  <a:tcPr marT="45727" marB="45727" anchor="ctr"/>
                </a:tc>
                <a:extLst>
                  <a:ext uri="{0D108BD9-81ED-4DB2-BD59-A6C34878D82A}">
                    <a16:rowId xmlns:a16="http://schemas.microsoft.com/office/drawing/2014/main" val="10001"/>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 Dwight Pentecost</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Tim LaHaye</a:t>
                      </a:r>
                    </a:p>
                  </a:txBody>
                  <a:tcPr marT="45727" marB="45727" anchor="ctr"/>
                </a:tc>
                <a:extLst>
                  <a:ext uri="{0D108BD9-81ED-4DB2-BD59-A6C34878D82A}">
                    <a16:rowId xmlns:a16="http://schemas.microsoft.com/office/drawing/2014/main" val="10002"/>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H. Wayne House*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Thomas Ice</a:t>
                      </a:r>
                    </a:p>
                  </a:txBody>
                  <a:tcPr marT="45727" marB="45727" anchor="ctr"/>
                </a:tc>
                <a:extLst>
                  <a:ext uri="{0D108BD9-81ED-4DB2-BD59-A6C34878D82A}">
                    <a16:rowId xmlns:a16="http://schemas.microsoft.com/office/drawing/2014/main" val="10003"/>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Stanley Ellison</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Don Stewart</a:t>
                      </a:r>
                    </a:p>
                  </a:txBody>
                  <a:tcPr marT="45727" marB="45727" anchor="ctr"/>
                </a:tc>
                <a:extLst>
                  <a:ext uri="{0D108BD9-81ED-4DB2-BD59-A6C34878D82A}">
                    <a16:rowId xmlns:a16="http://schemas.microsoft.com/office/drawing/2014/main" val="10004"/>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J.S. Mabie</a:t>
                      </a:r>
                    </a:p>
                  </a:txBody>
                  <a:tcPr marT="45727" marB="45727" anchor="ctr"/>
                </a:tc>
                <a:tc vMerge="1">
                  <a:txBody>
                    <a:bodyPr/>
                    <a:lstStyle/>
                    <a:p>
                      <a:endParaRPr lang="en-US" sz="3000" dirty="0">
                        <a:latin typeface="Calibri" panose="020F0502020204030204" pitchFamily="34" charset="0"/>
                        <a:cs typeface="Calibri" panose="020F0502020204030204" pitchFamily="34" charset="0"/>
                      </a:endParaRPr>
                    </a:p>
                  </a:txBody>
                  <a:tcPr marT="45726" marB="45726"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Robert Thieme</a:t>
                      </a:r>
                    </a:p>
                  </a:txBody>
                  <a:tcPr marT="45727" marB="45727" anchor="ctr"/>
                </a:tc>
                <a:extLst>
                  <a:ext uri="{0D108BD9-81ED-4DB2-BD59-A6C34878D82A}">
                    <a16:rowId xmlns:a16="http://schemas.microsoft.com/office/drawing/2014/main" val="10005"/>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Allen McRae</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Olson*</a:t>
                      </a:r>
                    </a:p>
                  </a:txBody>
                  <a:tcPr marT="45727" marB="45727" anchor="ctr"/>
                </a:tc>
                <a:extLst>
                  <a:ext uri="{0D108BD9-81ED-4DB2-BD59-A6C34878D82A}">
                    <a16:rowId xmlns:a16="http://schemas.microsoft.com/office/drawing/2014/main" val="3495780500"/>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Gordon Lewis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Vernon McGee*</a:t>
                      </a:r>
                    </a:p>
                  </a:txBody>
                  <a:tcPr marT="45727" marB="45727" anchor="ctr"/>
                </a:tc>
                <a:extLst>
                  <a:ext uri="{0D108BD9-81ED-4DB2-BD59-A6C34878D82A}">
                    <a16:rowId xmlns:a16="http://schemas.microsoft.com/office/drawing/2014/main" val="3415392241"/>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Henry Morris*</a:t>
                      </a:r>
                    </a:p>
                  </a:txBody>
                  <a:tcPr marT="45727" marB="45727" anchor="ctr"/>
                </a:tc>
                <a:tc vMerge="1">
                  <a:txBody>
                    <a:bodyPr/>
                    <a:lstStyle/>
                    <a:p>
                      <a:pPr algn="ctr"/>
                      <a:endParaRPr lang="en-US" sz="2600" dirty="0">
                        <a:solidFill>
                          <a:srgbClr val="C00000"/>
                        </a:solidFill>
                        <a:latin typeface="Calibri" panose="020F0502020204030204" pitchFamily="34" charset="0"/>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DeYoung*</a:t>
                      </a:r>
                    </a:p>
                  </a:txBody>
                  <a:tcPr marT="45727" marB="45727" anchor="ctr"/>
                </a:tc>
                <a:extLst>
                  <a:ext uri="{0D108BD9-81ED-4DB2-BD59-A6C34878D82A}">
                    <a16:rowId xmlns:a16="http://schemas.microsoft.com/office/drawing/2014/main" val="198792130"/>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John. R. Rice</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J.D. Farag</a:t>
                      </a:r>
                    </a:p>
                  </a:txBody>
                  <a:tcPr marT="45727" marB="45727" anchor="ctr"/>
                </a:tc>
                <a:extLst>
                  <a:ext uri="{0D108BD9-81ED-4DB2-BD59-A6C34878D82A}">
                    <a16:rowId xmlns:a16="http://schemas.microsoft.com/office/drawing/2014/main" val="2182340917"/>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Olander*</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David Hocking</a:t>
                      </a:r>
                    </a:p>
                  </a:txBody>
                  <a:tcPr marT="45727" marB="45727" anchor="ctr"/>
                </a:tc>
                <a:extLst>
                  <a:ext uri="{0D108BD9-81ED-4DB2-BD59-A6C34878D82A}">
                    <a16:rowId xmlns:a16="http://schemas.microsoft.com/office/drawing/2014/main" val="3199408611"/>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 Carl Laney*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Jimmy Swaggart*</a:t>
                      </a:r>
                    </a:p>
                  </a:txBody>
                  <a:tcPr marT="45727" marB="45727" anchor="ctr"/>
                </a:tc>
                <a:extLst>
                  <a:ext uri="{0D108BD9-81ED-4DB2-BD59-A6C34878D82A}">
                    <a16:rowId xmlns:a16="http://schemas.microsoft.com/office/drawing/2014/main" val="674480886"/>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Grant Jeffrey</a:t>
                      </a: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rPr>
                        <a:t>Chuck Smith*</a:t>
                      </a:r>
                    </a:p>
                  </a:txBody>
                  <a:tcPr marT="45727" marB="45727" anchor="ctr"/>
                </a:tc>
                <a:extLst>
                  <a:ext uri="{0D108BD9-81ED-4DB2-BD59-A6C34878D82A}">
                    <a16:rowId xmlns:a16="http://schemas.microsoft.com/office/drawing/2014/main" val="1282481524"/>
                  </a:ext>
                </a:extLst>
              </a:tr>
              <a:tr h="0">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r>
                        <a:rPr kumimoji="0" lang="en-US" sz="2250" b="1" i="0" u="none" strike="noStrike" kern="0" cap="none" spc="0" normalizeH="0" baseline="0">
                          <a:ln>
                            <a:noFill/>
                          </a:ln>
                          <a:solidFill>
                            <a:schemeClr val="bg2"/>
                          </a:solidFill>
                          <a:effectLst/>
                          <a:uLnTx/>
                          <a:uFillTx/>
                          <a:latin typeface="Calibri" panose="020F0502020204030204" pitchFamily="34" charset="0"/>
                          <a:ea typeface="+mn-ea"/>
                          <a:cs typeface="Calibri" panose="020F0502020204030204" pitchFamily="34" charset="0"/>
                        </a:rPr>
                        <a:t>Myron Houghton*</a:t>
                      </a:r>
                      <a:endPar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342900" marR="0" lvl="0" indent="-34290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Char char="n"/>
                        <a:tabLst/>
                        <a:defRPr/>
                      </a:pPr>
                      <a:endParaRPr kumimoji="0" lang="en-US" sz="2300" b="0"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tc>
                  <a:txBody>
                    <a:bodyPr/>
                    <a:lstStyle/>
                    <a:p>
                      <a:pPr marL="228600" marR="0" lvl="0" indent="0" algn="l" defTabSz="914400" rtl="0" eaLnBrk="0" fontAlgn="base" latinLnBrk="0" hangingPunct="0">
                        <a:lnSpc>
                          <a:spcPct val="100000"/>
                        </a:lnSpc>
                        <a:spcBef>
                          <a:spcPct val="20000"/>
                        </a:spcBef>
                        <a:spcAft>
                          <a:spcPct val="0"/>
                        </a:spcAft>
                        <a:buClr>
                          <a:srgbClr val="00FFFF"/>
                        </a:buClr>
                        <a:buSzPct val="75000"/>
                        <a:buFont typeface="Wingdings" panose="05000000000000000000" pitchFamily="2" charset="2"/>
                        <a:buNone/>
                        <a:tabLst/>
                        <a:defRPr/>
                      </a:pPr>
                      <a:endParaRPr kumimoji="0" lang="en-US" sz="2250" b="1" i="0" u="none" strike="noStrike" kern="0" cap="none" spc="0" normalizeH="0" baseline="0" dirty="0">
                        <a:ln>
                          <a:noFill/>
                        </a:ln>
                        <a:solidFill>
                          <a:schemeClr val="bg2"/>
                        </a:solidFill>
                        <a:effectLst/>
                        <a:uLnTx/>
                        <a:uFillTx/>
                        <a:latin typeface="Calibri" panose="020F0502020204030204" pitchFamily="34" charset="0"/>
                        <a:ea typeface="+mn-ea"/>
                        <a:cs typeface="Calibri" panose="020F0502020204030204" pitchFamily="34" charset="0"/>
                      </a:endParaRPr>
                    </a:p>
                  </a:txBody>
                  <a:tcPr marT="45727" marB="45727" anchor="ctr"/>
                </a:tc>
                <a:extLst>
                  <a:ext uri="{0D108BD9-81ED-4DB2-BD59-A6C34878D82A}">
                    <a16:rowId xmlns:a16="http://schemas.microsoft.com/office/drawing/2014/main" val="358817678"/>
                  </a:ext>
                </a:extLst>
              </a:tr>
            </a:tbl>
          </a:graphicData>
        </a:graphic>
      </p:graphicFrame>
      <p:pic>
        <p:nvPicPr>
          <p:cNvPr id="2" name="Picture 1">
            <a:extLst>
              <a:ext uri="{FF2B5EF4-FFF2-40B4-BE49-F238E27FC236}">
                <a16:creationId xmlns:a16="http://schemas.microsoft.com/office/drawing/2014/main" id="{D1FF2400-0410-4441-AD67-041077DCCD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68798" y="1676400"/>
            <a:ext cx="1917802" cy="2377440"/>
          </a:xfrm>
          <a:prstGeom prst="rect">
            <a:avLst/>
          </a:prstGeom>
        </p:spPr>
      </p:pic>
    </p:spTree>
    <p:extLst>
      <p:ext uri="{BB962C8B-B14F-4D97-AF65-F5344CB8AC3E}">
        <p14:creationId xmlns:p14="http://schemas.microsoft.com/office/powerpoint/2010/main" val="1414080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1981200" y="228600"/>
            <a:ext cx="8229600" cy="1097280"/>
          </a:xfrm>
        </p:spPr>
        <p:txBody>
          <a:bodyPr anchor="b"/>
          <a:lstStyle/>
          <a:p>
            <a:pPr algn="ctr">
              <a:spcAft>
                <a:spcPts val="0"/>
              </a:spcAft>
            </a:pPr>
            <a:r>
              <a:rPr lang="en-US" sz="3600" dirty="0">
                <a:effectLst>
                  <a:outerShdw blurRad="38100" dist="38100" dir="2700000" algn="tl">
                    <a:srgbClr val="000000">
                      <a:alpha val="43137"/>
                    </a:srgbClr>
                  </a:outerShdw>
                </a:effectLst>
              </a:rPr>
              <a:t>Dr. Myron J. Hughton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Myron Houghton, </a:t>
            </a:r>
            <a:r>
              <a:rPr lang="en-US" sz="1800" i="1" dirty="0">
                <a:solidFill>
                  <a:schemeClr val="tx1"/>
                </a:solidFill>
                <a:effectLst>
                  <a:outerShdw blurRad="38100" dist="38100" dir="2700000" algn="tl">
                    <a:srgbClr val="000000">
                      <a:alpha val="43137"/>
                    </a:srgbClr>
                  </a:outerShdw>
                </a:effectLst>
              </a:rPr>
              <a:t>The Rapture in 2 Thessalonians 2:1-10</a:t>
            </a:r>
            <a:r>
              <a:rPr lang="en-US" sz="1800" dirty="0">
                <a:solidFill>
                  <a:schemeClr val="tx1"/>
                </a:solidFill>
                <a:effectLst>
                  <a:outerShdw blurRad="38100" dist="38100" dir="2700000" algn="tl">
                    <a:srgbClr val="000000">
                      <a:alpha val="43137"/>
                    </a:srgbClr>
                  </a:outerShdw>
                </a:effectLst>
              </a:rPr>
              <a:t>, Faith Pulpit, Faith </a:t>
            </a:r>
            <a:br>
              <a:rPr lang="en-US" sz="18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Baptist Theological Seminary, Ankeny, Iowa, April 2002.</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291528"/>
            <a:ext cx="10972800" cy="51971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75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 # 1:</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word which is translated ‘falling away’ can refer to a physical departure. Note that this argument does not say that the word always or even normally has this meaning. ‘Departure, disappearance’ is the second meaning given for this Greek word in A Greek-English Lexicon, by Liddell &amp; Scott, I, 218. Part of the problem here is that this word is used only twice in the New Testament—here and also in Acts 21:21, where Paul is told that some accuse him of teaching a departure from Moses. In this latter passage, this word is used in the sense of a religious apostasy. In the LXX (the Greek translation of the Old Testament), this word or an older form is found in Joshua 22:22, 1 Kings 21:13, 2 Chronicles 29:19, 33:19, Isaiah 30:1, and Jeremiah 2:19. In these cases, the word also has the idea of religious departure. However, either the context or a descriptive phrase is used to . . .</a:t>
            </a:r>
          </a:p>
        </p:txBody>
      </p:sp>
      <p:pic>
        <p:nvPicPr>
          <p:cNvPr id="1026" name="Picture 2" descr="Dr. Myron J. Houghton">
            <a:extLst>
              <a:ext uri="{FF2B5EF4-FFF2-40B4-BE49-F238E27FC236}">
                <a16:creationId xmlns:a16="http://schemas.microsoft.com/office/drawing/2014/main" id="{7D8350FB-3B7F-2AAD-6D8A-7B49A45CA2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77" r="12553"/>
          <a:stretch/>
        </p:blipFill>
        <p:spPr bwMode="auto">
          <a:xfrm>
            <a:off x="609602" y="76200"/>
            <a:ext cx="1225207"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43F7BC-858A-6AD5-A28A-DB85142FC7F1}"/>
              </a:ext>
            </a:extLst>
          </p:cNvPr>
          <p:cNvSpPr txBox="1"/>
          <p:nvPr/>
        </p:nvSpPr>
        <p:spPr>
          <a:xfrm>
            <a:off x="609600" y="6488668"/>
            <a:ext cx="10972800" cy="369332"/>
          </a:xfrm>
          <a:prstGeom prst="rect">
            <a:avLst/>
          </a:prstGeom>
          <a:noFill/>
        </p:spPr>
        <p:txBody>
          <a:bodyPr wrap="square">
            <a:spAutoFit/>
          </a:bodyPr>
          <a:lstStyle/>
          <a:p>
            <a:pPr algn="ctr"/>
            <a:r>
              <a:rPr lang="en-US" sz="1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https://faithpulpit.faith.edu/posts/the-rapture-in-2-thessalonians-21-10</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801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291528"/>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…indicate that a religious apostasy is meant. Therefore, it might be argued that the word itself was more general.” “In the New Testament, the verb form of this word is used fifteen times (Luke 2:27, 4:13, 8:13, 22:29; Acts 5:37,38, 12:10, 15:38, 19:9, 22:29; 2 Corinthians 12:8; 1 Timothy 4:1, 6:5; 2 Timothy 2:19; and Hebrews 3:12). Of the fifteen references, only three have reference to a religious departure, and these three are qualified by context (Luke 8:13) or by a descriptive phrase (1 Timothy 4:1—‘from the faith’ and Hebrews 3:12—‘from the living God’). It is clear from some of the remaining references that a physical departure is meant (the angel who delivered Peter from prison departed from him—Acts 12:10, and Paul prayed that a thorn in the flesh might depart from him—2 Corinthians 12:8.) This word is translated </a:t>
            </a:r>
            <a:r>
              <a:rPr lang="en-US" sz="27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departynge</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William Tyndale (c. 1526), by Cranmer (1539), . . .</a:t>
            </a:r>
          </a:p>
        </p:txBody>
      </p:sp>
      <p:sp>
        <p:nvSpPr>
          <p:cNvPr id="3" name="Rectangle 2">
            <a:extLst>
              <a:ext uri="{FF2B5EF4-FFF2-40B4-BE49-F238E27FC236}">
                <a16:creationId xmlns:a16="http://schemas.microsoft.com/office/drawing/2014/main" id="{FB4DE284-FB9F-FC49-A55E-E6F1CBB58084}"/>
              </a:ext>
            </a:extLst>
          </p:cNvPr>
          <p:cNvSpPr>
            <a:spLocks noGrp="1" noChangeArrowheads="1"/>
          </p:cNvSpPr>
          <p:nvPr>
            <p:ph type="title"/>
          </p:nvPr>
        </p:nvSpPr>
        <p:spPr>
          <a:xfrm>
            <a:off x="1981200" y="228600"/>
            <a:ext cx="8229600" cy="1097280"/>
          </a:xfrm>
        </p:spPr>
        <p:txBody>
          <a:bodyPr anchor="b"/>
          <a:lstStyle/>
          <a:p>
            <a:pPr algn="ctr">
              <a:spcAft>
                <a:spcPts val="0"/>
              </a:spcAft>
            </a:pPr>
            <a:r>
              <a:rPr lang="en-US" sz="3600" dirty="0">
                <a:effectLst>
                  <a:outerShdw blurRad="38100" dist="38100" dir="2700000" algn="tl">
                    <a:srgbClr val="000000">
                      <a:alpha val="43137"/>
                    </a:srgbClr>
                  </a:outerShdw>
                </a:effectLst>
              </a:rPr>
              <a:t>Dr. Myron J. Hughton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Myron Houghton, </a:t>
            </a:r>
            <a:r>
              <a:rPr lang="en-US" sz="1800" i="1" dirty="0">
                <a:solidFill>
                  <a:schemeClr val="tx1"/>
                </a:solidFill>
                <a:effectLst>
                  <a:outerShdw blurRad="38100" dist="38100" dir="2700000" algn="tl">
                    <a:srgbClr val="000000">
                      <a:alpha val="43137"/>
                    </a:srgbClr>
                  </a:outerShdw>
                </a:effectLst>
              </a:rPr>
              <a:t>The Rapture in 2 Thessalonians 2:1-10</a:t>
            </a:r>
            <a:r>
              <a:rPr lang="en-US" sz="1800" dirty="0">
                <a:solidFill>
                  <a:schemeClr val="tx1"/>
                </a:solidFill>
                <a:effectLst>
                  <a:outerShdw blurRad="38100" dist="38100" dir="2700000" algn="tl">
                    <a:srgbClr val="000000">
                      <a:alpha val="43137"/>
                    </a:srgbClr>
                  </a:outerShdw>
                </a:effectLst>
              </a:rPr>
              <a:t>, Faith Pulpit, Faith </a:t>
            </a:r>
            <a:br>
              <a:rPr lang="en-US" sz="18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Baptist Theological Seminary, Ankeny, Iowa, April 2002.</a:t>
            </a:r>
            <a:endParaRPr lang="en-US" altLang="en-US" sz="1800" dirty="0">
              <a:solidFill>
                <a:schemeClr val="tx1"/>
              </a:solidFill>
              <a:effectLst>
                <a:outerShdw blurRad="38100" dist="38100" dir="2700000" algn="tl">
                  <a:srgbClr val="000000">
                    <a:alpha val="43137"/>
                  </a:srgbClr>
                </a:outerShdw>
              </a:effectLst>
            </a:endParaRPr>
          </a:p>
        </p:txBody>
      </p:sp>
      <p:pic>
        <p:nvPicPr>
          <p:cNvPr id="4" name="Picture 2" descr="Dr. Myron J. Houghton">
            <a:extLst>
              <a:ext uri="{FF2B5EF4-FFF2-40B4-BE49-F238E27FC236}">
                <a16:creationId xmlns:a16="http://schemas.microsoft.com/office/drawing/2014/main" id="{21AA1314-42C5-8948-DF58-B878FB964C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77" r="12553"/>
          <a:stretch/>
        </p:blipFill>
        <p:spPr bwMode="auto">
          <a:xfrm>
            <a:off x="609602" y="76200"/>
            <a:ext cx="1225207"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CED5810D-F0CD-D16B-610A-88423A9A90D3}"/>
              </a:ext>
            </a:extLst>
          </p:cNvPr>
          <p:cNvSpPr txBox="1"/>
          <p:nvPr/>
        </p:nvSpPr>
        <p:spPr>
          <a:xfrm>
            <a:off x="609600" y="6488668"/>
            <a:ext cx="10972800" cy="369332"/>
          </a:xfrm>
          <a:prstGeom prst="rect">
            <a:avLst/>
          </a:prstGeom>
          <a:noFill/>
        </p:spPr>
        <p:txBody>
          <a:bodyPr wrap="square">
            <a:spAutoFit/>
          </a:bodyPr>
          <a:lstStyle/>
          <a:p>
            <a:pPr algn="ctr"/>
            <a:r>
              <a:rPr lang="en-US" sz="1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https://faithpulpit.faith.edu/posts/the-rapture-in-2-thessalonians-21-10</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31470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291528"/>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by the Geneva Bible (1557). </a:t>
            </a:r>
            <a:r>
              <a:rPr lang="en-US" sz="27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Beza</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(1565) translated it departing.”  “</a:t>
            </a:r>
            <a:r>
              <a:rPr lang="en-US" sz="275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 # 2:</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use of the definite article (‘the’) lends support to the view that the falling away is the rapture. The basic function of the article ‘is to point out an object or to draw attention to it. Its use with a word makes the word stand out distinctly,’ (Dana and </a:t>
            </a:r>
            <a:r>
              <a:rPr lang="en-US" sz="275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Mantey</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Manual Grammar of the Greek New Testament, 137). Paul is not speaking of A falling away but THE falling away. In all probability, Paul is referring to some subject he has previously discussed with the Thessalonians. Robertson agrees with this use of the article in this verse. He states: ‘And the use of the definite article (the) seems to mean that Paul had spoken to the Thessalonians about it.’ (Word Pictures in the New Testament, IV, 49)  Now, if this is the use of the article in 2 Thessalonians 2:3, one would expect to find a place, either in . . .</a:t>
            </a:r>
          </a:p>
        </p:txBody>
      </p:sp>
      <p:sp>
        <p:nvSpPr>
          <p:cNvPr id="3" name="Rectangle 2">
            <a:extLst>
              <a:ext uri="{FF2B5EF4-FFF2-40B4-BE49-F238E27FC236}">
                <a16:creationId xmlns:a16="http://schemas.microsoft.com/office/drawing/2014/main" id="{FB4DE284-FB9F-FC49-A55E-E6F1CBB58084}"/>
              </a:ext>
            </a:extLst>
          </p:cNvPr>
          <p:cNvSpPr>
            <a:spLocks noGrp="1" noChangeArrowheads="1"/>
          </p:cNvSpPr>
          <p:nvPr>
            <p:ph type="title"/>
          </p:nvPr>
        </p:nvSpPr>
        <p:spPr>
          <a:xfrm>
            <a:off x="1981200" y="228600"/>
            <a:ext cx="8229600" cy="1097280"/>
          </a:xfrm>
        </p:spPr>
        <p:txBody>
          <a:bodyPr anchor="b"/>
          <a:lstStyle/>
          <a:p>
            <a:pPr algn="ctr">
              <a:spcAft>
                <a:spcPts val="0"/>
              </a:spcAft>
            </a:pPr>
            <a:r>
              <a:rPr lang="en-US" sz="3600" dirty="0">
                <a:effectLst>
                  <a:outerShdw blurRad="38100" dist="38100" dir="2700000" algn="tl">
                    <a:srgbClr val="000000">
                      <a:alpha val="43137"/>
                    </a:srgbClr>
                  </a:outerShdw>
                </a:effectLst>
              </a:rPr>
              <a:t>Dr. Myron J. Hughton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Myron Houghton, </a:t>
            </a:r>
            <a:r>
              <a:rPr lang="en-US" sz="1800" i="1" dirty="0">
                <a:solidFill>
                  <a:schemeClr val="tx1"/>
                </a:solidFill>
                <a:effectLst>
                  <a:outerShdw blurRad="38100" dist="38100" dir="2700000" algn="tl">
                    <a:srgbClr val="000000">
                      <a:alpha val="43137"/>
                    </a:srgbClr>
                  </a:outerShdw>
                </a:effectLst>
              </a:rPr>
              <a:t>The Rapture in 2 Thessalonians 2:1-10</a:t>
            </a:r>
            <a:r>
              <a:rPr lang="en-US" sz="1800" dirty="0">
                <a:solidFill>
                  <a:schemeClr val="tx1"/>
                </a:solidFill>
                <a:effectLst>
                  <a:outerShdw blurRad="38100" dist="38100" dir="2700000" algn="tl">
                    <a:srgbClr val="000000">
                      <a:alpha val="43137"/>
                    </a:srgbClr>
                  </a:outerShdw>
                </a:effectLst>
              </a:rPr>
              <a:t>, Faith Pulpit, Faith </a:t>
            </a:r>
            <a:br>
              <a:rPr lang="en-US" sz="18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Baptist Theological Seminary, Ankeny, Iowa, April 2002.</a:t>
            </a:r>
            <a:endParaRPr lang="en-US" altLang="en-US" sz="1800" dirty="0">
              <a:solidFill>
                <a:schemeClr val="tx1"/>
              </a:solidFill>
              <a:effectLst>
                <a:outerShdw blurRad="38100" dist="38100" dir="2700000" algn="tl">
                  <a:srgbClr val="000000">
                    <a:alpha val="43137"/>
                  </a:srgbClr>
                </a:outerShdw>
              </a:effectLst>
            </a:endParaRPr>
          </a:p>
        </p:txBody>
      </p:sp>
      <p:pic>
        <p:nvPicPr>
          <p:cNvPr id="4" name="Picture 2" descr="Dr. Myron J. Houghton">
            <a:extLst>
              <a:ext uri="{FF2B5EF4-FFF2-40B4-BE49-F238E27FC236}">
                <a16:creationId xmlns:a16="http://schemas.microsoft.com/office/drawing/2014/main" id="{21AA1314-42C5-8948-DF58-B878FB964C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77" r="12553"/>
          <a:stretch/>
        </p:blipFill>
        <p:spPr bwMode="auto">
          <a:xfrm>
            <a:off x="609602" y="76200"/>
            <a:ext cx="1225207"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568B073-5829-4C86-19F9-E8F1FBBA21AD}"/>
              </a:ext>
            </a:extLst>
          </p:cNvPr>
          <p:cNvSpPr txBox="1"/>
          <p:nvPr/>
        </p:nvSpPr>
        <p:spPr>
          <a:xfrm>
            <a:off x="609600" y="6488668"/>
            <a:ext cx="10972800" cy="369332"/>
          </a:xfrm>
          <a:prstGeom prst="rect">
            <a:avLst/>
          </a:prstGeom>
          <a:noFill/>
        </p:spPr>
        <p:txBody>
          <a:bodyPr wrap="square">
            <a:spAutoFit/>
          </a:bodyPr>
          <a:lstStyle/>
          <a:p>
            <a:pPr algn="ctr"/>
            <a:r>
              <a:rPr lang="en-US" sz="1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https://faithpulpit.faith.edu/posts/the-rapture-in-2-thessalonians-21-10</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7247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291528"/>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or 2 Thessalonians, where Paul previously referred to a departure from the faith. This writer knows of no such reference. However, there is previous reference to the rapture of the church in 1 Thessalonians 4:13–17 and 2 Thessalonians 2:1.” “</a:t>
            </a:r>
            <a:r>
              <a:rPr lang="en-US" sz="275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 # 3:</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Paul’s style of writing in this chapter also lends support to the idea that the ‘falling away’ is the rapture. In verse 3, Paul states that two events must occur before the day of the Lord can come, namely (1) the ‘falling away,’ and (2) the revealing of the man of sin. Paul’s reference to this second event seems to be more fully described in verses 8–9. If, indeed, this is Paul’s style, then verses 6 and 7, which describe the removal of the Holy Spirit and the church, would be a more detailed explanation of the first event in verse 3 (the ‘falling away’). </a:t>
            </a:r>
            <a:r>
              <a:rPr lang="en-US" sz="275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Reason # 4:</a:t>
            </a: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Paul’s purpose in writing lends support to the view that the ‘falling away’…</a:t>
            </a:r>
          </a:p>
        </p:txBody>
      </p:sp>
      <p:sp>
        <p:nvSpPr>
          <p:cNvPr id="3" name="Rectangle 2">
            <a:extLst>
              <a:ext uri="{FF2B5EF4-FFF2-40B4-BE49-F238E27FC236}">
                <a16:creationId xmlns:a16="http://schemas.microsoft.com/office/drawing/2014/main" id="{FB4DE284-FB9F-FC49-A55E-E6F1CBB58084}"/>
              </a:ext>
            </a:extLst>
          </p:cNvPr>
          <p:cNvSpPr>
            <a:spLocks noGrp="1" noChangeArrowheads="1"/>
          </p:cNvSpPr>
          <p:nvPr>
            <p:ph type="title"/>
          </p:nvPr>
        </p:nvSpPr>
        <p:spPr>
          <a:xfrm>
            <a:off x="1981200" y="228600"/>
            <a:ext cx="8229600" cy="1097280"/>
          </a:xfrm>
        </p:spPr>
        <p:txBody>
          <a:bodyPr anchor="b"/>
          <a:lstStyle/>
          <a:p>
            <a:pPr algn="ctr">
              <a:spcAft>
                <a:spcPts val="600"/>
              </a:spcAft>
            </a:pPr>
            <a:r>
              <a:rPr lang="en-US" sz="3600" dirty="0">
                <a:effectLst>
                  <a:outerShdw blurRad="38100" dist="38100" dir="2700000" algn="tl">
                    <a:srgbClr val="000000">
                      <a:alpha val="43137"/>
                    </a:srgbClr>
                  </a:outerShdw>
                </a:effectLst>
              </a:rPr>
              <a:t>Dr. Myron J. Hughton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Myron Houghton, </a:t>
            </a:r>
            <a:r>
              <a:rPr lang="en-US" sz="1800" i="1" dirty="0">
                <a:solidFill>
                  <a:schemeClr val="tx1"/>
                </a:solidFill>
                <a:effectLst>
                  <a:outerShdw blurRad="38100" dist="38100" dir="2700000" algn="tl">
                    <a:srgbClr val="000000">
                      <a:alpha val="43137"/>
                    </a:srgbClr>
                  </a:outerShdw>
                </a:effectLst>
              </a:rPr>
              <a:t>The Rapture in 2 Thessalonians 2:1-10</a:t>
            </a:r>
            <a:r>
              <a:rPr lang="en-US" sz="1800" dirty="0">
                <a:solidFill>
                  <a:schemeClr val="tx1"/>
                </a:solidFill>
                <a:effectLst>
                  <a:outerShdw blurRad="38100" dist="38100" dir="2700000" algn="tl">
                    <a:srgbClr val="000000">
                      <a:alpha val="43137"/>
                    </a:srgbClr>
                  </a:outerShdw>
                </a:effectLst>
              </a:rPr>
              <a:t>, Faith Pulpit, Faith </a:t>
            </a:r>
            <a:br>
              <a:rPr lang="en-US" sz="18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Baptist Theological Seminary, Ankeny, Iowa, April 2002.</a:t>
            </a:r>
            <a:endParaRPr lang="en-US" altLang="en-US" sz="1800" dirty="0">
              <a:solidFill>
                <a:schemeClr val="tx1"/>
              </a:solidFill>
              <a:effectLst>
                <a:outerShdw blurRad="38100" dist="38100" dir="2700000" algn="tl">
                  <a:srgbClr val="000000">
                    <a:alpha val="43137"/>
                  </a:srgbClr>
                </a:outerShdw>
              </a:effectLst>
            </a:endParaRPr>
          </a:p>
        </p:txBody>
      </p:sp>
      <p:pic>
        <p:nvPicPr>
          <p:cNvPr id="4" name="Picture 2" descr="Dr. Myron J. Houghton">
            <a:extLst>
              <a:ext uri="{FF2B5EF4-FFF2-40B4-BE49-F238E27FC236}">
                <a16:creationId xmlns:a16="http://schemas.microsoft.com/office/drawing/2014/main" id="{21AA1314-42C5-8948-DF58-B878FB964C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77" r="12553"/>
          <a:stretch/>
        </p:blipFill>
        <p:spPr bwMode="auto">
          <a:xfrm>
            <a:off x="609602" y="76200"/>
            <a:ext cx="1225207"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F004B5-4D69-DAAC-A1FB-4636B7072DD3}"/>
              </a:ext>
            </a:extLst>
          </p:cNvPr>
          <p:cNvSpPr txBox="1"/>
          <p:nvPr/>
        </p:nvSpPr>
        <p:spPr>
          <a:xfrm>
            <a:off x="609600" y="6488668"/>
            <a:ext cx="10972800" cy="369332"/>
          </a:xfrm>
          <a:prstGeom prst="rect">
            <a:avLst/>
          </a:prstGeom>
          <a:noFill/>
        </p:spPr>
        <p:txBody>
          <a:bodyPr wrap="square">
            <a:spAutoFit/>
          </a:bodyPr>
          <a:lstStyle/>
          <a:p>
            <a:pPr algn="ctr"/>
            <a:r>
              <a:rPr lang="en-US" sz="1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https://faithpulpit.faith.edu/posts/the-rapture-in-2-thessalonians-21-10</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0264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609600" y="1291528"/>
            <a:ext cx="10972800" cy="319744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7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.is the rapture. Remember the setting. The Thessalonian believers were being persecuted for their faith, and they thought they were in the Tribulation. Paul writes to tell them that they can’t possibly be in the Tribulation because two things have to occur before the Tribulation can begin: the ‘falling away’ and the revelation of the man of sin. If religious apostasy is a means by which Paul expects the Thessalonians to know whether or not they are in the Tribulation, then he has failed to prove his point because there has always been religious apostasy, even in the time of the apostle Paul, and the Thessalonians were not in a position to distinguish any present apostasy from ‘THE apostasy.’ However, if Paul was referring to the rapture of the church, then the Thessalonians could know with certainty that they could not yet be in the Tribulation.”</a:t>
            </a:r>
          </a:p>
        </p:txBody>
      </p:sp>
      <p:sp>
        <p:nvSpPr>
          <p:cNvPr id="3" name="Rectangle 2">
            <a:extLst>
              <a:ext uri="{FF2B5EF4-FFF2-40B4-BE49-F238E27FC236}">
                <a16:creationId xmlns:a16="http://schemas.microsoft.com/office/drawing/2014/main" id="{FB4DE284-FB9F-FC49-A55E-E6F1CBB58084}"/>
              </a:ext>
            </a:extLst>
          </p:cNvPr>
          <p:cNvSpPr>
            <a:spLocks noGrp="1" noChangeArrowheads="1"/>
          </p:cNvSpPr>
          <p:nvPr>
            <p:ph type="title"/>
          </p:nvPr>
        </p:nvSpPr>
        <p:spPr>
          <a:xfrm>
            <a:off x="1981200" y="228600"/>
            <a:ext cx="8229600" cy="1097280"/>
          </a:xfrm>
        </p:spPr>
        <p:txBody>
          <a:bodyPr anchor="b"/>
          <a:lstStyle/>
          <a:p>
            <a:pPr algn="ctr">
              <a:spcAft>
                <a:spcPts val="0"/>
              </a:spcAft>
            </a:pPr>
            <a:r>
              <a:rPr lang="en-US" sz="3600" dirty="0">
                <a:effectLst>
                  <a:outerShdw blurRad="38100" dist="38100" dir="2700000" algn="tl">
                    <a:srgbClr val="000000">
                      <a:alpha val="43137"/>
                    </a:srgbClr>
                  </a:outerShdw>
                </a:effectLst>
              </a:rPr>
              <a:t>Dr. Myron J. Hughton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Myron Houghton, </a:t>
            </a:r>
            <a:r>
              <a:rPr lang="en-US" sz="1800" i="1" dirty="0">
                <a:solidFill>
                  <a:schemeClr val="tx1"/>
                </a:solidFill>
                <a:effectLst>
                  <a:outerShdw blurRad="38100" dist="38100" dir="2700000" algn="tl">
                    <a:srgbClr val="000000">
                      <a:alpha val="43137"/>
                    </a:srgbClr>
                  </a:outerShdw>
                </a:effectLst>
              </a:rPr>
              <a:t>The Rapture in 2 Thessalonians 2:1-10</a:t>
            </a:r>
            <a:r>
              <a:rPr lang="en-US" sz="1800" dirty="0">
                <a:solidFill>
                  <a:schemeClr val="tx1"/>
                </a:solidFill>
                <a:effectLst>
                  <a:outerShdw blurRad="38100" dist="38100" dir="2700000" algn="tl">
                    <a:srgbClr val="000000">
                      <a:alpha val="43137"/>
                    </a:srgbClr>
                  </a:outerShdw>
                </a:effectLst>
              </a:rPr>
              <a:t>, Faith Pulpit, Faith </a:t>
            </a:r>
            <a:br>
              <a:rPr lang="en-US" sz="1800" dirty="0">
                <a:solidFill>
                  <a:schemeClr val="tx1"/>
                </a:solidFill>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Baptist Theological Seminary, Ankeny, Iowa, April 2002.</a:t>
            </a:r>
            <a:endParaRPr lang="en-US" altLang="en-US" sz="1800" dirty="0">
              <a:solidFill>
                <a:schemeClr val="tx1"/>
              </a:solidFill>
              <a:effectLst>
                <a:outerShdw blurRad="38100" dist="38100" dir="2700000" algn="tl">
                  <a:srgbClr val="000000">
                    <a:alpha val="43137"/>
                  </a:srgbClr>
                </a:outerShdw>
              </a:effectLst>
            </a:endParaRPr>
          </a:p>
        </p:txBody>
      </p:sp>
      <p:pic>
        <p:nvPicPr>
          <p:cNvPr id="4" name="Picture 2" descr="Dr. Myron J. Houghton">
            <a:extLst>
              <a:ext uri="{FF2B5EF4-FFF2-40B4-BE49-F238E27FC236}">
                <a16:creationId xmlns:a16="http://schemas.microsoft.com/office/drawing/2014/main" id="{21AA1314-42C5-8948-DF58-B878FB964C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77" r="12553"/>
          <a:stretch/>
        </p:blipFill>
        <p:spPr bwMode="auto">
          <a:xfrm>
            <a:off x="609602" y="76200"/>
            <a:ext cx="1225207" cy="914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FF004B5-4D69-DAAC-A1FB-4636B7072DD3}"/>
              </a:ext>
            </a:extLst>
          </p:cNvPr>
          <p:cNvSpPr txBox="1"/>
          <p:nvPr/>
        </p:nvSpPr>
        <p:spPr>
          <a:xfrm>
            <a:off x="609600" y="6488668"/>
            <a:ext cx="10972800" cy="369332"/>
          </a:xfrm>
          <a:prstGeom prst="rect">
            <a:avLst/>
          </a:prstGeom>
          <a:noFill/>
        </p:spPr>
        <p:txBody>
          <a:bodyPr wrap="square">
            <a:spAutoFit/>
          </a:bodyPr>
          <a:lstStyle/>
          <a:p>
            <a:pPr algn="ctr"/>
            <a:r>
              <a:rPr lang="en-US" sz="180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https://faithpulpit.faith.edu/posts/the-rapture-in-2-thessalonians-21-10</a:t>
            </a: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91248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“Paul says that before the Day of the Lord begins there must first come a removing. There are two kinds of removing that are going to take place. First, the organized church will depart from the faith</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that is what we call apostasy. But there will be total apostasy when the Lord comes, and that cannot take place until the true church is removed. The Lord asked… ‘when the Son of man cometh [to the earth], shall He find faith...?’ (Luke 18:8). When He says, ‘the faith,’ He means that body of truth which He left here. The answer to His question is no, He will not find faith here when He returns.”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00329"/>
          </a:xfrm>
          <a:prstGeom prst="rect">
            <a:avLst/>
          </a:prstGeom>
          <a:noFill/>
        </p:spPr>
        <p:txBody>
          <a:bodyPr wrap="square" rtlCol="0" anchor="t">
            <a:spAutoFit/>
          </a:bodyPr>
          <a:lstStyle/>
          <a:p>
            <a:pPr algn="ctr">
              <a:spcAft>
                <a:spcPts val="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spcAft>
                <a:spcPts val="0"/>
              </a:spcAft>
            </a:pP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1607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3657600"/>
          </a:xfrm>
        </p:spPr>
        <p:txBody>
          <a:bodyPr/>
          <a:lstStyle/>
          <a:p>
            <a:pPr marL="0" indent="0" algn="just">
              <a:buNone/>
            </a:pPr>
            <a:r>
              <a:rPr lang="en-US" dirty="0">
                <a:effectLst>
                  <a:outerShdw blurRad="38100" dist="38100" dir="2700000" algn="tl">
                    <a:srgbClr val="000000">
                      <a:alpha val="43137"/>
                    </a:srgbClr>
                  </a:outerShdw>
                </a:effectLst>
              </a:rPr>
              <a:t>“There will be total apostasy because of two things: (1) the organization of the church has separated from the faith—it has apostatized and (2) there has been another departure, the departure of the true church from the earth. The departure of the true church leads into the total apostatizing of the organized church. The Day of The Lord cannot begin</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nor the Great Tribulation period</a:t>
            </a:r>
            <a:r>
              <a:rPr 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rPr>
              <a:t>until the departure of the true church has taken place.” </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4674" y="247472"/>
            <a:ext cx="6402652" cy="1200329"/>
          </a:xfrm>
          <a:prstGeom prst="rect">
            <a:avLst/>
          </a:prstGeom>
          <a:noFill/>
        </p:spPr>
        <p:txBody>
          <a:bodyPr wrap="square" rtlCol="0">
            <a:spAutoFit/>
          </a:bodyPr>
          <a:lstStyle/>
          <a:p>
            <a:pPr algn="ctr">
              <a:spcAft>
                <a:spcPts val="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Vernon McGee</a:t>
            </a:r>
          </a:p>
          <a:p>
            <a:pPr algn="ctr">
              <a:spcAft>
                <a:spcPts val="0"/>
              </a:spcAft>
            </a:pPr>
            <a:r>
              <a:rPr lang="en-US" sz="1800" dirty="0">
                <a:effectLst>
                  <a:outerShdw blurRad="38100" dist="38100" dir="2700000" algn="tl">
                    <a:srgbClr val="000000">
                      <a:alpha val="43137"/>
                    </a:srgbClr>
                  </a:outerShdw>
                </a:effectLst>
                <a:latin typeface="Calibri" panose="020F0502020204030204" pitchFamily="34" charset="0"/>
              </a:rPr>
              <a:t>Thru the Bible with J. Vernon McGee. 5 vols. Pasadena, Calif.: Thru The Bible Radio; and Nashville: Thomas Nelson, Inc., 1983. 5:413. </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655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2895600" y="1676401"/>
            <a:ext cx="8686800" cy="3046988"/>
          </a:xfrm>
          <a:prstGeom prst="rect">
            <a:avLst/>
          </a:prstGeom>
        </p:spPr>
        <p:txBody>
          <a:bodyPr wrap="square">
            <a:spAutoFit/>
          </a:bodyPr>
          <a:lstStyle/>
          <a:p>
            <a:pPr algn="just" eaLnBrk="1" hangingPunct="1"/>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Milton Terry explains: “A fundamental principle in </a:t>
            </a:r>
            <a:r>
              <a:rPr lang="en-US" sz="32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grammatico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-historical exposition is that the words and sentences can have but one significance in one and the same connection. The moment we neglect this principle we drift upon a sea of uncertainty and conjecture.”</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2" name="TextBox 1"/>
          <p:cNvSpPr txBox="1"/>
          <p:nvPr/>
        </p:nvSpPr>
        <p:spPr>
          <a:xfrm>
            <a:off x="2514600" y="228601"/>
            <a:ext cx="7543800" cy="1200329"/>
          </a:xfrm>
          <a:prstGeom prst="rect">
            <a:avLst/>
          </a:prstGeom>
          <a:noFill/>
        </p:spPr>
        <p:txBody>
          <a:bodyPr wrap="square" rtlCol="0">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Milton Terry</a:t>
            </a:r>
          </a:p>
          <a:p>
            <a:pPr algn="ctr"/>
            <a:r>
              <a:rPr lang="en-US" sz="1800" i="1" dirty="0">
                <a:effectLst>
                  <a:outerShdw blurRad="38100" dist="38100" dir="2700000" algn="tl">
                    <a:srgbClr val="000000"/>
                  </a:outerShdw>
                </a:effectLst>
                <a:latin typeface="Calibri" panose="020F0502020204030204" pitchFamily="34" charset="0"/>
                <a:cs typeface="+mn-cs"/>
              </a:rPr>
              <a:t>Biblical Hermeneutics: A Treatise on the Interpretation of the Old and New Testaments (1885; reprint, Grand Rapids: Zondervan, 1947), 205.</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800" y="1905000"/>
            <a:ext cx="1828800" cy="2743200"/>
          </a:xfrm>
          <a:prstGeom prst="rect">
            <a:avLst/>
          </a:prstGeom>
        </p:spPr>
      </p:pic>
    </p:spTree>
    <p:extLst>
      <p:ext uri="{BB962C8B-B14F-4D97-AF65-F5344CB8AC3E}">
        <p14:creationId xmlns:p14="http://schemas.microsoft.com/office/powerpoint/2010/main" val="1248918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5105400"/>
          </a:xfrm>
        </p:spPr>
        <p:txBody>
          <a:bodyPr/>
          <a:lstStyle/>
          <a:p>
            <a:pPr marL="0" indent="0" algn="just">
              <a:spcBef>
                <a:spcPts val="0"/>
              </a:spcBef>
              <a:spcAft>
                <a:spcPts val="0"/>
              </a:spcAft>
              <a:buNone/>
            </a:pPr>
            <a:r>
              <a:rPr lang="en-US" sz="2700" dirty="0">
                <a:effectLst>
                  <a:outerShdw blurRad="38100" dist="38100" dir="2700000" algn="tl">
                    <a:srgbClr val="000000">
                      <a:alpha val="43137"/>
                    </a:srgbClr>
                  </a:outerShdw>
                </a:effectLst>
              </a:rPr>
              <a:t>“Apostasy has a basic root meaning of departure, departure from, or standing apart from. The question in Second Thessalonians is a departure from what? Context is the key for understanding many words in the text. Scripture uses the term apostasy in several ways…Paul had written to the Thessalonians about another departure of the church (1 Thessalonians 4:13–18) and her gathering together unto Him (2 Thessalonians 2:1). This is the rapture and a legitimate use of the word departure, stand apart, or apostasy. Historically the word can easily mean this. Once the church has departed. (been raptured) there is not one believer left on the planet. This would be a total complete apostasy in several ways. In essence, one departure, or an apostasy causes the other and Paul could have easily used the word he did, referring to the secondary part (those left behind on the planet) in total.”</a:t>
            </a:r>
            <a:endParaRPr lang="en-US" sz="27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3086100" y="247472"/>
            <a:ext cx="6019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David Olander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David Olander, </a:t>
            </a:r>
            <a:r>
              <a:rPr lang="en-US" sz="1800" i="1" dirty="0">
                <a:latin typeface="Calibri" panose="020F0502020204030204" pitchFamily="34" charset="0"/>
                <a:ea typeface="Calibri" panose="020F0502020204030204" pitchFamily="34" charset="0"/>
                <a:cs typeface="Times New Roman" panose="02020603050405020304" pitchFamily="18" charset="0"/>
              </a:rPr>
              <a:t>The Greatness of the Rapture</a:t>
            </a:r>
            <a:r>
              <a:rPr lang="en-US" sz="1800" dirty="0">
                <a:latin typeface="Calibri" panose="020F0502020204030204" pitchFamily="34" charset="0"/>
                <a:ea typeface="Calibri" panose="020F0502020204030204" pitchFamily="34" charset="0"/>
                <a:cs typeface="Times New Roman" panose="02020603050405020304" pitchFamily="18" charset="0"/>
              </a:rPr>
              <a:t> (Fort Worth, TX: Tyndale Seminary Press, 2015). 100-101.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808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4053245"/>
          </a:xfrm>
        </p:spPr>
        <p:txBody>
          <a:bodyPr/>
          <a:lstStyle/>
          <a:p>
            <a:pPr marL="0" indent="0" algn="just">
              <a:buNone/>
            </a:pPr>
            <a:r>
              <a:rPr lang="en-US" sz="3000" dirty="0">
                <a:effectLst>
                  <a:outerShdw blurRad="38100" dist="38100" dir="2700000" algn="tl">
                    <a:srgbClr val="000000">
                      <a:alpha val="43137"/>
                    </a:srgbClr>
                  </a:outerShdw>
                </a:effectLst>
              </a:rPr>
              <a:t>“Our key verse for this devotional, verse 3, has become somewhat controversial. There are those that believe that the Antichrist will come when the ‘falling away’ of the church, apostasy in the Church, has happened. This then seems to be saying that the church will be here when the Antichrist appears. This belief comes from a wrong understanding of the Greek word used in the passage and translated, ‘a falling away’…A close and careful word study of the Greek word apostasia will conclude that the true meaning of the word is found in the phrase, ‘departing from one place and going to another’, not a falling away from the doctrines of the church.</a:t>
            </a:r>
            <a:r>
              <a:rPr lang="en-US" sz="3000" dirty="0">
                <a:effectLst>
                  <a:outerShdw blurRad="38100" dist="38100" dir="2700000" algn="tl">
                    <a:srgbClr val="000000">
                      <a:alpha val="43137"/>
                    </a:srgbClr>
                  </a:outerShdw>
                </a:effectLst>
                <a:cs typeface="Calibri" panose="020F0502020204030204" pitchFamily="34" charset="0"/>
              </a:rPr>
              <a:t>”</a:t>
            </a:r>
          </a:p>
        </p:txBody>
      </p:sp>
      <p:pic>
        <p:nvPicPr>
          <p:cNvPr id="2" name="Picture 3" descr="Jimmy DeYoung">
            <a:extLst>
              <a:ext uri="{FF2B5EF4-FFF2-40B4-BE49-F238E27FC236}">
                <a16:creationId xmlns:a16="http://schemas.microsoft.com/office/drawing/2014/main" id="{AD34251F-BA2A-470F-8E90-06C07E200EA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C71626F7-0A53-4642-A235-DD324499966F}"/>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493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E9A81-823B-45AC-A273-A4ADCF033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8805" y="200888"/>
            <a:ext cx="8614395" cy="6456224"/>
          </a:xfrm>
          <a:prstGeom prst="rect">
            <a:avLst/>
          </a:prstGeom>
          <a:solidFill>
            <a:schemeClr val="tx1"/>
          </a:solidFill>
          <a:ln w="38100">
            <a:solidFill>
              <a:schemeClr val="tx1"/>
            </a:solid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0"/>
            <a:ext cx="10972800" cy="5238926"/>
          </a:xfrm>
        </p:spPr>
        <p:txBody>
          <a:bodyPr/>
          <a:lstStyle/>
          <a:p>
            <a:pPr marL="0" indent="0" algn="just">
              <a:buNone/>
            </a:pPr>
            <a:r>
              <a:rPr lang="en-US" sz="3000" dirty="0">
                <a:effectLst>
                  <a:outerShdw blurRad="38100" dist="38100" dir="2700000" algn="tl">
                    <a:srgbClr val="000000">
                      <a:alpha val="43137"/>
                    </a:srgbClr>
                  </a:outerShdw>
                </a:effectLst>
              </a:rPr>
              <a:t>“If the word ‘</a:t>
            </a:r>
            <a:r>
              <a:rPr lang="en-US" sz="3000" dirty="0" err="1">
                <a:effectLst>
                  <a:outerShdw blurRad="38100" dist="38100" dir="2700000" algn="tl">
                    <a:srgbClr val="000000">
                      <a:alpha val="43137"/>
                    </a:srgbClr>
                  </a:outerShdw>
                </a:effectLst>
              </a:rPr>
              <a:t>apostasia</a:t>
            </a:r>
            <a:r>
              <a:rPr lang="en-US" sz="3000" dirty="0">
                <a:effectLst>
                  <a:outerShdw blurRad="38100" dist="38100" dir="2700000" algn="tl">
                    <a:srgbClr val="000000">
                      <a:alpha val="43137"/>
                    </a:srgbClr>
                  </a:outerShdw>
                </a:effectLst>
              </a:rPr>
              <a:t>’ was communicating that ‘apostasy’ was what it was talking about then the Rapture and the coming of the Antichrist would have happened during the writing of II Thessalonians. Apostasy had infiltrated the early church by the time Paul wrote this passage. What Paul is saying here is that the Antichrist, the ‘Son of Perdition’, would not come until the Church departs from one place and goes to another. That is what happens at the Rapture. The scenario for the future according to all prophetic passages is that the Rapture takes all Christians into Heaven and then the Antichrist appears on earth…Let me remind you that all preparations have been made for the temple to be built in . . . </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EC70515D-6369-6D20-A3E6-A2524469D625}"/>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2695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371601"/>
            <a:ext cx="10972800" cy="3840469"/>
          </a:xfrm>
        </p:spPr>
        <p:txBody>
          <a:bodyPr/>
          <a:lstStyle/>
          <a:p>
            <a:pPr marL="0" indent="0" algn="just">
              <a:buNone/>
            </a:pPr>
            <a:r>
              <a:rPr lang="en-US" sz="3000" dirty="0">
                <a:effectLst>
                  <a:outerShdw blurRad="38100" dist="38100" dir="2700000" algn="tl">
                    <a:srgbClr val="000000">
                      <a:alpha val="43137"/>
                    </a:srgbClr>
                  </a:outerShdw>
                </a:effectLst>
              </a:rPr>
              <a:t>. . . Jerusalem. False teachers and deception presently are a part of our society today, which indicates that Antichrist is nearing his appearance on earth. Remember, before the appearance of Antichrist and the temple is built, the Rapture happens. Actually the Rapture could happen at any moment. Be ready!</a:t>
            </a:r>
            <a:r>
              <a:rPr lang="en-US" sz="3000" dirty="0">
                <a:effectLst>
                  <a:outerShdw blurRad="38100" dist="38100" dir="2700000" algn="tl">
                    <a:srgbClr val="000000">
                      <a:alpha val="43137"/>
                    </a:srgbClr>
                  </a:outerShdw>
                </a:effectLst>
                <a:cs typeface="Calibri" panose="020F0502020204030204" pitchFamily="34" charset="0"/>
              </a:rPr>
              <a:t>”</a:t>
            </a:r>
          </a:p>
        </p:txBody>
      </p:sp>
      <p:sp>
        <p:nvSpPr>
          <p:cNvPr id="4" name="TextBox 3">
            <a:extLst>
              <a:ext uri="{FF2B5EF4-FFF2-40B4-BE49-F238E27FC236}">
                <a16:creationId xmlns:a16="http://schemas.microsoft.com/office/drawing/2014/main" id="{012F038E-9D6D-4552-A5B2-8596EE9E937C}"/>
              </a:ext>
            </a:extLst>
          </p:cNvPr>
          <p:cNvSpPr txBox="1"/>
          <p:nvPr/>
        </p:nvSpPr>
        <p:spPr>
          <a:xfrm>
            <a:off x="2933700" y="247475"/>
            <a:ext cx="6324600" cy="1031051"/>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Jimmy De Young</a:t>
            </a:r>
          </a:p>
          <a:p>
            <a:pPr algn="ctr"/>
            <a:r>
              <a:rPr lang="en-US" sz="2000" dirty="0">
                <a:effectLst>
                  <a:outerShdw blurRad="38100" dist="38100" dir="2700000" algn="tl">
                    <a:srgbClr val="000000">
                      <a:alpha val="43137"/>
                    </a:srgbClr>
                  </a:outerShdw>
                </a:effectLst>
                <a:latin typeface="Calibri" panose="020F0502020204030204" pitchFamily="34" charset="0"/>
              </a:rPr>
              <a:t>Prophetic Prospective – Daily Devotional</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3" descr="Jimmy DeYoung">
            <a:extLst>
              <a:ext uri="{FF2B5EF4-FFF2-40B4-BE49-F238E27FC236}">
                <a16:creationId xmlns:a16="http://schemas.microsoft.com/office/drawing/2014/main" id="{3A16D532-AC76-3C69-33F4-484E4D961899}"/>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570413" y="76200"/>
            <a:ext cx="801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6487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B9A502EC-FC2F-7A00-1240-4F5FFBEF13B0}"/>
              </a:ext>
            </a:extLst>
          </p:cNvPr>
          <p:cNvPicPr>
            <a:picLocks noChangeAspect="1"/>
          </p:cNvPicPr>
          <p:nvPr/>
        </p:nvPicPr>
        <p:blipFill rotWithShape="1">
          <a:blip r:embed="rId2">
            <a:extLst>
              <a:ext uri="{28A0092B-C50C-407E-A947-70E740481C1C}">
                <a14:useLocalDpi xmlns:a14="http://schemas.microsoft.com/office/drawing/2010/main" val="0"/>
              </a:ext>
            </a:extLst>
          </a:blip>
          <a:srcRect t="6666" b="23333"/>
          <a:stretch/>
        </p:blipFill>
        <p:spPr>
          <a:xfrm>
            <a:off x="3678507" y="137160"/>
            <a:ext cx="4834987" cy="6583680"/>
          </a:xfrm>
          <a:prstGeom prst="rect">
            <a:avLst/>
          </a:prstGeom>
        </p:spPr>
      </p:pic>
    </p:spTree>
    <p:extLst>
      <p:ext uri="{BB962C8B-B14F-4D97-AF65-F5344CB8AC3E}">
        <p14:creationId xmlns:p14="http://schemas.microsoft.com/office/powerpoint/2010/main" val="3812102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8C0C1-904C-E305-921D-CE4BAA62F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2">
            <a:extLst>
              <a:ext uri="{FF2B5EF4-FFF2-40B4-BE49-F238E27FC236}">
                <a16:creationId xmlns:a16="http://schemas.microsoft.com/office/drawing/2014/main" id="{8ED134F2-BD45-B5A9-7FB5-F836953ADA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992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54880"/>
          </a:xfrm>
        </p:spPr>
        <p:txBody>
          <a:bodyPr/>
          <a:lstStyle/>
          <a:p>
            <a:pPr marL="0" indent="0" algn="just">
              <a:spcBef>
                <a:spcPts val="0"/>
              </a:spcBef>
              <a:spcAft>
                <a:spcPts val="0"/>
              </a:spcAft>
              <a:buNone/>
            </a:pPr>
            <a:r>
              <a:rPr lang="en-US" sz="3000" dirty="0">
                <a:effectLst>
                  <a:outerShdw blurRad="38100" dist="38100" dir="2700000" algn="tl">
                    <a:srgbClr val="000000">
                      <a:alpha val="43137"/>
                    </a:srgbClr>
                  </a:outerShdw>
                </a:effectLst>
              </a:rPr>
              <a:t>“What precisely does Paul mean when he says that ‘the falling away’ (2:3) must come before the tribulation? The definite article ‘the’ denotes that this will be a definitive event, an event distinct from the appearance of the Man of Sin. The Greek word for ‘falling away’, taken by itself, does not mean religious apostasy or defection. Neither does the word mean ‘to fall,’ as the Greeks have another word for that. The best translation of the word is ‘to depart.’ The apostle Paul refers here to a definitive event, which he calls ‘the departure,’ and which will occur just before the start of the tribulation. This is the rapture of the church.”</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2209800" y="247471"/>
            <a:ext cx="7772400" cy="1554272"/>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7584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2057400"/>
            <a:ext cx="10972800" cy="219456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“The apostle Paul uses this word in 1 Timothy 4:1, ‘some shall depart from the faith.’ The necessity for qualifying the word with the phrase ‘from the faith’ shows of the word taken by itself has no such connotation.”</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5" name="TextBox 4">
            <a:extLst>
              <a:ext uri="{FF2B5EF4-FFF2-40B4-BE49-F238E27FC236}">
                <a16:creationId xmlns:a16="http://schemas.microsoft.com/office/drawing/2014/main" id="{98F9BB36-70E6-493B-AD4B-AA0049E498F2}"/>
              </a:ext>
            </a:extLst>
          </p:cNvPr>
          <p:cNvSpPr txBox="1"/>
          <p:nvPr/>
        </p:nvSpPr>
        <p:spPr>
          <a:xfrm>
            <a:off x="1981200" y="247471"/>
            <a:ext cx="8229600" cy="1280160"/>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Paul Lee Tan </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Paul Lee Tan, </a:t>
            </a:r>
            <a:r>
              <a:rPr lang="en-US" sz="1800" i="1" dirty="0">
                <a:latin typeface="Calibri" panose="020F0502020204030204" pitchFamily="34" charset="0"/>
                <a:ea typeface="Calibri" panose="020F0502020204030204" pitchFamily="34" charset="0"/>
                <a:cs typeface="Times New Roman" panose="02020603050405020304" pitchFamily="18" charset="0"/>
              </a:rPr>
              <a:t>The Interpretation of Prophecy</a:t>
            </a:r>
            <a:r>
              <a:rPr lang="en-US" sz="1800" dirty="0">
                <a:latin typeface="Calibri" panose="020F0502020204030204" pitchFamily="34" charset="0"/>
                <a:ea typeface="Calibri" panose="020F0502020204030204" pitchFamily="34" charset="0"/>
                <a:cs typeface="Times New Roman" panose="02020603050405020304" pitchFamily="18" charset="0"/>
              </a:rPr>
              <a:t> (Dallas, TX: Paul Lee Tan Prophetic Ministries, 2015; reprint, Dallas, TX: Paul Lee Tan Prophetic Ministries, 2015). 341, n. 2.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1162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38C0C1-904C-E305-921D-CE4BAA62F5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Timothy 4:1</a:t>
            </a:r>
          </a:p>
          <a:p>
            <a:pPr algn="just"/>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5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p>
        </p:txBody>
      </p:sp>
      <p:pic>
        <p:nvPicPr>
          <p:cNvPr id="3" name="Picture 2">
            <a:extLst>
              <a:ext uri="{FF2B5EF4-FFF2-40B4-BE49-F238E27FC236}">
                <a16:creationId xmlns:a16="http://schemas.microsoft.com/office/drawing/2014/main" id="{8ED134F2-BD45-B5A9-7FB5-F836953ADA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0" y="2590800"/>
            <a:ext cx="183902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520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A7E6EF-67E6-AB8F-D0BE-55CAD9C93429}"/>
              </a:ext>
            </a:extLst>
          </p:cNvPr>
          <p:cNvPicPr>
            <a:picLocks noChangeAspect="1"/>
          </p:cNvPicPr>
          <p:nvPr/>
        </p:nvPicPr>
        <p:blipFill rotWithShape="1">
          <a:blip r:embed="rId2"/>
          <a:srcRect l="10775" t="16613" b="18268"/>
          <a:stretch/>
        </p:blipFill>
        <p:spPr>
          <a:xfrm>
            <a:off x="6553200" y="381000"/>
            <a:ext cx="4582658"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id="{C45F43CB-839C-4B06-B029-89BDF6ABDAF9}"/>
              </a:ext>
            </a:extLst>
          </p:cNvPr>
          <p:cNvPicPr>
            <a:picLocks noChangeAspect="1"/>
          </p:cNvPicPr>
          <p:nvPr/>
        </p:nvPicPr>
        <p:blipFill rotWithShape="1">
          <a:blip r:embed="rId3"/>
          <a:srcRect l="12153" t="882" r="7986" b="3872"/>
          <a:stretch/>
        </p:blipFill>
        <p:spPr>
          <a:xfrm>
            <a:off x="1130431" y="381000"/>
            <a:ext cx="3517769"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78394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609600" y="228600"/>
            <a:ext cx="10149840" cy="9144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Answering Objections to the Physical Departure View</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61568CF5-D210-44BD-A4DD-7423D6E2264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470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Greek from the </a:t>
            </a:r>
            <a:r>
              <a:rPr lang="en-US" sz="3000" b="1" i="1" u="sng" dirty="0" err="1">
                <a:solidFill>
                  <a:srgbClr val="FFFFCC"/>
                </a:solidFill>
                <a:effectLst>
                  <a:outerShdw blurRad="38100" dist="38100" dir="2700000" algn="tl">
                    <a:srgbClr val="000000">
                      <a:alpha val="43137"/>
                    </a:srgbClr>
                  </a:outerShdw>
                </a:effectLst>
                <a:cs typeface="Calibri" panose="020F0502020204030204" pitchFamily="34" charset="0"/>
              </a:rPr>
              <a:t>Koine</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640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29995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724400"/>
          </a:xfrm>
        </p:spPr>
        <p:txBody>
          <a:bodyPr/>
          <a:lstStyle/>
          <a:p>
            <a:pPr marL="0" indent="0" algn="just">
              <a:spcBef>
                <a:spcPts val="0"/>
              </a:spcBef>
              <a:buNone/>
            </a:pPr>
            <a:r>
              <a:rPr lang="en-US" sz="2800" dirty="0">
                <a:effectLst>
                  <a:outerShdw blurRad="38100" dist="38100" dir="2700000" algn="tl">
                    <a:srgbClr val="000000">
                      <a:alpha val="43137"/>
                    </a:srgbClr>
                  </a:outerShdw>
                </a:effectLst>
                <a:cs typeface="Calibri" panose="020F0502020204030204" pitchFamily="34" charset="0"/>
              </a:rPr>
              <a:t>“The noun form allows for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as a simple departure in the classical period, proved by examples from Liddell and Scott...If one says that this is not important because the meaning is only classical or ancient and thus lost its meaning by the time of the New Testament, then I may turn to the same root meaning of </a:t>
            </a:r>
            <a:r>
              <a:rPr lang="en-US" sz="2800" i="1" dirty="0" err="1">
                <a:effectLst>
                  <a:outerShdw blurRad="38100" dist="38100" dir="2700000" algn="tl">
                    <a:srgbClr val="000000">
                      <a:alpha val="43137"/>
                    </a:srgbClr>
                  </a:outerShdw>
                </a:effectLst>
                <a:cs typeface="Calibri" panose="020F0502020204030204" pitchFamily="34" charset="0"/>
              </a:rPr>
              <a:t>apostasia</a:t>
            </a:r>
            <a:r>
              <a:rPr lang="en-US" sz="2800" dirty="0">
                <a:effectLst>
                  <a:outerShdw blurRad="38100" dist="38100" dir="2700000" algn="tl">
                    <a:srgbClr val="000000">
                      <a:alpha val="43137"/>
                    </a:srgbClr>
                  </a:outerShdw>
                </a:effectLst>
                <a:cs typeface="Calibri" panose="020F0502020204030204" pitchFamily="34" charset="0"/>
              </a:rPr>
              <a:t> in the patristic era immediately following the New Testament period, as indicated in the definitions for the noun form in Lampe's </a:t>
            </a:r>
            <a:r>
              <a:rPr lang="en-US" sz="2800" i="1" dirty="0">
                <a:effectLst>
                  <a:outerShdw blurRad="38100" dist="38100" dir="2700000" algn="tl">
                    <a:srgbClr val="000000">
                      <a:alpha val="43137"/>
                    </a:srgbClr>
                  </a:outerShdw>
                </a:effectLst>
                <a:cs typeface="Calibri" panose="020F0502020204030204" pitchFamily="34" charset="0"/>
              </a:rPr>
              <a:t>Patristic Greek Lexicon</a:t>
            </a:r>
            <a:r>
              <a:rPr lang="en-US" sz="2800" dirty="0">
                <a:effectLst>
                  <a:outerShdw blurRad="38100" dist="38100" dir="2700000" algn="tl">
                    <a:srgbClr val="000000">
                      <a:alpha val="43137"/>
                    </a:srgbClr>
                  </a:outerShdw>
                </a:effectLst>
                <a:cs typeface="Calibri" panose="020F0502020204030204" pitchFamily="34" charset="0"/>
              </a:rPr>
              <a:t>. Although the noun used in the sense of spatial departure is not the normal meaning…during New Testament times, the word is found with this meaning in time periods before and after the New Testament era, and it is likely to have been understood this way at least sometimes.”</a:t>
            </a:r>
          </a:p>
        </p:txBody>
      </p:sp>
      <p:sp>
        <p:nvSpPr>
          <p:cNvPr id="4" name="TextBox 3">
            <a:extLst>
              <a:ext uri="{FF2B5EF4-FFF2-40B4-BE49-F238E27FC236}">
                <a16:creationId xmlns:a16="http://schemas.microsoft.com/office/drawing/2014/main" id="{3D0DF032-DE24-4699-83BD-7C8A3CB3ED9F}"/>
              </a:ext>
            </a:extLst>
          </p:cNvPr>
          <p:cNvSpPr txBox="1"/>
          <p:nvPr/>
        </p:nvSpPr>
        <p:spPr>
          <a:xfrm>
            <a:off x="1158240" y="235807"/>
            <a:ext cx="9875520" cy="1461939"/>
          </a:xfrm>
          <a:prstGeom prst="rect">
            <a:avLst/>
          </a:prstGeom>
          <a:noFill/>
        </p:spPr>
        <p:txBody>
          <a:bodyPr wrap="square" rtlCol="0">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 Wayne House</a:t>
            </a:r>
          </a:p>
          <a:p>
            <a:pPr algn="ct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 in 2 Thessalonians 2:3: Apostasy of Rapture?," in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Trumpet Sounds: Today's Foremost Authorities Speak out on End-Time Controversies</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ed. Thomas Ice and Timothy Demy (Eugene, OR: Harvest House, 1995), 273.</a:t>
            </a:r>
          </a:p>
        </p:txBody>
      </p:sp>
    </p:spTree>
    <p:extLst>
      <p:ext uri="{BB962C8B-B14F-4D97-AF65-F5344CB8AC3E}">
        <p14:creationId xmlns:p14="http://schemas.microsoft.com/office/powerpoint/2010/main" val="4054461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2438400" y="228601"/>
            <a:ext cx="73152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Liddell &amp; Scott</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481138"/>
            <a:ext cx="5638800" cy="3895724"/>
          </a:xfrm>
        </p:spPr>
        <p:txBody>
          <a:bodyPr/>
          <a:lstStyle/>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Rebellion against God</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Disappearance</a:t>
            </a:r>
          </a:p>
          <a:p>
            <a:pPr marL="457189" indent="-457189"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Distance</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384133"/>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Henry Liddell &amp; Henry Scott, </a:t>
            </a:r>
            <a:r>
              <a:rPr lang="en-US" alt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Greek English Lexicon </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(Oxford: Oxford University Press, 1940), 218.</a:t>
            </a:r>
          </a:p>
        </p:txBody>
      </p:sp>
      <p:pic>
        <p:nvPicPr>
          <p:cNvPr id="2" name="Picture 4">
            <a:extLst>
              <a:ext uri="{FF2B5EF4-FFF2-40B4-BE49-F238E27FC236}">
                <a16:creationId xmlns:a16="http://schemas.microsoft.com/office/drawing/2014/main" id="{D65D37BE-34FD-E6E8-E5FB-BF3F75550A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32E4743B-575C-44A9-9262-2A7E3CDDAD3F}"/>
              </a:ext>
            </a:extLst>
          </p:cNvPr>
          <p:cNvSpPr>
            <a:spLocks noGrp="1" noChangeArrowheads="1"/>
          </p:cNvSpPr>
          <p:nvPr>
            <p:ph type="title" idx="4294967295"/>
          </p:nvPr>
        </p:nvSpPr>
        <p:spPr>
          <a:xfrm>
            <a:off x="609600" y="228600"/>
            <a:ext cx="10972800" cy="11430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Entries for </a:t>
            </a:r>
            <a:r>
              <a:rPr lang="en-US" altLang="en-US" sz="3600" i="1" dirty="0">
                <a:effectLst>
                  <a:outerShdw blurRad="38100" dist="38100" dir="2700000" algn="tl">
                    <a:srgbClr val="000000">
                      <a:alpha val="43137"/>
                    </a:srgbClr>
                  </a:outerShdw>
                </a:effectLst>
                <a:cs typeface="Calibri" panose="020F0502020204030204" pitchFamily="34" charset="0"/>
              </a:rPr>
              <a:t>Apostasia</a:t>
            </a:r>
            <a:r>
              <a:rPr lang="en-US" altLang="en-US" sz="3600" dirty="0">
                <a:effectLst>
                  <a:outerShdw blurRad="38100" dist="38100" dir="2700000" algn="tl">
                    <a:srgbClr val="000000">
                      <a:alpha val="43137"/>
                    </a:srgbClr>
                  </a:outerShdw>
                </a:effectLst>
                <a:cs typeface="Calibri" panose="020F0502020204030204" pitchFamily="34" charset="0"/>
              </a:rPr>
              <a:t> in Lampe’s </a:t>
            </a:r>
            <a:r>
              <a:rPr lang="en-US" altLang="en-US" sz="3600" i="1" dirty="0">
                <a:effectLst>
                  <a:outerShdw blurRad="38100" dist="38100" dir="2700000" algn="tl">
                    <a:srgbClr val="000000">
                      <a:alpha val="43137"/>
                    </a:srgbClr>
                  </a:outerShdw>
                </a:effectLst>
                <a:cs typeface="Calibri" panose="020F0502020204030204" pitchFamily="34" charset="0"/>
              </a:rPr>
              <a:t>A Patristic Greek Lexicon</a:t>
            </a:r>
          </a:p>
        </p:txBody>
      </p:sp>
      <p:sp>
        <p:nvSpPr>
          <p:cNvPr id="13315" name="Rectangle 3">
            <a:extLst>
              <a:ext uri="{FF2B5EF4-FFF2-40B4-BE49-F238E27FC236}">
                <a16:creationId xmlns:a16="http://schemas.microsoft.com/office/drawing/2014/main" id="{F8A6D208-1DD9-42B6-A68A-62C440E3D5E3}"/>
              </a:ext>
            </a:extLst>
          </p:cNvPr>
          <p:cNvSpPr>
            <a:spLocks noGrp="1" noChangeArrowheads="1"/>
          </p:cNvSpPr>
          <p:nvPr>
            <p:ph type="body" idx="4294967295"/>
          </p:nvPr>
        </p:nvSpPr>
        <p:spPr>
          <a:xfrm>
            <a:off x="1066800" y="1655763"/>
            <a:ext cx="6553200" cy="4460875"/>
          </a:xfrm>
        </p:spPr>
        <p:txBody>
          <a:bodyPr/>
          <a:lstStyle/>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Revolt</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Defection</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Apostasy from paganism, Judaism, Christianity, orthodoxy</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Divorce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Departure</a:t>
            </a:r>
          </a:p>
          <a:p>
            <a:pPr marL="457189" indent="-457189" eaLnBrk="1" hangingPunct="1">
              <a:spcBef>
                <a:spcPts val="0"/>
              </a:spcBef>
              <a:spcAft>
                <a:spcPts val="12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Standing aloof</a:t>
            </a:r>
          </a:p>
        </p:txBody>
      </p:sp>
      <p:sp>
        <p:nvSpPr>
          <p:cNvPr id="41988" name="TextBox 3">
            <a:extLst>
              <a:ext uri="{FF2B5EF4-FFF2-40B4-BE49-F238E27FC236}">
                <a16:creationId xmlns:a16="http://schemas.microsoft.com/office/drawing/2014/main" id="{EE5E64AE-55ED-41CF-A455-5D608C44DCD3}"/>
              </a:ext>
            </a:extLst>
          </p:cNvPr>
          <p:cNvSpPr txBox="1">
            <a:spLocks noChangeArrowheads="1"/>
          </p:cNvSpPr>
          <p:nvPr/>
        </p:nvSpPr>
        <p:spPr bwMode="auto">
          <a:xfrm>
            <a:off x="1790700" y="6400802"/>
            <a:ext cx="8610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 W. H. Lampe,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Patristic Greek Lexicon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(Oxford: </a:t>
            </a:r>
            <a:r>
              <a:rPr lang="en-US" sz="16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Clarnedon</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Press, 1961), 208.</a:t>
            </a:r>
            <a:endPar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a:extLst>
              <a:ext uri="{FF2B5EF4-FFF2-40B4-BE49-F238E27FC236}">
                <a16:creationId xmlns:a16="http://schemas.microsoft.com/office/drawing/2014/main" id="{C63DEADF-0890-4A2B-889E-41952F6E9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917258" y="1981200"/>
            <a:ext cx="220794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3071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0178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0D3F9BD-A28B-056F-4231-7142779EAF3B}"/>
              </a:ext>
            </a:extLst>
          </p:cNvPr>
          <p:cNvGraphicFramePr>
            <a:graphicFrameLocks noGrp="1"/>
          </p:cNvGraphicFramePr>
          <p:nvPr>
            <p:ph idx="1"/>
          </p:nvPr>
        </p:nvGraphicFramePr>
        <p:xfrm>
          <a:off x="609600" y="304800"/>
          <a:ext cx="8000999" cy="6187440"/>
        </p:xfrm>
        <a:graphic>
          <a:graphicData uri="http://schemas.openxmlformats.org/drawingml/2006/table">
            <a:tbl>
              <a:tblPr firstRow="1" bandRow="1">
                <a:tableStyleId>{073A0DAA-6AF3-43AB-8588-CEC1D06C72B9}</a:tableStyleId>
              </a:tblPr>
              <a:tblGrid>
                <a:gridCol w="659876">
                  <a:extLst>
                    <a:ext uri="{9D8B030D-6E8A-4147-A177-3AD203B41FA5}">
                      <a16:colId xmlns:a16="http://schemas.microsoft.com/office/drawing/2014/main" val="1125192940"/>
                    </a:ext>
                  </a:extLst>
                </a:gridCol>
                <a:gridCol w="4619133">
                  <a:extLst>
                    <a:ext uri="{9D8B030D-6E8A-4147-A177-3AD203B41FA5}">
                      <a16:colId xmlns:a16="http://schemas.microsoft.com/office/drawing/2014/main" val="2994611670"/>
                    </a:ext>
                  </a:extLst>
                </a:gridCol>
                <a:gridCol w="2721990">
                  <a:extLst>
                    <a:ext uri="{9D8B030D-6E8A-4147-A177-3AD203B41FA5}">
                      <a16:colId xmlns:a16="http://schemas.microsoft.com/office/drawing/2014/main" val="4044358399"/>
                    </a:ext>
                  </a:extLst>
                </a:gridCol>
              </a:tblGrid>
              <a:tr h="731520">
                <a:tc gridSpan="3">
                  <a:txBody>
                    <a:bodyPr/>
                    <a:lstStyle/>
                    <a:p>
                      <a:pPr algn="ctr">
                        <a:spcBef>
                          <a:spcPts val="600"/>
                        </a:spcBef>
                        <a:spcAft>
                          <a:spcPts val="600"/>
                        </a:spcAft>
                      </a:pP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pPr algn="ctr"/>
                      <a:r>
                        <a:rPr lang="en-US" alt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ORDER OF PAUL’S LETTERS</a:t>
                      </a:r>
                      <a:endParaRPr lang="en-US" sz="3600" b="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sz="3600" dirty="0">
                        <a:effectLst/>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219171758"/>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Galatians </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49</a:t>
                      </a:r>
                    </a:p>
                  </a:txBody>
                  <a:tcPr anchor="ctr"/>
                </a:tc>
                <a:extLst>
                  <a:ext uri="{0D108BD9-81ED-4DB2-BD59-A6C34878D82A}">
                    <a16:rowId xmlns:a16="http://schemas.microsoft.com/office/drawing/2014/main" val="3933957730"/>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1‒2 Thessalonians </a:t>
                      </a:r>
                    </a:p>
                  </a:txBody>
                  <a:tcPr/>
                </a:tc>
                <a:tc>
                  <a:txBody>
                    <a:bodyPr/>
                    <a:lstStyle/>
                    <a:p>
                      <a:pPr marL="0" marR="0" lvl="0" indent="0" algn="ctr"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A.D. 51</a:t>
                      </a:r>
                    </a:p>
                  </a:txBody>
                  <a:tcPr anchor="ctr"/>
                </a:tc>
                <a:extLst>
                  <a:ext uri="{0D108BD9-81ED-4DB2-BD59-A6C34878D82A}">
                    <a16:rowId xmlns:a16="http://schemas.microsoft.com/office/drawing/2014/main" val="3481378009"/>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3.</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1‒2 Corinthians</a:t>
                      </a:r>
                    </a:p>
                  </a:txBody>
                  <a:tcPr/>
                </a:tc>
                <a:tc>
                  <a:txBody>
                    <a:bodyPr/>
                    <a:lstStyle/>
                    <a:p>
                      <a:pPr algn="ctr">
                        <a:spcBef>
                          <a:spcPts val="600"/>
                        </a:spcBef>
                        <a:spcAft>
                          <a:spcPts val="600"/>
                        </a:spcAft>
                      </a:pPr>
                      <a:r>
                        <a:rPr lang="en-US" sz="3200" b="1"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A.D. 56</a:t>
                      </a:r>
                    </a:p>
                  </a:txBody>
                  <a:tcPr anchor="ctr"/>
                </a:tc>
                <a:extLst>
                  <a:ext uri="{0D108BD9-81ED-4DB2-BD59-A6C34878D82A}">
                    <a16:rowId xmlns:a16="http://schemas.microsoft.com/office/drawing/2014/main" val="2871666161"/>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4.</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Romans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57</a:t>
                      </a:r>
                    </a:p>
                  </a:txBody>
                  <a:tcPr anchor="ctr"/>
                </a:tc>
                <a:extLst>
                  <a:ext uri="{0D108BD9-81ED-4DB2-BD59-A6C34878D82A}">
                    <a16:rowId xmlns:a16="http://schemas.microsoft.com/office/drawing/2014/main" val="1751404557"/>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5.</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Ephesians, Colossians, Philemon, Philippians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60‒62</a:t>
                      </a:r>
                    </a:p>
                  </a:txBody>
                  <a:tcPr anchor="ctr"/>
                </a:tc>
                <a:extLst>
                  <a:ext uri="{0D108BD9-81ED-4DB2-BD59-A6C34878D82A}">
                    <a16:rowId xmlns:a16="http://schemas.microsoft.com/office/drawing/2014/main" val="4033721172"/>
                  </a:ext>
                </a:extLst>
              </a:tr>
              <a:tr h="731520">
                <a:tc>
                  <a:txBody>
                    <a:bodyPr/>
                    <a:lstStyle/>
                    <a:p>
                      <a:pPr marL="0" indent="0">
                        <a:spcBef>
                          <a:spcPts val="0"/>
                        </a:spcBef>
                        <a:spcAft>
                          <a:spcPts val="18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6.</a:t>
                      </a:r>
                    </a:p>
                  </a:txBody>
                  <a:tcPr/>
                </a:tc>
                <a:tc>
                  <a:txBody>
                    <a:bodyPr/>
                    <a:lstStyle/>
                    <a:p>
                      <a:pPr marL="0" indent="0">
                        <a:spcBef>
                          <a:spcPts val="600"/>
                        </a:spcBef>
                        <a:spcAft>
                          <a:spcPts val="600"/>
                        </a:spcAft>
                        <a:buSzPct val="100000"/>
                        <a:buFont typeface="Wingdings" panose="05000000000000000000" pitchFamily="2" charset="2"/>
                        <a:buNone/>
                        <a:defRPr/>
                      </a:pPr>
                      <a:r>
                        <a:rPr lang="en-US" sz="3200" b="1" dirty="0">
                          <a:effectLst/>
                          <a:latin typeface="Calibri" panose="020F0502020204030204" pitchFamily="34" charset="0"/>
                          <a:ea typeface="Calibri" panose="020F0502020204030204" pitchFamily="34" charset="0"/>
                          <a:cs typeface="Calibri" panose="020F0502020204030204" pitchFamily="34" charset="0"/>
                        </a:rPr>
                        <a:t>1 Timothy, Titus</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62‒66</a:t>
                      </a:r>
                    </a:p>
                  </a:txBody>
                  <a:tcPr anchor="ctr"/>
                </a:tc>
                <a:extLst>
                  <a:ext uri="{0D108BD9-81ED-4DB2-BD59-A6C34878D82A}">
                    <a16:rowId xmlns:a16="http://schemas.microsoft.com/office/drawing/2014/main" val="2528383815"/>
                  </a:ext>
                </a:extLst>
              </a:tr>
              <a:tr h="73152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7.</a:t>
                      </a:r>
                    </a:p>
                  </a:txBody>
                  <a:tcPr/>
                </a:tc>
                <a:tc>
                  <a:txBody>
                    <a:bodyPr/>
                    <a:lstStyle/>
                    <a:p>
                      <a:pPr marL="0" marR="0" lvl="0" indent="0" algn="l" defTabSz="914377" rtl="0" eaLnBrk="1" fontAlgn="auto" latinLnBrk="0" hangingPunct="1">
                        <a:lnSpc>
                          <a:spcPct val="100000"/>
                        </a:lnSpc>
                        <a:spcBef>
                          <a:spcPts val="600"/>
                        </a:spcBef>
                        <a:spcAft>
                          <a:spcPts val="600"/>
                        </a:spcAft>
                        <a:buClrTx/>
                        <a:buSzTx/>
                        <a:buFontTx/>
                        <a:buNone/>
                        <a:tabLst/>
                        <a:defRPr/>
                      </a:pPr>
                      <a:r>
                        <a:rPr lang="en-US" sz="3200" b="1" dirty="0">
                          <a:effectLst/>
                          <a:latin typeface="Calibri" panose="020F0502020204030204" pitchFamily="34" charset="0"/>
                          <a:ea typeface="Calibri" panose="020F0502020204030204" pitchFamily="34" charset="0"/>
                          <a:cs typeface="Calibri" panose="020F0502020204030204" pitchFamily="34" charset="0"/>
                        </a:rPr>
                        <a:t>2 Timothy</a:t>
                      </a:r>
                    </a:p>
                  </a:txBody>
                  <a:tcPr/>
                </a:tc>
                <a:tc>
                  <a:txBody>
                    <a:bodyPr/>
                    <a:lstStyle/>
                    <a:p>
                      <a:pPr algn="ctr">
                        <a:spcBef>
                          <a:spcPts val="600"/>
                        </a:spcBef>
                        <a:spcAft>
                          <a:spcPts val="600"/>
                        </a:spcAft>
                      </a:pPr>
                      <a:r>
                        <a:rPr lang="en-US" sz="3200" b="1" dirty="0">
                          <a:effectLst/>
                          <a:latin typeface="Calibri" panose="020F0502020204030204" pitchFamily="34" charset="0"/>
                          <a:ea typeface="Calibri" panose="020F0502020204030204" pitchFamily="34" charset="0"/>
                          <a:cs typeface="Calibri" panose="020F0502020204030204" pitchFamily="34" charset="0"/>
                        </a:rPr>
                        <a:t>A.D. 67</a:t>
                      </a:r>
                    </a:p>
                  </a:txBody>
                  <a:tcPr anchor="ctr"/>
                </a:tc>
                <a:extLst>
                  <a:ext uri="{0D108BD9-81ED-4DB2-BD59-A6C34878D82A}">
                    <a16:rowId xmlns:a16="http://schemas.microsoft.com/office/drawing/2014/main" val="2686082368"/>
                  </a:ext>
                </a:extLst>
              </a:tr>
            </a:tbl>
          </a:graphicData>
        </a:graphic>
      </p:graphicFrame>
      <p:pic>
        <p:nvPicPr>
          <p:cNvPr id="5" name="Picture 4" descr="j0193970">
            <a:extLst>
              <a:ext uri="{FF2B5EF4-FFF2-40B4-BE49-F238E27FC236}">
                <a16:creationId xmlns:a16="http://schemas.microsoft.com/office/drawing/2014/main" id="{B2FE497A-09B4-EAD7-B1DE-CB82FEA8705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45415" y="1600200"/>
            <a:ext cx="283698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78889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CEA871-991B-1652-94FA-9B0860D2D0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514350" eaLnBrk="1" hangingPunct="1">
              <a:lnSpc>
                <a:spcPct val="90000"/>
              </a:lnSpc>
              <a:spcBef>
                <a:spcPts val="0"/>
              </a:spcBef>
              <a:spcAft>
                <a:spcPts val="1200"/>
              </a:spcAft>
              <a:buClr>
                <a:schemeClr val="tx2"/>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Timothy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the Spirit explicitly says that in later times some will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away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faith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paying attention to deceitful spirits and doctrines of demons.”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614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46DF11-B078-4CE2-D51D-C176BB439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prōton</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man of lawlessness is revealed, the son of destruction.”</a:t>
            </a:r>
          </a:p>
        </p:txBody>
      </p:sp>
      <p:pic>
        <p:nvPicPr>
          <p:cNvPr id="4" name="Picture 4">
            <a:extLst>
              <a:ext uri="{FF2B5EF4-FFF2-40B4-BE49-F238E27FC236}">
                <a16:creationId xmlns:a16="http://schemas.microsoft.com/office/drawing/2014/main" id="{4F058D0C-DD65-C3A0-F469-D093E420D12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6492" y="2590800"/>
            <a:ext cx="183901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32079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820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600200"/>
            <a:ext cx="10972800" cy="4876800"/>
          </a:xfrm>
        </p:spPr>
        <p:txBody>
          <a:bodyPr/>
          <a:lstStyle/>
          <a:p>
            <a:pPr marL="0" indent="0" algn="just">
              <a:buNone/>
              <a:defRPr/>
            </a:pPr>
            <a:r>
              <a:rPr lang="en-US" sz="3100" dirty="0">
                <a:effectLst/>
                <a:cs typeface="Calibri" panose="020F0502020204030204" pitchFamily="34" charset="0"/>
              </a:rPr>
              <a:t>“Since the word </a:t>
            </a:r>
            <a:r>
              <a:rPr lang="en-US" sz="3100" i="1" dirty="0" err="1">
                <a:effectLst/>
                <a:cs typeface="Calibri" panose="020F0502020204030204" pitchFamily="34" charset="0"/>
              </a:rPr>
              <a:t>apostasia</a:t>
            </a:r>
            <a:r>
              <a:rPr lang="en-US" sz="3100" dirty="0">
                <a:effectLst/>
                <a:cs typeface="Calibri" panose="020F0502020204030204" pitchFamily="34" charset="0"/>
              </a:rPr>
              <a:t> means ‘departure,’ some have understood the term ‘the apostasy’ to be the physical departure of the church itself—that is, the Rapture, since the Rapture will be a physical departure of believers from the earth. If this view were correct, it would definitely place the Rapture before the Tribulation, which would be a slam dunk for the pre-Tribulation Rapture position. While this is attractive to </a:t>
            </a:r>
            <a:r>
              <a:rPr lang="en-US" sz="3100" dirty="0" err="1">
                <a:effectLst/>
                <a:cs typeface="Calibri" panose="020F0502020204030204" pitchFamily="34" charset="0"/>
              </a:rPr>
              <a:t>pretribulationalists</a:t>
            </a:r>
            <a:r>
              <a:rPr lang="en-US" sz="3100" dirty="0">
                <a:effectLst/>
                <a:cs typeface="Calibri" panose="020F0502020204030204" pitchFamily="34" charset="0"/>
              </a:rPr>
              <a:t>, there are six main reasons to reject a physical departure as the meaning of </a:t>
            </a:r>
            <a:r>
              <a:rPr lang="en-US" sz="3100" i="1" dirty="0" err="1">
                <a:effectLst/>
                <a:cs typeface="Calibri" panose="020F0502020204030204" pitchFamily="34" charset="0"/>
              </a:rPr>
              <a:t>apostasia</a:t>
            </a:r>
            <a:r>
              <a:rPr lang="en-US" sz="3100" dirty="0">
                <a:effectLst/>
                <a:cs typeface="Calibri" panose="020F0502020204030204" pitchFamily="34" charset="0"/>
              </a:rPr>
              <a:t> in this context:</a:t>
            </a:r>
            <a:r>
              <a:rPr lang="en-US" sz="3100" i="1" dirty="0">
                <a:cs typeface="Calibri" panose="020F0502020204030204" pitchFamily="34" charset="0"/>
              </a:rPr>
              <a:t>”</a:t>
            </a:r>
          </a:p>
        </p:txBody>
      </p:sp>
      <p:sp>
        <p:nvSpPr>
          <p:cNvPr id="6" name="TextBox 5">
            <a:extLst>
              <a:ext uri="{FF2B5EF4-FFF2-40B4-BE49-F238E27FC236}">
                <a16:creationId xmlns:a16="http://schemas.microsoft.com/office/drawing/2014/main" id="{88310CC8-5CF2-409F-AE97-0E28EB84DBB0}"/>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4" name="Picture 3">
            <a:extLst>
              <a:ext uri="{FF2B5EF4-FFF2-40B4-BE49-F238E27FC236}">
                <a16:creationId xmlns:a16="http://schemas.microsoft.com/office/drawing/2014/main" id="{90903417-3C10-419F-90E6-71267BD014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31268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5991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2F4B24-F7A3-6425-124E-7C3DEB3D4F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you not be quickly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shaken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your composure or be disturbed either by a spirit or a message 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letter as if from us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 has 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7" name="Picture 4">
            <a:extLst>
              <a:ext uri="{FF2B5EF4-FFF2-40B4-BE49-F238E27FC236}">
                <a16:creationId xmlns:a16="http://schemas.microsoft.com/office/drawing/2014/main" id="{F2B1142E-80B7-434D-8660-B3E9023C05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0394" y="3048000"/>
            <a:ext cx="14712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262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“(1) In classical Greek, </a:t>
            </a:r>
            <a:r>
              <a:rPr lang="en-US" i="1" dirty="0" err="1">
                <a:effectLst/>
                <a:cs typeface="Calibri" panose="020F0502020204030204" pitchFamily="34" charset="0"/>
              </a:rPr>
              <a:t>hē</a:t>
            </a:r>
            <a:r>
              <a:rPr lang="en-US" i="1" dirty="0">
                <a:effectLst/>
                <a:cs typeface="Calibri" panose="020F0502020204030204" pitchFamily="34" charset="0"/>
              </a:rPr>
              <a:t> </a:t>
            </a:r>
            <a:r>
              <a:rPr lang="en-US" i="1" dirty="0" err="1">
                <a:effectLst/>
                <a:cs typeface="Calibri" panose="020F0502020204030204" pitchFamily="34" charset="0"/>
              </a:rPr>
              <a:t>apostasia</a:t>
            </a:r>
            <a:r>
              <a:rPr lang="en-US" dirty="0">
                <a:effectLst/>
                <a:cs typeface="Calibri" panose="020F0502020204030204" pitchFamily="34" charset="0"/>
              </a:rPr>
              <a:t> (‘the apostasy’) was used to denote a political or military rebellion. (2) In the Septuagint (the Greek translation of the Old Testament), this term was used of rebellion against God (see Joshua 22:22; Jeremiah 2:19). (3) In 2 Maccabees 2:15 (a noncanonical book written in the time between the Old and New Testaments), it is used of apostasy to paganism. (4) </a:t>
            </a:r>
            <a:r>
              <a:rPr lang="en-US" b="1" u="sng" dirty="0">
                <a:solidFill>
                  <a:srgbClr val="FFFFCC"/>
                </a:solidFill>
                <a:effectLst/>
                <a:cs typeface="Calibri" panose="020F0502020204030204" pitchFamily="34" charset="0"/>
              </a:rPr>
              <a:t>In Acts 21:21, the only other use of the noun in the New Testament, it refers to apostasy or spiritual departure from Moses</a:t>
            </a:r>
            <a:r>
              <a:rPr lang="en-US" i="1" dirty="0">
                <a:latin typeface="Calibri" panose="020F0502020204030204" pitchFamily="34" charset="0"/>
                <a:cs typeface="Calibri" panose="020F0502020204030204" pitchFamily="34" charset="0"/>
              </a:rPr>
              <a:t>.”</a:t>
            </a:r>
          </a:p>
        </p:txBody>
      </p:sp>
      <p:sp>
        <p:nvSpPr>
          <p:cNvPr id="2" name="TextBox 1">
            <a:extLst>
              <a:ext uri="{FF2B5EF4-FFF2-40B4-BE49-F238E27FC236}">
                <a16:creationId xmlns:a16="http://schemas.microsoft.com/office/drawing/2014/main" id="{BB8D329E-8822-81CC-6E0C-685ED2F13453}"/>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028172D6-6A0B-9734-263A-95FF3F03E8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222237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4F0289-0AE6-40D4-E2F8-4856E100F9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2"/>
            <a:ext cx="109728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21:21</a:t>
            </a:r>
          </a:p>
          <a:p>
            <a:pPr algn="just"/>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have been told about you, that you are teaching all the Jews who are among the Gentiles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forsake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Moses, telling them not to circumcise their children nor to walk according to the customs.” </a:t>
            </a:r>
          </a:p>
        </p:txBody>
      </p:sp>
      <p:pic>
        <p:nvPicPr>
          <p:cNvPr id="3" name="Picture 2">
            <a:extLst>
              <a:ext uri="{FF2B5EF4-FFF2-40B4-BE49-F238E27FC236}">
                <a16:creationId xmlns:a16="http://schemas.microsoft.com/office/drawing/2014/main" id="{568603B2-9C7E-A08E-CBB7-A39A5F8DC84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4702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883284-B40E-4B01-7181-6432EE1BED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2" name="Picture 1">
            <a:extLst>
              <a:ext uri="{FF2B5EF4-FFF2-40B4-BE49-F238E27FC236}">
                <a16:creationId xmlns:a16="http://schemas.microsoft.com/office/drawing/2014/main" id="{FFFF7ECE-CDAF-52FB-FC92-2556159234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86832" y="2865120"/>
            <a:ext cx="1618337"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142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791D1B6-26D5-4E37-8CC7-7EAFC9A205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2890" y="137160"/>
            <a:ext cx="4535910" cy="6583680"/>
          </a:xfrm>
          <a:prstGeom prst="rect">
            <a:avLst/>
          </a:prstGeom>
        </p:spPr>
      </p:pic>
      <p:pic>
        <p:nvPicPr>
          <p:cNvPr id="2" name="Picture 1">
            <a:extLst>
              <a:ext uri="{FF2B5EF4-FFF2-40B4-BE49-F238E27FC236}">
                <a16:creationId xmlns:a16="http://schemas.microsoft.com/office/drawing/2014/main" id="{3040CA60-BEDC-8722-9086-CF8E91EB236F}"/>
              </a:ext>
            </a:extLst>
          </p:cNvPr>
          <p:cNvPicPr>
            <a:picLocks noChangeAspect="1"/>
          </p:cNvPicPr>
          <p:nvPr/>
        </p:nvPicPr>
        <p:blipFill>
          <a:blip r:embed="rId3"/>
          <a:stretch>
            <a:fillRect/>
          </a:stretch>
        </p:blipFill>
        <p:spPr>
          <a:xfrm>
            <a:off x="6226629" y="2246586"/>
            <a:ext cx="4898571" cy="2743200"/>
          </a:xfrm>
          <a:prstGeom prst="rect">
            <a:avLst/>
          </a:prstGeom>
        </p:spPr>
      </p:pic>
    </p:spTree>
    <p:extLst>
      <p:ext uri="{BB962C8B-B14F-4D97-AF65-F5344CB8AC3E}">
        <p14:creationId xmlns:p14="http://schemas.microsoft.com/office/powerpoint/2010/main" val="3599505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52600" y="214749"/>
            <a:ext cx="8686800" cy="6428505"/>
          </a:xfrm>
          <a:prstGeom prst="rect">
            <a:avLst/>
          </a:prstGeom>
        </p:spPr>
      </p:pic>
    </p:spTree>
    <p:extLst>
      <p:ext uri="{BB962C8B-B14F-4D97-AF65-F5344CB8AC3E}">
        <p14:creationId xmlns:p14="http://schemas.microsoft.com/office/powerpoint/2010/main" val="10048640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ADF33B6D-9485-4502-BF3D-B9343F35BD64}"/>
              </a:ext>
            </a:extLst>
          </p:cNvPr>
          <p:cNvGraphicFramePr>
            <a:graphicFrameLocks noGrp="1"/>
          </p:cNvGraphicFramePr>
          <p:nvPr>
            <p:ph idx="4294967295"/>
          </p:nvPr>
        </p:nvGraphicFramePr>
        <p:xfrm>
          <a:off x="1203960" y="121921"/>
          <a:ext cx="9784080" cy="6583681"/>
        </p:xfrm>
        <a:graphic>
          <a:graphicData uri="http://schemas.openxmlformats.org/drawingml/2006/table">
            <a:tbl>
              <a:tblPr firstRow="1" bandRow="1">
                <a:tableStyleId>{073A0DAA-6AF3-43AB-8588-CEC1D06C72B9}</a:tableStyleId>
              </a:tblPr>
              <a:tblGrid>
                <a:gridCol w="4892040">
                  <a:extLst>
                    <a:ext uri="{9D8B030D-6E8A-4147-A177-3AD203B41FA5}">
                      <a16:colId xmlns:a16="http://schemas.microsoft.com/office/drawing/2014/main" val="4133773365"/>
                    </a:ext>
                  </a:extLst>
                </a:gridCol>
                <a:gridCol w="4892040">
                  <a:extLst>
                    <a:ext uri="{9D8B030D-6E8A-4147-A177-3AD203B41FA5}">
                      <a16:colId xmlns:a16="http://schemas.microsoft.com/office/drawing/2014/main" val="1587703666"/>
                    </a:ext>
                  </a:extLst>
                </a:gridCol>
              </a:tblGrid>
              <a:tr h="881743">
                <a:tc gridSpan="2">
                  <a:txBody>
                    <a:bodyPr/>
                    <a:lstStyle/>
                    <a:p>
                      <a:pPr algn="ctr"/>
                      <a:r>
                        <a:rPr lang="en-US" sz="3600" b="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APOSTASIA</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nchor="ctr"/>
                </a:tc>
                <a:tc hMerge="1">
                  <a:txBody>
                    <a:bodyPr/>
                    <a:lstStyle/>
                    <a:p>
                      <a:endParaRPr lang="en-US" dirty="0"/>
                    </a:p>
                  </a:txBody>
                  <a:tcPr/>
                </a:tc>
                <a:extLst>
                  <a:ext uri="{0D108BD9-81ED-4DB2-BD59-A6C34878D82A}">
                    <a16:rowId xmlns:a16="http://schemas.microsoft.com/office/drawing/2014/main" val="363493036"/>
                  </a:ext>
                </a:extLst>
              </a:tr>
              <a:tr h="881743">
                <a:tc>
                  <a:txBody>
                    <a:bodyPr/>
                    <a:lstStyle/>
                    <a:p>
                      <a:pPr algn="ctr"/>
                      <a:r>
                        <a:rPr lang="en-US" sz="3200" b="1" dirty="0">
                          <a:solidFill>
                            <a:srgbClr val="C00000"/>
                          </a:solidFill>
                          <a:latin typeface="Calibri" panose="020F0502020204030204" pitchFamily="34" charset="0"/>
                          <a:cs typeface="Calibri" panose="020F0502020204030204" pitchFamily="34" charset="0"/>
                        </a:rPr>
                        <a:t>2 Thessalonians 2:3a</a:t>
                      </a:r>
                    </a:p>
                  </a:txBody>
                  <a:tcPr anchor="ctr"/>
                </a:tc>
                <a:tc>
                  <a:txBody>
                    <a:bodyPr/>
                    <a:lstStyle/>
                    <a:p>
                      <a:pPr algn="ctr"/>
                      <a:r>
                        <a:rPr lang="en-US" sz="3200" b="1" dirty="0">
                          <a:solidFill>
                            <a:srgbClr val="0000CC"/>
                          </a:solidFill>
                          <a:latin typeface="Calibri" panose="020F0502020204030204" pitchFamily="34" charset="0"/>
                          <a:cs typeface="Calibri" panose="020F0502020204030204" pitchFamily="34" charset="0"/>
                        </a:rPr>
                        <a:t>Acts 21:21</a:t>
                      </a:r>
                    </a:p>
                  </a:txBody>
                  <a:tcPr anchor="ctr"/>
                </a:tc>
                <a:extLst>
                  <a:ext uri="{0D108BD9-81ED-4DB2-BD59-A6C34878D82A}">
                    <a16:rowId xmlns:a16="http://schemas.microsoft.com/office/drawing/2014/main" val="920619013"/>
                  </a:ext>
                </a:extLst>
              </a:tr>
              <a:tr h="881743">
                <a:tc>
                  <a:txBody>
                    <a:bodyPr/>
                    <a:lstStyle/>
                    <a:p>
                      <a:pPr marL="114300" indent="0"/>
                      <a:r>
                        <a:rPr lang="en-US" sz="2800" dirty="0">
                          <a:latin typeface="Calibri" panose="020F0502020204030204" pitchFamily="34" charset="0"/>
                          <a:cs typeface="Calibri" panose="020F0502020204030204" pitchFamily="34" charset="0"/>
                        </a:rPr>
                        <a:t>Pauline authorship</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Lukan authorship</a:t>
                      </a:r>
                    </a:p>
                  </a:txBody>
                  <a:tcPr anchor="ctr"/>
                </a:tc>
                <a:extLst>
                  <a:ext uri="{0D108BD9-81ED-4DB2-BD59-A6C34878D82A}">
                    <a16:rowId xmlns:a16="http://schemas.microsoft.com/office/drawing/2014/main" val="1434946491"/>
                  </a:ext>
                </a:extLst>
              </a:tr>
              <a:tr h="108748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Paul speaking</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Paul not speaking (v. 20)</a:t>
                      </a:r>
                    </a:p>
                  </a:txBody>
                  <a:tcPr anchor="ctr"/>
                </a:tc>
                <a:extLst>
                  <a:ext uri="{0D108BD9-81ED-4DB2-BD59-A6C34878D82A}">
                    <a16:rowId xmlns:a16="http://schemas.microsoft.com/office/drawing/2014/main" val="676783065"/>
                  </a:ext>
                </a:extLst>
              </a:tr>
              <a:tr h="108748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Mosaic Law not mentioned</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Departure from the Mosaic Law</a:t>
                      </a:r>
                    </a:p>
                  </a:txBody>
                  <a:tcPr anchor="ctr"/>
                </a:tc>
                <a:extLst>
                  <a:ext uri="{0D108BD9-81ED-4DB2-BD59-A6C34878D82A}">
                    <a16:rowId xmlns:a16="http://schemas.microsoft.com/office/drawing/2014/main" val="3417443409"/>
                  </a:ext>
                </a:extLst>
              </a:tr>
              <a:tr h="88174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Epistolary genre</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Narrative genre</a:t>
                      </a:r>
                    </a:p>
                  </a:txBody>
                  <a:tcPr anchor="ctr"/>
                </a:tc>
                <a:extLst>
                  <a:ext uri="{0D108BD9-81ED-4DB2-BD59-A6C34878D82A}">
                    <a16:rowId xmlns:a16="http://schemas.microsoft.com/office/drawing/2014/main" val="785581226"/>
                  </a:ext>
                </a:extLst>
              </a:tr>
              <a:tr h="881743">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Definite article</a:t>
                      </a:r>
                    </a:p>
                  </a:txBody>
                  <a:tcPr anchor="ctr"/>
                </a:tc>
                <a:tc>
                  <a:txBody>
                    <a:bodyPr/>
                    <a:lstStyle/>
                    <a:p>
                      <a:pPr marL="114300" indent="0" algn="l" defTabSz="914377" rtl="0" eaLnBrk="1" latinLnBrk="0" hangingPunct="1"/>
                      <a:r>
                        <a:rPr lang="en-US" sz="2800" kern="1200" dirty="0">
                          <a:solidFill>
                            <a:schemeClr val="dk1"/>
                          </a:solidFill>
                          <a:latin typeface="Calibri" panose="020F0502020204030204" pitchFamily="34" charset="0"/>
                          <a:ea typeface="+mn-ea"/>
                          <a:cs typeface="Calibri" panose="020F0502020204030204" pitchFamily="34" charset="0"/>
                        </a:rPr>
                        <a:t>No definite article</a:t>
                      </a:r>
                    </a:p>
                  </a:txBody>
                  <a:tcPr anchor="ctr"/>
                </a:tc>
                <a:extLst>
                  <a:ext uri="{0D108BD9-81ED-4DB2-BD59-A6C34878D82A}">
                    <a16:rowId xmlns:a16="http://schemas.microsoft.com/office/drawing/2014/main" val="2819195413"/>
                  </a:ext>
                </a:extLst>
              </a:tr>
            </a:tbl>
          </a:graphicData>
        </a:graphic>
      </p:graphicFrame>
    </p:spTree>
    <p:extLst>
      <p:ext uri="{BB962C8B-B14F-4D97-AF65-F5344CB8AC3E}">
        <p14:creationId xmlns:p14="http://schemas.microsoft.com/office/powerpoint/2010/main" val="26074933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(6) In 2 Thessalonians 2:1, Paul refers to the Rapture as ‘our gathering together to Him.’ It seems strange to use this unlikely term (‘the apostasy’) for the same thing in the immediate context. (These six points are from D. Edmond Hiebert, 1 &amp; 2 Thessalonians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274181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600200"/>
            <a:ext cx="10972800" cy="4038600"/>
          </a:xfrm>
        </p:spPr>
        <p:txBody>
          <a:bodyPr/>
          <a:lstStyle/>
          <a:p>
            <a:pPr marL="0" indent="0" algn="just">
              <a:buNone/>
            </a:pPr>
            <a:r>
              <a:rPr lang="en-US" dirty="0">
                <a:effectLst>
                  <a:outerShdw blurRad="38100" dist="38100" dir="2700000" algn="tl">
                    <a:srgbClr val="000000">
                      <a:alpha val="43137"/>
                    </a:srgbClr>
                  </a:outerShdw>
                </a:effectLst>
              </a:rPr>
              <a:t>"Nowhere else does the Scripture speak of the rapture as 'the departure.' A departure denotes an act on the part of the individual or company departing. But the rapture is not an act of departure on the part of the saints. In the rapture the church is passive, not active. At the rapture, the church is 'caught up' or 'snatched away,' an event wherein the Lord acts to transport believers from earth into His presence (1 Thess. 4:16-17). Everything that takes place with the believers at the rapture is initiated by the Lord and done by Him.”</a:t>
            </a:r>
          </a:p>
        </p:txBody>
      </p:sp>
      <p:sp>
        <p:nvSpPr>
          <p:cNvPr id="4" name="TextBox 3">
            <a:extLst>
              <a:ext uri="{FF2B5EF4-FFF2-40B4-BE49-F238E27FC236}">
                <a16:creationId xmlns:a16="http://schemas.microsoft.com/office/drawing/2014/main" id="{3D0DF032-DE24-4699-83BD-7C8A3CB3ED9F}"/>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53015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71422E-5974-86EF-6B79-2D021C98AF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1"/>
            <a:ext cx="10972800" cy="2585323"/>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4:4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He answered and said, “It is written,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 shall not live on bread alone, but on </a:t>
            </a:r>
            <a:r>
              <a:rPr lang="en-US" sz="3600" b="1" i="1" u="sng"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word</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proceeds out of the mouth of God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2F14D2C0-63E0-4170-B97D-6B44881F0E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29197256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FD30B6-46D0-209F-762C-E9B857CD5D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Matthew 5:18 </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truly I say to you, until heaven and earth pass away, not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smallest letter or stroke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pass from the Law until all is accomplished.”</a:t>
            </a:r>
          </a:p>
        </p:txBody>
      </p:sp>
      <p:pic>
        <p:nvPicPr>
          <p:cNvPr id="5" name="Picture 4">
            <a:extLst>
              <a:ext uri="{FF2B5EF4-FFF2-40B4-BE49-F238E27FC236}">
                <a16:creationId xmlns:a16="http://schemas.microsoft.com/office/drawing/2014/main" id="{BF3D19CD-0352-8741-C41C-4E792CDFD9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4400" y="2362200"/>
            <a:ext cx="2743200" cy="2743200"/>
          </a:xfrm>
          <a:prstGeom prst="ellipse">
            <a:avLst/>
          </a:prstGeom>
          <a:ln>
            <a:noFill/>
          </a:ln>
          <a:effectLst>
            <a:softEdge rad="112500"/>
          </a:effectLst>
        </p:spPr>
      </p:pic>
    </p:spTree>
    <p:extLst>
      <p:ext uri="{BB962C8B-B14F-4D97-AF65-F5344CB8AC3E}">
        <p14:creationId xmlns:p14="http://schemas.microsoft.com/office/powerpoint/2010/main" val="3299953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CEC35-9207-4506-B142-1EA028570B67}"/>
              </a:ext>
            </a:extLst>
          </p:cNvPr>
          <p:cNvPicPr>
            <a:picLocks noChangeAspect="1"/>
          </p:cNvPicPr>
          <p:nvPr/>
        </p:nvPicPr>
        <p:blipFill>
          <a:blip r:embed="rId2"/>
          <a:stretch>
            <a:fillRect/>
          </a:stretch>
        </p:blipFill>
        <p:spPr>
          <a:xfrm>
            <a:off x="1981204" y="228600"/>
            <a:ext cx="8229599" cy="64008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cs typeface="Calibri" panose="020F0502020204030204" pitchFamily="34" charset="0"/>
              </a:rPr>
              <a:t>Incongruence with verse 1?</a:t>
            </a:r>
          </a:p>
          <a:p>
            <a:pPr marL="457200" indent="-457200" algn="just">
              <a:spcBef>
                <a:spcPts val="0"/>
              </a:spcBef>
              <a:spcAft>
                <a:spcPts val="1800"/>
              </a:spcAft>
              <a:buSzPct val="100000"/>
              <a:buFont typeface="+mj-lt"/>
              <a:buAutoNum type="arabicPeriod"/>
              <a:defRPr/>
            </a:pPr>
            <a:r>
              <a:rPr lang="en-GB" sz="3000" dirty="0">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dirty="0">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3290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017395-FF0C-B0A7-458A-35FF33E9A4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1"/>
            <a:ext cx="10972800" cy="3077766"/>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we request you, brethren, with regard to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coming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parousia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our Lord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our gathering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episynagōgē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to Him</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endPar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790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642670-64F5-9E24-49E1-BF8CF90F4F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3052118"/>
          </a:xfrm>
          <a:prstGeom prst="rect">
            <a:avLst/>
          </a:prstGeom>
        </p:spPr>
        <p:txBody>
          <a:bodyPr wrap="square">
            <a:spAutoFit/>
          </a:bodyPr>
          <a:lstStyle/>
          <a:p>
            <a:pPr algn="ctr">
              <a:spcBef>
                <a:spcPts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pic>
        <p:nvPicPr>
          <p:cNvPr id="5" name="Picture 4">
            <a:extLst>
              <a:ext uri="{FF2B5EF4-FFF2-40B4-BE49-F238E27FC236}">
                <a16:creationId xmlns:a16="http://schemas.microsoft.com/office/drawing/2014/main" id="{4B81A8E9-54A0-4773-8616-95CCE27280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0396" y="3048000"/>
            <a:ext cx="147121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353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7484B-CBDF-49B7-A1F4-D59553B09D0F}"/>
              </a:ext>
            </a:extLst>
          </p:cNvPr>
          <p:cNvSpPr>
            <a:spLocks noGrp="1"/>
          </p:cNvSpPr>
          <p:nvPr>
            <p:ph idx="1"/>
          </p:nvPr>
        </p:nvSpPr>
        <p:spPr>
          <a:xfrm>
            <a:off x="609600" y="1726770"/>
            <a:ext cx="10972800" cy="2311831"/>
          </a:xfrm>
        </p:spPr>
        <p:txBody>
          <a:bodyPr/>
          <a:lstStyle/>
          <a:p>
            <a:pPr marL="0" indent="0" algn="just">
              <a:buNone/>
            </a:pPr>
            <a:r>
              <a:rPr lang="en-US" dirty="0">
                <a:effectLst>
                  <a:outerShdw blurRad="38100" dist="38100" dir="2700000" algn="tl">
                    <a:srgbClr val="000000">
                      <a:alpha val="43137"/>
                    </a:srgbClr>
                  </a:outerShdw>
                </a:effectLst>
              </a:rPr>
              <a:t>"Paul has just referred to the rapture as 'our gathering together unto him' (v. 1); why then should he now use this unlikely term to mean the same thing?”</a:t>
            </a:r>
          </a:p>
        </p:txBody>
      </p:sp>
      <p:sp>
        <p:nvSpPr>
          <p:cNvPr id="5" name="TextBox 4">
            <a:extLst>
              <a:ext uri="{FF2B5EF4-FFF2-40B4-BE49-F238E27FC236}">
                <a16:creationId xmlns:a16="http://schemas.microsoft.com/office/drawing/2014/main" id="{60899C66-1705-4189-A53C-515692D0BE2B}"/>
              </a:ext>
            </a:extLst>
          </p:cNvPr>
          <p:cNvSpPr txBox="1"/>
          <p:nvPr/>
        </p:nvSpPr>
        <p:spPr>
          <a:xfrm>
            <a:off x="2895600" y="232828"/>
            <a:ext cx="6400800" cy="1277273"/>
          </a:xfrm>
          <a:prstGeom prst="rect">
            <a:avLst/>
          </a:prstGeom>
          <a:noFill/>
        </p:spPr>
        <p:txBody>
          <a:bodyPr wrap="square" rtlCol="0">
            <a:spAutoFit/>
          </a:bodyPr>
          <a:lstStyle/>
          <a:p>
            <a:pPr algn="ctr">
              <a:spcAft>
                <a:spcPts val="600"/>
              </a:spcAft>
            </a:pPr>
            <a:r>
              <a:rPr lang="en-US" sz="3600" kern="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 Edmond Hiebert</a:t>
            </a:r>
          </a:p>
          <a:p>
            <a:pPr algn="ctr"/>
            <a:r>
              <a:rPr lang="en-US" sz="1800" dirty="0">
                <a:effectLst>
                  <a:outerShdw blurRad="38100" dist="38100" dir="2700000" algn="tl">
                    <a:srgbClr val="000000">
                      <a:alpha val="43137"/>
                    </a:srgbClr>
                  </a:outerShdw>
                </a:effectLst>
                <a:latin typeface="Calibri" panose="020F0502020204030204" pitchFamily="34" charset="0"/>
              </a:rPr>
              <a:t>The Thessalonian Epistles. Chicago: Moody Press, 1971. Page 306</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F2B2EBB-1EDC-46B5-8F2C-F4DA95DC9869}"/>
              </a:ext>
            </a:extLst>
          </p:cNvPr>
          <p:cNvPicPr>
            <a:picLocks noChangeAspect="1"/>
          </p:cNvPicPr>
          <p:nvPr/>
        </p:nvPicPr>
        <p:blipFill>
          <a:blip r:embed="rId2"/>
          <a:stretch>
            <a:fillRect/>
          </a:stretch>
        </p:blipFill>
        <p:spPr>
          <a:xfrm>
            <a:off x="5194804" y="3733800"/>
            <a:ext cx="1802392" cy="2743200"/>
          </a:xfrm>
          <a:prstGeom prst="rect">
            <a:avLst/>
          </a:prstGeom>
        </p:spPr>
      </p:pic>
    </p:spTree>
    <p:extLst>
      <p:ext uri="{BB962C8B-B14F-4D97-AF65-F5344CB8AC3E}">
        <p14:creationId xmlns:p14="http://schemas.microsoft.com/office/powerpoint/2010/main" val="41882363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1980" y="1600200"/>
            <a:ext cx="10972800" cy="4876800"/>
          </a:xfrm>
        </p:spPr>
        <p:txBody>
          <a:bodyPr/>
          <a:lstStyle/>
          <a:p>
            <a:pPr marL="0" indent="0" algn="just">
              <a:buNone/>
              <a:defRPr/>
            </a:pPr>
            <a:r>
              <a:rPr lang="en-US" dirty="0">
                <a:effectLst/>
                <a:cs typeface="Calibri" panose="020F0502020204030204" pitchFamily="34" charset="0"/>
              </a:rPr>
              <a:t>“(5) The Rapture is not an act of departure by the saints; the saints are passive not active participants. </a:t>
            </a:r>
            <a:r>
              <a:rPr lang="en-US" b="1" u="sng" dirty="0">
                <a:solidFill>
                  <a:srgbClr val="FFFFCC"/>
                </a:solidFill>
                <a:effectLst/>
                <a:cs typeface="Calibri" panose="020F0502020204030204" pitchFamily="34" charset="0"/>
              </a:rPr>
              <a:t>(6) In 2 Thessalonians 2:1, Paul refers to the Rapture as ‘our gathering together to Him.’ It seems strange to use this unlikely term (‘the apostasy’) for the same thing in the immediate context</a:t>
            </a:r>
            <a:r>
              <a:rPr lang="en-US" dirty="0">
                <a:effectLst/>
                <a:cs typeface="Calibri" panose="020F0502020204030204" pitchFamily="34" charset="0"/>
              </a:rPr>
              <a:t>. (These six points are from D. Edmond Hiebert, 1 &amp; 2 Thessalonians [Chicago: Moody Press, 1971], 331.) For these reasons, most expositors have understood ‘the rebellion’ (</a:t>
            </a:r>
            <a:r>
              <a:rPr lang="en-US" i="1" dirty="0">
                <a:effectLst/>
                <a:cs typeface="Calibri" panose="020F0502020204030204" pitchFamily="34" charset="0"/>
              </a:rPr>
              <a:t>apostasy</a:t>
            </a:r>
            <a:r>
              <a:rPr lang="en-US" dirty="0">
                <a:effectLst/>
                <a:cs typeface="Calibri" panose="020F0502020204030204" pitchFamily="34" charset="0"/>
              </a:rPr>
              <a:t>) not as the physical departure of the church at the Rapture but rather as doctrinal, theological, and moral departure from the truth</a:t>
            </a:r>
            <a:r>
              <a:rPr lang="en-US" i="1" dirty="0">
                <a:cs typeface="Calibri" panose="020F0502020204030204" pitchFamily="34" charset="0"/>
              </a:rPr>
              <a:t>.”</a:t>
            </a:r>
          </a:p>
        </p:txBody>
      </p:sp>
      <p:sp>
        <p:nvSpPr>
          <p:cNvPr id="2" name="TextBox 1">
            <a:extLst>
              <a:ext uri="{FF2B5EF4-FFF2-40B4-BE49-F238E27FC236}">
                <a16:creationId xmlns:a16="http://schemas.microsoft.com/office/drawing/2014/main" id="{DC69D932-7756-EC92-D12F-510BFE7CE53B}"/>
              </a:ext>
            </a:extLst>
          </p:cNvPr>
          <p:cNvSpPr txBox="1"/>
          <p:nvPr/>
        </p:nvSpPr>
        <p:spPr>
          <a:xfrm>
            <a:off x="2438400" y="243751"/>
            <a:ext cx="7315200" cy="1280160"/>
          </a:xfrm>
          <a:prstGeom prst="rect">
            <a:avLst/>
          </a:prstGeom>
          <a:noFill/>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Hitchcock</a:t>
            </a:r>
          </a:p>
          <a:p>
            <a:pPr algn="ctr"/>
            <a:r>
              <a:rPr lang="en-US" sz="1800" dirty="0">
                <a:latin typeface="Calibri" panose="020F0502020204030204" pitchFamily="34" charset="0"/>
                <a:ea typeface="Calibri" panose="020F0502020204030204" pitchFamily="34" charset="0"/>
                <a:cs typeface="Times New Roman" panose="02020603050405020304" pitchFamily="18" charset="0"/>
              </a:rPr>
              <a:t>Mark and Jeff Kinley Hitchcock, </a:t>
            </a:r>
            <a:r>
              <a:rPr lang="en-US" sz="1800" i="1" dirty="0">
                <a:latin typeface="Calibri" panose="020F0502020204030204" pitchFamily="34" charset="0"/>
                <a:ea typeface="Calibri" panose="020F0502020204030204" pitchFamily="34" charset="0"/>
                <a:cs typeface="Times New Roman" panose="02020603050405020304" pitchFamily="18" charset="0"/>
              </a:rPr>
              <a:t>The Coming Apostasy: Exposing the </a:t>
            </a:r>
            <a:r>
              <a:rPr lang="en-US" sz="1800" i="1" dirty="0" err="1">
                <a:latin typeface="Calibri" panose="020F0502020204030204" pitchFamily="34" charset="0"/>
                <a:ea typeface="Calibri" panose="020F0502020204030204" pitchFamily="34" charset="0"/>
                <a:cs typeface="Times New Roman" panose="02020603050405020304" pitchFamily="18" charset="0"/>
              </a:rPr>
              <a:t>Sabatoge</a:t>
            </a:r>
            <a:r>
              <a:rPr lang="en-US" sz="1800" i="1" dirty="0">
                <a:latin typeface="Calibri" panose="020F0502020204030204" pitchFamily="34" charset="0"/>
                <a:ea typeface="Calibri" panose="020F0502020204030204" pitchFamily="34" charset="0"/>
                <a:cs typeface="Times New Roman" panose="02020603050405020304" pitchFamily="18" charset="0"/>
              </a:rPr>
              <a:t> of Christianity from Within</a:t>
            </a:r>
            <a:r>
              <a:rPr lang="en-US" sz="1800" dirty="0">
                <a:latin typeface="Calibri" panose="020F0502020204030204" pitchFamily="34" charset="0"/>
                <a:ea typeface="Calibri" panose="020F0502020204030204" pitchFamily="34" charset="0"/>
                <a:cs typeface="Times New Roman" panose="02020603050405020304" pitchFamily="18" charset="0"/>
              </a:rPr>
              <a:t> (Carol Stream, Ill: Tyndale, 2017)</a:t>
            </a:r>
            <a:r>
              <a:rPr lang="en-US" sz="2000" dirty="0">
                <a:latin typeface="Calibri" panose="020F0502020204030204" pitchFamily="34" charset="0"/>
                <a:cs typeface="Calibri" panose="020F0502020204030204" pitchFamily="34" charset="0"/>
              </a:rPr>
              <a:t>, 191</a:t>
            </a:r>
          </a:p>
        </p:txBody>
      </p:sp>
      <p:pic>
        <p:nvPicPr>
          <p:cNvPr id="3" name="Picture 2">
            <a:extLst>
              <a:ext uri="{FF2B5EF4-FFF2-40B4-BE49-F238E27FC236}">
                <a16:creationId xmlns:a16="http://schemas.microsoft.com/office/drawing/2014/main" id="{A37268B4-C9AD-8617-DEFC-2F4C35A9A0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76200"/>
            <a:ext cx="825023"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5970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C9D0505D-B8B2-4A54-B139-D73DC20FD899}"/>
              </a:ext>
            </a:extLst>
          </p:cNvPr>
          <p:cNvGraphicFramePr>
            <a:graphicFrameLocks noGrp="1"/>
          </p:cNvGraphicFramePr>
          <p:nvPr/>
        </p:nvGraphicFramePr>
        <p:xfrm>
          <a:off x="1981200" y="502920"/>
          <a:ext cx="8229600" cy="5852160"/>
        </p:xfrm>
        <a:graphic>
          <a:graphicData uri="http://schemas.openxmlformats.org/drawingml/2006/table">
            <a:tbl>
              <a:tblPr firstRow="1" bandRow="1">
                <a:tableStyleId>{073A0DAA-6AF3-43AB-8588-CEC1D06C72B9}</a:tableStyleId>
              </a:tblPr>
              <a:tblGrid>
                <a:gridCol w="4114800">
                  <a:extLst>
                    <a:ext uri="{9D8B030D-6E8A-4147-A177-3AD203B41FA5}">
                      <a16:colId xmlns:a16="http://schemas.microsoft.com/office/drawing/2014/main" val="1380849122"/>
                    </a:ext>
                  </a:extLst>
                </a:gridCol>
                <a:gridCol w="4114800">
                  <a:extLst>
                    <a:ext uri="{9D8B030D-6E8A-4147-A177-3AD203B41FA5}">
                      <a16:colId xmlns:a16="http://schemas.microsoft.com/office/drawing/2014/main" val="2171604778"/>
                    </a:ext>
                  </a:extLst>
                </a:gridCol>
              </a:tblGrid>
              <a:tr h="731520">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Paul’s Various Rapture Terms</a:t>
                      </a:r>
                      <a:endParaRPr lang="en-US" dirty="0"/>
                    </a:p>
                  </a:txBody>
                  <a:tcPr anchor="ctr"/>
                </a:tc>
                <a:tc hMerge="1">
                  <a:txBody>
                    <a:bodyPr/>
                    <a:lstStyle/>
                    <a:p>
                      <a:endParaRPr lang="en-US" dirty="0"/>
                    </a:p>
                  </a:txBody>
                  <a:tcPr/>
                </a:tc>
                <a:extLst>
                  <a:ext uri="{0D108BD9-81ED-4DB2-BD59-A6C34878D82A}">
                    <a16:rowId xmlns:a16="http://schemas.microsoft.com/office/drawing/2014/main" val="1239235635"/>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parousia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1760694516"/>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episynagōgē</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2 Thess. 2:1</a:t>
                      </a:r>
                      <a:endParaRPr lang="en-US" sz="2800" dirty="0"/>
                    </a:p>
                  </a:txBody>
                  <a:tcPr anchor="ctr"/>
                </a:tc>
                <a:extLst>
                  <a:ext uri="{0D108BD9-81ED-4DB2-BD59-A6C34878D82A}">
                    <a16:rowId xmlns:a16="http://schemas.microsoft.com/office/drawing/2014/main" val="2219576520"/>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apokalypsis</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Cor. 1:7</a:t>
                      </a:r>
                      <a:endParaRPr lang="en-US" sz="2800" dirty="0"/>
                    </a:p>
                  </a:txBody>
                  <a:tcPr anchor="ctr"/>
                </a:tc>
                <a:extLst>
                  <a:ext uri="{0D108BD9-81ED-4DB2-BD59-A6C34878D82A}">
                    <a16:rowId xmlns:a16="http://schemas.microsoft.com/office/drawing/2014/main" val="2761719373"/>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epiphaneia</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Titus 2:13</a:t>
                      </a:r>
                      <a:endParaRPr lang="en-US" sz="2800" dirty="0"/>
                    </a:p>
                  </a:txBody>
                  <a:tcPr anchor="ctr"/>
                </a:tc>
                <a:extLst>
                  <a:ext uri="{0D108BD9-81ED-4DB2-BD59-A6C34878D82A}">
                    <a16:rowId xmlns:a16="http://schemas.microsoft.com/office/drawing/2014/main" val="20528183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rhyomai</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1:10</a:t>
                      </a:r>
                      <a:endParaRPr lang="en-US" sz="2800" dirty="0"/>
                    </a:p>
                  </a:txBody>
                  <a:tcPr anchor="ctr"/>
                </a:tc>
                <a:extLst>
                  <a:ext uri="{0D108BD9-81ED-4DB2-BD59-A6C34878D82A}">
                    <a16:rowId xmlns:a16="http://schemas.microsoft.com/office/drawing/2014/main" val="1503851759"/>
                  </a:ext>
                </a:extLst>
              </a:tr>
              <a:tr h="731520">
                <a:tc>
                  <a:txBody>
                    <a:bodyPr/>
                    <a:lstStyle/>
                    <a:p>
                      <a:pPr marL="457189" indent="-457189" algn="ctr" eaLnBrk="1" hangingPunct="1">
                        <a:spcBef>
                          <a:spcPts val="0"/>
                        </a:spcBef>
                        <a:spcAft>
                          <a:spcPts val="1800"/>
                        </a:spcAft>
                        <a:defRPr/>
                      </a:pPr>
                      <a:r>
                        <a:rPr lang="en-US" sz="2800" i="1" dirty="0" err="1">
                          <a:effectLst/>
                          <a:latin typeface="Calibri" panose="020F0502020204030204" pitchFamily="34" charset="0"/>
                          <a:cs typeface="Calibri" panose="020F0502020204030204" pitchFamily="34" charset="0"/>
                        </a:rPr>
                        <a:t>harpazō</a:t>
                      </a:r>
                      <a:endParaRPr lang="en-US" sz="2800" dirty="0">
                        <a:effectLst/>
                        <a:latin typeface="Calibri" panose="020F0502020204030204" pitchFamily="34" charset="0"/>
                        <a:cs typeface="Calibri" panose="020F0502020204030204" pitchFamily="34" charset="0"/>
                      </a:endParaRPr>
                    </a:p>
                  </a:txBody>
                  <a:tcPr anchor="ctr"/>
                </a:tc>
                <a:tc>
                  <a:txBody>
                    <a:bodyPr/>
                    <a:lstStyle/>
                    <a:p>
                      <a:pPr algn="ctr"/>
                      <a:r>
                        <a:rPr lang="en-US" sz="2800" dirty="0">
                          <a:effectLst/>
                          <a:latin typeface="Calibri" panose="020F0502020204030204" pitchFamily="34" charset="0"/>
                          <a:cs typeface="Calibri" panose="020F0502020204030204" pitchFamily="34" charset="0"/>
                        </a:rPr>
                        <a:t>1 Thess. 4:17</a:t>
                      </a:r>
                      <a:endParaRPr lang="en-US" sz="2800" dirty="0"/>
                    </a:p>
                  </a:txBody>
                  <a:tcPr anchor="ctr"/>
                </a:tc>
                <a:extLst>
                  <a:ext uri="{0D108BD9-81ED-4DB2-BD59-A6C34878D82A}">
                    <a16:rowId xmlns:a16="http://schemas.microsoft.com/office/drawing/2014/main" val="2922670412"/>
                  </a:ext>
                </a:extLst>
              </a:tr>
              <a:tr h="731520">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800" i="1" dirty="0">
                          <a:effectLst/>
                          <a:latin typeface="Calibri" panose="020F0502020204030204" pitchFamily="34" charset="0"/>
                          <a:cs typeface="Calibri" panose="020F0502020204030204" pitchFamily="34" charset="0"/>
                        </a:rPr>
                        <a:t>apostasia</a:t>
                      </a:r>
                      <a:endParaRPr lang="en-US" sz="2800" dirty="0"/>
                    </a:p>
                  </a:txBody>
                  <a:tcPr anchor="ctr"/>
                </a:tc>
                <a:tc>
                  <a:txBody>
                    <a:bodyPr/>
                    <a:lstStyle/>
                    <a:p>
                      <a:pPr algn="ctr"/>
                      <a:r>
                        <a:rPr lang="en-US" sz="2800" dirty="0">
                          <a:effectLst/>
                          <a:latin typeface="Calibri" panose="020F0502020204030204" pitchFamily="34" charset="0"/>
                          <a:cs typeface="Calibri" panose="020F0502020204030204" pitchFamily="34" charset="0"/>
                        </a:rPr>
                        <a:t>2 Thess. 2:3a</a:t>
                      </a:r>
                      <a:endParaRPr lang="en-US" sz="2800" dirty="0"/>
                    </a:p>
                  </a:txBody>
                  <a:tcPr anchor="ctr"/>
                </a:tc>
                <a:extLst>
                  <a:ext uri="{0D108BD9-81ED-4DB2-BD59-A6C34878D82A}">
                    <a16:rowId xmlns:a16="http://schemas.microsoft.com/office/drawing/2014/main" val="3089917511"/>
                  </a:ext>
                </a:extLst>
              </a:tr>
            </a:tbl>
          </a:graphicData>
        </a:graphic>
      </p:graphicFrame>
      <p:pic>
        <p:nvPicPr>
          <p:cNvPr id="41989" name="Picture 4">
            <a:extLst>
              <a:ext uri="{FF2B5EF4-FFF2-40B4-BE49-F238E27FC236}">
                <a16:creationId xmlns:a16="http://schemas.microsoft.com/office/drawing/2014/main" id="{1C7F3FC4-8325-4713-B53D-36703AD8E6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21" y="2895600"/>
            <a:ext cx="147196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881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609600" y="1371600"/>
            <a:ext cx="10972800" cy="4724400"/>
          </a:xfrm>
        </p:spPr>
        <p:txBody>
          <a:bodyPr/>
          <a:lstStyle/>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Greek from the </a:t>
            </a:r>
            <a:r>
              <a:rPr lang="en-US" sz="3000" i="1" dirty="0" err="1">
                <a:effectLst>
                  <a:outerShdw blurRad="38100" dist="38100" dir="2700000" algn="tl">
                    <a:srgbClr val="000000">
                      <a:alpha val="43137"/>
                    </a:srgbClr>
                  </a:outerShdw>
                </a:effectLst>
                <a:cs typeface="Calibri" panose="020F0502020204030204" pitchFamily="34" charset="0"/>
              </a:rPr>
              <a:t>Koine</a:t>
            </a:r>
            <a:r>
              <a:rPr lang="en-US" sz="3000" dirty="0">
                <a:effectLst>
                  <a:outerShdw blurRad="38100" dist="38100" dir="2700000" algn="tl">
                    <a:srgbClr val="000000">
                      <a:alpha val="43137"/>
                    </a:srgbClr>
                  </a:outerShdw>
                </a:effectLst>
                <a:cs typeface="Calibri" panose="020F0502020204030204" pitchFamily="34" charset="0"/>
              </a:rPr>
              <a:t> period?</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Subtraction from the Last Days will be characterized by continual apostasy?</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Rapture is passive and apostasy is active?</a:t>
            </a:r>
          </a:p>
          <a:p>
            <a:pPr marL="457200" indent="-457200" algn="just">
              <a:spcBef>
                <a:spcPts val="0"/>
              </a:spcBef>
              <a:spcAft>
                <a:spcPts val="1800"/>
              </a:spcAft>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 Incongruence with verse 1?</a:t>
            </a:r>
          </a:p>
          <a:p>
            <a:pPr marL="457200" indent="-457200" algn="just">
              <a:spcBef>
                <a:spcPts val="0"/>
              </a:spcBef>
              <a:spcAft>
                <a:spcPts val="1800"/>
              </a:spcAft>
              <a:buSzPct val="100000"/>
              <a:buFont typeface="+mj-lt"/>
              <a:buAutoNum type="arabicPeriod"/>
              <a:defRPr/>
            </a:pPr>
            <a:r>
              <a:rPr lang="en-GB" sz="3000" b="1" u="sng" dirty="0">
                <a:solidFill>
                  <a:srgbClr val="FFFFCC"/>
                </a:solidFill>
                <a:effectLst>
                  <a:outerShdw blurRad="38100" dist="38100" dir="2700000" algn="tl">
                    <a:srgbClr val="000000">
                      <a:alpha val="43137"/>
                    </a:srgbClr>
                  </a:outerShdw>
                </a:effectLst>
                <a:cs typeface="Calibri" panose="020F0502020204030204" pitchFamily="34" charset="0"/>
              </a:rPr>
              <a:t>Paul is re-assuring the Thessalonians that they had not already missed the rapture; therefore, it would be incomprehensible to read, “the rapture cannot have happened unless the rapture happens first”</a:t>
            </a:r>
            <a:endParaRPr lang="en-US" sz="3000" b="1" u="sng" dirty="0">
              <a:solidFill>
                <a:srgbClr val="FFFFCC"/>
              </a:solidFill>
              <a:effectLst>
                <a:outerShdw blurRad="38100" dist="38100" dir="2700000" algn="tl">
                  <a:srgbClr val="000000">
                    <a:alpha val="43137"/>
                  </a:srgbClr>
                </a:outerShdw>
              </a:effectLst>
              <a:cs typeface="Calibri" panose="020F0502020204030204" pitchFamily="34" charset="0"/>
            </a:endParaRPr>
          </a:p>
        </p:txBody>
      </p:sp>
      <p:sp>
        <p:nvSpPr>
          <p:cNvPr id="2" name="Title 4">
            <a:extLst>
              <a:ext uri="{FF2B5EF4-FFF2-40B4-BE49-F238E27FC236}">
                <a16:creationId xmlns:a16="http://schemas.microsoft.com/office/drawing/2014/main" id="{E068471C-0573-C30E-3066-6C5D757C8DF9}"/>
              </a:ext>
            </a:extLst>
          </p:cNvPr>
          <p:cNvSpPr txBox="1">
            <a:spLocks noChangeArrowheads="1"/>
          </p:cNvSpPr>
          <p:nvPr/>
        </p:nvSpPr>
        <p:spPr bwMode="auto">
          <a:xfrm>
            <a:off x="609600" y="228600"/>
            <a:ext cx="1014984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189" algn="l" rtl="0" fontAlgn="base">
              <a:spcBef>
                <a:spcPct val="0"/>
              </a:spcBef>
              <a:spcAft>
                <a:spcPct val="0"/>
              </a:spcAft>
              <a:defRPr sz="4400">
                <a:solidFill>
                  <a:schemeClr val="tx2"/>
                </a:solidFill>
                <a:latin typeface="Times New Roman" pitchFamily="18" charset="0"/>
              </a:defRPr>
            </a:lvl6pPr>
            <a:lvl7pPr marL="914377" algn="l" rtl="0" fontAlgn="base">
              <a:spcBef>
                <a:spcPct val="0"/>
              </a:spcBef>
              <a:spcAft>
                <a:spcPct val="0"/>
              </a:spcAft>
              <a:defRPr sz="4400">
                <a:solidFill>
                  <a:schemeClr val="tx2"/>
                </a:solidFill>
                <a:latin typeface="Times New Roman" pitchFamily="18" charset="0"/>
              </a:defRPr>
            </a:lvl7pPr>
            <a:lvl8pPr marL="1371566" algn="l" rtl="0" fontAlgn="base">
              <a:spcBef>
                <a:spcPct val="0"/>
              </a:spcBef>
              <a:spcAft>
                <a:spcPct val="0"/>
              </a:spcAft>
              <a:defRPr sz="4400">
                <a:solidFill>
                  <a:schemeClr val="tx2"/>
                </a:solidFill>
                <a:latin typeface="Times New Roman" pitchFamily="18" charset="0"/>
              </a:defRPr>
            </a:lvl8pPr>
            <a:lvl9pPr marL="1828754" algn="l" rtl="0" fontAlgn="base">
              <a:spcBef>
                <a:spcPct val="0"/>
              </a:spcBef>
              <a:spcAft>
                <a:spcPct val="0"/>
              </a:spcAft>
              <a:defRPr sz="4400">
                <a:solidFill>
                  <a:schemeClr val="tx2"/>
                </a:solidFill>
                <a:latin typeface="Times New Roman" pitchFamily="18" charset="0"/>
              </a:defRPr>
            </a:lvl9pPr>
          </a:lstStyle>
          <a:p>
            <a:pPr algn="ctr"/>
            <a:r>
              <a:rPr lang="en-US" altLang="en-US" sz="3600" kern="0">
                <a:effectLst>
                  <a:outerShdw blurRad="38100" dist="38100" dir="2700000" algn="tl">
                    <a:srgbClr val="000000">
                      <a:alpha val="43137"/>
                    </a:srgbClr>
                  </a:outerShdw>
                </a:effectLst>
                <a:cs typeface="Calibri" panose="020F0502020204030204" pitchFamily="34" charset="0"/>
              </a:rPr>
              <a:t>Answering Objections to the Physical Departure View</a:t>
            </a:r>
            <a:endParaRPr lang="en-US" altLang="en-US" sz="3600" kern="0" dirty="0">
              <a:effectLst>
                <a:outerShdw blurRad="38100" dist="38100" dir="2700000" algn="tl">
                  <a:srgbClr val="000000">
                    <a:alpha val="43137"/>
                  </a:srgbClr>
                </a:outerShdw>
              </a:effectLst>
              <a:cs typeface="Calibri" panose="020F0502020204030204" pitchFamily="34" charset="0"/>
            </a:endParaRPr>
          </a:p>
        </p:txBody>
      </p:sp>
      <p:pic>
        <p:nvPicPr>
          <p:cNvPr id="3" name="Picture 2">
            <a:extLst>
              <a:ext uri="{FF2B5EF4-FFF2-40B4-BE49-F238E27FC236}">
                <a16:creationId xmlns:a16="http://schemas.microsoft.com/office/drawing/2014/main" id="{AA3585BF-7CB9-1B91-5E6B-5BB5DABC551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96600" y="85886"/>
            <a:ext cx="735959"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591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9AC10A-A4C7-D8FC-C701-BF75CB50EC6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8914" name="Rectangle 3"/>
          <p:cNvSpPr>
            <a:spLocks noChangeArrowheads="1"/>
          </p:cNvSpPr>
          <p:nvPr/>
        </p:nvSpPr>
        <p:spPr bwMode="auto">
          <a:xfrm>
            <a:off x="609600" y="1"/>
            <a:ext cx="109728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2:2-3 (NKJV)</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not to be soon shaken in mind or troubled, either by spirit or by word or by letter, as if from us, as though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had come.</a:t>
            </a:r>
            <a:r>
              <a:rPr lang="en-US" sz="2800" b="1" i="0" baseline="30000" dirty="0">
                <a:solidFill>
                  <a:srgbClr val="000000"/>
                </a:solidFill>
                <a:effectLst/>
                <a:latin typeface="system-ui"/>
              </a:rPr>
              <a:t> </a:t>
            </a:r>
            <a:r>
              <a:rPr lang="en-US" sz="2800" b="1" baseline="30000" dirty="0">
                <a:latin typeface="system-ui"/>
              </a:rPr>
              <a:t>3</a:t>
            </a:r>
            <a:r>
              <a:rPr lang="en-US" sz="2800" b="1" i="0" baseline="30000" dirty="0">
                <a:solidFill>
                  <a:srgbClr val="000000"/>
                </a:solidFill>
                <a:effectLst/>
                <a:latin typeface="system-ui"/>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man deceive you by any means: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day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shall not come, except there come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falling away first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that man of sin be revealed, the son of perdition”</a:t>
            </a:r>
          </a:p>
        </p:txBody>
      </p:sp>
    </p:spTree>
    <p:extLst>
      <p:ext uri="{BB962C8B-B14F-4D97-AF65-F5344CB8AC3E}">
        <p14:creationId xmlns:p14="http://schemas.microsoft.com/office/powerpoint/2010/main" val="4045288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F45DB4-CDBC-49FB-891D-9E44C81B1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3" name="Rectangle 2">
            <a:extLst>
              <a:ext uri="{FF2B5EF4-FFF2-40B4-BE49-F238E27FC236}">
                <a16:creationId xmlns:a16="http://schemas.microsoft.com/office/drawing/2014/main" id="{A240BBFD-3BCA-4D4C-AFB8-F750B1DF6001}"/>
              </a:ext>
            </a:extLst>
          </p:cNvPr>
          <p:cNvSpPr/>
          <p:nvPr/>
        </p:nvSpPr>
        <p:spPr>
          <a:xfrm>
            <a:off x="609600" y="2"/>
            <a:ext cx="10972800" cy="4185761"/>
          </a:xfrm>
          <a:prstGeom prst="rect">
            <a:avLst/>
          </a:prstGeom>
        </p:spPr>
        <p:txBody>
          <a:bodyPr wrap="square">
            <a:spAutoFit/>
          </a:bodyPr>
          <a:lstStyle/>
          <a:p>
            <a:pPr algn="ctr" defTabSz="685783">
              <a:lnSpc>
                <a:spcPct val="90000"/>
              </a:lnSpc>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Thessalonians 2:3 (NASB)</a:t>
            </a:r>
          </a:p>
          <a:p>
            <a:pPr lvl="0" algn="just"/>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b="1" baseline="30000" dirty="0">
                <a:latin typeface="system-ui"/>
              </a:rPr>
              <a:t>2</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you not be quickly shaken from your composure or be disturbed either by a spirit or a message or a letter as if from us, to the effect that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day of the Lord</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a:t>
            </a:r>
            <a:r>
              <a:rPr lang="en-US" sz="2800" b="1" baseline="30000" dirty="0">
                <a:effectLst>
                  <a:outerShdw blurRad="38100" dist="38100" dir="2700000" algn="tl">
                    <a:srgbClr val="000000">
                      <a:alpha val="43137"/>
                    </a:srgbClr>
                  </a:outerShdw>
                </a:effectLst>
                <a:latin typeface="system-ui"/>
              </a:rPr>
              <a:t>3 </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Let no one in any way deceive you, for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will not come</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unless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first, and the man of lawlessness is revealed, the son of destruction.”</a:t>
            </a:r>
          </a:p>
        </p:txBody>
      </p:sp>
    </p:spTree>
    <p:extLst>
      <p:ext uri="{BB962C8B-B14F-4D97-AF65-F5344CB8AC3E}">
        <p14:creationId xmlns:p14="http://schemas.microsoft.com/office/powerpoint/2010/main" val="35970440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763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1AE4D5-63C4-49F3-B6FF-21A95F24B8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1200" y="228600"/>
            <a:ext cx="8229600" cy="64008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u="sng"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u="sng"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111138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01866BA-D5D9-4D2F-A0A4-703FC9225D0C}"/>
              </a:ext>
            </a:extLst>
          </p:cNvPr>
          <p:cNvSpPr>
            <a:spLocks noGrp="1" noChangeArrowheads="1"/>
          </p:cNvSpPr>
          <p:nvPr>
            <p:ph type="title" idx="4294967295"/>
          </p:nvPr>
        </p:nvSpPr>
        <p:spPr>
          <a:xfrm>
            <a:off x="2209800" y="2857500"/>
            <a:ext cx="7772400" cy="1143000"/>
          </a:xfrm>
        </p:spPr>
        <p:txBody>
          <a:bodyPr/>
          <a:lstStyle/>
          <a:p>
            <a:pPr algn="ctr"/>
            <a:r>
              <a:rPr lang="en-US" altLang="en-US" sz="6000"/>
              <a:t>Conclusion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4">
            <a:extLst>
              <a:ext uri="{FF2B5EF4-FFF2-40B4-BE49-F238E27FC236}">
                <a16:creationId xmlns:a16="http://schemas.microsoft.com/office/drawing/2014/main" id="{ADBB5A03-8A69-4B48-8A35-CB1C4E4814EA}"/>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EA5A5DD3-8FA1-4127-83F4-253C9A77B7D0}"/>
              </a:ext>
            </a:extLst>
          </p:cNvPr>
          <p:cNvSpPr>
            <a:spLocks noGrp="1"/>
          </p:cNvSpPr>
          <p:nvPr>
            <p:ph idx="4294967295"/>
          </p:nvPr>
        </p:nvSpPr>
        <p:spPr>
          <a:xfrm>
            <a:off x="1638300" y="1371600"/>
            <a:ext cx="8915400" cy="3581400"/>
          </a:xfrm>
        </p:spPr>
        <p:txBody>
          <a:bodyPr/>
          <a:lstStyle/>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have always been doctrinal departures</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Thess. was an early letter</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definite article before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endPar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Noun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apostasia</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 refer to physical departure</a:t>
            </a:r>
          </a:p>
          <a:p>
            <a:pPr marL="687388" indent="-687388">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aphistēmi</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can refer to physical departure</a:t>
            </a:r>
          </a:p>
        </p:txBody>
      </p:sp>
      <p:pic>
        <p:nvPicPr>
          <p:cNvPr id="31748" name="Picture 4">
            <a:extLst>
              <a:ext uri="{FF2B5EF4-FFF2-40B4-BE49-F238E27FC236}">
                <a16:creationId xmlns:a16="http://schemas.microsoft.com/office/drawing/2014/main" id="{FFB0A6A9-DB2F-4AB4-AA4C-8AAE097A278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649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4">
            <a:extLst>
              <a:ext uri="{FF2B5EF4-FFF2-40B4-BE49-F238E27FC236}">
                <a16:creationId xmlns:a16="http://schemas.microsoft.com/office/drawing/2014/main" id="{5DD9A5ED-BA8D-466B-B9B6-70910476AB6D}"/>
              </a:ext>
            </a:extLst>
          </p:cNvPr>
          <p:cNvSpPr>
            <a:spLocks noGrp="1" noChangeArrowheads="1"/>
          </p:cNvSpPr>
          <p:nvPr>
            <p:ph type="title" idx="4294967295"/>
          </p:nvPr>
        </p:nvSpPr>
        <p:spPr>
          <a:xfrm>
            <a:off x="1524000" y="228600"/>
            <a:ext cx="9144000" cy="838200"/>
          </a:xfrm>
        </p:spPr>
        <p:txBody>
          <a:bodyPr/>
          <a:lstStyle/>
          <a:p>
            <a:pPr algn="ctr"/>
            <a:r>
              <a:rPr lang="en-US" altLang="en-US" sz="3600" dirty="0">
                <a:effectLst>
                  <a:outerShdw blurRad="38100" dist="38100" dir="2700000" algn="tl">
                    <a:srgbClr val="000000">
                      <a:alpha val="43137"/>
                    </a:srgbClr>
                  </a:outerShdw>
                </a:effectLst>
                <a:cs typeface="Calibri" panose="020F0502020204030204" pitchFamily="34" charset="0"/>
              </a:rPr>
              <a:t>10 Reasons Favoring Physical Departure</a:t>
            </a:r>
          </a:p>
        </p:txBody>
      </p:sp>
      <p:sp>
        <p:nvSpPr>
          <p:cNvPr id="6" name="Content Placeholder 5">
            <a:extLst>
              <a:ext uri="{FF2B5EF4-FFF2-40B4-BE49-F238E27FC236}">
                <a16:creationId xmlns:a16="http://schemas.microsoft.com/office/drawing/2014/main" id="{A3AC0357-CCA9-4CDE-8031-D725E02B2140}"/>
              </a:ext>
            </a:extLst>
          </p:cNvPr>
          <p:cNvSpPr>
            <a:spLocks noGrp="1"/>
          </p:cNvSpPr>
          <p:nvPr>
            <p:ph idx="4294967295"/>
          </p:nvPr>
        </p:nvSpPr>
        <p:spPr>
          <a:xfrm>
            <a:off x="1638300" y="1371600"/>
            <a:ext cx="8915400" cy="3429000"/>
          </a:xfrm>
        </p:spPr>
        <p:txBody>
          <a:bodyPr/>
          <a:lstStyle/>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Extended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Immediate context favors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Thess. 2:2 is a review course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Early Bible translations favor physical departure</a:t>
            </a:r>
          </a:p>
          <a:p>
            <a:pPr marL="687388" indent="-687388">
              <a:spcBef>
                <a:spcPts val="0"/>
              </a:spcBef>
              <a:spcAft>
                <a:spcPts val="1200"/>
              </a:spcAft>
              <a:buSzPct val="100000"/>
              <a:buFont typeface="+mj-lt"/>
              <a:buAutoNum type="arabicPeriod" startAt="6"/>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Physical departure is held by credible scholars</a:t>
            </a:r>
          </a:p>
        </p:txBody>
      </p:sp>
      <p:pic>
        <p:nvPicPr>
          <p:cNvPr id="2" name="Picture 4">
            <a:extLst>
              <a:ext uri="{FF2B5EF4-FFF2-40B4-BE49-F238E27FC236}">
                <a16:creationId xmlns:a16="http://schemas.microsoft.com/office/drawing/2014/main" id="{7E7CD427-5053-577F-A0D8-143E20B1016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60041" y="4724400"/>
            <a:ext cx="147191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2397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60FD6F-3414-4D6C-9CEB-885E4A5D32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2664" y="228325"/>
            <a:ext cx="8126672" cy="6401355"/>
          </a:xfrm>
          <a:prstGeom prst="rect">
            <a:avLst/>
          </a:prstGeom>
          <a:ln>
            <a:solidFill>
              <a:schemeClr val="tx1"/>
            </a:solidFill>
          </a:ln>
        </p:spPr>
      </p:pic>
    </p:spTree>
    <p:extLst>
      <p:ext uri="{BB962C8B-B14F-4D97-AF65-F5344CB8AC3E}">
        <p14:creationId xmlns:p14="http://schemas.microsoft.com/office/powerpoint/2010/main" val="609526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6A0B55-ECA9-02D6-5784-D2B030E283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8"/>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a:spcAft>
                <a:spcPts val="1200"/>
              </a:spcAft>
              <a:buClr>
                <a:schemeClr val="tx1"/>
              </a:buClr>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Titus 2:13</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ooking for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blessed hope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appearing of the glory of our great God and Savior, Christ Jesus.”</a:t>
            </a:r>
          </a:p>
        </p:txBody>
      </p:sp>
      <p:pic>
        <p:nvPicPr>
          <p:cNvPr id="3" name="Picture 2">
            <a:extLst>
              <a:ext uri="{FF2B5EF4-FFF2-40B4-BE49-F238E27FC236}">
                <a16:creationId xmlns:a16="http://schemas.microsoft.com/office/drawing/2014/main" id="{557DEFB2-31B3-41D8-A38A-324497FFB9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814" y="2590800"/>
            <a:ext cx="3000375" cy="2286000"/>
          </a:xfrm>
          <a:prstGeom prst="rect">
            <a:avLst/>
          </a:prstGeom>
        </p:spPr>
      </p:pic>
    </p:spTree>
    <p:extLst>
      <p:ext uri="{BB962C8B-B14F-4D97-AF65-F5344CB8AC3E}">
        <p14:creationId xmlns:p14="http://schemas.microsoft.com/office/powerpoint/2010/main" val="21388265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Prerequisites for </a:t>
            </a:r>
            <a:r>
              <a:rPr lang="en-US" b="1" u="sng" dirty="0">
                <a:solidFill>
                  <a:srgbClr val="00FF00"/>
                </a:solidFill>
                <a:effectLst>
                  <a:outerShdw blurRad="38100" dist="38100" dir="2700000" algn="tl">
                    <a:srgbClr val="000000">
                      <a:alpha val="43137"/>
                    </a:srgbClr>
                  </a:outerShdw>
                </a:effectLst>
                <a:cs typeface="Calibri" panose="020F0502020204030204" pitchFamily="34" charset="0"/>
              </a:rPr>
              <a:t>the Day of the Lord</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dirty="0">
                <a:effectLst>
                  <a:outerShdw blurRad="38100" dist="38100" dir="2700000" algn="tl">
                    <a:srgbClr val="000000">
                      <a:alpha val="43137"/>
                    </a:srgbClr>
                  </a:outerShdw>
                </a:effectLst>
                <a:cs typeface="Calibri" panose="020F0502020204030204" pitchFamily="34" charset="0"/>
              </a:rPr>
              <a:t>(2:3-12)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82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90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F4D653B-73A0-459A-8C23-05B83E2F2D31}"/>
              </a:ext>
            </a:extLst>
          </p:cNvPr>
          <p:cNvSpPr>
            <a:spLocks noGrp="1" noChangeArrowheads="1"/>
          </p:cNvSpPr>
          <p:nvPr>
            <p:ph type="title"/>
          </p:nvPr>
        </p:nvSpPr>
        <p:spPr>
          <a:xfrm>
            <a:off x="3390900" y="228600"/>
            <a:ext cx="5410200" cy="91440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2 Thessalonians 2:1-12</a:t>
            </a:r>
          </a:p>
        </p:txBody>
      </p:sp>
      <p:sp>
        <p:nvSpPr>
          <p:cNvPr id="13315" name="Rectangle 3">
            <a:extLst>
              <a:ext uri="{FF2B5EF4-FFF2-40B4-BE49-F238E27FC236}">
                <a16:creationId xmlns:a16="http://schemas.microsoft.com/office/drawing/2014/main" id="{F146D43A-3AB3-486F-8CF8-89DE0558DA89}"/>
              </a:ext>
            </a:extLst>
          </p:cNvPr>
          <p:cNvSpPr>
            <a:spLocks noGrp="1" noChangeArrowheads="1"/>
          </p:cNvSpPr>
          <p:nvPr>
            <p:ph type="body" idx="1"/>
          </p:nvPr>
        </p:nvSpPr>
        <p:spPr>
          <a:xfrm>
            <a:off x="609600" y="1143000"/>
            <a:ext cx="10058400" cy="5029200"/>
          </a:xfrm>
        </p:spPr>
        <p:txBody>
          <a:bodyPr/>
          <a:lstStyle/>
          <a:p>
            <a:pPr marL="457189" indent="-457189"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Problem (2:1-2)</a:t>
            </a:r>
          </a:p>
          <a:p>
            <a:pPr marL="457189" indent="-457189"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Prerequisites for the Day of the Lord (2:3-12)</a:t>
            </a:r>
          </a:p>
          <a:p>
            <a:pPr marL="914377" lvl="1" indent="-457189"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Calibri" panose="020F0502020204030204" pitchFamily="34" charset="0"/>
              </a:rPr>
              <a:t>The apostasy (2:3a)</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Advent of the lawless one (2:3b-4)</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Removal of the restrainer (2:5-7)</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the lawless one (2:8-9)</a:t>
            </a:r>
          </a:p>
          <a:p>
            <a:pPr marL="914377" lvl="1" indent="-457189"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Destruction of lawless one’s followers (2:10-12)</a:t>
            </a:r>
          </a:p>
        </p:txBody>
      </p:sp>
      <p:pic>
        <p:nvPicPr>
          <p:cNvPr id="18436" name="Picture 5" descr="http://beginningandend.com/wp-content/uploads/2013/03/2-Thesslaonians-Is-The-Antichrist-Revealed-Before-or-After-The-Rapture-e1363686381895.jpg">
            <a:extLst>
              <a:ext uri="{FF2B5EF4-FFF2-40B4-BE49-F238E27FC236}">
                <a16:creationId xmlns:a16="http://schemas.microsoft.com/office/drawing/2014/main" id="{7C7A1305-7B5F-499F-A19E-BAE5872075B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4400" y="2590800"/>
            <a:ext cx="3092239"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170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250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16457</TotalTime>
  <Words>5571</Words>
  <Application>Microsoft Office PowerPoint</Application>
  <PresentationFormat>Widescreen</PresentationFormat>
  <Paragraphs>338</Paragraphs>
  <Slides>76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Calibri</vt:lpstr>
      <vt:lpstr>system-ui</vt:lpstr>
      <vt:lpstr>Times New Roman</vt:lpstr>
      <vt:lpstr>Wingdings</vt:lpstr>
      <vt:lpstr>Azure</vt:lpstr>
      <vt:lpstr>PowerPoint Presentation</vt:lpstr>
      <vt:lpstr>PowerPoint Presentation</vt:lpstr>
      <vt:lpstr>PowerPoint Presentation</vt:lpstr>
      <vt:lpstr>2 Thessalonians 2:1-12</vt:lpstr>
      <vt:lpstr>PowerPoint Presentation</vt:lpstr>
      <vt:lpstr>PowerPoint Presentation</vt:lpstr>
      <vt:lpstr>PowerPoint Presentation</vt:lpstr>
      <vt:lpstr>2 Thessalonians 2:1-12</vt:lpstr>
      <vt:lpstr>2 Thessalonians 2:1-12</vt:lpstr>
      <vt:lpstr>Apostasy? (2:3a)</vt:lpstr>
      <vt:lpstr>Apostasy? (2:3a)</vt:lpstr>
      <vt:lpstr>Spiritual Departure Options</vt:lpstr>
      <vt:lpstr>Apostasy? (2:3a)</vt:lpstr>
      <vt:lpstr>PowerPoint Presentation</vt:lpstr>
      <vt:lpstr>PowerPoint Presentation</vt:lpstr>
      <vt:lpstr>PowerPoint Presentation</vt:lpstr>
      <vt:lpstr>10 Reasons Favoring Physical Departure</vt:lpstr>
      <vt:lpstr>10 Reasons Favoring Physical Departure</vt:lpstr>
      <vt:lpstr>PowerPoint Presentation</vt:lpstr>
      <vt:lpstr>Dr. Myron J. Hughton Myron Houghton, The Rapture in 2 Thessalonians 2:1-10, Faith Pulpit, Faith  Baptist Theological Seminary, Ankeny, Iowa, April 2002.</vt:lpstr>
      <vt:lpstr>Dr. Myron J. Hughton Myron Houghton, The Rapture in 2 Thessalonians 2:1-10, Faith Pulpit, Faith  Baptist Theological Seminary, Ankeny, Iowa, April 2002.</vt:lpstr>
      <vt:lpstr>Dr. Myron J. Hughton Myron Houghton, The Rapture in 2 Thessalonians 2:1-10, Faith Pulpit, Faith  Baptist Theological Seminary, Ankeny, Iowa, April 2002.</vt:lpstr>
      <vt:lpstr>Dr. Myron J. Hughton Myron Houghton, The Rapture in 2 Thessalonians 2:1-10, Faith Pulpit, Faith  Baptist Theological Seminary, Ankeny, Iowa, April 2002.</vt:lpstr>
      <vt:lpstr>Dr. Myron J. Hughton Myron Houghton, The Rapture in 2 Thessalonians 2:1-10, Faith Pulpit, Faith  Baptist Theological Seminary, Ankeny, Iowa, April 2002.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Answering Objections to the Physical Departure View</vt:lpstr>
      <vt:lpstr>PowerPoint Presentation</vt:lpstr>
      <vt:lpstr>PowerPoint Presentation</vt:lpstr>
      <vt:lpstr>Entries for Apostasia in Liddell &amp; Scott</vt:lpstr>
      <vt:lpstr>Entries for Apostasia in Lampe’s A Patristic Greek Lexicon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Thessalonians 2:1-12</vt:lpstr>
      <vt:lpstr>2 Thessalonians 2:1-12</vt:lpstr>
      <vt:lpstr>Conclusion</vt:lpstr>
      <vt:lpstr>10 Reasons Favoring Physical Departure</vt:lpstr>
      <vt:lpstr>10 Reasons Favoring Physical Departure</vt:lpstr>
      <vt:lpstr>PowerPoint Presentation</vt:lpstr>
      <vt:lpstr>PowerPoint Presentation</vt:lpstr>
      <vt:lpstr>2 Thessalonians 2:1-12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Thessalonians 013 - 2v3a</dc:title>
  <dc:subject>THE RAPTURE</dc:subject>
  <dc:creator>A. Woods</dc:creator>
  <dc:description>Modified by Jim McGowan</dc:description>
  <cp:lastModifiedBy>anne woods</cp:lastModifiedBy>
  <cp:revision>1887</cp:revision>
  <cp:lastPrinted>2023-11-19T02:12:29Z</cp:lastPrinted>
  <dcterms:created xsi:type="dcterms:W3CDTF">2009-03-17T12:21:13Z</dcterms:created>
  <dcterms:modified xsi:type="dcterms:W3CDTF">2023-11-19T02:42:11Z</dcterms:modified>
</cp:coreProperties>
</file>