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1"/>
  </p:notesMasterIdLst>
  <p:handoutMasterIdLst>
    <p:handoutMasterId r:id="rId142"/>
  </p:handoutMasterIdLst>
  <p:sldIdLst>
    <p:sldId id="2094" r:id="rId2"/>
    <p:sldId id="9505" r:id="rId3"/>
    <p:sldId id="9806" r:id="rId4"/>
    <p:sldId id="10566" r:id="rId5"/>
    <p:sldId id="10686" r:id="rId6"/>
    <p:sldId id="7959" r:id="rId7"/>
    <p:sldId id="10591" r:id="rId8"/>
    <p:sldId id="10626" r:id="rId9"/>
    <p:sldId id="10710" r:id="rId10"/>
    <p:sldId id="10689" r:id="rId11"/>
    <p:sldId id="10723" r:id="rId12"/>
    <p:sldId id="3538" r:id="rId13"/>
    <p:sldId id="492" r:id="rId14"/>
    <p:sldId id="813" r:id="rId15"/>
    <p:sldId id="10711" r:id="rId16"/>
    <p:sldId id="3694" r:id="rId17"/>
    <p:sldId id="10580" r:id="rId18"/>
    <p:sldId id="9625" r:id="rId19"/>
    <p:sldId id="10128" r:id="rId20"/>
    <p:sldId id="10712" r:id="rId21"/>
    <p:sldId id="10632" r:id="rId22"/>
    <p:sldId id="10633" r:id="rId23"/>
    <p:sldId id="8969" r:id="rId24"/>
    <p:sldId id="8995" r:id="rId25"/>
    <p:sldId id="8992" r:id="rId26"/>
    <p:sldId id="10720" r:id="rId27"/>
    <p:sldId id="10634" r:id="rId28"/>
    <p:sldId id="2298" r:id="rId29"/>
    <p:sldId id="2307" r:id="rId30"/>
    <p:sldId id="10690" r:id="rId31"/>
    <p:sldId id="10635" r:id="rId32"/>
    <p:sldId id="10613" r:id="rId33"/>
    <p:sldId id="10639" r:id="rId34"/>
    <p:sldId id="10099" r:id="rId35"/>
    <p:sldId id="5580" r:id="rId36"/>
    <p:sldId id="2680" r:id="rId37"/>
    <p:sldId id="1766" r:id="rId38"/>
    <p:sldId id="10640" r:id="rId39"/>
    <p:sldId id="5135" r:id="rId40"/>
    <p:sldId id="10721" r:id="rId41"/>
    <p:sldId id="10691" r:id="rId42"/>
    <p:sldId id="10641" r:id="rId43"/>
    <p:sldId id="8358" r:id="rId44"/>
    <p:sldId id="2396" r:id="rId45"/>
    <p:sldId id="10642" r:id="rId46"/>
    <p:sldId id="2055" r:id="rId47"/>
    <p:sldId id="8191" r:id="rId48"/>
    <p:sldId id="10724" r:id="rId49"/>
    <p:sldId id="10722" r:id="rId50"/>
    <p:sldId id="10144" r:id="rId51"/>
    <p:sldId id="10165" r:id="rId52"/>
    <p:sldId id="10713" r:id="rId53"/>
    <p:sldId id="9617" r:id="rId54"/>
    <p:sldId id="1440" r:id="rId55"/>
    <p:sldId id="6189" r:id="rId56"/>
    <p:sldId id="2661" r:id="rId57"/>
    <p:sldId id="10714" r:id="rId58"/>
    <p:sldId id="10636" r:id="rId59"/>
    <p:sldId id="10637" r:id="rId60"/>
    <p:sldId id="10638" r:id="rId61"/>
    <p:sldId id="10592" r:id="rId62"/>
    <p:sldId id="10643" r:id="rId63"/>
    <p:sldId id="10644" r:id="rId64"/>
    <p:sldId id="10694" r:id="rId65"/>
    <p:sldId id="5591" r:id="rId66"/>
    <p:sldId id="10645" r:id="rId67"/>
    <p:sldId id="10647" r:id="rId68"/>
    <p:sldId id="10648" r:id="rId69"/>
    <p:sldId id="10649" r:id="rId70"/>
    <p:sldId id="10695" r:id="rId71"/>
    <p:sldId id="10696" r:id="rId72"/>
    <p:sldId id="10650" r:id="rId73"/>
    <p:sldId id="10651" r:id="rId74"/>
    <p:sldId id="10652" r:id="rId75"/>
    <p:sldId id="10654" r:id="rId76"/>
    <p:sldId id="10655" r:id="rId77"/>
    <p:sldId id="6609" r:id="rId78"/>
    <p:sldId id="6626" r:id="rId79"/>
    <p:sldId id="6266" r:id="rId80"/>
    <p:sldId id="6267" r:id="rId81"/>
    <p:sldId id="10656" r:id="rId82"/>
    <p:sldId id="10653" r:id="rId83"/>
    <p:sldId id="10646" r:id="rId84"/>
    <p:sldId id="10657" r:id="rId85"/>
    <p:sldId id="10658" r:id="rId86"/>
    <p:sldId id="10659" r:id="rId87"/>
    <p:sldId id="10697" r:id="rId88"/>
    <p:sldId id="10660" r:id="rId89"/>
    <p:sldId id="10593" r:id="rId90"/>
    <p:sldId id="10661" r:id="rId91"/>
    <p:sldId id="10663" r:id="rId92"/>
    <p:sldId id="10664" r:id="rId93"/>
    <p:sldId id="10698" r:id="rId94"/>
    <p:sldId id="9861" r:id="rId95"/>
    <p:sldId id="3866" r:id="rId96"/>
    <p:sldId id="4641" r:id="rId97"/>
    <p:sldId id="10594" r:id="rId98"/>
    <p:sldId id="10665" r:id="rId99"/>
    <p:sldId id="10666" r:id="rId100"/>
    <p:sldId id="10699" r:id="rId101"/>
    <p:sldId id="10667" r:id="rId102"/>
    <p:sldId id="10669" r:id="rId103"/>
    <p:sldId id="10670" r:id="rId104"/>
    <p:sldId id="10578" r:id="rId105"/>
    <p:sldId id="10671" r:id="rId106"/>
    <p:sldId id="10700" r:id="rId107"/>
    <p:sldId id="10672" r:id="rId108"/>
    <p:sldId id="10701" r:id="rId109"/>
    <p:sldId id="10673" r:id="rId110"/>
    <p:sldId id="10702" r:id="rId111"/>
    <p:sldId id="10668" r:id="rId112"/>
    <p:sldId id="10703" r:id="rId113"/>
    <p:sldId id="10595" r:id="rId114"/>
    <p:sldId id="10674" r:id="rId115"/>
    <p:sldId id="10675" r:id="rId116"/>
    <p:sldId id="10678" r:id="rId117"/>
    <p:sldId id="10679" r:id="rId118"/>
    <p:sldId id="10704" r:id="rId119"/>
    <p:sldId id="10680" r:id="rId120"/>
    <p:sldId id="8007" r:id="rId121"/>
    <p:sldId id="10676" r:id="rId122"/>
    <p:sldId id="10677" r:id="rId123"/>
    <p:sldId id="10681" r:id="rId124"/>
    <p:sldId id="10682" r:id="rId125"/>
    <p:sldId id="10705" r:id="rId126"/>
    <p:sldId id="10706" r:id="rId127"/>
    <p:sldId id="9247" r:id="rId128"/>
    <p:sldId id="10707" r:id="rId129"/>
    <p:sldId id="8612" r:id="rId130"/>
    <p:sldId id="10683" r:id="rId131"/>
    <p:sldId id="7316" r:id="rId132"/>
    <p:sldId id="1804" r:id="rId133"/>
    <p:sldId id="10684" r:id="rId134"/>
    <p:sldId id="10708" r:id="rId135"/>
    <p:sldId id="9277" r:id="rId136"/>
    <p:sldId id="10709" r:id="rId137"/>
    <p:sldId id="10522" r:id="rId138"/>
    <p:sldId id="10596" r:id="rId139"/>
    <p:sldId id="10524" r:id="rId140"/>
  </p:sldIdLst>
  <p:sldSz cx="12192000" cy="6858000"/>
  <p:notesSz cx="7315200" cy="9601200"/>
  <p:custDataLst>
    <p:tags r:id="rId14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AD03F-5A63-4A46-9195-CE1C1CDCA2CD}" v="2" dt="2023-11-05T18:22:45.581"/>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2" autoAdjust="0"/>
    <p:restoredTop sz="96191" autoAdjust="0"/>
  </p:normalViewPr>
  <p:slideViewPr>
    <p:cSldViewPr>
      <p:cViewPr varScale="1">
        <p:scale>
          <a:sx n="105" d="100"/>
          <a:sy n="105" d="100"/>
        </p:scale>
        <p:origin x="494"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648"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microsoft.com/office/2016/11/relationships/changesInfo" Target="changesInfos/changesInfo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5/10/relationships/revisionInfo" Target="revisionInfo.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gs" Target="tags/tag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commentAuthors" Target="commentAuthors.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D14A6EBF-BEE6-4481-AF9E-EBBF98EC1B69}"/>
    <pc:docChg chg="custSel addSld delSld modSld sldOrd">
      <pc:chgData name="Jim McGowan" userId="e2c7446dd3aca506" providerId="LiveId" clId="{D14A6EBF-BEE6-4481-AF9E-EBBF98EC1B69}" dt="2023-10-29T17:32:25.998" v="32" actId="47"/>
      <pc:docMkLst>
        <pc:docMk/>
      </pc:docMkLst>
      <pc:sldChg chg="modSp mod">
        <pc:chgData name="Jim McGowan" userId="e2c7446dd3aca506" providerId="LiveId" clId="{D14A6EBF-BEE6-4481-AF9E-EBBF98EC1B69}" dt="2023-10-29T17:17:10.753" v="1" actId="207"/>
        <pc:sldMkLst>
          <pc:docMk/>
          <pc:sldMk cId="2629928329" sldId="10579"/>
        </pc:sldMkLst>
        <pc:spChg chg="mod">
          <ac:chgData name="Jim McGowan" userId="e2c7446dd3aca506" providerId="LiveId" clId="{D14A6EBF-BEE6-4481-AF9E-EBBF98EC1B69}" dt="2023-10-29T17:17:10.753" v="1" actId="207"/>
          <ac:spMkLst>
            <pc:docMk/>
            <pc:sldMk cId="2629928329" sldId="10579"/>
            <ac:spMk id="68611" creationId="{00000000-0000-0000-0000-000000000000}"/>
          </ac:spMkLst>
        </pc:spChg>
      </pc:sldChg>
      <pc:sldChg chg="modSp mod">
        <pc:chgData name="Jim McGowan" userId="e2c7446dd3aca506" providerId="LiveId" clId="{D14A6EBF-BEE6-4481-AF9E-EBBF98EC1B69}" dt="2023-10-29T17:27:02.180" v="3" actId="207"/>
        <pc:sldMkLst>
          <pc:docMk/>
          <pc:sldMk cId="2629185296" sldId="10581"/>
        </pc:sldMkLst>
        <pc:spChg chg="mod">
          <ac:chgData name="Jim McGowan" userId="e2c7446dd3aca506" providerId="LiveId" clId="{D14A6EBF-BEE6-4481-AF9E-EBBF98EC1B69}" dt="2023-10-29T17:27:02.180" v="3" actId="207"/>
          <ac:spMkLst>
            <pc:docMk/>
            <pc:sldMk cId="2629185296" sldId="10581"/>
            <ac:spMk id="68611" creationId="{00000000-0000-0000-0000-000000000000}"/>
          </ac:spMkLst>
        </pc:spChg>
      </pc:sldChg>
      <pc:sldChg chg="delSp modSp new del mod ord">
        <pc:chgData name="Jim McGowan" userId="e2c7446dd3aca506" providerId="LiveId" clId="{D14A6EBF-BEE6-4481-AF9E-EBBF98EC1B69}" dt="2023-10-29T17:32:25.998" v="32" actId="47"/>
        <pc:sldMkLst>
          <pc:docMk/>
          <pc:sldMk cId="3147419128" sldId="10590"/>
        </pc:sldMkLst>
        <pc:spChg chg="mod">
          <ac:chgData name="Jim McGowan" userId="e2c7446dd3aca506" providerId="LiveId" clId="{D14A6EBF-BEE6-4481-AF9E-EBBF98EC1B69}" dt="2023-10-29T17:28:23.016" v="21" actId="255"/>
          <ac:spMkLst>
            <pc:docMk/>
            <pc:sldMk cId="3147419128" sldId="10590"/>
            <ac:spMk id="2" creationId="{C96F6F14-F7A0-466F-167C-2E664B02960B}"/>
          </ac:spMkLst>
        </pc:spChg>
        <pc:spChg chg="del">
          <ac:chgData name="Jim McGowan" userId="e2c7446dd3aca506" providerId="LiveId" clId="{D14A6EBF-BEE6-4481-AF9E-EBBF98EC1B69}" dt="2023-10-29T17:28:00.314" v="5" actId="478"/>
          <ac:spMkLst>
            <pc:docMk/>
            <pc:sldMk cId="3147419128" sldId="10590"/>
            <ac:spMk id="3" creationId="{4F0EDE58-0CD0-80D9-96A1-F6F5B3C16155}"/>
          </ac:spMkLst>
        </pc:spChg>
      </pc:sldChg>
    </pc:docChg>
  </pc:docChgLst>
  <pc:docChgLst>
    <pc:chgData name="Jim McGowan" userId="e2c7446dd3aca506" providerId="LiveId" clId="{D87AD03F-5A63-4A46-9195-CE1C1CDCA2CD}"/>
    <pc:docChg chg="custSel addSld modSld sldOrd">
      <pc:chgData name="Jim McGowan" userId="e2c7446dd3aca506" providerId="LiveId" clId="{D87AD03F-5A63-4A46-9195-CE1C1CDCA2CD}" dt="2023-11-05T18:23:52.041" v="19"/>
      <pc:docMkLst>
        <pc:docMk/>
      </pc:docMkLst>
      <pc:sldChg chg="delSp modSp new mod ord">
        <pc:chgData name="Jim McGowan" userId="e2c7446dd3aca506" providerId="LiveId" clId="{D87AD03F-5A63-4A46-9195-CE1C1CDCA2CD}" dt="2023-11-05T18:23:52.041" v="19"/>
        <pc:sldMkLst>
          <pc:docMk/>
          <pc:sldMk cId="690174162" sldId="10721"/>
        </pc:sldMkLst>
        <pc:spChg chg="mod">
          <ac:chgData name="Jim McGowan" userId="e2c7446dd3aca506" providerId="LiveId" clId="{D87AD03F-5A63-4A46-9195-CE1C1CDCA2CD}" dt="2023-11-05T18:22:45.581" v="17" actId="12788"/>
          <ac:spMkLst>
            <pc:docMk/>
            <pc:sldMk cId="690174162" sldId="10721"/>
            <ac:spMk id="2" creationId="{5B50E682-7A46-95EC-6044-5DCD5C8FB0AC}"/>
          </ac:spMkLst>
        </pc:spChg>
        <pc:spChg chg="del">
          <ac:chgData name="Jim McGowan" userId="e2c7446dd3aca506" providerId="LiveId" clId="{D87AD03F-5A63-4A46-9195-CE1C1CDCA2CD}" dt="2023-11-05T18:22:20.162" v="1" actId="478"/>
          <ac:spMkLst>
            <pc:docMk/>
            <pc:sldMk cId="690174162" sldId="10721"/>
            <ac:spMk id="3" creationId="{3D1A7854-1FEE-30F1-C1FF-53A8E37D6654}"/>
          </ac:spMkLst>
        </pc:spChg>
      </pc:sldChg>
    </pc:docChg>
  </pc:docChgLst>
  <pc:docChgLst>
    <pc:chgData name="Jim McGowan" userId="e2c7446dd3aca506" providerId="LiveId" clId="{2A5CDAB4-7CF4-460F-A90E-3E1958903FC1}"/>
    <pc:docChg chg="custSel addSld modSld replTag delTag">
      <pc:chgData name="Jim McGowan" userId="e2c7446dd3aca506" providerId="LiveId" clId="{2A5CDAB4-7CF4-460F-A90E-3E1958903FC1}" dt="2023-09-19T15:09:50.906" v="20"/>
      <pc:docMkLst>
        <pc:docMk/>
      </pc:docMkLst>
      <pc:sldChg chg="delSp modSp new mod">
        <pc:chgData name="Jim McGowan" userId="e2c7446dd3aca506" providerId="LiveId" clId="{2A5CDAB4-7CF4-460F-A90E-3E1958903FC1}" dt="2023-09-19T15:09:50.021" v="18" actId="12789"/>
        <pc:sldMkLst>
          <pc:docMk/>
          <pc:sldMk cId="20911479" sldId="10588"/>
        </pc:sldMkLst>
        <pc:spChg chg="mod">
          <ac:chgData name="Jim McGowan" userId="e2c7446dd3aca506" providerId="LiveId" clId="{2A5CDAB4-7CF4-460F-A90E-3E1958903FC1}" dt="2023-09-19T15:09:50.021" v="18" actId="12789"/>
          <ac:spMkLst>
            <pc:docMk/>
            <pc:sldMk cId="20911479" sldId="10588"/>
            <ac:spMk id="2" creationId="{CAC63AA0-4867-EC5A-EE46-86F2C4CBF2CE}"/>
          </ac:spMkLst>
        </pc:spChg>
        <pc:spChg chg="del">
          <ac:chgData name="Jim McGowan" userId="e2c7446dd3aca506" providerId="LiveId" clId="{2A5CDAB4-7CF4-460F-A90E-3E1958903FC1}" dt="2023-09-19T15:09:35.493" v="1" actId="478"/>
          <ac:spMkLst>
            <pc:docMk/>
            <pc:sldMk cId="20911479" sldId="10588"/>
            <ac:spMk id="3" creationId="{B08B43F3-6E9E-F31D-9AFB-519F5A14AF8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138 - 35v9-29</a:t>
            </a:r>
          </a:p>
          <a:p>
            <a:pPr>
              <a:defRPr/>
            </a:pPr>
            <a:r>
              <a:rPr lang="en-US" sz="1600" dirty="0"/>
              <a:t>11-12-2023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11/11/2023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18</a:t>
            </a:fld>
            <a:endParaRPr lang="en-US" altLang="en-US" dirty="0"/>
          </a:p>
        </p:txBody>
      </p:sp>
    </p:spTree>
    <p:extLst>
      <p:ext uri="{BB962C8B-B14F-4D97-AF65-F5344CB8AC3E}">
        <p14:creationId xmlns:p14="http://schemas.microsoft.com/office/powerpoint/2010/main" val="237254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40</a:t>
            </a:fld>
            <a:endParaRPr lang="en-US" altLang="en-US" dirty="0"/>
          </a:p>
        </p:txBody>
      </p:sp>
    </p:spTree>
    <p:extLst>
      <p:ext uri="{BB962C8B-B14F-4D97-AF65-F5344CB8AC3E}">
        <p14:creationId xmlns:p14="http://schemas.microsoft.com/office/powerpoint/2010/main" val="343599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127</a:t>
            </a:fld>
            <a:endParaRPr lang="en-US" altLang="en-US" dirty="0"/>
          </a:p>
        </p:txBody>
      </p:sp>
    </p:spTree>
    <p:extLst>
      <p:ext uri="{BB962C8B-B14F-4D97-AF65-F5344CB8AC3E}">
        <p14:creationId xmlns:p14="http://schemas.microsoft.com/office/powerpoint/2010/main" val="248223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139</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11/11/2023</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4371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4016956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44851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2.png"/></Relationships>
</file>

<file path=ppt/slides/_rels/slide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wmf"/><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3698AE36-6AE7-D708-EDD9-7B9FE91FC4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867060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64592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CBE687C0-5D8E-6151-23D5-091ADAAD99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385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6671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34360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79192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3592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80571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0255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0949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5998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8141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52169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97E18EC4-DB7F-F476-EF34-A77E6FA95F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1068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34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09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E148F746-86F7-51D5-2E77-258EF1D093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41297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03A94150-6A81-0256-B471-39F8F7E6A3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744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9589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248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248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49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134147" name="Rectangle 1"/>
          <p:cNvSpPr>
            <a:spLocks noChangeArrowheads="1"/>
          </p:cNvSpPr>
          <p:nvPr/>
        </p:nvSpPr>
        <p:spPr bwMode="auto">
          <a:xfrm>
            <a:off x="600075" y="0"/>
            <a:ext cx="10982325"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God and Father of our Lord Jesus Christ, who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spiritual blessing in the heavenly places in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85468C-6D5A-447D-8588-AC1E37943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3344" y="2971800"/>
            <a:ext cx="2745312" cy="1828800"/>
          </a:xfrm>
          <a:prstGeom prst="rect">
            <a:avLst/>
          </a:prstGeom>
        </p:spPr>
      </p:pic>
    </p:spTree>
    <p:extLst>
      <p:ext uri="{BB962C8B-B14F-4D97-AF65-F5344CB8AC3E}">
        <p14:creationId xmlns:p14="http://schemas.microsoft.com/office/powerpoint/2010/main" val="9321734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733800" y="2895600"/>
            <a:ext cx="13716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0713793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55B439E8-55C7-19D3-27D8-74650164E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6EDA15F1-8D36-5845-CEA7-A093B2EFA8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68865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309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182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E1116281-F078-B2AC-B5C2-6709D4253B28}"/>
              </a:ext>
            </a:extLst>
          </p:cNvPr>
          <p:cNvSpPr>
            <a:spLocks noChangeArrowheads="1"/>
          </p:cNvSpPr>
          <p:nvPr/>
        </p:nvSpPr>
        <p:spPr bwMode="auto">
          <a:xfrm>
            <a:off x="609600" y="205740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māwet</a:t>
            </a:r>
            <a:r>
              <a:rPr lang="en-US" altLang="en-US">
                <a:cs typeface="Calibri" panose="020F0502020204030204" pitchFamily="34" charset="0"/>
              </a:rPr>
              <a:t>: “Death is the consequences and the punishment of sin. It originated with sin. A grand theme of the Old Testament is God’s holiness, which </a:t>
            </a:r>
            <a:r>
              <a:rPr lang="en-US" altLang="en-US" b="1" u="sng">
                <a:solidFill>
                  <a:srgbClr val="FFFFCC"/>
                </a:solidFill>
                <a:cs typeface="Calibri" panose="020F0502020204030204" pitchFamily="34" charset="0"/>
              </a:rPr>
              <a:t>separates</a:t>
            </a:r>
            <a:r>
              <a:rPr lang="en-US" altLang="en-US">
                <a:cs typeface="Calibri" panose="020F0502020204030204" pitchFamily="34" charset="0"/>
              </a:rPr>
              <a:t> Him from all that is in harmony with His character. Death, then, in the Old Testament means ultimate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from God due to sin.”</a:t>
            </a:r>
          </a:p>
        </p:txBody>
      </p:sp>
      <p:sp>
        <p:nvSpPr>
          <p:cNvPr id="6" name="Rectangle 2">
            <a:extLst>
              <a:ext uri="{FF2B5EF4-FFF2-40B4-BE49-F238E27FC236}">
                <a16:creationId xmlns:a16="http://schemas.microsoft.com/office/drawing/2014/main" id="{26DDADE5-8047-1C7B-08BD-79976512AE2B}"/>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59396" name="TextBox 2">
            <a:extLst>
              <a:ext uri="{FF2B5EF4-FFF2-40B4-BE49-F238E27FC236}">
                <a16:creationId xmlns:a16="http://schemas.microsoft.com/office/drawing/2014/main" id="{0558318B-7F2E-24E7-A9E6-B9093040C303}"/>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Elmer B. Smick, “</a:t>
            </a:r>
            <a:r>
              <a:rPr lang="en-US" altLang="en-US" sz="2400" i="1">
                <a:cs typeface="Calibri" panose="020F0502020204030204" pitchFamily="34" charset="0"/>
              </a:rPr>
              <a:t>māwet</a:t>
            </a:r>
            <a:r>
              <a:rPr lang="en-US" altLang="en-US" sz="2400">
                <a:cs typeface="Calibri" panose="020F0502020204030204" pitchFamily="34" charset="0"/>
              </a:rPr>
              <a:t>," in </a:t>
            </a:r>
            <a:r>
              <a:rPr lang="en-US" altLang="en-US" sz="2400" i="1">
                <a:cs typeface="Calibri" panose="020F0502020204030204" pitchFamily="34" charset="0"/>
              </a:rPr>
              <a:t>Theological Wordbook of the Old Testament</a:t>
            </a:r>
            <a:r>
              <a:rPr lang="en-US" altLang="en-US" sz="240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88803135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264C55DC-1248-F739-CD16-FF94BD9859EA}"/>
              </a:ext>
            </a:extLst>
          </p:cNvPr>
          <p:cNvSpPr>
            <a:spLocks noChangeArrowheads="1"/>
          </p:cNvSpPr>
          <p:nvPr/>
        </p:nvSpPr>
        <p:spPr bwMode="auto">
          <a:xfrm>
            <a:off x="990600" y="2728913"/>
            <a:ext cx="10210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thanatos</a:t>
            </a:r>
            <a:r>
              <a:rPr lang="en-US" altLang="en-US">
                <a:cs typeface="Calibri" panose="020F0502020204030204" pitchFamily="34" charset="0"/>
              </a:rPr>
              <a:t>: “that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(whether natural or violent) of the soul from the body by which the life on earth is ended.”</a:t>
            </a:r>
          </a:p>
        </p:txBody>
      </p:sp>
      <p:sp>
        <p:nvSpPr>
          <p:cNvPr id="60419" name="TextBox 2">
            <a:extLst>
              <a:ext uri="{FF2B5EF4-FFF2-40B4-BE49-F238E27FC236}">
                <a16:creationId xmlns:a16="http://schemas.microsoft.com/office/drawing/2014/main" id="{D0C8587B-D1F5-6C0C-5B58-85575C9261F7}"/>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Joseph Henry Thayer, </a:t>
            </a:r>
            <a:r>
              <a:rPr lang="en-US" altLang="en-US" sz="2400" i="1">
                <a:cs typeface="Calibri" panose="020F0502020204030204" pitchFamily="34" charset="0"/>
              </a:rPr>
              <a:t>Death - Thanatos</a:t>
            </a:r>
            <a:r>
              <a:rPr lang="en-US" altLang="en-US" sz="2400">
                <a:cs typeface="Calibri" panose="020F0502020204030204" pitchFamily="34" charset="0"/>
              </a:rPr>
              <a:t>, Greek-English Lexicon of the New Testament Being Grmm's Wilke's Clavis Novi Testamenti (Grand Rapids: Zondervan, 1977), 282.</a:t>
            </a:r>
          </a:p>
        </p:txBody>
      </p:sp>
      <p:sp>
        <p:nvSpPr>
          <p:cNvPr id="5" name="Rectangle 2">
            <a:extLst>
              <a:ext uri="{FF2B5EF4-FFF2-40B4-BE49-F238E27FC236}">
                <a16:creationId xmlns:a16="http://schemas.microsoft.com/office/drawing/2014/main" id="{33CEC106-AB72-E81A-FE96-5F22D04F0439}"/>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extLst>
      <p:ext uri="{BB962C8B-B14F-4D97-AF65-F5344CB8AC3E}">
        <p14:creationId xmlns:p14="http://schemas.microsoft.com/office/powerpoint/2010/main" val="132737451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phrase ‘gathered to his people’ is used ten times, and only in the Pentateuch: Genesis 25:8, of Abraham; 25:17, of Ishmael; 35:29, of Isaac; 49:29, of Jacob; 49:33, of Jacob; Numbers 20:24, of Aaron; 20:26, of Aaron; 27:13, of Moses; 31:2, of Moses; and Deuteronomy 32:50, of Aaron and Moses. A parallel phrase is gathered to his fathers in Genesis 15:15 and 47:30.</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8619101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575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6897576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343400" y="3581400"/>
            <a:ext cx="11430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86942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4:7-8</a:t>
            </a:r>
          </a:p>
          <a:p>
            <a:pPr algn="just"/>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7</a:t>
            </a:r>
            <a:r>
              <a:rPr lang="en-US" sz="3200" dirty="0">
                <a:effectLst>
                  <a:outerShdw blurRad="38100" dist="38100" dir="2700000" algn="tl">
                    <a:srgbClr val="000000">
                      <a:alpha val="43137"/>
                    </a:srgbClr>
                  </a:outerShdw>
                </a:effectLst>
                <a:latin typeface="Calibri" panose="020F0502020204030204" pitchFamily="34" charset="0"/>
              </a:rPr>
              <a:t> I have fought the good fight, I have finished the course, I have kept the faith; </a:t>
            </a:r>
            <a:r>
              <a:rPr lang="en-US" sz="3200" baseline="30000" dirty="0">
                <a:effectLst>
                  <a:outerShdw blurRad="38100" dist="38100" dir="2700000" algn="tl">
                    <a:srgbClr val="000000">
                      <a:alpha val="43137"/>
                    </a:srgbClr>
                  </a:outerShdw>
                </a:effectLst>
                <a:latin typeface="Calibri" panose="020F0502020204030204" pitchFamily="34" charset="0"/>
                <a:cs typeface="+mn-cs"/>
              </a:rPr>
              <a:t>8</a:t>
            </a:r>
            <a:r>
              <a:rPr lang="en-US" sz="3200" dirty="0">
                <a:effectLst>
                  <a:outerShdw blurRad="38100" dist="38100" dir="2700000" algn="tl">
                    <a:srgbClr val="000000">
                      <a:alpha val="43137"/>
                    </a:srgbClr>
                  </a:outerShdw>
                </a:effectLst>
                <a:latin typeface="Calibri" panose="020F0502020204030204" pitchFamily="34" charset="0"/>
              </a:rPr>
              <a:t> in the future there is reserved for me the crown of righteousness, which the Lord, the righteous Judge, will award to me on that day; and not only to me, but also to all who have loved His appearing.</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FDC0D54E-7AC3-C097-E5A5-62C6BCDCA6B0}"/>
              </a:ext>
            </a:extLst>
          </p:cNvPr>
          <p:cNvPicPr>
            <a:picLocks noChangeAspect="1"/>
          </p:cNvPicPr>
          <p:nvPr/>
        </p:nvPicPr>
        <p:blipFill>
          <a:blip r:embed="rId3"/>
          <a:stretch>
            <a:fillRect/>
          </a:stretch>
        </p:blipFill>
        <p:spPr>
          <a:xfrm>
            <a:off x="5073030" y="3048000"/>
            <a:ext cx="2045940" cy="1828800"/>
          </a:xfrm>
          <a:prstGeom prst="rect">
            <a:avLst/>
          </a:prstGeom>
        </p:spPr>
      </p:pic>
    </p:spTree>
    <p:extLst>
      <p:ext uri="{BB962C8B-B14F-4D97-AF65-F5344CB8AC3E}">
        <p14:creationId xmlns:p14="http://schemas.microsoft.com/office/powerpoint/2010/main" val="278067550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sz="2800" dirty="0">
                <a:effectLst>
                  <a:outerShdw blurRad="38100" dist="38100" dir="2700000" algn="tl">
                    <a:srgbClr val="000000">
                      <a:alpha val="43137"/>
                    </a:srgbClr>
                  </a:outerShdw>
                </a:effectLst>
              </a:rPr>
              <a:t>“A myriad of men are </a:t>
            </a:r>
            <a:r>
              <a:rPr lang="en-US" sz="28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28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 – 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extLst>
      <p:ext uri="{BB962C8B-B14F-4D97-AF65-F5344CB8AC3E}">
        <p14:creationId xmlns:p14="http://schemas.microsoft.com/office/powerpoint/2010/main" val="22385363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6673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2369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069689997"/>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552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5426083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52169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D3EE0A-9A95-4956-A923-AA1FC9C0148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8966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2:9</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those who say they are Jews and are not, but are a synagogue of Satan.”</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8457" y="3048000"/>
            <a:ext cx="3135087" cy="1828800"/>
          </a:xfrm>
          <a:prstGeom prst="rect">
            <a:avLst/>
          </a:prstGeom>
        </p:spPr>
      </p:pic>
    </p:spTree>
    <p:extLst>
      <p:ext uri="{BB962C8B-B14F-4D97-AF65-F5344CB8AC3E}">
        <p14:creationId xmlns:p14="http://schemas.microsoft.com/office/powerpoint/2010/main" val="1623185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6764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86260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4038600"/>
          </a:xfrm>
        </p:spPr>
        <p:txBody>
          <a:bodyPr/>
          <a:lstStyle/>
          <a:p>
            <a:pPr marL="0" indent="0" algn="ctr" defTabSz="685800">
              <a:spcBef>
                <a:spcPct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cs typeface="Arial" panose="020B0604020202020204" pitchFamily="34" charset="0"/>
              </a:rPr>
              <a:t>Jeremiah 30:6-7</a:t>
            </a:r>
            <a:endParaRPr lang="en-US" sz="4000" kern="1200" dirty="0">
              <a:solidFill>
                <a:srgbClr val="00FFFF"/>
              </a:solidFill>
              <a:effectLst>
                <a:outerShdw blurRad="38100" dist="38100" dir="2700000" algn="tl">
                  <a:srgbClr val="000000">
                    <a:alpha val="43137"/>
                  </a:srgbClr>
                </a:outerShdw>
              </a:effectLst>
              <a:cs typeface="Arial" panose="020B0604020202020204" pitchFamily="34" charset="0"/>
            </a:endParaRPr>
          </a:p>
          <a:p>
            <a:pPr marL="0" indent="0" algn="just">
              <a:spcBef>
                <a:spcPts val="0"/>
              </a:spcBef>
              <a:buNone/>
              <a:defRPr/>
            </a:pPr>
            <a:r>
              <a:rPr lang="en-US" sz="3500" dirty="0">
                <a:effectLst>
                  <a:outerShdw blurRad="38100" dist="38100" dir="2700000" algn="tl">
                    <a:srgbClr val="000000">
                      <a:alpha val="43137"/>
                    </a:srgbClr>
                  </a:outerShdw>
                </a:effectLst>
                <a:cs typeface="Calibri" panose="020F0502020204030204" pitchFamily="34" charset="0"/>
              </a:rPr>
              <a:t>“</a:t>
            </a:r>
            <a:r>
              <a:rPr lang="en-US" sz="3500" kern="1200" baseline="30000" dirty="0">
                <a:effectLst>
                  <a:outerShdw blurRad="38100" dist="38100" dir="2700000" algn="tl">
                    <a:srgbClr val="000000">
                      <a:alpha val="43137"/>
                    </a:srgbClr>
                  </a:outerShdw>
                </a:effectLst>
                <a:cs typeface="Calibri" panose="020F0502020204030204" pitchFamily="34" charset="0"/>
              </a:rPr>
              <a:t>6 </a:t>
            </a:r>
            <a:r>
              <a:rPr lang="en-US" sz="3500" dirty="0">
                <a:effectLst>
                  <a:outerShdw blurRad="38100" dist="38100" dir="2700000" algn="tl">
                    <a:srgbClr val="000000">
                      <a:alpha val="43137"/>
                    </a:srgbClr>
                  </a:outerShdw>
                </a:effectLst>
                <a:cs typeface="Calibri" panose="020F0502020204030204" pitchFamily="34" charset="0"/>
              </a:rPr>
              <a:t>Ask now, and see If a male can give birth. Why do I see every man With his hands on his loins, as a woman in childbirth? And why have all faces turned pale? </a:t>
            </a:r>
            <a:r>
              <a:rPr lang="en-US" sz="3500" kern="1200" baseline="30000" dirty="0">
                <a:effectLst>
                  <a:outerShdw blurRad="38100" dist="38100" dir="2700000" algn="tl">
                    <a:srgbClr val="000000">
                      <a:alpha val="43137"/>
                    </a:srgbClr>
                  </a:outerShdw>
                </a:effectLst>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a:t>
            </a:r>
            <a:r>
              <a:rPr lang="en-US" sz="3500" dirty="0">
                <a:effectLst>
                  <a:outerShdw blurRad="38100" dist="38100" dir="2700000" algn="tl">
                    <a:srgbClr val="000000">
                      <a:alpha val="43137"/>
                    </a:srgbClr>
                  </a:outerShdw>
                </a:effectLst>
                <a:cs typeface="Calibri" panose="020F0502020204030204" pitchFamily="34" charset="0"/>
              </a:rPr>
              <a:t>great, There is none like it;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is the time of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a:t>
            </a:r>
            <a:r>
              <a:rPr lang="en-US" sz="3500" dirty="0">
                <a:effectLst>
                  <a:outerShdw blurRad="38100" dist="38100" dir="2700000" algn="tl">
                    <a:srgbClr val="000000">
                      <a:alpha val="43137"/>
                    </a:srgbClr>
                  </a:outerShdw>
                </a:effectLst>
                <a:cs typeface="Calibri" panose="020F0502020204030204" pitchFamily="34" charset="0"/>
              </a:rPr>
              <a:t> (Gen. 32:8; 35:10), But he will be saved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3891" y="3489960"/>
            <a:ext cx="1084218"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3721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1790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6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644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also say to you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Peter</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upon this rock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 a</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nd the gates of Hades WILL NOT overpower it.”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25062010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657600"/>
            <a:ext cx="1295400" cy="533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9639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a:t>
            </a:r>
            <a:r>
              <a:rPr lang="en-US" b="1">
                <a:solidFill>
                  <a:srgbClr val="FFFFCC"/>
                </a:solidFill>
                <a:effectLst>
                  <a:outerShdw blurRad="38100" dist="38100" dir="2700000" algn="tl">
                    <a:srgbClr val="000000">
                      <a:alpha val="43137"/>
                    </a:srgbClr>
                  </a:outerShdw>
                </a:effectLst>
              </a:rPr>
              <a:t>people)</a:t>
            </a:r>
            <a:endParaRPr lang="en-US" b="1" dirty="0">
              <a:solidFill>
                <a:srgbClr val="FFFFCC"/>
              </a:solidFill>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6764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80771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God’s self-identification (11a)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Command (11b)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posterity (11c-12)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5773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self-identification (11a)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Command (11b)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posterity (11c-12)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01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076565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l="33705"/>
          <a:stretch/>
        </p:blipFill>
        <p:spPr>
          <a:xfrm>
            <a:off x="2303284" y="1143000"/>
            <a:ext cx="7585433" cy="4572000"/>
          </a:xfrm>
          <a:prstGeom prst="rect">
            <a:avLst/>
          </a:prstGeom>
        </p:spPr>
      </p:pic>
      <p:pic>
        <p:nvPicPr>
          <p:cNvPr id="2" name="Picture 1">
            <a:extLst>
              <a:ext uri="{FF2B5EF4-FFF2-40B4-BE49-F238E27FC236}">
                <a16:creationId xmlns:a16="http://schemas.microsoft.com/office/drawing/2014/main" id="{A52EAFE5-7848-F2C6-0C29-38733677F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44092697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5BFF-0EE5-5E7C-8301-208DEF74000A}"/>
              </a:ext>
            </a:extLst>
          </p:cNvPr>
          <p:cNvPicPr>
            <a:picLocks noChangeAspect="1"/>
          </p:cNvPicPr>
          <p:nvPr/>
        </p:nvPicPr>
        <p:blipFill>
          <a:blip r:embed="rId2"/>
          <a:stretch>
            <a:fillRect/>
          </a:stretch>
        </p:blipFill>
        <p:spPr>
          <a:xfrm>
            <a:off x="1466852" y="1371600"/>
            <a:ext cx="9258297" cy="4114800"/>
          </a:xfrm>
          <a:prstGeom prst="rect">
            <a:avLst/>
          </a:prstGeom>
          <a:solidFill>
            <a:srgbClr val="FFFFFF">
              <a:shade val="85000"/>
            </a:srgbClr>
          </a:solidFill>
          <a:ln w="254000" cap="sq">
            <a:solidFill>
              <a:srgbClr val="CC66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0362046-CA15-B5D3-5D02-463AF85C4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2567571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47900" y="990600"/>
            <a:ext cx="8953500" cy="4876800"/>
          </a:xfrm>
        </p:spPr>
        <p:txBody>
          <a:bodyPr/>
          <a:lstStyle/>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 - Power</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 - Relational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 - Reverenced</a:t>
            </a:r>
          </a:p>
          <a:p>
            <a:pPr marL="457200" indent="-457200" algn="just" eaLnBrk="1" hangingPunct="1">
              <a:spcBef>
                <a:spcPts val="0"/>
              </a:spcBef>
              <a:spcAft>
                <a:spcPts val="12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God, the God of Israel (33:20) – National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Bethel (35:7) – The God of the House of God</a:t>
            </a:r>
          </a:p>
          <a:p>
            <a:pPr marL="457200" indent="-457200" algn="just" eaLnBrk="1" hangingPunct="1">
              <a:spcBef>
                <a:spcPts val="0"/>
              </a:spcBef>
              <a:spcAft>
                <a:spcPts val="12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 Shaddai (17:1; 35:11) – Almighty</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416196903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God’s self-identification (11a)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Command (11b)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posterity (11c-12)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510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F5F3E6-E88E-10D1-1B28-5C9480074EC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600"/>
              </a:spcAft>
            </a:pPr>
            <a:r>
              <a:rPr lang="en-US" sz="2700" baseline="30000" dirty="0">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them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rule over</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rPr>
              <a:t>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Be fruitful and multiply</a:t>
            </a:r>
            <a:r>
              <a:rPr lang="en-US" sz="3100" dirty="0">
                <a:effectLst>
                  <a:outerShdw blurRad="38100" dist="38100" dir="2700000" algn="tl">
                    <a:srgbClr val="000000">
                      <a:alpha val="43137"/>
                    </a:srgbClr>
                  </a:outerShdw>
                </a:effectLst>
                <a:latin typeface="Calibri" panose="020F0502020204030204" pitchFamily="34" charset="0"/>
              </a:rPr>
              <a:t>, and fill the earth, and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subdue it; and rule over </a:t>
            </a:r>
            <a:r>
              <a:rPr lang="en-US" sz="3100" dirty="0">
                <a:effectLst>
                  <a:outerShdw blurRad="38100" dist="38100" dir="2700000" algn="tl">
                    <a:srgbClr val="000000">
                      <a:alpha val="43137"/>
                    </a:srgbClr>
                  </a:outerShdw>
                </a:effectLst>
                <a:latin typeface="Calibri" panose="020F0502020204030204" pitchFamily="34" charset="0"/>
              </a:rPr>
              <a:t>the fish of the sea and over the birds of the sky and over every living thing that moves on the earth.”</a:t>
            </a:r>
          </a:p>
        </p:txBody>
      </p:sp>
    </p:spTree>
    <p:extLst>
      <p:ext uri="{BB962C8B-B14F-4D97-AF65-F5344CB8AC3E}">
        <p14:creationId xmlns:p14="http://schemas.microsoft.com/office/powerpoint/2010/main" val="16791581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228600"/>
            <a:ext cx="10972800" cy="1447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rPr>
              <a:t>Names &amp; Titles Demonstrating Satan’s </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Post-Fall, Earthly Authority </a:t>
            </a:r>
            <a:br>
              <a:rPr lang="en-US" sz="2800" dirty="0"/>
            </a:br>
            <a:r>
              <a:rPr lang="en-US" sz="2400" dirty="0">
                <a:solidFill>
                  <a:schemeClr val="tx1"/>
                </a:solidFill>
                <a:effectLst>
                  <a:outerShdw blurRad="38100" dist="38100" dir="2700000" algn="tl">
                    <a:srgbClr val="000000">
                      <a:alpha val="43137"/>
                    </a:srgbClr>
                  </a:outerShdw>
                </a:effectLst>
              </a:rPr>
              <a:t>(Job 1:7; 2:2; Luke 4:5-8; Rom. 8:19-22)</a:t>
            </a:r>
            <a:endParaRPr lang="en-US" sz="3200"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type="body" idx="1"/>
          </p:nvPr>
        </p:nvSpPr>
        <p:spPr>
          <a:xfrm>
            <a:off x="3093720" y="2057400"/>
            <a:ext cx="8412480" cy="4114801"/>
          </a:xfrm>
        </p:spPr>
        <p:txBody>
          <a:bodyPr/>
          <a:lstStyle/>
          <a:p>
            <a:pPr marL="460375" lvl="1" indent="-457200">
              <a:lnSpc>
                <a:spcPct val="100000"/>
              </a:lnSpc>
              <a:spcBef>
                <a:spcPts val="0"/>
              </a:spcBef>
              <a:spcAft>
                <a:spcPts val="9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of this world (John 12:31; 14:30; 16:11)</a:t>
            </a:r>
          </a:p>
          <a:p>
            <a:pPr marL="460375" lvl="1" indent="-457200">
              <a:lnSpc>
                <a:spcPct val="100000"/>
              </a:lnSpc>
              <a:spcBef>
                <a:spcPts val="0"/>
              </a:spcBef>
              <a:spcAft>
                <a:spcPts val="9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God of this age (2 Cor. 4:4)</a:t>
            </a:r>
          </a:p>
          <a:p>
            <a:pPr marL="460375" lvl="1" indent="-457200">
              <a:lnSpc>
                <a:spcPct val="100000"/>
              </a:lnSpc>
              <a:spcBef>
                <a:spcPts val="0"/>
              </a:spcBef>
              <a:spcAft>
                <a:spcPts val="9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and power of the air (Eph. 2:2)</a:t>
            </a:r>
          </a:p>
          <a:p>
            <a:pPr marL="460375" lvl="1" indent="-457200">
              <a:lnSpc>
                <a:spcPct val="100000"/>
              </a:lnSpc>
              <a:spcBef>
                <a:spcPts val="0"/>
              </a:spcBef>
              <a:spcAft>
                <a:spcPts val="9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 the believer wrestles with (Eph. 6:12)</a:t>
            </a:r>
          </a:p>
          <a:p>
            <a:pPr marL="460375" lvl="1" indent="-457200">
              <a:lnSpc>
                <a:spcPct val="100000"/>
              </a:lnSpc>
              <a:spcBef>
                <a:spcPts val="0"/>
              </a:spcBef>
              <a:spcAft>
                <a:spcPts val="9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Roaring lion (1 Pet. 5:8)</a:t>
            </a:r>
          </a:p>
          <a:p>
            <a:pPr marL="460375" lvl="1" indent="-457200">
              <a:lnSpc>
                <a:spcPct val="100000"/>
              </a:lnSpc>
              <a:spcBef>
                <a:spcPts val="0"/>
              </a:spcBef>
              <a:spcAft>
                <a:spcPts val="9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286000"/>
            <a:ext cx="1775009" cy="228600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95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561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God’s self-identification (11a)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Command (11b)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posterity (11c-12)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85786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4355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41615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CABB6-68DF-7B1C-738A-77A4DA77323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032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310AA558-15F7-5290-C28C-4E028C81D9ED}"/>
              </a:ext>
            </a:extLst>
          </p:cNvPr>
          <p:cNvPicPr>
            <a:picLocks noChangeAspect="1"/>
          </p:cNvPicPr>
          <p:nvPr/>
        </p:nvPicPr>
        <p:blipFill>
          <a:blip r:embed="rId3"/>
          <a:stretch>
            <a:fillRect/>
          </a:stretch>
        </p:blipFill>
        <p:spPr>
          <a:xfrm>
            <a:off x="4573686" y="2514600"/>
            <a:ext cx="3044628" cy="2286000"/>
          </a:xfrm>
          <a:prstGeom prst="rect">
            <a:avLst/>
          </a:prstGeom>
          <a:ln>
            <a:solidFill>
              <a:schemeClr val="tx1"/>
            </a:solidFill>
          </a:ln>
        </p:spPr>
      </p:pic>
    </p:spTree>
    <p:extLst>
      <p:ext uri="{BB962C8B-B14F-4D97-AF65-F5344CB8AC3E}">
        <p14:creationId xmlns:p14="http://schemas.microsoft.com/office/powerpoint/2010/main" val="14187402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D1D15-4E26-4518-895D-1DEDF7B392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Numbers 24:17</a:t>
            </a:r>
          </a:p>
          <a:p>
            <a:pPr algn="just"/>
            <a:r>
              <a:rPr lang="en-US" altLang="en-US" sz="3600" dirty="0">
                <a:latin typeface="Calibri" panose="020F0502020204030204" pitchFamily="34" charset="0"/>
              </a:rPr>
              <a:t>“</a:t>
            </a:r>
            <a:r>
              <a:rPr lang="en-US" sz="3600" dirty="0">
                <a:latin typeface="Calibri" panose="020F0502020204030204" pitchFamily="34" charset="0"/>
              </a:rPr>
              <a:t>I see him, but not now; I behold him, but not near; A </a:t>
            </a:r>
            <a:r>
              <a:rPr lang="en-US" sz="3600" b="1" u="sng" dirty="0">
                <a:solidFill>
                  <a:srgbClr val="FFFFCC"/>
                </a:solidFill>
                <a:latin typeface="Calibri" panose="020F0502020204030204" pitchFamily="34" charset="0"/>
              </a:rPr>
              <a:t>star </a:t>
            </a:r>
            <a:r>
              <a:rPr lang="en-US" sz="3600" dirty="0">
                <a:latin typeface="Calibri" panose="020F0502020204030204" pitchFamily="34" charset="0"/>
              </a:rPr>
              <a:t>shall come forth from </a:t>
            </a:r>
            <a:r>
              <a:rPr lang="en-US" sz="3600" b="1" u="sng" dirty="0">
                <a:solidFill>
                  <a:srgbClr val="FFFFCC"/>
                </a:solidFill>
                <a:latin typeface="Calibri" panose="020F0502020204030204" pitchFamily="34" charset="0"/>
              </a:rPr>
              <a:t>Jacob</a:t>
            </a:r>
            <a:r>
              <a:rPr lang="en-US" sz="3600" dirty="0">
                <a:latin typeface="Calibri" panose="020F0502020204030204" pitchFamily="34" charset="0"/>
              </a:rPr>
              <a:t>, A scepter shall rise from </a:t>
            </a:r>
            <a:r>
              <a:rPr lang="en-US" sz="3600" b="1" u="sng" dirty="0">
                <a:solidFill>
                  <a:srgbClr val="FFFFCC"/>
                </a:solidFill>
                <a:latin typeface="Calibri" panose="020F0502020204030204" pitchFamily="34" charset="0"/>
              </a:rPr>
              <a:t>Israel</a:t>
            </a:r>
            <a:r>
              <a:rPr lang="en-US" sz="3600" dirty="0">
                <a:latin typeface="Calibri" panose="020F0502020204030204" pitchFamily="34" charset="0"/>
              </a:rPr>
              <a:t>, And shall crush through the forehead of Moab, And tear down all the sons of </a:t>
            </a:r>
            <a:r>
              <a:rPr lang="en-US" sz="3600" dirty="0" err="1">
                <a:latin typeface="Calibri" panose="020F0502020204030204" pitchFamily="34" charset="0"/>
              </a:rPr>
              <a:t>Sheth</a:t>
            </a:r>
            <a:r>
              <a:rPr lang="en-US" sz="3600" dirty="0">
                <a:latin typeface="Calibri" panose="020F0502020204030204" pitchFamily="34" charset="0"/>
              </a:rPr>
              <a:t>.”</a:t>
            </a:r>
          </a:p>
        </p:txBody>
      </p:sp>
    </p:spTree>
    <p:extLst>
      <p:ext uri="{BB962C8B-B14F-4D97-AF65-F5344CB8AC3E}">
        <p14:creationId xmlns:p14="http://schemas.microsoft.com/office/powerpoint/2010/main" val="114693611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432" y="337701"/>
            <a:ext cx="1069513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456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304800"/>
            <a:ext cx="8229600" cy="1243013"/>
          </a:xfrm>
        </p:spPr>
        <p:txBody>
          <a:bodyPr vert="horz" wrap="square" lIns="92075" tIns="46038" rIns="92075" bIns="46038" numCol="1" anchor="ctr" anchorCtr="0" compatLnSpc="1">
            <a:prstTxWarp prst="textNoShape">
              <a:avLst/>
            </a:prstTxWarp>
          </a:bodyPr>
          <a:lstStyle/>
          <a:p>
            <a:pPr algn="ctr">
              <a:defRPr/>
            </a:pPr>
            <a:r>
              <a:rPr lang="en-US" sz="4000" dirty="0">
                <a:latin typeface="Calibri" panose="020F0502020204030204" pitchFamily="34" charset="0"/>
              </a:rPr>
              <a:t>Israel’s Three Blessings to the World</a:t>
            </a:r>
            <a:br>
              <a:rPr lang="en-US" sz="4000" dirty="0">
                <a:latin typeface="Calibri" panose="020F0502020204030204" pitchFamily="34" charset="0"/>
              </a:rPr>
            </a:br>
            <a:r>
              <a:rPr lang="en-US" sz="2800" dirty="0">
                <a:latin typeface="Calibri" panose="020F0502020204030204" pitchFamily="34" charset="0"/>
              </a:rPr>
              <a:t>(Gen 12:3b)</a:t>
            </a:r>
            <a:endParaRPr lang="en-US" sz="3200" dirty="0">
              <a:latin typeface="Calibri" panose="020F0502020204030204" pitchFamily="34" charset="0"/>
            </a:endParaRPr>
          </a:p>
        </p:txBody>
      </p:sp>
      <p:sp>
        <p:nvSpPr>
          <p:cNvPr id="25603" name="Rectangle 3"/>
          <p:cNvSpPr>
            <a:spLocks noGrp="1" noChangeArrowheads="1"/>
          </p:cNvSpPr>
          <p:nvPr>
            <p:ph type="body" idx="4294967295"/>
          </p:nvPr>
        </p:nvSpPr>
        <p:spPr>
          <a:xfrm>
            <a:off x="1752600" y="2057400"/>
            <a:ext cx="4800600" cy="4038600"/>
          </a:xfrm>
        </p:spPr>
        <p:txBody>
          <a:bodyPr/>
          <a:lstStyle/>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808080"/>
                  </a:outerShdw>
                </a:effectLst>
                <a:latin typeface="Calibri" pitchFamily="34" charset="0"/>
              </a:rPr>
              <a:t>Scripture (Rom 3:2)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808080"/>
                  </a:outerShdw>
                </a:effectLst>
                <a:latin typeface="Calibri" pitchFamily="34" charset="0"/>
              </a:rPr>
              <a:t>Savior (John 4:22)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808080"/>
                  </a:outerShdw>
                </a:effectLst>
                <a:latin typeface="Calibri" pitchFamily="34" charset="0"/>
              </a:rPr>
              <a:t>Kingdom (Isa 2:2-3)</a:t>
            </a:r>
          </a:p>
        </p:txBody>
      </p:sp>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63922" y="2209800"/>
            <a:ext cx="3499279" cy="3657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6837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529741" y="661176"/>
            <a:ext cx="11132518" cy="5669280"/>
          </a:xfrm>
          <a:prstGeom prst="rect">
            <a:avLst/>
          </a:prstGeom>
        </p:spPr>
      </p:pic>
    </p:spTree>
    <p:extLst>
      <p:ext uri="{BB962C8B-B14F-4D97-AF65-F5344CB8AC3E}">
        <p14:creationId xmlns:p14="http://schemas.microsoft.com/office/powerpoint/2010/main" val="33613802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F7013-BD0F-74F7-2C81-289122335166}"/>
              </a:ext>
            </a:extLst>
          </p:cNvPr>
          <p:cNvPicPr>
            <a:picLocks noChangeAspect="1"/>
          </p:cNvPicPr>
          <p:nvPr/>
        </p:nvPicPr>
        <p:blipFill>
          <a:blip r:embed="rId2"/>
          <a:stretch>
            <a:fillRect/>
          </a:stretch>
        </p:blipFill>
        <p:spPr>
          <a:xfrm>
            <a:off x="3906927" y="137160"/>
            <a:ext cx="4378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5EB197C-6B6E-B399-16A1-09D3F3539402}"/>
              </a:ext>
            </a:extLst>
          </p:cNvPr>
          <p:cNvPicPr>
            <a:picLocks noChangeAspect="1"/>
          </p:cNvPicPr>
          <p:nvPr/>
        </p:nvPicPr>
        <p:blipFill>
          <a:blip r:embed="rId3"/>
          <a:stretch>
            <a:fillRect/>
          </a:stretch>
        </p:blipFill>
        <p:spPr>
          <a:xfrm>
            <a:off x="4267200" y="3276601"/>
            <a:ext cx="1600201" cy="533400"/>
          </a:xfrm>
          <a:prstGeom prst="rect">
            <a:avLst/>
          </a:prstGeom>
        </p:spPr>
      </p:pic>
    </p:spTree>
    <p:extLst>
      <p:ext uri="{BB962C8B-B14F-4D97-AF65-F5344CB8AC3E}">
        <p14:creationId xmlns:p14="http://schemas.microsoft.com/office/powerpoint/2010/main" val="14340102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617228"/>
          </a:xfrm>
        </p:spPr>
        <p:txBody>
          <a:bodyPr/>
          <a:lstStyle/>
          <a:p>
            <a:pPr marL="0" indent="0" algn="just">
              <a:spcBef>
                <a:spcPts val="0"/>
              </a:spcBef>
              <a:spcAft>
                <a:spcPts val="0"/>
              </a:spcAft>
              <a:buNone/>
            </a:pPr>
            <a:r>
              <a:rPr lang="en-US" sz="2900" dirty="0">
                <a:effectLst>
                  <a:outerShdw blurRad="38100" dist="38100" dir="2700000" algn="tl">
                    <a:srgbClr val="000000">
                      <a:alpha val="43137"/>
                    </a:srgbClr>
                  </a:outerShdw>
                </a:effectLst>
              </a:rPr>
              <a:t>“However, no other nation than Israel came out of Jacob. The Hebrew word </a:t>
            </a:r>
            <a:r>
              <a:rPr lang="en-US" sz="2900" i="1" dirty="0">
                <a:effectLst>
                  <a:outerShdw blurRad="38100" dist="38100" dir="2700000" algn="tl">
                    <a:srgbClr val="000000">
                      <a:alpha val="43137"/>
                    </a:srgbClr>
                  </a:outerShdw>
                </a:effectLst>
              </a:rPr>
              <a:t>kahal</a:t>
            </a:r>
            <a:r>
              <a:rPr lang="en-US" sz="2900" dirty="0">
                <a:effectLst>
                  <a:outerShdw blurRad="38100" dist="38100" dir="2700000" algn="tl">
                    <a:srgbClr val="000000">
                      <a:alpha val="43137"/>
                    </a:srgbClr>
                  </a:outerShdw>
                </a:effectLst>
              </a:rPr>
              <a:t> is used here, relating to a company of nations. This word is used uniquely of Jacob; it was not used in reference to Abraham. It is the same word that is used of the </a:t>
            </a:r>
            <a:r>
              <a:rPr lang="en-US" sz="2900" i="1" dirty="0">
                <a:effectLst>
                  <a:outerShdw blurRad="38100" dist="38100" dir="2700000" algn="tl">
                    <a:srgbClr val="000000">
                      <a:alpha val="43137"/>
                    </a:srgbClr>
                  </a:outerShdw>
                </a:effectLst>
              </a:rPr>
              <a:t>congregation</a:t>
            </a:r>
            <a:r>
              <a:rPr lang="en-US" sz="2900" dirty="0">
                <a:effectLst>
                  <a:outerShdw blurRad="38100" dist="38100" dir="2700000" algn="tl">
                    <a:srgbClr val="000000">
                      <a:alpha val="43137"/>
                    </a:srgbClr>
                  </a:outerShdw>
                </a:effectLst>
              </a:rPr>
              <a:t> of Israel. Therefore, a company of nations was not a reference to other nations, as it was in the case of Abraham, but a reference to the Tribes of Israel. The way it should read is that a company of tribes will come out of Jacob, and so indeed a company of Twelve Tribes comprise this one nation. It may very well be that this also was intended to mean that there will be such a multitude of Jewish descendants as to appear to be many nations, as is the case in 48:19.</a:t>
            </a:r>
            <a:r>
              <a:rPr lang="en-US" altLang="en-US" sz="2900" dirty="0">
                <a:effectLst>
                  <a:outerShdw blurRad="38100" dist="38100" dir="2700000" algn="tl">
                    <a:srgbClr val="000000">
                      <a:alpha val="43137"/>
                    </a:srgbClr>
                  </a:outerShdw>
                </a:effectLst>
                <a:cs typeface="Calibri" panose="020F0502020204030204" pitchFamily="34" charset="0"/>
              </a:rPr>
              <a:t>”</a:t>
            </a:r>
            <a:endParaRPr lang="en-US" altLang="en-US" sz="29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503-4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6366140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1790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6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972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631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828800" y="228600"/>
            <a:ext cx="8534400" cy="6400800"/>
          </a:xfrm>
          <a:prstGeom prst="rect">
            <a:avLst/>
          </a:prstGeom>
          <a:noFill/>
          <a:ln w="9525">
            <a:noFill/>
            <a:miter lim="800000"/>
            <a:headEnd/>
            <a:tailEnd/>
          </a:ln>
        </p:spPr>
      </p:pic>
    </p:spTree>
    <p:extLst>
      <p:ext uri="{BB962C8B-B14F-4D97-AF65-F5344CB8AC3E}">
        <p14:creationId xmlns:p14="http://schemas.microsoft.com/office/powerpoint/2010/main" val="148749163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209800" y="228600"/>
            <a:ext cx="7772400" cy="1143000"/>
          </a:xfrm>
        </p:spPr>
        <p:txBody>
          <a:bodyPr/>
          <a:lstStyle/>
          <a:p>
            <a:pPr algn="ctr" eaLnBrk="1" hangingPunct="1"/>
            <a:r>
              <a:rPr lang="en-US" altLang="en-US" sz="4000" dirty="0"/>
              <a:t>Good and Bad Kings</a:t>
            </a:r>
          </a:p>
        </p:txBody>
      </p:sp>
      <p:sp>
        <p:nvSpPr>
          <p:cNvPr id="32771" name="Rectangle 3"/>
          <p:cNvSpPr>
            <a:spLocks noGrp="1" noChangeArrowheads="1"/>
          </p:cNvSpPr>
          <p:nvPr>
            <p:ph type="body" idx="1"/>
          </p:nvPr>
        </p:nvSpPr>
        <p:spPr>
          <a:xfrm>
            <a:off x="914400" y="1600200"/>
            <a:ext cx="10363200" cy="1737360"/>
          </a:xfrm>
        </p:spPr>
        <p:txBody>
          <a:bodyPr/>
          <a:lstStyle/>
          <a:p>
            <a:pPr marL="461963" indent="-461963" eaLnBrk="1" hangingPunct="1">
              <a:spcBef>
                <a:spcPts val="0"/>
              </a:spcBef>
              <a:spcAft>
                <a:spcPts val="3600"/>
              </a:spcAft>
              <a:defRPr/>
            </a:pPr>
            <a:r>
              <a:rPr lang="en-US" sz="3600" dirty="0"/>
              <a:t>North – 19 kings (all bad)</a:t>
            </a:r>
          </a:p>
          <a:p>
            <a:pPr marL="461963" indent="-461963" eaLnBrk="1" hangingPunct="1">
              <a:spcBef>
                <a:spcPts val="0"/>
              </a:spcBef>
              <a:spcAft>
                <a:spcPts val="3600"/>
              </a:spcAft>
              <a:defRPr/>
            </a:pPr>
            <a:r>
              <a:rPr lang="en-US" sz="3600" dirty="0"/>
              <a:t>South – 20 kings (8 good; significance of Gen 49:10) </a:t>
            </a:r>
          </a:p>
        </p:txBody>
      </p:sp>
      <p:pic>
        <p:nvPicPr>
          <p:cNvPr id="2" name="Picture 1"/>
          <p:cNvPicPr>
            <a:picLocks noChangeAspect="1"/>
          </p:cNvPicPr>
          <p:nvPr/>
        </p:nvPicPr>
        <p:blipFill>
          <a:blip r:embed="rId2"/>
          <a:stretch>
            <a:fillRect/>
          </a:stretch>
        </p:blipFill>
        <p:spPr>
          <a:xfrm>
            <a:off x="4392931" y="3810000"/>
            <a:ext cx="3406138" cy="2286000"/>
          </a:xfrm>
          <a:prstGeom prst="rect">
            <a:avLst/>
          </a:prstGeom>
        </p:spPr>
      </p:pic>
    </p:spTree>
    <p:extLst>
      <p:ext uri="{BB962C8B-B14F-4D97-AF65-F5344CB8AC3E}">
        <p14:creationId xmlns:p14="http://schemas.microsoft.com/office/powerpoint/2010/main" val="18444127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54952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 but the others to disgrace and everlasting contempt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8716047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CA462-FE0C-3BB4-84EE-8CAFCD48D817}"/>
              </a:ext>
            </a:extLst>
          </p:cNvPr>
          <p:cNvPicPr>
            <a:picLocks noChangeAspect="1"/>
          </p:cNvPicPr>
          <p:nvPr/>
        </p:nvPicPr>
        <p:blipFill>
          <a:blip r:embed="rId2"/>
          <a:stretch>
            <a:fillRect/>
          </a:stretch>
        </p:blipFill>
        <p:spPr>
          <a:xfrm>
            <a:off x="3380338" y="137160"/>
            <a:ext cx="543132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329497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581400" y="200360"/>
            <a:ext cx="4876800" cy="643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5181600" y="1676400"/>
            <a:ext cx="1904999" cy="20574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351363498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en/f/f6/Timeimmemorial.jpeg"/>
          <p:cNvPicPr>
            <a:picLocks noChangeAspect="1" noChangeArrowheads="1"/>
          </p:cNvPicPr>
          <p:nvPr/>
        </p:nvPicPr>
        <p:blipFill>
          <a:blip r:embed="rId2" cstate="print"/>
          <a:srcRect/>
          <a:stretch>
            <a:fillRect/>
          </a:stretch>
        </p:blipFill>
        <p:spPr bwMode="auto">
          <a:xfrm>
            <a:off x="1828800" y="304801"/>
            <a:ext cx="3924300" cy="6126269"/>
          </a:xfrm>
          <a:prstGeom prst="rect">
            <a:avLst/>
          </a:prstGeom>
          <a:noFill/>
        </p:spPr>
      </p:pic>
      <p:pic>
        <p:nvPicPr>
          <p:cNvPr id="1028" name="Picture 4" descr="Image result for jacques paul gauthie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7317" b="7317"/>
          <a:stretch/>
        </p:blipFill>
        <p:spPr bwMode="auto">
          <a:xfrm>
            <a:off x="6172201" y="1295400"/>
            <a:ext cx="4165599" cy="2667000"/>
          </a:xfrm>
          <a:prstGeom prst="rect">
            <a:avLst/>
          </a:prstGeom>
          <a:noFill/>
        </p:spPr>
      </p:pic>
      <p:sp>
        <p:nvSpPr>
          <p:cNvPr id="3" name="TextBox 2">
            <a:extLst>
              <a:ext uri="{FF2B5EF4-FFF2-40B4-BE49-F238E27FC236}">
                <a16:creationId xmlns:a16="http://schemas.microsoft.com/office/drawing/2014/main" id="{FCAB0259-2ED2-1928-0EE2-46625A5A800A}"/>
              </a:ext>
            </a:extLst>
          </p:cNvPr>
          <p:cNvSpPr txBox="1"/>
          <p:nvPr/>
        </p:nvSpPr>
        <p:spPr>
          <a:xfrm>
            <a:off x="6477000" y="4191000"/>
            <a:ext cx="3810000" cy="1323439"/>
          </a:xfrm>
          <a:prstGeom prst="rect">
            <a:avLst/>
          </a:prstGeom>
          <a:solidFill>
            <a:srgbClr val="002060"/>
          </a:solidFill>
        </p:spPr>
        <p:txBody>
          <a:bodyPr wrap="square" rtlCol="0">
            <a:spAutoFit/>
          </a:bodyPr>
          <a:lstStyle/>
          <a:p>
            <a:pPr algn="ctr"/>
            <a:r>
              <a:rPr lang="en-US" sz="3200" b="1" i="0" u="none" strike="noStrike" dirty="0">
                <a:effectLst/>
                <a:latin typeface="YouTube Sans"/>
              </a:rPr>
              <a:t>Dr. Jacques Gauthier</a:t>
            </a:r>
          </a:p>
          <a:p>
            <a:pPr algn="ctr"/>
            <a:r>
              <a:rPr lang="en-US" sz="2400" b="0" i="0" u="none" strike="noStrike" dirty="0">
                <a:effectLst/>
                <a:latin typeface="Roboto" panose="02000000000000000000" pitchFamily="2" charset="0"/>
              </a:rPr>
              <a:t>Canadian international lawyer </a:t>
            </a:r>
            <a:endParaRPr lang="en-US" sz="3200" b="1" i="0" u="none" strike="noStrike" dirty="0">
              <a:effectLst/>
              <a:latin typeface="YouTube Sans"/>
            </a:endParaRPr>
          </a:p>
        </p:txBody>
      </p:sp>
    </p:spTree>
    <p:extLst>
      <p:ext uri="{BB962C8B-B14F-4D97-AF65-F5344CB8AC3E}">
        <p14:creationId xmlns:p14="http://schemas.microsoft.com/office/powerpoint/2010/main" val="94552602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A17A5A-AC95-B9FA-954E-EC23CF7F48B2}"/>
              </a:ext>
            </a:extLst>
          </p:cNvPr>
          <p:cNvPicPr>
            <a:picLocks noChangeAspect="1"/>
          </p:cNvPicPr>
          <p:nvPr/>
        </p:nvPicPr>
        <p:blipFill rotWithShape="1">
          <a:blip r:embed="rId2"/>
          <a:srcRect b="8889"/>
          <a:stretch/>
        </p:blipFill>
        <p:spPr>
          <a:xfrm>
            <a:off x="2667000" y="304800"/>
            <a:ext cx="6858000"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12757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5240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95233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33"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3</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while I was making every effort to write you about our common salvation, I felt the necessity to write to you appealing that you contend earnestly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that was once for all time handed down to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0D884D9-D8E9-1860-76C1-CA56E56B8591}"/>
              </a:ext>
            </a:extLst>
          </p:cNvPr>
          <p:cNvPicPr>
            <a:picLocks noChangeAspect="1"/>
          </p:cNvPicPr>
          <p:nvPr/>
        </p:nvPicPr>
        <p:blipFill>
          <a:blip r:embed="rId3"/>
          <a:stretch>
            <a:fillRect/>
          </a:stretch>
        </p:blipFill>
        <p:spPr>
          <a:xfrm>
            <a:off x="4876800" y="3048000"/>
            <a:ext cx="2438400" cy="1828800"/>
          </a:xfrm>
          <a:prstGeom prst="rect">
            <a:avLst/>
          </a:prstGeom>
          <a:ln>
            <a:solidFill>
              <a:schemeClr val="tx1"/>
            </a:solidFill>
          </a:ln>
        </p:spPr>
      </p:pic>
    </p:spTree>
    <p:extLst>
      <p:ext uri="{BB962C8B-B14F-4D97-AF65-F5344CB8AC3E}">
        <p14:creationId xmlns:p14="http://schemas.microsoft.com/office/powerpoint/2010/main" val="149212585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22:18-19</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testify to everyone who hears the words of the prophecy of this book: if anyone adds to them, God will add to him the plagues which are written in this book;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anyone takes away from the words of the book of this prophecy, God will take away his part from the tree of life and from the holy city, which are written in this book.”</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51827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16</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baseline="30000" dirty="0">
                <a:effectLst/>
              </a:rPr>
              <a:t>17</a:t>
            </a:r>
            <a:r>
              <a:rPr lang="en-US" sz="3600" dirty="0">
                <a:effectLst>
                  <a:outerShdw blurRad="38100" dist="38100" dir="2700000" algn="tl">
                    <a:srgbClr val="000000">
                      <a:alpha val="43137"/>
                    </a:srgbClr>
                  </a:outerShdw>
                </a:effectLst>
              </a:rPr>
              <a:t> so that the man of God may be adequate, equipped for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532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5AA1-CB36-4165-89AB-157D820BE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739759"/>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1:3-4</a:t>
            </a:r>
          </a:p>
          <a:p>
            <a:pPr algn="just">
              <a:spcAft>
                <a:spcPts val="0"/>
              </a:spcAft>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6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6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5240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1166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Memorial pillar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660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Memorial pillar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33788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62BAD-520A-41BA-8155-691A5472AAAF}"/>
              </a:ext>
            </a:extLst>
          </p:cNvPr>
          <p:cNvPicPr>
            <a:picLocks noChangeAspect="1"/>
          </p:cNvPicPr>
          <p:nvPr/>
        </p:nvPicPr>
        <p:blipFill>
          <a:blip r:embed="rId2"/>
          <a:stretch>
            <a:fillRect/>
          </a:stretch>
        </p:blipFill>
        <p:spPr>
          <a:xfrm>
            <a:off x="3303790" y="21041"/>
            <a:ext cx="5584420" cy="6815919"/>
          </a:xfrm>
          <a:prstGeom prst="rect">
            <a:avLst/>
          </a:prstGeom>
        </p:spPr>
      </p:pic>
    </p:spTree>
    <p:extLst>
      <p:ext uri="{BB962C8B-B14F-4D97-AF65-F5344CB8AC3E}">
        <p14:creationId xmlns:p14="http://schemas.microsoft.com/office/powerpoint/2010/main" val="205686251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Memorial pillar (14)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Naming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0905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6235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FE553984-95B8-659D-7ED4-824083A2A4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4965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B4B9355C-B0C5-7BB9-4BAB-4A128DE0F6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36174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581400" y="200360"/>
            <a:ext cx="4876800" cy="643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4419600" y="2895600"/>
            <a:ext cx="2590799" cy="19812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71301727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762000" y="1"/>
            <a:ext cx="10668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a:t>
            </a:r>
            <a:r>
              <a:rPr lang="en-US" sz="3600" b="1" u="sng" dirty="0">
                <a:solidFill>
                  <a:srgbClr val="FFFFCC"/>
                </a:solidFill>
                <a:latin typeface="Calibri" panose="020F0502020204030204" pitchFamily="34" charset="0"/>
              </a:rPr>
              <a:t>Bethlehem </a:t>
            </a:r>
            <a:r>
              <a:rPr lang="en-US" sz="3600" b="1" u="sng" dirty="0" err="1">
                <a:solidFill>
                  <a:srgbClr val="FFFFCC"/>
                </a:solidFill>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3C6FFD2F-8A32-DCB9-7F6B-1BD8345EA567}"/>
              </a:ext>
            </a:extLst>
          </p:cNvPr>
          <p:cNvPicPr>
            <a:picLocks noChangeAspect="1"/>
          </p:cNvPicPr>
          <p:nvPr/>
        </p:nvPicPr>
        <p:blipFill>
          <a:blip r:embed="rId3"/>
          <a:stretch>
            <a:fillRect/>
          </a:stretch>
        </p:blipFill>
        <p:spPr>
          <a:xfrm>
            <a:off x="4463143" y="2971800"/>
            <a:ext cx="3265714" cy="1828800"/>
          </a:xfrm>
          <a:prstGeom prst="rect">
            <a:avLst/>
          </a:prstGeom>
          <a:ln>
            <a:solidFill>
              <a:schemeClr val="tx1"/>
            </a:solidFill>
          </a:ln>
        </p:spPr>
      </p:pic>
    </p:spTree>
    <p:extLst>
      <p:ext uri="{BB962C8B-B14F-4D97-AF65-F5344CB8AC3E}">
        <p14:creationId xmlns:p14="http://schemas.microsoft.com/office/powerpoint/2010/main" val="178440976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45FD8E18-E519-F5B7-E3CD-B381D93D7C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5870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07887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3051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59357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34920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9952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0796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50924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Rachel’s naming (18a-b)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naming (18c)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54515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Rachel’s naming (18a-b)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naming (18c)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42395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Naming</a:t>
            </a:r>
          </a:p>
        </p:txBody>
      </p:sp>
      <p:sp>
        <p:nvSpPr>
          <p:cNvPr id="161795" name="Rectangle 3"/>
          <p:cNvSpPr>
            <a:spLocks noGrp="1" noChangeArrowheads="1"/>
          </p:cNvSpPr>
          <p:nvPr>
            <p:ph type="body" idx="1"/>
          </p:nvPr>
        </p:nvSpPr>
        <p:spPr>
          <a:xfrm>
            <a:off x="1295400" y="2078421"/>
            <a:ext cx="5731388" cy="1645920"/>
          </a:xfrm>
        </p:spPr>
        <p:txBody>
          <a:bodyPr/>
          <a:lstStyle/>
          <a:p>
            <a:pPr marL="571500" lvl="3" indent="-571500" eaLnBrk="1" hangingPunct="1">
              <a:spcBef>
                <a:spcPts val="0"/>
              </a:spcBef>
              <a:spcAft>
                <a:spcPts val="3600"/>
              </a:spcAft>
              <a:buClr>
                <a:srgbClr val="FFC000"/>
              </a:buClr>
              <a:buFont typeface="+mj-lt"/>
              <a:buAutoNum type="romanLcPeriod"/>
              <a:defRPr/>
            </a:pPr>
            <a:r>
              <a:rPr lang="en-US" dirty="0">
                <a:effectLst>
                  <a:outerShdw blurRad="38100" dist="38100" dir="2700000" algn="tl">
                    <a:srgbClr val="000000">
                      <a:alpha val="43137"/>
                    </a:srgbClr>
                  </a:outerShdw>
                </a:effectLst>
              </a:rPr>
              <a:t>Circumstances (18a)</a:t>
            </a:r>
          </a:p>
          <a:p>
            <a:pPr marL="571500" lvl="3" indent="-571500" eaLnBrk="1" hangingPunct="1">
              <a:spcBef>
                <a:spcPts val="0"/>
              </a:spcBef>
              <a:spcAft>
                <a:spcPts val="3600"/>
              </a:spcAft>
              <a:buClr>
                <a:srgbClr val="FFC000"/>
              </a:buClr>
              <a:buFont typeface="+mj-lt"/>
              <a:buAutoNum type="romanLcPeriod"/>
              <a:defRPr/>
            </a:pPr>
            <a:r>
              <a:rPr lang="en-US" dirty="0">
                <a:effectLst>
                  <a:outerShdw blurRad="38100" dist="38100" dir="2700000" algn="tl">
                    <a:srgbClr val="000000">
                      <a:alpha val="43137"/>
                    </a:srgbClr>
                  </a:outerShdw>
                </a:effectLst>
              </a:rPr>
              <a:t>Name (18b)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98526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Naming</a:t>
            </a:r>
          </a:p>
        </p:txBody>
      </p:sp>
      <p:sp>
        <p:nvSpPr>
          <p:cNvPr id="161795" name="Rectangle 3"/>
          <p:cNvSpPr>
            <a:spLocks noGrp="1" noChangeArrowheads="1"/>
          </p:cNvSpPr>
          <p:nvPr>
            <p:ph type="body" idx="1"/>
          </p:nvPr>
        </p:nvSpPr>
        <p:spPr>
          <a:xfrm>
            <a:off x="1295400" y="2078421"/>
            <a:ext cx="5731388" cy="1645920"/>
          </a:xfrm>
        </p:spPr>
        <p:txBody>
          <a:bodyPr/>
          <a:lstStyle/>
          <a:p>
            <a:pPr marL="571500" lvl="3" indent="-571500" eaLnBrk="1" hangingPunct="1">
              <a:spcBef>
                <a:spcPts val="0"/>
              </a:spcBef>
              <a:spcAft>
                <a:spcPts val="3600"/>
              </a:spcAft>
              <a:buClr>
                <a:srgbClr val="FFC000"/>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Circumstances (18a)</a:t>
            </a:r>
          </a:p>
          <a:p>
            <a:pPr marL="571500" lvl="3" indent="-571500" eaLnBrk="1" hangingPunct="1">
              <a:spcBef>
                <a:spcPts val="0"/>
              </a:spcBef>
              <a:spcAft>
                <a:spcPts val="3600"/>
              </a:spcAft>
              <a:buClr>
                <a:srgbClr val="FFC000"/>
              </a:buClr>
              <a:buFont typeface="+mj-lt"/>
              <a:buAutoNum type="romanLcPeriod"/>
              <a:defRPr/>
            </a:pPr>
            <a:r>
              <a:rPr lang="en-US" dirty="0">
                <a:effectLst>
                  <a:outerShdw blurRad="38100" dist="38100" dir="2700000" algn="tl">
                    <a:srgbClr val="000000">
                      <a:alpha val="43137"/>
                    </a:srgbClr>
                  </a:outerShdw>
                </a:effectLst>
              </a:rPr>
              <a:t>Name (18b)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213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876800" y="228600"/>
            <a:ext cx="2438400" cy="1143000"/>
          </a:xfrm>
        </p:spPr>
        <p:txBody>
          <a:bodyPr/>
          <a:lstStyle/>
          <a:p>
            <a:pPr algn="ctr" eaLnBrk="1" hangingPunct="1"/>
            <a:r>
              <a:rPr lang="en-US" sz="3600" dirty="0">
                <a:effectLst>
                  <a:outerShdw blurRad="38100" dist="38100" dir="2700000" algn="tl">
                    <a:srgbClr val="000000">
                      <a:alpha val="43137"/>
                    </a:srgbClr>
                  </a:outerShdw>
                </a:effectLst>
              </a:rPr>
              <a:t>Woman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(3:16)</a:t>
            </a:r>
          </a:p>
        </p:txBody>
      </p:sp>
      <p:sp>
        <p:nvSpPr>
          <p:cNvPr id="37891" name="Rectangle 3"/>
          <p:cNvSpPr>
            <a:spLocks noGrp="1" noChangeArrowheads="1"/>
          </p:cNvSpPr>
          <p:nvPr>
            <p:ph type="body" idx="1"/>
          </p:nvPr>
        </p:nvSpPr>
        <p:spPr>
          <a:xfrm>
            <a:off x="3581400" y="1600201"/>
            <a:ext cx="5029200" cy="20574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Painful child birth (3:16a)</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Relational conflict (3:16b)</a:t>
            </a:r>
          </a:p>
        </p:txBody>
      </p:sp>
      <p:pic>
        <p:nvPicPr>
          <p:cNvPr id="28676" name="Picture 8" descr="C:\Users\awoods\AppData\Local\Microsoft\Windows\Temporary Internet Files\Content.IE5\77FPK2XC\MCBD20125_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30604" y="3505200"/>
            <a:ext cx="4930792" cy="2743200"/>
          </a:xfrm>
          <a:prstGeom prst="rect">
            <a:avLst/>
          </a:prstGeom>
          <a:noFill/>
          <a:ln w="9525">
            <a:noFill/>
            <a:miter lim="800000"/>
            <a:headEnd/>
            <a:tailEnd/>
          </a:ln>
        </p:spPr>
      </p:pic>
      <p:pic>
        <p:nvPicPr>
          <p:cNvPr id="3" name="Picture 2">
            <a:extLst>
              <a:ext uri="{FF2B5EF4-FFF2-40B4-BE49-F238E27FC236}">
                <a16:creationId xmlns:a16="http://schemas.microsoft.com/office/drawing/2014/main" id="{9A401BD7-2B42-373B-A8D8-145B9D3093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1003396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E6CDF-E0BB-04BB-F2F1-E71DC51291D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Genesis 3:16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woman He said, ‘I will greatly multiply Your pain in childbirth, In pain you will bring forth children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your desire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TESHUQAH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for your husband, And he will rule over you.’”</a:t>
            </a:r>
          </a:p>
        </p:txBody>
      </p:sp>
      <p:pic>
        <p:nvPicPr>
          <p:cNvPr id="2" name="Picture 1">
            <a:extLst>
              <a:ext uri="{FF2B5EF4-FFF2-40B4-BE49-F238E27FC236}">
                <a16:creationId xmlns:a16="http://schemas.microsoft.com/office/drawing/2014/main" id="{C65D05A9-EA23-439D-8F04-A35D75AC34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7430" y="3200401"/>
            <a:ext cx="2857143" cy="1638095"/>
          </a:xfrm>
          <a:prstGeom prst="rect">
            <a:avLst/>
          </a:prstGeom>
        </p:spPr>
      </p:pic>
    </p:spTree>
    <p:extLst>
      <p:ext uri="{BB962C8B-B14F-4D97-AF65-F5344CB8AC3E}">
        <p14:creationId xmlns:p14="http://schemas.microsoft.com/office/powerpoint/2010/main" val="353968460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E1116281-F078-B2AC-B5C2-6709D4253B28}"/>
              </a:ext>
            </a:extLst>
          </p:cNvPr>
          <p:cNvSpPr>
            <a:spLocks noChangeArrowheads="1"/>
          </p:cNvSpPr>
          <p:nvPr/>
        </p:nvSpPr>
        <p:spPr bwMode="auto">
          <a:xfrm>
            <a:off x="609600" y="205740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māwet</a:t>
            </a:r>
            <a:r>
              <a:rPr lang="en-US" altLang="en-US">
                <a:cs typeface="Calibri" panose="020F0502020204030204" pitchFamily="34" charset="0"/>
              </a:rPr>
              <a:t>: “Death is the consequences and the punishment of sin. It originated with sin. A grand theme of the Old Testament is God’s holiness, which </a:t>
            </a:r>
            <a:r>
              <a:rPr lang="en-US" altLang="en-US" b="1" u="sng">
                <a:solidFill>
                  <a:srgbClr val="FFFFCC"/>
                </a:solidFill>
                <a:cs typeface="Calibri" panose="020F0502020204030204" pitchFamily="34" charset="0"/>
              </a:rPr>
              <a:t>separates</a:t>
            </a:r>
            <a:r>
              <a:rPr lang="en-US" altLang="en-US">
                <a:cs typeface="Calibri" panose="020F0502020204030204" pitchFamily="34" charset="0"/>
              </a:rPr>
              <a:t> Him from all that is in harmony with His character. Death, then, in the Old Testament means ultimate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from God due to sin.”</a:t>
            </a:r>
          </a:p>
        </p:txBody>
      </p:sp>
      <p:sp>
        <p:nvSpPr>
          <p:cNvPr id="6" name="Rectangle 2">
            <a:extLst>
              <a:ext uri="{FF2B5EF4-FFF2-40B4-BE49-F238E27FC236}">
                <a16:creationId xmlns:a16="http://schemas.microsoft.com/office/drawing/2014/main" id="{26DDADE5-8047-1C7B-08BD-79976512AE2B}"/>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59396" name="TextBox 2">
            <a:extLst>
              <a:ext uri="{FF2B5EF4-FFF2-40B4-BE49-F238E27FC236}">
                <a16:creationId xmlns:a16="http://schemas.microsoft.com/office/drawing/2014/main" id="{0558318B-7F2E-24E7-A9E6-B9093040C303}"/>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Elmer B. Smick, “</a:t>
            </a:r>
            <a:r>
              <a:rPr lang="en-US" altLang="en-US" sz="2400" i="1">
                <a:cs typeface="Calibri" panose="020F0502020204030204" pitchFamily="34" charset="0"/>
              </a:rPr>
              <a:t>māwet</a:t>
            </a:r>
            <a:r>
              <a:rPr lang="en-US" altLang="en-US" sz="2400">
                <a:cs typeface="Calibri" panose="020F0502020204030204" pitchFamily="34" charset="0"/>
              </a:rPr>
              <a:t>," in </a:t>
            </a:r>
            <a:r>
              <a:rPr lang="en-US" altLang="en-US" sz="2400" i="1">
                <a:cs typeface="Calibri" panose="020F0502020204030204" pitchFamily="34" charset="0"/>
              </a:rPr>
              <a:t>Theological Wordbook of the Old Testament</a:t>
            </a:r>
            <a:r>
              <a:rPr lang="en-US" altLang="en-US" sz="2400">
                <a:cs typeface="Calibri" panose="020F0502020204030204" pitchFamily="34" charset="0"/>
              </a:rPr>
              <a:t>, ed. R. Laird Harris and Gleason L. Archer and Bruce K. Waltke(Chicago: Moody, 1980), 1:1169.</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6764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64752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264C55DC-1248-F739-CD16-FF94BD9859EA}"/>
              </a:ext>
            </a:extLst>
          </p:cNvPr>
          <p:cNvSpPr>
            <a:spLocks noChangeArrowheads="1"/>
          </p:cNvSpPr>
          <p:nvPr/>
        </p:nvSpPr>
        <p:spPr bwMode="auto">
          <a:xfrm>
            <a:off x="990600" y="2728913"/>
            <a:ext cx="10210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thanatos</a:t>
            </a:r>
            <a:r>
              <a:rPr lang="en-US" altLang="en-US">
                <a:cs typeface="Calibri" panose="020F0502020204030204" pitchFamily="34" charset="0"/>
              </a:rPr>
              <a:t>: “that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(whether natural or violent) of the soul from the body by which the life on earth is ended.”</a:t>
            </a:r>
          </a:p>
        </p:txBody>
      </p:sp>
      <p:sp>
        <p:nvSpPr>
          <p:cNvPr id="60419" name="TextBox 2">
            <a:extLst>
              <a:ext uri="{FF2B5EF4-FFF2-40B4-BE49-F238E27FC236}">
                <a16:creationId xmlns:a16="http://schemas.microsoft.com/office/drawing/2014/main" id="{D0C8587B-D1F5-6C0C-5B58-85575C9261F7}"/>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Joseph Henry Thayer, </a:t>
            </a:r>
            <a:r>
              <a:rPr lang="en-US" altLang="en-US" sz="2400" i="1">
                <a:cs typeface="Calibri" panose="020F0502020204030204" pitchFamily="34" charset="0"/>
              </a:rPr>
              <a:t>Death - Thanatos</a:t>
            </a:r>
            <a:r>
              <a:rPr lang="en-US" altLang="en-US" sz="2400">
                <a:cs typeface="Calibri" panose="020F0502020204030204" pitchFamily="34" charset="0"/>
              </a:rPr>
              <a:t>, Greek-English Lexicon of the New Testament Being Grmm's Wilke's Clavis Novi Testamenti (Grand Rapids: Zondervan, 1977), 282.</a:t>
            </a:r>
          </a:p>
        </p:txBody>
      </p:sp>
      <p:sp>
        <p:nvSpPr>
          <p:cNvPr id="5" name="Rectangle 2">
            <a:extLst>
              <a:ext uri="{FF2B5EF4-FFF2-40B4-BE49-F238E27FC236}">
                <a16:creationId xmlns:a16="http://schemas.microsoft.com/office/drawing/2014/main" id="{33CEC106-AB72-E81A-FE96-5F22D04F0439}"/>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Naming</a:t>
            </a:r>
          </a:p>
        </p:txBody>
      </p:sp>
      <p:sp>
        <p:nvSpPr>
          <p:cNvPr id="161795" name="Rectangle 3"/>
          <p:cNvSpPr>
            <a:spLocks noGrp="1" noChangeArrowheads="1"/>
          </p:cNvSpPr>
          <p:nvPr>
            <p:ph type="body" idx="1"/>
          </p:nvPr>
        </p:nvSpPr>
        <p:spPr>
          <a:xfrm>
            <a:off x="1295400" y="2078421"/>
            <a:ext cx="5731388" cy="1645920"/>
          </a:xfrm>
        </p:spPr>
        <p:txBody>
          <a:bodyPr/>
          <a:lstStyle/>
          <a:p>
            <a:pPr marL="571500" lvl="3" indent="-571500" eaLnBrk="1" hangingPunct="1">
              <a:spcBef>
                <a:spcPts val="0"/>
              </a:spcBef>
              <a:spcAft>
                <a:spcPts val="3600"/>
              </a:spcAft>
              <a:buClr>
                <a:srgbClr val="FFC000"/>
              </a:buClr>
              <a:buFont typeface="+mj-lt"/>
              <a:buAutoNum type="romanLcPeriod"/>
              <a:defRPr/>
            </a:pPr>
            <a:r>
              <a:rPr lang="en-US" dirty="0">
                <a:effectLst>
                  <a:outerShdw blurRad="38100" dist="38100" dir="2700000" algn="tl">
                    <a:srgbClr val="000000">
                      <a:alpha val="43137"/>
                    </a:srgbClr>
                  </a:outerShdw>
                </a:effectLst>
              </a:rPr>
              <a:t>Circumstances (18a)</a:t>
            </a:r>
          </a:p>
          <a:p>
            <a:pPr marL="571500" lvl="3" indent="-571500" eaLnBrk="1" hangingPunct="1">
              <a:spcBef>
                <a:spcPts val="0"/>
              </a:spcBef>
              <a:spcAft>
                <a:spcPts val="3600"/>
              </a:spcAft>
              <a:buClr>
                <a:srgbClr val="FFC000"/>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Name (18b)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850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Rachel’s naming (18a-b)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naming (18c)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3728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D63CFD45-52E3-8057-5EBB-1DEEB6F939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62734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923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2566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0515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762000" y="1"/>
            <a:ext cx="10668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a:t>
            </a:r>
            <a:r>
              <a:rPr lang="en-US" sz="3600" b="1" u="sng" dirty="0">
                <a:solidFill>
                  <a:srgbClr val="FFFFCC"/>
                </a:solidFill>
                <a:latin typeface="Calibri" panose="020F0502020204030204" pitchFamily="34" charset="0"/>
              </a:rPr>
              <a:t>Bethlehem </a:t>
            </a:r>
            <a:r>
              <a:rPr lang="en-US" sz="3600" b="1" u="sng" dirty="0" err="1">
                <a:solidFill>
                  <a:srgbClr val="FFFFCC"/>
                </a:solidFill>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600B1A79-8184-FC62-A4D2-131CCD84167C}"/>
              </a:ext>
            </a:extLst>
          </p:cNvPr>
          <p:cNvPicPr>
            <a:picLocks noChangeAspect="1"/>
          </p:cNvPicPr>
          <p:nvPr/>
        </p:nvPicPr>
        <p:blipFill>
          <a:blip r:embed="rId3"/>
          <a:stretch>
            <a:fillRect/>
          </a:stretch>
        </p:blipFill>
        <p:spPr>
          <a:xfrm>
            <a:off x="4463143" y="2971800"/>
            <a:ext cx="3265714" cy="1828800"/>
          </a:xfrm>
          <a:prstGeom prst="rect">
            <a:avLst/>
          </a:prstGeom>
          <a:ln>
            <a:solidFill>
              <a:schemeClr val="tx1"/>
            </a:solidFill>
          </a:ln>
        </p:spPr>
      </p:pic>
    </p:spTree>
    <p:extLst>
      <p:ext uri="{BB962C8B-B14F-4D97-AF65-F5344CB8AC3E}">
        <p14:creationId xmlns:p14="http://schemas.microsoft.com/office/powerpoint/2010/main" val="404359673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49204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3533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6764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02738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71E92F1E-F9E0-F469-10DD-291618AC90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6197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019CCD43-A50E-7675-B853-9D264920A0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787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FAD0CCCA-8F22-B8D4-EC7E-E67D4A50CD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6654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76009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158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eaLnBrk="1" hangingPunct="1">
              <a:spcAft>
                <a:spcPts val="1200"/>
              </a:spcAft>
              <a:defRPr/>
            </a:pPr>
            <a:r>
              <a:rPr lang="en-US" sz="400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Corinthians 3:10-15</a:t>
            </a:r>
          </a:p>
          <a:p>
            <a:pPr algn="just">
              <a:spcBef>
                <a:spcPts val="0"/>
              </a:spcBef>
              <a:spcAft>
                <a:spcPts val="0"/>
              </a:spcAft>
            </a:pPr>
            <a:r>
              <a:rPr lang="en-US" sz="3200" u="none" strike="noStrike" baseline="30000" dirty="0">
                <a:effectLst/>
                <a:latin typeface="Calibri" panose="020F0502020204030204" pitchFamily="34" charset="0"/>
              </a:rPr>
              <a:t>10</a:t>
            </a:r>
            <a:r>
              <a:rPr lang="en-US" sz="3200" u="none" strike="noStrike" dirty="0">
                <a:effectLst/>
                <a:latin typeface="Calibri" panose="020F0502020204030204" pitchFamily="34" charset="0"/>
              </a:rPr>
              <a:t> </a:t>
            </a:r>
            <a:r>
              <a:rPr lang="en-US" sz="3200" dirty="0">
                <a:effectLst/>
                <a:latin typeface="Calibri" panose="020F0502020204030204" pitchFamily="34" charset="0"/>
              </a:rPr>
              <a:t>According to the grace of God which was given to me, like a wise master builder I laid a foundation, and another is building on it. But each man must be careful how he builds on it. </a:t>
            </a:r>
            <a:r>
              <a:rPr lang="en-US" sz="3200" u="none" strike="noStrike" baseline="30000" dirty="0">
                <a:effectLst/>
                <a:latin typeface="Calibri" panose="020F0502020204030204" pitchFamily="34" charset="0"/>
              </a:rPr>
              <a:t>11</a:t>
            </a:r>
            <a:r>
              <a:rPr lang="en-US" sz="3200" u="none" strike="noStrike" dirty="0">
                <a:effectLst/>
                <a:latin typeface="Calibri" panose="020F0502020204030204" pitchFamily="34" charset="0"/>
              </a:rPr>
              <a:t> </a:t>
            </a:r>
            <a:r>
              <a:rPr lang="en-US" sz="3200" dirty="0">
                <a:effectLst/>
                <a:latin typeface="Calibri" panose="020F0502020204030204" pitchFamily="34" charset="0"/>
              </a:rPr>
              <a:t>For no man can lay a foundation other than the one which is laid, which is Jesus Christ. </a:t>
            </a:r>
            <a:r>
              <a:rPr lang="en-US" sz="3200" u="none" strike="noStrike" baseline="30000" dirty="0">
                <a:effectLst/>
                <a:latin typeface="Calibri" panose="020F0502020204030204" pitchFamily="34" charset="0"/>
              </a:rPr>
              <a:t>12</a:t>
            </a:r>
            <a:r>
              <a:rPr lang="en-US" sz="3200" u="none" strike="noStrike" dirty="0">
                <a:effectLst/>
                <a:latin typeface="Calibri" panose="020F0502020204030204" pitchFamily="34" charset="0"/>
              </a:rPr>
              <a:t> </a:t>
            </a:r>
            <a:r>
              <a:rPr lang="en-US" sz="3200" dirty="0">
                <a:effectLst/>
                <a:latin typeface="Calibri" panose="020F0502020204030204" pitchFamily="34" charset="0"/>
              </a:rPr>
              <a:t>Now if any man builds on the foundation with gold, silver, precious stones, wood, hay, straw, </a:t>
            </a:r>
            <a:r>
              <a:rPr lang="en-US" sz="3200" u="none" strike="noStrike" baseline="30000" dirty="0">
                <a:effectLst/>
                <a:latin typeface="Calibri" panose="020F0502020204030204" pitchFamily="34" charset="0"/>
              </a:rPr>
              <a:t>13</a:t>
            </a:r>
            <a:r>
              <a:rPr lang="en-US" sz="3200" u="none" strike="noStrike" dirty="0">
                <a:effectLst/>
                <a:latin typeface="Calibri" panose="020F0502020204030204" pitchFamily="34" charset="0"/>
              </a:rPr>
              <a:t> </a:t>
            </a:r>
            <a:r>
              <a:rPr lang="en-US" sz="3200" dirty="0">
                <a:effectLst/>
                <a:latin typeface="Calibri" panose="020F0502020204030204" pitchFamily="34" charset="0"/>
              </a:rPr>
              <a:t>each man’s work will </a:t>
            </a:r>
            <a:r>
              <a:rPr lang="en-US" sz="3200" dirty="0">
                <a:effectLst/>
                <a:latin typeface="Calibri" panose="020F0502020204030204" pitchFamily="34" charset="0"/>
                <a:ea typeface="Calibri" panose="020F0502020204030204" pitchFamily="34" charset="0"/>
                <a:cs typeface="Calibri" panose="020F0502020204030204" pitchFamily="34" charset="0"/>
              </a:rPr>
              <a:t>become evident; for the day will show it because it is </a:t>
            </a:r>
            <a:r>
              <a:rPr lang="en-US" sz="3200" i="1" dirty="0">
                <a:effectLst/>
                <a:latin typeface="Calibri" panose="020F0502020204030204" pitchFamily="34" charset="0"/>
                <a:ea typeface="Calibri" panose="020F0502020204030204" pitchFamily="34" charset="0"/>
                <a:cs typeface="Calibri" panose="020F0502020204030204" pitchFamily="34" charset="0"/>
              </a:rPr>
              <a:t>to be</a:t>
            </a:r>
            <a:r>
              <a:rPr lang="en-US" sz="3200" dirty="0">
                <a:effectLst/>
                <a:latin typeface="Calibri" panose="020F0502020204030204" pitchFamily="34" charset="0"/>
                <a:ea typeface="Calibri" panose="020F0502020204030204" pitchFamily="34" charset="0"/>
                <a:cs typeface="Calibri" panose="020F0502020204030204" pitchFamily="34" charset="0"/>
              </a:rPr>
              <a:t> revealed with fire, and the fire itself will test the quality of . . .</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221505074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15800" cy="6857999"/>
          </a:xfrm>
          <a:prstGeom prst="rect">
            <a:avLst/>
          </a:prstGeom>
        </p:spPr>
      </p:pic>
      <p:sp>
        <p:nvSpPr>
          <p:cNvPr id="134147" name="Rectangle 1"/>
          <p:cNvSpPr>
            <a:spLocks noChangeArrowheads="1"/>
          </p:cNvSpPr>
          <p:nvPr/>
        </p:nvSpPr>
        <p:spPr bwMode="auto">
          <a:xfrm>
            <a:off x="609600" y="0"/>
            <a:ext cx="10972800" cy="3323987"/>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3:10-15</a:t>
            </a:r>
          </a:p>
          <a:p>
            <a:pPr algn="just">
              <a:spcBef>
                <a:spcPts val="0"/>
              </a:spcBef>
              <a:spcAft>
                <a:spcPts val="0"/>
              </a:spcAft>
            </a:pPr>
            <a:r>
              <a:rPr lang="en-US" sz="3200" dirty="0">
                <a:effectLst/>
                <a:latin typeface="Calibri" panose="020F0502020204030204" pitchFamily="34" charset="0"/>
                <a:ea typeface="Calibri" panose="020F0502020204030204" pitchFamily="34" charset="0"/>
                <a:cs typeface="Calibri" panose="020F0502020204030204" pitchFamily="34" charset="0"/>
              </a:rPr>
              <a:t>. . . each man’s work. </a:t>
            </a:r>
            <a:r>
              <a:rPr lang="en-US" sz="3200" u="none" strike="noStrike" baseline="30000" dirty="0">
                <a:effectLst/>
                <a:latin typeface="Calibri" panose="020F0502020204030204" pitchFamily="34" charset="0"/>
                <a:ea typeface="Calibri" panose="020F0502020204030204" pitchFamily="34" charset="0"/>
                <a:cs typeface="Calibri" panose="020F0502020204030204" pitchFamily="34" charset="0"/>
              </a:rPr>
              <a:t>14</a:t>
            </a:r>
            <a:r>
              <a:rPr lang="en-US" sz="3200" u="none" strike="noStrike"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If any man’s work which he has built on it remains, he will receive a reward. </a:t>
            </a:r>
            <a:r>
              <a:rPr lang="en-US" sz="3200" u="none" strike="noStrike" baseline="30000" dirty="0">
                <a:effectLst/>
                <a:latin typeface="Calibri" panose="020F0502020204030204" pitchFamily="34" charset="0"/>
                <a:ea typeface="Calibri" panose="020F0502020204030204" pitchFamily="34" charset="0"/>
                <a:cs typeface="Calibri" panose="020F0502020204030204" pitchFamily="34" charset="0"/>
              </a:rPr>
              <a:t>15</a:t>
            </a:r>
            <a:r>
              <a:rPr lang="en-US" sz="3200" u="none" strike="noStrike"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If any man’s work is burned up, he will suffer loss; but he himself will be saved, yet so as through fire. </a:t>
            </a:r>
          </a:p>
          <a:p>
            <a:pPr marL="0" marR="0" algn="just">
              <a:spcBef>
                <a:spcPts val="0"/>
              </a:spcBef>
              <a:spcAft>
                <a:spcPts val="0"/>
              </a:spcAft>
            </a:pPr>
            <a:endParaRPr lang="en-US" sz="3200" dirty="0">
              <a:effectLst/>
              <a:latin typeface="Calibri" panose="020F0502020204030204" pitchFamily="34" charset="0"/>
            </a:endParaRPr>
          </a:p>
        </p:txBody>
      </p:sp>
      <p:pic>
        <p:nvPicPr>
          <p:cNvPr id="3" name="Picture 2">
            <a:extLst>
              <a:ext uri="{FF2B5EF4-FFF2-40B4-BE49-F238E27FC236}">
                <a16:creationId xmlns:a16="http://schemas.microsoft.com/office/drawing/2014/main" id="{86D65C1C-AA54-95E7-A5A5-B04C65605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660" y="2590800"/>
            <a:ext cx="2554681" cy="2286000"/>
          </a:xfrm>
          <a:prstGeom prst="rect">
            <a:avLst/>
          </a:prstGeom>
          <a:ln>
            <a:solidFill>
              <a:schemeClr val="tx1"/>
            </a:solidFill>
          </a:ln>
        </p:spPr>
      </p:pic>
    </p:spTree>
    <p:extLst>
      <p:ext uri="{BB962C8B-B14F-4D97-AF65-F5344CB8AC3E}">
        <p14:creationId xmlns:p14="http://schemas.microsoft.com/office/powerpoint/2010/main" val="221867528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52404"/>
          <a:ext cx="10972800" cy="6553192"/>
        </p:xfrm>
        <a:graphic>
          <a:graphicData uri="http://schemas.openxmlformats.org/drawingml/2006/table">
            <a:tbl>
              <a:tblPr>
                <a:tableStyleId>{5940675A-B579-460E-94D1-54222C63F5DA}</a:tableStyleId>
              </a:tblPr>
              <a:tblGrid>
                <a:gridCol w="3872753">
                  <a:extLst>
                    <a:ext uri="{9D8B030D-6E8A-4147-A177-3AD203B41FA5}">
                      <a16:colId xmlns:a16="http://schemas.microsoft.com/office/drawing/2014/main" val="20000"/>
                    </a:ext>
                  </a:extLst>
                </a:gridCol>
                <a:gridCol w="2674044">
                  <a:extLst>
                    <a:ext uri="{9D8B030D-6E8A-4147-A177-3AD203B41FA5}">
                      <a16:colId xmlns:a16="http://schemas.microsoft.com/office/drawing/2014/main" val="20001"/>
                    </a:ext>
                  </a:extLst>
                </a:gridCol>
                <a:gridCol w="442600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83295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4103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6C05FAA2-2760-4803-49A3-30A1463837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000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BA8097DB-F01A-50CE-A03D-8113C006D2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884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36869</TotalTime>
  <Words>4180</Words>
  <Application>Microsoft Office PowerPoint</Application>
  <PresentationFormat>Widescreen</PresentationFormat>
  <Paragraphs>470</Paragraphs>
  <Slides>139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139</vt:i4>
      </vt:variant>
    </vt:vector>
  </HeadingPairs>
  <TitlesOfParts>
    <vt:vector size="146" baseType="lpstr">
      <vt:lpstr>Arial</vt:lpstr>
      <vt:lpstr>Calibri</vt:lpstr>
      <vt:lpstr>Roboto</vt:lpstr>
      <vt:lpstr>Times New Roman</vt:lpstr>
      <vt:lpstr>Wingdings</vt:lpstr>
      <vt:lpstr>YouTube Sans</vt:lpstr>
      <vt:lpstr>Azure</vt:lpstr>
      <vt:lpstr>PowerPoint Presentation</vt:lpstr>
      <vt:lpstr>GENESIS STRUCTURE</vt:lpstr>
      <vt:lpstr>PowerPoint Presentation</vt:lpstr>
      <vt:lpstr>PowerPoint Presentation</vt:lpstr>
      <vt:lpstr>PowerPoint Presentation</vt:lpstr>
      <vt:lpstr>PowerPoint Presentation</vt:lpstr>
      <vt:lpstr>Genesis 35:1-29 Transitionary Information</vt:lpstr>
      <vt:lpstr>II. Genesis 35:9-15 Divine Appearance</vt:lpstr>
      <vt:lpstr>II. Genesis 35:9-15 Divine Appearance</vt:lpstr>
      <vt:lpstr>New Promises Genesis 12:1-3</vt:lpstr>
      <vt:lpstr>PowerPoint Presentation</vt:lpstr>
      <vt:lpstr>PowerPoint Presentation</vt:lpstr>
      <vt:lpstr>PowerPoint Presentation</vt:lpstr>
      <vt:lpstr>PowerPoint Presentation</vt:lpstr>
      <vt:lpstr>II. Genesis 35:9-15 Divine Appearance</vt:lpstr>
      <vt:lpstr>PowerPoint Presentation</vt:lpstr>
      <vt:lpstr>PowerPoint Presentation</vt:lpstr>
      <vt:lpstr>PowerPoint Presentation</vt:lpstr>
      <vt:lpstr>PowerPoint Presentation</vt:lpstr>
      <vt:lpstr>II. Genesis 35:9-15 Divine Appearance</vt:lpstr>
      <vt:lpstr>Genesis 35:11-12 Abrahamic Covenant Reconfirmed</vt:lpstr>
      <vt:lpstr>Genesis 35:11-12 Abrahamic Covenant Reconfirmed</vt:lpstr>
      <vt:lpstr>PowerPoint Presentation</vt:lpstr>
      <vt:lpstr>PowerPoint Presentation</vt:lpstr>
      <vt:lpstr>PowerPoint Presentation</vt:lpstr>
      <vt:lpstr>Names for God in Genesis</vt:lpstr>
      <vt:lpstr>Genesis 35:11-12 Abrahamic Covenant Reconfirmed</vt:lpstr>
      <vt:lpstr>PowerPoint Presentation</vt:lpstr>
      <vt:lpstr>Names &amp; Titles Demonstrating Satan’s  Post-Fall, Earthly Authority  (Job 1:7; 2:2; Luke 4:5-8; Rom. 8:19-22)</vt:lpstr>
      <vt:lpstr>PowerPoint Presentation</vt:lpstr>
      <vt:lpstr>Genesis 35:11-12 Abrahamic Covenant Reconfirmed</vt:lpstr>
      <vt:lpstr>Genesis 35:11c-12 Jacob’s Posterity</vt:lpstr>
      <vt:lpstr>Genesis 35:11c-12 Jacob’s Posterity</vt:lpstr>
      <vt:lpstr>PowerPoint Presentation</vt:lpstr>
      <vt:lpstr>PowerPoint Presentation</vt:lpstr>
      <vt:lpstr>PowerPoint Presentation</vt:lpstr>
      <vt:lpstr>Israel’s Three Blessings to the World (Gen 12:3b)</vt:lpstr>
      <vt:lpstr>Genesis 35:11c-12 Jacob’s Posterity</vt:lpstr>
      <vt:lpstr>PowerPoint Presentation</vt:lpstr>
      <vt:lpstr>PowerPoint Presentation</vt:lpstr>
      <vt:lpstr>PowerPoint Presentation</vt:lpstr>
      <vt:lpstr>Genesis 35:11c-12 Jacob’s Posterity</vt:lpstr>
      <vt:lpstr>PowerPoint Presentation</vt:lpstr>
      <vt:lpstr>Good and Bad Kings</vt:lpstr>
      <vt:lpstr>Genesis 35:11c-12 Jacob’s Posterity</vt:lpstr>
      <vt:lpstr>PowerPoint Presentation</vt:lpstr>
      <vt:lpstr>PowerPoint Presentation</vt:lpstr>
      <vt:lpstr>PowerPoint Presentation</vt:lpstr>
      <vt:lpstr>PowerPoint Presentation</vt:lpstr>
      <vt:lpstr>PowerPoint Presentation</vt:lpstr>
      <vt:lpstr>PowerPoint Presentation</vt:lpstr>
      <vt:lpstr>II. Genesis 35:9-15 Divine Appearance</vt:lpstr>
      <vt:lpstr>PowerPoint Presentation</vt:lpstr>
      <vt:lpstr>PowerPoint Presentation</vt:lpstr>
      <vt:lpstr>PowerPoint Presentation</vt:lpstr>
      <vt:lpstr>PowerPoint Presentation</vt:lpstr>
      <vt:lpstr>II. Genesis 35:9-15 Divine Appearance</vt:lpstr>
      <vt:lpstr>Genesis 35:14-15 Jacob’s Response</vt:lpstr>
      <vt:lpstr>Genesis 35:14-15 Jacob’s Response</vt:lpstr>
      <vt:lpstr>Genesis 35:14-15 Jacob’s Response</vt:lpstr>
      <vt:lpstr>Genesis 35:1-29 Transitionary Information</vt:lpstr>
      <vt:lpstr>III. Genesis 35:16-20 Benjamin’s Birth</vt:lpstr>
      <vt:lpstr>III. Genesis 35:16-20 Benjamin’s Birth</vt:lpstr>
      <vt:lpstr>PowerPoint Presentation</vt:lpstr>
      <vt:lpstr>PowerPoint Presentation</vt:lpstr>
      <vt:lpstr>III. Genesis 35:16-20 Benjamin’s Birth</vt:lpstr>
      <vt:lpstr>Genesis 35:16b-18 Benjamin’s Birth</vt:lpstr>
      <vt:lpstr>Genesis 35:16b-18 Benjamin’s Birth</vt:lpstr>
      <vt:lpstr>Genesis 35:16b-18 Benjamin’s Birth</vt:lpstr>
      <vt:lpstr>PowerPoint Presentation</vt:lpstr>
      <vt:lpstr>PowerPoint Presentation</vt:lpstr>
      <vt:lpstr>Genesis 35:16b-18 Benjamin’s Birth</vt:lpstr>
      <vt:lpstr>Genesis 35:18 Naming</vt:lpstr>
      <vt:lpstr>Genesis 35:18 Naming</vt:lpstr>
      <vt:lpstr>Genesis 35:18 Rachel’s Naming</vt:lpstr>
      <vt:lpstr>Genesis 35:18 Rachel’s Naming</vt:lpstr>
      <vt:lpstr>Woman  (3:16)</vt:lpstr>
      <vt:lpstr>PowerPoint Presentation</vt:lpstr>
      <vt:lpstr>PowerPoint Presentation</vt:lpstr>
      <vt:lpstr>PowerPoint Presentation</vt:lpstr>
      <vt:lpstr>Genesis 35:18 Rachel’s Naming</vt:lpstr>
      <vt:lpstr>Genesis 35:18 Naming</vt:lpstr>
      <vt:lpstr>III. Genesis 35:16-20 Benjamin’s Birth</vt:lpstr>
      <vt:lpstr>Genesis 35:19-20 Rachel’s Death</vt:lpstr>
      <vt:lpstr>Genesis 35:19-20 Rachel’s Death</vt:lpstr>
      <vt:lpstr>Genesis 35:19-20 Rachel’s Death</vt:lpstr>
      <vt:lpstr>PowerPoint Presentation</vt:lpstr>
      <vt:lpstr>Genesis 35:19-20 Rachel’s Death</vt:lpstr>
      <vt:lpstr>Genesis 35:1-29 Transitionary Information</vt:lpstr>
      <vt:lpstr>IV. Genesis 35:21-22a Reuben Loses the Birthright</vt:lpstr>
      <vt:lpstr>IV. Genesis 35:21-22a Reuben Loses the Birthright</vt:lpstr>
      <vt:lpstr>IV. Genesis 35:21-22a Reuben Loses the Birthright</vt:lpstr>
      <vt:lpstr>PowerPoint Presentation</vt:lpstr>
      <vt:lpstr>PowerPoint Presentation</vt:lpstr>
      <vt:lpstr>PowerPoint Presentation</vt:lpstr>
      <vt:lpstr>PowerPoint Presentation</vt:lpstr>
      <vt:lpstr>Genesis 35:1-29 Transitionary Information</vt:lpstr>
      <vt:lpstr>V. Genesis 35:22b-26 Jacob’s Dozen</vt:lpstr>
      <vt:lpstr>V. Genesis 35:22b-26 Jacob’s Dozen</vt:lpstr>
      <vt:lpstr>PowerPoint Presentation</vt:lpstr>
      <vt:lpstr>V. Genesis 35:22b-26 Jacob’s Dozen</vt:lpstr>
      <vt:lpstr>Genesis 35:23-26a Jacob’s Dozen</vt:lpstr>
      <vt:lpstr>Genesis 35:23-26a Jacob’s Dozen</vt:lpstr>
      <vt:lpstr>PowerPoint Presentation</vt:lpstr>
      <vt:lpstr>Genesis 35:23-26a Jacob’s Dozen</vt:lpstr>
      <vt:lpstr>PowerPoint Presentation</vt:lpstr>
      <vt:lpstr>Genesis 35:23-26a Jacob’s Dozen</vt:lpstr>
      <vt:lpstr>PowerPoint Presentation</vt:lpstr>
      <vt:lpstr>Genesis 35:23-26a Jacob’s Dozen</vt:lpstr>
      <vt:lpstr>PowerPoint Presentation</vt:lpstr>
      <vt:lpstr>V. Genesis 35:22b-26 Jacob’s Dozen</vt:lpstr>
      <vt:lpstr>PowerPoint Presentation</vt:lpstr>
      <vt:lpstr>Genesis 35:1-29 Transitionary Information</vt:lpstr>
      <vt:lpstr>VI. Genesis 35:27-29 Isaac’s Death</vt:lpstr>
      <vt:lpstr>VI. Genesis 35:27-29 Isaac’s Death</vt:lpstr>
      <vt:lpstr>Genesis 35:27 Reunion of Isaac and Jacob</vt:lpstr>
      <vt:lpstr>Genesis 35:27 Reunion of Isaac and Jacob</vt:lpstr>
      <vt:lpstr>PowerPoint Presentation</vt:lpstr>
      <vt:lpstr>Genesis 35:27 Reunion of Isaac and Jacob</vt:lpstr>
      <vt:lpstr>PowerPoint Presentation</vt:lpstr>
      <vt:lpstr>VI. Genesis 35:27-29 Isaac’s Death</vt:lpstr>
      <vt:lpstr>VI. Genesis 35:27-29 Isaac’s Death</vt:lpstr>
      <vt:lpstr>Genesis 35:29 Isaac’s Death</vt:lpstr>
      <vt:lpstr>Genesis 35:29 Isaac’s Death</vt:lpstr>
      <vt:lpstr>PowerPoint Presentation</vt:lpstr>
      <vt:lpstr>PowerPoint Presentation</vt:lpstr>
      <vt:lpstr>PowerPoint Presentation</vt:lpstr>
      <vt:lpstr>PowerPoint Presentation</vt:lpstr>
      <vt:lpstr>PowerPoint Presentation</vt:lpstr>
      <vt:lpstr>Genesis 35:29 Isaac’s Death</vt:lpstr>
      <vt:lpstr>PowerPoint Presentation</vt:lpstr>
      <vt:lpstr>Mark Twain Autobiography, 2:37</vt:lpstr>
      <vt:lpstr>Genesis 35:29 Isaac’s Death</vt:lpstr>
      <vt:lpstr>PowerPoint Presentation</vt:lpstr>
      <vt:lpstr>Genesis 12‒25 Abraham’s Early Journeys</vt:lpstr>
      <vt:lpstr>PowerPoint Presentation</vt:lpstr>
      <vt:lpstr>Conclusion</vt:lpstr>
      <vt:lpstr>Genesis 35:1-29 Transitionary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137 - 35v1-29 - 16x9</dc:title>
  <dc:subject>Genesis 35</dc:subject>
  <dc:creator>A. Woods</dc:creator>
  <dc:description>Modified by Jim McGowan</dc:description>
  <cp:lastModifiedBy>Jim McGowan</cp:lastModifiedBy>
  <cp:revision>3776</cp:revision>
  <cp:lastPrinted>2023-11-12T00:49:19Z</cp:lastPrinted>
  <dcterms:created xsi:type="dcterms:W3CDTF">2009-03-17T12:21:13Z</dcterms:created>
  <dcterms:modified xsi:type="dcterms:W3CDTF">2023-11-12T01:17:03Z</dcterms:modified>
</cp:coreProperties>
</file>