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ink/ink11.xml" ContentType="application/inkml+xml"/>
  <Override PartName="/ppt/notesSlides/notesSlide7.xml" ContentType="application/vnd.openxmlformats-officedocument.presentationml.notesSlide+xml"/>
  <Override PartName="/ppt/ink/ink12.xml" ContentType="application/inkml+xml"/>
  <Override PartName="/ppt/ink/ink13.xml" ContentType="application/inkml+xml"/>
  <Override PartName="/ppt/notesSlides/notesSlide8.xml" ContentType="application/vnd.openxmlformats-officedocument.presentationml.notesSlide+xml"/>
  <Override PartName="/ppt/ink/ink14.xml" ContentType="application/inkml+xml"/>
  <Override PartName="/ppt/ink/ink15.xml" ContentType="application/inkml+xml"/>
  <Override PartName="/ppt/notesSlides/notesSlide9.xml" ContentType="application/vnd.openxmlformats-officedocument.presentationml.notesSlide+xml"/>
  <Override PartName="/ppt/ink/ink16.xml" ContentType="application/inkml+xml"/>
  <Override PartName="/ppt/ink/ink1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2501" r:id="rId2"/>
    <p:sldId id="284" r:id="rId3"/>
    <p:sldId id="2573" r:id="rId4"/>
    <p:sldId id="9628" r:id="rId5"/>
    <p:sldId id="5512" r:id="rId6"/>
    <p:sldId id="2575" r:id="rId7"/>
    <p:sldId id="2576" r:id="rId8"/>
    <p:sldId id="9629" r:id="rId9"/>
    <p:sldId id="9630" r:id="rId10"/>
    <p:sldId id="2579" r:id="rId11"/>
    <p:sldId id="9635" r:id="rId12"/>
    <p:sldId id="6594" r:id="rId13"/>
    <p:sldId id="9640" r:id="rId14"/>
    <p:sldId id="2672" r:id="rId15"/>
    <p:sldId id="2583" r:id="rId16"/>
    <p:sldId id="5514" r:id="rId17"/>
    <p:sldId id="2387" r:id="rId18"/>
    <p:sldId id="9665" r:id="rId19"/>
    <p:sldId id="2679" r:id="rId20"/>
    <p:sldId id="10379" r:id="rId21"/>
    <p:sldId id="988" r:id="rId22"/>
    <p:sldId id="8956" r:id="rId23"/>
    <p:sldId id="8957" r:id="rId24"/>
    <p:sldId id="8959" r:id="rId25"/>
    <p:sldId id="8958" r:id="rId26"/>
    <p:sldId id="8960" r:id="rId27"/>
    <p:sldId id="8961" r:id="rId28"/>
    <p:sldId id="8962" r:id="rId29"/>
    <p:sldId id="9615" r:id="rId30"/>
    <p:sldId id="3729" r:id="rId31"/>
    <p:sldId id="3730" r:id="rId32"/>
    <p:sldId id="3731" r:id="rId33"/>
    <p:sldId id="8953" r:id="rId34"/>
    <p:sldId id="3728" r:id="rId35"/>
    <p:sldId id="8952" r:id="rId36"/>
    <p:sldId id="2889" r:id="rId37"/>
    <p:sldId id="9616" r:id="rId38"/>
    <p:sldId id="3770" r:id="rId39"/>
    <p:sldId id="3772" r:id="rId40"/>
    <p:sldId id="6578" r:id="rId41"/>
    <p:sldId id="8951" r:id="rId42"/>
    <p:sldId id="3723" r:id="rId43"/>
    <p:sldId id="9617" r:id="rId44"/>
    <p:sldId id="9618" r:id="rId45"/>
    <p:sldId id="10381" r:id="rId46"/>
    <p:sldId id="10378" r:id="rId47"/>
    <p:sldId id="3727" r:id="rId48"/>
    <p:sldId id="9620" r:id="rId49"/>
    <p:sldId id="9621" r:id="rId50"/>
    <p:sldId id="2613" r:id="rId51"/>
    <p:sldId id="2654" r:id="rId52"/>
    <p:sldId id="9666" r:id="rId53"/>
    <p:sldId id="9675" r:id="rId54"/>
    <p:sldId id="3741" r:id="rId55"/>
    <p:sldId id="6587" r:id="rId56"/>
    <p:sldId id="9667" r:id="rId57"/>
    <p:sldId id="9619" r:id="rId58"/>
    <p:sldId id="8954" r:id="rId59"/>
    <p:sldId id="10383" r:id="rId60"/>
    <p:sldId id="6415" r:id="rId61"/>
    <p:sldId id="6411" r:id="rId62"/>
    <p:sldId id="6409" r:id="rId63"/>
    <p:sldId id="2785" r:id="rId64"/>
    <p:sldId id="6410" r:id="rId65"/>
    <p:sldId id="8955" r:id="rId66"/>
    <p:sldId id="3738" r:id="rId67"/>
    <p:sldId id="942" r:id="rId68"/>
    <p:sldId id="943" r:id="rId69"/>
    <p:sldId id="9668" r:id="rId70"/>
    <p:sldId id="6571" r:id="rId71"/>
    <p:sldId id="6570" r:id="rId72"/>
    <p:sldId id="3739" r:id="rId73"/>
    <p:sldId id="10384" r:id="rId74"/>
    <p:sldId id="6588" r:id="rId75"/>
    <p:sldId id="9669" r:id="rId76"/>
    <p:sldId id="3777" r:id="rId77"/>
    <p:sldId id="10382" r:id="rId78"/>
    <p:sldId id="9632" r:id="rId79"/>
    <p:sldId id="9633" r:id="rId80"/>
    <p:sldId id="1348" r:id="rId81"/>
    <p:sldId id="9670" r:id="rId82"/>
    <p:sldId id="9671" r:id="rId83"/>
    <p:sldId id="2650" r:id="rId84"/>
    <p:sldId id="5613" r:id="rId85"/>
    <p:sldId id="9634" r:id="rId86"/>
  </p:sldIdLst>
  <p:sldSz cx="12192000" cy="6858000"/>
  <p:notesSz cx="7315200" cy="9601200"/>
  <p:custDataLst>
    <p:tags r:id="rId89"/>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99"/>
    <a:srgbClr val="003399"/>
    <a:srgbClr val="FFFFCC"/>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FA2F-6FAF-4B66-8307-B2A2AB2E1B8E}" v="81" dt="2023-09-03T15:41:23.24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3870" autoAdjust="0"/>
  </p:normalViewPr>
  <p:slideViewPr>
    <p:cSldViewPr>
      <p:cViewPr varScale="1">
        <p:scale>
          <a:sx n="102" d="100"/>
          <a:sy n="102" d="100"/>
        </p:scale>
        <p:origin x="605" y="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86"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sz="1800"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012 – 2v3a</a:t>
            </a:r>
          </a:p>
          <a:p>
            <a:pPr>
              <a:defRPr/>
            </a:pPr>
            <a:r>
              <a:rPr lang="en-US" sz="1800" dirty="0"/>
              <a:t>11-12-2023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11/11/2023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21</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41024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23</a:t>
            </a:fld>
            <a:endParaRPr lang="en-US" altLang="en-US" dirty="0"/>
          </a:p>
        </p:txBody>
      </p:sp>
    </p:spTree>
    <p:extLst>
      <p:ext uri="{BB962C8B-B14F-4D97-AF65-F5344CB8AC3E}">
        <p14:creationId xmlns:p14="http://schemas.microsoft.com/office/powerpoint/2010/main" val="36436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24</a:t>
            </a:fld>
            <a:endParaRPr lang="en-US" altLang="en-US" dirty="0"/>
          </a:p>
        </p:txBody>
      </p:sp>
    </p:spTree>
    <p:extLst>
      <p:ext uri="{BB962C8B-B14F-4D97-AF65-F5344CB8AC3E}">
        <p14:creationId xmlns:p14="http://schemas.microsoft.com/office/powerpoint/2010/main" val="376141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25</a:t>
            </a:fld>
            <a:endParaRPr lang="en-US" altLang="en-US" dirty="0"/>
          </a:p>
        </p:txBody>
      </p:sp>
    </p:spTree>
    <p:extLst>
      <p:ext uri="{BB962C8B-B14F-4D97-AF65-F5344CB8AC3E}">
        <p14:creationId xmlns:p14="http://schemas.microsoft.com/office/powerpoint/2010/main" val="11134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26</a:t>
            </a:fld>
            <a:endParaRPr lang="en-US" altLang="en-US" dirty="0"/>
          </a:p>
        </p:txBody>
      </p:sp>
    </p:spTree>
    <p:extLst>
      <p:ext uri="{BB962C8B-B14F-4D97-AF65-F5344CB8AC3E}">
        <p14:creationId xmlns:p14="http://schemas.microsoft.com/office/powerpoint/2010/main" val="37312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27</a:t>
            </a:fld>
            <a:endParaRPr lang="en-US" altLang="en-US" dirty="0"/>
          </a:p>
        </p:txBody>
      </p:sp>
    </p:spTree>
    <p:extLst>
      <p:ext uri="{BB962C8B-B14F-4D97-AF65-F5344CB8AC3E}">
        <p14:creationId xmlns:p14="http://schemas.microsoft.com/office/powerpoint/2010/main" val="127686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11/11/2023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28</a:t>
            </a:fld>
            <a:endParaRPr lang="en-US" altLang="en-US" dirty="0"/>
          </a:p>
        </p:txBody>
      </p:sp>
    </p:spTree>
    <p:extLst>
      <p:ext uri="{BB962C8B-B14F-4D97-AF65-F5344CB8AC3E}">
        <p14:creationId xmlns:p14="http://schemas.microsoft.com/office/powerpoint/2010/main" val="151451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4.xml"/><Relationship Id="rId4" Type="http://schemas.openxmlformats.org/officeDocument/2006/relationships/image" Target="../media/image52.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customXml" Target="../ink/ink6.xm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9.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customXml" Target="../ink/ink10.xm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1.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customXml" Target="../ink/ink12.xm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customXml" Target="../ink/ink14.xm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5.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customXml" Target="../ink/ink16.xm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7.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2278291546"/>
              </p:ext>
            </p:extLst>
          </p:nvPr>
        </p:nvGraphicFramePr>
        <p:xfrm>
          <a:off x="609601" y="72933"/>
          <a:ext cx="10972799" cy="6712134"/>
        </p:xfrm>
        <a:graphic>
          <a:graphicData uri="http://schemas.openxmlformats.org/drawingml/2006/table">
            <a:tbl>
              <a:tblPr firstRow="1" bandRow="1">
                <a:tableStyleId>{073A0DAA-6AF3-43AB-8588-CEC1D06C72B9}</a:tableStyleId>
              </a:tblPr>
              <a:tblGrid>
                <a:gridCol w="3979147">
                  <a:extLst>
                    <a:ext uri="{9D8B030D-6E8A-4147-A177-3AD203B41FA5}">
                      <a16:colId xmlns:a16="http://schemas.microsoft.com/office/drawing/2014/main" val="20000"/>
                    </a:ext>
                  </a:extLst>
                </a:gridCol>
                <a:gridCol w="3014505">
                  <a:extLst>
                    <a:ext uri="{9D8B030D-6E8A-4147-A177-3AD203B41FA5}">
                      <a16:colId xmlns:a16="http://schemas.microsoft.com/office/drawing/2014/main" val="20001"/>
                    </a:ext>
                  </a:extLst>
                </a:gridCol>
                <a:gridCol w="3979147">
                  <a:extLst>
                    <a:ext uri="{9D8B030D-6E8A-4147-A177-3AD203B41FA5}">
                      <a16:colId xmlns:a16="http://schemas.microsoft.com/office/drawing/2014/main" val="20002"/>
                    </a:ext>
                  </a:extLst>
                </a:gridCol>
              </a:tblGrid>
              <a:tr h="60496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674480886"/>
                  </a:ext>
                </a:extLst>
              </a:tr>
              <a:tr h="46708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Grant Jeffrey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Chuck Smith*</a:t>
                      </a:r>
                    </a:p>
                  </a:txBody>
                  <a:tcPr marT="45727" marB="45727" anchor="ctr"/>
                </a:tc>
                <a:extLst>
                  <a:ext uri="{0D108BD9-81ED-4DB2-BD59-A6C34878D82A}">
                    <a16:rowId xmlns:a16="http://schemas.microsoft.com/office/drawing/2014/main" val="1282481524"/>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798" y="1676400"/>
            <a:ext cx="1917802" cy="2377440"/>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900" dirty="0">
                <a:effectLst>
                  <a:outerShdw blurRad="38100" dist="38100" dir="2700000" algn="tl">
                    <a:srgbClr val="000000">
                      <a:alpha val="43137"/>
                    </a:srgbClr>
                  </a:outerShdw>
                </a:effectLst>
                <a:cs typeface="Calibri" panose="020F0502020204030204" pitchFamily="34" charset="0"/>
              </a:rPr>
              <a:t>“The noun form allows for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900" i="1" dirty="0">
                <a:effectLst>
                  <a:outerShdw blurRad="38100" dist="38100" dir="2700000" algn="tl">
                    <a:srgbClr val="000000">
                      <a:alpha val="43137"/>
                    </a:srgbClr>
                  </a:outerShdw>
                </a:effectLst>
                <a:cs typeface="Calibri" panose="020F0502020204030204" pitchFamily="34" charset="0"/>
              </a:rPr>
              <a:t>Patristic Greek Lexicon</a:t>
            </a:r>
            <a:r>
              <a:rPr lang="en-US" sz="29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066800" y="235807"/>
            <a:ext cx="1005840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279034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84120" y="228600"/>
            <a:ext cx="722376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xviii.</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4475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2020 revision primarily focuses on correcting some formatting and spelling inconsistencies of the 2003‒edition of this work as well as the editing of the text to improve its readability. Furthermore, it includes a new topical index as well as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altered view of II Thessalonians 2:3</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developed after additional research of new scholarly work, such as Dr. Andy Woods’ </a:t>
            </a:r>
            <a:r>
              <a:rPr lang="en-US" sz="3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 Spiritual Departure or Physical Rapture?</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in 2018 by Dispensational Publishing House.”</a:t>
            </a:r>
            <a:endParaRPr 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previous editions of this work, I presented a different viewpoint: that the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referring to the apostasy of the church. The fact that in the last days, the church will depart from the faith is clearly taught in other passages, such as I Timothy 4:1-3. But is that true also of II Thessalonians 2:3? That was my assumption for many years, but at one point I began questioning this conclusion. One reason I held this position was based on viewing II Thessalonians 2:3 from the perspective of systematic theology where conclusions are drawn from all sources. My conclusions on the II Thessalonian passage were drawn from the I Timothy passage.”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3" name="Picture 2">
            <a:extLst>
              <a:ext uri="{FF2B5EF4-FFF2-40B4-BE49-F238E27FC236}">
                <a16:creationId xmlns:a16="http://schemas.microsoft.com/office/drawing/2014/main" id="{9F61A3CE-C1AA-7774-8C49-EDB86417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548017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reason was based on another fact. I already knew that the Greek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could refer to a physical departure as well as a moral, ethical, or spiritual departure. In the vast majority of appearances, the term is used in the latter sense. Hence, the vast majority of theologians, including me, interpret II Thessalonians 2:3 according to this meaning of the term. Rather than continuing to interpret the verse primarily from the viewpoint of systematic theology, I decided to research it from the perspective of biblical theology, which focuses more on a specific biblical writer and/or book.”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sp>
        <p:nvSpPr>
          <p:cNvPr id="4" name="Rectangle 2">
            <a:extLst>
              <a:ext uri="{FF2B5EF4-FFF2-40B4-BE49-F238E27FC236}">
                <a16:creationId xmlns:a16="http://schemas.microsoft.com/office/drawing/2014/main" id="{822CFCC2-53D4-AF3C-737E-523773298DF7}"/>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8466394-F6A5-C9AA-F67B-950486DE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64690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652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the focus was on both epistles to the Thessalonians before interpreting one verse in one of the epistles through a verse from a different book by the same author, but addressed to a different audience and written in a different context. Paul wrote I and II Thessalonians to the same church responding to questions they had written to him. In the first epistle, Paul dealt with the rapture of the church (4:13-18) and the day of the Lord (5:1-11). He clearly taught that the day of the Lord will not overtake the believer, but only the unbeliever, since believers are not appointed to wrath (v. 9) and the antecedent to wrath is the day of the Lord (v. 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sp>
        <p:nvSpPr>
          <p:cNvPr id="4" name="Rectangle 2">
            <a:extLst>
              <a:ext uri="{FF2B5EF4-FFF2-40B4-BE49-F238E27FC236}">
                <a16:creationId xmlns:a16="http://schemas.microsoft.com/office/drawing/2014/main" id="{5BCFBBF5-26A6-7A27-5BD5-629EA79006AE}"/>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47F2957-6F7F-7C2B-E8E3-CE99FBC7BE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65574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verses show a pre-</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Between the two epistles, false teachers had come into the church announcing that the day of the Lord had begun. The news troubled the Thessalonians greatly, since it was the opposite of what Paul had taught them both in person and in writing (in the first epistle). So, Paul wrote them the second epistle to let them know that it was not possible for them to be in the day of the Lord since two things had to precede this time, the first of which was the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fact raised a question in my mind: Is it possible that Paul mentioned the </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II Thessalonians 2:3 in order to reaffirm what he had written in the first epistle, namely, that the believers would not enter the day of the Lord?”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sp>
        <p:nvSpPr>
          <p:cNvPr id="4" name="Rectangle 2">
            <a:extLst>
              <a:ext uri="{FF2B5EF4-FFF2-40B4-BE49-F238E27FC236}">
                <a16:creationId xmlns:a16="http://schemas.microsoft.com/office/drawing/2014/main" id="{60F7C0EB-4396-927E-C713-A14A52302E71}"/>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66154EA-D7D1-AEE3-0E3C-1BC913797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618144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36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finally helped to convince me is Dr. Andy Woods’ booklet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Spiritual Departure or Physical Departure?</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by Dispensational Publishing House in 2018. Among the points Woods makes are the following: 1. There have always been doctrinal departures, even in the first century (p. 6-8). 2. There is a definite article before the noun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just as there is a definite article before ‘man of sin’ in the same verse. Woods states: ‘By providing these two definite articles essentially Paul is indicating that the apostasy will be something that has specific, time-bound qualities just like the man of sin’s coming has such qualities.’”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sp>
        <p:nvSpPr>
          <p:cNvPr id="4" name="Rectangle 2">
            <a:extLst>
              <a:ext uri="{FF2B5EF4-FFF2-40B4-BE49-F238E27FC236}">
                <a16:creationId xmlns:a16="http://schemas.microsoft.com/office/drawing/2014/main" id="{C76692FA-7619-5A22-A746-9C8189744B1B}"/>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A298F03-8BD4-8AA3-2245-60CD993D01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29150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other words, just like the advent of the man of sin will be specific and an instantaneous event in future history, the coming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departure, will similarly be specific and time bound . . . [It] will also take place instantaneously.’ (p. 15-16). 3. The Greek noun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a physical departure, and examples include Matthew 5:31, 19:7; and Mark 10:4 (p. 17-20). 4. The verbal form of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Woods states: ‘Only three times does the verb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 a spiritual departure [Lk. 8:13; I Tim. 4:1; Heb. 3:12] . . . However, the majority of times, or a full seventy-five percent of instances where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in the Greek New Testament, it does not refer to a spiritual departure, but rather to a physical departure.’”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sp>
        <p:nvSpPr>
          <p:cNvPr id="4" name="Rectangle 2">
            <a:extLst>
              <a:ext uri="{FF2B5EF4-FFF2-40B4-BE49-F238E27FC236}">
                <a16:creationId xmlns:a16="http://schemas.microsoft.com/office/drawing/2014/main" id="{DD550D26-AA59-6B27-2E87-63061202C1F8}"/>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9D91B76-104B-C454-9692-97C88F8708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402759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while this verb is used 15 times, only three times does it mean a spiritual departure. The remaining twelve times it clearly means a physical departure.’” (p. 21). Woods made additional observations in his booklet, but these four were the main points that finally convinced me that II Thessalonians 2:3 is speaking of a physical departure, which will be the rapture of the church. Hence, the verse provides additional evidence for a pre-</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sp>
        <p:nvSpPr>
          <p:cNvPr id="4" name="Rectangle 2">
            <a:extLst>
              <a:ext uri="{FF2B5EF4-FFF2-40B4-BE49-F238E27FC236}">
                <a16:creationId xmlns:a16="http://schemas.microsoft.com/office/drawing/2014/main" id="{0C18E03F-08D3-0B6B-7DD1-6F10396A0089}"/>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228C066-5EB2-6558-9FB3-4E50F1F7A9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95278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124200" y="247472"/>
            <a:ext cx="59436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43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2:3 </a:t>
            </a:r>
            <a:r>
              <a:rPr lang="en-US" sz="3000" b="1" i="1" dirty="0">
                <a:solidFill>
                  <a:srgbClr val="FFFFCC"/>
                </a:solidFill>
                <a:effectLst>
                  <a:outerShdw blurRad="38100" dist="38100" dir="2700000" algn="tl">
                    <a:srgbClr val="000000">
                      <a:alpha val="43137"/>
                    </a:srgbClr>
                  </a:outerShdw>
                </a:effectLst>
              </a:rPr>
              <a:t>falling away</a:t>
            </a:r>
            <a:r>
              <a:rPr lang="en-US" sz="3000" dirty="0">
                <a:effectLst>
                  <a:outerShdw blurRad="38100" dist="38100" dir="2700000" algn="tl">
                    <a:srgbClr val="000000">
                      <a:alpha val="43137"/>
                    </a:srgbClr>
                  </a:outerShdw>
                </a:effectLst>
              </a:rPr>
              <a:t>. The ‘falling away’ (Greek </a:t>
            </a:r>
            <a:r>
              <a:rPr lang="en-US" sz="3000" i="1" dirty="0">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3000" i="1" dirty="0">
                <a:effectLst>
                  <a:outerShdw blurRad="38100" dist="38100" dir="2700000" algn="tl">
                    <a:srgbClr val="000000">
                      <a:alpha val="43137"/>
                    </a:srgbClr>
                  </a:outerShdw>
                </a:effectLst>
              </a:rPr>
              <a:t>apo</a:t>
            </a:r>
            <a:r>
              <a:rPr lang="en-US" sz="3000" dirty="0">
                <a:effectLst>
                  <a:outerShdw blurRad="38100" dist="38100" dir="2700000" algn="tl">
                    <a:srgbClr val="000000">
                      <a:alpha val="43137"/>
                    </a:srgbClr>
                  </a:outerShdw>
                </a:effectLst>
              </a:rPr>
              <a:t> (meaning ‘away from’) and </a:t>
            </a:r>
            <a:r>
              <a:rPr lang="en-US" sz="3000" i="1" dirty="0">
                <a:effectLst>
                  <a:outerShdw blurRad="38100" dist="38100" dir="2700000" algn="tl">
                    <a:srgbClr val="000000">
                      <a:alpha val="43137"/>
                    </a:srgbClr>
                  </a:outerShdw>
                </a:effectLst>
              </a:rPr>
              <a:t>stasis</a:t>
            </a:r>
            <a:r>
              <a:rPr lang="en-US" sz="3000" dirty="0">
                <a:effectLst>
                  <a:outerShdw blurRad="38100" dist="38100" dir="2700000" algn="tl">
                    <a:srgbClr val="000000">
                      <a:alpha val="43137"/>
                    </a:srgbClr>
                  </a:outerShdw>
                </a:effectLst>
              </a:rPr>
              <a:t> (meaning ‘standing’). It could properly be rendered ‘standing away’ instead of ‘falling away.’”</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a:t>
            </a:r>
            <a:r>
              <a:rPr lang="en-US" sz="3000" b="1" u="sng" dirty="0">
                <a:solidFill>
                  <a:srgbClr val="FFFFCC"/>
                </a:solidFill>
                <a:effectLst>
                  <a:outerShdw blurRad="38100" dist="38100" dir="2700000" algn="tl">
                    <a:srgbClr val="000000">
                      <a:alpha val="43137"/>
                    </a:srgbClr>
                  </a:outerShdw>
                </a:effectLst>
              </a:rPr>
              <a:t>This standing away from, in context, seems to refer to all the raptured believers standing away from the earth, as they stand before their returning Lord when they meet Him in the heavens</a:t>
            </a:r>
            <a:r>
              <a:rPr lang="en-US" sz="3000" dirty="0">
                <a:effectLst>
                  <a:outerShdw blurRad="38100" dist="38100" dir="2700000" algn="tl">
                    <a:srgbClr val="000000">
                      <a:alpha val="43137"/>
                    </a:srgbClr>
                  </a:outerShdw>
                </a:effectLst>
              </a:rPr>
              <a:t>. Here, Paul is reminding them that the ‘sudden destruction’ that would come upon unbelievers when the day of the Lord begins could not happen until the rapture - the standing away from the earth before Christ (Romans 14:10) - had taken place.”</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458289"/>
          </a:xfrm>
        </p:spPr>
        <p:txBody>
          <a:bodyPr/>
          <a:lstStyle/>
          <a:p>
            <a:pPr marL="0" indent="0" algn="just">
              <a:buNone/>
            </a:pPr>
            <a:r>
              <a:rPr lang="en-US" sz="30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 Greek word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it is derived from a verb meaning ‘depart from’ (</a:t>
            </a:r>
            <a:r>
              <a:rPr lang="en-US" sz="2800" i="1" dirty="0" err="1">
                <a:effectLst>
                  <a:outerShdw blurRad="38100" dist="38100" dir="2700000" algn="tl">
                    <a:srgbClr val="000000">
                      <a:alpha val="43137"/>
                    </a:srgbClr>
                  </a:outerShdw>
                </a:effectLst>
              </a:rPr>
              <a:t>aphistēmi</a:t>
            </a:r>
            <a:r>
              <a:rPr lang="en-US" sz="2800" dirty="0">
                <a:effectLst>
                  <a:outerShdw blurRad="38100" dist="38100" dir="2700000" algn="tl">
                    <a:srgbClr val="000000">
                      <a:alpha val="43137"/>
                    </a:srgbClr>
                  </a:outerShdw>
                </a:effectLst>
              </a:rPr>
              <a:t>). The most basic root meaning of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is ‘departure.’ While the word can be used metaphorically of departure from doctrine (Acts 21:21), the context of the passage must ultimately determine its meaning. It is significant that in 2:1 Paul is writing about ‘the coming of our Lord Jesus’ and particularly about the aspect of the event, which relates to ‘our gathering to Him.’ A comparison of 1 Thessalonians 4:17 suggests that this is a clear reference to the Rapture. Two events, then, must precede the Day of the Lord</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rapture of the church and the revelation of the Antichrist. Believers who have not experienced these events can be assumed that they are not suffering Tribulation judgments.”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529840" y="228600"/>
            <a:ext cx="713232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Carl Laney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J. Carl Laney, </a:t>
            </a:r>
            <a:r>
              <a:rPr lang="en-US" sz="1800" i="1" dirty="0">
                <a:latin typeface="Calibri" panose="020F0502020204030204" pitchFamily="34" charset="0"/>
                <a:ea typeface="Calibri" panose="020F0502020204030204" pitchFamily="34" charset="0"/>
                <a:cs typeface="Times New Roman" panose="02020603050405020304" pitchFamily="18" charset="0"/>
              </a:rPr>
              <a:t>Answers to Tough Questions: A Survey of Problem Passages and Issues from Every Book of the Bible</a:t>
            </a:r>
            <a:r>
              <a:rPr lang="en-US" sz="1800" dirty="0">
                <a:latin typeface="Calibri" panose="020F0502020204030204" pitchFamily="34" charset="0"/>
                <a:ea typeface="Calibri" panose="020F0502020204030204" pitchFamily="34" charset="0"/>
                <a:cs typeface="Times New Roman" panose="02020603050405020304" pitchFamily="18" charset="0"/>
              </a:rPr>
              <a:t> (Kregel: Grand Rapids, 1997)</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289.</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45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“Paul says that before the Day of the Lord begins there must first come a removing. There are two kinds of removing that are going to take place. First, the organized church will depart from the faith</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that is what we call apostasy. But there will be total apostasy when the Lord comes, and that cannot take place until the true church is removed. The Lord asked… ‘when the Son of man cometh [to the earth], shall He find faith...?’ (Luke 18:8). When He says, ‘the faith,’ He means that body of truth which He left here. The answer to His question is no, He will not find faith here when He returns.”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“There will be total apostasy because of two things: (1) the organization of the church has separated from the faith—it has apostatized and (2) there has been another departure, the departure of the true church from the earth. The departure of the true church leads into the total apostatizing of the organized church. The Day of The Lord cannot begin</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nor the Great Tribulation period</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until the departure of the true church has taken place.”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553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895600" y="1676401"/>
            <a:ext cx="8686800" cy="3046988"/>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Milton Terry explains: “A fundamental principle in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grammatico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exposition is that the words and sentences can have but one significance in one and the same connection. The moment we neglect this principle we drift upon a sea of uncertainty and conjecture.”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p:cNvSpPr txBox="1"/>
          <p:nvPr/>
        </p:nvSpPr>
        <p:spPr>
          <a:xfrm>
            <a:off x="2514600" y="228601"/>
            <a:ext cx="7543800" cy="1200329"/>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Milton Terry</a:t>
            </a:r>
          </a:p>
          <a:p>
            <a:pPr algn="ctr"/>
            <a:r>
              <a:rPr lang="en-US" sz="1800" i="1" dirty="0">
                <a:effectLst>
                  <a:outerShdw blurRad="38100" dist="38100" dir="2700000" algn="tl">
                    <a:srgbClr val="000000"/>
                  </a:outerShdw>
                </a:effectLst>
                <a:latin typeface="Calibri" panose="020F0502020204030204" pitchFamily="34" charset="0"/>
                <a:cs typeface="+mn-cs"/>
              </a:rPr>
              <a:t>Biblical Hermeneutics: A Treatise on the Interpretation of the Old and New Testaments (1885; reprint, Grand Rapids: Zondervan, 1947), 205.</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05000"/>
            <a:ext cx="1828800" cy="2743200"/>
          </a:xfrm>
          <a:prstGeom prst="rect">
            <a:avLst/>
          </a:prstGeom>
        </p:spPr>
      </p:pic>
    </p:spTree>
    <p:extLst>
      <p:ext uri="{BB962C8B-B14F-4D97-AF65-F5344CB8AC3E}">
        <p14:creationId xmlns:p14="http://schemas.microsoft.com/office/powerpoint/2010/main" val="1248918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“Apostasy has a basic root meaning of departure, departure from, or standing apart from. The question in Second Thessalonians is a departure from what? Context is the key for understanding many words in the text. Scripture uses the term apostasy in several ways…Paul had written to the Thessalonians about another departure of the church (1 Thessalonians 4:13–18) and her gathering together unto Him (2 Thessalonians 2:1). This is the rapture and a legitimate use of the word departure, stand apart, or apostasy. Historically the word can easily mean this. Once the church has departed. (been raptured) there is not one believer left on the planet. This would be a total complete apostasy in several ways. In essence, one departure, or an apostasy causes the other and Paul could have easily used the word he did, referring to the secondary part (those left behind on the planet) in total.”</a:t>
            </a:r>
            <a:endParaRPr lang="en-US" sz="27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Olander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David Olander, </a:t>
            </a:r>
            <a:r>
              <a:rPr lang="en-US" sz="1800" i="1" dirty="0">
                <a:latin typeface="Calibri" panose="020F0502020204030204" pitchFamily="34" charset="0"/>
                <a:ea typeface="Calibri" panose="020F0502020204030204" pitchFamily="34" charset="0"/>
                <a:cs typeface="Times New Roman" panose="02020603050405020304" pitchFamily="18" charset="0"/>
              </a:rPr>
              <a:t>The Greatness of the Rapture</a:t>
            </a:r>
            <a:r>
              <a:rPr lang="en-US" sz="1800" dirty="0">
                <a:latin typeface="Calibri" panose="020F0502020204030204" pitchFamily="34" charset="0"/>
                <a:ea typeface="Calibri" panose="020F0502020204030204" pitchFamily="34" charset="0"/>
                <a:cs typeface="Times New Roman" panose="02020603050405020304" pitchFamily="18" charset="0"/>
              </a:rPr>
              <a:t> (Fort Worth, TX: Tyndale Seminary Press, 2015). 100-101.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80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4053245"/>
          </a:xfrm>
        </p:spPr>
        <p:txBody>
          <a:bodyPr/>
          <a:lstStyle/>
          <a:p>
            <a:pPr marL="0" indent="0" algn="just">
              <a:buNone/>
            </a:pPr>
            <a:r>
              <a:rPr lang="en-US" sz="30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238926"/>
          </a:xfrm>
        </p:spPr>
        <p:txBody>
          <a:bodyPr/>
          <a:lstStyle/>
          <a:p>
            <a:pPr marL="0" indent="0" algn="just">
              <a:buNone/>
            </a:pPr>
            <a:r>
              <a:rPr lang="en-US" sz="3000" dirty="0">
                <a:effectLst>
                  <a:outerShdw blurRad="38100" dist="38100" dir="2700000" algn="tl">
                    <a:srgbClr val="000000">
                      <a:alpha val="43137"/>
                    </a:srgbClr>
                  </a:outerShdw>
                </a:effectLst>
              </a:rPr>
              <a:t>“If the word ‘</a:t>
            </a:r>
            <a:r>
              <a:rPr lang="en-US" sz="3000" dirty="0" err="1">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EC70515D-6369-6D20-A3E6-A2524469D62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9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3840469"/>
          </a:xfrm>
        </p:spPr>
        <p:txBody>
          <a:bodyPr/>
          <a:lstStyle/>
          <a:p>
            <a:pPr marL="0" indent="0" algn="just">
              <a:buNone/>
            </a:pPr>
            <a:r>
              <a:rPr lang="en-US" sz="30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3A16D532-AC76-3C69-33F4-484E4D96189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87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A502EC-FC2F-7A00-1240-4F5FFBEF13B0}"/>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23333"/>
          <a:stretch/>
        </p:blipFill>
        <p:spPr>
          <a:xfrm>
            <a:off x="3678507" y="137160"/>
            <a:ext cx="4834987" cy="6583680"/>
          </a:xfrm>
          <a:prstGeom prst="rect">
            <a:avLst/>
          </a:prstGeom>
        </p:spPr>
      </p:pic>
    </p:spTree>
    <p:extLst>
      <p:ext uri="{BB962C8B-B14F-4D97-AF65-F5344CB8AC3E}">
        <p14:creationId xmlns:p14="http://schemas.microsoft.com/office/powerpoint/2010/main" val="3812102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92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5488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precisely does Paul mean when he says that ‘the falling away’ (2:3) must come before the tribulation? The definite article ‘the’ denotes that this will be a definitive event, an event distinct from the appearance of the Man of Sin. The Greek word for ‘falling away’, taken by itself, does not mean religious apostasy or defection. Neither does the word mean ‘to fall,’ as the Greeks have another word for that. The best translation of the word is ‘to depart.’ The apostle Paul refers here to a definitive event, which he calls ‘the departure,’ and which will occur just before the start of the tribulation. This is the rapture of the church.”</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209800" y="247471"/>
            <a:ext cx="777240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58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2057400"/>
            <a:ext cx="10972800" cy="2194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apostle Paul uses this word in 1 Timothy 4:1, ‘some shall depart from the faith.’ The necessity for qualifying the word with the phrase ‘from the faith’ shows of the word taken by itself has no such connotation.”</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981200" y="247471"/>
            <a:ext cx="8229600" cy="1280160"/>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n. 2.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62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520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7E6EF-67E6-AB8F-D0BE-55CAD9C93429}"/>
              </a:ext>
            </a:extLst>
          </p:cNvPr>
          <p:cNvPicPr>
            <a:picLocks noChangeAspect="1"/>
          </p:cNvPicPr>
          <p:nvPr/>
        </p:nvPicPr>
        <p:blipFill rotWithShape="1">
          <a:blip r:embed="rId2"/>
          <a:srcRect l="10775" t="16613" b="18268"/>
          <a:stretch/>
        </p:blipFill>
        <p:spPr>
          <a:xfrm>
            <a:off x="6553200" y="381000"/>
            <a:ext cx="4582658"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C45F43CB-839C-4B06-B029-89BDF6ABDAF9}"/>
              </a:ext>
            </a:extLst>
          </p:cNvPr>
          <p:cNvPicPr>
            <a:picLocks noChangeAspect="1"/>
          </p:cNvPicPr>
          <p:nvPr/>
        </p:nvPicPr>
        <p:blipFill rotWithShape="1">
          <a:blip r:embed="rId3"/>
          <a:srcRect l="12153" t="882" r="7986" b="3872"/>
          <a:stretch/>
        </p:blipFill>
        <p:spPr>
          <a:xfrm>
            <a:off x="1130431" y="381000"/>
            <a:ext cx="3517769"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839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609600" y="228600"/>
            <a:ext cx="109728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Lampe’s </a:t>
            </a:r>
            <a:r>
              <a:rPr lang="en-US" altLang="en-US" sz="3600" i="1" dirty="0">
                <a:effectLst>
                  <a:outerShdw blurRad="38100" dist="38100" dir="2700000" algn="tl">
                    <a:srgbClr val="000000">
                      <a:alpha val="43137"/>
                    </a:srgbClr>
                  </a:outerShdw>
                </a:effectLst>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655763"/>
            <a:ext cx="6553200"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88371"/>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a:t>
            </a:r>
            <a:r>
              <a:rPr lang="en-US" b="1" u="sng" dirty="0">
                <a:solidFill>
                  <a:srgbClr val="FFFFCC"/>
                </a:solidFill>
                <a:effectLst/>
                <a:cs typeface="Calibri" panose="020F0502020204030204" pitchFamily="34" charset="0"/>
              </a:rPr>
              <a:t>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222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F0289-0AE6-40D4-E2F8-4856E100F9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568603B2-9C7E-A08E-CBB7-A39A5F8DC8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2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3284-B40E-4B01-7181-6432EE1BED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2" name="Picture 1">
            <a:extLst>
              <a:ext uri="{FF2B5EF4-FFF2-40B4-BE49-F238E27FC236}">
                <a16:creationId xmlns:a16="http://schemas.microsoft.com/office/drawing/2014/main" id="{FFFF7ECE-CDAF-52FB-FC92-2556159234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42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91D1B6-26D5-4E37-8CC7-7EAFC9A20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2890" y="137160"/>
            <a:ext cx="4535910" cy="6583680"/>
          </a:xfrm>
          <a:prstGeom prst="rect">
            <a:avLst/>
          </a:prstGeom>
        </p:spPr>
      </p:pic>
      <p:pic>
        <p:nvPicPr>
          <p:cNvPr id="2" name="Picture 1">
            <a:extLst>
              <a:ext uri="{FF2B5EF4-FFF2-40B4-BE49-F238E27FC236}">
                <a16:creationId xmlns:a16="http://schemas.microsoft.com/office/drawing/2014/main" id="{3040CA60-BEDC-8722-9086-CF8E91EB236F}"/>
              </a:ext>
            </a:extLst>
          </p:cNvPr>
          <p:cNvPicPr>
            <a:picLocks noChangeAspect="1"/>
          </p:cNvPicPr>
          <p:nvPr/>
        </p:nvPicPr>
        <p:blipFill>
          <a:blip r:embed="rId3"/>
          <a:stretch>
            <a:fillRect/>
          </a:stretch>
        </p:blipFill>
        <p:spPr>
          <a:xfrm>
            <a:off x="6226629" y="2246586"/>
            <a:ext cx="4898571" cy="2743200"/>
          </a:xfrm>
          <a:prstGeom prst="rect">
            <a:avLst/>
          </a:prstGeom>
        </p:spPr>
      </p:pic>
    </p:spTree>
    <p:extLst>
      <p:ext uri="{BB962C8B-B14F-4D97-AF65-F5344CB8AC3E}">
        <p14:creationId xmlns:p14="http://schemas.microsoft.com/office/powerpoint/2010/main" val="3599505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14749"/>
            <a:ext cx="8686800" cy="6428505"/>
          </a:xfrm>
          <a:prstGeom prst="rect">
            <a:avLst/>
          </a:prstGeom>
        </p:spPr>
      </p:pic>
    </p:spTree>
    <p:extLst>
      <p:ext uri="{BB962C8B-B14F-4D97-AF65-F5344CB8AC3E}">
        <p14:creationId xmlns:p14="http://schemas.microsoft.com/office/powerpoint/2010/main" val="1004864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nvPr>
        </p:nvGraphicFramePr>
        <p:xfrm>
          <a:off x="1203960" y="121921"/>
          <a:ext cx="9784080" cy="6583681"/>
        </p:xfrm>
        <a:graphic>
          <a:graphicData uri="http://schemas.openxmlformats.org/drawingml/2006/table">
            <a:tbl>
              <a:tblPr firstRow="1" bandRow="1">
                <a:tableStyleId>{073A0DAA-6AF3-43AB-8588-CEC1D06C72B9}</a:tableStyleId>
              </a:tblPr>
              <a:tblGrid>
                <a:gridCol w="4892040">
                  <a:extLst>
                    <a:ext uri="{9D8B030D-6E8A-4147-A177-3AD203B41FA5}">
                      <a16:colId xmlns:a16="http://schemas.microsoft.com/office/drawing/2014/main" val="4133773365"/>
                    </a:ext>
                  </a:extLst>
                </a:gridCol>
                <a:gridCol w="489204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pPr marL="114300" indent="0"/>
                      <a:r>
                        <a:rPr lang="en-US" sz="2800" dirty="0">
                          <a:latin typeface="Calibri" panose="020F0502020204030204" pitchFamily="34" charset="0"/>
                          <a:cs typeface="Calibri" panose="020F0502020204030204" pitchFamily="34" charset="0"/>
                        </a:rPr>
                        <a:t>Pauline authorship</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Paul speaking</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Mosaic Law not mentioned</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Epistolary genre</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Definite article</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2607493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a:t>
            </a:r>
            <a:r>
              <a:rPr lang="en-US" b="1" u="sng" dirty="0">
                <a:solidFill>
                  <a:srgbClr val="FFFFCC"/>
                </a:solidFill>
                <a:effectLst/>
                <a:cs typeface="Calibri" panose="020F0502020204030204" pitchFamily="34" charset="0"/>
              </a:rPr>
              <a:t>(6) In 2 Thessalonians 2:1, Paul refers to the Rapture as ‘our gathering together to Him.’ It seems strange to use this unlikely term (‘the apostasy’) for the same thing in the immediate context</a:t>
            </a:r>
            <a:r>
              <a:rPr lang="en-US" dirty="0">
                <a:effectLst/>
                <a:cs typeface="Calibri" panose="020F0502020204030204" pitchFamily="34" charset="0"/>
              </a:rPr>
              <a: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5970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2:2-3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r>
              <a:rPr lang="en-US" sz="2800" b="1" i="0" baseline="30000" dirty="0">
                <a:solidFill>
                  <a:srgbClr val="000000"/>
                </a:solidFill>
                <a:effectLst/>
                <a:latin typeface="system-ui"/>
              </a:rPr>
              <a:t> </a:t>
            </a:r>
            <a:r>
              <a:rPr lang="en-US" sz="2800" b="1" baseline="30000" dirty="0">
                <a:latin typeface="system-ui"/>
              </a:rPr>
              <a:t>3</a:t>
            </a:r>
            <a:r>
              <a:rPr lang="en-US" sz="2800" b="1" i="0" baseline="30000" dirty="0">
                <a:solidFill>
                  <a:srgbClr val="000000"/>
                </a:solidFill>
                <a:effectLst/>
                <a:latin typeface="system-ui"/>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not come, except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 first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man of sin be revealed, the son of perdition”</a:t>
            </a:r>
          </a:p>
        </p:txBody>
      </p:sp>
    </p:spTree>
    <p:extLst>
      <p:ext uri="{BB962C8B-B14F-4D97-AF65-F5344CB8AC3E}">
        <p14:creationId xmlns:p14="http://schemas.microsoft.com/office/powerpoint/2010/main" val="4045288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4185761"/>
          </a:xfrm>
          <a:prstGeom prst="rect">
            <a:avLst/>
          </a:prstGeom>
        </p:spPr>
        <p:txBody>
          <a:bodyPr wrap="square">
            <a:spAutoFit/>
          </a:body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 (NASB)</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a:t>
            </a:r>
            <a:r>
              <a:rPr lang="en-US" sz="2800" b="1" baseline="30000" dirty="0">
                <a:effectLst>
                  <a:outerShdw blurRad="38100" dist="38100" dir="2700000" algn="tl">
                    <a:srgbClr val="000000">
                      <a:alpha val="43137"/>
                    </a:srgbClr>
                  </a:outerShdw>
                </a:effectLst>
                <a:latin typeface="system-ui"/>
              </a:rPr>
              <a:t>3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spTree>
    <p:extLst>
      <p:ext uri="{BB962C8B-B14F-4D97-AF65-F5344CB8AC3E}">
        <p14:creationId xmlns:p14="http://schemas.microsoft.com/office/powerpoint/2010/main" val="35970440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u="sng"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u="sng"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extLst>
      <p:ext uri="{BB962C8B-B14F-4D97-AF65-F5344CB8AC3E}">
        <p14:creationId xmlns:p14="http://schemas.microsoft.com/office/powerpoint/2010/main" val="6095260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0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16338</TotalTime>
  <Words>6692</Words>
  <Application>Microsoft Office PowerPoint</Application>
  <PresentationFormat>Widescreen</PresentationFormat>
  <Paragraphs>368</Paragraphs>
  <Slides>85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Calibri</vt:lpstr>
      <vt:lpstr>system-ui</vt:lpstr>
      <vt:lpstr>Times New Roman</vt:lpstr>
      <vt:lpstr>Wingdings</vt:lpstr>
      <vt:lpstr>Azure</vt:lpstr>
      <vt:lpstr>PowerPoint Presentation</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Apostasy? (2:3a)</vt:lpstr>
      <vt:lpstr>PowerPoint Presentation</vt:lpstr>
      <vt:lpstr>PowerPoint Presentation</vt:lpstr>
      <vt:lpstr>PowerPoint Presentation</vt:lpstr>
      <vt:lpstr>10 Reasons Favoring Physical Departure</vt:lpstr>
      <vt:lpstr>10 Reasons Favoring Physical Departure</vt:lpstr>
      <vt:lpstr>PowerPoint Presentation</vt:lpstr>
      <vt:lpstr>PowerPoint Presentation</vt:lpstr>
      <vt:lpstr>Arnold Fruchtenbaum Arnold G. Fruchtenbaum, Footsteps of the Messiah: A Study of the Sequence of Prophetic Events, rev. ed. (San Antonio, TX: Ariel, 2020), xviii.</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PowerPoint Presentation</vt:lpstr>
      <vt:lpstr>PowerPoint Presentation</vt:lpstr>
      <vt:lpstr>Entries for Apostasia in Liddell &amp; Scott</vt:lpstr>
      <vt:lpstr>Entries for Apostasia in Lampe’s A Patristic Greek Lexicon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018 - 2 Thess 2v3 -Part 1</dc:title>
  <dc:subject>THE RAPTURE</dc:subject>
  <dc:creator>A. Woods</dc:creator>
  <dc:description>Modified by Jim McGowan</dc:description>
  <cp:lastModifiedBy>Jim McGowan</cp:lastModifiedBy>
  <cp:revision>1873</cp:revision>
  <cp:lastPrinted>2023-11-04T23:08:26Z</cp:lastPrinted>
  <dcterms:created xsi:type="dcterms:W3CDTF">2009-03-17T12:21:13Z</dcterms:created>
  <dcterms:modified xsi:type="dcterms:W3CDTF">2023-11-12T01:25:37Z</dcterms:modified>
</cp:coreProperties>
</file>