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71"/>
  </p:notesMasterIdLst>
  <p:handoutMasterIdLst>
    <p:handoutMasterId r:id="rId172"/>
  </p:handoutMasterIdLst>
  <p:sldIdLst>
    <p:sldId id="2094" r:id="rId2"/>
    <p:sldId id="9505" r:id="rId3"/>
    <p:sldId id="9806" r:id="rId4"/>
    <p:sldId id="10566" r:id="rId5"/>
    <p:sldId id="10533" r:id="rId6"/>
    <p:sldId id="10590" r:id="rId7"/>
    <p:sldId id="10597" r:id="rId8"/>
    <p:sldId id="10598" r:id="rId9"/>
    <p:sldId id="7871" r:id="rId10"/>
    <p:sldId id="10599" r:id="rId11"/>
    <p:sldId id="10607" r:id="rId12"/>
    <p:sldId id="10608" r:id="rId13"/>
    <p:sldId id="10686" r:id="rId14"/>
    <p:sldId id="7959" r:id="rId15"/>
    <p:sldId id="10609" r:id="rId16"/>
    <p:sldId id="10600" r:id="rId17"/>
    <p:sldId id="10610" r:id="rId18"/>
    <p:sldId id="10614" r:id="rId19"/>
    <p:sldId id="10615" r:id="rId20"/>
    <p:sldId id="10685" r:id="rId21"/>
    <p:sldId id="10616" r:id="rId22"/>
    <p:sldId id="5730" r:id="rId23"/>
    <p:sldId id="4736" r:id="rId24"/>
    <p:sldId id="10617" r:id="rId25"/>
    <p:sldId id="10618" r:id="rId26"/>
    <p:sldId id="10601" r:id="rId27"/>
    <p:sldId id="6566" r:id="rId28"/>
    <p:sldId id="10602" r:id="rId29"/>
    <p:sldId id="10033" r:id="rId30"/>
    <p:sldId id="7460" r:id="rId31"/>
    <p:sldId id="10603" r:id="rId32"/>
    <p:sldId id="10687" r:id="rId33"/>
    <p:sldId id="10692" r:id="rId34"/>
    <p:sldId id="10604" r:id="rId35"/>
    <p:sldId id="10715" r:id="rId36"/>
    <p:sldId id="10693" r:id="rId37"/>
    <p:sldId id="10605" r:id="rId38"/>
    <p:sldId id="10619" r:id="rId39"/>
    <p:sldId id="10620" r:id="rId40"/>
    <p:sldId id="10621" r:id="rId41"/>
    <p:sldId id="10716" r:id="rId42"/>
    <p:sldId id="10717" r:id="rId43"/>
    <p:sldId id="10718" r:id="rId44"/>
    <p:sldId id="10719" r:id="rId45"/>
    <p:sldId id="10606" r:id="rId46"/>
    <p:sldId id="10622" r:id="rId47"/>
    <p:sldId id="10623" r:id="rId48"/>
    <p:sldId id="10579" r:id="rId49"/>
    <p:sldId id="7878" r:id="rId50"/>
    <p:sldId id="10624" r:id="rId51"/>
    <p:sldId id="10625" r:id="rId52"/>
    <p:sldId id="10591" r:id="rId53"/>
    <p:sldId id="10626" r:id="rId54"/>
    <p:sldId id="10710" r:id="rId55"/>
    <p:sldId id="10689" r:id="rId56"/>
    <p:sldId id="10711" r:id="rId57"/>
    <p:sldId id="3694" r:id="rId58"/>
    <p:sldId id="10580" r:id="rId59"/>
    <p:sldId id="9625" r:id="rId60"/>
    <p:sldId id="10128" r:id="rId61"/>
    <p:sldId id="10712" r:id="rId62"/>
    <p:sldId id="10632" r:id="rId63"/>
    <p:sldId id="10633" r:id="rId64"/>
    <p:sldId id="8969" r:id="rId65"/>
    <p:sldId id="8995" r:id="rId66"/>
    <p:sldId id="8992" r:id="rId67"/>
    <p:sldId id="10720" r:id="rId68"/>
    <p:sldId id="10634" r:id="rId69"/>
    <p:sldId id="2298" r:id="rId70"/>
    <p:sldId id="10690" r:id="rId71"/>
    <p:sldId id="10635" r:id="rId72"/>
    <p:sldId id="10613" r:id="rId73"/>
    <p:sldId id="10639" r:id="rId74"/>
    <p:sldId id="10640" r:id="rId75"/>
    <p:sldId id="10691" r:id="rId76"/>
    <p:sldId id="10641" r:id="rId77"/>
    <p:sldId id="8358" r:id="rId78"/>
    <p:sldId id="2396" r:id="rId79"/>
    <p:sldId id="10642" r:id="rId80"/>
    <p:sldId id="2055" r:id="rId81"/>
    <p:sldId id="8191" r:id="rId82"/>
    <p:sldId id="10713" r:id="rId83"/>
    <p:sldId id="9617" r:id="rId84"/>
    <p:sldId id="1440" r:id="rId85"/>
    <p:sldId id="6189" r:id="rId86"/>
    <p:sldId id="2661" r:id="rId87"/>
    <p:sldId id="10714" r:id="rId88"/>
    <p:sldId id="10636" r:id="rId89"/>
    <p:sldId id="10637" r:id="rId90"/>
    <p:sldId id="10638" r:id="rId91"/>
    <p:sldId id="10592" r:id="rId92"/>
    <p:sldId id="10643" r:id="rId93"/>
    <p:sldId id="10644" r:id="rId94"/>
    <p:sldId id="10694" r:id="rId95"/>
    <p:sldId id="5591" r:id="rId96"/>
    <p:sldId id="10645" r:id="rId97"/>
    <p:sldId id="10647" r:id="rId98"/>
    <p:sldId id="10648" r:id="rId99"/>
    <p:sldId id="10649" r:id="rId100"/>
    <p:sldId id="10695" r:id="rId101"/>
    <p:sldId id="10696" r:id="rId102"/>
    <p:sldId id="10650" r:id="rId103"/>
    <p:sldId id="10651" r:id="rId104"/>
    <p:sldId id="10652" r:id="rId105"/>
    <p:sldId id="10654" r:id="rId106"/>
    <p:sldId id="10655" r:id="rId107"/>
    <p:sldId id="6609" r:id="rId108"/>
    <p:sldId id="6626" r:id="rId109"/>
    <p:sldId id="6266" r:id="rId110"/>
    <p:sldId id="6267" r:id="rId111"/>
    <p:sldId id="10656" r:id="rId112"/>
    <p:sldId id="10653" r:id="rId113"/>
    <p:sldId id="10646" r:id="rId114"/>
    <p:sldId id="10657" r:id="rId115"/>
    <p:sldId id="10658" r:id="rId116"/>
    <p:sldId id="10659" r:id="rId117"/>
    <p:sldId id="10697" r:id="rId118"/>
    <p:sldId id="10660" r:id="rId119"/>
    <p:sldId id="10593" r:id="rId120"/>
    <p:sldId id="10661" r:id="rId121"/>
    <p:sldId id="10663" r:id="rId122"/>
    <p:sldId id="10664" r:id="rId123"/>
    <p:sldId id="10698" r:id="rId124"/>
    <p:sldId id="9861" r:id="rId125"/>
    <p:sldId id="3866" r:id="rId126"/>
    <p:sldId id="4641" r:id="rId127"/>
    <p:sldId id="10594" r:id="rId128"/>
    <p:sldId id="10665" r:id="rId129"/>
    <p:sldId id="10666" r:id="rId130"/>
    <p:sldId id="10699" r:id="rId131"/>
    <p:sldId id="10667" r:id="rId132"/>
    <p:sldId id="10669" r:id="rId133"/>
    <p:sldId id="10670" r:id="rId134"/>
    <p:sldId id="10578" r:id="rId135"/>
    <p:sldId id="10671" r:id="rId136"/>
    <p:sldId id="10700" r:id="rId137"/>
    <p:sldId id="10672" r:id="rId138"/>
    <p:sldId id="10701" r:id="rId139"/>
    <p:sldId id="10673" r:id="rId140"/>
    <p:sldId id="10702" r:id="rId141"/>
    <p:sldId id="10668" r:id="rId142"/>
    <p:sldId id="10703" r:id="rId143"/>
    <p:sldId id="10595" r:id="rId144"/>
    <p:sldId id="10674" r:id="rId145"/>
    <p:sldId id="10675" r:id="rId146"/>
    <p:sldId id="10678" r:id="rId147"/>
    <p:sldId id="10679" r:id="rId148"/>
    <p:sldId id="10704" r:id="rId149"/>
    <p:sldId id="10680" r:id="rId150"/>
    <p:sldId id="8007" r:id="rId151"/>
    <p:sldId id="10676" r:id="rId152"/>
    <p:sldId id="10677" r:id="rId153"/>
    <p:sldId id="10681" r:id="rId154"/>
    <p:sldId id="10682" r:id="rId155"/>
    <p:sldId id="10705" r:id="rId156"/>
    <p:sldId id="10706" r:id="rId157"/>
    <p:sldId id="9247" r:id="rId158"/>
    <p:sldId id="10707" r:id="rId159"/>
    <p:sldId id="8612" r:id="rId160"/>
    <p:sldId id="10683" r:id="rId161"/>
    <p:sldId id="7316" r:id="rId162"/>
    <p:sldId id="1804" r:id="rId163"/>
    <p:sldId id="10684" r:id="rId164"/>
    <p:sldId id="10708" r:id="rId165"/>
    <p:sldId id="9277" r:id="rId166"/>
    <p:sldId id="10709" r:id="rId167"/>
    <p:sldId id="10522" r:id="rId168"/>
    <p:sldId id="10596" r:id="rId169"/>
    <p:sldId id="10524" r:id="rId170"/>
  </p:sldIdLst>
  <p:sldSz cx="12192000" cy="6858000"/>
  <p:notesSz cx="7315200" cy="9601200"/>
  <p:custDataLst>
    <p:tags r:id="rId17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8000"/>
    <a:srgbClr val="CC66FF"/>
    <a:srgbClr val="00FF00"/>
    <a:srgbClr val="99FFCC"/>
    <a:srgbClr val="FF99FF"/>
    <a:srgbClr val="FF00FF"/>
    <a:srgbClr val="00CCFF"/>
    <a:srgbClr val="00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4A6EBF-BEE6-4481-AF9E-EBBF98EC1B69}" v="2" dt="2023-10-29T17:28:17.25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2" autoAdjust="0"/>
    <p:restoredTop sz="96191" autoAdjust="0"/>
  </p:normalViewPr>
  <p:slideViewPr>
    <p:cSldViewPr>
      <p:cViewPr varScale="1">
        <p:scale>
          <a:sx n="61" d="100"/>
          <a:sy n="61" d="100"/>
        </p:scale>
        <p:origin x="78"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presProps" Target="pres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notesMaster" Target="notesMasters/notesMaster1.xml"/><Relationship Id="rId176"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handoutMaster" Target="handoutMasters/handoutMaster1.xml"/><Relationship Id="rId180"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commentAuthors" Target="commentAuthors.xml"/><Relationship Id="rId179" Type="http://schemas.microsoft.com/office/2016/11/relationships/changesInfo" Target="changesInfos/changesInfo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D14A6EBF-BEE6-4481-AF9E-EBBF98EC1B69}"/>
    <pc:docChg chg="custSel addSld delSld modSld sldOrd">
      <pc:chgData name="Jim McGowan" userId="e2c7446dd3aca506" providerId="LiveId" clId="{D14A6EBF-BEE6-4481-AF9E-EBBF98EC1B69}" dt="2023-10-29T17:32:25.998" v="32" actId="47"/>
      <pc:docMkLst>
        <pc:docMk/>
      </pc:docMkLst>
      <pc:sldChg chg="modSp mod">
        <pc:chgData name="Jim McGowan" userId="e2c7446dd3aca506" providerId="LiveId" clId="{D14A6EBF-BEE6-4481-AF9E-EBBF98EC1B69}" dt="2023-10-29T17:17:10.753" v="1" actId="207"/>
        <pc:sldMkLst>
          <pc:docMk/>
          <pc:sldMk cId="2629928329" sldId="10579"/>
        </pc:sldMkLst>
        <pc:spChg chg="mod">
          <ac:chgData name="Jim McGowan" userId="e2c7446dd3aca506" providerId="LiveId" clId="{D14A6EBF-BEE6-4481-AF9E-EBBF98EC1B69}" dt="2023-10-29T17:17:10.753" v="1" actId="207"/>
          <ac:spMkLst>
            <pc:docMk/>
            <pc:sldMk cId="2629928329" sldId="10579"/>
            <ac:spMk id="68611" creationId="{00000000-0000-0000-0000-000000000000}"/>
          </ac:spMkLst>
        </pc:spChg>
      </pc:sldChg>
      <pc:sldChg chg="modSp mod">
        <pc:chgData name="Jim McGowan" userId="e2c7446dd3aca506" providerId="LiveId" clId="{D14A6EBF-BEE6-4481-AF9E-EBBF98EC1B69}" dt="2023-10-29T17:27:02.180" v="3" actId="207"/>
        <pc:sldMkLst>
          <pc:docMk/>
          <pc:sldMk cId="2629185296" sldId="10581"/>
        </pc:sldMkLst>
        <pc:spChg chg="mod">
          <ac:chgData name="Jim McGowan" userId="e2c7446dd3aca506" providerId="LiveId" clId="{D14A6EBF-BEE6-4481-AF9E-EBBF98EC1B69}" dt="2023-10-29T17:27:02.180" v="3" actId="207"/>
          <ac:spMkLst>
            <pc:docMk/>
            <pc:sldMk cId="2629185296" sldId="10581"/>
            <ac:spMk id="68611" creationId="{00000000-0000-0000-0000-000000000000}"/>
          </ac:spMkLst>
        </pc:spChg>
      </pc:sldChg>
      <pc:sldChg chg="delSp modSp new del mod ord">
        <pc:chgData name="Jim McGowan" userId="e2c7446dd3aca506" providerId="LiveId" clId="{D14A6EBF-BEE6-4481-AF9E-EBBF98EC1B69}" dt="2023-10-29T17:32:25.998" v="32" actId="47"/>
        <pc:sldMkLst>
          <pc:docMk/>
          <pc:sldMk cId="3147419128" sldId="10590"/>
        </pc:sldMkLst>
        <pc:spChg chg="mod">
          <ac:chgData name="Jim McGowan" userId="e2c7446dd3aca506" providerId="LiveId" clId="{D14A6EBF-BEE6-4481-AF9E-EBBF98EC1B69}" dt="2023-10-29T17:28:23.016" v="21" actId="255"/>
          <ac:spMkLst>
            <pc:docMk/>
            <pc:sldMk cId="3147419128" sldId="10590"/>
            <ac:spMk id="2" creationId="{C96F6F14-F7A0-466F-167C-2E664B02960B}"/>
          </ac:spMkLst>
        </pc:spChg>
        <pc:spChg chg="del">
          <ac:chgData name="Jim McGowan" userId="e2c7446dd3aca506" providerId="LiveId" clId="{D14A6EBF-BEE6-4481-AF9E-EBBF98EC1B69}" dt="2023-10-29T17:28:00.314" v="5" actId="478"/>
          <ac:spMkLst>
            <pc:docMk/>
            <pc:sldMk cId="3147419128" sldId="10590"/>
            <ac:spMk id="3" creationId="{4F0EDE58-0CD0-80D9-96A1-F6F5B3C16155}"/>
          </ac:spMkLst>
        </pc:spChg>
      </pc:sldChg>
    </pc:docChg>
  </pc:docChgLst>
  <pc:docChgLst>
    <pc:chgData name="Jim McGowan" userId="e2c7446dd3aca506" providerId="LiveId" clId="{2A5CDAB4-7CF4-460F-A90E-3E1958903FC1}"/>
    <pc:docChg chg="custSel addSld modSld replTag delTag">
      <pc:chgData name="Jim McGowan" userId="e2c7446dd3aca506" providerId="LiveId" clId="{2A5CDAB4-7CF4-460F-A90E-3E1958903FC1}" dt="2023-09-19T15:09:50.906" v="20"/>
      <pc:docMkLst>
        <pc:docMk/>
      </pc:docMkLst>
      <pc:sldChg chg="delSp modSp new mod">
        <pc:chgData name="Jim McGowan" userId="e2c7446dd3aca506" providerId="LiveId" clId="{2A5CDAB4-7CF4-460F-A90E-3E1958903FC1}" dt="2023-09-19T15:09:50.021" v="18" actId="12789"/>
        <pc:sldMkLst>
          <pc:docMk/>
          <pc:sldMk cId="20911479" sldId="10588"/>
        </pc:sldMkLst>
        <pc:spChg chg="mod">
          <ac:chgData name="Jim McGowan" userId="e2c7446dd3aca506" providerId="LiveId" clId="{2A5CDAB4-7CF4-460F-A90E-3E1958903FC1}" dt="2023-09-19T15:09:50.021" v="18" actId="12789"/>
          <ac:spMkLst>
            <pc:docMk/>
            <pc:sldMk cId="20911479" sldId="10588"/>
            <ac:spMk id="2" creationId="{CAC63AA0-4867-EC5A-EE46-86F2C4CBF2CE}"/>
          </ac:spMkLst>
        </pc:spChg>
        <pc:spChg chg="del">
          <ac:chgData name="Jim McGowan" userId="e2c7446dd3aca506" providerId="LiveId" clId="{2A5CDAB4-7CF4-460F-A90E-3E1958903FC1}" dt="2023-09-19T15:09:35.493" v="1" actId="478"/>
          <ac:spMkLst>
            <pc:docMk/>
            <pc:sldMk cId="20911479" sldId="10588"/>
            <ac:spMk id="3" creationId="{B08B43F3-6E9E-F31D-9AFB-519F5A14AF8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137 - 35v1-29</a:t>
            </a:r>
          </a:p>
          <a:p>
            <a:pPr>
              <a:defRPr/>
            </a:pPr>
            <a:r>
              <a:rPr lang="en-US" sz="1600" dirty="0"/>
              <a:t>11-05-2023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11/4/2023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48</a:t>
            </a:fld>
            <a:endParaRPr lang="en-US" altLang="en-US" dirty="0"/>
          </a:p>
        </p:txBody>
      </p:sp>
    </p:spTree>
    <p:extLst>
      <p:ext uri="{BB962C8B-B14F-4D97-AF65-F5344CB8AC3E}">
        <p14:creationId xmlns:p14="http://schemas.microsoft.com/office/powerpoint/2010/main" val="2639570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59</a:t>
            </a:fld>
            <a:endParaRPr lang="en-US" altLang="en-US" dirty="0"/>
          </a:p>
        </p:txBody>
      </p:sp>
    </p:spTree>
    <p:extLst>
      <p:ext uri="{BB962C8B-B14F-4D97-AF65-F5344CB8AC3E}">
        <p14:creationId xmlns:p14="http://schemas.microsoft.com/office/powerpoint/2010/main" val="2372542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157</a:t>
            </a:fld>
            <a:endParaRPr lang="en-US" altLang="en-US" dirty="0"/>
          </a:p>
        </p:txBody>
      </p:sp>
    </p:spTree>
    <p:extLst>
      <p:ext uri="{BB962C8B-B14F-4D97-AF65-F5344CB8AC3E}">
        <p14:creationId xmlns:p14="http://schemas.microsoft.com/office/powerpoint/2010/main" val="2482232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169</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11/4/2023</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43715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4016956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normAutofit/>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51BF7BCE-34CD-4490-B0DA-89D6F1C52709}" type="slidenum">
              <a:rPr lang="en-US" altLang="en-US"/>
              <a:pPr>
                <a:defRPr/>
              </a:pPr>
              <a:t>‹#›</a:t>
            </a:fld>
            <a:endParaRPr lang="en-US" altLang="en-US"/>
          </a:p>
        </p:txBody>
      </p:sp>
    </p:spTree>
    <p:extLst>
      <p:ext uri="{BB962C8B-B14F-4D97-AF65-F5344CB8AC3E}">
        <p14:creationId xmlns:p14="http://schemas.microsoft.com/office/powerpoint/2010/main" val="448511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wmf"/><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1.png"/></Relationships>
</file>

<file path=ppt/slides/_rels/slide1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t>
            </a:r>
            <a:r>
              <a:rPr lang="en-US" sz="3200" kern="0">
                <a:effectLst>
                  <a:outerShdw blurRad="38100" dist="38100" dir="2700000" algn="tl">
                    <a:srgbClr val="000000">
                      <a:alpha val="43137"/>
                    </a:srgbClr>
                  </a:outerShdw>
                </a:effectLst>
                <a:sym typeface="Symbol" pitchFamily="18" charset="2"/>
              </a:rPr>
              <a:t>&amp; Preservation</a:t>
            </a:r>
            <a:endParaRPr lang="en-US" sz="3200" kern="0" dirty="0">
              <a:effectLst>
                <a:outerShdw blurRad="38100" dist="38100" dir="2700000" algn="tl">
                  <a:srgbClr val="000000">
                    <a:alpha val="43137"/>
                  </a:srgbClr>
                </a:outerShdw>
              </a:effectLst>
              <a:sym typeface="Symbol" pitchFamily="18" charset="2"/>
            </a:endParaRP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revelation (1a)</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Two commands (1b-c)</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Related to Jacob’s household (2)</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Goal of the journey (3)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Spiritual cleansing (4)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(5)</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Bethel (6)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(7)</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Deborah’s death (8)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Journey to Bethel</a:t>
            </a:r>
          </a:p>
        </p:txBody>
      </p:sp>
      <p:pic>
        <p:nvPicPr>
          <p:cNvPr id="3" name="Picture 2">
            <a:extLst>
              <a:ext uri="{FF2B5EF4-FFF2-40B4-BE49-F238E27FC236}">
                <a16:creationId xmlns:a16="http://schemas.microsoft.com/office/drawing/2014/main" id="{549A8B20-9202-4521-A9B0-1AC596AE55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33699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99524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0796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35:16b-18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Labor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Birth (17)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Naming (18)</a:t>
            </a:r>
          </a:p>
          <a:p>
            <a:pPr marL="0" lvl="3" indent="0" eaLnBrk="1" hangingPunct="1">
              <a:spcBef>
                <a:spcPts val="0"/>
              </a:spcBef>
              <a:spcAft>
                <a:spcPts val="3000"/>
              </a:spcAft>
              <a:buClr>
                <a:srgbClr val="00FF00"/>
              </a:buClr>
              <a:buNone/>
              <a:defRPr/>
            </a:pPr>
            <a:endParaRPr lang="en-US" b="1" u="sng" dirty="0">
              <a:solidFill>
                <a:srgbClr val="FFFFCC"/>
              </a:solidFill>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50924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Naming</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Rachel’s naming (18a-b)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naming (18c)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54515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Naming</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Rachel’s naming (18a-b)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Jacob’s naming (18c)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42395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Naming</a:t>
            </a:r>
          </a:p>
        </p:txBody>
      </p:sp>
      <p:sp>
        <p:nvSpPr>
          <p:cNvPr id="161795" name="Rectangle 3"/>
          <p:cNvSpPr>
            <a:spLocks noGrp="1" noChangeArrowheads="1"/>
          </p:cNvSpPr>
          <p:nvPr>
            <p:ph type="body" idx="1"/>
          </p:nvPr>
        </p:nvSpPr>
        <p:spPr>
          <a:xfrm>
            <a:off x="1295400" y="2078421"/>
            <a:ext cx="5731388" cy="1645920"/>
          </a:xfrm>
        </p:spPr>
        <p:txBody>
          <a:bodyPr/>
          <a:lstStyle/>
          <a:p>
            <a:pPr marL="571500" lvl="3" indent="-571500" eaLnBrk="1" hangingPunct="1">
              <a:spcBef>
                <a:spcPts val="0"/>
              </a:spcBef>
              <a:spcAft>
                <a:spcPts val="3600"/>
              </a:spcAft>
              <a:buClr>
                <a:srgbClr val="FFC000"/>
              </a:buClr>
              <a:buFont typeface="+mj-lt"/>
              <a:buAutoNum type="romanLcPeriod"/>
              <a:defRPr/>
            </a:pPr>
            <a:r>
              <a:rPr lang="en-US" dirty="0">
                <a:effectLst>
                  <a:outerShdw blurRad="38100" dist="38100" dir="2700000" algn="tl">
                    <a:srgbClr val="000000">
                      <a:alpha val="43137"/>
                    </a:srgbClr>
                  </a:outerShdw>
                </a:effectLst>
              </a:rPr>
              <a:t>Circumstances (18a)</a:t>
            </a:r>
          </a:p>
          <a:p>
            <a:pPr marL="571500" lvl="3" indent="-571500" eaLnBrk="1" hangingPunct="1">
              <a:spcBef>
                <a:spcPts val="0"/>
              </a:spcBef>
              <a:spcAft>
                <a:spcPts val="3600"/>
              </a:spcAft>
              <a:buClr>
                <a:srgbClr val="FFC000"/>
              </a:buClr>
              <a:buFont typeface="+mj-lt"/>
              <a:buAutoNum type="romanLcPeriod"/>
              <a:defRPr/>
            </a:pPr>
            <a:r>
              <a:rPr lang="en-US" dirty="0">
                <a:effectLst>
                  <a:outerShdw blurRad="38100" dist="38100" dir="2700000" algn="tl">
                    <a:srgbClr val="000000">
                      <a:alpha val="43137"/>
                    </a:srgbClr>
                  </a:outerShdw>
                </a:effectLst>
              </a:rPr>
              <a:t>Name (18b)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98526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Naming</a:t>
            </a:r>
          </a:p>
        </p:txBody>
      </p:sp>
      <p:sp>
        <p:nvSpPr>
          <p:cNvPr id="161795" name="Rectangle 3"/>
          <p:cNvSpPr>
            <a:spLocks noGrp="1" noChangeArrowheads="1"/>
          </p:cNvSpPr>
          <p:nvPr>
            <p:ph type="body" idx="1"/>
          </p:nvPr>
        </p:nvSpPr>
        <p:spPr>
          <a:xfrm>
            <a:off x="1295400" y="2078421"/>
            <a:ext cx="5731388" cy="1645920"/>
          </a:xfrm>
        </p:spPr>
        <p:txBody>
          <a:bodyPr/>
          <a:lstStyle/>
          <a:p>
            <a:pPr marL="571500" lvl="3" indent="-571500" eaLnBrk="1" hangingPunct="1">
              <a:spcBef>
                <a:spcPts val="0"/>
              </a:spcBef>
              <a:spcAft>
                <a:spcPts val="3600"/>
              </a:spcAft>
              <a:buClr>
                <a:srgbClr val="FFC000"/>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Circumstances (18a)</a:t>
            </a:r>
          </a:p>
          <a:p>
            <a:pPr marL="571500" lvl="3" indent="-571500" eaLnBrk="1" hangingPunct="1">
              <a:spcBef>
                <a:spcPts val="0"/>
              </a:spcBef>
              <a:spcAft>
                <a:spcPts val="3600"/>
              </a:spcAft>
              <a:buClr>
                <a:srgbClr val="FFC000"/>
              </a:buClr>
              <a:buFont typeface="+mj-lt"/>
              <a:buAutoNum type="romanLcPeriod"/>
              <a:defRPr/>
            </a:pPr>
            <a:r>
              <a:rPr lang="en-US" dirty="0">
                <a:effectLst>
                  <a:outerShdw blurRad="38100" dist="38100" dir="2700000" algn="tl">
                    <a:srgbClr val="000000">
                      <a:alpha val="43137"/>
                    </a:srgbClr>
                  </a:outerShdw>
                </a:effectLst>
              </a:rPr>
              <a:t>Name (18b)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02133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876800" y="228600"/>
            <a:ext cx="2438400" cy="1143000"/>
          </a:xfrm>
        </p:spPr>
        <p:txBody>
          <a:bodyPr/>
          <a:lstStyle/>
          <a:p>
            <a:pPr algn="ctr" eaLnBrk="1" hangingPunct="1"/>
            <a:r>
              <a:rPr lang="en-US" sz="3600" dirty="0">
                <a:effectLst>
                  <a:outerShdw blurRad="38100" dist="38100" dir="2700000" algn="tl">
                    <a:srgbClr val="000000">
                      <a:alpha val="43137"/>
                    </a:srgbClr>
                  </a:outerShdw>
                </a:effectLst>
              </a:rPr>
              <a:t>Woman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(3:16)</a:t>
            </a:r>
          </a:p>
        </p:txBody>
      </p:sp>
      <p:sp>
        <p:nvSpPr>
          <p:cNvPr id="37891" name="Rectangle 3"/>
          <p:cNvSpPr>
            <a:spLocks noGrp="1" noChangeArrowheads="1"/>
          </p:cNvSpPr>
          <p:nvPr>
            <p:ph type="body" idx="1"/>
          </p:nvPr>
        </p:nvSpPr>
        <p:spPr>
          <a:xfrm>
            <a:off x="3581400" y="1600201"/>
            <a:ext cx="5029200" cy="20574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Painful child birth (3:16a)</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Relational conflict (3:16b)</a:t>
            </a:r>
          </a:p>
        </p:txBody>
      </p:sp>
      <p:pic>
        <p:nvPicPr>
          <p:cNvPr id="28676" name="Picture 8" descr="C:\Users\awoods\AppData\Local\Microsoft\Windows\Temporary Internet Files\Content.IE5\77FPK2XC\MCBD20125_000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30604" y="3505200"/>
            <a:ext cx="4930792" cy="2743200"/>
          </a:xfrm>
          <a:prstGeom prst="rect">
            <a:avLst/>
          </a:prstGeom>
          <a:noFill/>
          <a:ln w="9525">
            <a:noFill/>
            <a:miter lim="800000"/>
            <a:headEnd/>
            <a:tailEnd/>
          </a:ln>
        </p:spPr>
      </p:pic>
      <p:pic>
        <p:nvPicPr>
          <p:cNvPr id="3" name="Picture 2">
            <a:extLst>
              <a:ext uri="{FF2B5EF4-FFF2-40B4-BE49-F238E27FC236}">
                <a16:creationId xmlns:a16="http://schemas.microsoft.com/office/drawing/2014/main" id="{9A401BD7-2B42-373B-A8D8-145B9D3093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spTree>
    <p:extLst>
      <p:ext uri="{BB962C8B-B14F-4D97-AF65-F5344CB8AC3E}">
        <p14:creationId xmlns:p14="http://schemas.microsoft.com/office/powerpoint/2010/main" val="10033965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7E6CDF-E0BB-04BB-F2F1-E71DC51291D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Aft>
                <a:spcPts val="1200"/>
              </a:spcAft>
            </a:pPr>
            <a:r>
              <a:rPr lang="en-US" sz="27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Genesis 3:16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woman He said, ‘I will greatly multiply Your pain in childbirth, In pain you will bring forth children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Yet your desire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TESHUQAH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for your husband, And he will rule over you.’”</a:t>
            </a:r>
          </a:p>
        </p:txBody>
      </p:sp>
      <p:pic>
        <p:nvPicPr>
          <p:cNvPr id="2" name="Picture 1">
            <a:extLst>
              <a:ext uri="{FF2B5EF4-FFF2-40B4-BE49-F238E27FC236}">
                <a16:creationId xmlns:a16="http://schemas.microsoft.com/office/drawing/2014/main" id="{C65D05A9-EA23-439D-8F04-A35D75AC34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67430" y="3200401"/>
            <a:ext cx="2857143" cy="1638095"/>
          </a:xfrm>
          <a:prstGeom prst="rect">
            <a:avLst/>
          </a:prstGeom>
        </p:spPr>
      </p:pic>
    </p:spTree>
    <p:extLst>
      <p:ext uri="{BB962C8B-B14F-4D97-AF65-F5344CB8AC3E}">
        <p14:creationId xmlns:p14="http://schemas.microsoft.com/office/powerpoint/2010/main" val="353968460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5">
            <a:extLst>
              <a:ext uri="{FF2B5EF4-FFF2-40B4-BE49-F238E27FC236}">
                <a16:creationId xmlns:a16="http://schemas.microsoft.com/office/drawing/2014/main" id="{E1116281-F078-B2AC-B5C2-6709D4253B28}"/>
              </a:ext>
            </a:extLst>
          </p:cNvPr>
          <p:cNvSpPr>
            <a:spLocks noChangeArrowheads="1"/>
          </p:cNvSpPr>
          <p:nvPr/>
        </p:nvSpPr>
        <p:spPr bwMode="auto">
          <a:xfrm>
            <a:off x="609600" y="2057400"/>
            <a:ext cx="1097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i="1">
                <a:cs typeface="Calibri" panose="020F0502020204030204" pitchFamily="34" charset="0"/>
              </a:rPr>
              <a:t>māwet</a:t>
            </a:r>
            <a:r>
              <a:rPr lang="en-US" altLang="en-US">
                <a:cs typeface="Calibri" panose="020F0502020204030204" pitchFamily="34" charset="0"/>
              </a:rPr>
              <a:t>: “Death is the consequences and the punishment of sin. It originated with sin. A grand theme of the Old Testament is God’s holiness, which </a:t>
            </a:r>
            <a:r>
              <a:rPr lang="en-US" altLang="en-US" b="1" u="sng">
                <a:solidFill>
                  <a:srgbClr val="FFFFCC"/>
                </a:solidFill>
                <a:cs typeface="Calibri" panose="020F0502020204030204" pitchFamily="34" charset="0"/>
              </a:rPr>
              <a:t>separates</a:t>
            </a:r>
            <a:r>
              <a:rPr lang="en-US" altLang="en-US">
                <a:cs typeface="Calibri" panose="020F0502020204030204" pitchFamily="34" charset="0"/>
              </a:rPr>
              <a:t> Him from all that is in harmony with His character. Death, then, in the Old Testament means ultimate </a:t>
            </a:r>
            <a:r>
              <a:rPr lang="en-US" altLang="en-US" b="1" u="sng">
                <a:solidFill>
                  <a:srgbClr val="FFFFCC"/>
                </a:solidFill>
                <a:cs typeface="Calibri" panose="020F0502020204030204" pitchFamily="34" charset="0"/>
              </a:rPr>
              <a:t>separation</a:t>
            </a:r>
            <a:r>
              <a:rPr lang="en-US" altLang="en-US">
                <a:cs typeface="Calibri" panose="020F0502020204030204" pitchFamily="34" charset="0"/>
              </a:rPr>
              <a:t> from God due to sin.”</a:t>
            </a:r>
          </a:p>
        </p:txBody>
      </p:sp>
      <p:sp>
        <p:nvSpPr>
          <p:cNvPr id="6" name="Rectangle 2">
            <a:extLst>
              <a:ext uri="{FF2B5EF4-FFF2-40B4-BE49-F238E27FC236}">
                <a16:creationId xmlns:a16="http://schemas.microsoft.com/office/drawing/2014/main" id="{26DDADE5-8047-1C7B-08BD-79976512AE2B}"/>
              </a:ext>
            </a:extLst>
          </p:cNvPr>
          <p:cNvSpPr>
            <a:spLocks noChangeArrowheads="1"/>
          </p:cNvSpPr>
          <p:nvPr/>
        </p:nvSpPr>
        <p:spPr bwMode="auto">
          <a:xfrm>
            <a:off x="2625725" y="228600"/>
            <a:ext cx="6940550"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Old Testament </a:t>
            </a:r>
          </a:p>
        </p:txBody>
      </p:sp>
      <p:sp>
        <p:nvSpPr>
          <p:cNvPr id="59396" name="TextBox 2">
            <a:extLst>
              <a:ext uri="{FF2B5EF4-FFF2-40B4-BE49-F238E27FC236}">
                <a16:creationId xmlns:a16="http://schemas.microsoft.com/office/drawing/2014/main" id="{0558318B-7F2E-24E7-A9E6-B9093040C303}"/>
              </a:ext>
            </a:extLst>
          </p:cNvPr>
          <p:cNvSpPr txBox="1">
            <a:spLocks noChangeArrowheads="1"/>
          </p:cNvSpPr>
          <p:nvPr/>
        </p:nvSpPr>
        <p:spPr bwMode="auto">
          <a:xfrm>
            <a:off x="609600" y="5867400"/>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buClrTx/>
              <a:buSzTx/>
              <a:buFontTx/>
              <a:buNone/>
            </a:pPr>
            <a:r>
              <a:rPr lang="en-US" altLang="en-US" sz="2400">
                <a:cs typeface="Calibri" panose="020F0502020204030204" pitchFamily="34" charset="0"/>
              </a:rPr>
              <a:t>Elmer B. Smick, “</a:t>
            </a:r>
            <a:r>
              <a:rPr lang="en-US" altLang="en-US" sz="2400" i="1">
                <a:cs typeface="Calibri" panose="020F0502020204030204" pitchFamily="34" charset="0"/>
              </a:rPr>
              <a:t>māwet</a:t>
            </a:r>
            <a:r>
              <a:rPr lang="en-US" altLang="en-US" sz="2400">
                <a:cs typeface="Calibri" panose="020F0502020204030204" pitchFamily="34" charset="0"/>
              </a:rPr>
              <a:t>," in </a:t>
            </a:r>
            <a:r>
              <a:rPr lang="en-US" altLang="en-US" sz="2400" i="1">
                <a:cs typeface="Calibri" panose="020F0502020204030204" pitchFamily="34" charset="0"/>
              </a:rPr>
              <a:t>Theological Wordbook of the Old Testament</a:t>
            </a:r>
            <a:r>
              <a:rPr lang="en-US" altLang="en-US" sz="2400">
                <a:cs typeface="Calibri" panose="020F0502020204030204" pitchFamily="34" charset="0"/>
              </a:rPr>
              <a:t>, ed. R. Laird Harris and Gleason L. Archer and Bruce K. Waltke(Chicago: Moody, 1980), 1:1169.</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Two Commands</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Dwell in Bethel (1b)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Build an Altar (1c)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81922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5">
            <a:extLst>
              <a:ext uri="{FF2B5EF4-FFF2-40B4-BE49-F238E27FC236}">
                <a16:creationId xmlns:a16="http://schemas.microsoft.com/office/drawing/2014/main" id="{264C55DC-1248-F739-CD16-FF94BD9859EA}"/>
              </a:ext>
            </a:extLst>
          </p:cNvPr>
          <p:cNvSpPr>
            <a:spLocks noChangeArrowheads="1"/>
          </p:cNvSpPr>
          <p:nvPr/>
        </p:nvSpPr>
        <p:spPr bwMode="auto">
          <a:xfrm>
            <a:off x="990600" y="2728913"/>
            <a:ext cx="10210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i="1">
                <a:cs typeface="Calibri" panose="020F0502020204030204" pitchFamily="34" charset="0"/>
              </a:rPr>
              <a:t>thanatos</a:t>
            </a:r>
            <a:r>
              <a:rPr lang="en-US" altLang="en-US">
                <a:cs typeface="Calibri" panose="020F0502020204030204" pitchFamily="34" charset="0"/>
              </a:rPr>
              <a:t>: “that </a:t>
            </a:r>
            <a:r>
              <a:rPr lang="en-US" altLang="en-US" b="1" u="sng">
                <a:solidFill>
                  <a:srgbClr val="FFFFCC"/>
                </a:solidFill>
                <a:cs typeface="Calibri" panose="020F0502020204030204" pitchFamily="34" charset="0"/>
              </a:rPr>
              <a:t>separation</a:t>
            </a:r>
            <a:r>
              <a:rPr lang="en-US" altLang="en-US">
                <a:cs typeface="Calibri" panose="020F0502020204030204" pitchFamily="34" charset="0"/>
              </a:rPr>
              <a:t> (whether natural or violent) of the soul from the body by which the life on earth is ended.”</a:t>
            </a:r>
          </a:p>
        </p:txBody>
      </p:sp>
      <p:sp>
        <p:nvSpPr>
          <p:cNvPr id="60419" name="TextBox 2">
            <a:extLst>
              <a:ext uri="{FF2B5EF4-FFF2-40B4-BE49-F238E27FC236}">
                <a16:creationId xmlns:a16="http://schemas.microsoft.com/office/drawing/2014/main" id="{D0C8587B-D1F5-6C0C-5B58-85575C9261F7}"/>
              </a:ext>
            </a:extLst>
          </p:cNvPr>
          <p:cNvSpPr txBox="1">
            <a:spLocks noChangeArrowheads="1"/>
          </p:cNvSpPr>
          <p:nvPr/>
        </p:nvSpPr>
        <p:spPr bwMode="auto">
          <a:xfrm>
            <a:off x="609600" y="5867400"/>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buClrTx/>
              <a:buSzTx/>
              <a:buFontTx/>
              <a:buNone/>
            </a:pPr>
            <a:r>
              <a:rPr lang="en-US" altLang="en-US" sz="2400">
                <a:cs typeface="Calibri" panose="020F0502020204030204" pitchFamily="34" charset="0"/>
              </a:rPr>
              <a:t>Joseph Henry Thayer, </a:t>
            </a:r>
            <a:r>
              <a:rPr lang="en-US" altLang="en-US" sz="2400" i="1">
                <a:cs typeface="Calibri" panose="020F0502020204030204" pitchFamily="34" charset="0"/>
              </a:rPr>
              <a:t>Death - Thanatos</a:t>
            </a:r>
            <a:r>
              <a:rPr lang="en-US" altLang="en-US" sz="2400">
                <a:cs typeface="Calibri" panose="020F0502020204030204" pitchFamily="34" charset="0"/>
              </a:rPr>
              <a:t>, Greek-English Lexicon of the New Testament Being Grmm's Wilke's Clavis Novi Testamenti (Grand Rapids: Zondervan, 1977), 282.</a:t>
            </a:r>
          </a:p>
        </p:txBody>
      </p:sp>
      <p:sp>
        <p:nvSpPr>
          <p:cNvPr id="5" name="Rectangle 2">
            <a:extLst>
              <a:ext uri="{FF2B5EF4-FFF2-40B4-BE49-F238E27FC236}">
                <a16:creationId xmlns:a16="http://schemas.microsoft.com/office/drawing/2014/main" id="{33CEC106-AB72-E81A-FE96-5F22D04F0439}"/>
              </a:ext>
            </a:extLst>
          </p:cNvPr>
          <p:cNvSpPr>
            <a:spLocks noChangeArrowheads="1"/>
          </p:cNvSpPr>
          <p:nvPr/>
        </p:nvSpPr>
        <p:spPr bwMode="auto">
          <a:xfrm>
            <a:off x="2625725" y="228600"/>
            <a:ext cx="6940550"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New Testament </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lphaLcParenR"/>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Naming</a:t>
            </a:r>
          </a:p>
        </p:txBody>
      </p:sp>
      <p:sp>
        <p:nvSpPr>
          <p:cNvPr id="161795" name="Rectangle 3"/>
          <p:cNvSpPr>
            <a:spLocks noGrp="1" noChangeArrowheads="1"/>
          </p:cNvSpPr>
          <p:nvPr>
            <p:ph type="body" idx="1"/>
          </p:nvPr>
        </p:nvSpPr>
        <p:spPr>
          <a:xfrm>
            <a:off x="1295400" y="2078421"/>
            <a:ext cx="5731388" cy="1645920"/>
          </a:xfrm>
        </p:spPr>
        <p:txBody>
          <a:bodyPr/>
          <a:lstStyle/>
          <a:p>
            <a:pPr marL="571500" lvl="3" indent="-571500" eaLnBrk="1" hangingPunct="1">
              <a:spcBef>
                <a:spcPts val="0"/>
              </a:spcBef>
              <a:spcAft>
                <a:spcPts val="3600"/>
              </a:spcAft>
              <a:buClr>
                <a:srgbClr val="FFC000"/>
              </a:buClr>
              <a:buFont typeface="+mj-lt"/>
              <a:buAutoNum type="romanLcPeriod"/>
              <a:defRPr/>
            </a:pPr>
            <a:r>
              <a:rPr lang="en-US" dirty="0">
                <a:effectLst>
                  <a:outerShdw blurRad="38100" dist="38100" dir="2700000" algn="tl">
                    <a:srgbClr val="000000">
                      <a:alpha val="43137"/>
                    </a:srgbClr>
                  </a:outerShdw>
                </a:effectLst>
              </a:rPr>
              <a:t>Circumstances (18a)</a:t>
            </a:r>
          </a:p>
          <a:p>
            <a:pPr marL="571500" lvl="3" indent="-571500" eaLnBrk="1" hangingPunct="1">
              <a:spcBef>
                <a:spcPts val="0"/>
              </a:spcBef>
              <a:spcAft>
                <a:spcPts val="3600"/>
              </a:spcAft>
              <a:buClr>
                <a:srgbClr val="FFC000"/>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Name (18b)</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78500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Naming</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Rachel’s naming (18a-b)</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Jacob’s naming (18c)</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03728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Benjamin’s birth (16b-18)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Rachel’s death (19-20)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pic>
        <p:nvPicPr>
          <p:cNvPr id="3" name="Picture 2">
            <a:extLst>
              <a:ext uri="{FF2B5EF4-FFF2-40B4-BE49-F238E27FC236}">
                <a16:creationId xmlns:a16="http://schemas.microsoft.com/office/drawing/2014/main" id="{D63CFD45-52E3-8057-5EBB-1DEEB6F939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62734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(19a)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(19b)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Marker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9236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Death (19a)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(19b)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Marker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2566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(19a)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Burial (19b)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Marker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0515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762000" y="1"/>
            <a:ext cx="106680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a:t>
            </a:r>
            <a:r>
              <a:rPr lang="en-US" sz="3600" b="1" u="sng" dirty="0">
                <a:solidFill>
                  <a:srgbClr val="FFFFCC"/>
                </a:solidFill>
                <a:latin typeface="Calibri" panose="020F0502020204030204" pitchFamily="34" charset="0"/>
              </a:rPr>
              <a:t>Bethlehem </a:t>
            </a:r>
            <a:r>
              <a:rPr lang="en-US" sz="3600" b="1" u="sng" dirty="0" err="1">
                <a:solidFill>
                  <a:srgbClr val="FFFFCC"/>
                </a:solidFill>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ruler in Israel. His goings forth are from long ago, From the days of eternity.</a:t>
            </a:r>
            <a:r>
              <a:rPr lang="en-US" altLang="en-US" sz="3600" dirty="0">
                <a:latin typeface="Calibri" panose="020F0502020204030204" pitchFamily="34" charset="0"/>
              </a:rPr>
              <a:t>”</a:t>
            </a:r>
          </a:p>
        </p:txBody>
      </p:sp>
      <p:pic>
        <p:nvPicPr>
          <p:cNvPr id="2" name="Picture 1">
            <a:extLst>
              <a:ext uri="{FF2B5EF4-FFF2-40B4-BE49-F238E27FC236}">
                <a16:creationId xmlns:a16="http://schemas.microsoft.com/office/drawing/2014/main" id="{600B1A79-8184-FC62-A4D2-131CCD84167C}"/>
              </a:ext>
            </a:extLst>
          </p:cNvPr>
          <p:cNvPicPr>
            <a:picLocks noChangeAspect="1"/>
          </p:cNvPicPr>
          <p:nvPr/>
        </p:nvPicPr>
        <p:blipFill>
          <a:blip r:embed="rId3"/>
          <a:stretch>
            <a:fillRect/>
          </a:stretch>
        </p:blipFill>
        <p:spPr>
          <a:xfrm>
            <a:off x="4463143" y="2971800"/>
            <a:ext cx="3265714" cy="1828800"/>
          </a:xfrm>
          <a:prstGeom prst="rect">
            <a:avLst/>
          </a:prstGeom>
          <a:ln>
            <a:solidFill>
              <a:schemeClr val="tx1"/>
            </a:solidFill>
          </a:ln>
        </p:spPr>
      </p:pic>
    </p:spTree>
    <p:extLst>
      <p:ext uri="{BB962C8B-B14F-4D97-AF65-F5344CB8AC3E}">
        <p14:creationId xmlns:p14="http://schemas.microsoft.com/office/powerpoint/2010/main" val="4043596733"/>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35:19-20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Rachel’s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(19a)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(19b)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Marker (20)</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49204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35337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Two Commands</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Dwell in Bethel (1b)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Build an Altar (1c)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93654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Geographical marker (21)</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sin (22a)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35:21-22a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 Loses the Birthright</a:t>
            </a:r>
          </a:p>
        </p:txBody>
      </p:sp>
      <p:pic>
        <p:nvPicPr>
          <p:cNvPr id="3" name="Picture 2">
            <a:extLst>
              <a:ext uri="{FF2B5EF4-FFF2-40B4-BE49-F238E27FC236}">
                <a16:creationId xmlns:a16="http://schemas.microsoft.com/office/drawing/2014/main" id="{71E92F1E-F9E0-F469-10DD-291618AC90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6197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Geographical marker (21)</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sin (22a)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35:21-22a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 Loses the Birthright</a:t>
            </a:r>
          </a:p>
        </p:txBody>
      </p:sp>
      <p:pic>
        <p:nvPicPr>
          <p:cNvPr id="3" name="Picture 2">
            <a:extLst>
              <a:ext uri="{FF2B5EF4-FFF2-40B4-BE49-F238E27FC236}">
                <a16:creationId xmlns:a16="http://schemas.microsoft.com/office/drawing/2014/main" id="{019CCD43-A50E-7675-B853-9D264920A0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17873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Geographical marker (21)</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Reuben’s sin (22a)</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35:21-22a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Reuben Loses the Birthright</a:t>
            </a:r>
          </a:p>
        </p:txBody>
      </p:sp>
      <p:pic>
        <p:nvPicPr>
          <p:cNvPr id="3" name="Picture 2">
            <a:extLst>
              <a:ext uri="{FF2B5EF4-FFF2-40B4-BE49-F238E27FC236}">
                <a16:creationId xmlns:a16="http://schemas.microsoft.com/office/drawing/2014/main" id="{FAD0CCCA-8F22-B8D4-EC7E-E67D4A50CD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6654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76009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E21F9-F08B-4BF0-B672-7CBC5CDA2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158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algn="ctr" eaLnBrk="1" hangingPunct="1">
              <a:spcAft>
                <a:spcPts val="1200"/>
              </a:spcAft>
              <a:defRPr/>
            </a:pPr>
            <a:r>
              <a:rPr lang="en-US" sz="400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Corinthians 3:10-15</a:t>
            </a:r>
          </a:p>
          <a:p>
            <a:pPr algn="just">
              <a:spcBef>
                <a:spcPts val="0"/>
              </a:spcBef>
              <a:spcAft>
                <a:spcPts val="0"/>
              </a:spcAft>
            </a:pPr>
            <a:r>
              <a:rPr lang="en-US" sz="3200" u="none" strike="noStrike" baseline="30000" dirty="0">
                <a:effectLst/>
                <a:latin typeface="Calibri" panose="020F0502020204030204" pitchFamily="34" charset="0"/>
              </a:rPr>
              <a:t>10</a:t>
            </a:r>
            <a:r>
              <a:rPr lang="en-US" sz="3200" u="none" strike="noStrike" dirty="0">
                <a:effectLst/>
                <a:latin typeface="Calibri" panose="020F0502020204030204" pitchFamily="34" charset="0"/>
              </a:rPr>
              <a:t> </a:t>
            </a:r>
            <a:r>
              <a:rPr lang="en-US" sz="3200" dirty="0">
                <a:effectLst/>
                <a:latin typeface="Calibri" panose="020F0502020204030204" pitchFamily="34" charset="0"/>
              </a:rPr>
              <a:t>According to the grace of God which was given to me, like a wise master builder I laid a foundation, and another is building on it. But each man must be careful how he builds on it. </a:t>
            </a:r>
            <a:r>
              <a:rPr lang="en-US" sz="3200" u="none" strike="noStrike" baseline="30000" dirty="0">
                <a:effectLst/>
                <a:latin typeface="Calibri" panose="020F0502020204030204" pitchFamily="34" charset="0"/>
              </a:rPr>
              <a:t>11</a:t>
            </a:r>
            <a:r>
              <a:rPr lang="en-US" sz="3200" u="none" strike="noStrike" dirty="0">
                <a:effectLst/>
                <a:latin typeface="Calibri" panose="020F0502020204030204" pitchFamily="34" charset="0"/>
              </a:rPr>
              <a:t> </a:t>
            </a:r>
            <a:r>
              <a:rPr lang="en-US" sz="3200" dirty="0">
                <a:effectLst/>
                <a:latin typeface="Calibri" panose="020F0502020204030204" pitchFamily="34" charset="0"/>
              </a:rPr>
              <a:t>For no man can lay a foundation other than the one which is laid, which is Jesus Christ. </a:t>
            </a:r>
            <a:r>
              <a:rPr lang="en-US" sz="3200" u="none" strike="noStrike" baseline="30000" dirty="0">
                <a:effectLst/>
                <a:latin typeface="Calibri" panose="020F0502020204030204" pitchFamily="34" charset="0"/>
              </a:rPr>
              <a:t>12</a:t>
            </a:r>
            <a:r>
              <a:rPr lang="en-US" sz="3200" u="none" strike="noStrike" dirty="0">
                <a:effectLst/>
                <a:latin typeface="Calibri" panose="020F0502020204030204" pitchFamily="34" charset="0"/>
              </a:rPr>
              <a:t> </a:t>
            </a:r>
            <a:r>
              <a:rPr lang="en-US" sz="3200" dirty="0">
                <a:effectLst/>
                <a:latin typeface="Calibri" panose="020F0502020204030204" pitchFamily="34" charset="0"/>
              </a:rPr>
              <a:t>Now if any man builds on the foundation with gold, silver, precious stones, wood, hay, straw, </a:t>
            </a:r>
            <a:r>
              <a:rPr lang="en-US" sz="3200" u="none" strike="noStrike" baseline="30000" dirty="0">
                <a:effectLst/>
                <a:latin typeface="Calibri" panose="020F0502020204030204" pitchFamily="34" charset="0"/>
              </a:rPr>
              <a:t>13</a:t>
            </a:r>
            <a:r>
              <a:rPr lang="en-US" sz="3200" u="none" strike="noStrike" dirty="0">
                <a:effectLst/>
                <a:latin typeface="Calibri" panose="020F0502020204030204" pitchFamily="34" charset="0"/>
              </a:rPr>
              <a:t> </a:t>
            </a:r>
            <a:r>
              <a:rPr lang="en-US" sz="3200" dirty="0">
                <a:effectLst/>
                <a:latin typeface="Calibri" panose="020F0502020204030204" pitchFamily="34" charset="0"/>
              </a:rPr>
              <a:t>each man’s work will </a:t>
            </a:r>
            <a:r>
              <a:rPr lang="en-US" sz="3200" dirty="0">
                <a:effectLst/>
                <a:latin typeface="Calibri" panose="020F0502020204030204" pitchFamily="34" charset="0"/>
                <a:ea typeface="Calibri" panose="020F0502020204030204" pitchFamily="34" charset="0"/>
                <a:cs typeface="Calibri" panose="020F0502020204030204" pitchFamily="34" charset="0"/>
              </a:rPr>
              <a:t>become evident; for the day will show it because it is </a:t>
            </a:r>
            <a:r>
              <a:rPr lang="en-US" sz="3200" i="1" dirty="0">
                <a:effectLst/>
                <a:latin typeface="Calibri" panose="020F0502020204030204" pitchFamily="34" charset="0"/>
                <a:ea typeface="Calibri" panose="020F0502020204030204" pitchFamily="34" charset="0"/>
                <a:cs typeface="Calibri" panose="020F0502020204030204" pitchFamily="34" charset="0"/>
              </a:rPr>
              <a:t>to be</a:t>
            </a:r>
            <a:r>
              <a:rPr lang="en-US" sz="3200" dirty="0">
                <a:effectLst/>
                <a:latin typeface="Calibri" panose="020F0502020204030204" pitchFamily="34" charset="0"/>
                <a:ea typeface="Calibri" panose="020F0502020204030204" pitchFamily="34" charset="0"/>
                <a:cs typeface="Calibri" panose="020F0502020204030204" pitchFamily="34" charset="0"/>
              </a:rPr>
              <a:t> revealed with fire, and the fire itself will test the quality of . . .</a:t>
            </a:r>
            <a:endParaRPr lang="en-US" sz="3200" dirty="0">
              <a:effectLst/>
              <a:latin typeface="Calibri" panose="020F0502020204030204" pitchFamily="34" charset="0"/>
            </a:endParaRPr>
          </a:p>
        </p:txBody>
      </p:sp>
    </p:spTree>
    <p:extLst>
      <p:ext uri="{BB962C8B-B14F-4D97-AF65-F5344CB8AC3E}">
        <p14:creationId xmlns:p14="http://schemas.microsoft.com/office/powerpoint/2010/main" val="2215050744"/>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E21F9-F08B-4BF0-B672-7CBC5CDA2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15800" cy="6857999"/>
          </a:xfrm>
          <a:prstGeom prst="rect">
            <a:avLst/>
          </a:prstGeom>
        </p:spPr>
      </p:pic>
      <p:sp>
        <p:nvSpPr>
          <p:cNvPr id="134147" name="Rectangle 1"/>
          <p:cNvSpPr>
            <a:spLocks noChangeArrowheads="1"/>
          </p:cNvSpPr>
          <p:nvPr/>
        </p:nvSpPr>
        <p:spPr bwMode="auto">
          <a:xfrm>
            <a:off x="609600" y="0"/>
            <a:ext cx="10972800" cy="3323987"/>
          </a:xfrm>
          <a:prstGeom prst="rect">
            <a:avLst/>
          </a:prstGeom>
          <a:noFill/>
          <a:ln w="28575">
            <a:noFill/>
            <a:miter lim="800000"/>
            <a:headEnd/>
            <a:tailEnd/>
          </a:ln>
        </p:spPr>
        <p:txBody>
          <a:bodyPr wrap="square">
            <a:spAutoFit/>
          </a:bodyPr>
          <a:lstStyle/>
          <a:p>
            <a:pPr algn="ctr" eaLnBrk="1" hangingPunct="1">
              <a:spcAft>
                <a:spcPts val="12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3:10-15</a:t>
            </a:r>
          </a:p>
          <a:p>
            <a:pPr algn="just">
              <a:spcBef>
                <a:spcPts val="0"/>
              </a:spcBef>
              <a:spcAft>
                <a:spcPts val="0"/>
              </a:spcAft>
            </a:pPr>
            <a:r>
              <a:rPr lang="en-US" sz="3200" dirty="0">
                <a:effectLst/>
                <a:latin typeface="Calibri" panose="020F0502020204030204" pitchFamily="34" charset="0"/>
                <a:ea typeface="Calibri" panose="020F0502020204030204" pitchFamily="34" charset="0"/>
                <a:cs typeface="Calibri" panose="020F0502020204030204" pitchFamily="34" charset="0"/>
              </a:rPr>
              <a:t>. . . each man’s work. </a:t>
            </a:r>
            <a:r>
              <a:rPr lang="en-US" sz="3200" u="none" strike="noStrike" baseline="30000" dirty="0">
                <a:effectLst/>
                <a:latin typeface="Calibri" panose="020F0502020204030204" pitchFamily="34" charset="0"/>
                <a:ea typeface="Calibri" panose="020F0502020204030204" pitchFamily="34" charset="0"/>
                <a:cs typeface="Calibri" panose="020F0502020204030204" pitchFamily="34" charset="0"/>
              </a:rPr>
              <a:t>14</a:t>
            </a:r>
            <a:r>
              <a:rPr lang="en-US" sz="3200" u="none" strike="noStrike" dirty="0">
                <a:effectLst/>
                <a:latin typeface="Calibri" panose="020F0502020204030204" pitchFamily="34" charset="0"/>
                <a:ea typeface="Calibri" panose="020F0502020204030204" pitchFamily="34" charset="0"/>
                <a:cs typeface="Calibri" panose="020F0502020204030204" pitchFamily="34" charset="0"/>
              </a:rPr>
              <a:t> </a:t>
            </a:r>
            <a:r>
              <a:rPr lang="en-US" sz="3200" dirty="0">
                <a:effectLst/>
                <a:latin typeface="Calibri" panose="020F0502020204030204" pitchFamily="34" charset="0"/>
                <a:ea typeface="Calibri" panose="020F0502020204030204" pitchFamily="34" charset="0"/>
                <a:cs typeface="Calibri" panose="020F0502020204030204" pitchFamily="34" charset="0"/>
              </a:rPr>
              <a:t>If any man’s work which he has built on it remains, he will receive a reward. </a:t>
            </a:r>
            <a:r>
              <a:rPr lang="en-US" sz="3200" u="none" strike="noStrike" baseline="30000" dirty="0">
                <a:effectLst/>
                <a:latin typeface="Calibri" panose="020F0502020204030204" pitchFamily="34" charset="0"/>
                <a:ea typeface="Calibri" panose="020F0502020204030204" pitchFamily="34" charset="0"/>
                <a:cs typeface="Calibri" panose="020F0502020204030204" pitchFamily="34" charset="0"/>
              </a:rPr>
              <a:t>15</a:t>
            </a:r>
            <a:r>
              <a:rPr lang="en-US" sz="3200" u="none" strike="noStrike" dirty="0">
                <a:effectLst/>
                <a:latin typeface="Calibri" panose="020F0502020204030204" pitchFamily="34" charset="0"/>
                <a:ea typeface="Calibri" panose="020F0502020204030204" pitchFamily="34" charset="0"/>
                <a:cs typeface="Calibri" panose="020F0502020204030204" pitchFamily="34" charset="0"/>
              </a:rPr>
              <a:t> </a:t>
            </a:r>
            <a:r>
              <a:rPr lang="en-US" sz="3200" dirty="0">
                <a:effectLst/>
                <a:latin typeface="Calibri" panose="020F0502020204030204" pitchFamily="34" charset="0"/>
                <a:ea typeface="Calibri" panose="020F0502020204030204" pitchFamily="34" charset="0"/>
                <a:cs typeface="Calibri" panose="020F0502020204030204" pitchFamily="34" charset="0"/>
              </a:rPr>
              <a:t>If any man’s work is burned up, he will suffer loss; but he himself will be saved, yet so as through fire. </a:t>
            </a:r>
          </a:p>
          <a:p>
            <a:pPr marL="0" marR="0" algn="just">
              <a:spcBef>
                <a:spcPts val="0"/>
              </a:spcBef>
              <a:spcAft>
                <a:spcPts val="0"/>
              </a:spcAft>
            </a:pPr>
            <a:endParaRPr lang="en-US" sz="3200" dirty="0">
              <a:effectLst/>
              <a:latin typeface="Calibri" panose="020F0502020204030204" pitchFamily="34" charset="0"/>
            </a:endParaRPr>
          </a:p>
        </p:txBody>
      </p:sp>
      <p:pic>
        <p:nvPicPr>
          <p:cNvPr id="3" name="Picture 2">
            <a:extLst>
              <a:ext uri="{FF2B5EF4-FFF2-40B4-BE49-F238E27FC236}">
                <a16:creationId xmlns:a16="http://schemas.microsoft.com/office/drawing/2014/main" id="{86D65C1C-AA54-95E7-A5A5-B04C65605C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8660" y="2590800"/>
            <a:ext cx="2554681" cy="2286000"/>
          </a:xfrm>
          <a:prstGeom prst="rect">
            <a:avLst/>
          </a:prstGeom>
          <a:ln>
            <a:solidFill>
              <a:schemeClr val="tx1"/>
            </a:solidFill>
          </a:ln>
        </p:spPr>
      </p:pic>
    </p:spTree>
    <p:extLst>
      <p:ext uri="{BB962C8B-B14F-4D97-AF65-F5344CB8AC3E}">
        <p14:creationId xmlns:p14="http://schemas.microsoft.com/office/powerpoint/2010/main" val="221867528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nvGraphicFramePr>
        <p:xfrm>
          <a:off x="609600" y="152404"/>
          <a:ext cx="10972800" cy="6553192"/>
        </p:xfrm>
        <a:graphic>
          <a:graphicData uri="http://schemas.openxmlformats.org/drawingml/2006/table">
            <a:tbl>
              <a:tblPr>
                <a:tableStyleId>{5940675A-B579-460E-94D1-54222C63F5DA}</a:tableStyleId>
              </a:tblPr>
              <a:tblGrid>
                <a:gridCol w="3872753">
                  <a:extLst>
                    <a:ext uri="{9D8B030D-6E8A-4147-A177-3AD203B41FA5}">
                      <a16:colId xmlns:a16="http://schemas.microsoft.com/office/drawing/2014/main" val="20000"/>
                    </a:ext>
                  </a:extLst>
                </a:gridCol>
                <a:gridCol w="2674044">
                  <a:extLst>
                    <a:ext uri="{9D8B030D-6E8A-4147-A177-3AD203B41FA5}">
                      <a16:colId xmlns:a16="http://schemas.microsoft.com/office/drawing/2014/main" val="20001"/>
                    </a:ext>
                  </a:extLst>
                </a:gridCol>
                <a:gridCol w="4426003">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(Rev 4:10: 3:11; 2 John 8)</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Cor. 9:24-27</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Thess. 2:19-20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Jas. 1:12; Rev. 2:10</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 Pet. 5:2-4</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2 Tim. 4:8</a:t>
                      </a: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883295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04103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6C05FAA2-2760-4803-49A3-30A1463837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90001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BA8097DB-F01A-50CE-A03D-8113C006D2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884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Dothan, Sichem et Mamre (Hebron) | Bible mapping, Bible, Bible study">
            <a:extLst>
              <a:ext uri="{FF2B5EF4-FFF2-40B4-BE49-F238E27FC236}">
                <a16:creationId xmlns:a16="http://schemas.microsoft.com/office/drawing/2014/main" id="{808EB302-3A41-BC4E-4F91-18C56F49D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7" t="20417" r="20417" b="23835"/>
          <a:stretch/>
        </p:blipFill>
        <p:spPr bwMode="auto">
          <a:xfrm>
            <a:off x="3581400" y="200360"/>
            <a:ext cx="4876800" cy="643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149FAAC-A227-423F-3DD9-06435190589F}"/>
              </a:ext>
            </a:extLst>
          </p:cNvPr>
          <p:cNvSpPr>
            <a:spLocks noChangeArrowheads="1"/>
          </p:cNvSpPr>
          <p:nvPr/>
        </p:nvSpPr>
        <p:spPr bwMode="auto">
          <a:xfrm>
            <a:off x="5181600" y="1676400"/>
            <a:ext cx="1904999" cy="20574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3513634987"/>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64592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CBE687C0-5D8E-6151-23D5-091ADAAD99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53851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16671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34360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79192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3592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805715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0255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20949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35:23-26a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Leah’s six sons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Rachel’s two sons (24)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Bilhah’s two sons (25)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Zilpah’s two sons (26b)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59985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62BAD-520A-41BA-8155-691A5472AAAF}"/>
              </a:ext>
            </a:extLst>
          </p:cNvPr>
          <p:cNvPicPr>
            <a:picLocks noChangeAspect="1"/>
          </p:cNvPicPr>
          <p:nvPr/>
        </p:nvPicPr>
        <p:blipFill>
          <a:blip r:embed="rId2"/>
          <a:stretch>
            <a:fillRect/>
          </a:stretch>
        </p:blipFill>
        <p:spPr>
          <a:xfrm>
            <a:off x="3303790" y="21041"/>
            <a:ext cx="5584420" cy="6815919"/>
          </a:xfrm>
          <a:prstGeom prst="rect">
            <a:avLst/>
          </a:prstGeom>
        </p:spPr>
      </p:pic>
    </p:spTree>
    <p:extLst>
      <p:ext uri="{BB962C8B-B14F-4D97-AF65-F5344CB8AC3E}">
        <p14:creationId xmlns:p14="http://schemas.microsoft.com/office/powerpoint/2010/main" val="205686251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52169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Introduction (22b)</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dozen (23-26a)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Conclusion (26b)</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35:22b-26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Dozen</a:t>
            </a:r>
          </a:p>
        </p:txBody>
      </p:sp>
      <p:pic>
        <p:nvPicPr>
          <p:cNvPr id="3" name="Picture 2">
            <a:extLst>
              <a:ext uri="{FF2B5EF4-FFF2-40B4-BE49-F238E27FC236}">
                <a16:creationId xmlns:a16="http://schemas.microsoft.com/office/drawing/2014/main" id="{97E18EC4-DB7F-F476-EF34-A77E6FA95F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1068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9344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095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E148F746-86F7-51D5-2E77-258EF1D093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41297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03A94150-6A81-0256-B471-39F8F7E6A3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47447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35:27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Reunion of Isaac and Jacob</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Contact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(27b)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79589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35:27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Reunion of Isaac and Jacob</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Contact (27a)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Place (27b)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2489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248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35:27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Reunion of Isaac and Jacob</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Contact (27a)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Place (27b)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7493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Two Commands</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Dwell in Bethel (1b)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Build an Altar (1c)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55879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5 Map showing Mamre where Abraham was and Sodom where ...">
            <a:extLst>
              <a:ext uri="{FF2B5EF4-FFF2-40B4-BE49-F238E27FC236}">
                <a16:creationId xmlns:a16="http://schemas.microsoft.com/office/drawing/2014/main" id="{562ADCD3-A351-4392-BC70-BFC9EC1EC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930" y="137160"/>
            <a:ext cx="493014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7FCAC8A-302B-4E98-A6B5-9DE63CFC32BB}"/>
              </a:ext>
            </a:extLst>
          </p:cNvPr>
          <p:cNvSpPr>
            <a:spLocks noChangeArrowheads="1"/>
          </p:cNvSpPr>
          <p:nvPr/>
        </p:nvSpPr>
        <p:spPr bwMode="auto">
          <a:xfrm>
            <a:off x="3733800" y="2895600"/>
            <a:ext cx="13716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10713793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55B439E8-55C7-19D3-27D8-74650164E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Reunion of Isaac and Jacob (27)</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Isaac’s total years (28)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Isaac’s death (29)</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35:27-29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pic>
        <p:nvPicPr>
          <p:cNvPr id="3" name="Picture 2">
            <a:extLst>
              <a:ext uri="{FF2B5EF4-FFF2-40B4-BE49-F238E27FC236}">
                <a16:creationId xmlns:a16="http://schemas.microsoft.com/office/drawing/2014/main" id="{6EDA15F1-8D36-5845-CEA7-A093B2EFA8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68865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309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81823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5">
            <a:extLst>
              <a:ext uri="{FF2B5EF4-FFF2-40B4-BE49-F238E27FC236}">
                <a16:creationId xmlns:a16="http://schemas.microsoft.com/office/drawing/2014/main" id="{E1116281-F078-B2AC-B5C2-6709D4253B28}"/>
              </a:ext>
            </a:extLst>
          </p:cNvPr>
          <p:cNvSpPr>
            <a:spLocks noChangeArrowheads="1"/>
          </p:cNvSpPr>
          <p:nvPr/>
        </p:nvSpPr>
        <p:spPr bwMode="auto">
          <a:xfrm>
            <a:off x="609600" y="2057400"/>
            <a:ext cx="1097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i="1">
                <a:cs typeface="Calibri" panose="020F0502020204030204" pitchFamily="34" charset="0"/>
              </a:rPr>
              <a:t>māwet</a:t>
            </a:r>
            <a:r>
              <a:rPr lang="en-US" altLang="en-US">
                <a:cs typeface="Calibri" panose="020F0502020204030204" pitchFamily="34" charset="0"/>
              </a:rPr>
              <a:t>: “Death is the consequences and the punishment of sin. It originated with sin. A grand theme of the Old Testament is God’s holiness, which </a:t>
            </a:r>
            <a:r>
              <a:rPr lang="en-US" altLang="en-US" b="1" u="sng">
                <a:solidFill>
                  <a:srgbClr val="FFFFCC"/>
                </a:solidFill>
                <a:cs typeface="Calibri" panose="020F0502020204030204" pitchFamily="34" charset="0"/>
              </a:rPr>
              <a:t>separates</a:t>
            </a:r>
            <a:r>
              <a:rPr lang="en-US" altLang="en-US">
                <a:cs typeface="Calibri" panose="020F0502020204030204" pitchFamily="34" charset="0"/>
              </a:rPr>
              <a:t> Him from all that is in harmony with His character. Death, then, in the Old Testament means ultimate </a:t>
            </a:r>
            <a:r>
              <a:rPr lang="en-US" altLang="en-US" b="1" u="sng">
                <a:solidFill>
                  <a:srgbClr val="FFFFCC"/>
                </a:solidFill>
                <a:cs typeface="Calibri" panose="020F0502020204030204" pitchFamily="34" charset="0"/>
              </a:rPr>
              <a:t>separation</a:t>
            </a:r>
            <a:r>
              <a:rPr lang="en-US" altLang="en-US">
                <a:cs typeface="Calibri" panose="020F0502020204030204" pitchFamily="34" charset="0"/>
              </a:rPr>
              <a:t> from God due to sin.”</a:t>
            </a:r>
          </a:p>
        </p:txBody>
      </p:sp>
      <p:sp>
        <p:nvSpPr>
          <p:cNvPr id="6" name="Rectangle 2">
            <a:extLst>
              <a:ext uri="{FF2B5EF4-FFF2-40B4-BE49-F238E27FC236}">
                <a16:creationId xmlns:a16="http://schemas.microsoft.com/office/drawing/2014/main" id="{26DDADE5-8047-1C7B-08BD-79976512AE2B}"/>
              </a:ext>
            </a:extLst>
          </p:cNvPr>
          <p:cNvSpPr>
            <a:spLocks noChangeArrowheads="1"/>
          </p:cNvSpPr>
          <p:nvPr/>
        </p:nvSpPr>
        <p:spPr bwMode="auto">
          <a:xfrm>
            <a:off x="2625725" y="228600"/>
            <a:ext cx="6940550"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Old Testament </a:t>
            </a:r>
          </a:p>
        </p:txBody>
      </p:sp>
      <p:sp>
        <p:nvSpPr>
          <p:cNvPr id="59396" name="TextBox 2">
            <a:extLst>
              <a:ext uri="{FF2B5EF4-FFF2-40B4-BE49-F238E27FC236}">
                <a16:creationId xmlns:a16="http://schemas.microsoft.com/office/drawing/2014/main" id="{0558318B-7F2E-24E7-A9E6-B9093040C303}"/>
              </a:ext>
            </a:extLst>
          </p:cNvPr>
          <p:cNvSpPr txBox="1">
            <a:spLocks noChangeArrowheads="1"/>
          </p:cNvSpPr>
          <p:nvPr/>
        </p:nvSpPr>
        <p:spPr bwMode="auto">
          <a:xfrm>
            <a:off x="609600" y="5867400"/>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buClrTx/>
              <a:buSzTx/>
              <a:buFontTx/>
              <a:buNone/>
            </a:pPr>
            <a:r>
              <a:rPr lang="en-US" altLang="en-US" sz="2400">
                <a:cs typeface="Calibri" panose="020F0502020204030204" pitchFamily="34" charset="0"/>
              </a:rPr>
              <a:t>Elmer B. Smick, “</a:t>
            </a:r>
            <a:r>
              <a:rPr lang="en-US" altLang="en-US" sz="2400" i="1">
                <a:cs typeface="Calibri" panose="020F0502020204030204" pitchFamily="34" charset="0"/>
              </a:rPr>
              <a:t>māwet</a:t>
            </a:r>
            <a:r>
              <a:rPr lang="en-US" altLang="en-US" sz="2400">
                <a:cs typeface="Calibri" panose="020F0502020204030204" pitchFamily="34" charset="0"/>
              </a:rPr>
              <a:t>," in </a:t>
            </a:r>
            <a:r>
              <a:rPr lang="en-US" altLang="en-US" sz="2400" i="1">
                <a:cs typeface="Calibri" panose="020F0502020204030204" pitchFamily="34" charset="0"/>
              </a:rPr>
              <a:t>Theological Wordbook of the Old Testament</a:t>
            </a:r>
            <a:r>
              <a:rPr lang="en-US" altLang="en-US" sz="2400">
                <a:cs typeface="Calibri" panose="020F0502020204030204" pitchFamily="34" charset="0"/>
              </a:rPr>
              <a:t>, ed. R. Laird Harris and Gleason L. Archer and Bruce K. Waltke(Chicago: Moody, 1980), 1:1169.</a:t>
            </a:r>
          </a:p>
        </p:txBody>
      </p:sp>
    </p:spTree>
    <p:extLst>
      <p:ext uri="{BB962C8B-B14F-4D97-AF65-F5344CB8AC3E}">
        <p14:creationId xmlns:p14="http://schemas.microsoft.com/office/powerpoint/2010/main" val="888031353"/>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5">
            <a:extLst>
              <a:ext uri="{FF2B5EF4-FFF2-40B4-BE49-F238E27FC236}">
                <a16:creationId xmlns:a16="http://schemas.microsoft.com/office/drawing/2014/main" id="{264C55DC-1248-F739-CD16-FF94BD9859EA}"/>
              </a:ext>
            </a:extLst>
          </p:cNvPr>
          <p:cNvSpPr>
            <a:spLocks noChangeArrowheads="1"/>
          </p:cNvSpPr>
          <p:nvPr/>
        </p:nvSpPr>
        <p:spPr bwMode="auto">
          <a:xfrm>
            <a:off x="990600" y="2728913"/>
            <a:ext cx="102108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i="1">
                <a:cs typeface="Calibri" panose="020F0502020204030204" pitchFamily="34" charset="0"/>
              </a:rPr>
              <a:t>thanatos</a:t>
            </a:r>
            <a:r>
              <a:rPr lang="en-US" altLang="en-US">
                <a:cs typeface="Calibri" panose="020F0502020204030204" pitchFamily="34" charset="0"/>
              </a:rPr>
              <a:t>: “that </a:t>
            </a:r>
            <a:r>
              <a:rPr lang="en-US" altLang="en-US" b="1" u="sng">
                <a:solidFill>
                  <a:srgbClr val="FFFFCC"/>
                </a:solidFill>
                <a:cs typeface="Calibri" panose="020F0502020204030204" pitchFamily="34" charset="0"/>
              </a:rPr>
              <a:t>separation</a:t>
            </a:r>
            <a:r>
              <a:rPr lang="en-US" altLang="en-US">
                <a:cs typeface="Calibri" panose="020F0502020204030204" pitchFamily="34" charset="0"/>
              </a:rPr>
              <a:t> (whether natural or violent) of the soul from the body by which the life on earth is ended.”</a:t>
            </a:r>
          </a:p>
        </p:txBody>
      </p:sp>
      <p:sp>
        <p:nvSpPr>
          <p:cNvPr id="60419" name="TextBox 2">
            <a:extLst>
              <a:ext uri="{FF2B5EF4-FFF2-40B4-BE49-F238E27FC236}">
                <a16:creationId xmlns:a16="http://schemas.microsoft.com/office/drawing/2014/main" id="{D0C8587B-D1F5-6C0C-5B58-85575C9261F7}"/>
              </a:ext>
            </a:extLst>
          </p:cNvPr>
          <p:cNvSpPr txBox="1">
            <a:spLocks noChangeArrowheads="1"/>
          </p:cNvSpPr>
          <p:nvPr/>
        </p:nvSpPr>
        <p:spPr bwMode="auto">
          <a:xfrm>
            <a:off x="609600" y="5867400"/>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buClrTx/>
              <a:buSzTx/>
              <a:buFontTx/>
              <a:buNone/>
            </a:pPr>
            <a:r>
              <a:rPr lang="en-US" altLang="en-US" sz="2400">
                <a:cs typeface="Calibri" panose="020F0502020204030204" pitchFamily="34" charset="0"/>
              </a:rPr>
              <a:t>Joseph Henry Thayer, </a:t>
            </a:r>
            <a:r>
              <a:rPr lang="en-US" altLang="en-US" sz="2400" i="1">
                <a:cs typeface="Calibri" panose="020F0502020204030204" pitchFamily="34" charset="0"/>
              </a:rPr>
              <a:t>Death - Thanatos</a:t>
            </a:r>
            <a:r>
              <a:rPr lang="en-US" altLang="en-US" sz="2400">
                <a:cs typeface="Calibri" panose="020F0502020204030204" pitchFamily="34" charset="0"/>
              </a:rPr>
              <a:t>, Greek-English Lexicon of the New Testament Being Grmm's Wilke's Clavis Novi Testamenti (Grand Rapids: Zondervan, 1977), 282.</a:t>
            </a:r>
          </a:p>
        </p:txBody>
      </p:sp>
      <p:sp>
        <p:nvSpPr>
          <p:cNvPr id="5" name="Rectangle 2">
            <a:extLst>
              <a:ext uri="{FF2B5EF4-FFF2-40B4-BE49-F238E27FC236}">
                <a16:creationId xmlns:a16="http://schemas.microsoft.com/office/drawing/2014/main" id="{33CEC106-AB72-E81A-FE96-5F22D04F0439}"/>
              </a:ext>
            </a:extLst>
          </p:cNvPr>
          <p:cNvSpPr>
            <a:spLocks noChangeArrowheads="1"/>
          </p:cNvSpPr>
          <p:nvPr/>
        </p:nvSpPr>
        <p:spPr bwMode="auto">
          <a:xfrm>
            <a:off x="2625725" y="228600"/>
            <a:ext cx="6940550" cy="9144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“Death” in the New Testament </a:t>
            </a:r>
          </a:p>
        </p:txBody>
      </p:sp>
    </p:spTree>
    <p:extLst>
      <p:ext uri="{BB962C8B-B14F-4D97-AF65-F5344CB8AC3E}">
        <p14:creationId xmlns:p14="http://schemas.microsoft.com/office/powerpoint/2010/main" val="132737451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phrase ‘gathered to his people’ is used ten times, and only in the Pentateuch: Genesis 25:8, of Abraham; 25:17, of Ishmael; 35:29, of Isaac; 49:29, of Jacob; 49:33, of Jacob; Numbers 20:24, of Aaron; 20:26, of Aaron; 27:13, of Moses; 31:2, of Moses; and Deuteronomy 32:50, of Aaron and Moses. A parallel phrase is gathered to his fathers in Genesis 15:15 and 47:30.</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392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8619101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575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everlasting life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and everlasting contempt.”</a:t>
            </a:r>
          </a:p>
        </p:txBody>
      </p:sp>
    </p:spTree>
    <p:extLst>
      <p:ext uri="{BB962C8B-B14F-4D97-AF65-F5344CB8AC3E}">
        <p14:creationId xmlns:p14="http://schemas.microsoft.com/office/powerpoint/2010/main" val="68975769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revelation (1a)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Two commands (1b-c)</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Related to Jacob’s household (2)</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Goal of the journey (3)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Spiritual cleansing (4)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(5)</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Bethel (6)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(7)</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Deborah’s death (8)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Journey to Bethel</a:t>
            </a:r>
          </a:p>
        </p:txBody>
      </p:sp>
      <p:pic>
        <p:nvPicPr>
          <p:cNvPr id="3" name="Picture 2">
            <a:extLst>
              <a:ext uri="{FF2B5EF4-FFF2-40B4-BE49-F238E27FC236}">
                <a16:creationId xmlns:a16="http://schemas.microsoft.com/office/drawing/2014/main" id="{1E1AD4F9-2064-076E-9514-FA68669C7E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2790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86942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4:7-8</a:t>
            </a:r>
          </a:p>
          <a:p>
            <a:pPr algn="just"/>
            <a:r>
              <a:rPr lang="en-US" alt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mn-cs"/>
              </a:rPr>
              <a:t>7</a:t>
            </a:r>
            <a:r>
              <a:rPr lang="en-US" sz="3200" dirty="0">
                <a:effectLst>
                  <a:outerShdw blurRad="38100" dist="38100" dir="2700000" algn="tl">
                    <a:srgbClr val="000000">
                      <a:alpha val="43137"/>
                    </a:srgbClr>
                  </a:outerShdw>
                </a:effectLst>
                <a:latin typeface="Calibri" panose="020F0502020204030204" pitchFamily="34" charset="0"/>
              </a:rPr>
              <a:t> I have fought the good fight, I have finished the course, I have kept the faith; </a:t>
            </a:r>
            <a:r>
              <a:rPr lang="en-US" sz="3200" baseline="30000" dirty="0">
                <a:effectLst>
                  <a:outerShdw blurRad="38100" dist="38100" dir="2700000" algn="tl">
                    <a:srgbClr val="000000">
                      <a:alpha val="43137"/>
                    </a:srgbClr>
                  </a:outerShdw>
                </a:effectLst>
                <a:latin typeface="Calibri" panose="020F0502020204030204" pitchFamily="34" charset="0"/>
                <a:cs typeface="+mn-cs"/>
              </a:rPr>
              <a:t>8</a:t>
            </a:r>
            <a:r>
              <a:rPr lang="en-US" sz="3200" dirty="0">
                <a:effectLst>
                  <a:outerShdw blurRad="38100" dist="38100" dir="2700000" algn="tl">
                    <a:srgbClr val="000000">
                      <a:alpha val="43137"/>
                    </a:srgbClr>
                  </a:outerShdw>
                </a:effectLst>
                <a:latin typeface="Calibri" panose="020F0502020204030204" pitchFamily="34" charset="0"/>
              </a:rPr>
              <a:t> in the future there is reserved for me the crown of righteousness, which the Lord, the righteous Judge, will award to me on that day; and not only to me, but also to all who have loved His appearing.</a:t>
            </a:r>
            <a:r>
              <a:rPr lang="en-US" altLang="en-US" sz="32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FDC0D54E-7AC3-C097-E5A5-62C6BCDCA6B0}"/>
              </a:ext>
            </a:extLst>
          </p:cNvPr>
          <p:cNvPicPr>
            <a:picLocks noChangeAspect="1"/>
          </p:cNvPicPr>
          <p:nvPr/>
        </p:nvPicPr>
        <p:blipFill>
          <a:blip r:embed="rId3"/>
          <a:stretch>
            <a:fillRect/>
          </a:stretch>
        </p:blipFill>
        <p:spPr>
          <a:xfrm>
            <a:off x="5073030" y="3048000"/>
            <a:ext cx="2045940" cy="1828800"/>
          </a:xfrm>
          <a:prstGeom prst="rect">
            <a:avLst/>
          </a:prstGeom>
        </p:spPr>
      </p:pic>
    </p:spTree>
    <p:extLst>
      <p:ext uri="{BB962C8B-B14F-4D97-AF65-F5344CB8AC3E}">
        <p14:creationId xmlns:p14="http://schemas.microsoft.com/office/powerpoint/2010/main" val="2780675504"/>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00350" y="228600"/>
            <a:ext cx="6591300" cy="914400"/>
          </a:xfrm>
        </p:spPr>
        <p:txBody>
          <a:bodyPr anchor="t"/>
          <a:lstStyle/>
          <a:p>
            <a:pPr algn="ctr"/>
            <a:r>
              <a:rPr lang="en-US" sz="3600" dirty="0"/>
              <a:t>Mark Twain</a:t>
            </a:r>
            <a:br>
              <a:rPr lang="en-US" sz="3600" dirty="0"/>
            </a:br>
            <a:r>
              <a:rPr lang="en-US" sz="2000" i="1" dirty="0">
                <a:solidFill>
                  <a:schemeClr val="tx1"/>
                </a:solidFill>
                <a:effectLst>
                  <a:outerShdw blurRad="38100" dist="38100" dir="2700000" algn="tl">
                    <a:srgbClr val="000000">
                      <a:alpha val="43137"/>
                    </a:srgbClr>
                  </a:outerShdw>
                </a:effectLst>
                <a:cs typeface="Calibri" panose="020F0502020204030204" pitchFamily="34" charset="0"/>
              </a:rPr>
              <a:t>Autobiography</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 2:37</a:t>
            </a:r>
          </a:p>
        </p:txBody>
      </p:sp>
      <p:sp>
        <p:nvSpPr>
          <p:cNvPr id="56323" name="Rectangle 3"/>
          <p:cNvSpPr>
            <a:spLocks noGrp="1" noChangeArrowheads="1"/>
          </p:cNvSpPr>
          <p:nvPr>
            <p:ph type="body" idx="1"/>
          </p:nvPr>
        </p:nvSpPr>
        <p:spPr>
          <a:xfrm>
            <a:off x="581891" y="1371600"/>
            <a:ext cx="11000509" cy="5257800"/>
          </a:xfrm>
        </p:spPr>
        <p:txBody>
          <a:bodyPr/>
          <a:lstStyle/>
          <a:p>
            <a:pPr marL="0" indent="0" algn="just">
              <a:buNone/>
              <a:defRPr/>
            </a:pPr>
            <a:r>
              <a:rPr lang="en-US" sz="2800" dirty="0">
                <a:effectLst>
                  <a:outerShdw blurRad="38100" dist="38100" dir="2700000" algn="tl">
                    <a:srgbClr val="000000">
                      <a:alpha val="43137"/>
                    </a:srgbClr>
                  </a:outerShdw>
                </a:effectLst>
              </a:rPr>
              <a:t>“A myriad of men are </a:t>
            </a:r>
            <a:r>
              <a:rPr lang="en-US" sz="2800" dirty="0">
                <a:effectLst>
                  <a:outerShdw blurRad="38100" dist="38100" dir="2700000" algn="tl">
                    <a:srgbClr val="000000">
                      <a:alpha val="43137"/>
                    </a:srgbClr>
                  </a:outerShdw>
                </a:effectLst>
                <a:ea typeface="+mj-ea"/>
                <a:cs typeface="Calibri" panose="020F0502020204030204" pitchFamily="34" charset="0"/>
              </a:rPr>
              <a:t>born; they labor and sweat and struggle </a:t>
            </a:r>
            <a:r>
              <a:rPr lang="en-US" sz="2800" dirty="0">
                <a:effectLst>
                  <a:outerShdw blurRad="38100" dist="38100" dir="2700000" algn="tl">
                    <a:srgbClr val="000000">
                      <a:alpha val="43137"/>
                    </a:srgbClr>
                  </a:outerShdw>
                </a:effectLst>
              </a:rPr>
              <a:t>for bread; they squabble and scold and fight; they scramble for little mean advantages over each other. Age creeps upon them and infirmities follow; shames and humiliations bring down their prides and their vanities. Those they love are taken from them, and the joy of life is turned to aching grief. The burden of pain, care, and misery grows heavier year by year. At length ambition is dead, pride is dead, vanity is dead; longing for release is in their place. It comes at last-the only un-poisoned gift earth ever had for them-and they vanish from a world where they were of no consequence; where they achieved nothing, where they were a mistake and a failure and a foolishness; where they left no sign that they have existed – a world that will lament them a day and forget them forever.”</a:t>
            </a:r>
          </a:p>
        </p:txBody>
      </p:sp>
      <p:pic>
        <p:nvPicPr>
          <p:cNvPr id="2" name="Picture 1">
            <a:extLst>
              <a:ext uri="{FF2B5EF4-FFF2-40B4-BE49-F238E27FC236}">
                <a16:creationId xmlns:a16="http://schemas.microsoft.com/office/drawing/2014/main" id="{E298A2CC-D52F-4852-8772-662139E2E435}"/>
              </a:ext>
            </a:extLst>
          </p:cNvPr>
          <p:cNvPicPr>
            <a:picLocks noChangeAspect="1"/>
          </p:cNvPicPr>
          <p:nvPr/>
        </p:nvPicPr>
        <p:blipFill>
          <a:blip r:embed="rId2"/>
          <a:stretch>
            <a:fillRect/>
          </a:stretch>
        </p:blipFill>
        <p:spPr>
          <a:xfrm>
            <a:off x="655320" y="121920"/>
            <a:ext cx="1097280" cy="1097280"/>
          </a:xfrm>
          <a:prstGeom prst="rect">
            <a:avLst/>
          </a:prstGeom>
          <a:ln w="19050">
            <a:solidFill>
              <a:schemeClr val="tx1"/>
            </a:solidFill>
          </a:ln>
        </p:spPr>
      </p:pic>
    </p:spTree>
    <p:extLst>
      <p:ext uri="{BB962C8B-B14F-4D97-AF65-F5344CB8AC3E}">
        <p14:creationId xmlns:p14="http://schemas.microsoft.com/office/powerpoint/2010/main" val="223853634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Isaac’s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(29a)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Full of days (29b)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Burial (29c)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66737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2369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‒25</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2069689997"/>
              </p:ext>
            </p:extLst>
          </p:nvPr>
        </p:nvGraphicFramePr>
        <p:xfrm>
          <a:off x="609600" y="1351280"/>
          <a:ext cx="11353800" cy="514350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p>
                      <a:pPr marL="457200" marR="0" lvl="1" indent="-457200" algn="l" defTabSz="914400" rtl="0" eaLnBrk="1" fontAlgn="base" latinLnBrk="0" hangingPunct="1">
                        <a:lnSpc>
                          <a:spcPct val="100000"/>
                        </a:lnSpc>
                        <a:spcBef>
                          <a:spcPts val="0"/>
                        </a:spcBef>
                        <a:spcAft>
                          <a:spcPts val="9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Sarah’s death (23)</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marriage (24)</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Keturah (25:1-6)</a:t>
                      </a:r>
                    </a:p>
                    <a:p>
                      <a:pPr marL="574675" marR="0" lvl="1" indent="-574675" algn="l" defTabSz="914400" rtl="0" eaLnBrk="1" fontAlgn="base" latinLnBrk="0" hangingPunct="1">
                        <a:lnSpc>
                          <a:spcPct val="100000"/>
                        </a:lnSpc>
                        <a:spcBef>
                          <a:spcPts val="0"/>
                        </a:spcBef>
                        <a:spcAft>
                          <a:spcPts val="900"/>
                        </a:spcAft>
                        <a:buClr>
                          <a:srgbClr val="00FFFF"/>
                        </a:buClr>
                        <a:buSzPct val="100000"/>
                        <a:buFont typeface="+mj-lt"/>
                        <a:buAutoNum type="romanUcPeriod" startAt="11"/>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Abraham’s death (25:7-11)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10552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54260830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52169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Related to Jacob’s Household</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Addressees (2a)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Three commands (2b-d)</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81823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Related to Jacob’s Household</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Addressees (2a)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Three commands (2b-d)</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21098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Related to Jacob’s Household</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Addressees (2a)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Three commands (2b-d)</a:t>
            </a:r>
          </a:p>
          <a:p>
            <a:pPr marL="457200" lvl="3" indent="-457200" eaLnBrk="1" hangingPunct="1">
              <a:spcBef>
                <a:spcPts val="0"/>
              </a:spcBef>
              <a:spcAft>
                <a:spcPts val="3000"/>
              </a:spcAft>
              <a:buClr>
                <a:srgbClr val="00FF00"/>
              </a:buClr>
              <a:buFont typeface="+mj-lt"/>
              <a:buAutoNum type="arabicPeriod"/>
              <a:defRPr/>
            </a:pPr>
            <a:endParaRPr lang="en-US" b="1" u="sng" dirty="0">
              <a:solidFill>
                <a:srgbClr val="FFFFCC"/>
              </a:solidFill>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1468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a:t>
            </a:r>
            <a:r>
              <a:rPr lang="en-US" b="1">
                <a:solidFill>
                  <a:srgbClr val="FFFFCC"/>
                </a:solidFill>
                <a:effectLst>
                  <a:outerShdw blurRad="38100" dist="38100" dir="2700000" algn="tl">
                    <a:srgbClr val="000000">
                      <a:alpha val="43137"/>
                    </a:srgbClr>
                  </a:outerShdw>
                </a:effectLst>
              </a:rPr>
              <a:t>people)</a:t>
            </a:r>
            <a:endParaRPr lang="en-US" b="1" dirty="0">
              <a:solidFill>
                <a:srgbClr val="FFFFCC"/>
              </a:solidFill>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35:2b-d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Three Commands</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Put away foreign gods (2b)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Purify yourselves (2c)</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Change garments (2d)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49053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35:2b-d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Three Commands</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Put away foreign gods (2b)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Purify yourselves (2c)</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Change garments (2d)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17390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3C69A-636A-4C6D-AD58-6A04BCDA9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1200"/>
              </a:spcAft>
              <a:buNone/>
              <a:defRPr/>
            </a:pPr>
            <a:r>
              <a:rPr lang="en-US" altLang="en-US" sz="4000" dirty="0">
                <a:solidFill>
                  <a:schemeClr val="tx2"/>
                </a:solidFill>
                <a:ea typeface="+mj-ea"/>
                <a:cs typeface="Calibri" panose="020F0502020204030204" pitchFamily="34" charset="0"/>
              </a:rPr>
              <a:t>Acts 19:19</a:t>
            </a:r>
          </a:p>
          <a:p>
            <a:pPr marL="0" indent="0" algn="just">
              <a:spcBef>
                <a:spcPct val="0"/>
              </a:spcBef>
              <a:buClrTx/>
              <a:buSzTx/>
              <a:buNone/>
            </a:pPr>
            <a:r>
              <a:rPr lang="en-US" altLang="en-US" sz="3600" dirty="0">
                <a:effectLst>
                  <a:outerShdw blurRad="38100" dist="38100" dir="2700000" algn="tl">
                    <a:srgbClr val="000000">
                      <a:alpha val="43137"/>
                    </a:srgbClr>
                  </a:outerShdw>
                </a:effectLst>
                <a:cs typeface="Arial" panose="020B0604020202020204" pitchFamily="34" charset="0"/>
              </a:rPr>
              <a:t>“</a:t>
            </a:r>
            <a:r>
              <a:rPr lang="en-US" sz="3600" dirty="0">
                <a:effectLst>
                  <a:outerShdw blurRad="38100" dist="38100" dir="2700000" algn="tl">
                    <a:srgbClr val="000000">
                      <a:alpha val="43137"/>
                    </a:srgbClr>
                  </a:outerShdw>
                </a:effectLst>
              </a:rPr>
              <a:t>And many of those who practiced magic brought their books together and </a:t>
            </a:r>
            <a:r>
              <a:rPr lang="en-US" sz="3600" i="1" dirty="0">
                <a:effectLst>
                  <a:outerShdw blurRad="38100" dist="38100" dir="2700000" algn="tl">
                    <a:srgbClr val="000000">
                      <a:alpha val="43137"/>
                    </a:srgbClr>
                  </a:outerShdw>
                </a:effectLst>
              </a:rPr>
              <a:t>began</a:t>
            </a:r>
            <a:r>
              <a:rPr lang="en-US" sz="3600" dirty="0">
                <a:effectLst>
                  <a:outerShdw blurRad="38100" dist="38100" dir="2700000" algn="tl">
                    <a:srgbClr val="000000">
                      <a:alpha val="43137"/>
                    </a:srgbClr>
                  </a:outerShdw>
                </a:effectLst>
              </a:rPr>
              <a:t> burning them in the sight of everyone; and they counted up the price of them and found it fifty thousand pieces of silver.</a:t>
            </a:r>
            <a:r>
              <a:rPr lang="en-US" altLang="en-US" sz="3600" dirty="0">
                <a:effectLst>
                  <a:outerShdw blurRad="38100" dist="38100" dir="2700000" algn="tl">
                    <a:srgbClr val="000000">
                      <a:alpha val="43137"/>
                    </a:srgbClr>
                  </a:outerShdw>
                </a:effectLst>
                <a:cs typeface="Arial" panose="020B0604020202020204" pitchFamily="34" charset="0"/>
              </a:rPr>
              <a:t>”</a:t>
            </a:r>
          </a:p>
        </p:txBody>
      </p:sp>
      <p:pic>
        <p:nvPicPr>
          <p:cNvPr id="4" name="Picture 2" descr="Image result for acts 19:19&quot;">
            <a:extLst>
              <a:ext uri="{FF2B5EF4-FFF2-40B4-BE49-F238E27FC236}">
                <a16:creationId xmlns:a16="http://schemas.microsoft.com/office/drawing/2014/main" id="{7A8928B3-6785-49F2-8D6B-72FBF4AA52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2208" y="3048000"/>
            <a:ext cx="2627585"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61542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103120"/>
          </a:xfrm>
        </p:spPr>
        <p:txBody>
          <a:bodyPr/>
          <a:lstStyle/>
          <a:p>
            <a:pPr marL="0" indent="0" algn="just">
              <a:spcBef>
                <a:spcPts val="0"/>
              </a:spcBef>
              <a:buNone/>
              <a:defRPr/>
            </a:pPr>
            <a:r>
              <a:rPr lang="en-US" sz="3400" i="1" dirty="0">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19:19 </a:t>
            </a:r>
            <a:r>
              <a:rPr lang="en-US" sz="3400" b="1" i="1" dirty="0">
                <a:solidFill>
                  <a:srgbClr val="FFFFCC"/>
                </a:solidFill>
                <a:effectLst>
                  <a:outerShdw blurRad="38100" dist="38100" dir="2700000" algn="tl">
                    <a:srgbClr val="000000">
                      <a:alpha val="43137"/>
                    </a:srgbClr>
                  </a:outerShdw>
                </a:effectLst>
              </a:rPr>
              <a:t>Magic</a:t>
            </a:r>
            <a:r>
              <a:rPr lang="en-US" sz="3400" dirty="0">
                <a:effectLst>
                  <a:outerShdw blurRad="38100" dist="38100" dir="2700000" algn="tl">
                    <a:srgbClr val="000000">
                      <a:alpha val="43137"/>
                    </a:srgbClr>
                  </a:outerShdw>
                </a:effectLst>
              </a:rPr>
              <a:t>. Magical spells written on scrolls. Fifty thousand pieces of silver. If the silver drachma is meant, the value would have been the equivalent of about 138 years’ pay for a rural worker.</a:t>
            </a:r>
            <a:r>
              <a:rPr lang="en-US" sz="3400" i="1" dirty="0">
                <a:effectLst>
                  <a:outerShdw blurRad="38100" dist="38100" dir="2700000" algn="tl">
                    <a:srgbClr val="000000">
                      <a:alpha val="43137"/>
                    </a:srgbClr>
                  </a:outerShdw>
                </a:effectLst>
              </a:rPr>
              <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437" y="152400"/>
            <a:ext cx="906780" cy="109728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Image result for acts 19:19&quot;">
            <a:extLst>
              <a:ext uri="{FF2B5EF4-FFF2-40B4-BE49-F238E27FC236}">
                <a16:creationId xmlns:a16="http://schemas.microsoft.com/office/drawing/2014/main" id="{72347846-638B-460E-81BD-9E69B28E50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53759" y="4131999"/>
            <a:ext cx="3284483"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4334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35:2b-d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Three Commands</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Put away foreign gods (2b)</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Purify yourselves (2c)</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Change garments (2d)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1485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7200" indent="-45720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35:2b-d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Three Commands</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Put away foreign gods (2b)</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Purify yourselves (2c)</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Change garments (2d)</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72030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revelation (1a)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Two commands (1b-c)</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Related to Jacob’s household (2)</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Goal of the journey (3)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Spiritual cleansing (4)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(5)</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Bethel (6)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(7)</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Deborah’s death (8)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Journey to Bethel</a:t>
            </a:r>
          </a:p>
        </p:txBody>
      </p:sp>
      <p:pic>
        <p:nvPicPr>
          <p:cNvPr id="3" name="Picture 2">
            <a:extLst>
              <a:ext uri="{FF2B5EF4-FFF2-40B4-BE49-F238E27FC236}">
                <a16:creationId xmlns:a16="http://schemas.microsoft.com/office/drawing/2014/main" id="{B091E174-E49D-1577-EA35-70F3C4D310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08281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50659-CF30-D2AF-2BAA-3AF57230CE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but you know Him because He abides with you and will be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F5BB1750-33B0-4FB7-B1C6-763305E58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571044"/>
            <a:ext cx="1386170" cy="1305756"/>
          </a:xfrm>
          <a:prstGeom prst="rect">
            <a:avLst/>
          </a:prstGeom>
        </p:spPr>
      </p:pic>
    </p:spTree>
    <p:extLst>
      <p:ext uri="{BB962C8B-B14F-4D97-AF65-F5344CB8AC3E}">
        <p14:creationId xmlns:p14="http://schemas.microsoft.com/office/powerpoint/2010/main" val="16823452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revelation (1a)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Two commands (1b-c)</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Related to Jacob’s household (2)</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Goal of the journey (3)</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Spiritual cleansing (4)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(5)</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Bethel (6)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(7)</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Deborah’s death (8)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Journey to Bethel</a:t>
            </a:r>
          </a:p>
        </p:txBody>
      </p:sp>
      <p:pic>
        <p:nvPicPr>
          <p:cNvPr id="3" name="Picture 2">
            <a:extLst>
              <a:ext uri="{FF2B5EF4-FFF2-40B4-BE49-F238E27FC236}">
                <a16:creationId xmlns:a16="http://schemas.microsoft.com/office/drawing/2014/main" id="{4BDAB7FB-601B-16FC-3A20-B2EFD93CCB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81004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DE43D4-FDB3-C3C2-F566-CA6DE851C290}"/>
              </a:ext>
            </a:extLst>
          </p:cNvPr>
          <p:cNvPicPr>
            <a:picLocks noChangeAspect="1"/>
          </p:cNvPicPr>
          <p:nvPr/>
        </p:nvPicPr>
        <p:blipFill>
          <a:blip r:embed="rId2"/>
          <a:stretch>
            <a:fillRect/>
          </a:stretch>
        </p:blipFill>
        <p:spPr>
          <a:xfrm>
            <a:off x="1547990" y="21041"/>
            <a:ext cx="9096020" cy="6815919"/>
          </a:xfrm>
          <a:prstGeom prst="rect">
            <a:avLst/>
          </a:prstGeom>
        </p:spPr>
      </p:pic>
      <p:sp>
        <p:nvSpPr>
          <p:cNvPr id="3" name="Slide Number Placeholder 1">
            <a:extLst>
              <a:ext uri="{FF2B5EF4-FFF2-40B4-BE49-F238E27FC236}">
                <a16:creationId xmlns:a16="http://schemas.microsoft.com/office/drawing/2014/main" id="{50B0C16B-1A5D-70EE-9F1B-72B5F5001D61}"/>
              </a:ext>
            </a:extLst>
          </p:cNvPr>
          <p:cNvSpPr txBox="1">
            <a:spLocks/>
          </p:cNvSpPr>
          <p:nvPr/>
        </p:nvSpPr>
        <p:spPr>
          <a:xfrm>
            <a:off x="9347200" y="6248400"/>
            <a:ext cx="22352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dirty="0" smtClean="0">
                <a:latin typeface="Calibri" panose="020F0502020204030204" pitchFamily="34" charset="0"/>
                <a:ea typeface="Calibri" panose="020F0502020204030204" pitchFamily="34" charset="0"/>
                <a:cs typeface="Calibri" panose="020F0502020204030204" pitchFamily="34" charset="0"/>
              </a:rPr>
              <a:pPr algn="r">
                <a:defRPr/>
              </a:pPr>
              <a:t>29</a:t>
            </a:fld>
            <a:endParaRPr lang="en-US" alt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6894665-B523-30A0-18F9-CF011EFD685A}"/>
              </a:ext>
            </a:extLst>
          </p:cNvPr>
          <p:cNvSpPr txBox="1"/>
          <p:nvPr/>
        </p:nvSpPr>
        <p:spPr>
          <a:xfrm>
            <a:off x="7239000" y="4953000"/>
            <a:ext cx="1828800" cy="461665"/>
          </a:xfrm>
          <a:prstGeom prst="rect">
            <a:avLst/>
          </a:prstGeom>
          <a:noFill/>
        </p:spPr>
        <p:txBody>
          <a:bodyPr wrap="square" rtlCol="0">
            <a:spAutoFit/>
          </a:bodyPr>
          <a:lstStyle/>
          <a:p>
            <a:r>
              <a:rPr lang="en-US" b="1" dirty="0">
                <a:solidFill>
                  <a:schemeClr val="bg2"/>
                </a:solidFill>
                <a:latin typeface="Calibri" panose="020F0502020204030204" pitchFamily="34" charset="0"/>
                <a:ea typeface="Calibri" panose="020F0502020204030204" pitchFamily="34" charset="0"/>
                <a:cs typeface="Calibri" panose="020F0502020204030204" pitchFamily="34" charset="0"/>
              </a:rPr>
              <a:t>Saudi Arabia</a:t>
            </a:r>
          </a:p>
        </p:txBody>
      </p:sp>
    </p:spTree>
    <p:extLst>
      <p:ext uri="{BB962C8B-B14F-4D97-AF65-F5344CB8AC3E}">
        <p14:creationId xmlns:p14="http://schemas.microsoft.com/office/powerpoint/2010/main" val="31834117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195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Ezekiel</a:t>
            </a:r>
            <a:r>
              <a:rPr lang="en-US" altLang="en-US" sz="4000" dirty="0">
                <a:solidFill>
                  <a:schemeClr val="tx2"/>
                </a:solidFill>
                <a:ea typeface="+mj-ea"/>
                <a:cs typeface="+mj-cs"/>
              </a:rPr>
              <a:t> 38:13</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“Sheba and Dedan and the merchants of Tarshish with all its villages will say to you, ‘Have you come to capture spoil? Have you assembled your company to seize plunder, to carry away </a:t>
            </a:r>
            <a:r>
              <a:rPr lang="en-US" sz="3600" b="1" u="sng" dirty="0">
                <a:solidFill>
                  <a:srgbClr val="FFFFCC"/>
                </a:solidFill>
                <a:cs typeface="Calibri" panose="020F0502020204030204" pitchFamily="34" charset="0"/>
              </a:rPr>
              <a:t>silver and gold</a:t>
            </a:r>
            <a:r>
              <a:rPr lang="en-US" sz="3600" dirty="0">
                <a:cs typeface="Calibri" panose="020F0502020204030204" pitchFamily="34" charset="0"/>
              </a:rPr>
              <a:t>,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380289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revelation (1a)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Two commands (1b-c)</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Related to Jacob’s household (2)</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Goal of the journey (3)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Spiritual cleansing (4)</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Journey (5)</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Bethel (6)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(7)</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Deborah’s death (8)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Journey to Bethel</a:t>
            </a:r>
          </a:p>
        </p:txBody>
      </p:sp>
      <p:pic>
        <p:nvPicPr>
          <p:cNvPr id="3" name="Picture 2">
            <a:extLst>
              <a:ext uri="{FF2B5EF4-FFF2-40B4-BE49-F238E27FC236}">
                <a16:creationId xmlns:a16="http://schemas.microsoft.com/office/drawing/2014/main" id="{974D6E3C-14A4-0574-99B5-C5A3533023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28721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Dothan, Sichem et Mamre (Hebron) | Bible mapping, Bible, Bible study">
            <a:extLst>
              <a:ext uri="{FF2B5EF4-FFF2-40B4-BE49-F238E27FC236}">
                <a16:creationId xmlns:a16="http://schemas.microsoft.com/office/drawing/2014/main" id="{808EB302-3A41-BC4E-4F91-18C56F49D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7" t="20417" r="20417" b="23835"/>
          <a:stretch/>
        </p:blipFill>
        <p:spPr bwMode="auto">
          <a:xfrm>
            <a:off x="3602980" y="137160"/>
            <a:ext cx="49860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149FAAC-A227-423F-3DD9-06435190589F}"/>
              </a:ext>
            </a:extLst>
          </p:cNvPr>
          <p:cNvSpPr>
            <a:spLocks noChangeArrowheads="1"/>
          </p:cNvSpPr>
          <p:nvPr/>
        </p:nvSpPr>
        <p:spPr bwMode="auto">
          <a:xfrm>
            <a:off x="5257801" y="1676400"/>
            <a:ext cx="1904999" cy="20574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82598262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62BAD-520A-41BA-8155-691A5472AAAF}"/>
              </a:ext>
            </a:extLst>
          </p:cNvPr>
          <p:cNvPicPr>
            <a:picLocks noChangeAspect="1"/>
          </p:cNvPicPr>
          <p:nvPr/>
        </p:nvPicPr>
        <p:blipFill>
          <a:blip r:embed="rId2"/>
          <a:stretch>
            <a:fillRect/>
          </a:stretch>
        </p:blipFill>
        <p:spPr>
          <a:xfrm>
            <a:off x="3303790" y="21041"/>
            <a:ext cx="5584420" cy="6815919"/>
          </a:xfrm>
          <a:prstGeom prst="rect">
            <a:avLst/>
          </a:prstGeom>
        </p:spPr>
      </p:pic>
    </p:spTree>
    <p:extLst>
      <p:ext uri="{BB962C8B-B14F-4D97-AF65-F5344CB8AC3E}">
        <p14:creationId xmlns:p14="http://schemas.microsoft.com/office/powerpoint/2010/main" val="119981689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revelation (1a)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Two commands (1b-c)</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Related to Jacob’s household (2)</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Goal of the journey (3)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Spiritual cleansing (4)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(5)</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Arrival at Bethel (6)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(7)</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Deborah’s death (8)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Journey to Bethel</a:t>
            </a:r>
          </a:p>
        </p:txBody>
      </p:sp>
      <p:pic>
        <p:nvPicPr>
          <p:cNvPr id="3" name="Picture 2">
            <a:extLst>
              <a:ext uri="{FF2B5EF4-FFF2-40B4-BE49-F238E27FC236}">
                <a16:creationId xmlns:a16="http://schemas.microsoft.com/office/drawing/2014/main" id="{349EB4D2-92AB-CA6D-7184-7E7F8AC404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40168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Dothan, Sichem et Mamre (Hebron) | Bible mapping, Bible, Bible study">
            <a:extLst>
              <a:ext uri="{FF2B5EF4-FFF2-40B4-BE49-F238E27FC236}">
                <a16:creationId xmlns:a16="http://schemas.microsoft.com/office/drawing/2014/main" id="{808EB302-3A41-BC4E-4F91-18C56F49D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7" t="20417" r="20417" b="23835"/>
          <a:stretch/>
        </p:blipFill>
        <p:spPr bwMode="auto">
          <a:xfrm>
            <a:off x="3602980" y="137160"/>
            <a:ext cx="49860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149FAAC-A227-423F-3DD9-06435190589F}"/>
              </a:ext>
            </a:extLst>
          </p:cNvPr>
          <p:cNvSpPr>
            <a:spLocks noChangeArrowheads="1"/>
          </p:cNvSpPr>
          <p:nvPr/>
        </p:nvSpPr>
        <p:spPr bwMode="auto">
          <a:xfrm>
            <a:off x="5257801" y="1676400"/>
            <a:ext cx="1904999" cy="20574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313401077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62BAD-520A-41BA-8155-691A5472AAAF}"/>
              </a:ext>
            </a:extLst>
          </p:cNvPr>
          <p:cNvPicPr>
            <a:picLocks noChangeAspect="1"/>
          </p:cNvPicPr>
          <p:nvPr/>
        </p:nvPicPr>
        <p:blipFill>
          <a:blip r:embed="rId2"/>
          <a:stretch>
            <a:fillRect/>
          </a:stretch>
        </p:blipFill>
        <p:spPr>
          <a:xfrm>
            <a:off x="3303790" y="21041"/>
            <a:ext cx="5584420" cy="6815919"/>
          </a:xfrm>
          <a:prstGeom prst="rect">
            <a:avLst/>
          </a:prstGeom>
        </p:spPr>
      </p:pic>
    </p:spTree>
    <p:extLst>
      <p:ext uri="{BB962C8B-B14F-4D97-AF65-F5344CB8AC3E}">
        <p14:creationId xmlns:p14="http://schemas.microsoft.com/office/powerpoint/2010/main" val="239036178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revelation (1a)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Two commands (1b-c)</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Related to Jacob’s household (2)</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Goal of the journey (3)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Spiritual cleansing (4)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(5)</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Bethel (6)</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Naming (7)</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Deborah’s death (8)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Journey to Bethel</a:t>
            </a:r>
          </a:p>
        </p:txBody>
      </p:sp>
      <p:pic>
        <p:nvPicPr>
          <p:cNvPr id="3" name="Picture 2">
            <a:extLst>
              <a:ext uri="{FF2B5EF4-FFF2-40B4-BE49-F238E27FC236}">
                <a16:creationId xmlns:a16="http://schemas.microsoft.com/office/drawing/2014/main" id="{1580D2EF-34C7-6DEE-ACD6-D746E93CFF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12571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34:7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Naming</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Built an altar (7a)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a:t>
            </a:r>
            <a:r>
              <a:rPr lang="en-US" i="1" dirty="0">
                <a:effectLst>
                  <a:outerShdw blurRad="38100" dist="38100" dir="2700000" algn="tl">
                    <a:srgbClr val="000000">
                      <a:alpha val="43137"/>
                    </a:srgbClr>
                  </a:outerShdw>
                </a:effectLst>
              </a:rPr>
              <a:t>El Bethel El </a:t>
            </a:r>
            <a:r>
              <a:rPr lang="en-US" dirty="0">
                <a:effectLst>
                  <a:outerShdw blurRad="38100" dist="38100" dir="2700000" algn="tl">
                    <a:srgbClr val="000000">
                      <a:alpha val="43137"/>
                    </a:srgbClr>
                  </a:outerShdw>
                </a:effectLst>
              </a:rPr>
              <a:t>(7b)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04354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35:7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Naming</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Built an altar (7a)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a:t>
            </a:r>
            <a:r>
              <a:rPr lang="en-US" i="1" dirty="0">
                <a:effectLst>
                  <a:outerShdw blurRad="38100" dist="38100" dir="2700000" algn="tl">
                    <a:srgbClr val="000000">
                      <a:alpha val="43137"/>
                    </a:srgbClr>
                  </a:outerShdw>
                </a:effectLst>
              </a:rPr>
              <a:t>El Bethel El</a:t>
            </a:r>
            <a:r>
              <a:rPr lang="en-US" dirty="0">
                <a:effectLst>
                  <a:outerShdw blurRad="38100" dist="38100" dir="2700000" algn="tl">
                    <a:srgbClr val="000000">
                      <a:alpha val="43137"/>
                    </a:srgbClr>
                  </a:outerShdw>
                </a:effectLst>
              </a:rPr>
              <a:t> (7b)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90952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3F7013-BD0F-74F7-2C81-289122335166}"/>
              </a:ext>
            </a:extLst>
          </p:cNvPr>
          <p:cNvPicPr>
            <a:picLocks noChangeAspect="1"/>
          </p:cNvPicPr>
          <p:nvPr/>
        </p:nvPicPr>
        <p:blipFill>
          <a:blip r:embed="rId2"/>
          <a:stretch>
            <a:fillRect/>
          </a:stretch>
        </p:blipFill>
        <p:spPr>
          <a:xfrm>
            <a:off x="3906927" y="137160"/>
            <a:ext cx="4378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5EB197C-6B6E-B399-16A1-09D3F3539402}"/>
              </a:ext>
            </a:extLst>
          </p:cNvPr>
          <p:cNvPicPr>
            <a:picLocks noChangeAspect="1"/>
          </p:cNvPicPr>
          <p:nvPr/>
        </p:nvPicPr>
        <p:blipFill>
          <a:blip r:embed="rId3"/>
          <a:stretch>
            <a:fillRect/>
          </a:stretch>
        </p:blipFill>
        <p:spPr>
          <a:xfrm>
            <a:off x="4267200" y="3276601"/>
            <a:ext cx="1600201" cy="533400"/>
          </a:xfrm>
          <a:prstGeom prst="rect">
            <a:avLst/>
          </a:prstGeom>
        </p:spPr>
      </p:pic>
    </p:spTree>
    <p:extLst>
      <p:ext uri="{BB962C8B-B14F-4D97-AF65-F5344CB8AC3E}">
        <p14:creationId xmlns:p14="http://schemas.microsoft.com/office/powerpoint/2010/main" val="143401026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8"/>
            </a:pPr>
            <a:r>
              <a:rPr lang="en-US" sz="3600" dirty="0">
                <a:effectLst>
                  <a:outerShdw blurRad="38100" dist="38100" dir="2700000" algn="tl">
                    <a:srgbClr val="000000">
                      <a:alpha val="43137"/>
                    </a:srgbClr>
                  </a:outerShdw>
                </a:effectLst>
              </a:rPr>
              <a:t>Genesis 35:7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Naming</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Built an altar (7a)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Name: </a:t>
            </a:r>
            <a:r>
              <a:rPr lang="en-US" b="1" i="1" u="sng" dirty="0">
                <a:solidFill>
                  <a:srgbClr val="FFFFCC"/>
                </a:solidFill>
                <a:effectLst>
                  <a:outerShdw blurRad="38100" dist="38100" dir="2700000" algn="tl">
                    <a:srgbClr val="000000">
                      <a:alpha val="43137"/>
                    </a:srgbClr>
                  </a:outerShdw>
                </a:effectLst>
              </a:rPr>
              <a:t>El Bethel El</a:t>
            </a:r>
            <a:r>
              <a:rPr lang="en-US" b="1" u="sng" dirty="0">
                <a:solidFill>
                  <a:srgbClr val="FFFFCC"/>
                </a:solidFill>
                <a:effectLst>
                  <a:outerShdw blurRad="38100" dist="38100" dir="2700000" algn="tl">
                    <a:srgbClr val="000000">
                      <a:alpha val="43137"/>
                    </a:srgbClr>
                  </a:outerShdw>
                </a:effectLst>
              </a:rPr>
              <a:t> (7b)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84257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r="67003"/>
          <a:stretch/>
        </p:blipFill>
        <p:spPr>
          <a:xfrm>
            <a:off x="4019512" y="914400"/>
            <a:ext cx="4152976" cy="5029200"/>
          </a:xfrm>
          <a:prstGeom prst="rect">
            <a:avLst/>
          </a:prstGeom>
        </p:spPr>
      </p:pic>
      <p:pic>
        <p:nvPicPr>
          <p:cNvPr id="2" name="Picture 1">
            <a:extLst>
              <a:ext uri="{FF2B5EF4-FFF2-40B4-BE49-F238E27FC236}">
                <a16:creationId xmlns:a16="http://schemas.microsoft.com/office/drawing/2014/main" id="{1BBCE684-E08D-021D-1A2A-C029311D0D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18580408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l="33705"/>
          <a:stretch/>
        </p:blipFill>
        <p:spPr>
          <a:xfrm>
            <a:off x="2303284" y="1143000"/>
            <a:ext cx="7585433" cy="4572000"/>
          </a:xfrm>
          <a:prstGeom prst="rect">
            <a:avLst/>
          </a:prstGeom>
        </p:spPr>
      </p:pic>
      <p:pic>
        <p:nvPicPr>
          <p:cNvPr id="2" name="Picture 1">
            <a:extLst>
              <a:ext uri="{FF2B5EF4-FFF2-40B4-BE49-F238E27FC236}">
                <a16:creationId xmlns:a16="http://schemas.microsoft.com/office/drawing/2014/main" id="{A52EAFE5-7848-F2C6-0C29-38733677FE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3243856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15BFF-0EE5-5E7C-8301-208DEF74000A}"/>
              </a:ext>
            </a:extLst>
          </p:cNvPr>
          <p:cNvPicPr>
            <a:picLocks noChangeAspect="1"/>
          </p:cNvPicPr>
          <p:nvPr/>
        </p:nvPicPr>
        <p:blipFill>
          <a:blip r:embed="rId2"/>
          <a:stretch>
            <a:fillRect/>
          </a:stretch>
        </p:blipFill>
        <p:spPr>
          <a:xfrm>
            <a:off x="1466852" y="1371600"/>
            <a:ext cx="9258297" cy="4114800"/>
          </a:xfrm>
          <a:prstGeom prst="rect">
            <a:avLst/>
          </a:prstGeom>
          <a:solidFill>
            <a:srgbClr val="FFFFFF">
              <a:shade val="85000"/>
            </a:srgbClr>
          </a:solidFill>
          <a:ln w="254000" cap="sq">
            <a:solidFill>
              <a:srgbClr val="CC66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10362046-CA15-B5D3-5D02-463AF85C47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15144638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247900" y="990600"/>
            <a:ext cx="8953500" cy="4876800"/>
          </a:xfrm>
        </p:spPr>
        <p:txBody>
          <a:bodyPr/>
          <a:lstStyle/>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 - Power</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 - Relational</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 - Reverenced</a:t>
            </a:r>
          </a:p>
          <a:p>
            <a:pPr marL="457200" indent="-457200" algn="just" eaLnBrk="1" hangingPunct="1">
              <a:spcBef>
                <a:spcPts val="0"/>
              </a:spcBef>
              <a:spcAft>
                <a:spcPts val="12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God, the God of Israel (33:20) – National</a:t>
            </a:r>
          </a:p>
          <a:p>
            <a:pPr marL="457200" indent="-457200" algn="just" eaLnBrk="1" hangingPunct="1">
              <a:spcBef>
                <a:spcPts val="0"/>
              </a:spcBef>
              <a:spcAft>
                <a:spcPts val="1200"/>
              </a:spcAft>
              <a:buClr>
                <a:srgbClr val="00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El Bethel (35:7) </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 The God of the House of God</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Shaddai (35:11) </a:t>
            </a:r>
            <a:r>
              <a:rPr lang="en-US" sz="3200" dirty="0">
                <a:effectLst>
                  <a:outerShdw blurRad="38100" dist="38100" dir="2700000" algn="tl">
                    <a:srgbClr val="000000">
                      <a:alpha val="43137"/>
                    </a:srgbClr>
                  </a:outerShdw>
                </a:effectLst>
                <a:cs typeface="Calibri" panose="020F0502020204030204" pitchFamily="34" charset="0"/>
              </a:rPr>
              <a:t>– Almighty</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68968900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revelation (1a)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Two commands (1b-c)</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Related to Jacob’s household (2)</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Goal of the journey (3)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Spiritual cleansing (4)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(5)</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Bethel (6)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(7)</a:t>
            </a:r>
          </a:p>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Deborah’s death (8)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Journey to Bethel</a:t>
            </a:r>
          </a:p>
        </p:txBody>
      </p:sp>
      <p:pic>
        <p:nvPicPr>
          <p:cNvPr id="3" name="Picture 2">
            <a:extLst>
              <a:ext uri="{FF2B5EF4-FFF2-40B4-BE49-F238E27FC236}">
                <a16:creationId xmlns:a16="http://schemas.microsoft.com/office/drawing/2014/main" id="{3CFE914B-9255-2C23-1579-32197257A2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2351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35:8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Deborah’s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(8b)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(8c)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08688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35:8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Deborah’s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Death (8a)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(8b)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(8c)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54359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2514600"/>
          </a:xfrm>
        </p:spPr>
        <p:txBody>
          <a:bodyPr/>
          <a:lstStyle/>
          <a:p>
            <a:pPr marL="0" indent="0" algn="just">
              <a:spcBef>
                <a:spcPts val="0"/>
              </a:spcBef>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Genesis 35:8 records the death of Deborah: </a:t>
            </a:r>
            <a:r>
              <a:rPr lang="en-US" i="1" dirty="0">
                <a:effectLst>
                  <a:outerShdw blurRad="38100" dist="38100" dir="2700000" algn="tl">
                    <a:srgbClr val="000000">
                      <a:alpha val="43137"/>
                    </a:srgbClr>
                  </a:outerShdw>
                </a:effectLst>
              </a:rPr>
              <a:t>And Deborah Rebekah’s nurse died</a:t>
            </a:r>
            <a:r>
              <a:rPr lang="en-US" dirty="0">
                <a:effectLst>
                  <a:outerShdw blurRad="38100" dist="38100" dir="2700000" algn="tl">
                    <a:srgbClr val="000000">
                      <a:alpha val="43137"/>
                    </a:srgbClr>
                  </a:outerShdw>
                </a:effectLst>
              </a:rPr>
              <a:t>. This is the first acknowledgement that Rebekah’s nurse (24:59) was part of the household of Jacob. The fact that she was now part of the household of Jacob and not part of the household of Isaac shows that by now, Rebekah, Jacob’s mother, had died. Apparently, Rebekah died while Jacob was in Haran, and Deborah joined him in Haran and then came back to the Land with Jacob. This would have made Deborah about one hundred eighty years old at her death.”</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502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868" y="121920"/>
            <a:ext cx="821932" cy="1097280"/>
          </a:xfrm>
          <a:prstGeom prst="rect">
            <a:avLst/>
          </a:prstGeom>
          <a:ln>
            <a:solidFill>
              <a:schemeClr val="tx1"/>
            </a:solidFill>
          </a:ln>
        </p:spPr>
      </p:pic>
      <p:pic>
        <p:nvPicPr>
          <p:cNvPr id="7" name="Picture 6">
            <a:extLst>
              <a:ext uri="{FF2B5EF4-FFF2-40B4-BE49-F238E27FC236}">
                <a16:creationId xmlns:a16="http://schemas.microsoft.com/office/drawing/2014/main" id="{181B7A38-30E6-4C8D-B36D-CFE3485859B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20400" y="76200"/>
            <a:ext cx="732253" cy="1097280"/>
          </a:xfrm>
          <a:prstGeom prst="rect">
            <a:avLst/>
          </a:prstGeom>
          <a:ln>
            <a:solidFill>
              <a:schemeClr val="tx1"/>
            </a:solidFill>
          </a:ln>
        </p:spPr>
      </p:pic>
    </p:spTree>
    <p:extLst>
      <p:ext uri="{BB962C8B-B14F-4D97-AF65-F5344CB8AC3E}">
        <p14:creationId xmlns:p14="http://schemas.microsoft.com/office/powerpoint/2010/main" val="37780963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43547" y="457200"/>
            <a:ext cx="8104909" cy="5943600"/>
          </a:xfrm>
          <a:prstGeom prst="rect">
            <a:avLst/>
          </a:prstGeom>
          <a:noFill/>
          <a:ln w="9525">
            <a:noFill/>
            <a:miter lim="800000"/>
            <a:headEnd/>
            <a:tailEnd/>
          </a:ln>
        </p:spPr>
      </p:pic>
    </p:spTree>
    <p:extLst>
      <p:ext uri="{BB962C8B-B14F-4D97-AF65-F5344CB8AC3E}">
        <p14:creationId xmlns:p14="http://schemas.microsoft.com/office/powerpoint/2010/main" val="57485818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0945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35:8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Deborah’s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(8a)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Burial (8b)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(8c)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47611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9"/>
            </a:pPr>
            <a:r>
              <a:rPr lang="en-US" sz="3600" dirty="0">
                <a:effectLst>
                  <a:outerShdw blurRad="38100" dist="38100" dir="2700000" algn="tl">
                    <a:srgbClr val="000000">
                      <a:alpha val="43137"/>
                    </a:srgbClr>
                  </a:outerShdw>
                </a:effectLst>
              </a:rPr>
              <a:t>Genesis 35:8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Deborah’s Death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Death (8a)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Burial (8b)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Result (8c)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89297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34920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676400"/>
            <a:ext cx="8897487" cy="3505200"/>
          </a:xfrm>
        </p:spPr>
        <p:txBody>
          <a:bodyPr/>
          <a:lstStyle/>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appearance (9)</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name change confirmed (10)</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Abrahamic Covenant reconfirmed (11-12)</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appearance terminated (13)</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35:9-15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Appearance</a:t>
            </a:r>
          </a:p>
        </p:txBody>
      </p:sp>
      <p:pic>
        <p:nvPicPr>
          <p:cNvPr id="3" name="Picture 2">
            <a:extLst>
              <a:ext uri="{FF2B5EF4-FFF2-40B4-BE49-F238E27FC236}">
                <a16:creationId xmlns:a16="http://schemas.microsoft.com/office/drawing/2014/main" id="{591D97AE-FED2-7DB7-DAF0-4B43A3A09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64752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676400"/>
            <a:ext cx="8897487" cy="3505200"/>
          </a:xfrm>
        </p:spPr>
        <p:txBody>
          <a:bodyPr/>
          <a:lstStyle/>
          <a:p>
            <a:pPr marL="4572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Divine appearance (9)</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name change confirmed (10)</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Abrahamic Covenant reconfirmed (11-12)</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appearance terminated (13)</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35:9-15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Appearance</a:t>
            </a:r>
          </a:p>
        </p:txBody>
      </p:sp>
      <p:pic>
        <p:nvPicPr>
          <p:cNvPr id="3" name="Picture 2">
            <a:extLst>
              <a:ext uri="{FF2B5EF4-FFF2-40B4-BE49-F238E27FC236}">
                <a16:creationId xmlns:a16="http://schemas.microsoft.com/office/drawing/2014/main" id="{591D97AE-FED2-7DB7-DAF0-4B43A3A09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02738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2" name="Picture 1">
            <a:extLst>
              <a:ext uri="{FF2B5EF4-FFF2-40B4-BE49-F238E27FC236}">
                <a16:creationId xmlns:a16="http://schemas.microsoft.com/office/drawing/2014/main" id="{3698AE36-6AE7-D708-EDD9-7B9FE91FC4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86706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676400"/>
            <a:ext cx="8897487" cy="3505200"/>
          </a:xfrm>
        </p:spPr>
        <p:txBody>
          <a:bodyPr/>
          <a:lstStyle/>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appearance (9)</a:t>
            </a:r>
          </a:p>
          <a:p>
            <a:pPr marL="4572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name change confirmed (10)</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Abrahamic Covenant reconfirmed (11-12)</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appearance terminated (13)</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35:9-15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Appearance</a:t>
            </a:r>
          </a:p>
        </p:txBody>
      </p:sp>
      <p:pic>
        <p:nvPicPr>
          <p:cNvPr id="3" name="Picture 2">
            <a:extLst>
              <a:ext uri="{FF2B5EF4-FFF2-40B4-BE49-F238E27FC236}">
                <a16:creationId xmlns:a16="http://schemas.microsoft.com/office/drawing/2014/main" id="{591D97AE-FED2-7DB7-DAF0-4B43A3A09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86260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DC1E5-7937-4F3F-8612-C069304085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4579" name="Rectangle 3">
            <a:extLst>
              <a:ext uri="{FF2B5EF4-FFF2-40B4-BE49-F238E27FC236}">
                <a16:creationId xmlns:a16="http://schemas.microsoft.com/office/drawing/2014/main" id="{64164359-1CCE-491B-8BD9-5FB74E8EE1B2}"/>
              </a:ext>
            </a:extLst>
          </p:cNvPr>
          <p:cNvSpPr>
            <a:spLocks noGrp="1"/>
          </p:cNvSpPr>
          <p:nvPr>
            <p:ph type="body" idx="4294967295"/>
          </p:nvPr>
        </p:nvSpPr>
        <p:spPr>
          <a:xfrm>
            <a:off x="609600" y="0"/>
            <a:ext cx="10972800" cy="4038600"/>
          </a:xfrm>
        </p:spPr>
        <p:txBody>
          <a:bodyPr/>
          <a:lstStyle/>
          <a:p>
            <a:pPr marL="0" indent="0" algn="ctr" defTabSz="685800">
              <a:spcBef>
                <a:spcPct val="0"/>
              </a:spcBef>
              <a:spcAft>
                <a:spcPts val="1200"/>
              </a:spcAft>
              <a:buNone/>
              <a:defRPr/>
            </a:pPr>
            <a:r>
              <a:rPr lang="en-US" altLang="en-US" sz="4000" kern="1200" dirty="0">
                <a:solidFill>
                  <a:srgbClr val="00FFFF"/>
                </a:solidFill>
                <a:effectLst>
                  <a:outerShdw blurRad="38100" dist="38100" dir="2700000" algn="tl">
                    <a:srgbClr val="000000">
                      <a:alpha val="43137"/>
                    </a:srgbClr>
                  </a:outerShdw>
                </a:effectLst>
                <a:cs typeface="Arial" panose="020B0604020202020204" pitchFamily="34" charset="0"/>
              </a:rPr>
              <a:t>Jeremiah 30:6-7</a:t>
            </a:r>
            <a:endParaRPr lang="en-US" sz="4000" kern="1200" dirty="0">
              <a:solidFill>
                <a:srgbClr val="00FFFF"/>
              </a:solidFill>
              <a:effectLst>
                <a:outerShdw blurRad="38100" dist="38100" dir="2700000" algn="tl">
                  <a:srgbClr val="000000">
                    <a:alpha val="43137"/>
                  </a:srgbClr>
                </a:outerShdw>
              </a:effectLst>
              <a:cs typeface="Arial" panose="020B0604020202020204" pitchFamily="34" charset="0"/>
            </a:endParaRPr>
          </a:p>
          <a:p>
            <a:pPr marL="0" indent="0" algn="just">
              <a:spcBef>
                <a:spcPts val="0"/>
              </a:spcBef>
              <a:buNone/>
              <a:defRPr/>
            </a:pPr>
            <a:r>
              <a:rPr lang="en-US" sz="3500" dirty="0">
                <a:effectLst>
                  <a:outerShdw blurRad="38100" dist="38100" dir="2700000" algn="tl">
                    <a:srgbClr val="000000">
                      <a:alpha val="43137"/>
                    </a:srgbClr>
                  </a:outerShdw>
                </a:effectLst>
                <a:cs typeface="Calibri" panose="020F0502020204030204" pitchFamily="34" charset="0"/>
              </a:rPr>
              <a:t>“</a:t>
            </a:r>
            <a:r>
              <a:rPr lang="en-US" sz="3500" kern="1200" baseline="30000" dirty="0">
                <a:effectLst>
                  <a:outerShdw blurRad="38100" dist="38100" dir="2700000" algn="tl">
                    <a:srgbClr val="000000">
                      <a:alpha val="43137"/>
                    </a:srgbClr>
                  </a:outerShdw>
                </a:effectLst>
                <a:cs typeface="Calibri" panose="020F0502020204030204" pitchFamily="34" charset="0"/>
              </a:rPr>
              <a:t>6 </a:t>
            </a:r>
            <a:r>
              <a:rPr lang="en-US" sz="3500" dirty="0">
                <a:effectLst>
                  <a:outerShdw blurRad="38100" dist="38100" dir="2700000" algn="tl">
                    <a:srgbClr val="000000">
                      <a:alpha val="43137"/>
                    </a:srgbClr>
                  </a:outerShdw>
                </a:effectLst>
                <a:cs typeface="Calibri" panose="020F0502020204030204" pitchFamily="34" charset="0"/>
              </a:rPr>
              <a:t>Ask now, and see If a male can give birth. Why do I see every man With his hands on his loins, as a woman in childbirth? And why have all faces turned pale? </a:t>
            </a:r>
            <a:r>
              <a:rPr lang="en-US" sz="3500" kern="1200" baseline="30000" dirty="0">
                <a:effectLst>
                  <a:outerShdw blurRad="38100" dist="38100" dir="2700000" algn="tl">
                    <a:srgbClr val="000000">
                      <a:alpha val="43137"/>
                    </a:srgbClr>
                  </a:outerShdw>
                </a:effectLst>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Alas! for that day is </a:t>
            </a:r>
            <a:r>
              <a:rPr lang="en-US" sz="3500" dirty="0">
                <a:effectLst>
                  <a:outerShdw blurRad="38100" dist="38100" dir="2700000" algn="tl">
                    <a:srgbClr val="000000">
                      <a:alpha val="43137"/>
                    </a:srgbClr>
                  </a:outerShdw>
                </a:effectLst>
                <a:cs typeface="Calibri" panose="020F0502020204030204" pitchFamily="34" charset="0"/>
              </a:rPr>
              <a:t>great, There is none like it;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is the time of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Jacob’s distress</a:t>
            </a:r>
            <a:r>
              <a:rPr lang="en-US" sz="3500" dirty="0">
                <a:effectLst>
                  <a:outerShdw blurRad="38100" dist="38100" dir="2700000" algn="tl">
                    <a:srgbClr val="000000">
                      <a:alpha val="43137"/>
                    </a:srgbClr>
                  </a:outerShdw>
                </a:effectLst>
                <a:cs typeface="Calibri" panose="020F0502020204030204" pitchFamily="34" charset="0"/>
              </a:rPr>
              <a:t> (Gen. 32:8; 35:10), But he will be saved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p>
        </p:txBody>
      </p:sp>
      <p:pic>
        <p:nvPicPr>
          <p:cNvPr id="74756" name="Picture 2" descr="http://www.iconograms.org/images/igimages/I0219000501S0037AA_jeremiah_prophet.jpg">
            <a:extLst>
              <a:ext uri="{FF2B5EF4-FFF2-40B4-BE49-F238E27FC236}">
                <a16:creationId xmlns:a16="http://schemas.microsoft.com/office/drawing/2014/main" id="{F55345D5-26C4-423C-AAE9-757EDACD564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53891" y="3489960"/>
            <a:ext cx="1084218"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37216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nvGraphicFramePr>
        <p:xfrm>
          <a:off x="1790700" y="228600"/>
          <a:ext cx="8610600" cy="6546130"/>
        </p:xfrm>
        <a:graphic>
          <a:graphicData uri="http://schemas.openxmlformats.org/drawingml/2006/table">
            <a:tbl>
              <a:tblPr firstRow="1" bandRow="1">
                <a:tableStyleId>{5940675A-B579-460E-94D1-54222C63F5DA}</a:tableStyleId>
              </a:tblPr>
              <a:tblGrid>
                <a:gridCol w="4305300">
                  <a:extLst>
                    <a:ext uri="{9D8B030D-6E8A-4147-A177-3AD203B41FA5}">
                      <a16:colId xmlns:a16="http://schemas.microsoft.com/office/drawing/2014/main" val="319069713"/>
                    </a:ext>
                  </a:extLst>
                </a:gridCol>
                <a:gridCol w="4305300">
                  <a:extLst>
                    <a:ext uri="{9D8B030D-6E8A-4147-A177-3AD203B41FA5}">
                      <a16:colId xmlns:a16="http://schemas.microsoft.com/office/drawing/2014/main" val="352119831"/>
                    </a:ext>
                  </a:extLst>
                </a:gridCol>
              </a:tblGrid>
              <a:tr h="838200">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3600" dirty="0">
                          <a:solidFill>
                            <a:schemeClr val="tx2"/>
                          </a:solidFill>
                          <a:latin typeface="Calibri" panose="020F0502020204030204" pitchFamily="34" charset="0"/>
                          <a:ea typeface="+mj-ea"/>
                          <a:cs typeface="+mj-cs"/>
                        </a:rPr>
                        <a:t>Beginning Themes</a:t>
                      </a:r>
                      <a:endParaRPr lang="en-US" sz="3600" noProof="0" dirty="0">
                        <a:solidFill>
                          <a:schemeClr val="tx2"/>
                        </a:solidFill>
                        <a:latin typeface="Calibri" panose="020F0502020204030204" pitchFamily="34" charset="0"/>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45720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5080952"/>
                  </a:ext>
                </a:extLst>
              </a:tr>
              <a:tr h="4916078">
                <a:tc>
                  <a:txBody>
                    <a:bodyPr/>
                    <a:lstStyle/>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Government</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Nations</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r h="791852">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0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 18-20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565561"/>
                  </a:ext>
                </a:extLst>
              </a:tr>
            </a:tbl>
          </a:graphicData>
        </a:graphic>
      </p:graphicFrame>
      <p:pic>
        <p:nvPicPr>
          <p:cNvPr id="12" name="Picture 4" descr="5 Bible Lessons to Learn From the Book of Genesis | Jack Wellman">
            <a:extLst>
              <a:ext uri="{FF2B5EF4-FFF2-40B4-BE49-F238E27FC236}">
                <a16:creationId xmlns:a16="http://schemas.microsoft.com/office/drawing/2014/main" id="{BB928A33-AF8F-4BCD-AF26-AFBCC9F57C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66270" y="2743200"/>
            <a:ext cx="205946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6441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 also say to you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Peter</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upon this rock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 a</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nd the gates of Hades WILL NOT overpower it.”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25062010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48433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096000" y="3657600"/>
            <a:ext cx="1295400" cy="533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96392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676400"/>
            <a:ext cx="8897487" cy="3505200"/>
          </a:xfrm>
        </p:spPr>
        <p:txBody>
          <a:bodyPr/>
          <a:lstStyle/>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appearance (9)</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name change confirmed (10)</a:t>
            </a:r>
          </a:p>
          <a:p>
            <a:pPr marL="4572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Abrahamic Covenant reconfirmed (11-12)</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appearance terminated (13)</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35:9-15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Appearance</a:t>
            </a:r>
          </a:p>
        </p:txBody>
      </p:sp>
      <p:pic>
        <p:nvPicPr>
          <p:cNvPr id="3" name="Picture 2">
            <a:extLst>
              <a:ext uri="{FF2B5EF4-FFF2-40B4-BE49-F238E27FC236}">
                <a16:creationId xmlns:a16="http://schemas.microsoft.com/office/drawing/2014/main" id="{591D97AE-FED2-7DB7-DAF0-4B43A3A09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80771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35:11-12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 Reconfirmed</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God’s self-identification (11a)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Command (11b)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posterity (11c-12)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57730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35:11-12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 Reconfirmed</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God’s self-identification (11a)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Command (11b)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posterity (11c-12)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7011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r="67003"/>
          <a:stretch/>
        </p:blipFill>
        <p:spPr>
          <a:xfrm>
            <a:off x="4019512" y="914400"/>
            <a:ext cx="4152976" cy="5029200"/>
          </a:xfrm>
          <a:prstGeom prst="rect">
            <a:avLst/>
          </a:prstGeom>
        </p:spPr>
      </p:pic>
      <p:pic>
        <p:nvPicPr>
          <p:cNvPr id="2" name="Picture 1">
            <a:extLst>
              <a:ext uri="{FF2B5EF4-FFF2-40B4-BE49-F238E27FC236}">
                <a16:creationId xmlns:a16="http://schemas.microsoft.com/office/drawing/2014/main" id="{1BBCE684-E08D-021D-1A2A-C029311D0D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076565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rotWithShape="1">
          <a:blip r:embed="rId2"/>
          <a:srcRect l="33705"/>
          <a:stretch/>
        </p:blipFill>
        <p:spPr>
          <a:xfrm>
            <a:off x="2303284" y="1143000"/>
            <a:ext cx="7585433" cy="4572000"/>
          </a:xfrm>
          <a:prstGeom prst="rect">
            <a:avLst/>
          </a:prstGeom>
        </p:spPr>
      </p:pic>
      <p:pic>
        <p:nvPicPr>
          <p:cNvPr id="2" name="Picture 1">
            <a:extLst>
              <a:ext uri="{FF2B5EF4-FFF2-40B4-BE49-F238E27FC236}">
                <a16:creationId xmlns:a16="http://schemas.microsoft.com/office/drawing/2014/main" id="{A52EAFE5-7848-F2C6-0C29-38733677FE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44092697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315BFF-0EE5-5E7C-8301-208DEF74000A}"/>
              </a:ext>
            </a:extLst>
          </p:cNvPr>
          <p:cNvPicPr>
            <a:picLocks noChangeAspect="1"/>
          </p:cNvPicPr>
          <p:nvPr/>
        </p:nvPicPr>
        <p:blipFill>
          <a:blip r:embed="rId2"/>
          <a:stretch>
            <a:fillRect/>
          </a:stretch>
        </p:blipFill>
        <p:spPr>
          <a:xfrm>
            <a:off x="1466852" y="1371600"/>
            <a:ext cx="9258297" cy="4114800"/>
          </a:xfrm>
          <a:prstGeom prst="rect">
            <a:avLst/>
          </a:prstGeom>
          <a:solidFill>
            <a:srgbClr val="FFFFFF">
              <a:shade val="85000"/>
            </a:srgbClr>
          </a:solidFill>
          <a:ln w="254000" cap="sq">
            <a:solidFill>
              <a:srgbClr val="CC66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10362046-CA15-B5D3-5D02-463AF85C47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25675713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247900" y="990600"/>
            <a:ext cx="8953500" cy="4876800"/>
          </a:xfrm>
        </p:spPr>
        <p:txBody>
          <a:bodyPr/>
          <a:lstStyle/>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 - Power</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 - Relational</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 - Reverenced</a:t>
            </a:r>
          </a:p>
          <a:p>
            <a:pPr marL="457200" indent="-457200" algn="just" eaLnBrk="1" hangingPunct="1">
              <a:spcBef>
                <a:spcPts val="0"/>
              </a:spcBef>
              <a:spcAft>
                <a:spcPts val="12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God, the God of Israel (33:20) – National</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Bethel (35:7) – The God of the House of God</a:t>
            </a:r>
          </a:p>
          <a:p>
            <a:pPr marL="457200" indent="-457200" algn="just" eaLnBrk="1" hangingPunct="1">
              <a:spcBef>
                <a:spcPts val="0"/>
              </a:spcBef>
              <a:spcAft>
                <a:spcPts val="1200"/>
              </a:spcAft>
              <a:buClr>
                <a:srgbClr val="00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El Shaddai (35:11) – Almighty</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416196903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35:11-12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 Reconfirmed</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God’s self-identification (11a)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Command (11b)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Jacob’s posterity (11c-12)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25109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F5F3E6-E88E-10D1-1B28-5C9480074EC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939814"/>
          </a:xfrm>
          <a:prstGeom prst="rect">
            <a:avLst/>
          </a:prstGeom>
          <a:noFill/>
          <a:ln w="28575">
            <a:noFill/>
            <a:miter lim="800000"/>
            <a:headEnd/>
            <a:tailEnd/>
          </a:ln>
        </p:spPr>
        <p:txBody>
          <a:bodyPr wrap="square">
            <a:spAutoFit/>
          </a:bodyPr>
          <a:lstStyle/>
          <a:p>
            <a:pPr algn="ctr">
              <a:spcAft>
                <a:spcPts val="600"/>
              </a:spcAft>
            </a:pPr>
            <a:r>
              <a:rPr lang="en-US" sz="2700" baseline="30000" dirty="0">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1:26-28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Then God said, “Let Us make man in Our image, according to Our likeness; and let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them rule over the fish of the sea and over the birds of the sky and over the cattle and over all the earth, and over every creeping thing that creeps on the earth</a:t>
            </a:r>
            <a:r>
              <a:rPr lang="en-US" sz="3000" dirty="0">
                <a:effectLst>
                  <a:outerShdw blurRad="38100" dist="38100" dir="2700000" algn="tl">
                    <a:srgbClr val="000000">
                      <a:alpha val="43137"/>
                    </a:srgbClr>
                  </a:outerShdw>
                </a:effectLst>
                <a:latin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subdue it; and rule over the fish of the sea and over the birds of the sky and over every living thing that moves on the earth</a:t>
            </a:r>
            <a:r>
              <a:rPr lang="en-US" sz="30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67915813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revelation (1a)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Two commands (1b-c)</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Related to Jacob’s household (2)</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Goal of the journey (3)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Spiritual cleansing (4)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(5)</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Bethel (6)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(7)</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Deborah’s death (8)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Journey to Bethel</a:t>
            </a:r>
          </a:p>
        </p:txBody>
      </p:sp>
      <p:pic>
        <p:nvPicPr>
          <p:cNvPr id="3" name="Picture 2">
            <a:extLst>
              <a:ext uri="{FF2B5EF4-FFF2-40B4-BE49-F238E27FC236}">
                <a16:creationId xmlns:a16="http://schemas.microsoft.com/office/drawing/2014/main" id="{CDF94695-DC25-0EBB-1939-EC507A5A81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38264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561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35:11-12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 Reconfirmed</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God’s self-identification (11a)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Command (11b)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Jacob’s posterity (11c-12)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85786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35:11c-12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Posterity</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Nation (11c)</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Company of nations (11d)</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Kings (11e)</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Land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4355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35:11c-12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Posterity</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Nation (11c)</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Company of nations (11d)</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Kings (11e)</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Land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41615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35:11c-12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Posterity</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Nation (11c)</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Company of nations (11d)</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Kings (11e)</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Land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68374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nvGraphicFramePr>
        <p:xfrm>
          <a:off x="1790700" y="228600"/>
          <a:ext cx="8610600" cy="6546130"/>
        </p:xfrm>
        <a:graphic>
          <a:graphicData uri="http://schemas.openxmlformats.org/drawingml/2006/table">
            <a:tbl>
              <a:tblPr firstRow="1" bandRow="1">
                <a:tableStyleId>{5940675A-B579-460E-94D1-54222C63F5DA}</a:tableStyleId>
              </a:tblPr>
              <a:tblGrid>
                <a:gridCol w="4305300">
                  <a:extLst>
                    <a:ext uri="{9D8B030D-6E8A-4147-A177-3AD203B41FA5}">
                      <a16:colId xmlns:a16="http://schemas.microsoft.com/office/drawing/2014/main" val="319069713"/>
                    </a:ext>
                  </a:extLst>
                </a:gridCol>
                <a:gridCol w="4305300">
                  <a:extLst>
                    <a:ext uri="{9D8B030D-6E8A-4147-A177-3AD203B41FA5}">
                      <a16:colId xmlns:a16="http://schemas.microsoft.com/office/drawing/2014/main" val="352119831"/>
                    </a:ext>
                  </a:extLst>
                </a:gridCol>
              </a:tblGrid>
              <a:tr h="838200">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3600" dirty="0">
                          <a:solidFill>
                            <a:schemeClr val="tx2"/>
                          </a:solidFill>
                          <a:latin typeface="Calibri" panose="020F0502020204030204" pitchFamily="34" charset="0"/>
                          <a:ea typeface="+mj-ea"/>
                          <a:cs typeface="+mj-cs"/>
                        </a:rPr>
                        <a:t>Beginning Themes</a:t>
                      </a:r>
                      <a:endParaRPr lang="en-US" sz="3600" noProof="0" dirty="0">
                        <a:solidFill>
                          <a:schemeClr val="tx2"/>
                        </a:solidFill>
                        <a:latin typeface="Calibri" panose="020F0502020204030204" pitchFamily="34" charset="0"/>
                        <a:ea typeface="+mj-ea"/>
                        <a:cs typeface="+mj-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45720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5080952"/>
                  </a:ext>
                </a:extLst>
              </a:tr>
              <a:tr h="4916078">
                <a:tc>
                  <a:txBody>
                    <a:bodyPr/>
                    <a:lstStyle/>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9144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Government</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Nations</a:t>
                      </a:r>
                    </a:p>
                    <a:p>
                      <a:pPr marL="18288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r h="791852">
                <a:tc gridSpan="2">
                  <a:txBody>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0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000" dirty="0">
                          <a:effectLst>
                            <a:outerShdw blurRad="38100" dist="38100" dir="2700000" algn="tl">
                              <a:srgbClr val="000000"/>
                            </a:outerShdw>
                          </a:effectLst>
                          <a:latin typeface="Calibri" panose="020F0502020204030204" pitchFamily="34" charset="0"/>
                          <a:cs typeface="Arial" panose="020B0604020202020204" pitchFamily="34" charset="0"/>
                        </a:rPr>
                        <a:t>, 18-20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lvl="0" indent="0" algn="l"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565561"/>
                  </a:ext>
                </a:extLst>
              </a:tr>
            </a:tbl>
          </a:graphicData>
        </a:graphic>
      </p:graphicFrame>
      <p:pic>
        <p:nvPicPr>
          <p:cNvPr id="12" name="Picture 4" descr="5 Bible Lessons to Learn From the Book of Genesis | Jack Wellman">
            <a:extLst>
              <a:ext uri="{FF2B5EF4-FFF2-40B4-BE49-F238E27FC236}">
                <a16:creationId xmlns:a16="http://schemas.microsoft.com/office/drawing/2014/main" id="{BB928A33-AF8F-4BCD-AF26-AFBCC9F57C4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66270" y="2743200"/>
            <a:ext cx="2059461"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9728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35:11c-12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Posterity</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Nation (11c)</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Company of nations (11d)</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Kings (11e)</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Land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6319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828800" y="228600"/>
            <a:ext cx="8534400" cy="6400800"/>
          </a:xfrm>
          <a:prstGeom prst="rect">
            <a:avLst/>
          </a:prstGeom>
          <a:noFill/>
          <a:ln w="9525">
            <a:noFill/>
            <a:miter lim="800000"/>
            <a:headEnd/>
            <a:tailEnd/>
          </a:ln>
        </p:spPr>
      </p:pic>
    </p:spTree>
    <p:extLst>
      <p:ext uri="{BB962C8B-B14F-4D97-AF65-F5344CB8AC3E}">
        <p14:creationId xmlns:p14="http://schemas.microsoft.com/office/powerpoint/2010/main" val="148749163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209800" y="228600"/>
            <a:ext cx="7772400" cy="1143000"/>
          </a:xfrm>
        </p:spPr>
        <p:txBody>
          <a:bodyPr/>
          <a:lstStyle/>
          <a:p>
            <a:pPr algn="ctr" eaLnBrk="1" hangingPunct="1"/>
            <a:r>
              <a:rPr lang="en-US" altLang="en-US" sz="4000" dirty="0"/>
              <a:t>Good and Bad Kings</a:t>
            </a:r>
          </a:p>
        </p:txBody>
      </p:sp>
      <p:sp>
        <p:nvSpPr>
          <p:cNvPr id="32771" name="Rectangle 3"/>
          <p:cNvSpPr>
            <a:spLocks noGrp="1" noChangeArrowheads="1"/>
          </p:cNvSpPr>
          <p:nvPr>
            <p:ph type="body" idx="1"/>
          </p:nvPr>
        </p:nvSpPr>
        <p:spPr>
          <a:xfrm>
            <a:off x="914400" y="1600200"/>
            <a:ext cx="10363200" cy="1737360"/>
          </a:xfrm>
        </p:spPr>
        <p:txBody>
          <a:bodyPr/>
          <a:lstStyle/>
          <a:p>
            <a:pPr marL="461963" indent="-461963" eaLnBrk="1" hangingPunct="1">
              <a:spcBef>
                <a:spcPts val="0"/>
              </a:spcBef>
              <a:spcAft>
                <a:spcPts val="3600"/>
              </a:spcAft>
              <a:defRPr/>
            </a:pPr>
            <a:r>
              <a:rPr lang="en-US" sz="3600" dirty="0"/>
              <a:t>North – 19 kings (all bad)</a:t>
            </a:r>
          </a:p>
          <a:p>
            <a:pPr marL="461963" indent="-461963" eaLnBrk="1" hangingPunct="1">
              <a:spcBef>
                <a:spcPts val="0"/>
              </a:spcBef>
              <a:spcAft>
                <a:spcPts val="3600"/>
              </a:spcAft>
              <a:defRPr/>
            </a:pPr>
            <a:r>
              <a:rPr lang="en-US" sz="3600" dirty="0"/>
              <a:t>South – 20 kings (8 good; significance of Gen 49:10) </a:t>
            </a:r>
          </a:p>
        </p:txBody>
      </p:sp>
      <p:pic>
        <p:nvPicPr>
          <p:cNvPr id="2" name="Picture 1"/>
          <p:cNvPicPr>
            <a:picLocks noChangeAspect="1"/>
          </p:cNvPicPr>
          <p:nvPr/>
        </p:nvPicPr>
        <p:blipFill>
          <a:blip r:embed="rId2"/>
          <a:stretch>
            <a:fillRect/>
          </a:stretch>
        </p:blipFill>
        <p:spPr>
          <a:xfrm>
            <a:off x="4392931" y="3810000"/>
            <a:ext cx="3406138" cy="2286000"/>
          </a:xfrm>
          <a:prstGeom prst="rect">
            <a:avLst/>
          </a:prstGeom>
        </p:spPr>
      </p:pic>
    </p:spTree>
    <p:extLst>
      <p:ext uri="{BB962C8B-B14F-4D97-AF65-F5344CB8AC3E}">
        <p14:creationId xmlns:p14="http://schemas.microsoft.com/office/powerpoint/2010/main" val="184441271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35:11c-12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Posterity</a:t>
            </a:r>
          </a:p>
        </p:txBody>
      </p:sp>
      <p:sp>
        <p:nvSpPr>
          <p:cNvPr id="161795" name="Rectangle 3"/>
          <p:cNvSpPr>
            <a:spLocks noGrp="1" noChangeArrowheads="1"/>
          </p:cNvSpPr>
          <p:nvPr>
            <p:ph type="body" idx="1"/>
          </p:nvPr>
        </p:nvSpPr>
        <p:spPr>
          <a:xfrm>
            <a:off x="1295400" y="2078421"/>
            <a:ext cx="5731388" cy="1645920"/>
          </a:xfrm>
        </p:spPr>
        <p:txBody>
          <a:bodyPr/>
          <a:lstStyle/>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Nation (11c)</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Company of nations (11d)</a:t>
            </a:r>
          </a:p>
          <a:p>
            <a:pPr marL="514350" lvl="3" indent="-514350" eaLnBrk="1" hangingPunct="1">
              <a:spcBef>
                <a:spcPts val="0"/>
              </a:spcBef>
              <a:spcAft>
                <a:spcPts val="3600"/>
              </a:spcAft>
              <a:buClr>
                <a:srgbClr val="FFC000"/>
              </a:buClr>
              <a:buFont typeface="+mj-lt"/>
              <a:buAutoNum type="alphaLcParenR"/>
              <a:defRPr/>
            </a:pPr>
            <a:r>
              <a:rPr lang="en-US" dirty="0">
                <a:effectLst>
                  <a:outerShdw blurRad="38100" dist="38100" dir="2700000" algn="tl">
                    <a:srgbClr val="000000">
                      <a:alpha val="43137"/>
                    </a:srgbClr>
                  </a:outerShdw>
                </a:effectLst>
              </a:rPr>
              <a:t>Kings (11e)</a:t>
            </a:r>
          </a:p>
          <a:p>
            <a:pPr marL="514350" lvl="3" indent="-514350" eaLnBrk="1" hangingPunct="1">
              <a:spcBef>
                <a:spcPts val="0"/>
              </a:spcBef>
              <a:spcAft>
                <a:spcPts val="36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Land (12)</a:t>
            </a: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54952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spcBef>
                <a:spcPts val="0"/>
              </a:spcBef>
              <a:spcAft>
                <a:spcPts val="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Divine revelation (1a)</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Two commands (1b-c)</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Related to Jacob’s household (2)</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Goal of the journey (3)</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Spiritual cleansing (4)</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Journey (5)</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Bethel (6)</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(7)</a:t>
            </a:r>
          </a:p>
          <a:p>
            <a:pPr marL="457200" lvl="2" indent="-457200" eaLnBrk="1" hangingPunct="1">
              <a:spcBef>
                <a:spcPts val="0"/>
              </a:spcBef>
              <a:spcAft>
                <a:spcPts val="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Deborah’s death (8)</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35:1-8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Journey to Bethel</a:t>
            </a:r>
          </a:p>
        </p:txBody>
      </p:sp>
      <p:pic>
        <p:nvPicPr>
          <p:cNvPr id="3" name="Picture 2">
            <a:extLst>
              <a:ext uri="{FF2B5EF4-FFF2-40B4-BE49-F238E27FC236}">
                <a16:creationId xmlns:a16="http://schemas.microsoft.com/office/drawing/2014/main" id="{728955D6-6B58-21AE-2C46-6FA2F9DA0D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75764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6684745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524000"/>
            <a:ext cx="8897487" cy="3505200"/>
          </a:xfrm>
        </p:spPr>
        <p:txBody>
          <a:bodyPr/>
          <a:lstStyle/>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appearance (9)</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name change confirmed (10)</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Abrahamic Covenant reconfirmed (11-12)</a:t>
            </a:r>
          </a:p>
          <a:p>
            <a:pPr marL="4572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God’s appearance terminated (13)</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response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35:9-15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Appearance</a:t>
            </a:r>
          </a:p>
        </p:txBody>
      </p:sp>
      <p:pic>
        <p:nvPicPr>
          <p:cNvPr id="3" name="Picture 2">
            <a:extLst>
              <a:ext uri="{FF2B5EF4-FFF2-40B4-BE49-F238E27FC236}">
                <a16:creationId xmlns:a16="http://schemas.microsoft.com/office/drawing/2014/main" id="{591D97AE-FED2-7DB7-DAF0-4B43A3A09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95233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106D2-4694-45CC-B5E7-9C7C1C7773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33"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3</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Beloved, while I was making every effort to write you about our common salvation, I felt the necessity to write to you appealing that you contend earnestly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that was once for all time handed down to the 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10D884D9-D8E9-1860-76C1-CA56E56B8591}"/>
              </a:ext>
            </a:extLst>
          </p:cNvPr>
          <p:cNvPicPr>
            <a:picLocks noChangeAspect="1"/>
          </p:cNvPicPr>
          <p:nvPr/>
        </p:nvPicPr>
        <p:blipFill>
          <a:blip r:embed="rId3"/>
          <a:stretch>
            <a:fillRect/>
          </a:stretch>
        </p:blipFill>
        <p:spPr>
          <a:xfrm>
            <a:off x="4876800" y="3048000"/>
            <a:ext cx="2438400" cy="1828800"/>
          </a:xfrm>
          <a:prstGeom prst="rect">
            <a:avLst/>
          </a:prstGeom>
          <a:ln>
            <a:solidFill>
              <a:schemeClr val="tx1"/>
            </a:solidFill>
          </a:ln>
        </p:spPr>
      </p:pic>
    </p:spTree>
    <p:extLst>
      <p:ext uri="{BB962C8B-B14F-4D97-AF65-F5344CB8AC3E}">
        <p14:creationId xmlns:p14="http://schemas.microsoft.com/office/powerpoint/2010/main" val="149212585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106D2-4694-45CC-B5E7-9C7C1C7773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22:18-19</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testify to everyone who hears the words of the prophecy of this book: if anyone adds to them, God will add to him the plagues which are written in this book;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if anyone takes away from the words of the book of this prophecy, God will take away his part from the tree of life and from the holy city, which are written in this book.”</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51827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eaLnBrk="1" hangingPunct="1">
              <a:spcBef>
                <a:spcPts val="0"/>
              </a:spcBef>
              <a:spcAft>
                <a:spcPts val="1200"/>
              </a:spcAft>
              <a:buClr>
                <a:schemeClr val="tx1"/>
              </a:buClr>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16</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All Scripture</a:t>
            </a:r>
            <a:r>
              <a:rPr lang="en-US" sz="3600" dirty="0">
                <a:effectLst>
                  <a:outerShdw blurRad="38100" dist="38100" dir="2700000" algn="tl">
                    <a:srgbClr val="000000">
                      <a:alpha val="43137"/>
                    </a:srgbClr>
                  </a:outerShdw>
                </a:effectLst>
              </a:rPr>
              <a:t>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baseline="30000" dirty="0">
                <a:effectLst/>
              </a:rPr>
              <a:t>17</a:t>
            </a:r>
            <a:r>
              <a:rPr lang="en-US" sz="3600" dirty="0">
                <a:effectLst>
                  <a:outerShdw blurRad="38100" dist="38100" dir="2700000" algn="tl">
                    <a:srgbClr val="000000">
                      <a:alpha val="43137"/>
                    </a:srgbClr>
                  </a:outerShdw>
                </a:effectLst>
              </a:rPr>
              <a:t> so that the man of God may be adequate, equipped for </a:t>
            </a:r>
            <a:r>
              <a:rPr lang="en-US" sz="3600" b="1" u="sng" dirty="0">
                <a:solidFill>
                  <a:srgbClr val="FFFFCC"/>
                </a:solidFill>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rPr>
              <a:t> good work.”</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532224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E5AA1-CB36-4165-89AB-157D820BE6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0"/>
            <a:ext cx="10972800" cy="4739759"/>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Peter 1:3-4</a:t>
            </a:r>
          </a:p>
          <a:p>
            <a:pPr algn="just">
              <a:spcAft>
                <a:spcPts val="0"/>
              </a:spcAft>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Seeing that His divine power has granted to us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everything</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pertaining to life and godliness, through the true knowledge of Him who called us by His own glory and excellence.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For by these He has granted to us His precious and magnificent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promises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so that by them you may become partakers of </a:t>
            </a:r>
            <a:r>
              <a:rPr lang="en-US" sz="3600" i="1"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the</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divine nature, having escaped the corruption that is in the world by lust.”</a:t>
            </a:r>
            <a:endParaRPr lang="en-US" sz="360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27513" y="1524000"/>
            <a:ext cx="8897487" cy="3505200"/>
          </a:xfrm>
        </p:spPr>
        <p:txBody>
          <a:bodyPr/>
          <a:lstStyle/>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Divine appearance (9)</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name change confirmed (10)</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Abrahamic Covenant reconfirmed (11-12)</a:t>
            </a:r>
          </a:p>
          <a:p>
            <a:pPr marL="457200" lvl="2"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appearance terminated (13)</a:t>
            </a:r>
          </a:p>
          <a:p>
            <a:pPr marL="457200" lvl="2"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response (14-15)</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35:9-15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Divine Appearance</a:t>
            </a:r>
          </a:p>
        </p:txBody>
      </p:sp>
      <p:pic>
        <p:nvPicPr>
          <p:cNvPr id="3" name="Picture 2">
            <a:extLst>
              <a:ext uri="{FF2B5EF4-FFF2-40B4-BE49-F238E27FC236}">
                <a16:creationId xmlns:a16="http://schemas.microsoft.com/office/drawing/2014/main" id="{591D97AE-FED2-7DB7-DAF0-4B43A3A09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21166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35:14-15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Memorial pillar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Naming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6605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35:14-15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Memorial pillar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Naming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33788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2" name="Picture 1">
            <a:extLst>
              <a:ext uri="{FF2B5EF4-FFF2-40B4-BE49-F238E27FC236}">
                <a16:creationId xmlns:a16="http://schemas.microsoft.com/office/drawing/2014/main" id="{E6ED54E2-E5BB-F788-65C0-86FA4B43DB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08735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35:14-15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Response</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Memorial pillar (14)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Naming (15)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09057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35:1-29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Transitionary Information</a:t>
            </a:r>
          </a:p>
        </p:txBody>
      </p:sp>
      <p:sp>
        <p:nvSpPr>
          <p:cNvPr id="161795" name="Rectangle 3"/>
          <p:cNvSpPr>
            <a:spLocks noGrp="1" noChangeArrowheads="1"/>
          </p:cNvSpPr>
          <p:nvPr>
            <p:ph type="body" idx="1"/>
          </p:nvPr>
        </p:nvSpPr>
        <p:spPr>
          <a:xfrm>
            <a:off x="762000" y="1371600"/>
            <a:ext cx="7788900" cy="4572000"/>
          </a:xfrm>
        </p:spPr>
        <p:txBody>
          <a:bodyPr/>
          <a:lstStyle/>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journey to Bethel (35:1-8)</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Divine appearance (35:9-15)</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Benjamin’s birth (35:16-20)</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Reuben loses the birthright (35:21-22a)</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dozen (35:22b-26)</a:t>
            </a:r>
          </a:p>
          <a:p>
            <a:pPr marL="571500" lvl="1" indent="-5715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Isaac’s death (35:27-29)</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36235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Benjamin’s birth (16b-18)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death (19-20)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pic>
        <p:nvPicPr>
          <p:cNvPr id="3" name="Picture 2">
            <a:extLst>
              <a:ext uri="{FF2B5EF4-FFF2-40B4-BE49-F238E27FC236}">
                <a16:creationId xmlns:a16="http://schemas.microsoft.com/office/drawing/2014/main" id="{FE553984-95B8-659D-7ED4-824083A2A4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74965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Circumstances (16a)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Benjamin’s birth (16b-18)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death (19-20)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pic>
        <p:nvPicPr>
          <p:cNvPr id="3" name="Picture 2">
            <a:extLst>
              <a:ext uri="{FF2B5EF4-FFF2-40B4-BE49-F238E27FC236}">
                <a16:creationId xmlns:a16="http://schemas.microsoft.com/office/drawing/2014/main" id="{B4B9355C-B0C5-7BB9-4BAB-4A128DE0F6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36174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Dothan, Sichem et Mamre (Hebron) | Bible mapping, Bible, Bible study">
            <a:extLst>
              <a:ext uri="{FF2B5EF4-FFF2-40B4-BE49-F238E27FC236}">
                <a16:creationId xmlns:a16="http://schemas.microsoft.com/office/drawing/2014/main" id="{808EB302-3A41-BC4E-4F91-18C56F49D9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7" t="20417" r="20417" b="23835"/>
          <a:stretch/>
        </p:blipFill>
        <p:spPr bwMode="auto">
          <a:xfrm>
            <a:off x="3581400" y="200360"/>
            <a:ext cx="4876800" cy="6439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149FAAC-A227-423F-3DD9-06435190589F}"/>
              </a:ext>
            </a:extLst>
          </p:cNvPr>
          <p:cNvSpPr>
            <a:spLocks noChangeArrowheads="1"/>
          </p:cNvSpPr>
          <p:nvPr/>
        </p:nvSpPr>
        <p:spPr bwMode="auto">
          <a:xfrm>
            <a:off x="4419600" y="2895600"/>
            <a:ext cx="2590799" cy="1981200"/>
          </a:xfrm>
          <a:prstGeom prst="ellipse">
            <a:avLst/>
          </a:prstGeom>
          <a:noFill/>
          <a:ln w="76200" algn="ctr">
            <a:solidFill>
              <a:srgbClr val="C00000"/>
            </a:solidFill>
            <a:round/>
            <a:headEnd/>
            <a:tailEnd/>
          </a:ln>
        </p:spPr>
        <p:txBody>
          <a:bodyPr wrap="none"/>
          <a:lstStyle/>
          <a:p>
            <a:endParaRPr lang="en-US" dirty="0"/>
          </a:p>
        </p:txBody>
      </p:sp>
    </p:spTree>
    <p:extLst>
      <p:ext uri="{BB962C8B-B14F-4D97-AF65-F5344CB8AC3E}">
        <p14:creationId xmlns:p14="http://schemas.microsoft.com/office/powerpoint/2010/main" val="171301727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762000" y="1"/>
            <a:ext cx="106680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a:t>
            </a:r>
            <a:r>
              <a:rPr lang="en-US" sz="3600" b="1" u="sng" dirty="0">
                <a:solidFill>
                  <a:srgbClr val="FFFFCC"/>
                </a:solidFill>
                <a:latin typeface="Calibri" panose="020F0502020204030204" pitchFamily="34" charset="0"/>
              </a:rPr>
              <a:t>Bethlehem </a:t>
            </a:r>
            <a:r>
              <a:rPr lang="en-US" sz="3600" b="1" u="sng" dirty="0" err="1">
                <a:solidFill>
                  <a:srgbClr val="FFFFCC"/>
                </a:solidFill>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ruler in Israel. His goings forth are from long ago, From the days of eternity.</a:t>
            </a:r>
            <a:r>
              <a:rPr lang="en-US" altLang="en-US" sz="3600" dirty="0">
                <a:latin typeface="Calibri" panose="020F0502020204030204" pitchFamily="34" charset="0"/>
              </a:rPr>
              <a:t>”</a:t>
            </a:r>
          </a:p>
        </p:txBody>
      </p:sp>
      <p:pic>
        <p:nvPicPr>
          <p:cNvPr id="2" name="Picture 1">
            <a:extLst>
              <a:ext uri="{FF2B5EF4-FFF2-40B4-BE49-F238E27FC236}">
                <a16:creationId xmlns:a16="http://schemas.microsoft.com/office/drawing/2014/main" id="{3C6FFD2F-8A32-DCB9-7F6B-1BD8345EA567}"/>
              </a:ext>
            </a:extLst>
          </p:cNvPr>
          <p:cNvPicPr>
            <a:picLocks noChangeAspect="1"/>
          </p:cNvPicPr>
          <p:nvPr/>
        </p:nvPicPr>
        <p:blipFill>
          <a:blip r:embed="rId3"/>
          <a:stretch>
            <a:fillRect/>
          </a:stretch>
        </p:blipFill>
        <p:spPr>
          <a:xfrm>
            <a:off x="4463143" y="2971800"/>
            <a:ext cx="3265714" cy="1828800"/>
          </a:xfrm>
          <a:prstGeom prst="rect">
            <a:avLst/>
          </a:prstGeom>
          <a:ln>
            <a:solidFill>
              <a:schemeClr val="tx1"/>
            </a:solidFill>
          </a:ln>
        </p:spPr>
      </p:pic>
    </p:spTree>
    <p:extLst>
      <p:ext uri="{BB962C8B-B14F-4D97-AF65-F5344CB8AC3E}">
        <p14:creationId xmlns:p14="http://schemas.microsoft.com/office/powerpoint/2010/main" val="178440976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914400" y="1524000"/>
            <a:ext cx="8610600" cy="2743200"/>
          </a:xfrm>
        </p:spPr>
        <p:txBody>
          <a:bodyPr/>
          <a:lstStyle/>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(16a)</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Benjamin’s birth (16b-18)</a:t>
            </a:r>
          </a:p>
          <a:p>
            <a:pPr marL="457200" lvl="2" indent="-457200" eaLnBrk="1" hangingPunct="1">
              <a:lnSpc>
                <a:spcPct val="150000"/>
              </a:lnSpc>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Rachel’s death (19-20)</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35:16-20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pic>
        <p:nvPicPr>
          <p:cNvPr id="3" name="Picture 2">
            <a:extLst>
              <a:ext uri="{FF2B5EF4-FFF2-40B4-BE49-F238E27FC236}">
                <a16:creationId xmlns:a16="http://schemas.microsoft.com/office/drawing/2014/main" id="{45FD8E18-E519-F5B7-E3CD-B381D93D7C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5870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35:16b-18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Labor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Birth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Naming (18)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07887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35:16b-18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Labor (16a)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Birth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Naming (18)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30510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35:16b-18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Benjamin’s Birth</a:t>
            </a:r>
          </a:p>
        </p:txBody>
      </p:sp>
      <p:sp>
        <p:nvSpPr>
          <p:cNvPr id="161795" name="Rectangle 3"/>
          <p:cNvSpPr>
            <a:spLocks noGrp="1" noChangeArrowheads="1"/>
          </p:cNvSpPr>
          <p:nvPr>
            <p:ph type="body" idx="1"/>
          </p:nvPr>
        </p:nvSpPr>
        <p:spPr>
          <a:xfrm>
            <a:off x="1066800" y="2057400"/>
            <a:ext cx="6781800" cy="36576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Labor (16a)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Birth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Naming (18)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59357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36705</TotalTime>
  <Words>5074</Words>
  <Application>Microsoft Office PowerPoint</Application>
  <PresentationFormat>Widescreen</PresentationFormat>
  <Paragraphs>650</Paragraphs>
  <Slides>169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169</vt:i4>
      </vt:variant>
    </vt:vector>
  </HeadingPairs>
  <TitlesOfParts>
    <vt:vector size="174" baseType="lpstr">
      <vt:lpstr>Arial</vt:lpstr>
      <vt:lpstr>Calibri</vt:lpstr>
      <vt:lpstr>Times New Roman</vt:lpstr>
      <vt:lpstr>Wingdings</vt:lpstr>
      <vt:lpstr>Azure</vt:lpstr>
      <vt:lpstr>PowerPoint Presentation</vt:lpstr>
      <vt:lpstr>GENESIS STRUCTURE</vt:lpstr>
      <vt:lpstr>PowerPoint Presentation</vt:lpstr>
      <vt:lpstr>PowerPoint Presentation</vt:lpstr>
      <vt:lpstr>Genesis 35:1-29 Transitionary Information</vt:lpstr>
      <vt:lpstr>Genesis 35:1-29 Transitionary Information</vt:lpstr>
      <vt:lpstr>I. Genesis 35:1-8 Jacob’s Journey to Bethel</vt:lpstr>
      <vt:lpstr>I. Genesis 35:1-8 Jacob’s Journey to Bethel</vt:lpstr>
      <vt:lpstr>New Promises Genesis 12:1-3</vt:lpstr>
      <vt:lpstr>I. Genesis 35:1-8 Jacob’s Journey to Bethel</vt:lpstr>
      <vt:lpstr>Genesis 35:1b-c Two Commands</vt:lpstr>
      <vt:lpstr>Genesis 35:1b-c Two Commands</vt:lpstr>
      <vt:lpstr>PowerPoint Presentation</vt:lpstr>
      <vt:lpstr>PowerPoint Presentation</vt:lpstr>
      <vt:lpstr>Genesis 35:1b-c Two Commands</vt:lpstr>
      <vt:lpstr>I. Genesis 35:1-8 Jacob’s Journey to Bethel</vt:lpstr>
      <vt:lpstr>Genesis 35:2 Related to Jacob’s Household</vt:lpstr>
      <vt:lpstr>Genesis 35:2 Related to Jacob’s Household</vt:lpstr>
      <vt:lpstr>Genesis 35:2 Related to Jacob’s Household</vt:lpstr>
      <vt:lpstr>Genesis 35:2b-d Three Commands</vt:lpstr>
      <vt:lpstr>Genesis 35:2b-d Three Commands</vt:lpstr>
      <vt:lpstr>PowerPoint Presentation</vt:lpstr>
      <vt:lpstr>PowerPoint Presentation</vt:lpstr>
      <vt:lpstr>Genesis 35:2b-d Three Commands</vt:lpstr>
      <vt:lpstr>Genesis 35:2b-d Three Commands</vt:lpstr>
      <vt:lpstr>I. Genesis 35:1-8 Jacob’s Journey to Bethel</vt:lpstr>
      <vt:lpstr>PowerPoint Presentation</vt:lpstr>
      <vt:lpstr>I. Genesis 35:1-8 Jacob’s Journey to Bethel</vt:lpstr>
      <vt:lpstr>PowerPoint Presentation</vt:lpstr>
      <vt:lpstr>PowerPoint Presentation</vt:lpstr>
      <vt:lpstr>I. Genesis 35:1-8 Jacob’s Journey to Bethel</vt:lpstr>
      <vt:lpstr>PowerPoint Presentation</vt:lpstr>
      <vt:lpstr>PowerPoint Presentation</vt:lpstr>
      <vt:lpstr>I. Genesis 35:1-8 Jacob’s Journey to Bethel</vt:lpstr>
      <vt:lpstr>PowerPoint Presentation</vt:lpstr>
      <vt:lpstr>PowerPoint Presentation</vt:lpstr>
      <vt:lpstr>I. Genesis 35:1-8 Jacob’s Journey to Bethel</vt:lpstr>
      <vt:lpstr>Genesis 34:7 Naming</vt:lpstr>
      <vt:lpstr>Genesis 35:7 Naming</vt:lpstr>
      <vt:lpstr>Genesis 35:7 Naming</vt:lpstr>
      <vt:lpstr>PowerPoint Presentation</vt:lpstr>
      <vt:lpstr>PowerPoint Presentation</vt:lpstr>
      <vt:lpstr>PowerPoint Presentation</vt:lpstr>
      <vt:lpstr>Names for God in Genesis</vt:lpstr>
      <vt:lpstr>I. Genesis 35:1-8 Jacob’s Journey to Bethel</vt:lpstr>
      <vt:lpstr>Genesis 35:8 Deborah’s Death</vt:lpstr>
      <vt:lpstr>Genesis 35:8 Deborah’s Death</vt:lpstr>
      <vt:lpstr>PowerPoint Presentation</vt:lpstr>
      <vt:lpstr>PowerPoint Presentation</vt:lpstr>
      <vt:lpstr>Genesis 35:8 Deborah’s Death</vt:lpstr>
      <vt:lpstr>Genesis 35:8 Deborah’s Death</vt:lpstr>
      <vt:lpstr>Genesis 35:1-29 Transitionary Information</vt:lpstr>
      <vt:lpstr>II. Genesis 35:9-15 Divine Appearance</vt:lpstr>
      <vt:lpstr>II. Genesis 35:9-15 Divine Appearance</vt:lpstr>
      <vt:lpstr>New Promises Genesis 12:1-3</vt:lpstr>
      <vt:lpstr>II. Genesis 35:9-15 Divine Appearance</vt:lpstr>
      <vt:lpstr>PowerPoint Presentation</vt:lpstr>
      <vt:lpstr>PowerPoint Presentation</vt:lpstr>
      <vt:lpstr>PowerPoint Presentation</vt:lpstr>
      <vt:lpstr>PowerPoint Presentation</vt:lpstr>
      <vt:lpstr>II. Genesis 35:9-15 Divine Appearance</vt:lpstr>
      <vt:lpstr>Genesis 35:11-12 Abrahamic Covenant Reconfirmed</vt:lpstr>
      <vt:lpstr>Genesis 35:11-12 Abrahamic Covenant Reconfirmed</vt:lpstr>
      <vt:lpstr>PowerPoint Presentation</vt:lpstr>
      <vt:lpstr>PowerPoint Presentation</vt:lpstr>
      <vt:lpstr>PowerPoint Presentation</vt:lpstr>
      <vt:lpstr>Names for God in Genesis</vt:lpstr>
      <vt:lpstr>Genesis 35:11-12 Abrahamic Covenant Reconfirmed</vt:lpstr>
      <vt:lpstr>PowerPoint Presentation</vt:lpstr>
      <vt:lpstr>PowerPoint Presentation</vt:lpstr>
      <vt:lpstr>Genesis 35:11-12 Abrahamic Covenant Reconfirmed</vt:lpstr>
      <vt:lpstr>Genesis 35:11c-12 Jacob’s Posterity</vt:lpstr>
      <vt:lpstr>Genesis 35:11c-12 Jacob’s Posterity</vt:lpstr>
      <vt:lpstr>Genesis 35:11c-12 Jacob’s Posterity</vt:lpstr>
      <vt:lpstr>PowerPoint Presentation</vt:lpstr>
      <vt:lpstr>Genesis 35:11c-12 Jacob’s Posterity</vt:lpstr>
      <vt:lpstr>PowerPoint Presentation</vt:lpstr>
      <vt:lpstr>Good and Bad Kings</vt:lpstr>
      <vt:lpstr>Genesis 35:11c-12 Jacob’s Posterity</vt:lpstr>
      <vt:lpstr>PowerPoint Presentation</vt:lpstr>
      <vt:lpstr>PowerPoint Presentation</vt:lpstr>
      <vt:lpstr>II. Genesis 35:9-15 Divine Appearance</vt:lpstr>
      <vt:lpstr>PowerPoint Presentation</vt:lpstr>
      <vt:lpstr>PowerPoint Presentation</vt:lpstr>
      <vt:lpstr>PowerPoint Presentation</vt:lpstr>
      <vt:lpstr>PowerPoint Presentation</vt:lpstr>
      <vt:lpstr>II. Genesis 35:9-15 Divine Appearance</vt:lpstr>
      <vt:lpstr>Genesis 35:14-15 Jacob’s Response</vt:lpstr>
      <vt:lpstr>Genesis 35:14-15 Jacob’s Response</vt:lpstr>
      <vt:lpstr>Genesis 35:14-15 Jacob’s Response</vt:lpstr>
      <vt:lpstr>Genesis 35:1-29 Transitionary Information</vt:lpstr>
      <vt:lpstr>III. Genesis 35:16-20 Benjamin’s Birth</vt:lpstr>
      <vt:lpstr>III. Genesis 35:16-20 Benjamin’s Birth</vt:lpstr>
      <vt:lpstr>PowerPoint Presentation</vt:lpstr>
      <vt:lpstr>PowerPoint Presentation</vt:lpstr>
      <vt:lpstr>III. Genesis 35:16-20 Benjamin’s Birth</vt:lpstr>
      <vt:lpstr>Genesis 35:16b-18 Benjamin’s Birth</vt:lpstr>
      <vt:lpstr>Genesis 35:16b-18 Benjamin’s Birth</vt:lpstr>
      <vt:lpstr>Genesis 35:16b-18 Benjamin’s Birth</vt:lpstr>
      <vt:lpstr>PowerPoint Presentation</vt:lpstr>
      <vt:lpstr>PowerPoint Presentation</vt:lpstr>
      <vt:lpstr>Genesis 35:16b-18 Benjamin’s Birth</vt:lpstr>
      <vt:lpstr>Genesis 35:18 Naming</vt:lpstr>
      <vt:lpstr>Genesis 35:18 Naming</vt:lpstr>
      <vt:lpstr>Genesis 35:18 Rachel’s Naming</vt:lpstr>
      <vt:lpstr>Genesis 35:18 Rachel’s Naming</vt:lpstr>
      <vt:lpstr>Woman  (3:16)</vt:lpstr>
      <vt:lpstr>PowerPoint Presentation</vt:lpstr>
      <vt:lpstr>PowerPoint Presentation</vt:lpstr>
      <vt:lpstr>PowerPoint Presentation</vt:lpstr>
      <vt:lpstr>Genesis 35:18 Rachel’s Naming</vt:lpstr>
      <vt:lpstr>Genesis 35:18 Naming</vt:lpstr>
      <vt:lpstr>III. Genesis 35:16-20 Benjamin’s Birth</vt:lpstr>
      <vt:lpstr>Genesis 35:19-20 Rachel’s Death</vt:lpstr>
      <vt:lpstr>Genesis 35:19-20 Rachel’s Death</vt:lpstr>
      <vt:lpstr>Genesis 35:19-20 Rachel’s Death</vt:lpstr>
      <vt:lpstr>PowerPoint Presentation</vt:lpstr>
      <vt:lpstr>Genesis 35:19-20 Rachel’s Death</vt:lpstr>
      <vt:lpstr>Genesis 35:1-29 Transitionary Information</vt:lpstr>
      <vt:lpstr>IV. Genesis 35:21-22a Reuben Loses the Birthright</vt:lpstr>
      <vt:lpstr>IV. Genesis 35:21-22a Reuben Loses the Birthright</vt:lpstr>
      <vt:lpstr>IV. Genesis 35:21-22a Reuben Loses the Birthright</vt:lpstr>
      <vt:lpstr>PowerPoint Presentation</vt:lpstr>
      <vt:lpstr>PowerPoint Presentation</vt:lpstr>
      <vt:lpstr>PowerPoint Presentation</vt:lpstr>
      <vt:lpstr>PowerPoint Presentation</vt:lpstr>
      <vt:lpstr>Genesis 35:1-29 Transitionary Information</vt:lpstr>
      <vt:lpstr>V. Genesis 35:22b-26 Jacob’s Dozen</vt:lpstr>
      <vt:lpstr>V. Genesis 35:22b-26 Jacob’s Dozen</vt:lpstr>
      <vt:lpstr>PowerPoint Presentation</vt:lpstr>
      <vt:lpstr>V. Genesis 35:22b-26 Jacob’s Dozen</vt:lpstr>
      <vt:lpstr>Genesis 35:23-26a Jacob’s Dozen</vt:lpstr>
      <vt:lpstr>Genesis 35:23-26a Jacob’s Dozen</vt:lpstr>
      <vt:lpstr>PowerPoint Presentation</vt:lpstr>
      <vt:lpstr>Genesis 35:23-26a Jacob’s Dozen</vt:lpstr>
      <vt:lpstr>PowerPoint Presentation</vt:lpstr>
      <vt:lpstr>Genesis 35:23-26a Jacob’s Dozen</vt:lpstr>
      <vt:lpstr>PowerPoint Presentation</vt:lpstr>
      <vt:lpstr>Genesis 35:23-26a Jacob’s Dozen</vt:lpstr>
      <vt:lpstr>PowerPoint Presentation</vt:lpstr>
      <vt:lpstr>V. Genesis 35:22b-26 Jacob’s Dozen</vt:lpstr>
      <vt:lpstr>PowerPoint Presentation</vt:lpstr>
      <vt:lpstr>Genesis 35:1-29 Transitionary Information</vt:lpstr>
      <vt:lpstr>VI. Genesis 35:27-29 Isaac’s Death</vt:lpstr>
      <vt:lpstr>VI. Genesis 35:27-29 Isaac’s Death</vt:lpstr>
      <vt:lpstr>Genesis 35:27 Reunion of Isaac and Jacob</vt:lpstr>
      <vt:lpstr>Genesis 35:27 Reunion of Isaac and Jacob</vt:lpstr>
      <vt:lpstr>PowerPoint Presentation</vt:lpstr>
      <vt:lpstr>Genesis 35:27 Reunion of Isaac and Jacob</vt:lpstr>
      <vt:lpstr>PowerPoint Presentation</vt:lpstr>
      <vt:lpstr>VI. Genesis 35:27-29 Isaac’s Death</vt:lpstr>
      <vt:lpstr>VI. Genesis 35:27-29 Isaac’s Death</vt:lpstr>
      <vt:lpstr>Genesis 35:29 Isaac’s Death</vt:lpstr>
      <vt:lpstr>Genesis 35:29 Isaac’s Death</vt:lpstr>
      <vt:lpstr>PowerPoint Presentation</vt:lpstr>
      <vt:lpstr>PowerPoint Presentation</vt:lpstr>
      <vt:lpstr>PowerPoint Presentation</vt:lpstr>
      <vt:lpstr>PowerPoint Presentation</vt:lpstr>
      <vt:lpstr>PowerPoint Presentation</vt:lpstr>
      <vt:lpstr>Genesis 35:29 Isaac’s Death</vt:lpstr>
      <vt:lpstr>PowerPoint Presentation</vt:lpstr>
      <vt:lpstr>Mark Twain Autobiography, 2:37</vt:lpstr>
      <vt:lpstr>Genesis 35:29 Isaac’s Death</vt:lpstr>
      <vt:lpstr>PowerPoint Presentation</vt:lpstr>
      <vt:lpstr>Genesis 12‒25 Abraham’s Early Journeys</vt:lpstr>
      <vt:lpstr>PowerPoint Presentation</vt:lpstr>
      <vt:lpstr>Conclusion</vt:lpstr>
      <vt:lpstr>Genesis 35:1-29 Transitionary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137 - 35v1-29 - 16x9</dc:title>
  <dc:subject>Genesis 35</dc:subject>
  <dc:creator>A. Woods</dc:creator>
  <dc:description>Modified by Jim McGowan</dc:description>
  <cp:lastModifiedBy>anne woods</cp:lastModifiedBy>
  <cp:revision>3758</cp:revision>
  <cp:lastPrinted>2023-11-04T14:14:56Z</cp:lastPrinted>
  <dcterms:created xsi:type="dcterms:W3CDTF">2009-03-17T12:21:13Z</dcterms:created>
  <dcterms:modified xsi:type="dcterms:W3CDTF">2023-11-05T02:36:33Z</dcterms:modified>
</cp:coreProperties>
</file>