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94"/>
  </p:notesMasterIdLst>
  <p:handoutMasterIdLst>
    <p:handoutMasterId r:id="rId95"/>
  </p:handoutMasterIdLst>
  <p:sldIdLst>
    <p:sldId id="256" r:id="rId2"/>
    <p:sldId id="9959" r:id="rId3"/>
    <p:sldId id="10019" r:id="rId4"/>
    <p:sldId id="10020" r:id="rId5"/>
    <p:sldId id="10022" r:id="rId6"/>
    <p:sldId id="10023" r:id="rId7"/>
    <p:sldId id="10025" r:id="rId8"/>
    <p:sldId id="10080" r:id="rId9"/>
    <p:sldId id="10070" r:id="rId10"/>
    <p:sldId id="10071" r:id="rId11"/>
    <p:sldId id="10105" r:id="rId12"/>
    <p:sldId id="10106" r:id="rId13"/>
    <p:sldId id="9555" r:id="rId14"/>
    <p:sldId id="10081" r:id="rId15"/>
    <p:sldId id="10107" r:id="rId16"/>
    <p:sldId id="9564" r:id="rId17"/>
    <p:sldId id="10082" r:id="rId18"/>
    <p:sldId id="10109" r:id="rId19"/>
    <p:sldId id="10111" r:id="rId20"/>
    <p:sldId id="10083" r:id="rId21"/>
    <p:sldId id="10024" r:id="rId22"/>
    <p:sldId id="10026" r:id="rId23"/>
    <p:sldId id="10084" r:id="rId24"/>
    <p:sldId id="6719" r:id="rId25"/>
    <p:sldId id="10122" r:id="rId26"/>
    <p:sldId id="10085" r:id="rId27"/>
    <p:sldId id="497" r:id="rId28"/>
    <p:sldId id="10112" r:id="rId29"/>
    <p:sldId id="10086" r:id="rId30"/>
    <p:sldId id="10113" r:id="rId31"/>
    <p:sldId id="10114" r:id="rId32"/>
    <p:sldId id="10115" r:id="rId33"/>
    <p:sldId id="10021" r:id="rId34"/>
    <p:sldId id="10034" r:id="rId35"/>
    <p:sldId id="10035" r:id="rId36"/>
    <p:sldId id="10037" r:id="rId37"/>
    <p:sldId id="10098" r:id="rId38"/>
    <p:sldId id="695" r:id="rId39"/>
    <p:sldId id="700" r:id="rId40"/>
    <p:sldId id="717" r:id="rId41"/>
    <p:sldId id="10087" r:id="rId42"/>
    <p:sldId id="7379" r:id="rId43"/>
    <p:sldId id="4907" r:id="rId44"/>
    <p:sldId id="10088" r:id="rId45"/>
    <p:sldId id="259" r:id="rId46"/>
    <p:sldId id="2998" r:id="rId47"/>
    <p:sldId id="2052" r:id="rId48"/>
    <p:sldId id="10116" r:id="rId49"/>
    <p:sldId id="10117" r:id="rId50"/>
    <p:sldId id="10036" r:id="rId51"/>
    <p:sldId id="10041" r:id="rId52"/>
    <p:sldId id="10089" r:id="rId53"/>
    <p:sldId id="10118" r:id="rId54"/>
    <p:sldId id="10090" r:id="rId55"/>
    <p:sldId id="10091" r:id="rId56"/>
    <p:sldId id="9960" r:id="rId57"/>
    <p:sldId id="10045" r:id="rId58"/>
    <p:sldId id="10046" r:id="rId59"/>
    <p:sldId id="10049" r:id="rId60"/>
    <p:sldId id="10050" r:id="rId61"/>
    <p:sldId id="10060" r:id="rId62"/>
    <p:sldId id="10092" r:id="rId63"/>
    <p:sldId id="10093" r:id="rId64"/>
    <p:sldId id="10051" r:id="rId65"/>
    <p:sldId id="10063" r:id="rId66"/>
    <p:sldId id="10094" r:id="rId67"/>
    <p:sldId id="10095" r:id="rId68"/>
    <p:sldId id="10119" r:id="rId69"/>
    <p:sldId id="1232" r:id="rId70"/>
    <p:sldId id="10120" r:id="rId71"/>
    <p:sldId id="1019" r:id="rId72"/>
    <p:sldId id="10121" r:id="rId73"/>
    <p:sldId id="10052" r:id="rId74"/>
    <p:sldId id="10066" r:id="rId75"/>
    <p:sldId id="10096" r:id="rId76"/>
    <p:sldId id="10097" r:id="rId77"/>
    <p:sldId id="10047" r:id="rId78"/>
    <p:sldId id="10053" r:id="rId79"/>
    <p:sldId id="10055" r:id="rId80"/>
    <p:sldId id="10056" r:id="rId81"/>
    <p:sldId id="10057" r:id="rId82"/>
    <p:sldId id="10048" r:id="rId83"/>
    <p:sldId id="10054" r:id="rId84"/>
    <p:sldId id="10058" r:id="rId85"/>
    <p:sldId id="9619" r:id="rId86"/>
    <p:sldId id="9621" r:id="rId87"/>
    <p:sldId id="9622" r:id="rId88"/>
    <p:sldId id="988" r:id="rId89"/>
    <p:sldId id="492" r:id="rId90"/>
    <p:sldId id="10059" r:id="rId91"/>
    <p:sldId id="8695" r:id="rId92"/>
    <p:sldId id="10069" r:id="rId93"/>
  </p:sldIdLst>
  <p:sldSz cx="12192000" cy="6858000"/>
  <p:notesSz cx="7315200" cy="9601200"/>
  <p:custDataLst>
    <p:tags r:id="rId96"/>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FF99FF"/>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553996-1D64-4A20-B4F2-C5D1371077B9}" v="2" dt="2023-09-20T14:51:42.434"/>
  </p1510:revLst>
</p1510:revInfo>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6" autoAdjust="0"/>
    <p:restoredTop sz="95128" autoAdjust="0"/>
  </p:normalViewPr>
  <p:slideViewPr>
    <p:cSldViewPr>
      <p:cViewPr varScale="1">
        <p:scale>
          <a:sx n="104" d="100"/>
          <a:sy n="104" d="100"/>
        </p:scale>
        <p:origin x="403" y="7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3566" y="6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microsoft.com/office/2015/10/relationships/revisionInfo" Target="revisionInfo.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heme" Target="theme/theme1.xml"/><Relationship Id="rId10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E038FE4E-6289-42E8-8F1F-2126D3A1B511}"/>
    <pc:docChg chg="addSld modSld sldOrd">
      <pc:chgData name="Jim McGowan" userId="e2c7446dd3aca506" providerId="LiveId" clId="{E038FE4E-6289-42E8-8F1F-2126D3A1B511}" dt="2023-05-18T00:55:56.307" v="26"/>
      <pc:docMkLst>
        <pc:docMk/>
      </pc:docMkLst>
      <pc:sldChg chg="modSp mod">
        <pc:chgData name="Jim McGowan" userId="e2c7446dd3aca506" providerId="LiveId" clId="{E038FE4E-6289-42E8-8F1F-2126D3A1B511}" dt="2023-05-18T00:52:32.497" v="2" actId="115"/>
        <pc:sldMkLst>
          <pc:docMk/>
          <pc:sldMk cId="2338655053" sldId="4749"/>
        </pc:sldMkLst>
        <pc:spChg chg="mod">
          <ac:chgData name="Jim McGowan" userId="e2c7446dd3aca506" providerId="LiveId" clId="{E038FE4E-6289-42E8-8F1F-2126D3A1B511}" dt="2023-05-18T00:52:32.497" v="2" actId="115"/>
          <ac:spMkLst>
            <pc:docMk/>
            <pc:sldMk cId="2338655053" sldId="4749"/>
            <ac:spMk id="7" creationId="{00000000-0000-0000-0000-000000000000}"/>
          </ac:spMkLst>
        </pc:spChg>
      </pc:sldChg>
      <pc:sldChg chg="modSp">
        <pc:chgData name="Jim McGowan" userId="e2c7446dd3aca506" providerId="LiveId" clId="{E038FE4E-6289-42E8-8F1F-2126D3A1B511}" dt="2023-05-18T00:53:10.836" v="4" actId="1076"/>
        <pc:sldMkLst>
          <pc:docMk/>
          <pc:sldMk cId="2979465289" sldId="9950"/>
        </pc:sldMkLst>
        <pc:spChg chg="mod">
          <ac:chgData name="Jim McGowan" userId="e2c7446dd3aca506" providerId="LiveId" clId="{E038FE4E-6289-42E8-8F1F-2126D3A1B511}" dt="2023-05-18T00:53:10.836" v="4" actId="1076"/>
          <ac:spMkLst>
            <pc:docMk/>
            <pc:sldMk cId="2979465289" sldId="9950"/>
            <ac:spMk id="180226" creationId="{00000000-0000-0000-0000-000000000000}"/>
          </ac:spMkLst>
        </pc:spChg>
      </pc:sldChg>
      <pc:sldChg chg="addSp modSp new mod ord">
        <pc:chgData name="Jim McGowan" userId="e2c7446dd3aca506" providerId="LiveId" clId="{E038FE4E-6289-42E8-8F1F-2126D3A1B511}" dt="2023-05-18T00:55:56.307" v="26"/>
        <pc:sldMkLst>
          <pc:docMk/>
          <pc:sldMk cId="833836159" sldId="9956"/>
        </pc:sldMkLst>
        <pc:spChg chg="add mod">
          <ac:chgData name="Jim McGowan" userId="e2c7446dd3aca506" providerId="LiveId" clId="{E038FE4E-6289-42E8-8F1F-2126D3A1B511}" dt="2023-05-18T00:53:55.485" v="22" actId="12789"/>
          <ac:spMkLst>
            <pc:docMk/>
            <pc:sldMk cId="833836159" sldId="9956"/>
            <ac:spMk id="2" creationId="{AE51DBD9-438C-6FF0-AB5E-950EFCC87B82}"/>
          </ac:spMkLst>
        </pc:spChg>
      </pc:sldChg>
    </pc:docChg>
  </pc:docChgLst>
  <pc:docChgLst>
    <pc:chgData name="Jim McGowan" userId="e2c7446dd3aca506" providerId="LiveId" clId="{46FF3F9D-D609-4890-A357-059F55BEB9B5}"/>
    <pc:docChg chg="modSld">
      <pc:chgData name="Jim McGowan" userId="e2c7446dd3aca506" providerId="LiveId" clId="{46FF3F9D-D609-4890-A357-059F55BEB9B5}" dt="2023-05-25T01:00:55.357" v="21" actId="20577"/>
      <pc:docMkLst>
        <pc:docMk/>
      </pc:docMkLst>
      <pc:sldChg chg="modSp mod">
        <pc:chgData name="Jim McGowan" userId="e2c7446dd3aca506" providerId="LiveId" clId="{46FF3F9D-D609-4890-A357-059F55BEB9B5}" dt="2023-05-25T00:34:45.577" v="19" actId="108"/>
        <pc:sldMkLst>
          <pc:docMk/>
          <pc:sldMk cId="707153808" sldId="7502"/>
        </pc:sldMkLst>
        <pc:spChg chg="mod">
          <ac:chgData name="Jim McGowan" userId="e2c7446dd3aca506" providerId="LiveId" clId="{46FF3F9D-D609-4890-A357-059F55BEB9B5}" dt="2023-05-25T00:34:45.577" v="19" actId="108"/>
          <ac:spMkLst>
            <pc:docMk/>
            <pc:sldMk cId="707153808" sldId="7502"/>
            <ac:spMk id="36867" creationId="{00000000-0000-0000-0000-000000000000}"/>
          </ac:spMkLst>
        </pc:spChg>
      </pc:sldChg>
      <pc:sldChg chg="modSp mod">
        <pc:chgData name="Jim McGowan" userId="e2c7446dd3aca506" providerId="LiveId" clId="{46FF3F9D-D609-4890-A357-059F55BEB9B5}" dt="2023-05-25T00:10:50.979" v="2" actId="115"/>
        <pc:sldMkLst>
          <pc:docMk/>
          <pc:sldMk cId="204894617" sldId="8681"/>
        </pc:sldMkLst>
        <pc:spChg chg="mod">
          <ac:chgData name="Jim McGowan" userId="e2c7446dd3aca506" providerId="LiveId" clId="{46FF3F9D-D609-4890-A357-059F55BEB9B5}" dt="2023-05-25T00:10:50.979" v="2" actId="115"/>
          <ac:spMkLst>
            <pc:docMk/>
            <pc:sldMk cId="204894617" sldId="8681"/>
            <ac:spMk id="27651" creationId="{3D708FA2-A4F0-88AE-CC2A-12B3192F2FF5}"/>
          </ac:spMkLst>
        </pc:spChg>
      </pc:sldChg>
      <pc:sldChg chg="modSp mod">
        <pc:chgData name="Jim McGowan" userId="e2c7446dd3aca506" providerId="LiveId" clId="{46FF3F9D-D609-4890-A357-059F55BEB9B5}" dt="2023-05-25T01:00:55.357" v="21" actId="20577"/>
        <pc:sldMkLst>
          <pc:docMk/>
          <pc:sldMk cId="3038055590" sldId="9365"/>
        </pc:sldMkLst>
        <pc:spChg chg="mod">
          <ac:chgData name="Jim McGowan" userId="e2c7446dd3aca506" providerId="LiveId" clId="{46FF3F9D-D609-4890-A357-059F55BEB9B5}" dt="2023-05-25T01:00:55.357" v="21" actId="20577"/>
          <ac:spMkLst>
            <pc:docMk/>
            <pc:sldMk cId="3038055590" sldId="9365"/>
            <ac:spMk id="161795" creationId="{00000000-0000-0000-0000-000000000000}"/>
          </ac:spMkLst>
        </pc:spChg>
      </pc:sldChg>
      <pc:sldChg chg="modSp mod">
        <pc:chgData name="Jim McGowan" userId="e2c7446dd3aca506" providerId="LiveId" clId="{46FF3F9D-D609-4890-A357-059F55BEB9B5}" dt="2023-05-25T00:34:06.164" v="17" actId="20577"/>
        <pc:sldMkLst>
          <pc:docMk/>
          <pc:sldMk cId="523914155" sldId="9602"/>
        </pc:sldMkLst>
        <pc:spChg chg="mod">
          <ac:chgData name="Jim McGowan" userId="e2c7446dd3aca506" providerId="LiveId" clId="{46FF3F9D-D609-4890-A357-059F55BEB9B5}" dt="2023-05-25T00:34:06.164" v="17" actId="20577"/>
          <ac:spMkLst>
            <pc:docMk/>
            <pc:sldMk cId="523914155" sldId="9602"/>
            <ac:spMk id="36867" creationId="{00000000-0000-0000-0000-000000000000}"/>
          </ac:spMkLst>
        </pc:spChg>
      </pc:sldChg>
    </pc:docChg>
  </pc:docChgLst>
  <pc:docChgLst>
    <pc:chgData name="Jim McGowan" userId="e2c7446dd3aca506" providerId="LiveId" clId="{3A553996-1D64-4A20-B4F2-C5D1371077B9}"/>
    <pc:docChg chg="custSel modSld replTag delTag modHandout">
      <pc:chgData name="Jim McGowan" userId="e2c7446dd3aca506" providerId="LiveId" clId="{3A553996-1D64-4A20-B4F2-C5D1371077B9}" dt="2023-09-20T14:57:09.802" v="18"/>
      <pc:docMkLst>
        <pc:docMk/>
      </pc:docMkLst>
      <pc:sldChg chg="modSp mod">
        <pc:chgData name="Jim McGowan" userId="e2c7446dd3aca506" providerId="LiveId" clId="{3A553996-1D64-4A20-B4F2-C5D1371077B9}" dt="2023-09-20T14:51:42.433" v="4" actId="14100"/>
        <pc:sldMkLst>
          <pc:docMk/>
          <pc:sldMk cId="0" sldId="258"/>
        </pc:sldMkLst>
        <pc:spChg chg="mod">
          <ac:chgData name="Jim McGowan" userId="e2c7446dd3aca506" providerId="LiveId" clId="{3A553996-1D64-4A20-B4F2-C5D1371077B9}" dt="2023-09-20T14:51:42.433" v="4" actId="14100"/>
          <ac:spMkLst>
            <pc:docMk/>
            <pc:sldMk cId="0" sldId="258"/>
            <ac:spMk id="15363" creationId="{7C4A91C3-8C18-D5C5-2AD4-D049EA91679B}"/>
          </ac:spMkLst>
        </pc:spChg>
        <pc:picChg chg="mod">
          <ac:chgData name="Jim McGowan" userId="e2c7446dd3aca506" providerId="LiveId" clId="{3A553996-1D64-4A20-B4F2-C5D1371077B9}" dt="2023-09-20T14:51:21.226" v="0" actId="12789"/>
          <ac:picMkLst>
            <pc:docMk/>
            <pc:sldMk cId="0" sldId="258"/>
            <ac:picMk id="4" creationId="{43A73AF8-AD74-2017-C5A1-7CB23663F18D}"/>
          </ac:picMkLst>
        </pc:picChg>
      </pc:sldChg>
      <pc:sldChg chg="modSp mod">
        <pc:chgData name="Jim McGowan" userId="e2c7446dd3aca506" providerId="LiveId" clId="{3A553996-1D64-4A20-B4F2-C5D1371077B9}" dt="2023-09-20T14:54:45.841" v="7" actId="948"/>
        <pc:sldMkLst>
          <pc:docMk/>
          <pc:sldMk cId="0" sldId="695"/>
        </pc:sldMkLst>
        <pc:spChg chg="mod">
          <ac:chgData name="Jim McGowan" userId="e2c7446dd3aca506" providerId="LiveId" clId="{3A553996-1D64-4A20-B4F2-C5D1371077B9}" dt="2023-09-20T14:54:45.841" v="7" actId="948"/>
          <ac:spMkLst>
            <pc:docMk/>
            <pc:sldMk cId="0" sldId="695"/>
            <ac:spMk id="52227" creationId="{32F0957A-0438-2214-8AD6-C288F4095B23}"/>
          </ac:spMkLst>
        </pc:spChg>
      </pc:sldChg>
    </pc:docChg>
  </pc:docChgLst>
  <pc:docChgLst>
    <pc:chgData name="Jim McGowan" userId="e2c7446dd3aca506" providerId="LiveId" clId="{907A14CE-C168-4343-B3AA-0DA44C01D301}"/>
    <pc:docChg chg="modSld sldOrd">
      <pc:chgData name="Jim McGowan" userId="e2c7446dd3aca506" providerId="LiveId" clId="{907A14CE-C168-4343-B3AA-0DA44C01D301}" dt="2023-05-18T00:59:51.988" v="3"/>
      <pc:docMkLst>
        <pc:docMk/>
      </pc:docMkLst>
      <pc:sldChg chg="ord">
        <pc:chgData name="Jim McGowan" userId="e2c7446dd3aca506" providerId="LiveId" clId="{907A14CE-C168-4343-B3AA-0DA44C01D301}" dt="2023-05-18T00:59:51.988" v="3"/>
        <pc:sldMkLst>
          <pc:docMk/>
          <pc:sldMk cId="833836159" sldId="9956"/>
        </pc:sldMkLst>
      </pc:sldChg>
    </pc:docChg>
  </pc:docChgLst>
  <pc:docChgLst>
    <pc:chgData name="Jim McGowan" userId="e2c7446dd3aca506" providerId="LiveId" clId="{60ED29D9-27D0-4FBA-8DC7-2EC6E3ECA466}"/>
    <pc:docChg chg="addSld modSld sldOrd">
      <pc:chgData name="Jim McGowan" userId="e2c7446dd3aca506" providerId="LiveId" clId="{60ED29D9-27D0-4FBA-8DC7-2EC6E3ECA466}" dt="2023-05-11T00:58:46.228" v="23"/>
      <pc:docMkLst>
        <pc:docMk/>
      </pc:docMkLst>
      <pc:sldChg chg="addSp modSp new mod ord">
        <pc:chgData name="Jim McGowan" userId="e2c7446dd3aca506" providerId="LiveId" clId="{60ED29D9-27D0-4FBA-8DC7-2EC6E3ECA466}" dt="2023-05-11T00:58:46.228" v="23"/>
        <pc:sldMkLst>
          <pc:docMk/>
          <pc:sldMk cId="2153512854" sldId="9956"/>
        </pc:sldMkLst>
        <pc:spChg chg="add mod">
          <ac:chgData name="Jim McGowan" userId="e2c7446dd3aca506" providerId="LiveId" clId="{60ED29D9-27D0-4FBA-8DC7-2EC6E3ECA466}" dt="2023-05-11T00:51:11.126" v="17" actId="12789"/>
          <ac:spMkLst>
            <pc:docMk/>
            <pc:sldMk cId="2153512854" sldId="9956"/>
            <ac:spMk id="2" creationId="{892C71B3-1AA0-CE64-E8F5-7AC30B35346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7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700" dirty="0"/>
              <a:t>Dr. Andy Woods</a:t>
            </a:r>
          </a:p>
          <a:p>
            <a:pPr>
              <a:defRPr/>
            </a:pPr>
            <a:r>
              <a:rPr lang="en-US" sz="1700" dirty="0"/>
              <a:t>028 Acts 4v32-5v11 </a:t>
            </a:r>
          </a:p>
          <a:p>
            <a:pPr>
              <a:defRPr/>
            </a:pPr>
            <a:r>
              <a:rPr lang="en-US" sz="1700" dirty="0"/>
              <a:t>10-25-2023</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10/25/2023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2</a:t>
            </a:fld>
            <a:endParaRPr lang="en-US"/>
          </a:p>
        </p:txBody>
      </p:sp>
    </p:spTree>
    <p:extLst>
      <p:ext uri="{BB962C8B-B14F-4D97-AF65-F5344CB8AC3E}">
        <p14:creationId xmlns:p14="http://schemas.microsoft.com/office/powerpoint/2010/main" val="3259708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53</a:t>
            </a:fld>
            <a:endParaRPr lang="en-US" altLang="en-US" dirty="0"/>
          </a:p>
        </p:txBody>
      </p:sp>
    </p:spTree>
    <p:extLst>
      <p:ext uri="{BB962C8B-B14F-4D97-AF65-F5344CB8AC3E}">
        <p14:creationId xmlns:p14="http://schemas.microsoft.com/office/powerpoint/2010/main" val="2005781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56</a:t>
            </a:fld>
            <a:endParaRPr lang="en-US"/>
          </a:p>
        </p:txBody>
      </p:sp>
    </p:spTree>
    <p:extLst>
      <p:ext uri="{BB962C8B-B14F-4D97-AF65-F5344CB8AC3E}">
        <p14:creationId xmlns:p14="http://schemas.microsoft.com/office/powerpoint/2010/main" val="404304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68</a:t>
            </a:fld>
            <a:endParaRPr lang="en-US" altLang="en-US" dirty="0"/>
          </a:p>
        </p:txBody>
      </p:sp>
    </p:spTree>
    <p:extLst>
      <p:ext uri="{BB962C8B-B14F-4D97-AF65-F5344CB8AC3E}">
        <p14:creationId xmlns:p14="http://schemas.microsoft.com/office/powerpoint/2010/main" val="2537112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PPOV - 08-17-2018</a:t>
            </a:r>
          </a:p>
        </p:txBody>
      </p:sp>
      <p:sp>
        <p:nvSpPr>
          <p:cNvPr id="5" name="Date Placeholder 4"/>
          <p:cNvSpPr>
            <a:spLocks noGrp="1"/>
          </p:cNvSpPr>
          <p:nvPr>
            <p:ph type="dt" idx="11"/>
          </p:nvPr>
        </p:nvSpPr>
        <p:spPr/>
        <p:txBody>
          <a:bodyPr/>
          <a:lstStyle/>
          <a:p>
            <a:pPr>
              <a:defRPr/>
            </a:pPr>
            <a:fld id="{16F7E25D-0088-49B0-B669-18D4C59EA0B8}" type="datetime1">
              <a:rPr lang="en-US" smtClean="0"/>
              <a:t>10/25/2023</a:t>
            </a:fld>
            <a:endParaRPr lang="en-US"/>
          </a:p>
        </p:txBody>
      </p:sp>
      <p:sp>
        <p:nvSpPr>
          <p:cNvPr id="6" name="Footer Placeholder 5"/>
          <p:cNvSpPr>
            <a:spLocks noGrp="1"/>
          </p:cNvSpPr>
          <p:nvPr>
            <p:ph type="ftr" sz="quarter" idx="12"/>
          </p:nvPr>
        </p:nvSpPr>
        <p:spPr/>
        <p:txBody>
          <a:bodyPr/>
          <a:lstStyle/>
          <a:p>
            <a:pPr>
              <a:defRPr/>
            </a:pPr>
            <a:r>
              <a:rPr lang="en-US"/>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88</a:t>
            </a:fld>
            <a:endParaRPr lang="en-US" altLang="en-US" dirty="0"/>
          </a:p>
        </p:txBody>
      </p:sp>
    </p:spTree>
    <p:extLst>
      <p:ext uri="{BB962C8B-B14F-4D97-AF65-F5344CB8AC3E}">
        <p14:creationId xmlns:p14="http://schemas.microsoft.com/office/powerpoint/2010/main" val="704727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92</a:t>
            </a:fld>
            <a:endParaRPr lang="en-US"/>
          </a:p>
        </p:txBody>
      </p:sp>
    </p:spTree>
    <p:extLst>
      <p:ext uri="{BB962C8B-B14F-4D97-AF65-F5344CB8AC3E}">
        <p14:creationId xmlns:p14="http://schemas.microsoft.com/office/powerpoint/2010/main" val="2123403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9</a:t>
            </a:fld>
            <a:endParaRPr lang="en-US"/>
          </a:p>
        </p:txBody>
      </p:sp>
    </p:spTree>
    <p:extLst>
      <p:ext uri="{BB962C8B-B14F-4D97-AF65-F5344CB8AC3E}">
        <p14:creationId xmlns:p14="http://schemas.microsoft.com/office/powerpoint/2010/main" val="338617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13</a:t>
            </a:fld>
            <a:endParaRPr lang="en-US"/>
          </a:p>
        </p:txBody>
      </p:sp>
    </p:spTree>
    <p:extLst>
      <p:ext uri="{BB962C8B-B14F-4D97-AF65-F5344CB8AC3E}">
        <p14:creationId xmlns:p14="http://schemas.microsoft.com/office/powerpoint/2010/main" val="2547244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28</a:t>
            </a:fld>
            <a:endParaRPr lang="en-US" altLang="en-US" dirty="0"/>
          </a:p>
        </p:txBody>
      </p:sp>
    </p:spTree>
    <p:extLst>
      <p:ext uri="{BB962C8B-B14F-4D97-AF65-F5344CB8AC3E}">
        <p14:creationId xmlns:p14="http://schemas.microsoft.com/office/powerpoint/2010/main" val="1608448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30</a:t>
            </a:fld>
            <a:endParaRPr lang="en-US" altLang="en-US" dirty="0"/>
          </a:p>
        </p:txBody>
      </p:sp>
    </p:spTree>
    <p:extLst>
      <p:ext uri="{BB962C8B-B14F-4D97-AF65-F5344CB8AC3E}">
        <p14:creationId xmlns:p14="http://schemas.microsoft.com/office/powerpoint/2010/main" val="1955507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31</a:t>
            </a:fld>
            <a:endParaRPr lang="en-US" altLang="en-US" dirty="0"/>
          </a:p>
        </p:txBody>
      </p:sp>
    </p:spTree>
    <p:extLst>
      <p:ext uri="{BB962C8B-B14F-4D97-AF65-F5344CB8AC3E}">
        <p14:creationId xmlns:p14="http://schemas.microsoft.com/office/powerpoint/2010/main" val="549296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32</a:t>
            </a:fld>
            <a:endParaRPr lang="en-US" altLang="en-US" dirty="0"/>
          </a:p>
        </p:txBody>
      </p:sp>
    </p:spTree>
    <p:extLst>
      <p:ext uri="{BB962C8B-B14F-4D97-AF65-F5344CB8AC3E}">
        <p14:creationId xmlns:p14="http://schemas.microsoft.com/office/powerpoint/2010/main" val="3332315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48</a:t>
            </a:fld>
            <a:endParaRPr lang="en-US" altLang="en-US" dirty="0"/>
          </a:p>
        </p:txBody>
      </p:sp>
    </p:spTree>
    <p:extLst>
      <p:ext uri="{BB962C8B-B14F-4D97-AF65-F5344CB8AC3E}">
        <p14:creationId xmlns:p14="http://schemas.microsoft.com/office/powerpoint/2010/main" val="71972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49</a:t>
            </a:fld>
            <a:endParaRPr lang="en-US" altLang="en-US" dirty="0"/>
          </a:p>
        </p:txBody>
      </p:sp>
    </p:spTree>
    <p:extLst>
      <p:ext uri="{BB962C8B-B14F-4D97-AF65-F5344CB8AC3E}">
        <p14:creationId xmlns:p14="http://schemas.microsoft.com/office/powerpoint/2010/main" val="1715886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2090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6.png"/></Relationships>
</file>

<file path=ppt/slides/_rels/slide4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8" Type="http://schemas.openxmlformats.org/officeDocument/2006/relationships/image" Target="../media/image270.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0.png"/><Relationship Id="rId5" Type="http://schemas.openxmlformats.org/officeDocument/2006/relationships/customXml" Target="../ink/ink2.xml"/><Relationship Id="rId10" Type="http://schemas.openxmlformats.org/officeDocument/2006/relationships/image" Target="../media/image15.jpeg"/><Relationship Id="rId4" Type="http://schemas.openxmlformats.org/officeDocument/2006/relationships/image" Target="../media/image250.png"/><Relationship Id="rId9" Type="http://schemas.openxmlformats.org/officeDocument/2006/relationships/image" Target="../media/image30.png"/></Relationships>
</file>

<file path=ppt/slides/_rels/slide8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6670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1941192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257300" y="5943600"/>
            <a:ext cx="9677400" cy="796925"/>
          </a:xfrm>
        </p:spPr>
        <p:txBody>
          <a:bodyPr/>
          <a:lstStyle/>
          <a:p>
            <a:pPr algn="ctr" eaLnBrk="1" hangingPunct="1"/>
            <a:r>
              <a:rPr lang="en-US" altLang="en-US" sz="2000" dirty="0">
                <a:solidFill>
                  <a:schemeClr val="tx1"/>
                </a:solidFill>
              </a:rPr>
              <a:t>Lewis Sperry Chafer, vol. 7, </a:t>
            </a:r>
            <a:r>
              <a:rPr lang="en-US" altLang="en-US" sz="2000" i="1" dirty="0">
                <a:solidFill>
                  <a:schemeClr val="tx1"/>
                </a:solidFill>
              </a:rPr>
              <a:t>Systematic Theology</a:t>
            </a:r>
            <a:br>
              <a:rPr lang="en-US" altLang="en-US" sz="2000" dirty="0">
                <a:solidFill>
                  <a:schemeClr val="tx1"/>
                </a:solidFill>
              </a:rPr>
            </a:br>
            <a:r>
              <a:rPr lang="en-US" altLang="en-US" sz="2000" dirty="0">
                <a:solidFill>
                  <a:schemeClr val="tx1"/>
                </a:solidFill>
              </a:rPr>
              <a:t>(Grand Rapids, MI: Kregel Publications, 1993), 265-66.</a:t>
            </a:r>
          </a:p>
        </p:txBody>
      </p:sp>
      <p:sp>
        <p:nvSpPr>
          <p:cNvPr id="105475" name="Content Placeholder 2"/>
          <p:cNvSpPr>
            <a:spLocks noGrp="1"/>
          </p:cNvSpPr>
          <p:nvPr>
            <p:ph idx="1"/>
          </p:nvPr>
        </p:nvSpPr>
        <p:spPr>
          <a:xfrm>
            <a:off x="4038600" y="1981200"/>
            <a:ext cx="7543800" cy="2667000"/>
          </a:xfrm>
        </p:spPr>
        <p:txBody>
          <a:bodyPr/>
          <a:lstStyle/>
          <a:p>
            <a:pPr marL="0" indent="0" algn="just" eaLnBrk="1" hangingPunct="1">
              <a:buNone/>
            </a:pPr>
            <a:r>
              <a:rPr lang="en-US" altLang="en-US" sz="3400" dirty="0"/>
              <a:t>“…because upwards of 150 passages of Scripture condition salvation upon </a:t>
            </a:r>
            <a:r>
              <a:rPr lang="en-US" altLang="en-US" sz="3400" b="1" u="sng" dirty="0">
                <a:solidFill>
                  <a:srgbClr val="FFFFCC"/>
                </a:solidFill>
              </a:rPr>
              <a:t>believing</a:t>
            </a:r>
            <a:r>
              <a:rPr lang="en-US" altLang="en-US" sz="3400" dirty="0"/>
              <a:t> only</a:t>
            </a:r>
            <a:r>
              <a:rPr lang="en-US" altLang="en-US" sz="3400" b="1" dirty="0"/>
              <a:t> </a:t>
            </a:r>
            <a:r>
              <a:rPr lang="en-US" altLang="en-US" sz="3400" dirty="0"/>
              <a:t>(cf. John 3:16; Acts 16:31).”</a:t>
            </a:r>
          </a:p>
        </p:txBody>
      </p:sp>
      <p:pic>
        <p:nvPicPr>
          <p:cNvPr id="47108" name="Picture 2" descr="http://t1.gstatic.com/images?q=tbn:ANd9GcQxv3vyi4YqgamHAJTIgWkNJkLqWWIuAG2pkecTpX67vjz6XE96Kw"/>
          <p:cNvPicPr>
            <a:picLocks noChangeAspect="1" noChangeArrowheads="1"/>
          </p:cNvPicPr>
          <p:nvPr/>
        </p:nvPicPr>
        <p:blipFill>
          <a:blip r:embed="rId2" cstate="print"/>
          <a:srcRect/>
          <a:stretch>
            <a:fillRect/>
          </a:stretch>
        </p:blipFill>
        <p:spPr bwMode="auto">
          <a:xfrm>
            <a:off x="762001" y="1600200"/>
            <a:ext cx="2594995"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1981200" y="228600"/>
            <a:ext cx="8229600" cy="914400"/>
          </a:xfrm>
          <a:prstGeom prst="rect">
            <a:avLst/>
          </a:prstGeom>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Belief-God’s One Condition for Justification</a:t>
            </a:r>
          </a:p>
        </p:txBody>
      </p:sp>
    </p:spTree>
    <p:extLst>
      <p:ext uri="{BB962C8B-B14F-4D97-AF65-F5344CB8AC3E}">
        <p14:creationId xmlns:p14="http://schemas.microsoft.com/office/powerpoint/2010/main" val="4204780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609600" y="990600"/>
            <a:ext cx="82296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kern="1200" dirty="0">
                <a:solidFill>
                  <a:srgbClr val="FFFFCC"/>
                </a:solidFill>
              </a:rPr>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10676" y="1981200"/>
            <a:ext cx="2371724" cy="2934092"/>
          </a:xfrm>
          <a:prstGeom prst="rect">
            <a:avLst/>
          </a:prstGeom>
          <a:noFill/>
          <a:ln w="28575">
            <a:solidFill>
              <a:schemeClr val="tx1"/>
            </a:solidFill>
            <a:miter lim="800000"/>
            <a:headEnd/>
            <a:tailEnd/>
          </a:ln>
        </p:spPr>
      </p:pic>
      <p:sp>
        <p:nvSpPr>
          <p:cNvPr id="4" name="Title 1"/>
          <p:cNvSpPr txBox="1">
            <a:spLocks/>
          </p:cNvSpPr>
          <p:nvPr/>
        </p:nvSpPr>
        <p:spPr>
          <a:xfrm>
            <a:off x="1576388" y="228600"/>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609600" y="2667000"/>
            <a:ext cx="82296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609600" y="4800600"/>
            <a:ext cx="82296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1791164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44264B-F17D-5199-7836-69778EC54E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609600" y="0"/>
            <a:ext cx="10972800" cy="2523768"/>
          </a:xfrm>
          <a:prstGeom prst="rect">
            <a:avLst/>
          </a:prstGeom>
        </p:spPr>
        <p:txBody>
          <a:bodyPr wrap="square">
            <a:spAutoFit/>
          </a:bodyPr>
          <a:lstStyle/>
          <a:p>
            <a:pPr algn="ctr">
              <a:spcBef>
                <a:spcPts val="0"/>
              </a:spcBef>
              <a:spcAft>
                <a:spcPts val="600"/>
              </a:spcAft>
              <a:buClr>
                <a:schemeClr val="tx2"/>
              </a:buClr>
              <a:buSzPct val="75000"/>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1 Corinthians 12:13</a:t>
            </a:r>
            <a:endParaRPr lang="en-US" altLang="en-US" sz="4000" dirty="0">
              <a:solidFill>
                <a:srgbClr val="00FFFF"/>
              </a:solidFill>
              <a:effectLst>
                <a:outerShdw blurRad="38100" dist="38100" dir="2700000" algn="tl">
                  <a:srgbClr val="000000"/>
                </a:outerShdw>
              </a:effectLst>
              <a:ea typeface="+mj-ea"/>
              <a:cs typeface="Calibri" panose="020F0502020204030204" pitchFamily="34" charset="0"/>
            </a:endParaRPr>
          </a:p>
          <a:p>
            <a:pPr algn="just">
              <a:spcAft>
                <a:spcPts val="1000"/>
              </a:spcAft>
            </a:pPr>
            <a:r>
              <a:rPr lang="en-US" sz="3600" dirty="0">
                <a:effectLst>
                  <a:outerShdw blurRad="38100" dist="38100" dir="2700000" algn="tl">
                    <a:srgbClr val="000000">
                      <a:alpha val="43137"/>
                    </a:srgbClr>
                  </a:outerShdw>
                </a:effectLst>
              </a:rPr>
              <a:t>“For by one Spirit </a:t>
            </a:r>
            <a:r>
              <a:rPr lang="en-US" sz="3600" b="1" u="sng" dirty="0">
                <a:solidFill>
                  <a:srgbClr val="FFFFCC"/>
                </a:solidFill>
                <a:effectLst>
                  <a:outerShdw blurRad="38100" dist="38100" dir="2700000" algn="tl">
                    <a:srgbClr val="000000">
                      <a:alpha val="43137"/>
                    </a:srgbClr>
                  </a:outerShdw>
                </a:effectLst>
              </a:rPr>
              <a:t>we were all baptized into one body</a:t>
            </a:r>
            <a:r>
              <a:rPr lang="en-US" sz="3600" dirty="0">
                <a:effectLst>
                  <a:outerShdw blurRad="38100" dist="38100" dir="2700000" algn="tl">
                    <a:srgbClr val="000000">
                      <a:alpha val="43137"/>
                    </a:srgbClr>
                  </a:outerShdw>
                </a:effectLst>
              </a:rPr>
              <a:t>, whether Jews or Greeks, whether slaves or free, and we were all made to drink of one Spirit.”</a:t>
            </a:r>
          </a:p>
        </p:txBody>
      </p:sp>
      <p:pic>
        <p:nvPicPr>
          <p:cNvPr id="4" name="Picture 3">
            <a:extLst>
              <a:ext uri="{FF2B5EF4-FFF2-40B4-BE49-F238E27FC236}">
                <a16:creationId xmlns:a16="http://schemas.microsoft.com/office/drawing/2014/main" id="{35FCB1D8-6EC8-28EC-F6EB-7A1C27FEB312}"/>
              </a:ext>
            </a:extLst>
          </p:cNvPr>
          <p:cNvPicPr>
            <a:picLocks noChangeAspect="1"/>
          </p:cNvPicPr>
          <p:nvPr/>
        </p:nvPicPr>
        <p:blipFill>
          <a:blip r:embed="rId4"/>
          <a:stretch>
            <a:fillRect/>
          </a:stretch>
        </p:blipFill>
        <p:spPr>
          <a:xfrm>
            <a:off x="4317268" y="2514600"/>
            <a:ext cx="3557464" cy="2286000"/>
          </a:xfrm>
          <a:prstGeom prst="rect">
            <a:avLst/>
          </a:prstGeom>
        </p:spPr>
      </p:pic>
    </p:spTree>
    <p:extLst>
      <p:ext uri="{BB962C8B-B14F-4D97-AF65-F5344CB8AC3E}">
        <p14:creationId xmlns:p14="http://schemas.microsoft.com/office/powerpoint/2010/main" val="2682147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4:32-33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Characteristics of the Church</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Multitude (32a)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Sharing (32b)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Apostolic witness (33a)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Grace (33b)</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800127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209800" y="228600"/>
            <a:ext cx="77724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Activities of the Local Church </a:t>
            </a:r>
            <a:b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br>
            <a:r>
              <a:rPr lang="en-US" altLang="en-US" sz="2800" dirty="0">
                <a:effectLst>
                  <a:outerShdw blurRad="38100" dist="38100" dir="2700000" algn="tl">
                    <a:srgbClr val="000000">
                      <a:alpha val="43137"/>
                    </a:srgbClr>
                  </a:outerShdw>
                </a:effectLst>
                <a:latin typeface="+mn-lt"/>
                <a:ea typeface="+mn-ea"/>
                <a:cs typeface="+mn-cs"/>
              </a:rPr>
              <a:t>(Acts 2:41-47)</a:t>
            </a:r>
            <a:endParaRPr lang="en-US" altLang="en-US" sz="3200" dirty="0">
              <a:effectLst>
                <a:outerShdw blurRad="38100" dist="38100" dir="2700000" algn="tl">
                  <a:srgbClr val="000000">
                    <a:alpha val="43137"/>
                  </a:srgbClr>
                </a:outerShdw>
              </a:effectLst>
              <a:latin typeface="+mn-lt"/>
              <a:ea typeface="+mn-ea"/>
              <a:cs typeface="+mn-cs"/>
            </a:endParaRPr>
          </a:p>
        </p:txBody>
      </p:sp>
      <p:sp>
        <p:nvSpPr>
          <p:cNvPr id="15363" name="Rectangle 3"/>
          <p:cNvSpPr>
            <a:spLocks noGrp="1" noChangeArrowheads="1"/>
          </p:cNvSpPr>
          <p:nvPr>
            <p:ph type="body" idx="1"/>
          </p:nvPr>
        </p:nvSpPr>
        <p:spPr>
          <a:xfrm>
            <a:off x="3302397" y="1447800"/>
            <a:ext cx="5587206" cy="5029200"/>
          </a:xfrm>
        </p:spPr>
        <p:txBody>
          <a:bodyPr/>
          <a:lstStyle/>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Doctrine (Acts 2:42)</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Ordinances (Acts 2:41-42, 46) </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Prayer (Acts 2:42)</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Evangelism (Acts 2:47)</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Worship (Acts 2:47)</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Benevolence (Acts 2:44-45)</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Fellowship (Acts 2:42, 46-47)</a:t>
            </a:r>
          </a:p>
        </p:txBody>
      </p:sp>
    </p:spTree>
    <p:extLst>
      <p:ext uri="{BB962C8B-B14F-4D97-AF65-F5344CB8AC3E}">
        <p14:creationId xmlns:p14="http://schemas.microsoft.com/office/powerpoint/2010/main" val="3331377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5054" y="137160"/>
            <a:ext cx="8941895" cy="6583680"/>
          </a:xfrm>
          <a:prstGeom prst="rect">
            <a:avLst/>
          </a:prstGeom>
        </p:spPr>
      </p:pic>
    </p:spTree>
    <p:extLst>
      <p:ext uri="{BB962C8B-B14F-4D97-AF65-F5344CB8AC3E}">
        <p14:creationId xmlns:p14="http://schemas.microsoft.com/office/powerpoint/2010/main" val="2247793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4:32-33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Characteristics of the Church</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Multitude (32a)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Sharing (32b)</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Apostolic witness (33a)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Grace (33b)</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31064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CCAD60FE-28A5-A643-E588-0C739FF82E3A}"/>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buClr>
                <a:srgbClr val="CC66FF"/>
              </a:buCl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dirty="0">
                <a:effectLst>
                  <a:outerShdw blurRad="38100" dist="38100" dir="2700000" algn="tl">
                    <a:srgbClr val="000000">
                      <a:alpha val="43137"/>
                    </a:srgbClr>
                  </a:outerShdw>
                </a:effectLst>
                <a:cs typeface="Calibri" panose="020F0502020204030204" pitchFamily="34" charset="0"/>
              </a:rPr>
            </a:br>
            <a:r>
              <a:rPr lang="en-US" sz="2400" dirty="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CEF1894F-E2F8-AD2B-2085-611D96A32B7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267586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algn="ctr" eaLnBrk="1" hangingPunct="1">
              <a:lnSpc>
                <a:spcPct val="100000"/>
              </a:lnSpc>
              <a:buClr>
                <a:srgbClr val="00FF00"/>
              </a:buCl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3:13-15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Israel’s Rejection of Her Messiah</a:t>
            </a:r>
          </a:p>
        </p:txBody>
      </p:sp>
      <p:sp>
        <p:nvSpPr>
          <p:cNvPr id="161795" name="Rectangle 3"/>
          <p:cNvSpPr>
            <a:spLocks noGrp="1" noChangeArrowheads="1"/>
          </p:cNvSpPr>
          <p:nvPr>
            <p:ph type="body" idx="1"/>
          </p:nvPr>
        </p:nvSpPr>
        <p:spPr>
          <a:xfrm>
            <a:off x="585216" y="2057400"/>
            <a:ext cx="8634984" cy="42672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God sent His Son (13a)</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Delivered to Pilate (13b)</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Rejection of the Holy &amp; Righteous One (14)</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Killed the Prince of Life (15a)</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Messiah was Resurrected (15b)</a:t>
            </a:r>
          </a:p>
        </p:txBody>
      </p:sp>
      <p:pic>
        <p:nvPicPr>
          <p:cNvPr id="2" name="Picture 1">
            <a:extLst>
              <a:ext uri="{FF2B5EF4-FFF2-40B4-BE49-F238E27FC236}">
                <a16:creationId xmlns:a16="http://schemas.microsoft.com/office/drawing/2014/main" id="{94B0631D-123F-AEB3-7264-1BC902EA3084}"/>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150731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4:1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Summary</a:t>
            </a:r>
          </a:p>
        </p:txBody>
      </p:sp>
      <p:sp>
        <p:nvSpPr>
          <p:cNvPr id="161795" name="Rectangle 3"/>
          <p:cNvSpPr>
            <a:spLocks noGrp="1" noChangeArrowheads="1"/>
          </p:cNvSpPr>
          <p:nvPr>
            <p:ph type="body" idx="1"/>
          </p:nvPr>
        </p:nvSpPr>
        <p:spPr>
          <a:xfrm>
            <a:off x="762000" y="1295400"/>
            <a:ext cx="7788900" cy="2563739"/>
          </a:xfrm>
        </p:spPr>
        <p:txBody>
          <a:bodyPr/>
          <a:lstStyle/>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Arrested (4:1-4)</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Examined (4:5-12)</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Sanhedrin’s Decision (4:13-22)</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Prayer (4:23-31)</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Pre-Ananias and Sapphira (4:32-37)</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Ananias and Sapphira (5:1-11)</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7640413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4:32-33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Characteristics of the Church</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Multitude (32a)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Sharing (32b)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Apostolic witness (33a)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Grace (33b)</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751974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4:32-35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Community of the Saints</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Characteristics of the Church (32-33)</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Community of the Church (34-35)</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6615986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4:34-35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Community of the Church</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Provision (34a)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Means of provision (34b-35a)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Communal living (35b)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3233867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4:34-35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Community of the Church</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Provision (34a)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Means of provision (34b-35a)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Communal living (35b)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5089172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524000" y="228600"/>
            <a:ext cx="91440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 Provision</a:t>
            </a:r>
            <a:br>
              <a:rPr lang="en-US" altLang="en-US" sz="3600" dirty="0">
                <a:solidFill>
                  <a:srgbClr val="00FFFF"/>
                </a:solidFill>
                <a:effectLst>
                  <a:outerShdw blurRad="38100" dist="38100" dir="2700000" algn="tl">
                    <a:srgbClr val="000000">
                      <a:alpha val="43137"/>
                    </a:srgbClr>
                  </a:outerShdw>
                </a:effectLst>
              </a:rPr>
            </a:br>
            <a:r>
              <a:rPr lang="en-US" altLang="en-US" sz="2800" dirty="0">
                <a:effectLst>
                  <a:outerShdw blurRad="38100" dist="38100" dir="2700000" algn="tl">
                    <a:srgbClr val="000000">
                      <a:alpha val="43137"/>
                    </a:srgbClr>
                  </a:outerShdw>
                </a:effectLst>
                <a:latin typeface="+mn-lt"/>
                <a:ea typeface="+mn-ea"/>
                <a:cs typeface="+mn-cs"/>
              </a:rPr>
              <a:t>(</a:t>
            </a:r>
            <a:r>
              <a:rPr lang="en-US" sz="2800" dirty="0">
                <a:effectLst>
                  <a:outerShdw blurRad="38100" dist="38100" dir="2700000" algn="tl">
                    <a:srgbClr val="000000">
                      <a:alpha val="43137"/>
                    </a:srgbClr>
                  </a:outerShdw>
                </a:effectLst>
                <a:latin typeface="+mn-lt"/>
                <a:ea typeface="+mn-ea"/>
                <a:cs typeface="+mn-cs"/>
              </a:rPr>
              <a:t>Phil. </a:t>
            </a:r>
            <a:r>
              <a:rPr lang="en-US" altLang="en-US" sz="2800" dirty="0">
                <a:effectLst>
                  <a:outerShdw blurRad="38100" dist="38100" dir="2700000" algn="tl">
                    <a:srgbClr val="000000">
                      <a:alpha val="43137"/>
                    </a:srgbClr>
                  </a:outerShdw>
                </a:effectLst>
                <a:latin typeface="+mn-lt"/>
                <a:ea typeface="+mn-ea"/>
                <a:cs typeface="+mn-cs"/>
              </a:rPr>
              <a:t>4:19)</a:t>
            </a:r>
          </a:p>
        </p:txBody>
      </p:sp>
      <p:sp>
        <p:nvSpPr>
          <p:cNvPr id="18435" name="Rectangle 3"/>
          <p:cNvSpPr>
            <a:spLocks noGrp="1" noChangeArrowheads="1"/>
          </p:cNvSpPr>
          <p:nvPr>
            <p:ph type="body" idx="1"/>
          </p:nvPr>
        </p:nvSpPr>
        <p:spPr>
          <a:xfrm>
            <a:off x="1524000" y="2057400"/>
            <a:ext cx="3657599" cy="2819399"/>
          </a:xfrm>
        </p:spPr>
        <p:txBody>
          <a:bodyPr/>
          <a:lstStyle/>
          <a:p>
            <a:pPr marL="457200" indent="-457200" algn="just">
              <a:lnSpc>
                <a:spcPct val="100000"/>
              </a:lnSpc>
              <a:spcBef>
                <a:spcPts val="0"/>
              </a:spcBef>
              <a:spcAft>
                <a:spcPts val="1800"/>
              </a:spcAft>
              <a:buClr>
                <a:srgbClr val="00FFFF"/>
              </a:buClr>
              <a:defRPr/>
            </a:pPr>
            <a:r>
              <a:rPr lang="en-US" sz="3200" dirty="0">
                <a:effectLst>
                  <a:outerShdw blurRad="38100" dist="38100" dir="2700000" algn="tl">
                    <a:srgbClr val="000000">
                      <a:alpha val="43137"/>
                    </a:srgbClr>
                  </a:outerShdw>
                </a:effectLst>
              </a:rPr>
              <a:t>Exodus 16</a:t>
            </a:r>
          </a:p>
          <a:p>
            <a:pPr marL="457200" indent="-457200" algn="just">
              <a:lnSpc>
                <a:spcPct val="100000"/>
              </a:lnSpc>
              <a:spcBef>
                <a:spcPts val="0"/>
              </a:spcBef>
              <a:spcAft>
                <a:spcPts val="1800"/>
              </a:spcAft>
              <a:buClr>
                <a:srgbClr val="00FFFF"/>
              </a:buClr>
              <a:defRPr/>
            </a:pPr>
            <a:r>
              <a:rPr lang="en-US" sz="3200" dirty="0">
                <a:effectLst>
                  <a:outerShdw blurRad="38100" dist="38100" dir="2700000" algn="tl">
                    <a:srgbClr val="000000">
                      <a:alpha val="43137"/>
                    </a:srgbClr>
                  </a:outerShdw>
                </a:effectLst>
              </a:rPr>
              <a:t>1 Kings 17:2-6</a:t>
            </a:r>
          </a:p>
          <a:p>
            <a:pPr marL="457200" indent="-457200" algn="just">
              <a:lnSpc>
                <a:spcPct val="100000"/>
              </a:lnSpc>
              <a:spcBef>
                <a:spcPts val="0"/>
              </a:spcBef>
              <a:spcAft>
                <a:spcPts val="1800"/>
              </a:spcAft>
              <a:buClr>
                <a:srgbClr val="00FFFF"/>
              </a:buClr>
              <a:defRPr/>
            </a:pPr>
            <a:r>
              <a:rPr lang="en-US" sz="3200" dirty="0">
                <a:effectLst>
                  <a:outerShdw blurRad="38100" dist="38100" dir="2700000" algn="tl">
                    <a:srgbClr val="000000">
                      <a:alpha val="43137"/>
                    </a:srgbClr>
                  </a:outerShdw>
                </a:effectLst>
              </a:rPr>
              <a:t>Psalm 37:25</a:t>
            </a:r>
          </a:p>
          <a:p>
            <a:pPr marL="457200" indent="-457200" algn="just">
              <a:lnSpc>
                <a:spcPct val="100000"/>
              </a:lnSpc>
              <a:spcBef>
                <a:spcPts val="0"/>
              </a:spcBef>
              <a:spcAft>
                <a:spcPts val="1800"/>
              </a:spcAft>
              <a:buClr>
                <a:srgbClr val="00FFFF"/>
              </a:buClr>
              <a:defRPr/>
            </a:pPr>
            <a:r>
              <a:rPr lang="en-US" sz="3200" dirty="0">
                <a:effectLst>
                  <a:outerShdw blurRad="38100" dist="38100" dir="2700000" algn="tl">
                    <a:srgbClr val="000000">
                      <a:alpha val="43137"/>
                    </a:srgbClr>
                  </a:outerShdw>
                </a:effectLst>
              </a:rPr>
              <a:t>Matthew 6:25-34</a:t>
            </a:r>
          </a:p>
        </p:txBody>
      </p:sp>
      <p:pic>
        <p:nvPicPr>
          <p:cNvPr id="4" name="Picture 3">
            <a:extLst>
              <a:ext uri="{FF2B5EF4-FFF2-40B4-BE49-F238E27FC236}">
                <a16:creationId xmlns:a16="http://schemas.microsoft.com/office/drawing/2014/main" id="{EB4381DA-2515-43FB-B4BC-B7FC9471A4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24800" y="2057400"/>
            <a:ext cx="3681984" cy="2563739"/>
          </a:xfrm>
          <a:prstGeom prst="rect">
            <a:avLst/>
          </a:prstGeom>
        </p:spPr>
      </p:pic>
    </p:spTree>
    <p:extLst>
      <p:ext uri="{BB962C8B-B14F-4D97-AF65-F5344CB8AC3E}">
        <p14:creationId xmlns:p14="http://schemas.microsoft.com/office/powerpoint/2010/main" val="13263753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16660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4:34-35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Community of the Church</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Provision (34a)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Means of provision (34b-35a)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Communal living (35b)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7056447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47CF1F-8FBD-4ED8-358C-0688E5AFBB14}"/>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799" cy="1969770"/>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2:20</a:t>
            </a:r>
          </a:p>
          <a:p>
            <a:pPr algn="just">
              <a:spcBef>
                <a:spcPts val="600"/>
              </a:spcBef>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“having been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built on the foundation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apostles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Christ Jesus Himself being the corner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stone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3810000" y="2514600"/>
            <a:ext cx="4572000" cy="2286000"/>
          </a:xfrm>
          <a:prstGeom prst="rect">
            <a:avLst/>
          </a:prstGeom>
          <a:ln>
            <a:solidFill>
              <a:schemeClr val="tx1"/>
            </a:solidFill>
          </a:ln>
        </p:spPr>
      </p:pic>
    </p:spTree>
    <p:extLst>
      <p:ext uri="{BB962C8B-B14F-4D97-AF65-F5344CB8AC3E}">
        <p14:creationId xmlns:p14="http://schemas.microsoft.com/office/powerpoint/2010/main" val="1856341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3"/>
            <a:ext cx="10972800" cy="3657600"/>
          </a:xfrm>
        </p:spPr>
        <p:txBody>
          <a:bodyPr/>
          <a:lstStyle/>
          <a:p>
            <a:pPr marL="0" indent="0" algn="just">
              <a:lnSpc>
                <a:spcPct val="100000"/>
              </a:lnSpc>
              <a:spcBef>
                <a:spcPts val="0"/>
              </a:spcBef>
              <a:spcAft>
                <a:spcPts val="0"/>
              </a:spcAft>
              <a:buNone/>
            </a:pPr>
            <a:r>
              <a:rPr lang="en-US" sz="2950" dirty="0">
                <a:effectLst>
                  <a:outerShdw blurRad="38100" dist="38100" dir="2700000" algn="tl">
                    <a:srgbClr val="000000">
                      <a:alpha val="43137"/>
                    </a:srgbClr>
                  </a:outerShdw>
                </a:effectLst>
              </a:rPr>
              <a:t>“Wealthier believers sold their possessions, whether they were land holdings or houses, and all of this money was laid at the feet of the apostles. This was a clear recognition of apostolic authority. Nowadays, believers do not lay their financial possessions before the feet of others because there are no apostles anymore. The apostles had a unique authority, and in recognition of this, the saints brought them whatever they made from selling their possessions. The Greek tense allows for the translation to read, ‘Selling, they brought from time to time as it was occasioned by reason of need.’ In other words, the believers did not necessarily lay their entire profits at the apostles’ feet all at once. They would sometimes do it bit by bit as needs arose.”</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118-19</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5635727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4:34-35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Community of the Church</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Provision (34a)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Means of provision (34b-35a)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Communal living (35b)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554243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Community of the Saints (32-35)</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Barnabas’ Positive Example (36-37)</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Font typeface="+mj-lt"/>
              <a:buAutoNum type="roman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Pre-Ananias and Sapphira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4:32-37</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6099912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3"/>
            <a:ext cx="10972800" cy="3657600"/>
          </a:xfrm>
        </p:spPr>
        <p:txBody>
          <a:bodyPr/>
          <a:lstStyle/>
          <a:p>
            <a:pPr marL="0" indent="0" algn="just">
              <a:lnSpc>
                <a:spcPct val="100000"/>
              </a:lnSpc>
              <a:spcBef>
                <a:spcPts val="0"/>
              </a:spcBef>
              <a:spcAft>
                <a:spcPts val="0"/>
              </a:spcAft>
              <a:buNone/>
            </a:pPr>
            <a:r>
              <a:rPr lang="en-US" sz="3000" dirty="0">
                <a:effectLst>
                  <a:outerShdw blurRad="38100" dist="38100" dir="2700000" algn="tl">
                    <a:srgbClr val="000000">
                      <a:alpha val="43137"/>
                    </a:srgbClr>
                  </a:outerShdw>
                </a:effectLst>
              </a:rPr>
              <a:t>“Some have tried to base a doctrine of communism using this passage, but this was simply charity built on the teachings of </a:t>
            </a:r>
            <a:r>
              <a:rPr lang="en-US" sz="3000" i="1" dirty="0" err="1">
                <a:effectLst>
                  <a:outerShdw blurRad="38100" dist="38100" dir="2700000" algn="tl">
                    <a:srgbClr val="000000">
                      <a:alpha val="43137"/>
                    </a:srgbClr>
                  </a:outerShdw>
                </a:effectLst>
              </a:rPr>
              <a:t>Yeshua</a:t>
            </a:r>
            <a:r>
              <a:rPr lang="en-US" sz="3000" dirty="0">
                <a:effectLst>
                  <a:outerShdw blurRad="38100" dist="38100" dir="2700000" algn="tl">
                    <a:srgbClr val="000000">
                      <a:alpha val="43137"/>
                    </a:srgbClr>
                  </a:outerShdw>
                </a:effectLst>
              </a:rPr>
              <a:t>. It was not communism for five reasons. First, according to Acts 5:4, this giving was a voluntary act of the believers of Jerusalem. Second, as was pointed out, the Greek tense of verse 34 indicates that varying portions were sold according to the conscience of the individuals; it was not a one-time act. Third, this action was largely based upon a misconception concerning the second coming. The Jewish believers felt strongly that </a:t>
            </a:r>
            <a:r>
              <a:rPr lang="en-US" sz="3000" dirty="0" err="1">
                <a:effectLst>
                  <a:outerShdw blurRad="38100" dist="38100" dir="2700000" algn="tl">
                    <a:srgbClr val="000000">
                      <a:alpha val="43137"/>
                    </a:srgbClr>
                  </a:outerShdw>
                </a:effectLst>
              </a:rPr>
              <a:t>Yeshua</a:t>
            </a:r>
            <a:r>
              <a:rPr lang="en-US" sz="3000" dirty="0">
                <a:effectLst>
                  <a:outerShdw blurRad="38100" dist="38100" dir="2700000" algn="tl">
                    <a:srgbClr val="000000">
                      <a:alpha val="43137"/>
                    </a:srgbClr>
                  </a:outerShdw>
                </a:effectLst>
              </a:rPr>
              <a:t> would return in their lifetime, although He had clearly indicated that this would not happen.” </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119</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992724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3"/>
            <a:ext cx="10972800" cy="3657600"/>
          </a:xfrm>
        </p:spPr>
        <p:txBody>
          <a:bodyPr/>
          <a:lstStyle/>
          <a:p>
            <a:pPr marL="0" indent="0" algn="just">
              <a:lnSpc>
                <a:spcPct val="100000"/>
              </a:lnSpc>
              <a:spcBef>
                <a:spcPts val="0"/>
              </a:spcBef>
              <a:spcAft>
                <a:spcPts val="0"/>
              </a:spcAft>
              <a:buNone/>
            </a:pPr>
            <a:r>
              <a:rPr lang="en-US" sz="3050" dirty="0">
                <a:effectLst>
                  <a:outerShdw blurRad="38100" dist="38100" dir="2700000" algn="tl">
                    <a:srgbClr val="000000">
                      <a:alpha val="43137"/>
                    </a:srgbClr>
                  </a:outerShdw>
                </a:effectLst>
              </a:rPr>
              <a:t>“In fact, </a:t>
            </a:r>
            <a:r>
              <a:rPr lang="en-US" sz="3050" i="1" dirty="0" err="1">
                <a:effectLst>
                  <a:outerShdw blurRad="38100" dist="38100" dir="2700000" algn="tl">
                    <a:srgbClr val="000000">
                      <a:alpha val="43137"/>
                    </a:srgbClr>
                  </a:outerShdw>
                </a:effectLst>
              </a:rPr>
              <a:t>Yeshua</a:t>
            </a:r>
            <a:r>
              <a:rPr lang="en-US" sz="3050" dirty="0">
                <a:effectLst>
                  <a:outerShdw blurRad="38100" dist="38100" dir="2700000" algn="tl">
                    <a:srgbClr val="000000">
                      <a:alpha val="43137"/>
                    </a:srgbClr>
                  </a:outerShdw>
                </a:effectLst>
              </a:rPr>
              <a:t> prophesied in John 21:18-19 that Peter would die before His second coming. Fourth, this practice was limited to the congregation of Jerusalem; it did not spread to the other churches. Fifth, it proved to be a mistake, because it caused the church of Jerusalem to become poverty-stricken; after everything had been sold and distributed, there was nothing left in the common pot. The poverty of the congregation caused the Jewish believers to fall in need of help from Gentile churches that did not follow the procedure of having all things common (Acts 11:27-30; 24:17; Rom. 15:25-27; Gal. 2:10). Thus, there is no basis in this passage for developing the doctrine of communism.”</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119</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3246494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3"/>
            <a:ext cx="10972800" cy="3657600"/>
          </a:xfrm>
        </p:spPr>
        <p:txBody>
          <a:bodyPr/>
          <a:lstStyle/>
          <a:p>
            <a:pPr marL="0" indent="0" algn="just">
              <a:lnSpc>
                <a:spcPct val="100000"/>
              </a:lnSpc>
              <a:spcBef>
                <a:spcPts val="0"/>
              </a:spcBef>
              <a:spcAft>
                <a:spcPts val="0"/>
              </a:spcAft>
              <a:buNone/>
            </a:pPr>
            <a:r>
              <a:rPr lang="en-US" sz="3050" dirty="0">
                <a:effectLst>
                  <a:outerShdw blurRad="38100" dist="38100" dir="2700000" algn="tl">
                    <a:srgbClr val="000000">
                      <a:alpha val="43137"/>
                    </a:srgbClr>
                  </a:outerShdw>
                </a:effectLst>
              </a:rPr>
              <a:t>“A very important principle of biblical interpretation is to distinguish between what is descriptive and what is prescriptive. Historical accounts are descriptive, simply reporting what has occurred, but there is no command to forward the practice. Only when a specific command is given does it become prescriptive, an imperative to follow.”</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119</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1762889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Community of the Saints (32-35)</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Barnabas’ Positive Example (36-37)</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Font typeface="+mj-lt"/>
              <a:buAutoNum type="roman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Pre-Ananias and Sapphira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4:32-37</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4623954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4:36-37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Positive Example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Barnabas’ example (36)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Barnabas’ work (37)</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5644627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4:36-37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Positive Example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Barnabas’ example (36)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Barnabas’ work (37)</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3356020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Example</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Name (36a)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Tribe (36b)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Citizenship (36c)</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230438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Example</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Name (36a)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Tribe (36b)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Citizenship (36c)</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0122025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EFF0493B-DC78-94A7-B397-F71652BC3C31}"/>
              </a:ext>
            </a:extLst>
          </p:cNvPr>
          <p:cNvSpPr>
            <a:spLocks noGrp="1" noChangeArrowheads="1"/>
          </p:cNvSpPr>
          <p:nvPr>
            <p:ph type="title"/>
          </p:nvPr>
        </p:nvSpPr>
        <p:spPr>
          <a:xfrm>
            <a:off x="1981200" y="228600"/>
            <a:ext cx="8229600" cy="914400"/>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Enumeration of Spiritual Gifts</a:t>
            </a:r>
            <a:br>
              <a:rPr lang="en-US" altLang="en-US" sz="3600" dirty="0">
                <a:latin typeface="Calibri" panose="020F0502020204030204" pitchFamily="34" charset="0"/>
                <a:cs typeface="Calibri" panose="020F0502020204030204" pitchFamily="34" charset="0"/>
              </a:rPr>
            </a:br>
            <a:r>
              <a:rPr lang="en-US" altLang="en-US" sz="3600" dirty="0">
                <a:latin typeface="Calibri" panose="020F0502020204030204" pitchFamily="34" charset="0"/>
                <a:cs typeface="Calibri" panose="020F0502020204030204" pitchFamily="34" charset="0"/>
              </a:rPr>
              <a:t> </a:t>
            </a:r>
            <a:r>
              <a:rPr lang="en-US" altLang="en-US" sz="2800" dirty="0">
                <a:effectLst>
                  <a:outerShdw blurRad="38100" dist="38100" dir="2700000" algn="tl">
                    <a:srgbClr val="000000">
                      <a:alpha val="43137"/>
                    </a:srgbClr>
                  </a:outerShdw>
                </a:effectLst>
                <a:latin typeface="+mn-lt"/>
                <a:ea typeface="+mn-ea"/>
                <a:cs typeface="+mn-cs"/>
              </a:rPr>
              <a:t>(Rom 12:6b-8)</a:t>
            </a:r>
          </a:p>
        </p:txBody>
      </p:sp>
      <p:sp>
        <p:nvSpPr>
          <p:cNvPr id="52227" name="Rectangle 3">
            <a:extLst>
              <a:ext uri="{FF2B5EF4-FFF2-40B4-BE49-F238E27FC236}">
                <a16:creationId xmlns:a16="http://schemas.microsoft.com/office/drawing/2014/main" id="{32F0957A-0438-2214-8AD6-C288F4095B23}"/>
              </a:ext>
            </a:extLst>
          </p:cNvPr>
          <p:cNvSpPr>
            <a:spLocks noGrp="1" noChangeArrowheads="1"/>
          </p:cNvSpPr>
          <p:nvPr>
            <p:ph type="body" idx="1"/>
          </p:nvPr>
        </p:nvSpPr>
        <p:spPr>
          <a:xfrm>
            <a:off x="2438400" y="1600200"/>
            <a:ext cx="3962400" cy="4495800"/>
          </a:xfrm>
          <a:noFill/>
          <a:extLst>
            <a:ext uri="{909E8E84-426E-40DD-AFC4-6F175D3DCCD1}">
              <a14:hiddenFill xmlns:a14="http://schemas.microsoft.com/office/drawing/2010/main">
                <a:solidFill>
                  <a:srgbClr val="FFFFFF"/>
                </a:solidFill>
              </a14:hiddenFill>
            </a:ext>
          </a:extLst>
        </p:spPr>
        <p:txBody>
          <a:bodyPr/>
          <a:lstStyle/>
          <a:p>
            <a:pPr marL="457200" lvl="3" indent="-457200">
              <a:lnSpc>
                <a:spcPct val="100000"/>
              </a:lnSpc>
              <a:spcBef>
                <a:spcPts val="0"/>
              </a:spcBef>
              <a:spcAft>
                <a:spcPts val="1800"/>
              </a:spcAft>
              <a:buClr>
                <a:srgbClr val="00FFFF"/>
              </a:buClr>
              <a:buFont typeface="+mj-lt"/>
              <a:buAutoNum type="arabicPeriod"/>
              <a:defRPr/>
            </a:pPr>
            <a:r>
              <a:rPr lang="en-US" altLang="en-US" sz="3200" dirty="0">
                <a:effectLst>
                  <a:outerShdw blurRad="38100" dist="38100" dir="2700000" algn="tl">
                    <a:srgbClr val="000000">
                      <a:alpha val="43137"/>
                    </a:srgbClr>
                  </a:outerShdw>
                </a:effectLst>
                <a:latin typeface="Calibri" panose="020F0502020204030204" pitchFamily="34" charset="0"/>
              </a:rPr>
              <a:t>“Prophecy” (6b)</a:t>
            </a:r>
          </a:p>
          <a:p>
            <a:pPr marL="457200" lvl="3" indent="-457200">
              <a:lnSpc>
                <a:spcPct val="100000"/>
              </a:lnSpc>
              <a:spcBef>
                <a:spcPts val="0"/>
              </a:spcBef>
              <a:spcAft>
                <a:spcPts val="1800"/>
              </a:spcAft>
              <a:buClr>
                <a:srgbClr val="00FFFF"/>
              </a:buClr>
              <a:buFont typeface="+mj-lt"/>
              <a:buAutoNum type="arabicPeriod"/>
              <a:defRPr/>
            </a:pPr>
            <a:r>
              <a:rPr lang="en-US" altLang="en-US" sz="3200" dirty="0">
                <a:effectLst>
                  <a:outerShdw blurRad="38100" dist="38100" dir="2700000" algn="tl">
                    <a:srgbClr val="000000">
                      <a:alpha val="43137"/>
                    </a:srgbClr>
                  </a:outerShdw>
                </a:effectLst>
                <a:latin typeface="Calibri" panose="020F0502020204030204" pitchFamily="34" charset="0"/>
              </a:rPr>
              <a:t>“Service” (7a)</a:t>
            </a:r>
          </a:p>
          <a:p>
            <a:pPr marL="457200" lvl="3" indent="-457200">
              <a:lnSpc>
                <a:spcPct val="100000"/>
              </a:lnSpc>
              <a:spcBef>
                <a:spcPts val="0"/>
              </a:spcBef>
              <a:spcAft>
                <a:spcPts val="1800"/>
              </a:spcAft>
              <a:buClr>
                <a:srgbClr val="00FFFF"/>
              </a:buClr>
              <a:buFont typeface="+mj-lt"/>
              <a:buAutoNum type="arabicPeriod"/>
              <a:defRPr/>
            </a:pPr>
            <a:r>
              <a:rPr lang="en-US" altLang="en-US" sz="3200" dirty="0">
                <a:effectLst>
                  <a:outerShdw blurRad="38100" dist="38100" dir="2700000" algn="tl">
                    <a:srgbClr val="000000">
                      <a:alpha val="43137"/>
                    </a:srgbClr>
                  </a:outerShdw>
                </a:effectLst>
                <a:latin typeface="Calibri" panose="020F0502020204030204" pitchFamily="34" charset="0"/>
              </a:rPr>
              <a:t>“Teaching” (7b)</a:t>
            </a:r>
          </a:p>
          <a:p>
            <a:pPr marL="457200" lvl="3" indent="-457200">
              <a:lnSpc>
                <a:spcPct val="100000"/>
              </a:lnSpc>
              <a:spcBef>
                <a:spcPts val="0"/>
              </a:spcBef>
              <a:spcAft>
                <a:spcPts val="1800"/>
              </a:spcAft>
              <a:buClr>
                <a:srgbClr val="00FFFF"/>
              </a:buClr>
              <a:buFont typeface="+mj-lt"/>
              <a:buAutoNum type="arabicPeriod"/>
              <a:defRPr/>
            </a:pPr>
            <a:r>
              <a:rPr lang="en-US" altLang="en-US" sz="3200" b="1" dirty="0">
                <a:solidFill>
                  <a:srgbClr val="FFFFCC"/>
                </a:solidFill>
                <a:effectLst/>
                <a:latin typeface="Calibri" panose="020F0502020204030204" pitchFamily="34" charset="0"/>
                <a:cs typeface="Calibri" panose="020F0502020204030204" pitchFamily="34" charset="0"/>
              </a:rPr>
              <a:t>“</a:t>
            </a:r>
            <a:r>
              <a:rPr lang="en-US" altLang="en-US" sz="3200" b="1" u="sng" dirty="0">
                <a:solidFill>
                  <a:srgbClr val="FFFFCC"/>
                </a:solidFill>
                <a:effectLst/>
                <a:latin typeface="Calibri" panose="020F0502020204030204" pitchFamily="34" charset="0"/>
                <a:cs typeface="Calibri" panose="020F0502020204030204" pitchFamily="34" charset="0"/>
              </a:rPr>
              <a:t>Exhortation” (8a)</a:t>
            </a:r>
          </a:p>
          <a:p>
            <a:pPr marL="457200" lvl="3" indent="-457200">
              <a:lnSpc>
                <a:spcPct val="100000"/>
              </a:lnSpc>
              <a:spcBef>
                <a:spcPts val="0"/>
              </a:spcBef>
              <a:spcAft>
                <a:spcPts val="1800"/>
              </a:spcAft>
              <a:buClr>
                <a:srgbClr val="00FFFF"/>
              </a:buClr>
              <a:buFont typeface="+mj-lt"/>
              <a:buAutoNum type="arabicPeriod"/>
              <a:defRPr/>
            </a:pPr>
            <a:r>
              <a:rPr lang="en-US" altLang="en-US" sz="3200" dirty="0">
                <a:effectLst>
                  <a:outerShdw blurRad="38100" dist="38100" dir="2700000" algn="tl">
                    <a:srgbClr val="000000">
                      <a:alpha val="43137"/>
                    </a:srgbClr>
                  </a:outerShdw>
                </a:effectLst>
                <a:latin typeface="Calibri" panose="020F0502020204030204" pitchFamily="34" charset="0"/>
              </a:rPr>
              <a:t>“Giving” (8b)</a:t>
            </a:r>
          </a:p>
          <a:p>
            <a:pPr marL="457200" lvl="3" indent="-457200">
              <a:lnSpc>
                <a:spcPct val="100000"/>
              </a:lnSpc>
              <a:spcBef>
                <a:spcPts val="0"/>
              </a:spcBef>
              <a:spcAft>
                <a:spcPts val="1800"/>
              </a:spcAft>
              <a:buClr>
                <a:srgbClr val="00FFFF"/>
              </a:buClr>
              <a:buFont typeface="+mj-lt"/>
              <a:buAutoNum type="arabicPeriod"/>
              <a:defRPr/>
            </a:pPr>
            <a:r>
              <a:rPr lang="en-US" altLang="en-US" sz="3200" dirty="0">
                <a:effectLst>
                  <a:outerShdw blurRad="38100" dist="38100" dir="2700000" algn="tl">
                    <a:srgbClr val="000000">
                      <a:alpha val="43137"/>
                    </a:srgbClr>
                  </a:outerShdw>
                </a:effectLst>
                <a:latin typeface="Calibri" panose="020F0502020204030204" pitchFamily="34" charset="0"/>
              </a:rPr>
              <a:t>“Leading” (8c) </a:t>
            </a:r>
          </a:p>
          <a:p>
            <a:pPr marL="457200" lvl="3" indent="-457200">
              <a:lnSpc>
                <a:spcPct val="100000"/>
              </a:lnSpc>
              <a:spcBef>
                <a:spcPts val="0"/>
              </a:spcBef>
              <a:spcAft>
                <a:spcPts val="1800"/>
              </a:spcAft>
              <a:buClr>
                <a:srgbClr val="00FFFF"/>
              </a:buClr>
              <a:buFont typeface="+mj-lt"/>
              <a:buAutoNum type="arabicPeriod"/>
              <a:defRPr/>
            </a:pPr>
            <a:r>
              <a:rPr lang="en-US" altLang="en-US" sz="3200" dirty="0">
                <a:effectLst>
                  <a:outerShdw blurRad="38100" dist="38100" dir="2700000" algn="tl">
                    <a:srgbClr val="000000">
                      <a:alpha val="43137"/>
                    </a:srgbClr>
                  </a:outerShdw>
                </a:effectLst>
                <a:latin typeface="Calibri" panose="020F0502020204030204" pitchFamily="34" charset="0"/>
              </a:rPr>
              <a:t>“Mercy” (8d)</a:t>
            </a:r>
          </a:p>
        </p:txBody>
      </p:sp>
      <p:pic>
        <p:nvPicPr>
          <p:cNvPr id="52228" name="Picture 4" descr="C:\Users\awoods\AppData\Local\Microsoft\Windows\Temporary Internet Files\Content.IE5\Q1EAF2DI\MCj01939740000[1].wmf">
            <a:extLst>
              <a:ext uri="{FF2B5EF4-FFF2-40B4-BE49-F238E27FC236}">
                <a16:creationId xmlns:a16="http://schemas.microsoft.com/office/drawing/2014/main" id="{FC3E1662-80C9-8FCF-5A58-D18260A989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5401" y="1676401"/>
            <a:ext cx="1546225"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0553C6D3-D806-8098-5008-7941C49CFB78}"/>
              </a:ext>
            </a:extLst>
          </p:cNvPr>
          <p:cNvSpPr>
            <a:spLocks noGrp="1" noChangeArrowheads="1"/>
          </p:cNvSpPr>
          <p:nvPr>
            <p:ph type="title" idx="4294967295"/>
          </p:nvPr>
        </p:nvSpPr>
        <p:spPr>
          <a:xfrm>
            <a:off x="838200" y="228600"/>
            <a:ext cx="10515600" cy="9144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Spiritual Gifts</a:t>
            </a:r>
          </a:p>
        </p:txBody>
      </p:sp>
      <p:sp>
        <p:nvSpPr>
          <p:cNvPr id="3075" name="Rectangle 3">
            <a:extLst>
              <a:ext uri="{FF2B5EF4-FFF2-40B4-BE49-F238E27FC236}">
                <a16:creationId xmlns:a16="http://schemas.microsoft.com/office/drawing/2014/main" id="{C0EA81C9-D9D2-EFC2-369C-A1D3F243E279}"/>
              </a:ext>
            </a:extLst>
          </p:cNvPr>
          <p:cNvSpPr>
            <a:spLocks noGrp="1" noChangeArrowheads="1"/>
          </p:cNvSpPr>
          <p:nvPr>
            <p:ph type="body" idx="4294967295"/>
          </p:nvPr>
        </p:nvSpPr>
        <p:spPr>
          <a:xfrm>
            <a:off x="1676400" y="1143001"/>
            <a:ext cx="8839200" cy="1142999"/>
          </a:xfrm>
        </p:spPr>
        <p:txBody>
          <a:bodyPr/>
          <a:lstStyle/>
          <a:p>
            <a:pPr marL="457200" indent="-457200" algn="just" eaLnBrk="1" hangingPunct="1">
              <a:lnSpc>
                <a:spcPct val="100000"/>
              </a:lnSpc>
              <a:buClr>
                <a:srgbClr val="00FFFF"/>
              </a:buClr>
              <a:defRPr/>
            </a:pPr>
            <a:r>
              <a:rPr lang="en-US" sz="3200" b="1" u="sng" dirty="0">
                <a:solidFill>
                  <a:srgbClr val="FFFFCC"/>
                </a:solidFill>
                <a:effectLst>
                  <a:outerShdw blurRad="38100" dist="38100" dir="2700000" algn="tl">
                    <a:srgbClr val="000000">
                      <a:alpha val="43137"/>
                    </a:srgbClr>
                  </a:outerShdw>
                </a:effectLst>
              </a:rPr>
              <a:t>Exhortation</a:t>
            </a:r>
            <a:r>
              <a:rPr lang="en-US" sz="3200" dirty="0">
                <a:effectLst>
                  <a:outerShdw blurRad="38100" dist="38100" dir="2700000" algn="tl">
                    <a:srgbClr val="000000">
                      <a:alpha val="43137"/>
                    </a:srgbClr>
                  </a:outerShdw>
                </a:effectLst>
              </a:rPr>
              <a:t>: the ability to encourage others in the body of Christ</a:t>
            </a:r>
          </a:p>
        </p:txBody>
      </p:sp>
      <p:pic>
        <p:nvPicPr>
          <p:cNvPr id="61444" name="Picture 1028">
            <a:extLst>
              <a:ext uri="{FF2B5EF4-FFF2-40B4-BE49-F238E27FC236}">
                <a16:creationId xmlns:a16="http://schemas.microsoft.com/office/drawing/2014/main" id="{7EDC5497-8A45-652C-D1F4-1E349966D3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8358" y="2362200"/>
            <a:ext cx="3415284"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Community of the Saints (32-35)</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Barnabas’ Positive Example (36-37)</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Font typeface="+mj-lt"/>
              <a:buAutoNum type="roman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Pre-Ananias and Sapphira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4:32-37</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2390907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6389058A-E7CE-F021-9C4C-B53417031779}"/>
              </a:ext>
            </a:extLst>
          </p:cNvPr>
          <p:cNvSpPr>
            <a:spLocks noGrp="1" noChangeArrowheads="1"/>
          </p:cNvSpPr>
          <p:nvPr>
            <p:ph type="title" idx="4294967295"/>
          </p:nvPr>
        </p:nvSpPr>
        <p:spPr>
          <a:xfrm>
            <a:off x="838200" y="228600"/>
            <a:ext cx="10515600" cy="914400"/>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12/12/4/4</a:t>
            </a:r>
          </a:p>
        </p:txBody>
      </p:sp>
      <p:sp>
        <p:nvSpPr>
          <p:cNvPr id="49155" name="Rectangle 3">
            <a:extLst>
              <a:ext uri="{FF2B5EF4-FFF2-40B4-BE49-F238E27FC236}">
                <a16:creationId xmlns:a16="http://schemas.microsoft.com/office/drawing/2014/main" id="{5740AEA5-1530-67A0-D079-271353F6D860}"/>
              </a:ext>
            </a:extLst>
          </p:cNvPr>
          <p:cNvSpPr>
            <a:spLocks noGrp="1" noChangeArrowheads="1"/>
          </p:cNvSpPr>
          <p:nvPr>
            <p:ph type="body" idx="4294967295"/>
          </p:nvPr>
        </p:nvSpPr>
        <p:spPr>
          <a:xfrm>
            <a:off x="1524000" y="1825625"/>
            <a:ext cx="3609242"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gn="just">
              <a:lnSpc>
                <a:spcPct val="100000"/>
              </a:lnSpc>
              <a:spcBef>
                <a:spcPts val="0"/>
              </a:spcBef>
              <a:spcAft>
                <a:spcPts val="3600"/>
              </a:spcAft>
              <a:buClr>
                <a:srgbClr val="00FFFF"/>
              </a:buClr>
              <a:defRPr/>
            </a:pPr>
            <a:r>
              <a:rPr lang="en-US" altLang="en-US" sz="3200" dirty="0">
                <a:effectLst>
                  <a:outerShdw blurRad="38100" dist="38100" dir="2700000" algn="tl">
                    <a:srgbClr val="000000">
                      <a:alpha val="43137"/>
                    </a:srgbClr>
                  </a:outerShdw>
                </a:effectLst>
              </a:rPr>
              <a:t>Romans </a:t>
            </a:r>
            <a:r>
              <a:rPr lang="en-US" altLang="en-US" sz="3200" b="1" u="sng" dirty="0">
                <a:solidFill>
                  <a:srgbClr val="FFFFCC"/>
                </a:solidFill>
                <a:effectLst>
                  <a:outerShdw blurRad="38100" dist="38100" dir="2700000" algn="tl">
                    <a:srgbClr val="000000">
                      <a:alpha val="43137"/>
                    </a:srgbClr>
                  </a:outerShdw>
                </a:effectLst>
              </a:rPr>
              <a:t>12</a:t>
            </a:r>
          </a:p>
          <a:p>
            <a:pPr marL="457200" indent="-457200" algn="just">
              <a:lnSpc>
                <a:spcPct val="100000"/>
              </a:lnSpc>
              <a:spcBef>
                <a:spcPts val="0"/>
              </a:spcBef>
              <a:spcAft>
                <a:spcPts val="3600"/>
              </a:spcAft>
              <a:buClr>
                <a:srgbClr val="00FFFF"/>
              </a:buClr>
              <a:defRPr/>
            </a:pPr>
            <a:r>
              <a:rPr lang="en-US" altLang="en-US" sz="3200" dirty="0">
                <a:effectLst>
                  <a:outerShdw blurRad="38100" dist="38100" dir="2700000" algn="tl">
                    <a:srgbClr val="000000">
                      <a:alpha val="43137"/>
                    </a:srgbClr>
                  </a:outerShdw>
                </a:effectLst>
              </a:rPr>
              <a:t>1 Corinthians </a:t>
            </a:r>
            <a:r>
              <a:rPr lang="en-US" altLang="en-US" sz="3200" b="1" u="sng" dirty="0">
                <a:solidFill>
                  <a:srgbClr val="FFFFCC"/>
                </a:solidFill>
                <a:effectLst>
                  <a:outerShdw blurRad="38100" dist="38100" dir="2700000" algn="tl">
                    <a:srgbClr val="000000">
                      <a:alpha val="43137"/>
                    </a:srgbClr>
                  </a:outerShdw>
                </a:effectLst>
              </a:rPr>
              <a:t>12</a:t>
            </a:r>
          </a:p>
          <a:p>
            <a:pPr marL="457200" indent="-457200" algn="just">
              <a:lnSpc>
                <a:spcPct val="100000"/>
              </a:lnSpc>
              <a:spcBef>
                <a:spcPts val="0"/>
              </a:spcBef>
              <a:spcAft>
                <a:spcPts val="3600"/>
              </a:spcAft>
              <a:buClr>
                <a:srgbClr val="00FFFF"/>
              </a:buClr>
              <a:defRPr/>
            </a:pPr>
            <a:r>
              <a:rPr lang="en-US" altLang="en-US" sz="3200" dirty="0">
                <a:effectLst>
                  <a:outerShdw blurRad="38100" dist="38100" dir="2700000" algn="tl">
                    <a:srgbClr val="000000">
                      <a:alpha val="43137"/>
                    </a:srgbClr>
                  </a:outerShdw>
                </a:effectLst>
              </a:rPr>
              <a:t>1 Peter </a:t>
            </a:r>
            <a:r>
              <a:rPr lang="en-US" altLang="en-US" sz="3200" b="1" u="sng" dirty="0">
                <a:solidFill>
                  <a:srgbClr val="FFFFCC"/>
                </a:solidFill>
                <a:effectLst>
                  <a:outerShdw blurRad="38100" dist="38100" dir="2700000" algn="tl">
                    <a:srgbClr val="000000">
                      <a:alpha val="43137"/>
                    </a:srgbClr>
                  </a:outerShdw>
                </a:effectLst>
              </a:rPr>
              <a:t>4</a:t>
            </a:r>
          </a:p>
          <a:p>
            <a:pPr marL="457200" indent="-457200" algn="just">
              <a:lnSpc>
                <a:spcPct val="100000"/>
              </a:lnSpc>
              <a:spcBef>
                <a:spcPts val="0"/>
              </a:spcBef>
              <a:spcAft>
                <a:spcPts val="3600"/>
              </a:spcAft>
              <a:buClr>
                <a:srgbClr val="00FFFF"/>
              </a:buClr>
              <a:defRPr/>
            </a:pPr>
            <a:r>
              <a:rPr lang="en-US" altLang="en-US" sz="3200" dirty="0">
                <a:effectLst>
                  <a:outerShdw blurRad="38100" dist="38100" dir="2700000" algn="tl">
                    <a:srgbClr val="000000">
                      <a:alpha val="43137"/>
                    </a:srgbClr>
                  </a:outerShdw>
                </a:effectLst>
              </a:rPr>
              <a:t>Ephesians </a:t>
            </a:r>
            <a:r>
              <a:rPr lang="en-US" altLang="en-US" sz="3200" b="1" u="sng" dirty="0">
                <a:solidFill>
                  <a:srgbClr val="FFFFCC"/>
                </a:solidFill>
                <a:effectLst>
                  <a:outerShdw blurRad="38100" dist="38100" dir="2700000" algn="tl">
                    <a:srgbClr val="000000">
                      <a:alpha val="43137"/>
                    </a:srgbClr>
                  </a:outerShdw>
                </a:effectLst>
              </a:rPr>
              <a:t>4</a:t>
            </a:r>
          </a:p>
        </p:txBody>
      </p:sp>
      <p:pic>
        <p:nvPicPr>
          <p:cNvPr id="49156" name="Picture 5" descr="C:\Users\awoods\AppData\Local\Microsoft\Windows\Temporary Internet Files\Content.IE5\O6YQEJO4\MC900371042[1].wmf">
            <a:extLst>
              <a:ext uri="{FF2B5EF4-FFF2-40B4-BE49-F238E27FC236}">
                <a16:creationId xmlns:a16="http://schemas.microsoft.com/office/drawing/2014/main" id="{55CAAE9D-8A36-AEC0-45F4-D9F5D81AFC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0" y="1600200"/>
            <a:ext cx="360924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Example</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Name (36a)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Tribe (36b)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Citizenship (36c)</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3984998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JUDGMENTS</a:t>
            </a:r>
          </a:p>
        </p:txBody>
      </p:sp>
      <p:sp>
        <p:nvSpPr>
          <p:cNvPr id="32771" name="Rectangle 3"/>
          <p:cNvSpPr>
            <a:spLocks noGrp="1" noChangeArrowheads="1"/>
          </p:cNvSpPr>
          <p:nvPr>
            <p:ph type="body" idx="4294967295"/>
          </p:nvPr>
        </p:nvSpPr>
        <p:spPr>
          <a:xfrm>
            <a:off x="609600" y="1981201"/>
            <a:ext cx="8229600" cy="2895599"/>
          </a:xfrm>
        </p:spPr>
        <p:txBody>
          <a:bodyPr/>
          <a:lstStyle/>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Division of the kingdom in 931 B.C. (1 Kgs. 12)</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Assyrian judgment in 722 B.C. (2 Kgs. 17)</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Babylonian captivity in 586 B.C. (2 Kgs. 25)</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Rome </a:t>
            </a:r>
            <a:r>
              <a:rPr lang="en-US" sz="3200" i="1" dirty="0"/>
              <a:t>Diaspora</a:t>
            </a:r>
            <a:r>
              <a:rPr lang="en-US" sz="3200" dirty="0"/>
              <a:t> in A.D. 70   (Luke 19:41-44)</a:t>
            </a:r>
          </a:p>
        </p:txBody>
      </p:sp>
      <p:pic>
        <p:nvPicPr>
          <p:cNvPr id="2" name="Picture 1" descr="C:\Documents and Settings\Owner\Application Data\Microsoft\Media Catalog\Downloaded Clips\cl0\SY01462_.wmf">
            <a:extLst>
              <a:ext uri="{FF2B5EF4-FFF2-40B4-BE49-F238E27FC236}">
                <a16:creationId xmlns:a16="http://schemas.microsoft.com/office/drawing/2014/main" id="{16499554-EF0F-3E66-B0A2-DD675BCFBAF2}"/>
              </a:ext>
            </a:extLst>
          </p:cNvPr>
          <p:cNvPicPr>
            <a:picLocks noChangeAspect="1" noChangeArrowheads="1"/>
          </p:cNvPicPr>
          <p:nvPr/>
        </p:nvPicPr>
        <p:blipFill>
          <a:blip r:embed="rId2" cstate="print"/>
          <a:srcRect/>
          <a:stretch>
            <a:fillRect/>
          </a:stretch>
        </p:blipFill>
        <p:spPr bwMode="auto">
          <a:xfrm>
            <a:off x="8912843" y="2057400"/>
            <a:ext cx="2669557" cy="2743200"/>
          </a:xfrm>
          <a:prstGeom prst="rect">
            <a:avLst/>
          </a:prstGeom>
          <a:noFill/>
          <a:ln w="9525">
            <a:noFill/>
            <a:miter lim="800000"/>
            <a:headEnd/>
            <a:tailEnd/>
          </a:ln>
        </p:spPr>
      </p:pic>
    </p:spTree>
    <p:extLst>
      <p:ext uri="{BB962C8B-B14F-4D97-AF65-F5344CB8AC3E}">
        <p14:creationId xmlns:p14="http://schemas.microsoft.com/office/powerpoint/2010/main" val="35603096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9A3D71C-AB1B-47C7-9777-3D1F362BD523}"/>
              </a:ext>
            </a:extLst>
          </p:cNvPr>
          <p:cNvGraphicFramePr>
            <a:graphicFrameLocks noGrp="1"/>
          </p:cNvGraphicFramePr>
          <p:nvPr/>
        </p:nvGraphicFramePr>
        <p:xfrm>
          <a:off x="1600200" y="799087"/>
          <a:ext cx="8991600" cy="5259826"/>
        </p:xfrm>
        <a:graphic>
          <a:graphicData uri="http://schemas.openxmlformats.org/drawingml/2006/table">
            <a:tbl>
              <a:tblPr firstRow="1" bandRow="1">
                <a:tableStyleId>{073A0DAA-6AF3-43AB-8588-CEC1D06C72B9}</a:tableStyleId>
              </a:tblPr>
              <a:tblGrid>
                <a:gridCol w="4267200">
                  <a:extLst>
                    <a:ext uri="{9D8B030D-6E8A-4147-A177-3AD203B41FA5}">
                      <a16:colId xmlns:a16="http://schemas.microsoft.com/office/drawing/2014/main" val="450372001"/>
                    </a:ext>
                  </a:extLst>
                </a:gridCol>
                <a:gridCol w="4724400">
                  <a:extLst>
                    <a:ext uri="{9D8B030D-6E8A-4147-A177-3AD203B41FA5}">
                      <a16:colId xmlns:a16="http://schemas.microsoft.com/office/drawing/2014/main" val="3560513311"/>
                    </a:ext>
                  </a:extLst>
                </a:gridCol>
              </a:tblGrid>
              <a:tr h="768745">
                <a:tc gridSpan="2">
                  <a:txBody>
                    <a:bodyPr/>
                    <a:lstStyle/>
                    <a:p>
                      <a:pPr algn="ctr"/>
                      <a:r>
                        <a:rPr kumimoji="0" lang="en-US" alt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Distinctions Between 144,000 &amp; Multitude</a:t>
                      </a:r>
                      <a:endParaRPr lang="en-US" sz="3200" dirty="0">
                        <a:latin typeface="Calibri" panose="020F0502020204030204" pitchFamily="34" charset="0"/>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1673481748"/>
                  </a:ext>
                </a:extLst>
              </a:tr>
              <a:tr h="687827">
                <a:tc>
                  <a:txBody>
                    <a:bodyPr/>
                    <a:lstStyle/>
                    <a:p>
                      <a:pPr marL="461963" indent="-461963" algn="ctr" eaLnBrk="1" hangingPunct="1">
                        <a:defRPr/>
                      </a:pPr>
                      <a:r>
                        <a:rPr lang="en-US" altLang="en-US" sz="2800" b="1" u="none" kern="1200" noProof="0" dirty="0">
                          <a:solidFill>
                            <a:srgbClr val="C00000"/>
                          </a:solidFill>
                          <a:effectLst/>
                          <a:latin typeface="Calibri" panose="020F0502020204030204" pitchFamily="34" charset="0"/>
                          <a:ea typeface="+mn-ea"/>
                          <a:cs typeface="Calibri" panose="020F0502020204030204" pitchFamily="34" charset="0"/>
                        </a:rPr>
                        <a:t>144,000</a:t>
                      </a:r>
                      <a:endParaRPr lang="en-US" sz="2800" b="1" u="none" kern="1200" dirty="0">
                        <a:solidFill>
                          <a:srgbClr val="C00000"/>
                        </a:solidFill>
                        <a:effectLst/>
                        <a:latin typeface="Calibri" panose="020F0502020204030204" pitchFamily="34" charset="0"/>
                        <a:ea typeface="+mn-ea"/>
                        <a:cs typeface="Calibri" panose="020F0502020204030204" pitchFamily="34" charset="0"/>
                      </a:endParaRPr>
                    </a:p>
                  </a:txBody>
                  <a:tcPr anchor="ctr"/>
                </a:tc>
                <a:tc>
                  <a:txBody>
                    <a:bodyPr/>
                    <a:lstStyle/>
                    <a:p>
                      <a:pPr marL="461963" indent="-461963" algn="ctr" eaLnBrk="1" hangingPunct="1">
                        <a:defRPr/>
                      </a:pPr>
                      <a:r>
                        <a:rPr lang="en-US" altLang="en-US" sz="2800" b="1" u="none" kern="1200" noProof="0" dirty="0">
                          <a:solidFill>
                            <a:schemeClr val="bg1">
                              <a:lumMod val="50000"/>
                            </a:schemeClr>
                          </a:solidFill>
                          <a:effectLst/>
                          <a:latin typeface="Calibri" panose="020F0502020204030204" pitchFamily="34" charset="0"/>
                          <a:ea typeface="+mn-ea"/>
                          <a:cs typeface="Calibri" panose="020F0502020204030204" pitchFamily="34" charset="0"/>
                        </a:rPr>
                        <a:t>MULTITUDE</a:t>
                      </a:r>
                      <a:endParaRPr lang="en-US" sz="2800" b="1" u="none" kern="1200" dirty="0">
                        <a:solidFill>
                          <a:schemeClr val="bg1">
                            <a:lumMod val="50000"/>
                          </a:schemeClr>
                        </a:solidFill>
                        <a:effectLst/>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2348412215"/>
                  </a:ext>
                </a:extLst>
              </a:tr>
              <a:tr h="687827">
                <a:tc>
                  <a:txBody>
                    <a:bodyPr/>
                    <a:lstStyle/>
                    <a:p>
                      <a:pPr marL="461963" indent="-461963" algn="l" eaLnBrk="1" hangingPunct="1">
                        <a:defRPr/>
                      </a:pPr>
                      <a:r>
                        <a:rPr lang="en-US" sz="2800" b="1" u="none" dirty="0">
                          <a:solidFill>
                            <a:schemeClr val="bg2"/>
                          </a:solidFill>
                          <a:effectLst/>
                          <a:latin typeface="Calibri" panose="020F0502020204030204" pitchFamily="34" charset="0"/>
                          <a:cs typeface="Calibri" panose="020F0502020204030204" pitchFamily="34" charset="0"/>
                        </a:rPr>
                        <a:t>Revelation 7:1-8</a:t>
                      </a:r>
                    </a:p>
                  </a:txBody>
                  <a:tcPr anchor="ctr"/>
                </a:tc>
                <a:tc>
                  <a:txBody>
                    <a:bodyPr/>
                    <a:lstStyle/>
                    <a:p>
                      <a:pPr marL="461963" indent="-461963" algn="l" eaLnBrk="1" hangingPunct="1">
                        <a:defRPr/>
                      </a:pPr>
                      <a:r>
                        <a:rPr lang="en-US" sz="2800" b="1" u="none" dirty="0">
                          <a:solidFill>
                            <a:schemeClr val="bg2"/>
                          </a:solidFill>
                          <a:effectLst/>
                          <a:latin typeface="Calibri" panose="020F0502020204030204" pitchFamily="34" charset="0"/>
                          <a:cs typeface="Calibri" panose="020F0502020204030204" pitchFamily="34" charset="0"/>
                        </a:rPr>
                        <a:t>Revelation 7:9-17</a:t>
                      </a:r>
                    </a:p>
                  </a:txBody>
                  <a:tcPr anchor="ctr"/>
                </a:tc>
                <a:extLst>
                  <a:ext uri="{0D108BD9-81ED-4DB2-BD59-A6C34878D82A}">
                    <a16:rowId xmlns:a16="http://schemas.microsoft.com/office/drawing/2014/main" val="2039530397"/>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Numbered</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Innumerable</a:t>
                      </a:r>
                    </a:p>
                  </a:txBody>
                  <a:tcPr anchor="ctr"/>
                </a:tc>
                <a:extLst>
                  <a:ext uri="{0D108BD9-81ED-4DB2-BD59-A6C34878D82A}">
                    <a16:rowId xmlns:a16="http://schemas.microsoft.com/office/drawing/2014/main" val="1030757281"/>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Jews</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All nations</a:t>
                      </a:r>
                    </a:p>
                  </a:txBody>
                  <a:tcPr anchor="ctr"/>
                </a:tc>
                <a:extLst>
                  <a:ext uri="{0D108BD9-81ED-4DB2-BD59-A6C34878D82A}">
                    <a16:rowId xmlns:a16="http://schemas.microsoft.com/office/drawing/2014/main" val="2861922657"/>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Sealed</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Slain</a:t>
                      </a:r>
                    </a:p>
                  </a:txBody>
                  <a:tcPr anchor="ctr"/>
                </a:tc>
                <a:extLst>
                  <a:ext uri="{0D108BD9-81ED-4DB2-BD59-A6C34878D82A}">
                    <a16:rowId xmlns:a16="http://schemas.microsoft.com/office/drawing/2014/main" val="2431306076"/>
                  </a:ext>
                </a:extLst>
              </a:tr>
              <a:tr h="647360">
                <a:tc>
                  <a:txBody>
                    <a:bodyPr/>
                    <a:lstStyle/>
                    <a:p>
                      <a:r>
                        <a:rPr lang="en-US" sz="2600" b="1" dirty="0">
                          <a:effectLst/>
                          <a:latin typeface="Calibri" panose="020F0502020204030204" pitchFamily="34" charset="0"/>
                          <a:cs typeface="Calibri" panose="020F0502020204030204" pitchFamily="34" charset="0"/>
                        </a:rPr>
                        <a:t>Sealed </a:t>
                      </a:r>
                      <a:r>
                        <a:rPr lang="en-US" sz="2600" b="1" u="sng" dirty="0">
                          <a:solidFill>
                            <a:srgbClr val="C00000"/>
                          </a:solidFill>
                          <a:effectLst/>
                          <a:latin typeface="Calibri" panose="020F0502020204030204" pitchFamily="34" charset="0"/>
                          <a:cs typeface="Calibri" panose="020F0502020204030204" pitchFamily="34" charset="0"/>
                        </a:rPr>
                        <a:t>before</a:t>
                      </a:r>
                      <a:r>
                        <a:rPr lang="en-US" sz="2600" b="1" dirty="0">
                          <a:effectLst/>
                          <a:latin typeface="Calibri" panose="020F0502020204030204" pitchFamily="34" charset="0"/>
                          <a:cs typeface="Calibri" panose="020F0502020204030204" pitchFamily="34" charset="0"/>
                        </a:rPr>
                        <a:t> the Tribulation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effectLst/>
                          <a:latin typeface="Calibri" panose="020F0502020204030204" pitchFamily="34" charset="0"/>
                          <a:cs typeface="Calibri" panose="020F0502020204030204" pitchFamily="34" charset="0"/>
                        </a:rPr>
                        <a:t>Converted </a:t>
                      </a:r>
                      <a:r>
                        <a:rPr lang="en-US" sz="2600" b="1" u="sng" kern="1200" dirty="0">
                          <a:solidFill>
                            <a:schemeClr val="bg1">
                              <a:lumMod val="50000"/>
                            </a:schemeClr>
                          </a:solidFill>
                          <a:effectLst/>
                          <a:latin typeface="Calibri" panose="020F0502020204030204" pitchFamily="34" charset="0"/>
                          <a:ea typeface="+mn-ea"/>
                          <a:cs typeface="Calibri" panose="020F0502020204030204" pitchFamily="34" charset="0"/>
                        </a:rPr>
                        <a:t>out of</a:t>
                      </a:r>
                      <a:r>
                        <a:rPr lang="en-US" sz="2600" b="1" dirty="0">
                          <a:effectLst/>
                          <a:latin typeface="Calibri" panose="020F0502020204030204" pitchFamily="34" charset="0"/>
                          <a:cs typeface="Calibri" panose="020F0502020204030204" pitchFamily="34" charset="0"/>
                        </a:rPr>
                        <a:t> the Tribulation</a:t>
                      </a:r>
                    </a:p>
                  </a:txBody>
                  <a:tcPr anchor="ctr"/>
                </a:tc>
                <a:extLst>
                  <a:ext uri="{0D108BD9-81ED-4DB2-BD59-A6C34878D82A}">
                    <a16:rowId xmlns:a16="http://schemas.microsoft.com/office/drawing/2014/main" val="256274081"/>
                  </a:ext>
                </a:extLst>
              </a:tr>
              <a:tr h="52598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000" dirty="0">
                          <a:effectLst/>
                          <a:latin typeface="Calibri" panose="020F0502020204030204" pitchFamily="34" charset="0"/>
                          <a:cs typeface="Calibri" panose="020F0502020204030204" pitchFamily="34" charset="0"/>
                        </a:rPr>
                        <a:t>Hitchcock and Ice, </a:t>
                      </a:r>
                      <a:r>
                        <a:rPr lang="en-US" altLang="en-US" sz="2000" i="1" dirty="0">
                          <a:effectLst/>
                          <a:latin typeface="Calibri" panose="020F0502020204030204" pitchFamily="34" charset="0"/>
                          <a:cs typeface="Calibri" panose="020F0502020204030204" pitchFamily="34" charset="0"/>
                        </a:rPr>
                        <a:t>The Truth Behind Left Behind</a:t>
                      </a:r>
                      <a:r>
                        <a:rPr lang="en-US" altLang="en-US" sz="2000" dirty="0">
                          <a:effectLst/>
                          <a:latin typeface="Calibri" panose="020F0502020204030204" pitchFamily="34" charset="0"/>
                          <a:cs typeface="Calibri" panose="020F0502020204030204" pitchFamily="34" charset="0"/>
                        </a:rPr>
                        <a:t>, 77</a:t>
                      </a:r>
                    </a:p>
                  </a:txBody>
                  <a:tcPr anchor="ctr"/>
                </a:tc>
                <a:tc hMerge="1">
                  <a:txBody>
                    <a:bodyPr/>
                    <a:lstStyle/>
                    <a:p>
                      <a:endParaRPr lang="en-US" dirty="0"/>
                    </a:p>
                  </a:txBody>
                  <a:tcPr/>
                </a:tc>
                <a:extLst>
                  <a:ext uri="{0D108BD9-81ED-4DB2-BD59-A6C34878D82A}">
                    <a16:rowId xmlns:a16="http://schemas.microsoft.com/office/drawing/2014/main" val="2472296049"/>
                  </a:ext>
                </a:extLst>
              </a:tr>
            </a:tbl>
          </a:graphicData>
        </a:graphic>
      </p:graphicFrame>
    </p:spTree>
    <p:extLst>
      <p:ext uri="{BB962C8B-B14F-4D97-AF65-F5344CB8AC3E}">
        <p14:creationId xmlns:p14="http://schemas.microsoft.com/office/powerpoint/2010/main" val="8127418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Example</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Name (36a)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Tribe (36b)</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Citizenship (36c)</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912100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45768B7B-6C81-1CD4-CA24-3267707A5F76}"/>
              </a:ext>
            </a:extLst>
          </p:cNvPr>
          <p:cNvSpPr>
            <a:spLocks noGrp="1" noChangeArrowheads="1"/>
          </p:cNvSpPr>
          <p:nvPr>
            <p:ph type="title"/>
          </p:nvPr>
        </p:nvSpPr>
        <p:spPr>
          <a:xfrm>
            <a:off x="2667000" y="228600"/>
            <a:ext cx="7772400" cy="1143000"/>
          </a:xfrm>
        </p:spPr>
        <p:txBody>
          <a:bodyPr/>
          <a:lstStyle/>
          <a:p>
            <a:pPr eaLnBrk="1" hangingPunct="1"/>
            <a:r>
              <a:rPr lang="en-US" altLang="en-US"/>
              <a:t>Second Missionary Journey</a:t>
            </a:r>
          </a:p>
        </p:txBody>
      </p:sp>
      <p:pic>
        <p:nvPicPr>
          <p:cNvPr id="21507" name="Picture 3">
            <a:extLst>
              <a:ext uri="{FF2B5EF4-FFF2-40B4-BE49-F238E27FC236}">
                <a16:creationId xmlns:a16="http://schemas.microsoft.com/office/drawing/2014/main" id="{CD2D45E6-6F79-C286-A8AA-6206AF8F8F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28600"/>
            <a:ext cx="85344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31ACA90F-8759-9E5D-1F9F-8A39144CF501}"/>
              </a:ext>
            </a:extLst>
          </p:cNvPr>
          <p:cNvPicPr>
            <a:picLocks noChangeAspect="1"/>
          </p:cNvPicPr>
          <p:nvPr/>
        </p:nvPicPr>
        <p:blipFill>
          <a:blip r:embed="rId3"/>
          <a:stretch>
            <a:fillRect/>
          </a:stretch>
        </p:blipFill>
        <p:spPr>
          <a:xfrm>
            <a:off x="7239001" y="3733800"/>
            <a:ext cx="2322786" cy="935566"/>
          </a:xfrm>
          <a:prstGeom prst="rect">
            <a:avLst/>
          </a:prstGeom>
        </p:spPr>
      </p:pic>
    </p:spTree>
    <p:extLst>
      <p:ext uri="{BB962C8B-B14F-4D97-AF65-F5344CB8AC3E}">
        <p14:creationId xmlns:p14="http://schemas.microsoft.com/office/powerpoint/2010/main" val="34276472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3">
            <a:extLst>
              <a:ext uri="{FF2B5EF4-FFF2-40B4-BE49-F238E27FC236}">
                <a16:creationId xmlns:a16="http://schemas.microsoft.com/office/drawing/2014/main" id="{18C6265D-EB20-461E-AAB3-6BF18CC4705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D59317B2-169B-7F4B-988F-8DC2BB3DFDDB}"/>
              </a:ext>
            </a:extLst>
          </p:cNvPr>
          <p:cNvSpPr>
            <a:spLocks noChangeArrowheads="1"/>
          </p:cNvSpPr>
          <p:nvPr/>
        </p:nvSpPr>
        <p:spPr bwMode="auto">
          <a:xfrm>
            <a:off x="8305800" y="3429000"/>
            <a:ext cx="1447800" cy="903816"/>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1510312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0887" y="228600"/>
            <a:ext cx="8690226" cy="6400800"/>
          </a:xfrm>
          <a:prstGeom prst="rect">
            <a:avLst/>
          </a:prstGeom>
        </p:spPr>
      </p:pic>
      <p:sp>
        <p:nvSpPr>
          <p:cNvPr id="3" name="Oval 7">
            <a:extLst>
              <a:ext uri="{FF2B5EF4-FFF2-40B4-BE49-F238E27FC236}">
                <a16:creationId xmlns:a16="http://schemas.microsoft.com/office/drawing/2014/main" id="{F35083F7-3BE8-44B8-DCB1-EC8011D41C17}"/>
              </a:ext>
            </a:extLst>
          </p:cNvPr>
          <p:cNvSpPr>
            <a:spLocks noChangeArrowheads="1"/>
          </p:cNvSpPr>
          <p:nvPr/>
        </p:nvSpPr>
        <p:spPr bwMode="auto">
          <a:xfrm>
            <a:off x="2590800" y="1524000"/>
            <a:ext cx="1676400" cy="1056216"/>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22404745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3"/>
            <a:ext cx="10972800" cy="36576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“Additional facts about Barnabas can be gleaned from other passages of Scripture. His name appears 23 times in the book of Acts, and this is the first time he is mentioned. Furthermore, he is mentioned five times elsewhere in the New Testament: I Corinthians 9:6; Galatians 2:1, 9, 13; and Colossians 4:10. He was the cousin of John Mark, who was the author of the Gospel of Mark (Col. 4:10). He was the man who persuaded the church of Jerusalem to receive Paul (Acts 9:27) when Paul returned to Jerusalem from Damascus claiming to have become a believer. Later, Barnabas was sent by the church of Jerusalem to investigate Gentile salvation in Antioch (Acts 11:19-24).”</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120-21</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1838129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3"/>
            <a:ext cx="10972800" cy="36576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“He was full of the Holy Spirit (Acts 11:24), which means he was a man who was controlled by the Holy Spirit. He brought Paul from Tarsus to Antioch to begin his ministry there (Acts 11:25-26). According to Acts 14:12, he was of commanding appearance, as he was taken by the people of Lystra to be the god Jupiter or Zeus. Finally, he also had the gift of apostleship (Acts 14:14) and was of that second category of apostles, like Paul or James, the half-brother of </a:t>
            </a:r>
            <a:r>
              <a:rPr lang="en-US" sz="3200" i="1" dirty="0" err="1">
                <a:effectLst>
                  <a:outerShdw blurRad="38100" dist="38100" dir="2700000" algn="tl">
                    <a:srgbClr val="000000">
                      <a:alpha val="43137"/>
                    </a:srgbClr>
                  </a:outerShdw>
                </a:effectLst>
              </a:rPr>
              <a:t>Yeshua</a:t>
            </a:r>
            <a:r>
              <a:rPr lang="en-US" sz="3200" dirty="0">
                <a:effectLst>
                  <a:outerShdw blurRad="38100" dist="38100" dir="2700000" algn="tl">
                    <a:srgbClr val="000000">
                      <a:alpha val="43137"/>
                    </a:srgbClr>
                  </a:outerShdw>
                </a:effectLst>
              </a:rPr>
              <a:t>. The only prerequisite for this category of apostleship was that they had seen the resurrected Messiah. Apparently, Barnabas was among the five hundred who saw </a:t>
            </a:r>
            <a:r>
              <a:rPr lang="en-US" sz="3200" i="1" dirty="0" err="1">
                <a:effectLst>
                  <a:outerShdw blurRad="38100" dist="38100" dir="2700000" algn="tl">
                    <a:srgbClr val="000000">
                      <a:alpha val="43137"/>
                    </a:srgbClr>
                  </a:outerShdw>
                </a:effectLst>
              </a:rPr>
              <a:t>Yeshua</a:t>
            </a:r>
            <a:r>
              <a:rPr lang="en-US" sz="3200" dirty="0">
                <a:effectLst>
                  <a:outerShdw blurRad="38100" dist="38100" dir="2700000" algn="tl">
                    <a:srgbClr val="000000">
                      <a:alpha val="43137"/>
                    </a:srgbClr>
                  </a:outerShdw>
                </a:effectLst>
              </a:rPr>
              <a:t> after His resurrection (I Cor. 15:6).”</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120-21</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458635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4:32-35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Community of the Saints</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Characteristics of the Church (32-33)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Community of the Church (34-35)</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7517492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4:36-37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Positive Example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Barnabas’ example (36)</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Barnabas’ work (37)</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4839774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Work</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Owned field (37a)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Sold field (37b)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Donation (37c)</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8269078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Work</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Owned field (37a)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Sold field (37b)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Donation (37c)</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4150716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600200"/>
            <a:ext cx="10972800" cy="23622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“Whereas the Levites were not to hold land in Israel, they could own land elsewhere. Apparently, Barnabas, being from the island of Cyprus, owned land there. It is also possible that his wife owned land in Israel and that they together sold it.”</a:t>
            </a:r>
          </a:p>
        </p:txBody>
      </p:sp>
      <p:sp>
        <p:nvSpPr>
          <p:cNvPr id="4" name="Text Box 5"/>
          <p:cNvSpPr txBox="1">
            <a:spLocks noChangeArrowheads="1"/>
          </p:cNvSpPr>
          <p:nvPr/>
        </p:nvSpPr>
        <p:spPr bwMode="auto">
          <a:xfrm>
            <a:off x="3381374" y="228600"/>
            <a:ext cx="576262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Stanley Toussaint</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The Bible Knowledge Commentary, p. 364.</a:t>
            </a:r>
          </a:p>
        </p:txBody>
      </p:sp>
      <p:pic>
        <p:nvPicPr>
          <p:cNvPr id="2" name="Picture 1">
            <a:extLst>
              <a:ext uri="{FF2B5EF4-FFF2-40B4-BE49-F238E27FC236}">
                <a16:creationId xmlns:a16="http://schemas.microsoft.com/office/drawing/2014/main" id="{31A54BCB-243D-EE22-ECD2-38B12503475F}"/>
              </a:ext>
            </a:extLst>
          </p:cNvPr>
          <p:cNvPicPr>
            <a:picLocks noChangeAspect="1"/>
          </p:cNvPicPr>
          <p:nvPr/>
        </p:nvPicPr>
        <p:blipFill>
          <a:blip r:embed="rId3"/>
          <a:stretch>
            <a:fillRect/>
          </a:stretch>
        </p:blipFill>
        <p:spPr>
          <a:xfrm>
            <a:off x="609600" y="152400"/>
            <a:ext cx="1097280" cy="1097280"/>
          </a:xfrm>
          <a:prstGeom prst="rect">
            <a:avLst/>
          </a:prstGeom>
          <a:ln w="28575">
            <a:solidFill>
              <a:schemeClr val="tx1"/>
            </a:solidFill>
          </a:ln>
        </p:spPr>
      </p:pic>
    </p:spTree>
    <p:extLst>
      <p:ext uri="{BB962C8B-B14F-4D97-AF65-F5344CB8AC3E}">
        <p14:creationId xmlns:p14="http://schemas.microsoft.com/office/powerpoint/2010/main" val="7025352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Work</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Owned field (37a)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Sold field (37b)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Donation (37c)</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9146570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Work</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Owned field (37a)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Sold field (37b)</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Donation (37c)</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7129939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4:1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Summary</a:t>
            </a:r>
          </a:p>
        </p:txBody>
      </p:sp>
      <p:sp>
        <p:nvSpPr>
          <p:cNvPr id="161795" name="Rectangle 3"/>
          <p:cNvSpPr>
            <a:spLocks noGrp="1" noChangeArrowheads="1"/>
          </p:cNvSpPr>
          <p:nvPr>
            <p:ph type="body" idx="1"/>
          </p:nvPr>
        </p:nvSpPr>
        <p:spPr>
          <a:xfrm>
            <a:off x="762000" y="1295400"/>
            <a:ext cx="7788900" cy="2563739"/>
          </a:xfrm>
        </p:spPr>
        <p:txBody>
          <a:bodyPr/>
          <a:lstStyle/>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Arrested (4:1-4)</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Examined (4:5-12)</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Sanhedrin’s Decision (4:13-22)</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Prayer (4:23-31)</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Pre-Ananias and Sapphira (4:32-37)</a:t>
            </a:r>
          </a:p>
          <a:p>
            <a:pPr marL="571500" lvl="1" indent="-571500">
              <a:lnSpc>
                <a:spcPct val="100000"/>
              </a:lnSpc>
              <a:spcBef>
                <a:spcPts val="0"/>
              </a:spcBef>
              <a:spcAft>
                <a:spcPts val="24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Ananias and Sapphira (5:1-11)</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4685140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Ananias’ Discipline (1-6)</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Sapphira’s Discipline (7-10)</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Result (11)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Font typeface="+mj-lt"/>
              <a:buAutoNum type="romanUcPeriod" startAt="6"/>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Ananias and Sapphira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5:1-11</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172380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Ananias’ Discipline (1-6)</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Sapphira’s Discipline (7-10)</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Result (11)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Font typeface="+mj-lt"/>
              <a:buAutoNum type="romanUcPeriod" startAt="6"/>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Ananias and Sapphira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5:1-11</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0035574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Ananias’ Discipline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Deed (1-2)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Accusation (3-4)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Ananias’ Discipline (5-6)</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34629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4:32-35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Community of the Saints</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Characteristics of the Church (32-33)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Community of the Church (34-35)</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7513704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Ananias’ Discipline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Deed (1-2)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Accusation (3-4)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Ananias’ Discipline (5-6)</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875042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Deed</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Sale (1)</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Conspiracy (2)</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6817459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Deed</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Sale (1)</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Conspiracy (2)</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0132856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Deed</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Sale (1)</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Conspiracy (2)</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6411166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Ananias’ Discipline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Deed (1-2)</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Peter’s Accusation (3-4)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Ananias’ Discipline (5-6)</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729681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Accusation</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Guilty parties (3)</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Couple’s responsibility (4)</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1469129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Accusation</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Guilty parties (3)</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Couple’s responsibility (4)</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752981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Accusation</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Guilty parties (3)</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Couple’s responsibility (4)</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9068853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600199"/>
            <a:ext cx="10972800" cy="3259863"/>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“The fact that believers had the right to keep their money shows that this was not Christian socialism. It was a free-will arrangement for the support of the church, used only temporarily because evidently the early church expected Christ to come in their generation.”</a:t>
            </a:r>
          </a:p>
        </p:txBody>
      </p:sp>
      <p:sp>
        <p:nvSpPr>
          <p:cNvPr id="4" name="Text Box 5"/>
          <p:cNvSpPr txBox="1">
            <a:spLocks noChangeArrowheads="1"/>
          </p:cNvSpPr>
          <p:nvPr/>
        </p:nvSpPr>
        <p:spPr bwMode="auto">
          <a:xfrm>
            <a:off x="3381374" y="228600"/>
            <a:ext cx="576262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Stanley Toussaint</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The Bible Knowledge Commentary, p. 365.</a:t>
            </a:r>
          </a:p>
        </p:txBody>
      </p:sp>
      <p:pic>
        <p:nvPicPr>
          <p:cNvPr id="2" name="Picture 1">
            <a:extLst>
              <a:ext uri="{FF2B5EF4-FFF2-40B4-BE49-F238E27FC236}">
                <a16:creationId xmlns:a16="http://schemas.microsoft.com/office/drawing/2014/main" id="{F293A563-4AF5-1BA1-0B64-6F02D2DA34D3}"/>
              </a:ext>
            </a:extLst>
          </p:cNvPr>
          <p:cNvPicPr>
            <a:picLocks noChangeAspect="1"/>
          </p:cNvPicPr>
          <p:nvPr/>
        </p:nvPicPr>
        <p:blipFill>
          <a:blip r:embed="rId3"/>
          <a:stretch>
            <a:fillRect/>
          </a:stretch>
        </p:blipFill>
        <p:spPr>
          <a:xfrm>
            <a:off x="609600" y="152400"/>
            <a:ext cx="1097280" cy="1097280"/>
          </a:xfrm>
          <a:prstGeom prst="rect">
            <a:avLst/>
          </a:prstGeom>
          <a:ln w="28575">
            <a:solidFill>
              <a:schemeClr val="tx1"/>
            </a:solidFill>
          </a:ln>
        </p:spPr>
      </p:pic>
    </p:spTree>
    <p:extLst>
      <p:ext uri="{BB962C8B-B14F-4D97-AF65-F5344CB8AC3E}">
        <p14:creationId xmlns:p14="http://schemas.microsoft.com/office/powerpoint/2010/main" val="41461082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stretch>
            <a:fillRect/>
          </a:stretch>
        </p:blipFill>
        <p:spPr>
          <a:xfrm>
            <a:off x="2876954" y="152811"/>
            <a:ext cx="6438095" cy="6552381"/>
          </a:xfrm>
          <a:prstGeom prst="rect">
            <a:avLst/>
          </a:prstGeom>
        </p:spPr>
      </p:pic>
    </p:spTree>
    <p:extLst>
      <p:ext uri="{BB962C8B-B14F-4D97-AF65-F5344CB8AC3E}">
        <p14:creationId xmlns:p14="http://schemas.microsoft.com/office/powerpoint/2010/main" val="2543268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4:32-33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Characteristics of the Church</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Multitude (32a)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Sharing (32b)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Apostolic witness (33a)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Grace (33b)</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6354746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884520-D12C-4CEB-F9C3-AC810C2ABB6E}"/>
              </a:ext>
            </a:extLst>
          </p:cNvPr>
          <p:cNvPicPr>
            <a:picLocks noChangeAspect="1"/>
          </p:cNvPicPr>
          <p:nvPr/>
        </p:nvPicPr>
        <p:blipFill>
          <a:blip r:embed="rId2"/>
          <a:stretch>
            <a:fillRect/>
          </a:stretch>
        </p:blipFill>
        <p:spPr>
          <a:xfrm>
            <a:off x="1537436" y="313838"/>
            <a:ext cx="9117127" cy="6230324"/>
          </a:xfrm>
          <a:prstGeom prst="rect">
            <a:avLst/>
          </a:prstGeom>
        </p:spPr>
      </p:pic>
    </p:spTree>
    <p:extLst>
      <p:ext uri="{BB962C8B-B14F-4D97-AF65-F5344CB8AC3E}">
        <p14:creationId xmlns:p14="http://schemas.microsoft.com/office/powerpoint/2010/main" val="35037160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98964" y="173454"/>
            <a:ext cx="6194073" cy="6511092"/>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6389058A-E7CE-F021-9C4C-B53417031779}"/>
              </a:ext>
            </a:extLst>
          </p:cNvPr>
          <p:cNvSpPr>
            <a:spLocks noGrp="1" noChangeArrowheads="1"/>
          </p:cNvSpPr>
          <p:nvPr>
            <p:ph type="title" idx="4294967295"/>
          </p:nvPr>
        </p:nvSpPr>
        <p:spPr>
          <a:xfrm>
            <a:off x="838200" y="228600"/>
            <a:ext cx="10515600" cy="914400"/>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12/12/4/4</a:t>
            </a:r>
          </a:p>
        </p:txBody>
      </p:sp>
      <p:sp>
        <p:nvSpPr>
          <p:cNvPr id="49155" name="Rectangle 3">
            <a:extLst>
              <a:ext uri="{FF2B5EF4-FFF2-40B4-BE49-F238E27FC236}">
                <a16:creationId xmlns:a16="http://schemas.microsoft.com/office/drawing/2014/main" id="{5740AEA5-1530-67A0-D079-271353F6D860}"/>
              </a:ext>
            </a:extLst>
          </p:cNvPr>
          <p:cNvSpPr>
            <a:spLocks noGrp="1" noChangeArrowheads="1"/>
          </p:cNvSpPr>
          <p:nvPr>
            <p:ph type="body" idx="4294967295"/>
          </p:nvPr>
        </p:nvSpPr>
        <p:spPr>
          <a:xfrm>
            <a:off x="1524000" y="1825625"/>
            <a:ext cx="3609242"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gn="just">
              <a:lnSpc>
                <a:spcPct val="100000"/>
              </a:lnSpc>
              <a:spcBef>
                <a:spcPts val="0"/>
              </a:spcBef>
              <a:spcAft>
                <a:spcPts val="3600"/>
              </a:spcAft>
              <a:buClr>
                <a:srgbClr val="00FFFF"/>
              </a:buClr>
              <a:defRPr/>
            </a:pPr>
            <a:r>
              <a:rPr lang="en-US" altLang="en-US" sz="3200" dirty="0">
                <a:effectLst>
                  <a:outerShdw blurRad="38100" dist="38100" dir="2700000" algn="tl">
                    <a:srgbClr val="000000">
                      <a:alpha val="43137"/>
                    </a:srgbClr>
                  </a:outerShdw>
                </a:effectLst>
              </a:rPr>
              <a:t>Romans </a:t>
            </a:r>
            <a:r>
              <a:rPr lang="en-US" altLang="en-US" sz="3200" b="1" u="sng" dirty="0">
                <a:solidFill>
                  <a:srgbClr val="FFFFCC"/>
                </a:solidFill>
                <a:effectLst>
                  <a:outerShdw blurRad="38100" dist="38100" dir="2700000" algn="tl">
                    <a:srgbClr val="000000">
                      <a:alpha val="43137"/>
                    </a:srgbClr>
                  </a:outerShdw>
                </a:effectLst>
              </a:rPr>
              <a:t>12</a:t>
            </a:r>
          </a:p>
          <a:p>
            <a:pPr marL="457200" indent="-457200" algn="just">
              <a:lnSpc>
                <a:spcPct val="100000"/>
              </a:lnSpc>
              <a:spcBef>
                <a:spcPts val="0"/>
              </a:spcBef>
              <a:spcAft>
                <a:spcPts val="3600"/>
              </a:spcAft>
              <a:buClr>
                <a:srgbClr val="00FFFF"/>
              </a:buClr>
              <a:defRPr/>
            </a:pPr>
            <a:r>
              <a:rPr lang="en-US" altLang="en-US" sz="3200" dirty="0">
                <a:effectLst>
                  <a:outerShdw blurRad="38100" dist="38100" dir="2700000" algn="tl">
                    <a:srgbClr val="000000">
                      <a:alpha val="43137"/>
                    </a:srgbClr>
                  </a:outerShdw>
                </a:effectLst>
              </a:rPr>
              <a:t>1 Corinthians </a:t>
            </a:r>
            <a:r>
              <a:rPr lang="en-US" altLang="en-US" sz="3200" b="1" u="sng" dirty="0">
                <a:solidFill>
                  <a:srgbClr val="FFFFCC"/>
                </a:solidFill>
                <a:effectLst>
                  <a:outerShdw blurRad="38100" dist="38100" dir="2700000" algn="tl">
                    <a:srgbClr val="000000">
                      <a:alpha val="43137"/>
                    </a:srgbClr>
                  </a:outerShdw>
                </a:effectLst>
              </a:rPr>
              <a:t>12</a:t>
            </a:r>
          </a:p>
          <a:p>
            <a:pPr marL="457200" indent="-457200" algn="just">
              <a:lnSpc>
                <a:spcPct val="100000"/>
              </a:lnSpc>
              <a:spcBef>
                <a:spcPts val="0"/>
              </a:spcBef>
              <a:spcAft>
                <a:spcPts val="3600"/>
              </a:spcAft>
              <a:buClr>
                <a:srgbClr val="00FFFF"/>
              </a:buClr>
              <a:defRPr/>
            </a:pPr>
            <a:r>
              <a:rPr lang="en-US" altLang="en-US" sz="3200" dirty="0">
                <a:effectLst>
                  <a:outerShdw blurRad="38100" dist="38100" dir="2700000" algn="tl">
                    <a:srgbClr val="000000">
                      <a:alpha val="43137"/>
                    </a:srgbClr>
                  </a:outerShdw>
                </a:effectLst>
              </a:rPr>
              <a:t>1 Peter </a:t>
            </a:r>
            <a:r>
              <a:rPr lang="en-US" altLang="en-US" sz="3200" b="1" u="sng" dirty="0">
                <a:solidFill>
                  <a:srgbClr val="FFFFCC"/>
                </a:solidFill>
                <a:effectLst>
                  <a:outerShdw blurRad="38100" dist="38100" dir="2700000" algn="tl">
                    <a:srgbClr val="000000">
                      <a:alpha val="43137"/>
                    </a:srgbClr>
                  </a:outerShdw>
                </a:effectLst>
              </a:rPr>
              <a:t>4</a:t>
            </a:r>
          </a:p>
          <a:p>
            <a:pPr marL="457200" indent="-457200" algn="just">
              <a:lnSpc>
                <a:spcPct val="100000"/>
              </a:lnSpc>
              <a:spcBef>
                <a:spcPts val="0"/>
              </a:spcBef>
              <a:spcAft>
                <a:spcPts val="3600"/>
              </a:spcAft>
              <a:buClr>
                <a:srgbClr val="00FFFF"/>
              </a:buClr>
              <a:defRPr/>
            </a:pPr>
            <a:r>
              <a:rPr lang="en-US" altLang="en-US" sz="3200" dirty="0">
                <a:effectLst>
                  <a:outerShdw blurRad="38100" dist="38100" dir="2700000" algn="tl">
                    <a:srgbClr val="000000">
                      <a:alpha val="43137"/>
                    </a:srgbClr>
                  </a:outerShdw>
                </a:effectLst>
              </a:rPr>
              <a:t>Ephesians </a:t>
            </a:r>
            <a:r>
              <a:rPr lang="en-US" altLang="en-US" sz="3200" b="1" u="sng" dirty="0">
                <a:solidFill>
                  <a:srgbClr val="FFFFCC"/>
                </a:solidFill>
                <a:effectLst>
                  <a:outerShdw blurRad="38100" dist="38100" dir="2700000" algn="tl">
                    <a:srgbClr val="000000">
                      <a:alpha val="43137"/>
                    </a:srgbClr>
                  </a:outerShdw>
                </a:effectLst>
              </a:rPr>
              <a:t>4</a:t>
            </a:r>
          </a:p>
        </p:txBody>
      </p:sp>
      <p:pic>
        <p:nvPicPr>
          <p:cNvPr id="49156" name="Picture 5" descr="C:\Users\awoods\AppData\Local\Microsoft\Windows\Temporary Internet Files\Content.IE5\O6YQEJO4\MC900371042[1].wmf">
            <a:extLst>
              <a:ext uri="{FF2B5EF4-FFF2-40B4-BE49-F238E27FC236}">
                <a16:creationId xmlns:a16="http://schemas.microsoft.com/office/drawing/2014/main" id="{55CAAE9D-8A36-AEC0-45F4-D9F5D81AFC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0" y="1600200"/>
            <a:ext cx="360924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66364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Ananias’ Discipline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Deed (1-2)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Accusation (3-4)</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Ananias’ Discipline (5-6)</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7417139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5:5-6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Ananias's Discipline</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Death (5)</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Burial (6)</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0909449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5:5-6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Ananias's Discipline</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Death (5)</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Burial (6)</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6731749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5:5-6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Ananias's Discipline</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b="1" dirty="0">
                <a:effectLst>
                  <a:outerShdw blurRad="38100" dist="38100" dir="2700000" algn="tl">
                    <a:srgbClr val="000000">
                      <a:alpha val="43137"/>
                    </a:srgbClr>
                  </a:outerShdw>
                </a:effectLst>
                <a:latin typeface="Calibri" panose="020F0502020204030204" pitchFamily="34" charset="0"/>
              </a:rPr>
              <a:t>Death (5)</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Burial (6)</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6180748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Ananias’ Discipline (1-6)</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Sapphira’s Discipline (7-10)</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Result (11)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5800" indent="-685800" algn="ctr" defTabSz="914400" eaLnBrk="1" hangingPunct="1">
              <a:lnSpc>
                <a:spcPct val="100000"/>
              </a:lnSpc>
              <a:buFont typeface="+mj-lt"/>
              <a:buAutoNum type="romanUcPeriod" startAt="6"/>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Ananias and Sapphira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5:1-11</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416233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5:7-10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Sapphira's’ Discipline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Sin (7-8)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confrontation &amp; judgment (9)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Death and burial (10)</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7883829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5:7-10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Sapphira's’ Discipline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Sin (7-8)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confrontation &amp; judgment (9)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Death and burial (10)</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498533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4:32-33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Characteristics of the Church</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Multitude (32a)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Sharing (32b)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Apostolic witness (33a)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Grace (33b)</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0050830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5:7-10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Sapphira's’ Discipline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Sin (7-8)</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Peter’s confrontation &amp; judgment (9)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Death and burial (10)</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600013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5:7-10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Sapphira's’ Discipline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Sin (7-8)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confrontation &amp; judgment (9)</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Death and burial (10)</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9467105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Ananias’ Discipline (1-6)</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Sapphira’s Discipline (7-10)</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Result (11)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5800" indent="-685800" algn="ctr" defTabSz="914400" eaLnBrk="1" hangingPunct="1">
              <a:lnSpc>
                <a:spcPct val="100000"/>
              </a:lnSpc>
              <a:buFont typeface="+mj-lt"/>
              <a:buAutoNum type="romanUcPeriod" startAt="6"/>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Ananias and Sapphira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5:1-11</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1381036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Fear within the congregation (11a)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Fear outside the congregation (11b)</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743514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Fear within the congregation (11a)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Fear outside the congregation (11b)</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1978815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9E975BE4-5787-1CA7-9FBC-DE0CD7D25721}"/>
              </a:ext>
            </a:extLst>
          </p:cNvPr>
          <p:cNvSpPr txBox="1"/>
          <p:nvPr/>
        </p:nvSpPr>
        <p:spPr>
          <a:xfrm>
            <a:off x="655320" y="0"/>
            <a:ext cx="10881360" cy="4801314"/>
          </a:xfrm>
          <a:prstGeom prst="rect">
            <a:avLst/>
          </a:prstGeom>
          <a:noFill/>
        </p:spPr>
        <p:txBody>
          <a:bodyPr wrap="square">
            <a:spAutoFit/>
          </a:bodyPr>
          <a:lstStyle/>
          <a:p>
            <a:pPr marL="0" marR="0" algn="ctr">
              <a:spcBef>
                <a:spcPts val="0"/>
              </a:spcBef>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2:47</a:t>
            </a:r>
          </a:p>
          <a:p>
            <a:pPr marL="0" marR="0" algn="just">
              <a:spcBef>
                <a:spcPts val="0"/>
              </a:spcBef>
              <a:spcAft>
                <a:spcPts val="0"/>
              </a:spcAft>
            </a:pPr>
            <a:r>
              <a:rPr lang="en-US" sz="3600" dirty="0">
                <a:effectLst>
                  <a:outerShdw blurRad="38100" dist="38100" dir="2700000" algn="tl">
                    <a:srgbClr val="000000">
                      <a:alpha val="43137"/>
                    </a:srgbClr>
                  </a:outerShdw>
                </a:effectLst>
              </a:rPr>
              <a:t>“praising God and having favor with all the people. And the Lord was adding to their number day by day those who were being saved.” </a:t>
            </a: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(NASB)</a:t>
            </a:r>
          </a:p>
          <a:p>
            <a:pPr marL="0" marR="0" algn="just">
              <a:spcBef>
                <a:spcPts val="0"/>
              </a:spcBef>
              <a:spcAft>
                <a:spcPts val="0"/>
              </a:spcAft>
            </a:pPr>
            <a:endParaRPr lang="en-US" sz="3600" dirty="0">
              <a:solidFill>
                <a:srgbClr val="000000"/>
              </a:solidFill>
              <a:latin typeface="system-ui"/>
            </a:endParaRPr>
          </a:p>
          <a:p>
            <a:pPr marL="0" marR="0" algn="just">
              <a:spcBef>
                <a:spcPts val="0"/>
              </a:spcBef>
              <a:spcAft>
                <a:spcPts val="0"/>
              </a:spcAft>
            </a:pPr>
            <a:r>
              <a:rPr lang="en-US" sz="3600" dirty="0">
                <a:effectLst>
                  <a:outerShdw blurRad="38100" dist="38100" dir="2700000" algn="tl">
                    <a:srgbClr val="000000">
                      <a:alpha val="43137"/>
                    </a:srgbClr>
                  </a:outerShdw>
                </a:effectLst>
              </a:rPr>
              <a:t>“praising God and having favor with all the people. And the Lord added to </a:t>
            </a:r>
            <a:r>
              <a:rPr lang="en-US" sz="3600" b="1" u="sng" dirty="0">
                <a:solidFill>
                  <a:srgbClr val="FFFFCC"/>
                </a:solidFill>
                <a:effectLst>
                  <a:outerShdw blurRad="38100" dist="38100" dir="2700000" algn="tl">
                    <a:srgbClr val="000000">
                      <a:alpha val="43137"/>
                    </a:srgbClr>
                  </a:outerShdw>
                </a:effectLst>
              </a:rPr>
              <a:t>the church</a:t>
            </a:r>
            <a:r>
              <a:rPr lang="en-US" sz="3600" dirty="0">
                <a:effectLst>
                  <a:outerShdw blurRad="38100" dist="38100" dir="2700000" algn="tl">
                    <a:srgbClr val="000000">
                      <a:alpha val="43137"/>
                    </a:srgbClr>
                  </a:outerShdw>
                </a:effectLst>
              </a:rPr>
              <a:t> daily those who were being saved.” </a:t>
            </a: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(NKJV)</a:t>
            </a:r>
          </a:p>
        </p:txBody>
      </p:sp>
    </p:spTree>
    <p:extLst>
      <p:ext uri="{BB962C8B-B14F-4D97-AF65-F5344CB8AC3E}">
        <p14:creationId xmlns:p14="http://schemas.microsoft.com/office/powerpoint/2010/main" val="30959395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54B47F7E-A52E-4B89-D4A0-1158A7ADC700}"/>
              </a:ext>
            </a:extLst>
          </p:cNvPr>
          <p:cNvGraphicFramePr>
            <a:graphicFrameLocks noGrp="1"/>
          </p:cNvGraphicFramePr>
          <p:nvPr/>
        </p:nvGraphicFramePr>
        <p:xfrm>
          <a:off x="609600" y="137158"/>
          <a:ext cx="10972800" cy="6583684"/>
        </p:xfrm>
        <a:graphic>
          <a:graphicData uri="http://schemas.openxmlformats.org/drawingml/2006/table">
            <a:tbl>
              <a:tblPr firstRow="1" bandRow="1">
                <a:tableStyleId>{5C22544A-7EE6-4342-B048-85BDC9FD1C3A}</a:tableStyleId>
              </a:tblPr>
              <a:tblGrid>
                <a:gridCol w="2194560">
                  <a:extLst>
                    <a:ext uri="{9D8B030D-6E8A-4147-A177-3AD203B41FA5}">
                      <a16:colId xmlns:a16="http://schemas.microsoft.com/office/drawing/2014/main" val="2367087237"/>
                    </a:ext>
                  </a:extLst>
                </a:gridCol>
                <a:gridCol w="2194560">
                  <a:extLst>
                    <a:ext uri="{9D8B030D-6E8A-4147-A177-3AD203B41FA5}">
                      <a16:colId xmlns:a16="http://schemas.microsoft.com/office/drawing/2014/main" val="875721717"/>
                    </a:ext>
                  </a:extLst>
                </a:gridCol>
                <a:gridCol w="2194560">
                  <a:extLst>
                    <a:ext uri="{9D8B030D-6E8A-4147-A177-3AD203B41FA5}">
                      <a16:colId xmlns:a16="http://schemas.microsoft.com/office/drawing/2014/main" val="627541462"/>
                    </a:ext>
                  </a:extLst>
                </a:gridCol>
                <a:gridCol w="2194560">
                  <a:extLst>
                    <a:ext uri="{9D8B030D-6E8A-4147-A177-3AD203B41FA5}">
                      <a16:colId xmlns:a16="http://schemas.microsoft.com/office/drawing/2014/main" val="1647326224"/>
                    </a:ext>
                  </a:extLst>
                </a:gridCol>
                <a:gridCol w="2194560">
                  <a:extLst>
                    <a:ext uri="{9D8B030D-6E8A-4147-A177-3AD203B41FA5}">
                      <a16:colId xmlns:a16="http://schemas.microsoft.com/office/drawing/2014/main" val="21954414"/>
                    </a:ext>
                  </a:extLst>
                </a:gridCol>
              </a:tblGrid>
              <a:tr h="897774">
                <a:tc>
                  <a:txBody>
                    <a:bodyPr/>
                    <a:lstStyle/>
                    <a:p>
                      <a:pPr algn="ctr"/>
                      <a:r>
                        <a:rPr lang="en-US" sz="2400" b="1" dirty="0">
                          <a:solidFill>
                            <a:schemeClr val="bg1"/>
                          </a:solidFill>
                        </a:rPr>
                        <a:t>Author</a:t>
                      </a:r>
                    </a:p>
                  </a:txBody>
                  <a:tcPr anchor="ctr">
                    <a:solidFill>
                      <a:schemeClr val="accent5">
                        <a:lumMod val="60000"/>
                        <a:lumOff val="40000"/>
                      </a:schemeClr>
                    </a:solidFill>
                  </a:tcPr>
                </a:tc>
                <a:tc>
                  <a:txBody>
                    <a:bodyPr/>
                    <a:lstStyle/>
                    <a:p>
                      <a:pPr algn="ctr"/>
                      <a:r>
                        <a:rPr lang="en-US" sz="2400" b="1" dirty="0">
                          <a:solidFill>
                            <a:schemeClr val="bg1"/>
                          </a:solidFill>
                        </a:rPr>
                        <a:t>Written</a:t>
                      </a:r>
                    </a:p>
                  </a:txBody>
                  <a:tcPr anchor="ctr">
                    <a:solidFill>
                      <a:schemeClr val="accent5">
                        <a:lumMod val="60000"/>
                        <a:lumOff val="40000"/>
                      </a:schemeClr>
                    </a:solidFill>
                  </a:tcPr>
                </a:tc>
                <a:tc>
                  <a:txBody>
                    <a:bodyPr/>
                    <a:lstStyle/>
                    <a:p>
                      <a:pPr algn="ctr"/>
                      <a:r>
                        <a:rPr lang="en-US" sz="2400" b="1" dirty="0">
                          <a:solidFill>
                            <a:schemeClr val="bg1"/>
                          </a:solidFill>
                        </a:rPr>
                        <a:t>Earliest MSS</a:t>
                      </a:r>
                    </a:p>
                  </a:txBody>
                  <a:tcPr anchor="ctr">
                    <a:solidFill>
                      <a:schemeClr val="accent5">
                        <a:lumMod val="60000"/>
                        <a:lumOff val="40000"/>
                      </a:schemeClr>
                    </a:solidFill>
                  </a:tcPr>
                </a:tc>
                <a:tc>
                  <a:txBody>
                    <a:bodyPr/>
                    <a:lstStyle/>
                    <a:p>
                      <a:pPr algn="ctr"/>
                      <a:r>
                        <a:rPr lang="en-US" sz="2400" b="1" dirty="0">
                          <a:solidFill>
                            <a:schemeClr val="bg1"/>
                          </a:solidFill>
                        </a:rPr>
                        <a:t>Time Span</a:t>
                      </a:r>
                    </a:p>
                  </a:txBody>
                  <a:tcPr anchor="ctr">
                    <a:solidFill>
                      <a:schemeClr val="accent5">
                        <a:lumMod val="60000"/>
                        <a:lumOff val="40000"/>
                      </a:schemeClr>
                    </a:solidFill>
                  </a:tcPr>
                </a:tc>
                <a:tc>
                  <a:txBody>
                    <a:bodyPr/>
                    <a:lstStyle/>
                    <a:p>
                      <a:pPr algn="ctr"/>
                      <a:r>
                        <a:rPr lang="en-US" sz="2400" b="1" dirty="0">
                          <a:solidFill>
                            <a:schemeClr val="bg1"/>
                          </a:solidFill>
                        </a:rPr>
                        <a:t>No. MSS</a:t>
                      </a:r>
                    </a:p>
                  </a:txBody>
                  <a:tcPr anchor="ctr">
                    <a:solidFill>
                      <a:schemeClr val="accent5">
                        <a:lumMod val="60000"/>
                        <a:lumOff val="40000"/>
                      </a:schemeClr>
                    </a:solidFill>
                  </a:tcPr>
                </a:tc>
                <a:extLst>
                  <a:ext uri="{0D108BD9-81ED-4DB2-BD59-A6C34878D82A}">
                    <a16:rowId xmlns:a16="http://schemas.microsoft.com/office/drawing/2014/main" val="2257963184"/>
                  </a:ext>
                </a:extLst>
              </a:tr>
              <a:tr h="897774">
                <a:tc>
                  <a:txBody>
                    <a:bodyPr/>
                    <a:lstStyle/>
                    <a:p>
                      <a:pPr algn="ctr"/>
                      <a:r>
                        <a:rPr lang="en-US" sz="2400" b="1" dirty="0">
                          <a:solidFill>
                            <a:schemeClr val="bg1"/>
                          </a:solidFill>
                        </a:rPr>
                        <a:t>Cesar</a:t>
                      </a:r>
                    </a:p>
                  </a:txBody>
                  <a:tcPr anchor="ctr">
                    <a:solidFill>
                      <a:schemeClr val="accent5">
                        <a:lumMod val="20000"/>
                        <a:lumOff val="80000"/>
                      </a:schemeClr>
                    </a:solidFill>
                  </a:tcPr>
                </a:tc>
                <a:tc>
                  <a:txBody>
                    <a:bodyPr/>
                    <a:lstStyle/>
                    <a:p>
                      <a:pPr algn="ctr"/>
                      <a:r>
                        <a:rPr lang="en-US" sz="2400" b="1" dirty="0">
                          <a:solidFill>
                            <a:schemeClr val="bg1"/>
                          </a:solidFill>
                        </a:rPr>
                        <a:t>100 to 44 </a:t>
                      </a:r>
                      <a:r>
                        <a:rPr lang="en-US" sz="2400" b="1" cap="small" baseline="0" dirty="0" err="1">
                          <a:solidFill>
                            <a:schemeClr val="bg1"/>
                          </a:solidFill>
                        </a:rPr>
                        <a:t>b.c.</a:t>
                      </a:r>
                      <a:endParaRPr lang="en-US" sz="2400" b="1" cap="small" baseline="0" dirty="0">
                        <a:solidFill>
                          <a:schemeClr val="bg1"/>
                        </a:solidFill>
                      </a:endParaRPr>
                    </a:p>
                  </a:txBody>
                  <a:tcPr anchor="ctr">
                    <a:solidFill>
                      <a:schemeClr val="accent5">
                        <a:lumMod val="20000"/>
                        <a:lumOff val="80000"/>
                      </a:schemeClr>
                    </a:solidFill>
                  </a:tcPr>
                </a:tc>
                <a:tc>
                  <a:txBody>
                    <a:bodyPr/>
                    <a:lstStyle/>
                    <a:p>
                      <a:pPr algn="ctr"/>
                      <a:r>
                        <a:rPr lang="en-US" sz="2400" b="1" kern="1200" cap="small" baseline="0" dirty="0" err="1">
                          <a:solidFill>
                            <a:schemeClr val="bg1"/>
                          </a:solidFill>
                        </a:rPr>
                        <a:t>a.d.</a:t>
                      </a:r>
                      <a:r>
                        <a:rPr lang="en-US" sz="2400" b="1" dirty="0">
                          <a:solidFill>
                            <a:schemeClr val="bg1"/>
                          </a:solidFill>
                        </a:rPr>
                        <a:t> 900</a:t>
                      </a:r>
                    </a:p>
                  </a:txBody>
                  <a:tcPr anchor="ctr">
                    <a:solidFill>
                      <a:schemeClr val="accent5">
                        <a:lumMod val="20000"/>
                        <a:lumOff val="80000"/>
                      </a:schemeClr>
                    </a:solidFill>
                  </a:tcPr>
                </a:tc>
                <a:tc>
                  <a:txBody>
                    <a:bodyPr/>
                    <a:lstStyle/>
                    <a:p>
                      <a:pPr algn="ctr"/>
                      <a:r>
                        <a:rPr lang="en-US" sz="2400" b="1" dirty="0">
                          <a:solidFill>
                            <a:schemeClr val="bg1"/>
                          </a:solidFill>
                        </a:rPr>
                        <a:t>1000</a:t>
                      </a:r>
                    </a:p>
                  </a:txBody>
                  <a:tcPr anchor="ctr">
                    <a:solidFill>
                      <a:schemeClr val="accent5">
                        <a:lumMod val="20000"/>
                        <a:lumOff val="80000"/>
                      </a:schemeClr>
                    </a:solidFill>
                  </a:tcPr>
                </a:tc>
                <a:tc>
                  <a:txBody>
                    <a:bodyPr/>
                    <a:lstStyle/>
                    <a:p>
                      <a:pPr algn="ctr"/>
                      <a:r>
                        <a:rPr lang="en-US" sz="2400" b="1" dirty="0">
                          <a:solidFill>
                            <a:schemeClr val="bg1"/>
                          </a:solidFill>
                        </a:rPr>
                        <a:t>10</a:t>
                      </a:r>
                    </a:p>
                  </a:txBody>
                  <a:tcPr anchor="ctr">
                    <a:solidFill>
                      <a:schemeClr val="accent5">
                        <a:lumMod val="20000"/>
                        <a:lumOff val="80000"/>
                      </a:schemeClr>
                    </a:solidFill>
                  </a:tcPr>
                </a:tc>
                <a:extLst>
                  <a:ext uri="{0D108BD9-81ED-4DB2-BD59-A6C34878D82A}">
                    <a16:rowId xmlns:a16="http://schemas.microsoft.com/office/drawing/2014/main" val="1277636655"/>
                  </a:ext>
                </a:extLst>
              </a:tr>
              <a:tr h="598517">
                <a:tc>
                  <a:txBody>
                    <a:bodyPr/>
                    <a:lstStyle/>
                    <a:p>
                      <a:pPr algn="ctr"/>
                      <a:r>
                        <a:rPr lang="en-US" sz="2400" b="1" dirty="0">
                          <a:solidFill>
                            <a:schemeClr val="bg1"/>
                          </a:solidFill>
                        </a:rPr>
                        <a:t>Plato</a:t>
                      </a:r>
                    </a:p>
                  </a:txBody>
                  <a:tcPr anchor="ctr">
                    <a:solidFill>
                      <a:schemeClr val="accent5">
                        <a:lumMod val="20000"/>
                        <a:lumOff val="80000"/>
                      </a:schemeClr>
                    </a:solidFill>
                  </a:tcPr>
                </a:tc>
                <a:tc>
                  <a:txBody>
                    <a:bodyPr/>
                    <a:lstStyle/>
                    <a:p>
                      <a:pPr algn="ctr"/>
                      <a:r>
                        <a:rPr lang="en-US" sz="2400" b="1" dirty="0">
                          <a:solidFill>
                            <a:schemeClr val="bg1"/>
                          </a:solidFill>
                        </a:rPr>
                        <a:t>427 to 347 </a:t>
                      </a:r>
                      <a:r>
                        <a:rPr lang="en-US" sz="2400" b="1" cap="small" baseline="0" dirty="0" err="1">
                          <a:solidFill>
                            <a:schemeClr val="bg1"/>
                          </a:solidFill>
                        </a:rPr>
                        <a:t>b.c.</a:t>
                      </a:r>
                      <a:endParaRPr lang="en-US" sz="2400" b="1" dirty="0">
                        <a:solidFill>
                          <a:schemeClr val="bg1"/>
                        </a:solidFill>
                      </a:endParaRP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900</a:t>
                      </a:r>
                    </a:p>
                  </a:txBody>
                  <a:tcPr anchor="ctr">
                    <a:solidFill>
                      <a:schemeClr val="accent5">
                        <a:lumMod val="20000"/>
                        <a:lumOff val="80000"/>
                      </a:schemeClr>
                    </a:solidFill>
                  </a:tcPr>
                </a:tc>
                <a:tc>
                  <a:txBody>
                    <a:bodyPr/>
                    <a:lstStyle/>
                    <a:p>
                      <a:pPr algn="ctr"/>
                      <a:r>
                        <a:rPr lang="en-US" sz="2400" b="1" dirty="0">
                          <a:solidFill>
                            <a:schemeClr val="bg1"/>
                          </a:solidFill>
                        </a:rPr>
                        <a:t>1200</a:t>
                      </a:r>
                    </a:p>
                  </a:txBody>
                  <a:tcPr anchor="ctr">
                    <a:solidFill>
                      <a:schemeClr val="accent5">
                        <a:lumMod val="20000"/>
                        <a:lumOff val="80000"/>
                      </a:schemeClr>
                    </a:solidFill>
                  </a:tcPr>
                </a:tc>
                <a:tc>
                  <a:txBody>
                    <a:bodyPr/>
                    <a:lstStyle/>
                    <a:p>
                      <a:pPr algn="ctr"/>
                      <a:r>
                        <a:rPr lang="en-US" sz="2400" b="1" dirty="0">
                          <a:solidFill>
                            <a:schemeClr val="bg1"/>
                          </a:solidFill>
                        </a:rPr>
                        <a:t>7</a:t>
                      </a:r>
                    </a:p>
                  </a:txBody>
                  <a:tcPr anchor="ctr">
                    <a:solidFill>
                      <a:schemeClr val="accent5">
                        <a:lumMod val="20000"/>
                        <a:lumOff val="80000"/>
                      </a:schemeClr>
                    </a:solidFill>
                  </a:tcPr>
                </a:tc>
                <a:extLst>
                  <a:ext uri="{0D108BD9-81ED-4DB2-BD59-A6C34878D82A}">
                    <a16:rowId xmlns:a16="http://schemas.microsoft.com/office/drawing/2014/main" val="1869458410"/>
                  </a:ext>
                </a:extLst>
              </a:tr>
              <a:tr h="598517">
                <a:tc>
                  <a:txBody>
                    <a:bodyPr/>
                    <a:lstStyle/>
                    <a:p>
                      <a:pPr algn="ctr"/>
                      <a:r>
                        <a:rPr lang="en-US" sz="2400" b="1" dirty="0">
                          <a:solidFill>
                            <a:schemeClr val="bg1"/>
                          </a:solidFill>
                        </a:rPr>
                        <a:t>Thucydides</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rPr>
                        <a:t>460 to 400 </a:t>
                      </a:r>
                      <a:r>
                        <a:rPr lang="en-US" sz="2400" b="1" cap="small" baseline="0" dirty="0" err="1">
                          <a:solidFill>
                            <a:schemeClr val="bg1"/>
                          </a:solidFill>
                        </a:rPr>
                        <a:t>b.c.</a:t>
                      </a:r>
                      <a:endParaRPr lang="en-US" sz="2400" b="1" dirty="0">
                        <a:solidFill>
                          <a:schemeClr val="bg1"/>
                        </a:solidFill>
                      </a:endParaRP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900</a:t>
                      </a:r>
                    </a:p>
                  </a:txBody>
                  <a:tcPr anchor="ctr">
                    <a:solidFill>
                      <a:schemeClr val="accent5">
                        <a:lumMod val="20000"/>
                        <a:lumOff val="80000"/>
                      </a:schemeClr>
                    </a:solidFill>
                  </a:tcPr>
                </a:tc>
                <a:tc>
                  <a:txBody>
                    <a:bodyPr/>
                    <a:lstStyle/>
                    <a:p>
                      <a:pPr algn="ctr"/>
                      <a:r>
                        <a:rPr lang="en-US" sz="2400" b="1" dirty="0">
                          <a:solidFill>
                            <a:schemeClr val="bg1"/>
                          </a:solidFill>
                        </a:rPr>
                        <a:t>1300</a:t>
                      </a:r>
                    </a:p>
                  </a:txBody>
                  <a:tcPr anchor="ctr">
                    <a:solidFill>
                      <a:schemeClr val="accent5">
                        <a:lumMod val="20000"/>
                        <a:lumOff val="80000"/>
                      </a:schemeClr>
                    </a:solidFill>
                  </a:tcPr>
                </a:tc>
                <a:tc>
                  <a:txBody>
                    <a:bodyPr/>
                    <a:lstStyle/>
                    <a:p>
                      <a:pPr algn="ctr"/>
                      <a:r>
                        <a:rPr lang="en-US" sz="2400" b="1" dirty="0">
                          <a:solidFill>
                            <a:schemeClr val="bg1"/>
                          </a:solidFill>
                        </a:rPr>
                        <a:t>8</a:t>
                      </a:r>
                    </a:p>
                  </a:txBody>
                  <a:tcPr anchor="ctr">
                    <a:solidFill>
                      <a:schemeClr val="accent5">
                        <a:lumMod val="20000"/>
                        <a:lumOff val="80000"/>
                      </a:schemeClr>
                    </a:solidFill>
                  </a:tcPr>
                </a:tc>
                <a:extLst>
                  <a:ext uri="{0D108BD9-81ED-4DB2-BD59-A6C34878D82A}">
                    <a16:rowId xmlns:a16="http://schemas.microsoft.com/office/drawing/2014/main" val="4107569485"/>
                  </a:ext>
                </a:extLst>
              </a:tr>
              <a:tr h="598517">
                <a:tc>
                  <a:txBody>
                    <a:bodyPr/>
                    <a:lstStyle/>
                    <a:p>
                      <a:pPr algn="ctr"/>
                      <a:r>
                        <a:rPr lang="en-US" sz="2400" b="1" dirty="0">
                          <a:solidFill>
                            <a:schemeClr val="bg1"/>
                          </a:solidFill>
                        </a:rPr>
                        <a:t>Tacitus</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100</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1100</a:t>
                      </a:r>
                    </a:p>
                  </a:txBody>
                  <a:tcPr anchor="ctr">
                    <a:solidFill>
                      <a:schemeClr val="accent5">
                        <a:lumMod val="20000"/>
                        <a:lumOff val="80000"/>
                      </a:schemeClr>
                    </a:solidFill>
                  </a:tcPr>
                </a:tc>
                <a:tc>
                  <a:txBody>
                    <a:bodyPr/>
                    <a:lstStyle/>
                    <a:p>
                      <a:pPr algn="ctr"/>
                      <a:r>
                        <a:rPr lang="en-US" sz="2400" b="1" dirty="0">
                          <a:solidFill>
                            <a:schemeClr val="bg1"/>
                          </a:solidFill>
                        </a:rPr>
                        <a:t>1000</a:t>
                      </a:r>
                    </a:p>
                  </a:txBody>
                  <a:tcPr anchor="ctr">
                    <a:solidFill>
                      <a:schemeClr val="accent5">
                        <a:lumMod val="20000"/>
                        <a:lumOff val="80000"/>
                      </a:schemeClr>
                    </a:solidFill>
                  </a:tcPr>
                </a:tc>
                <a:tc>
                  <a:txBody>
                    <a:bodyPr/>
                    <a:lstStyle/>
                    <a:p>
                      <a:pPr algn="ctr"/>
                      <a:r>
                        <a:rPr lang="en-US" sz="2400" b="1" dirty="0">
                          <a:solidFill>
                            <a:schemeClr val="bg1"/>
                          </a:solidFill>
                        </a:rPr>
                        <a:t>20</a:t>
                      </a:r>
                    </a:p>
                  </a:txBody>
                  <a:tcPr anchor="ctr">
                    <a:solidFill>
                      <a:schemeClr val="accent5">
                        <a:lumMod val="20000"/>
                        <a:lumOff val="80000"/>
                      </a:schemeClr>
                    </a:solidFill>
                  </a:tcPr>
                </a:tc>
                <a:extLst>
                  <a:ext uri="{0D108BD9-81ED-4DB2-BD59-A6C34878D82A}">
                    <a16:rowId xmlns:a16="http://schemas.microsoft.com/office/drawing/2014/main" val="3790177245"/>
                  </a:ext>
                </a:extLst>
              </a:tr>
              <a:tr h="598517">
                <a:tc>
                  <a:txBody>
                    <a:bodyPr/>
                    <a:lstStyle/>
                    <a:p>
                      <a:pPr algn="ctr"/>
                      <a:r>
                        <a:rPr lang="en-US" sz="2400" b="1" dirty="0">
                          <a:solidFill>
                            <a:schemeClr val="bg1"/>
                          </a:solidFill>
                        </a:rPr>
                        <a:t>Suetonius</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75 to 160</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950</a:t>
                      </a:r>
                    </a:p>
                  </a:txBody>
                  <a:tcPr anchor="ctr">
                    <a:solidFill>
                      <a:schemeClr val="accent5">
                        <a:lumMod val="20000"/>
                        <a:lumOff val="80000"/>
                      </a:schemeClr>
                    </a:solidFill>
                  </a:tcPr>
                </a:tc>
                <a:tc>
                  <a:txBody>
                    <a:bodyPr/>
                    <a:lstStyle/>
                    <a:p>
                      <a:pPr algn="ctr"/>
                      <a:r>
                        <a:rPr lang="en-US" sz="2400" b="1" dirty="0">
                          <a:solidFill>
                            <a:schemeClr val="bg1"/>
                          </a:solidFill>
                        </a:rPr>
                        <a:t>800</a:t>
                      </a:r>
                    </a:p>
                  </a:txBody>
                  <a:tcPr anchor="ctr">
                    <a:solidFill>
                      <a:schemeClr val="accent5">
                        <a:lumMod val="20000"/>
                        <a:lumOff val="80000"/>
                      </a:schemeClr>
                    </a:solidFill>
                  </a:tcPr>
                </a:tc>
                <a:tc>
                  <a:txBody>
                    <a:bodyPr/>
                    <a:lstStyle/>
                    <a:p>
                      <a:pPr algn="ctr"/>
                      <a:r>
                        <a:rPr lang="en-US" sz="2400" b="1" dirty="0">
                          <a:solidFill>
                            <a:schemeClr val="bg1"/>
                          </a:solidFill>
                        </a:rPr>
                        <a:t>8</a:t>
                      </a:r>
                    </a:p>
                  </a:txBody>
                  <a:tcPr anchor="ctr">
                    <a:solidFill>
                      <a:schemeClr val="accent5">
                        <a:lumMod val="20000"/>
                        <a:lumOff val="80000"/>
                      </a:schemeClr>
                    </a:solidFill>
                  </a:tcPr>
                </a:tc>
                <a:extLst>
                  <a:ext uri="{0D108BD9-81ED-4DB2-BD59-A6C34878D82A}">
                    <a16:rowId xmlns:a16="http://schemas.microsoft.com/office/drawing/2014/main" val="1712994500"/>
                  </a:ext>
                </a:extLst>
              </a:tr>
              <a:tr h="598517">
                <a:tc>
                  <a:txBody>
                    <a:bodyPr/>
                    <a:lstStyle/>
                    <a:p>
                      <a:pPr algn="ctr"/>
                      <a:r>
                        <a:rPr lang="en-US" sz="2400" b="1" dirty="0">
                          <a:solidFill>
                            <a:schemeClr val="bg1"/>
                          </a:solidFill>
                        </a:rPr>
                        <a:t>Homer (</a:t>
                      </a:r>
                      <a:r>
                        <a:rPr lang="en-US" sz="2400" b="1" dirty="0" err="1">
                          <a:solidFill>
                            <a:schemeClr val="bg1"/>
                          </a:solidFill>
                        </a:rPr>
                        <a:t>Illiad</a:t>
                      </a:r>
                      <a:r>
                        <a:rPr lang="en-US" sz="2400" b="1" dirty="0">
                          <a:solidFill>
                            <a:schemeClr val="bg1"/>
                          </a:solidFill>
                        </a:rPr>
                        <a:t>)</a:t>
                      </a:r>
                    </a:p>
                  </a:txBody>
                  <a:tcPr anchor="ctr">
                    <a:solidFill>
                      <a:schemeClr val="accent5">
                        <a:lumMod val="20000"/>
                        <a:lumOff val="80000"/>
                      </a:schemeClr>
                    </a:solidFill>
                  </a:tcPr>
                </a:tc>
                <a:tc>
                  <a:txBody>
                    <a:bodyPr/>
                    <a:lstStyle/>
                    <a:p>
                      <a:pPr algn="ctr"/>
                      <a:r>
                        <a:rPr lang="en-US" sz="2400" b="1" dirty="0">
                          <a:solidFill>
                            <a:schemeClr val="bg1"/>
                          </a:solidFill>
                        </a:rPr>
                        <a:t>900 </a:t>
                      </a:r>
                      <a:r>
                        <a:rPr lang="en-US" sz="2400" b="1" cap="small" baseline="0" dirty="0" err="1">
                          <a:solidFill>
                            <a:schemeClr val="bg1"/>
                          </a:solidFill>
                        </a:rPr>
                        <a:t>b.c.</a:t>
                      </a:r>
                      <a:endParaRPr lang="en-US" sz="2400" b="1" dirty="0">
                        <a:solidFill>
                          <a:schemeClr val="bg1"/>
                        </a:solidFill>
                      </a:endParaRP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400</a:t>
                      </a:r>
                    </a:p>
                  </a:txBody>
                  <a:tcPr anchor="ctr">
                    <a:solidFill>
                      <a:schemeClr val="accent5">
                        <a:lumMod val="20000"/>
                        <a:lumOff val="80000"/>
                      </a:schemeClr>
                    </a:solidFill>
                  </a:tcPr>
                </a:tc>
                <a:tc>
                  <a:txBody>
                    <a:bodyPr/>
                    <a:lstStyle/>
                    <a:p>
                      <a:pPr algn="ctr"/>
                      <a:r>
                        <a:rPr lang="en-US" sz="2400" b="1" dirty="0">
                          <a:solidFill>
                            <a:schemeClr val="bg1"/>
                          </a:solidFill>
                        </a:rPr>
                        <a:t>500</a:t>
                      </a:r>
                    </a:p>
                  </a:txBody>
                  <a:tcPr anchor="ctr">
                    <a:solidFill>
                      <a:schemeClr val="accent5">
                        <a:lumMod val="20000"/>
                        <a:lumOff val="80000"/>
                      </a:schemeClr>
                    </a:solidFill>
                  </a:tcPr>
                </a:tc>
                <a:tc>
                  <a:txBody>
                    <a:bodyPr/>
                    <a:lstStyle/>
                    <a:p>
                      <a:pPr algn="ctr"/>
                      <a:r>
                        <a:rPr lang="en-US" sz="2400" b="1" dirty="0">
                          <a:solidFill>
                            <a:schemeClr val="bg1"/>
                          </a:solidFill>
                        </a:rPr>
                        <a:t>643</a:t>
                      </a:r>
                    </a:p>
                  </a:txBody>
                  <a:tcPr anchor="ctr">
                    <a:solidFill>
                      <a:schemeClr val="accent5">
                        <a:lumMod val="20000"/>
                        <a:lumOff val="80000"/>
                      </a:schemeClr>
                    </a:solidFill>
                  </a:tcPr>
                </a:tc>
                <a:extLst>
                  <a:ext uri="{0D108BD9-81ED-4DB2-BD59-A6C34878D82A}">
                    <a16:rowId xmlns:a16="http://schemas.microsoft.com/office/drawing/2014/main" val="382950422"/>
                  </a:ext>
                </a:extLst>
              </a:tr>
              <a:tr h="598517">
                <a:tc>
                  <a:txBody>
                    <a:bodyPr/>
                    <a:lstStyle/>
                    <a:p>
                      <a:pPr algn="ctr"/>
                      <a:r>
                        <a:rPr lang="en-US" sz="2400" b="1" dirty="0">
                          <a:solidFill>
                            <a:schemeClr val="bg1"/>
                          </a:solidFill>
                        </a:rPr>
                        <a:t>New Testament</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40 to 100</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125</a:t>
                      </a:r>
                    </a:p>
                  </a:txBody>
                  <a:tcPr anchor="ctr">
                    <a:solidFill>
                      <a:schemeClr val="accent5">
                        <a:lumMod val="20000"/>
                        <a:lumOff val="80000"/>
                      </a:schemeClr>
                    </a:solidFill>
                  </a:tcPr>
                </a:tc>
                <a:tc>
                  <a:txBody>
                    <a:bodyPr/>
                    <a:lstStyle/>
                    <a:p>
                      <a:pPr algn="ctr"/>
                      <a:r>
                        <a:rPr lang="en-US" sz="2400" b="1" dirty="0">
                          <a:solidFill>
                            <a:schemeClr val="bg1"/>
                          </a:solidFill>
                        </a:rPr>
                        <a:t>25 to 50</a:t>
                      </a:r>
                    </a:p>
                  </a:txBody>
                  <a:tcPr anchor="ctr">
                    <a:solidFill>
                      <a:schemeClr val="accent5">
                        <a:lumMod val="20000"/>
                        <a:lumOff val="80000"/>
                      </a:schemeClr>
                    </a:solidFill>
                  </a:tcPr>
                </a:tc>
                <a:tc>
                  <a:txBody>
                    <a:bodyPr/>
                    <a:lstStyle/>
                    <a:p>
                      <a:pPr algn="ctr"/>
                      <a:r>
                        <a:rPr lang="en-US" sz="2400" b="1" dirty="0">
                          <a:solidFill>
                            <a:schemeClr val="bg1"/>
                          </a:solidFill>
                        </a:rPr>
                        <a:t>24,000</a:t>
                      </a:r>
                    </a:p>
                  </a:txBody>
                  <a:tcPr anchor="ctr">
                    <a:solidFill>
                      <a:schemeClr val="accent5">
                        <a:lumMod val="20000"/>
                        <a:lumOff val="80000"/>
                      </a:schemeClr>
                    </a:solidFill>
                  </a:tcPr>
                </a:tc>
                <a:extLst>
                  <a:ext uri="{0D108BD9-81ED-4DB2-BD59-A6C34878D82A}">
                    <a16:rowId xmlns:a16="http://schemas.microsoft.com/office/drawing/2014/main" val="1293301744"/>
                  </a:ext>
                </a:extLst>
              </a:tr>
              <a:tr h="598517">
                <a:tc>
                  <a:txBody>
                    <a:bodyPr/>
                    <a:lstStyle/>
                    <a:p>
                      <a:pPr algn="ctr"/>
                      <a:r>
                        <a:rPr lang="en-US" sz="2400" b="1" dirty="0">
                          <a:solidFill>
                            <a:schemeClr val="bg1"/>
                          </a:solidFill>
                        </a:rPr>
                        <a:t>Cesar</a:t>
                      </a:r>
                    </a:p>
                  </a:txBody>
                  <a:tcPr anchor="ctr">
                    <a:solidFill>
                      <a:schemeClr val="accent5">
                        <a:lumMod val="20000"/>
                        <a:lumOff val="80000"/>
                      </a:schemeClr>
                    </a:solidFill>
                  </a:tcPr>
                </a:tc>
                <a:tc>
                  <a:txBody>
                    <a:bodyPr/>
                    <a:lstStyle/>
                    <a:p>
                      <a:pPr algn="ctr"/>
                      <a:r>
                        <a:rPr lang="en-US" sz="2400" b="1" dirty="0">
                          <a:solidFill>
                            <a:schemeClr val="bg1"/>
                          </a:solidFill>
                        </a:rPr>
                        <a:t>100 to 44 </a:t>
                      </a:r>
                      <a:r>
                        <a:rPr lang="en-US" sz="2400" b="1" cap="small" baseline="0" dirty="0" err="1">
                          <a:solidFill>
                            <a:schemeClr val="bg1"/>
                          </a:solidFill>
                        </a:rPr>
                        <a:t>b.c.</a:t>
                      </a:r>
                      <a:endParaRPr lang="en-US" sz="2400" b="1" cap="small" baseline="0" dirty="0">
                        <a:solidFill>
                          <a:schemeClr val="bg1"/>
                        </a:solidFill>
                      </a:endParaRPr>
                    </a:p>
                  </a:txBody>
                  <a:tcPr anchor="ctr">
                    <a:solidFill>
                      <a:schemeClr val="accent5">
                        <a:lumMod val="20000"/>
                        <a:lumOff val="80000"/>
                      </a:schemeClr>
                    </a:solidFill>
                  </a:tcPr>
                </a:tc>
                <a:tc>
                  <a:txBody>
                    <a:bodyPr/>
                    <a:lstStyle/>
                    <a:p>
                      <a:pPr algn="ctr"/>
                      <a:r>
                        <a:rPr lang="en-US" sz="2400" b="1" kern="1200" cap="small" baseline="0" dirty="0" err="1">
                          <a:solidFill>
                            <a:schemeClr val="bg1"/>
                          </a:solidFill>
                        </a:rPr>
                        <a:t>a.d.</a:t>
                      </a:r>
                      <a:r>
                        <a:rPr lang="en-US" sz="2400" b="1" dirty="0">
                          <a:solidFill>
                            <a:schemeClr val="bg1"/>
                          </a:solidFill>
                        </a:rPr>
                        <a:t> 900</a:t>
                      </a:r>
                    </a:p>
                  </a:txBody>
                  <a:tcPr anchor="ctr">
                    <a:solidFill>
                      <a:schemeClr val="accent5">
                        <a:lumMod val="20000"/>
                        <a:lumOff val="80000"/>
                      </a:schemeClr>
                    </a:solidFill>
                  </a:tcPr>
                </a:tc>
                <a:tc>
                  <a:txBody>
                    <a:bodyPr/>
                    <a:lstStyle/>
                    <a:p>
                      <a:pPr algn="ctr"/>
                      <a:r>
                        <a:rPr lang="en-US" sz="2400" b="1" dirty="0">
                          <a:solidFill>
                            <a:schemeClr val="bg1"/>
                          </a:solidFill>
                        </a:rPr>
                        <a:t>1000</a:t>
                      </a:r>
                    </a:p>
                  </a:txBody>
                  <a:tcPr anchor="ctr">
                    <a:solidFill>
                      <a:schemeClr val="accent5">
                        <a:lumMod val="20000"/>
                        <a:lumOff val="80000"/>
                      </a:schemeClr>
                    </a:solidFill>
                  </a:tcPr>
                </a:tc>
                <a:tc>
                  <a:txBody>
                    <a:bodyPr/>
                    <a:lstStyle/>
                    <a:p>
                      <a:pPr algn="ctr"/>
                      <a:r>
                        <a:rPr lang="en-US" sz="2400" b="1" dirty="0">
                          <a:solidFill>
                            <a:schemeClr val="bg1"/>
                          </a:solidFill>
                        </a:rPr>
                        <a:t>10</a:t>
                      </a:r>
                    </a:p>
                  </a:txBody>
                  <a:tcPr anchor="ctr">
                    <a:solidFill>
                      <a:schemeClr val="accent5">
                        <a:lumMod val="20000"/>
                        <a:lumOff val="80000"/>
                      </a:schemeClr>
                    </a:solidFill>
                  </a:tcPr>
                </a:tc>
                <a:extLst>
                  <a:ext uri="{0D108BD9-81ED-4DB2-BD59-A6C34878D82A}">
                    <a16:rowId xmlns:a16="http://schemas.microsoft.com/office/drawing/2014/main" val="1888863377"/>
                  </a:ext>
                </a:extLst>
              </a:tr>
              <a:tr h="598517">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200" dirty="0">
                          <a:effectLst/>
                          <a:latin typeface="Calibri" panose="020F0502020204030204" pitchFamily="34" charset="0"/>
                          <a:cs typeface="Calibri" panose="020F0502020204030204" pitchFamily="34" charset="0"/>
                        </a:rPr>
                        <a:t>http://creationrevolution.com/2012/05/should-we-trust-the-bible/</a:t>
                      </a:r>
                    </a:p>
                  </a:txBody>
                  <a:tcPr anchor="ctr">
                    <a:solidFill>
                      <a:schemeClr val="tx1"/>
                    </a:solidFill>
                  </a:tcPr>
                </a:tc>
                <a:tc hMerge="1">
                  <a:txBody>
                    <a:bodyPr/>
                    <a:lstStyle/>
                    <a:p>
                      <a:pPr algn="ctr"/>
                      <a:endParaRPr lang="en-US" sz="2400" b="1" cap="small" baseline="0" dirty="0">
                        <a:solidFill>
                          <a:schemeClr val="bg1"/>
                        </a:solidFill>
                      </a:endParaRPr>
                    </a:p>
                  </a:txBody>
                  <a:tcPr anchor="ctr">
                    <a:solidFill>
                      <a:schemeClr val="accent5">
                        <a:lumMod val="20000"/>
                        <a:lumOff val="80000"/>
                      </a:schemeClr>
                    </a:solidFill>
                  </a:tcPr>
                </a:tc>
                <a:tc hMerge="1">
                  <a:txBody>
                    <a:bodyPr/>
                    <a:lstStyle/>
                    <a:p>
                      <a:pPr algn="ctr"/>
                      <a:endParaRPr lang="en-US" sz="2400" b="1" dirty="0">
                        <a:solidFill>
                          <a:schemeClr val="bg1"/>
                        </a:solidFill>
                      </a:endParaRPr>
                    </a:p>
                  </a:txBody>
                  <a:tcPr anchor="ctr">
                    <a:solidFill>
                      <a:schemeClr val="accent5">
                        <a:lumMod val="20000"/>
                        <a:lumOff val="80000"/>
                      </a:schemeClr>
                    </a:solidFill>
                  </a:tcPr>
                </a:tc>
                <a:tc hMerge="1">
                  <a:txBody>
                    <a:bodyPr/>
                    <a:lstStyle/>
                    <a:p>
                      <a:pPr algn="ctr"/>
                      <a:endParaRPr lang="en-US" sz="2400" b="1" dirty="0">
                        <a:solidFill>
                          <a:schemeClr val="bg1"/>
                        </a:solidFill>
                      </a:endParaRPr>
                    </a:p>
                  </a:txBody>
                  <a:tcPr anchor="ctr">
                    <a:solidFill>
                      <a:schemeClr val="accent5">
                        <a:lumMod val="20000"/>
                        <a:lumOff val="80000"/>
                      </a:schemeClr>
                    </a:solidFill>
                  </a:tcPr>
                </a:tc>
                <a:tc hMerge="1">
                  <a:txBody>
                    <a:bodyPr/>
                    <a:lstStyle/>
                    <a:p>
                      <a:pPr algn="ctr"/>
                      <a:endParaRPr lang="en-US" sz="2400" b="1" dirty="0">
                        <a:solidFill>
                          <a:schemeClr val="bg1"/>
                        </a:solidFill>
                      </a:endParaRPr>
                    </a:p>
                  </a:txBody>
                  <a:tcPr anchor="ctr">
                    <a:solidFill>
                      <a:schemeClr val="accent5">
                        <a:lumMod val="20000"/>
                        <a:lumOff val="80000"/>
                      </a:schemeClr>
                    </a:solidFill>
                  </a:tcPr>
                </a:tc>
                <a:extLst>
                  <a:ext uri="{0D108BD9-81ED-4DB2-BD59-A6C34878D82A}">
                    <a16:rowId xmlns:a16="http://schemas.microsoft.com/office/drawing/2014/main" val="2174231592"/>
                  </a:ext>
                </a:extLst>
              </a:tr>
            </a:tbl>
          </a:graphicData>
        </a:graphic>
      </p:graphicFrame>
    </p:spTree>
    <p:extLst>
      <p:ext uri="{BB962C8B-B14F-4D97-AF65-F5344CB8AC3E}">
        <p14:creationId xmlns:p14="http://schemas.microsoft.com/office/powerpoint/2010/main" val="1035034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54B47F7E-A52E-4B89-D4A0-1158A7ADC700}"/>
              </a:ext>
            </a:extLst>
          </p:cNvPr>
          <p:cNvGraphicFramePr>
            <a:graphicFrameLocks noGrp="1"/>
          </p:cNvGraphicFramePr>
          <p:nvPr/>
        </p:nvGraphicFramePr>
        <p:xfrm>
          <a:off x="609600" y="137161"/>
          <a:ext cx="10972800" cy="6583678"/>
        </p:xfrm>
        <a:graphic>
          <a:graphicData uri="http://schemas.openxmlformats.org/drawingml/2006/table">
            <a:tbl>
              <a:tblPr firstRow="1" bandRow="1">
                <a:tableStyleId>{D7AC3CCA-C797-4891-BE02-D94E43425B78}</a:tableStyleId>
              </a:tblPr>
              <a:tblGrid>
                <a:gridCol w="2194560">
                  <a:extLst>
                    <a:ext uri="{9D8B030D-6E8A-4147-A177-3AD203B41FA5}">
                      <a16:colId xmlns:a16="http://schemas.microsoft.com/office/drawing/2014/main" val="2367087237"/>
                    </a:ext>
                  </a:extLst>
                </a:gridCol>
                <a:gridCol w="2194560">
                  <a:extLst>
                    <a:ext uri="{9D8B030D-6E8A-4147-A177-3AD203B41FA5}">
                      <a16:colId xmlns:a16="http://schemas.microsoft.com/office/drawing/2014/main" val="875721717"/>
                    </a:ext>
                  </a:extLst>
                </a:gridCol>
                <a:gridCol w="2194560">
                  <a:extLst>
                    <a:ext uri="{9D8B030D-6E8A-4147-A177-3AD203B41FA5}">
                      <a16:colId xmlns:a16="http://schemas.microsoft.com/office/drawing/2014/main" val="627541462"/>
                    </a:ext>
                  </a:extLst>
                </a:gridCol>
                <a:gridCol w="2194560">
                  <a:extLst>
                    <a:ext uri="{9D8B030D-6E8A-4147-A177-3AD203B41FA5}">
                      <a16:colId xmlns:a16="http://schemas.microsoft.com/office/drawing/2014/main" val="1647326224"/>
                    </a:ext>
                  </a:extLst>
                </a:gridCol>
                <a:gridCol w="2194560">
                  <a:extLst>
                    <a:ext uri="{9D8B030D-6E8A-4147-A177-3AD203B41FA5}">
                      <a16:colId xmlns:a16="http://schemas.microsoft.com/office/drawing/2014/main" val="21954414"/>
                    </a:ext>
                  </a:extLst>
                </a:gridCol>
              </a:tblGrid>
              <a:tr h="649095">
                <a:tc gridSpan="5">
                  <a:txBody>
                    <a:bodyPr/>
                    <a:lstStyle/>
                    <a:p>
                      <a:pPr algn="ctr"/>
                      <a:r>
                        <a:rPr lang="en-US" sz="3600" dirty="0">
                          <a:solidFill>
                            <a:schemeClr val="accent4">
                              <a:lumMod val="20000"/>
                              <a:lumOff val="80000"/>
                            </a:schemeClr>
                          </a:solidFill>
                        </a:rPr>
                        <a:t>Manuscript Evidence for Ancient Writings</a:t>
                      </a:r>
                    </a:p>
                  </a:txBody>
                  <a:tcPr anchor="ctr">
                    <a:solidFill>
                      <a:schemeClr val="accent4">
                        <a:lumMod val="75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043665267"/>
                  </a:ext>
                </a:extLst>
              </a:tr>
              <a:tr h="834551">
                <a:tc>
                  <a:txBody>
                    <a:bodyPr/>
                    <a:lstStyle/>
                    <a:p>
                      <a:pPr algn="ctr"/>
                      <a:r>
                        <a:rPr lang="en-US" sz="2400" b="1" dirty="0">
                          <a:solidFill>
                            <a:schemeClr val="bg1"/>
                          </a:solidFill>
                        </a:rPr>
                        <a:t>Author</a:t>
                      </a:r>
                    </a:p>
                  </a:txBody>
                  <a:tcPr anchor="ctr">
                    <a:solidFill>
                      <a:schemeClr val="accent6">
                        <a:lumMod val="40000"/>
                        <a:lumOff val="60000"/>
                      </a:schemeClr>
                    </a:solidFill>
                  </a:tcPr>
                </a:tc>
                <a:tc>
                  <a:txBody>
                    <a:bodyPr/>
                    <a:lstStyle/>
                    <a:p>
                      <a:pPr algn="ctr"/>
                      <a:r>
                        <a:rPr lang="en-US" sz="2400" b="1" dirty="0">
                          <a:solidFill>
                            <a:schemeClr val="bg1"/>
                          </a:solidFill>
                        </a:rPr>
                        <a:t>Written</a:t>
                      </a:r>
                    </a:p>
                  </a:txBody>
                  <a:tcPr anchor="ctr">
                    <a:solidFill>
                      <a:schemeClr val="accent6">
                        <a:lumMod val="40000"/>
                        <a:lumOff val="60000"/>
                      </a:schemeClr>
                    </a:solidFill>
                  </a:tcPr>
                </a:tc>
                <a:tc>
                  <a:txBody>
                    <a:bodyPr/>
                    <a:lstStyle/>
                    <a:p>
                      <a:pPr algn="ctr"/>
                      <a:r>
                        <a:rPr lang="en-US" sz="2400" b="1" dirty="0">
                          <a:solidFill>
                            <a:schemeClr val="bg1"/>
                          </a:solidFill>
                        </a:rPr>
                        <a:t>Earliest Fragment/Copy</a:t>
                      </a:r>
                    </a:p>
                  </a:txBody>
                  <a:tcPr anchor="ctr">
                    <a:solidFill>
                      <a:schemeClr val="accent6">
                        <a:lumMod val="40000"/>
                        <a:lumOff val="60000"/>
                      </a:schemeClr>
                    </a:solidFill>
                  </a:tcPr>
                </a:tc>
                <a:tc>
                  <a:txBody>
                    <a:bodyPr/>
                    <a:lstStyle/>
                    <a:p>
                      <a:pPr algn="ctr"/>
                      <a:r>
                        <a:rPr lang="en-US" sz="2400" b="1" dirty="0">
                          <a:solidFill>
                            <a:schemeClr val="bg1"/>
                          </a:solidFill>
                        </a:rPr>
                        <a:t>Time Span in Years</a:t>
                      </a:r>
                    </a:p>
                  </a:txBody>
                  <a:tcPr anchor="ctr">
                    <a:solidFill>
                      <a:schemeClr val="accent6">
                        <a:lumMod val="40000"/>
                        <a:lumOff val="60000"/>
                      </a:schemeClr>
                    </a:solidFill>
                  </a:tcPr>
                </a:tc>
                <a:tc>
                  <a:txBody>
                    <a:bodyPr/>
                    <a:lstStyle/>
                    <a:p>
                      <a:pPr algn="ctr"/>
                      <a:r>
                        <a:rPr lang="en-US" sz="2400" b="1" dirty="0">
                          <a:solidFill>
                            <a:schemeClr val="bg1"/>
                          </a:solidFill>
                        </a:rPr>
                        <a:t>Number of Manuscripts</a:t>
                      </a:r>
                    </a:p>
                  </a:txBody>
                  <a:tcPr anchor="ctr">
                    <a:solidFill>
                      <a:schemeClr val="accent6">
                        <a:lumMod val="40000"/>
                        <a:lumOff val="60000"/>
                      </a:schemeClr>
                    </a:solidFill>
                  </a:tcPr>
                </a:tc>
                <a:extLst>
                  <a:ext uri="{0D108BD9-81ED-4DB2-BD59-A6C34878D82A}">
                    <a16:rowId xmlns:a16="http://schemas.microsoft.com/office/drawing/2014/main" val="1277636655"/>
                  </a:ext>
                </a:extLst>
              </a:tr>
              <a:tr h="556367">
                <a:tc>
                  <a:txBody>
                    <a:bodyPr/>
                    <a:lstStyle/>
                    <a:p>
                      <a:pPr algn="ctr"/>
                      <a:r>
                        <a:rPr lang="en-US" sz="2400" b="1" dirty="0">
                          <a:solidFill>
                            <a:schemeClr val="bg1"/>
                          </a:solidFill>
                        </a:rPr>
                        <a:t>Cesar</a:t>
                      </a:r>
                    </a:p>
                  </a:txBody>
                  <a:tcPr anchor="ctr">
                    <a:solidFill>
                      <a:schemeClr val="accent2">
                        <a:lumMod val="20000"/>
                        <a:lumOff val="80000"/>
                      </a:schemeClr>
                    </a:solidFill>
                  </a:tcPr>
                </a:tc>
                <a:tc>
                  <a:txBody>
                    <a:bodyPr/>
                    <a:lstStyle/>
                    <a:p>
                      <a:pPr algn="ctr"/>
                      <a:r>
                        <a:rPr lang="en-US" sz="2400" b="1" dirty="0">
                          <a:solidFill>
                            <a:schemeClr val="bg1"/>
                          </a:solidFill>
                        </a:rPr>
                        <a:t>100 to 44 </a:t>
                      </a:r>
                      <a:r>
                        <a:rPr lang="en-US" sz="2400" b="1" cap="small" baseline="0" dirty="0" err="1">
                          <a:solidFill>
                            <a:schemeClr val="bg1"/>
                          </a:solidFill>
                        </a:rPr>
                        <a:t>b.c.</a:t>
                      </a:r>
                      <a:endParaRPr lang="en-US" sz="2400" b="1" cap="small" baseline="0" dirty="0">
                        <a:solidFill>
                          <a:schemeClr val="bg1"/>
                        </a:solidFill>
                      </a:endParaRPr>
                    </a:p>
                  </a:txBody>
                  <a:tcPr anchor="ctr">
                    <a:solidFill>
                      <a:schemeClr val="accent2">
                        <a:lumMod val="20000"/>
                        <a:lumOff val="80000"/>
                      </a:schemeClr>
                    </a:solidFill>
                  </a:tcPr>
                </a:tc>
                <a:tc>
                  <a:txBody>
                    <a:bodyPr/>
                    <a:lstStyle/>
                    <a:p>
                      <a:pPr algn="ctr"/>
                      <a:r>
                        <a:rPr lang="en-US" sz="2400" b="1" kern="1200" cap="small" baseline="0" dirty="0" err="1">
                          <a:solidFill>
                            <a:schemeClr val="bg1"/>
                          </a:solidFill>
                        </a:rPr>
                        <a:t>a.d.</a:t>
                      </a:r>
                      <a:r>
                        <a:rPr lang="en-US" sz="2400" b="1" dirty="0">
                          <a:solidFill>
                            <a:schemeClr val="bg1"/>
                          </a:solidFill>
                        </a:rPr>
                        <a:t> 900</a:t>
                      </a:r>
                    </a:p>
                  </a:txBody>
                  <a:tcPr anchor="ctr">
                    <a:solidFill>
                      <a:schemeClr val="accent2">
                        <a:lumMod val="20000"/>
                        <a:lumOff val="80000"/>
                      </a:schemeClr>
                    </a:solidFill>
                  </a:tcPr>
                </a:tc>
                <a:tc>
                  <a:txBody>
                    <a:bodyPr/>
                    <a:lstStyle/>
                    <a:p>
                      <a:pPr algn="ctr"/>
                      <a:r>
                        <a:rPr lang="en-US" sz="2400" b="1" dirty="0">
                          <a:solidFill>
                            <a:schemeClr val="bg1"/>
                          </a:solidFill>
                        </a:rPr>
                        <a:t>1000</a:t>
                      </a:r>
                    </a:p>
                  </a:txBody>
                  <a:tcPr anchor="ctr">
                    <a:solidFill>
                      <a:schemeClr val="accent2">
                        <a:lumMod val="20000"/>
                        <a:lumOff val="80000"/>
                      </a:schemeClr>
                    </a:solidFill>
                  </a:tcPr>
                </a:tc>
                <a:tc>
                  <a:txBody>
                    <a:bodyPr/>
                    <a:lstStyle/>
                    <a:p>
                      <a:pPr algn="ctr"/>
                      <a:r>
                        <a:rPr lang="en-US" sz="2400" b="1" dirty="0">
                          <a:solidFill>
                            <a:schemeClr val="bg1"/>
                          </a:solidFill>
                        </a:rPr>
                        <a:t>10</a:t>
                      </a:r>
                    </a:p>
                  </a:txBody>
                  <a:tcPr anchor="ctr">
                    <a:solidFill>
                      <a:schemeClr val="accent2">
                        <a:lumMod val="20000"/>
                        <a:lumOff val="80000"/>
                      </a:schemeClr>
                    </a:solidFill>
                  </a:tcPr>
                </a:tc>
                <a:extLst>
                  <a:ext uri="{0D108BD9-81ED-4DB2-BD59-A6C34878D82A}">
                    <a16:rowId xmlns:a16="http://schemas.microsoft.com/office/drawing/2014/main" val="1869458410"/>
                  </a:ext>
                </a:extLst>
              </a:tr>
              <a:tr h="556367">
                <a:tc>
                  <a:txBody>
                    <a:bodyPr/>
                    <a:lstStyle/>
                    <a:p>
                      <a:pPr algn="ctr"/>
                      <a:r>
                        <a:rPr lang="en-US" sz="2400" b="1" dirty="0">
                          <a:solidFill>
                            <a:schemeClr val="bg1"/>
                          </a:solidFill>
                        </a:rPr>
                        <a:t>Plato</a:t>
                      </a:r>
                    </a:p>
                  </a:txBody>
                  <a:tcPr anchor="ctr">
                    <a:solidFill>
                      <a:schemeClr val="accent2">
                        <a:lumMod val="20000"/>
                        <a:lumOff val="80000"/>
                      </a:schemeClr>
                    </a:solidFill>
                  </a:tcPr>
                </a:tc>
                <a:tc>
                  <a:txBody>
                    <a:bodyPr/>
                    <a:lstStyle/>
                    <a:p>
                      <a:pPr algn="ctr"/>
                      <a:r>
                        <a:rPr lang="en-US" sz="2400" b="1" dirty="0">
                          <a:solidFill>
                            <a:schemeClr val="bg1"/>
                          </a:solidFill>
                        </a:rPr>
                        <a:t>427 to 347 </a:t>
                      </a:r>
                      <a:r>
                        <a:rPr lang="en-US" sz="2400" b="1" cap="small" baseline="0" dirty="0" err="1">
                          <a:solidFill>
                            <a:schemeClr val="bg1"/>
                          </a:solidFill>
                        </a:rPr>
                        <a:t>b.c.</a:t>
                      </a:r>
                      <a:endParaRPr lang="en-US" sz="2400" b="1" dirty="0">
                        <a:solidFill>
                          <a:schemeClr val="bg1"/>
                        </a:solidFill>
                      </a:endParaRP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900</a:t>
                      </a:r>
                    </a:p>
                  </a:txBody>
                  <a:tcPr anchor="ctr">
                    <a:solidFill>
                      <a:schemeClr val="accent2">
                        <a:lumMod val="20000"/>
                        <a:lumOff val="80000"/>
                      </a:schemeClr>
                    </a:solidFill>
                  </a:tcPr>
                </a:tc>
                <a:tc>
                  <a:txBody>
                    <a:bodyPr/>
                    <a:lstStyle/>
                    <a:p>
                      <a:pPr algn="ctr"/>
                      <a:r>
                        <a:rPr lang="en-US" sz="2400" b="1" dirty="0">
                          <a:solidFill>
                            <a:schemeClr val="bg1"/>
                          </a:solidFill>
                        </a:rPr>
                        <a:t>1200</a:t>
                      </a:r>
                    </a:p>
                  </a:txBody>
                  <a:tcPr anchor="ctr">
                    <a:solidFill>
                      <a:schemeClr val="accent2">
                        <a:lumMod val="20000"/>
                        <a:lumOff val="80000"/>
                      </a:schemeClr>
                    </a:solidFill>
                  </a:tcPr>
                </a:tc>
                <a:tc>
                  <a:txBody>
                    <a:bodyPr/>
                    <a:lstStyle/>
                    <a:p>
                      <a:pPr algn="ctr"/>
                      <a:r>
                        <a:rPr lang="en-US" sz="2400" b="1" dirty="0">
                          <a:solidFill>
                            <a:schemeClr val="bg1"/>
                          </a:solidFill>
                        </a:rPr>
                        <a:t>7</a:t>
                      </a:r>
                    </a:p>
                  </a:txBody>
                  <a:tcPr anchor="ctr">
                    <a:solidFill>
                      <a:schemeClr val="accent2">
                        <a:lumMod val="20000"/>
                        <a:lumOff val="80000"/>
                      </a:schemeClr>
                    </a:solidFill>
                  </a:tcPr>
                </a:tc>
                <a:extLst>
                  <a:ext uri="{0D108BD9-81ED-4DB2-BD59-A6C34878D82A}">
                    <a16:rowId xmlns:a16="http://schemas.microsoft.com/office/drawing/2014/main" val="4107569485"/>
                  </a:ext>
                </a:extLst>
              </a:tr>
              <a:tr h="556367">
                <a:tc>
                  <a:txBody>
                    <a:bodyPr/>
                    <a:lstStyle/>
                    <a:p>
                      <a:pPr algn="ctr"/>
                      <a:r>
                        <a:rPr lang="en-US" sz="2400" b="1" dirty="0">
                          <a:solidFill>
                            <a:schemeClr val="bg1"/>
                          </a:solidFill>
                        </a:rPr>
                        <a:t>Thucydides</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rPr>
                        <a:t>460 to 400 </a:t>
                      </a:r>
                      <a:r>
                        <a:rPr lang="en-US" sz="2400" b="1" cap="small" baseline="0" dirty="0" err="1">
                          <a:solidFill>
                            <a:schemeClr val="bg1"/>
                          </a:solidFill>
                        </a:rPr>
                        <a:t>b.c.</a:t>
                      </a:r>
                      <a:endParaRPr lang="en-US" sz="2400" b="1" dirty="0">
                        <a:solidFill>
                          <a:schemeClr val="bg1"/>
                        </a:solidFill>
                      </a:endParaRP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900</a:t>
                      </a:r>
                    </a:p>
                  </a:txBody>
                  <a:tcPr anchor="ctr">
                    <a:solidFill>
                      <a:schemeClr val="accent2">
                        <a:lumMod val="20000"/>
                        <a:lumOff val="80000"/>
                      </a:schemeClr>
                    </a:solidFill>
                  </a:tcPr>
                </a:tc>
                <a:tc>
                  <a:txBody>
                    <a:bodyPr/>
                    <a:lstStyle/>
                    <a:p>
                      <a:pPr algn="ctr"/>
                      <a:r>
                        <a:rPr lang="en-US" sz="2400" b="1" dirty="0">
                          <a:solidFill>
                            <a:schemeClr val="bg1"/>
                          </a:solidFill>
                        </a:rPr>
                        <a:t>1300</a:t>
                      </a:r>
                    </a:p>
                  </a:txBody>
                  <a:tcPr anchor="ctr">
                    <a:solidFill>
                      <a:schemeClr val="accent2">
                        <a:lumMod val="20000"/>
                        <a:lumOff val="80000"/>
                      </a:schemeClr>
                    </a:solidFill>
                  </a:tcPr>
                </a:tc>
                <a:tc>
                  <a:txBody>
                    <a:bodyPr/>
                    <a:lstStyle/>
                    <a:p>
                      <a:pPr algn="ctr"/>
                      <a:r>
                        <a:rPr lang="en-US" sz="2400" b="1" dirty="0">
                          <a:solidFill>
                            <a:schemeClr val="bg1"/>
                          </a:solidFill>
                        </a:rPr>
                        <a:t>8</a:t>
                      </a:r>
                    </a:p>
                  </a:txBody>
                  <a:tcPr anchor="ctr">
                    <a:solidFill>
                      <a:schemeClr val="accent2">
                        <a:lumMod val="20000"/>
                        <a:lumOff val="80000"/>
                      </a:schemeClr>
                    </a:solidFill>
                  </a:tcPr>
                </a:tc>
                <a:extLst>
                  <a:ext uri="{0D108BD9-81ED-4DB2-BD59-A6C34878D82A}">
                    <a16:rowId xmlns:a16="http://schemas.microsoft.com/office/drawing/2014/main" val="3790177245"/>
                  </a:ext>
                </a:extLst>
              </a:tr>
              <a:tr h="556367">
                <a:tc>
                  <a:txBody>
                    <a:bodyPr/>
                    <a:lstStyle/>
                    <a:p>
                      <a:pPr algn="ctr"/>
                      <a:r>
                        <a:rPr lang="en-US" sz="2400" b="1" dirty="0">
                          <a:solidFill>
                            <a:schemeClr val="bg1"/>
                          </a:solidFill>
                        </a:rPr>
                        <a:t>Tacitus</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100</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1100</a:t>
                      </a:r>
                    </a:p>
                  </a:txBody>
                  <a:tcPr anchor="ctr">
                    <a:solidFill>
                      <a:schemeClr val="accent2">
                        <a:lumMod val="20000"/>
                        <a:lumOff val="80000"/>
                      </a:schemeClr>
                    </a:solidFill>
                  </a:tcPr>
                </a:tc>
                <a:tc>
                  <a:txBody>
                    <a:bodyPr/>
                    <a:lstStyle/>
                    <a:p>
                      <a:pPr algn="ctr"/>
                      <a:r>
                        <a:rPr lang="en-US" sz="2400" b="1" dirty="0">
                          <a:solidFill>
                            <a:schemeClr val="bg1"/>
                          </a:solidFill>
                        </a:rPr>
                        <a:t>1000</a:t>
                      </a:r>
                    </a:p>
                  </a:txBody>
                  <a:tcPr anchor="ctr">
                    <a:solidFill>
                      <a:schemeClr val="accent2">
                        <a:lumMod val="20000"/>
                        <a:lumOff val="80000"/>
                      </a:schemeClr>
                    </a:solidFill>
                  </a:tcPr>
                </a:tc>
                <a:tc>
                  <a:txBody>
                    <a:bodyPr/>
                    <a:lstStyle/>
                    <a:p>
                      <a:pPr algn="ctr"/>
                      <a:r>
                        <a:rPr lang="en-US" sz="2400" b="1" dirty="0">
                          <a:solidFill>
                            <a:schemeClr val="bg1"/>
                          </a:solidFill>
                        </a:rPr>
                        <a:t>20</a:t>
                      </a:r>
                    </a:p>
                  </a:txBody>
                  <a:tcPr anchor="ctr">
                    <a:solidFill>
                      <a:schemeClr val="accent2">
                        <a:lumMod val="20000"/>
                        <a:lumOff val="80000"/>
                      </a:schemeClr>
                    </a:solidFill>
                  </a:tcPr>
                </a:tc>
                <a:extLst>
                  <a:ext uri="{0D108BD9-81ED-4DB2-BD59-A6C34878D82A}">
                    <a16:rowId xmlns:a16="http://schemas.microsoft.com/office/drawing/2014/main" val="1712994500"/>
                  </a:ext>
                </a:extLst>
              </a:tr>
              <a:tr h="556367">
                <a:tc>
                  <a:txBody>
                    <a:bodyPr/>
                    <a:lstStyle/>
                    <a:p>
                      <a:pPr algn="ctr"/>
                      <a:r>
                        <a:rPr lang="en-US" sz="2400" b="1" dirty="0">
                          <a:solidFill>
                            <a:schemeClr val="bg1"/>
                          </a:solidFill>
                        </a:rPr>
                        <a:t>Suetonius</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75 to 160</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950</a:t>
                      </a:r>
                    </a:p>
                  </a:txBody>
                  <a:tcPr anchor="ctr">
                    <a:solidFill>
                      <a:schemeClr val="accent2">
                        <a:lumMod val="20000"/>
                        <a:lumOff val="80000"/>
                      </a:schemeClr>
                    </a:solidFill>
                  </a:tcPr>
                </a:tc>
                <a:tc>
                  <a:txBody>
                    <a:bodyPr/>
                    <a:lstStyle/>
                    <a:p>
                      <a:pPr algn="ctr"/>
                      <a:r>
                        <a:rPr lang="en-US" sz="2400" b="1" dirty="0">
                          <a:solidFill>
                            <a:schemeClr val="bg1"/>
                          </a:solidFill>
                        </a:rPr>
                        <a:t>800</a:t>
                      </a:r>
                    </a:p>
                  </a:txBody>
                  <a:tcPr anchor="ctr">
                    <a:solidFill>
                      <a:schemeClr val="accent2">
                        <a:lumMod val="20000"/>
                        <a:lumOff val="80000"/>
                      </a:schemeClr>
                    </a:solidFill>
                  </a:tcPr>
                </a:tc>
                <a:tc>
                  <a:txBody>
                    <a:bodyPr/>
                    <a:lstStyle/>
                    <a:p>
                      <a:pPr algn="ctr"/>
                      <a:r>
                        <a:rPr lang="en-US" sz="2400" b="1" dirty="0">
                          <a:solidFill>
                            <a:schemeClr val="bg1"/>
                          </a:solidFill>
                        </a:rPr>
                        <a:t>8</a:t>
                      </a:r>
                    </a:p>
                  </a:txBody>
                  <a:tcPr anchor="ctr">
                    <a:solidFill>
                      <a:schemeClr val="accent2">
                        <a:lumMod val="20000"/>
                        <a:lumOff val="80000"/>
                      </a:schemeClr>
                    </a:solidFill>
                  </a:tcPr>
                </a:tc>
                <a:extLst>
                  <a:ext uri="{0D108BD9-81ED-4DB2-BD59-A6C34878D82A}">
                    <a16:rowId xmlns:a16="http://schemas.microsoft.com/office/drawing/2014/main" val="382950422"/>
                  </a:ext>
                </a:extLst>
              </a:tr>
              <a:tr h="556367">
                <a:tc>
                  <a:txBody>
                    <a:bodyPr/>
                    <a:lstStyle/>
                    <a:p>
                      <a:pPr algn="ctr"/>
                      <a:r>
                        <a:rPr lang="en-US" sz="2400" b="1" dirty="0">
                          <a:solidFill>
                            <a:schemeClr val="bg1"/>
                          </a:solidFill>
                        </a:rPr>
                        <a:t>Homer (</a:t>
                      </a:r>
                      <a:r>
                        <a:rPr lang="en-US" sz="2400" b="1" dirty="0" err="1">
                          <a:solidFill>
                            <a:schemeClr val="bg1"/>
                          </a:solidFill>
                        </a:rPr>
                        <a:t>Illiad</a:t>
                      </a:r>
                      <a:r>
                        <a:rPr lang="en-US" sz="2400" b="1" dirty="0">
                          <a:solidFill>
                            <a:schemeClr val="bg1"/>
                          </a:solidFill>
                        </a:rPr>
                        <a:t>)</a:t>
                      </a:r>
                    </a:p>
                  </a:txBody>
                  <a:tcPr anchor="ctr">
                    <a:solidFill>
                      <a:schemeClr val="accent2">
                        <a:lumMod val="20000"/>
                        <a:lumOff val="80000"/>
                      </a:schemeClr>
                    </a:solidFill>
                  </a:tcPr>
                </a:tc>
                <a:tc>
                  <a:txBody>
                    <a:bodyPr/>
                    <a:lstStyle/>
                    <a:p>
                      <a:pPr algn="ctr"/>
                      <a:r>
                        <a:rPr lang="en-US" sz="2400" b="1" dirty="0">
                          <a:solidFill>
                            <a:schemeClr val="bg1"/>
                          </a:solidFill>
                        </a:rPr>
                        <a:t>900 </a:t>
                      </a:r>
                      <a:r>
                        <a:rPr lang="en-US" sz="2400" b="1" cap="small" baseline="0" dirty="0" err="1">
                          <a:solidFill>
                            <a:schemeClr val="bg1"/>
                          </a:solidFill>
                        </a:rPr>
                        <a:t>b.c.</a:t>
                      </a:r>
                      <a:endParaRPr lang="en-US" sz="2400" b="1" dirty="0">
                        <a:solidFill>
                          <a:schemeClr val="bg1"/>
                        </a:solidFill>
                      </a:endParaRP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400</a:t>
                      </a:r>
                    </a:p>
                  </a:txBody>
                  <a:tcPr anchor="ctr">
                    <a:solidFill>
                      <a:schemeClr val="accent2">
                        <a:lumMod val="20000"/>
                        <a:lumOff val="80000"/>
                      </a:schemeClr>
                    </a:solidFill>
                  </a:tcPr>
                </a:tc>
                <a:tc>
                  <a:txBody>
                    <a:bodyPr/>
                    <a:lstStyle/>
                    <a:p>
                      <a:pPr algn="ctr"/>
                      <a:r>
                        <a:rPr lang="en-US" sz="2400" b="1" dirty="0">
                          <a:solidFill>
                            <a:schemeClr val="bg1"/>
                          </a:solidFill>
                        </a:rPr>
                        <a:t>500</a:t>
                      </a:r>
                    </a:p>
                  </a:txBody>
                  <a:tcPr anchor="ctr">
                    <a:solidFill>
                      <a:schemeClr val="accent2">
                        <a:lumMod val="20000"/>
                        <a:lumOff val="80000"/>
                      </a:schemeClr>
                    </a:solidFill>
                  </a:tcPr>
                </a:tc>
                <a:tc>
                  <a:txBody>
                    <a:bodyPr/>
                    <a:lstStyle/>
                    <a:p>
                      <a:pPr algn="ctr"/>
                      <a:r>
                        <a:rPr lang="en-US" sz="2400" b="1" dirty="0">
                          <a:solidFill>
                            <a:schemeClr val="bg1"/>
                          </a:solidFill>
                        </a:rPr>
                        <a:t>643</a:t>
                      </a:r>
                    </a:p>
                  </a:txBody>
                  <a:tcPr anchor="ctr">
                    <a:solidFill>
                      <a:schemeClr val="accent2">
                        <a:lumMod val="20000"/>
                        <a:lumOff val="80000"/>
                      </a:schemeClr>
                    </a:solidFill>
                  </a:tcPr>
                </a:tc>
                <a:extLst>
                  <a:ext uri="{0D108BD9-81ED-4DB2-BD59-A6C34878D82A}">
                    <a16:rowId xmlns:a16="http://schemas.microsoft.com/office/drawing/2014/main" val="1293301744"/>
                  </a:ext>
                </a:extLst>
              </a:tr>
              <a:tr h="556367">
                <a:tc>
                  <a:txBody>
                    <a:bodyPr/>
                    <a:lstStyle/>
                    <a:p>
                      <a:pPr algn="ctr"/>
                      <a:r>
                        <a:rPr lang="en-US" sz="2400" b="1" dirty="0">
                          <a:solidFill>
                            <a:schemeClr val="bg1"/>
                          </a:solidFill>
                        </a:rPr>
                        <a:t>New Testament</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40 to 100</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125</a:t>
                      </a:r>
                    </a:p>
                  </a:txBody>
                  <a:tcPr anchor="ctr">
                    <a:solidFill>
                      <a:schemeClr val="accent2">
                        <a:lumMod val="20000"/>
                        <a:lumOff val="80000"/>
                      </a:schemeClr>
                    </a:solidFill>
                  </a:tcPr>
                </a:tc>
                <a:tc>
                  <a:txBody>
                    <a:bodyPr/>
                    <a:lstStyle/>
                    <a:p>
                      <a:pPr algn="ctr"/>
                      <a:r>
                        <a:rPr lang="en-US" sz="2400" b="1" dirty="0">
                          <a:solidFill>
                            <a:schemeClr val="bg1"/>
                          </a:solidFill>
                        </a:rPr>
                        <a:t>25 to 50</a:t>
                      </a:r>
                    </a:p>
                  </a:txBody>
                  <a:tcPr anchor="ctr">
                    <a:solidFill>
                      <a:schemeClr val="accent2">
                        <a:lumMod val="20000"/>
                        <a:lumOff val="80000"/>
                      </a:schemeClr>
                    </a:solidFill>
                  </a:tcPr>
                </a:tc>
                <a:tc>
                  <a:txBody>
                    <a:bodyPr/>
                    <a:lstStyle/>
                    <a:p>
                      <a:pPr algn="ctr"/>
                      <a:r>
                        <a:rPr lang="en-US" sz="2400" b="1" dirty="0">
                          <a:solidFill>
                            <a:schemeClr val="bg1"/>
                          </a:solidFill>
                        </a:rPr>
                        <a:t>24,000</a:t>
                      </a:r>
                    </a:p>
                  </a:txBody>
                  <a:tcPr anchor="ctr">
                    <a:solidFill>
                      <a:schemeClr val="accent2">
                        <a:lumMod val="20000"/>
                        <a:lumOff val="80000"/>
                      </a:schemeClr>
                    </a:solidFill>
                  </a:tcPr>
                </a:tc>
                <a:extLst>
                  <a:ext uri="{0D108BD9-81ED-4DB2-BD59-A6C34878D82A}">
                    <a16:rowId xmlns:a16="http://schemas.microsoft.com/office/drawing/2014/main" val="1888863377"/>
                  </a:ext>
                </a:extLst>
              </a:tr>
              <a:tr h="1205463">
                <a:tc gridSpan="5">
                  <a:txBody>
                    <a:bodyPr/>
                    <a:lstStyle/>
                    <a:p>
                      <a:pPr algn="just"/>
                      <a:r>
                        <a:rPr lang="en-US" sz="2200" dirty="0">
                          <a:solidFill>
                            <a:schemeClr val="bg1"/>
                          </a:solidFill>
                        </a:rPr>
                        <a:t>Information in this chart can be found in various sources.  This chart was adapted from: Christian Apologetics, by Norman Geisler, 1976, p. 307; and Evidence That Demands a Verdict, by Josh McDowell, 1979, pp. 42, 43.</a:t>
                      </a:r>
                    </a:p>
                  </a:txBody>
                  <a:tcPr anchor="ctr">
                    <a:solidFill>
                      <a:schemeClr val="tx1"/>
                    </a:solidFill>
                  </a:tcPr>
                </a:tc>
                <a:tc hMerge="1">
                  <a:txBody>
                    <a:bodyPr/>
                    <a:lstStyle/>
                    <a:p>
                      <a:pPr algn="ctr"/>
                      <a:endParaRPr lang="en-US" dirty="0">
                        <a:solidFill>
                          <a:schemeClr val="bg1"/>
                        </a:solidFill>
                      </a:endParaRPr>
                    </a:p>
                  </a:txBody>
                  <a:tcPr anchor="ctr"/>
                </a:tc>
                <a:tc hMerge="1">
                  <a:txBody>
                    <a:bodyPr/>
                    <a:lstStyle/>
                    <a:p>
                      <a:pPr algn="ctr"/>
                      <a:endParaRPr lang="en-US" dirty="0">
                        <a:solidFill>
                          <a:schemeClr val="bg1"/>
                        </a:solidFill>
                      </a:endParaRPr>
                    </a:p>
                  </a:txBody>
                  <a:tcPr anchor="ctr"/>
                </a:tc>
                <a:tc hMerge="1">
                  <a:txBody>
                    <a:bodyPr/>
                    <a:lstStyle/>
                    <a:p>
                      <a:pPr algn="ctr"/>
                      <a:endParaRPr lang="en-US" dirty="0">
                        <a:solidFill>
                          <a:schemeClr val="bg1"/>
                        </a:solidFill>
                      </a:endParaRPr>
                    </a:p>
                  </a:txBody>
                  <a:tcPr anchor="ctr"/>
                </a:tc>
                <a:tc hMerge="1">
                  <a:txBody>
                    <a:bodyPr/>
                    <a:lstStyle/>
                    <a:p>
                      <a:pPr algn="ctr"/>
                      <a:endParaRPr lang="en-US" dirty="0">
                        <a:solidFill>
                          <a:schemeClr val="bg1"/>
                        </a:solidFill>
                      </a:endParaRPr>
                    </a:p>
                  </a:txBody>
                  <a:tcPr anchor="ctr"/>
                </a:tc>
                <a:extLst>
                  <a:ext uri="{0D108BD9-81ED-4DB2-BD59-A6C34878D82A}">
                    <a16:rowId xmlns:a16="http://schemas.microsoft.com/office/drawing/2014/main" val="3001388904"/>
                  </a:ext>
                </a:extLst>
              </a:tr>
            </a:tbl>
          </a:graphicData>
        </a:graphic>
      </p:graphicFrame>
    </p:spTree>
    <p:extLst>
      <p:ext uri="{BB962C8B-B14F-4D97-AF65-F5344CB8AC3E}">
        <p14:creationId xmlns:p14="http://schemas.microsoft.com/office/powerpoint/2010/main" val="315204800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B87461A-4A3D-4EB7-8ED7-D41890439C84}"/>
              </a:ext>
            </a:extLst>
          </p:cNvPr>
          <p:cNvSpPr>
            <a:spLocks noGrp="1" noChangeArrowheads="1"/>
          </p:cNvSpPr>
          <p:nvPr>
            <p:ph type="title"/>
          </p:nvPr>
        </p:nvSpPr>
        <p:spPr>
          <a:xfrm>
            <a:off x="2237731" y="228600"/>
            <a:ext cx="7716541" cy="1066800"/>
          </a:xfrm>
        </p:spPr>
        <p:txBody>
          <a:bodyPr/>
          <a:lstStyle/>
          <a:p>
            <a:pPr algn="ctr">
              <a:lnSpc>
                <a:spcPct val="100000"/>
              </a:lnSpc>
              <a:spcAft>
                <a:spcPts val="600"/>
              </a:spcAft>
            </a:pPr>
            <a:r>
              <a:rPr 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Dr. Arnold Fruchtenbaum</a:t>
            </a:r>
            <a:br>
              <a:rPr lang="en-US" sz="2400" dirty="0">
                <a:effectLst>
                  <a:outerShdw blurRad="38100" dist="38100" dir="2700000" algn="tl">
                    <a:srgbClr val="000000">
                      <a:alpha val="43137"/>
                    </a:srgbClr>
                  </a:outerShdw>
                </a:effectLst>
                <a:latin typeface="+mn-lt"/>
              </a:rPr>
            </a:br>
            <a:r>
              <a:rPr lang="en-US" sz="1800" dirty="0">
                <a:effectLst>
                  <a:outerShdw blurRad="38100" dist="38100" dir="2700000" algn="tl">
                    <a:srgbClr val="000000">
                      <a:alpha val="43137"/>
                    </a:srgbClr>
                  </a:outerShdw>
                </a:effectLst>
                <a:latin typeface="+mn-lt"/>
              </a:rPr>
              <a:t>Arnold G. Fruchtenbaum, “Israel and the Church,” in Issues in Dispensationalism, ed. Wesley R. Willis and John R. Master (Chicago: Moody, 1994), 118.</a:t>
            </a:r>
            <a:endParaRPr lang="en-US" altLang="en-US" sz="1800" dirty="0">
              <a:effectLst>
                <a:outerShdw blurRad="38100" dist="38100" dir="2700000" algn="tl">
                  <a:srgbClr val="000000">
                    <a:alpha val="43137"/>
                  </a:srgbClr>
                </a:outerShdw>
              </a:effectLst>
              <a:latin typeface="+mn-lt"/>
            </a:endParaRPr>
          </a:p>
        </p:txBody>
      </p:sp>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0001" y="1603800"/>
            <a:ext cx="10991998" cy="15204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3000" kern="0" dirty="0">
                <a:effectLst>
                  <a:outerShdw blurRad="38100" dist="38100" dir="2700000" algn="tl">
                    <a:srgbClr val="000000">
                      <a:alpha val="43137"/>
                    </a:srgbClr>
                  </a:outerShdw>
                </a:effectLst>
                <a:cs typeface="Calibri" panose="020F0502020204030204" pitchFamily="34" charset="0"/>
              </a:rPr>
              <a:t>“</a:t>
            </a:r>
            <a:r>
              <a:rPr lang="en-US" sz="3000" dirty="0">
                <a:effectLst>
                  <a:outerShdw blurRad="38100" dist="38100" dir="2700000" algn="tl">
                    <a:srgbClr val="000000">
                      <a:alpha val="43137"/>
                    </a:srgbClr>
                  </a:outerShdw>
                </a:effectLst>
                <a:cs typeface="Calibri" panose="020F0502020204030204" pitchFamily="34" charset="0"/>
              </a:rPr>
              <a:t>In the book of Acts, both Israel and the church exist simultaneously. The term </a:t>
            </a:r>
            <a:r>
              <a:rPr lang="en-US" sz="3000" i="1" dirty="0">
                <a:effectLst>
                  <a:outerShdw blurRad="38100" dist="38100" dir="2700000" algn="tl">
                    <a:srgbClr val="000000">
                      <a:alpha val="43137"/>
                    </a:srgbClr>
                  </a:outerShdw>
                </a:effectLst>
                <a:cs typeface="Calibri" panose="020F0502020204030204" pitchFamily="34" charset="0"/>
              </a:rPr>
              <a:t>Israel</a:t>
            </a:r>
            <a:r>
              <a:rPr lang="en-US" sz="3000" dirty="0">
                <a:effectLst>
                  <a:outerShdw blurRad="38100" dist="38100" dir="2700000" algn="tl">
                    <a:srgbClr val="000000">
                      <a:alpha val="43137"/>
                    </a:srgbClr>
                  </a:outerShdw>
                </a:effectLst>
                <a:cs typeface="Calibri" panose="020F0502020204030204" pitchFamily="34" charset="0"/>
              </a:rPr>
              <a:t> is used twenty times and </a:t>
            </a:r>
            <a:r>
              <a:rPr lang="en-US" sz="3000" i="1" dirty="0" err="1">
                <a:effectLst>
                  <a:outerShdw blurRad="38100" dist="38100" dir="2700000" algn="tl">
                    <a:srgbClr val="000000">
                      <a:alpha val="43137"/>
                    </a:srgbClr>
                  </a:outerShdw>
                </a:effectLst>
                <a:cs typeface="Calibri" panose="020F0502020204030204" pitchFamily="34" charset="0"/>
              </a:rPr>
              <a:t>ekklēsia</a:t>
            </a:r>
            <a:r>
              <a:rPr lang="en-US" sz="3000" dirty="0">
                <a:effectLst>
                  <a:outerShdw blurRad="38100" dist="38100" dir="2700000" algn="tl">
                    <a:srgbClr val="000000">
                      <a:alpha val="43137"/>
                    </a:srgbClr>
                  </a:outerShdw>
                </a:effectLst>
                <a:cs typeface="Calibri" panose="020F0502020204030204" pitchFamily="34" charset="0"/>
              </a:rPr>
              <a:t> (church) nineteen times, yet the two groups are always kept distinct.”</a:t>
            </a:r>
            <a:endParaRPr lang="en-US" sz="3000" kern="0" dirty="0">
              <a:effectLst>
                <a:outerShdw blurRad="38100" dist="38100" dir="2700000" algn="tl">
                  <a:srgbClr val="000000">
                    <a:alpha val="43137"/>
                  </a:srgbClr>
                </a:outerShdw>
              </a:effectLst>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6212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pic>
        <p:nvPicPr>
          <p:cNvPr id="4" name="Picture 3">
            <a:extLst>
              <a:ext uri="{FF2B5EF4-FFF2-40B4-BE49-F238E27FC236}">
                <a16:creationId xmlns:a16="http://schemas.microsoft.com/office/drawing/2014/main" id="{B277B4BE-D66D-4117-692C-DFFBF90F34F9}"/>
              </a:ext>
            </a:extLst>
          </p:cNvPr>
          <p:cNvPicPr>
            <a:picLocks noChangeAspect="1"/>
          </p:cNvPicPr>
          <p:nvPr/>
        </p:nvPicPr>
        <p:blipFill>
          <a:blip r:embed="rId9"/>
          <a:stretch>
            <a:fillRect/>
          </a:stretch>
        </p:blipFill>
        <p:spPr>
          <a:xfrm>
            <a:off x="3620628" y="3505200"/>
            <a:ext cx="4950745" cy="2743200"/>
          </a:xfrm>
          <a:prstGeom prst="rect">
            <a:avLst/>
          </a:prstGeom>
          <a:ln>
            <a:solidFill>
              <a:schemeClr val="tx1"/>
            </a:solidFill>
          </a:ln>
        </p:spPr>
      </p:pic>
      <p:pic>
        <p:nvPicPr>
          <p:cNvPr id="3" name="Picture 2">
            <a:extLst>
              <a:ext uri="{FF2B5EF4-FFF2-40B4-BE49-F238E27FC236}">
                <a16:creationId xmlns:a16="http://schemas.microsoft.com/office/drawing/2014/main" id="{A442019A-4385-BDA3-DD6B-C642C8C4D87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spTree>
    <p:extLst>
      <p:ext uri="{BB962C8B-B14F-4D97-AF65-F5344CB8AC3E}">
        <p14:creationId xmlns:p14="http://schemas.microsoft.com/office/powerpoint/2010/main" val="8281617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5029200" y="3048000"/>
            <a:ext cx="1524000" cy="533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4724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2337B34-0322-6286-AE97-3703269F374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Purpose</a:t>
            </a:r>
          </a:p>
        </p:txBody>
      </p:sp>
      <p:sp>
        <p:nvSpPr>
          <p:cNvPr id="23555" name="Rectangle 3">
            <a:extLst>
              <a:ext uri="{FF2B5EF4-FFF2-40B4-BE49-F238E27FC236}">
                <a16:creationId xmlns:a16="http://schemas.microsoft.com/office/drawing/2014/main" id="{45B5CB20-FB29-930D-F06F-B3B634F48621}"/>
              </a:ext>
            </a:extLst>
          </p:cNvPr>
          <p:cNvSpPr>
            <a:spLocks noGrp="1" noChangeArrowheads="1"/>
          </p:cNvSpPr>
          <p:nvPr>
            <p:ph idx="1"/>
          </p:nvPr>
        </p:nvSpPr>
        <p:spPr>
          <a:xfrm>
            <a:off x="597408" y="2057400"/>
            <a:ext cx="6641592" cy="2743200"/>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To present Theophilus with an orderly account of the birth and growth of the church so as to affirm him in what he has believed.</a:t>
            </a:r>
          </a:p>
        </p:txBody>
      </p:sp>
      <p:pic>
        <p:nvPicPr>
          <p:cNvPr id="3" name="Picture 2">
            <a:extLst>
              <a:ext uri="{FF2B5EF4-FFF2-40B4-BE49-F238E27FC236}">
                <a16:creationId xmlns:a16="http://schemas.microsoft.com/office/drawing/2014/main" id="{2936C146-F6B6-B9E8-9F80-AD9083183800}"/>
              </a:ext>
            </a:extLst>
          </p:cNvPr>
          <p:cNvPicPr>
            <a:picLocks noChangeAspect="1"/>
          </p:cNvPicPr>
          <p:nvPr/>
        </p:nvPicPr>
        <p:blipFill>
          <a:blip r:embed="rId3"/>
          <a:stretch>
            <a:fillRect/>
          </a:stretch>
        </p:blipFill>
        <p:spPr>
          <a:xfrm>
            <a:off x="7473352" y="2057400"/>
            <a:ext cx="4121240" cy="2743200"/>
          </a:xfrm>
          <a:prstGeom prst="rect">
            <a:avLst/>
          </a:prstGeom>
        </p:spPr>
      </p:pic>
      <p:pic>
        <p:nvPicPr>
          <p:cNvPr id="4" name="Picture 3">
            <a:extLst>
              <a:ext uri="{FF2B5EF4-FFF2-40B4-BE49-F238E27FC236}">
                <a16:creationId xmlns:a16="http://schemas.microsoft.com/office/drawing/2014/main" id="{9E4D8E95-A1D5-7E84-F26C-17BDD28F57DD}"/>
              </a:ext>
            </a:extLst>
          </p:cNvPr>
          <p:cNvPicPr>
            <a:picLocks noChangeAspect="1"/>
          </p:cNvPicPr>
          <p:nvPr/>
        </p:nvPicPr>
        <p:blipFill>
          <a:blip r:embed="rId4"/>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188702153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Fear within the congregation (11a)</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Fear outside the congregation (11b)</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949002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4:1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Summary</a:t>
            </a:r>
          </a:p>
        </p:txBody>
      </p:sp>
      <p:sp>
        <p:nvSpPr>
          <p:cNvPr id="161795" name="Rectangle 3"/>
          <p:cNvSpPr>
            <a:spLocks noGrp="1" noChangeArrowheads="1"/>
          </p:cNvSpPr>
          <p:nvPr>
            <p:ph type="body" idx="1"/>
          </p:nvPr>
        </p:nvSpPr>
        <p:spPr>
          <a:xfrm>
            <a:off x="762000" y="1295400"/>
            <a:ext cx="7788900" cy="2563739"/>
          </a:xfrm>
        </p:spPr>
        <p:txBody>
          <a:bodyPr/>
          <a:lstStyle/>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Arrested (4:1-4)</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Examined (4:5-12)</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Sanhedrin’s Decision (4:13-22)</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Prayer (4:23-31)</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Pre-Ananias and Sapphira (4:32-37)</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Ananias and Sapphira (5:1-11)</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2646857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56"/>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5230</TotalTime>
  <Words>3127</Words>
  <Application>Microsoft Office PowerPoint</Application>
  <PresentationFormat>Widescreen</PresentationFormat>
  <Paragraphs>432</Paragraphs>
  <Slides>92</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92</vt:i4>
      </vt:variant>
    </vt:vector>
  </HeadingPairs>
  <TitlesOfParts>
    <vt:vector size="99" baseType="lpstr">
      <vt:lpstr>Arial</vt:lpstr>
      <vt:lpstr>Calibri</vt:lpstr>
      <vt:lpstr>Calibri Light</vt:lpstr>
      <vt:lpstr>Corbel</vt:lpstr>
      <vt:lpstr>system-ui</vt:lpstr>
      <vt:lpstr>Wingdings</vt:lpstr>
      <vt:lpstr>Office Theme</vt:lpstr>
      <vt:lpstr>PowerPoint Presentation</vt:lpstr>
      <vt:lpstr>Acts 4:1‒5:11 Summary</vt:lpstr>
      <vt:lpstr>PowerPoint Presentation</vt:lpstr>
      <vt:lpstr>PowerPoint Presentation</vt:lpstr>
      <vt:lpstr>Acts 4:32-35 Community of the Saints</vt:lpstr>
      <vt:lpstr>Acts 4:32-35 Community of the Saints</vt:lpstr>
      <vt:lpstr>Acts 4:32-33 Characteristics of the Church</vt:lpstr>
      <vt:lpstr>Acts 4:32-33 Characteristics of the Church</vt:lpstr>
      <vt:lpstr>Purpose</vt:lpstr>
      <vt:lpstr>Message</vt:lpstr>
      <vt:lpstr>Lewis Sperry Chafer, vol. 7, Systematic Theology (Grand Rapids, MI: Kregel Publications, 1993), 265-66.</vt:lpstr>
      <vt:lpstr>PowerPoint Presentation</vt:lpstr>
      <vt:lpstr>PowerPoint Presentation</vt:lpstr>
      <vt:lpstr>Acts 4:32-33 Characteristics of the Church</vt:lpstr>
      <vt:lpstr>Activities of the Local Church  (Acts 2:41-47)</vt:lpstr>
      <vt:lpstr>PowerPoint Presentation</vt:lpstr>
      <vt:lpstr>Acts 4:32-33 Characteristics of the Church</vt:lpstr>
      <vt:lpstr>PowerPoint Presentation</vt:lpstr>
      <vt:lpstr>Acts 3:13-15 Israel’s Rejection of Her Messiah</vt:lpstr>
      <vt:lpstr>Acts 4:32-33 Characteristics of the Church</vt:lpstr>
      <vt:lpstr>Acts 4:32-35 Community of the Saints</vt:lpstr>
      <vt:lpstr>Acts 4:34-35 Community of the Church</vt:lpstr>
      <vt:lpstr>Acts 4:34-35 Community of the Church</vt:lpstr>
      <vt:lpstr>God’s Provision (Phil. 4:19)</vt:lpstr>
      <vt:lpstr>PowerPoint Presentation</vt:lpstr>
      <vt:lpstr>Acts 4:34-35 Community of the Church</vt:lpstr>
      <vt:lpstr>PowerPoint Presentation</vt:lpstr>
      <vt:lpstr>PowerPoint Presentation</vt:lpstr>
      <vt:lpstr>Acts 4:34-35 Community of the Church</vt:lpstr>
      <vt:lpstr>PowerPoint Presentation</vt:lpstr>
      <vt:lpstr>PowerPoint Presentation</vt:lpstr>
      <vt:lpstr>PowerPoint Presentation</vt:lpstr>
      <vt:lpstr>PowerPoint Presentation</vt:lpstr>
      <vt:lpstr>Acts 4:36-37 Barnabas’ Positive Example</vt:lpstr>
      <vt:lpstr>Acts 4:36-37 Barnabas’ Positive Example</vt:lpstr>
      <vt:lpstr>Acts 4:36 Barnabas’ Example</vt:lpstr>
      <vt:lpstr>Acts 4:36 Barnabas’ Example</vt:lpstr>
      <vt:lpstr>Enumeration of Spiritual Gifts  (Rom 12:6b-8)</vt:lpstr>
      <vt:lpstr>Spiritual Gifts</vt:lpstr>
      <vt:lpstr>12/12/4/4</vt:lpstr>
      <vt:lpstr>Acts 4:36 Barnabas’ Example</vt:lpstr>
      <vt:lpstr>ISRAEL'S JUDGMENTS</vt:lpstr>
      <vt:lpstr>PowerPoint Presentation</vt:lpstr>
      <vt:lpstr>Acts 4:36 Barnabas’ Example</vt:lpstr>
      <vt:lpstr>Second Missionary Journey</vt:lpstr>
      <vt:lpstr>PowerPoint Presentation</vt:lpstr>
      <vt:lpstr>PowerPoint Presentation</vt:lpstr>
      <vt:lpstr>PowerPoint Presentation</vt:lpstr>
      <vt:lpstr>PowerPoint Presentation</vt:lpstr>
      <vt:lpstr>Acts 4:36-37 Barnabas’ Positive Example</vt:lpstr>
      <vt:lpstr>Acts 4:37 Barnabas’ Work</vt:lpstr>
      <vt:lpstr>Acts 4:37 Barnabas’ Work</vt:lpstr>
      <vt:lpstr>PowerPoint Presentation</vt:lpstr>
      <vt:lpstr>Acts 4:37 Barnabas’ Work</vt:lpstr>
      <vt:lpstr>Acts 4:37 Barnabas’ Work</vt:lpstr>
      <vt:lpstr>Acts 4:1‒5:11 Summary</vt:lpstr>
      <vt:lpstr>PowerPoint Presentation</vt:lpstr>
      <vt:lpstr>PowerPoint Presentation</vt:lpstr>
      <vt:lpstr>Acts 5:1-6 Ananias’ Discipline</vt:lpstr>
      <vt:lpstr>Acts 5:1-6 Ananias’ Discipline</vt:lpstr>
      <vt:lpstr>Acts 5:1-2 Deed</vt:lpstr>
      <vt:lpstr>Acts 5:1-2 Deed</vt:lpstr>
      <vt:lpstr>Acts 5:1-2 Deed</vt:lpstr>
      <vt:lpstr>Acts 5:1-6 Ananias’ Discipline</vt:lpstr>
      <vt:lpstr>Acts 5:3-4 Peter’s Accusation</vt:lpstr>
      <vt:lpstr>Acts 5:3-4 Peter’s Accusation</vt:lpstr>
      <vt:lpstr>Acts 5:3-4 Peter’s Accusation</vt:lpstr>
      <vt:lpstr>PowerPoint Presentation</vt:lpstr>
      <vt:lpstr>PowerPoint Presentation</vt:lpstr>
      <vt:lpstr>PowerPoint Presentation</vt:lpstr>
      <vt:lpstr>PowerPoint Presentation</vt:lpstr>
      <vt:lpstr>12/12/4/4</vt:lpstr>
      <vt:lpstr>Acts 5:1-6 Ananias’ Discipline</vt:lpstr>
      <vt:lpstr>Acts 5:5-6 Ananias's Discipline</vt:lpstr>
      <vt:lpstr>Acts 5:5-6 Ananias's Discipline</vt:lpstr>
      <vt:lpstr>Acts 5:5-6 Ananias's Discipline</vt:lpstr>
      <vt:lpstr>PowerPoint Presentation</vt:lpstr>
      <vt:lpstr>Acts 5:7-10 Sapphira's’ Discipline</vt:lpstr>
      <vt:lpstr>Acts 5:7-10 Sapphira's’ Discipline</vt:lpstr>
      <vt:lpstr>Acts 5:7-10 Sapphira's’ Discipline</vt:lpstr>
      <vt:lpstr>Acts 5:7-10 Sapphira's’ Discipline</vt:lpstr>
      <vt:lpstr>PowerPoint Presentation</vt:lpstr>
      <vt:lpstr>Acts 5:11 Result</vt:lpstr>
      <vt:lpstr>Acts 5:11 Result</vt:lpstr>
      <vt:lpstr>PowerPoint Presentation</vt:lpstr>
      <vt:lpstr>PowerPoint Presentation</vt:lpstr>
      <vt:lpstr>PowerPoint Presentation</vt:lpstr>
      <vt:lpstr>Dr. Arnold Fruchtenbaum Arnold G. Fruchtenbaum, “Israel and the Church,” in Issues in Dispensationalism, ed. Wesley R. Willis and John R. Master (Chicago: Moody, 1994), 118.</vt:lpstr>
      <vt:lpstr>PowerPoint Presentation</vt:lpstr>
      <vt:lpstr>Acts 5:11 Result</vt:lpstr>
      <vt:lpstr>Conclusion</vt:lpstr>
      <vt:lpstr>Acts 4:1‒5:11 Summary</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028 Acts 4v32-5v11 - MODIFIED</dc:title>
  <dc:subject>ACTS</dc:subject>
  <dc:creator>A. Woods</dc:creator>
  <cp:lastModifiedBy>Jim McGowan</cp:lastModifiedBy>
  <cp:revision>598</cp:revision>
  <cp:lastPrinted>2023-10-25T15:39:48Z</cp:lastPrinted>
  <dcterms:created xsi:type="dcterms:W3CDTF">2009-01-10T23:45:31Z</dcterms:created>
  <dcterms:modified xsi:type="dcterms:W3CDTF">2023-10-25T15:40:07Z</dcterms:modified>
</cp:coreProperties>
</file>