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8"/>
  </p:notesMasterIdLst>
  <p:handoutMasterIdLst>
    <p:handoutMasterId r:id="rId129"/>
  </p:handoutMasterIdLst>
  <p:sldIdLst>
    <p:sldId id="2094" r:id="rId2"/>
    <p:sldId id="9505" r:id="rId3"/>
    <p:sldId id="9806" r:id="rId4"/>
    <p:sldId id="10423" r:id="rId5"/>
    <p:sldId id="10424" r:id="rId6"/>
    <p:sldId id="10430" r:id="rId7"/>
    <p:sldId id="10566" r:id="rId8"/>
    <p:sldId id="10531" r:id="rId9"/>
    <p:sldId id="10434" r:id="rId10"/>
    <p:sldId id="10537" r:id="rId11"/>
    <p:sldId id="10569" r:id="rId12"/>
    <p:sldId id="10538" r:id="rId13"/>
    <p:sldId id="10441" r:id="rId14"/>
    <p:sldId id="10442" r:id="rId15"/>
    <p:sldId id="8198" r:id="rId16"/>
    <p:sldId id="8199" r:id="rId17"/>
    <p:sldId id="1988" r:id="rId18"/>
    <p:sldId id="10443" r:id="rId19"/>
    <p:sldId id="10444" r:id="rId20"/>
    <p:sldId id="10445" r:id="rId21"/>
    <p:sldId id="10446" r:id="rId22"/>
    <p:sldId id="10447" r:id="rId23"/>
    <p:sldId id="10570" r:id="rId24"/>
    <p:sldId id="10448" r:id="rId25"/>
    <p:sldId id="10571" r:id="rId26"/>
    <p:sldId id="10539" r:id="rId27"/>
    <p:sldId id="10450" r:id="rId28"/>
    <p:sldId id="10449" r:id="rId29"/>
    <p:sldId id="10451" r:id="rId30"/>
    <p:sldId id="10540" r:id="rId31"/>
    <p:sldId id="10452" r:id="rId32"/>
    <p:sldId id="10453" r:id="rId33"/>
    <p:sldId id="10454" r:id="rId34"/>
    <p:sldId id="10455" r:id="rId35"/>
    <p:sldId id="10541" r:id="rId36"/>
    <p:sldId id="10542" r:id="rId37"/>
    <p:sldId id="10588" r:id="rId38"/>
    <p:sldId id="10572" r:id="rId39"/>
    <p:sldId id="10573" r:id="rId40"/>
    <p:sldId id="10574" r:id="rId41"/>
    <p:sldId id="10532" r:id="rId42"/>
    <p:sldId id="10456" r:id="rId43"/>
    <p:sldId id="10543" r:id="rId44"/>
    <p:sldId id="10460" r:id="rId45"/>
    <p:sldId id="10461" r:id="rId46"/>
    <p:sldId id="10462" r:id="rId47"/>
    <p:sldId id="10575" r:id="rId48"/>
    <p:sldId id="10463" r:id="rId49"/>
    <p:sldId id="10544" r:id="rId50"/>
    <p:sldId id="10464" r:id="rId51"/>
    <p:sldId id="10465" r:id="rId52"/>
    <p:sldId id="10466" r:id="rId53"/>
    <p:sldId id="10545" r:id="rId54"/>
    <p:sldId id="10467" r:id="rId55"/>
    <p:sldId id="10468" r:id="rId56"/>
    <p:sldId id="10576" r:id="rId57"/>
    <p:sldId id="10469" r:id="rId58"/>
    <p:sldId id="10470" r:id="rId59"/>
    <p:sldId id="10471" r:id="rId60"/>
    <p:sldId id="10577" r:id="rId61"/>
    <p:sldId id="10472" r:id="rId62"/>
    <p:sldId id="10473" r:id="rId63"/>
    <p:sldId id="10474" r:id="rId64"/>
    <p:sldId id="10475" r:id="rId65"/>
    <p:sldId id="10554" r:id="rId66"/>
    <p:sldId id="8963" r:id="rId67"/>
    <p:sldId id="10533" r:id="rId68"/>
    <p:sldId id="10499" r:id="rId69"/>
    <p:sldId id="10546" r:id="rId70"/>
    <p:sldId id="10503" r:id="rId71"/>
    <p:sldId id="10504" r:id="rId72"/>
    <p:sldId id="10505" r:id="rId73"/>
    <p:sldId id="10519" r:id="rId74"/>
    <p:sldId id="10520" r:id="rId75"/>
    <p:sldId id="10521" r:id="rId76"/>
    <p:sldId id="10547" r:id="rId77"/>
    <p:sldId id="10509" r:id="rId78"/>
    <p:sldId id="10510" r:id="rId79"/>
    <p:sldId id="10587" r:id="rId80"/>
    <p:sldId id="10511" r:id="rId81"/>
    <p:sldId id="10514" r:id="rId82"/>
    <p:sldId id="10515" r:id="rId83"/>
    <p:sldId id="10516" r:id="rId84"/>
    <p:sldId id="10517" r:id="rId85"/>
    <p:sldId id="10518" r:id="rId86"/>
    <p:sldId id="10512" r:id="rId87"/>
    <p:sldId id="10555" r:id="rId88"/>
    <p:sldId id="10548" r:id="rId89"/>
    <p:sldId id="10506" r:id="rId90"/>
    <p:sldId id="10556" r:id="rId91"/>
    <p:sldId id="10557" r:id="rId92"/>
    <p:sldId id="10534" r:id="rId93"/>
    <p:sldId id="10480" r:id="rId94"/>
    <p:sldId id="10549" r:id="rId95"/>
    <p:sldId id="10484" r:id="rId96"/>
    <p:sldId id="10558" r:id="rId97"/>
    <p:sldId id="10559" r:id="rId98"/>
    <p:sldId id="10578" r:id="rId99"/>
    <p:sldId id="10560" r:id="rId100"/>
    <p:sldId id="6734" r:id="rId101"/>
    <p:sldId id="10579" r:id="rId102"/>
    <p:sldId id="10580" r:id="rId103"/>
    <p:sldId id="10550" r:id="rId104"/>
    <p:sldId id="10492" r:id="rId105"/>
    <p:sldId id="10561" r:id="rId106"/>
    <p:sldId id="10562" r:id="rId107"/>
    <p:sldId id="10563" r:id="rId108"/>
    <p:sldId id="10551" r:id="rId109"/>
    <p:sldId id="10496" r:id="rId110"/>
    <p:sldId id="10564" r:id="rId111"/>
    <p:sldId id="10581" r:id="rId112"/>
    <p:sldId id="10565" r:id="rId113"/>
    <p:sldId id="10535" r:id="rId114"/>
    <p:sldId id="10477" r:id="rId115"/>
    <p:sldId id="10552" r:id="rId116"/>
    <p:sldId id="10582" r:id="rId117"/>
    <p:sldId id="10583" r:id="rId118"/>
    <p:sldId id="10584" r:id="rId119"/>
    <p:sldId id="10585" r:id="rId120"/>
    <p:sldId id="10553" r:id="rId121"/>
    <p:sldId id="10586" r:id="rId122"/>
    <p:sldId id="9861" r:id="rId123"/>
    <p:sldId id="3866" r:id="rId124"/>
    <p:sldId id="10522" r:id="rId125"/>
    <p:sldId id="10536" r:id="rId126"/>
    <p:sldId id="10524" r:id="rId127"/>
  </p:sldIdLst>
  <p:sldSz cx="12192000" cy="6858000"/>
  <p:notesSz cx="7315200" cy="9601200"/>
  <p:custDataLst>
    <p:tags r:id="rId13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CDAB4-7CF4-460F-A90E-3E1958903FC1}" v="2" dt="2023-09-19T15:09:50.02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2" autoAdjust="0"/>
    <p:restoredTop sz="96191" autoAdjust="0"/>
  </p:normalViewPr>
  <p:slideViewPr>
    <p:cSldViewPr>
      <p:cViewPr varScale="1">
        <p:scale>
          <a:sx n="61" d="100"/>
          <a:sy n="61" d="100"/>
        </p:scale>
        <p:origin x="78" y="3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10"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gs" Target="tags/tag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ommentAuthors" Target="commentAuthors.xml"/><Relationship Id="rId136"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A5CDAB4-7CF4-460F-A90E-3E1958903FC1}"/>
    <pc:docChg chg="custSel addSld modSld replTag delTag">
      <pc:chgData name="Jim McGowan" userId="e2c7446dd3aca506" providerId="LiveId" clId="{2A5CDAB4-7CF4-460F-A90E-3E1958903FC1}" dt="2023-09-19T15:09:50.906" v="20"/>
      <pc:docMkLst>
        <pc:docMk/>
      </pc:docMkLst>
      <pc:sldChg chg="delSp modSp new mod">
        <pc:chgData name="Jim McGowan" userId="e2c7446dd3aca506" providerId="LiveId" clId="{2A5CDAB4-7CF4-460F-A90E-3E1958903FC1}" dt="2023-09-19T15:09:50.021" v="18" actId="12789"/>
        <pc:sldMkLst>
          <pc:docMk/>
          <pc:sldMk cId="20911479" sldId="10588"/>
        </pc:sldMkLst>
        <pc:spChg chg="mod">
          <ac:chgData name="Jim McGowan" userId="e2c7446dd3aca506" providerId="LiveId" clId="{2A5CDAB4-7CF4-460F-A90E-3E1958903FC1}" dt="2023-09-19T15:09:50.021" v="18" actId="12789"/>
          <ac:spMkLst>
            <pc:docMk/>
            <pc:sldMk cId="20911479" sldId="10588"/>
            <ac:spMk id="2" creationId="{CAC63AA0-4867-EC5A-EE46-86F2C4CBF2CE}"/>
          </ac:spMkLst>
        </pc:spChg>
        <pc:spChg chg="del">
          <ac:chgData name="Jim McGowan" userId="e2c7446dd3aca506" providerId="LiveId" clId="{2A5CDAB4-7CF4-460F-A90E-3E1958903FC1}" dt="2023-09-19T15:09:35.493" v="1" actId="478"/>
          <ac:spMkLst>
            <pc:docMk/>
            <pc:sldMk cId="20911479" sldId="10588"/>
            <ac:spMk id="3" creationId="{B08B43F3-6E9E-F31D-9AFB-519F5A14AF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135 - 33v18—34v31</a:t>
            </a:r>
          </a:p>
          <a:p>
            <a:pPr>
              <a:defRPr/>
            </a:pPr>
            <a:r>
              <a:rPr lang="en-US" sz="1600" dirty="0"/>
              <a:t>09-24-2023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9/23/2023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23</a:t>
            </a:fld>
            <a:endParaRPr lang="en-US" altLang="en-US" dirty="0"/>
          </a:p>
        </p:txBody>
      </p:sp>
    </p:spTree>
    <p:extLst>
      <p:ext uri="{BB962C8B-B14F-4D97-AF65-F5344CB8AC3E}">
        <p14:creationId xmlns:p14="http://schemas.microsoft.com/office/powerpoint/2010/main" val="95959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359364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297811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56</a:t>
            </a:fld>
            <a:endParaRPr lang="en-US" altLang="en-US" dirty="0"/>
          </a:p>
        </p:txBody>
      </p:sp>
    </p:spTree>
    <p:extLst>
      <p:ext uri="{BB962C8B-B14F-4D97-AF65-F5344CB8AC3E}">
        <p14:creationId xmlns:p14="http://schemas.microsoft.com/office/powerpoint/2010/main" val="148501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101</a:t>
            </a:fld>
            <a:endParaRPr lang="en-US" altLang="en-US" dirty="0"/>
          </a:p>
        </p:txBody>
      </p:sp>
    </p:spTree>
    <p:extLst>
      <p:ext uri="{BB962C8B-B14F-4D97-AF65-F5344CB8AC3E}">
        <p14:creationId xmlns:p14="http://schemas.microsoft.com/office/powerpoint/2010/main" val="194580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111</a:t>
            </a:fld>
            <a:endParaRPr lang="en-US" altLang="en-US" dirty="0"/>
          </a:p>
        </p:txBody>
      </p:sp>
    </p:spTree>
    <p:extLst>
      <p:ext uri="{BB962C8B-B14F-4D97-AF65-F5344CB8AC3E}">
        <p14:creationId xmlns:p14="http://schemas.microsoft.com/office/powerpoint/2010/main" val="324788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126</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6753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 and rape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Rapist’s “love” for Dinah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discovery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Hamor approaches Jacob (6)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response (7)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 of Dinah</a:t>
            </a:r>
          </a:p>
        </p:txBody>
      </p:sp>
      <p:pic>
        <p:nvPicPr>
          <p:cNvPr id="2" name="Picture 1">
            <a:extLst>
              <a:ext uri="{FF2B5EF4-FFF2-40B4-BE49-F238E27FC236}">
                <a16:creationId xmlns:a16="http://schemas.microsoft.com/office/drawing/2014/main" id="{190845C4-30C1-A032-6A79-A74B2C23E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0498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3B275-E680-4A2C-9B17-7A0ECF86A6B4}"/>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876800"/>
          </a:xfrm>
        </p:spPr>
        <p:txBody>
          <a:bodyPr/>
          <a:lstStyle/>
          <a:p>
            <a:pPr algn="ctr">
              <a:spcBef>
                <a:spcPts val="0"/>
              </a:spcBef>
              <a:spcAft>
                <a:spcPts val="9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 11</a:t>
            </a:r>
            <a:endParaRPr lang="en-US" sz="4000" dirty="0">
              <a:solidFill>
                <a:schemeClr val="tx2"/>
              </a:solidFill>
              <a:ea typeface="+mj-ea"/>
              <a:cs typeface="+mj-cs"/>
            </a:endParaRPr>
          </a:p>
          <a:p>
            <a:pPr marL="0" indent="0" algn="just">
              <a:spcBef>
                <a:spcPts val="0"/>
              </a:spcBef>
              <a:buNone/>
              <a:defRPr/>
            </a:pPr>
            <a:r>
              <a:rPr lang="en-US" sz="3100" dirty="0">
                <a:cs typeface="Calibri" panose="020F0502020204030204" pitchFamily="34" charset="0"/>
              </a:rPr>
              <a:t>“</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8</a:t>
            </a:r>
            <a:r>
              <a:rPr lang="en-US" sz="3100" dirty="0">
                <a:cs typeface="Calibri" panose="020F0502020204030204" pitchFamily="34" charset="0"/>
              </a:rPr>
              <a:t> After many days you will be summoned; in the latter years you will come into the land that is restored from the sword, whose inhabitants have been gathered from many nations to the mountains of Israel which had been a continual waste; but its people were brought out from the nations, and they are </a:t>
            </a:r>
            <a:r>
              <a:rPr lang="en-US" sz="3100" b="1" u="sng" dirty="0">
                <a:solidFill>
                  <a:srgbClr val="FFFFCC"/>
                </a:solidFill>
                <a:cs typeface="Calibri" panose="020F0502020204030204" pitchFamily="34" charset="0"/>
              </a:rPr>
              <a:t>living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a:t>
            </a:r>
            <a:r>
              <a:rPr lang="en-US" sz="3100" dirty="0">
                <a:cs typeface="Calibri" panose="020F0502020204030204" pitchFamily="34" charset="0"/>
              </a:rPr>
              <a:t>, all of them….</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11</a:t>
            </a:r>
            <a:r>
              <a:rPr lang="en-US" sz="3100" dirty="0">
                <a:cs typeface="Calibri" panose="020F0502020204030204" pitchFamily="34" charset="0"/>
              </a:rPr>
              <a:t> and you will say, ‘I will go up against the land of unwalled villages. I will go against those who are </a:t>
            </a:r>
            <a:r>
              <a:rPr lang="en-US" sz="3100" b="1" u="sng" dirty="0">
                <a:solidFill>
                  <a:srgbClr val="FFFFCC"/>
                </a:solidFill>
                <a:cs typeface="Calibri" panose="020F0502020204030204" pitchFamily="34" charset="0"/>
              </a:rPr>
              <a:t>at rest [</a:t>
            </a:r>
            <a:r>
              <a:rPr lang="en-US" sz="3100" b="1" i="1" u="sng" dirty="0">
                <a:solidFill>
                  <a:srgbClr val="FFFFCC"/>
                </a:solidFill>
                <a:cs typeface="Calibri" panose="020F0502020204030204" pitchFamily="34" charset="0"/>
              </a:rPr>
              <a:t>shacat</a:t>
            </a:r>
            <a:r>
              <a:rPr lang="en-US" sz="3100" b="1" u="sng" dirty="0">
                <a:solidFill>
                  <a:srgbClr val="FFFFCC"/>
                </a:solidFill>
                <a:cs typeface="Calibri" panose="020F0502020204030204" pitchFamily="34" charset="0"/>
              </a:rPr>
              <a:t>]</a:t>
            </a:r>
            <a:r>
              <a:rPr lang="en-US" sz="3100" dirty="0">
                <a:cs typeface="Calibri" panose="020F0502020204030204" pitchFamily="34" charset="0"/>
              </a:rPr>
              <a:t>, that </a:t>
            </a:r>
            <a:r>
              <a:rPr lang="en-US" sz="3100" b="1" u="sng" dirty="0">
                <a:solidFill>
                  <a:srgbClr val="FFFFCC"/>
                </a:solidFill>
                <a:cs typeface="Calibri" panose="020F0502020204030204" pitchFamily="34" charset="0"/>
              </a:rPr>
              <a:t>live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 all of them living without walls and having no bars or gates</a:t>
            </a:r>
            <a:r>
              <a:rPr lang="en-US" sz="3100" dirty="0">
                <a:cs typeface="Calibri" panose="020F0502020204030204" pitchFamily="34" charset="0"/>
              </a:rPr>
              <a:t>.”</a:t>
            </a:r>
          </a:p>
        </p:txBody>
      </p:sp>
    </p:spTree>
    <p:extLst>
      <p:ext uri="{BB962C8B-B14F-4D97-AF65-F5344CB8AC3E}">
        <p14:creationId xmlns:p14="http://schemas.microsoft.com/office/powerpoint/2010/main" val="158583229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Third, Dinah’s brothers carried out the slaughter: they </a:t>
            </a:r>
            <a:r>
              <a:rPr lang="en-US" sz="3100" i="1" dirty="0">
                <a:effectLst>
                  <a:outerShdw blurRad="38100" dist="38100" dir="2700000" algn="tl">
                    <a:srgbClr val="000000">
                      <a:alpha val="43137"/>
                    </a:srgbClr>
                  </a:outerShdw>
                </a:effectLst>
              </a:rPr>
              <a:t>took each man his sword, and came upon the city unawares</a:t>
            </a:r>
            <a:r>
              <a:rPr lang="en-US" sz="3100" dirty="0">
                <a:effectLst>
                  <a:outerShdw blurRad="38100" dist="38100" dir="2700000" algn="tl">
                    <a:srgbClr val="000000">
                      <a:alpha val="43137"/>
                    </a:srgbClr>
                  </a:outerShdw>
                </a:effectLst>
              </a:rPr>
              <a:t>. The Hebrew root for </a:t>
            </a:r>
            <a:r>
              <a:rPr lang="en-US" sz="3100" i="1" dirty="0">
                <a:effectLst>
                  <a:outerShdw blurRad="38100" dist="38100" dir="2700000" algn="tl">
                    <a:srgbClr val="000000">
                      <a:alpha val="43137"/>
                    </a:srgbClr>
                  </a:outerShdw>
                </a:effectLst>
              </a:rPr>
              <a:t>came upon</a:t>
            </a:r>
            <a:r>
              <a:rPr lang="en-US" sz="3100" dirty="0">
                <a:effectLst>
                  <a:outerShdw blurRad="38100" dist="38100" dir="2700000" algn="tl">
                    <a:srgbClr val="000000">
                      <a:alpha val="43137"/>
                    </a:srgbClr>
                  </a:outerShdw>
                </a:effectLst>
              </a:rPr>
              <a:t> is </a:t>
            </a:r>
            <a:r>
              <a:rPr lang="en-US" sz="3100" i="1" dirty="0" err="1">
                <a:effectLst>
                  <a:outerShdw blurRad="38100" dist="38100" dir="2700000" algn="tl">
                    <a:srgbClr val="000000">
                      <a:alpha val="43137"/>
                    </a:srgbClr>
                  </a:outerShdw>
                </a:effectLst>
              </a:rPr>
              <a:t>batach</a:t>
            </a:r>
            <a:r>
              <a:rPr lang="en-US" sz="3100" dirty="0">
                <a:effectLst>
                  <a:outerShdw blurRad="38100" dist="38100" dir="2700000" algn="tl">
                    <a:srgbClr val="000000">
                      <a:alpha val="43137"/>
                    </a:srgbClr>
                  </a:outerShdw>
                </a:effectLst>
              </a:rPr>
              <a:t> from which the word ‘security’ comes. It means they </a:t>
            </a:r>
            <a:r>
              <a:rPr lang="en-US" sz="3100" i="1" dirty="0">
                <a:effectLst>
                  <a:outerShdw blurRad="38100" dist="38100" dir="2700000" algn="tl">
                    <a:srgbClr val="000000">
                      <a:alpha val="43137"/>
                    </a:srgbClr>
                  </a:outerShdw>
                </a:effectLst>
              </a:rPr>
              <a:t>came upon</a:t>
            </a:r>
            <a:r>
              <a:rPr lang="en-US" sz="3100" dirty="0">
                <a:effectLst>
                  <a:outerShdw blurRad="38100" dist="38100" dir="2700000" algn="tl">
                    <a:srgbClr val="000000">
                      <a:alpha val="43137"/>
                    </a:srgbClr>
                  </a:outerShdw>
                </a:effectLst>
              </a:rPr>
              <a:t> the city boldly, without fail, with full ‘security,’ knowing that the male population had been incapacitated. So although there were just two of them, they were fully secure in what they were about to do, and what they did was: [They] </a:t>
            </a:r>
            <a:r>
              <a:rPr lang="en-US" sz="3100" i="1" dirty="0">
                <a:effectLst>
                  <a:outerShdw blurRad="38100" dist="38100" dir="2700000" algn="tl">
                    <a:srgbClr val="000000">
                      <a:alpha val="43137"/>
                    </a:srgbClr>
                  </a:outerShdw>
                </a:effectLst>
              </a:rPr>
              <a:t>slew all the males</a:t>
            </a:r>
            <a:r>
              <a:rPr lang="en-US" sz="31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497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262992832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212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Slaughter of Shechem (25)</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Dinah’s rescue (26)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Spoiling of the city (27-29)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34:25-29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the City</a:t>
            </a:r>
          </a:p>
        </p:txBody>
      </p:sp>
      <p:pic>
        <p:nvPicPr>
          <p:cNvPr id="2" name="Picture 1">
            <a:extLst>
              <a:ext uri="{FF2B5EF4-FFF2-40B4-BE49-F238E27FC236}">
                <a16:creationId xmlns:a16="http://schemas.microsoft.com/office/drawing/2014/main" id="{C09BC156-477D-944D-D4EC-1C834F2841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435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Dinah’s Rescue</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err="1">
                <a:effectLst>
                  <a:outerShdw blurRad="38100" dist="38100" dir="2700000" algn="tl">
                    <a:srgbClr val="000000">
                      <a:alpha val="43137"/>
                    </a:srgbClr>
                  </a:outerShdw>
                </a:effectLst>
              </a:rPr>
              <a:t>Hamor’s</a:t>
            </a:r>
            <a:r>
              <a:rPr lang="en-US" dirty="0">
                <a:effectLst>
                  <a:outerShdw blurRad="38100" dist="38100" dir="2700000" algn="tl">
                    <a:srgbClr val="000000">
                      <a:alpha val="43137"/>
                    </a:srgbClr>
                  </a:outerShdw>
                </a:effectLst>
              </a:rPr>
              <a:t> death (26a)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Shechem’s death (26b)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Dinah’s rescue (26c)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20185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Dinah’s Rescue</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err="1">
                <a:solidFill>
                  <a:srgbClr val="FFFFCC"/>
                </a:solidFill>
                <a:effectLst>
                  <a:outerShdw blurRad="38100" dist="38100" dir="2700000" algn="tl">
                    <a:srgbClr val="000000">
                      <a:alpha val="43137"/>
                    </a:srgbClr>
                  </a:outerShdw>
                </a:effectLst>
              </a:rPr>
              <a:t>Hamor’s</a:t>
            </a:r>
            <a:r>
              <a:rPr lang="en-US" b="1" u="sng" dirty="0">
                <a:solidFill>
                  <a:srgbClr val="FFFFCC"/>
                </a:solidFill>
                <a:effectLst>
                  <a:outerShdw blurRad="38100" dist="38100" dir="2700000" algn="tl">
                    <a:srgbClr val="000000">
                      <a:alpha val="43137"/>
                    </a:srgbClr>
                  </a:outerShdw>
                </a:effectLst>
              </a:rPr>
              <a:t> death (26a)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Shechem’s death (26b)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Dinah’s rescue (26c)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1483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Dinah’s Rescue</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err="1">
                <a:effectLst>
                  <a:outerShdw blurRad="38100" dist="38100" dir="2700000" algn="tl">
                    <a:srgbClr val="000000">
                      <a:alpha val="43137"/>
                    </a:srgbClr>
                  </a:outerShdw>
                </a:effectLst>
              </a:rPr>
              <a:t>Hamor’s</a:t>
            </a:r>
            <a:r>
              <a:rPr lang="en-US" dirty="0">
                <a:effectLst>
                  <a:outerShdw blurRad="38100" dist="38100" dir="2700000" algn="tl">
                    <a:srgbClr val="000000">
                      <a:alpha val="43137"/>
                    </a:srgbClr>
                  </a:outerShdw>
                </a:effectLst>
              </a:rPr>
              <a:t> death (26a)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Shechem’s death (26b)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Dinah’s rescue (26c)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6341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Dinah’s Rescue</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err="1">
                <a:effectLst>
                  <a:outerShdw blurRad="38100" dist="38100" dir="2700000" algn="tl">
                    <a:srgbClr val="000000">
                      <a:alpha val="43137"/>
                    </a:srgbClr>
                  </a:outerShdw>
                </a:effectLst>
              </a:rPr>
              <a:t>Hamor’s</a:t>
            </a:r>
            <a:r>
              <a:rPr lang="en-US" dirty="0">
                <a:effectLst>
                  <a:outerShdw blurRad="38100" dist="38100" dir="2700000" algn="tl">
                    <a:srgbClr val="000000">
                      <a:alpha val="43137"/>
                    </a:srgbClr>
                  </a:outerShdw>
                </a:effectLst>
              </a:rPr>
              <a:t> death (26a)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Shechem’s death (26b)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Dinah’s rescue (26c)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72188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Slaughter of Shechem (25)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Dinah’s rescue (26)</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Spoiling of the city (27-29)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34:25-29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the City</a:t>
            </a:r>
          </a:p>
        </p:txBody>
      </p:sp>
      <p:pic>
        <p:nvPicPr>
          <p:cNvPr id="2" name="Picture 1">
            <a:extLst>
              <a:ext uri="{FF2B5EF4-FFF2-40B4-BE49-F238E27FC236}">
                <a16:creationId xmlns:a16="http://schemas.microsoft.com/office/drawing/2014/main" id="{C09BC156-477D-944D-D4EC-1C834F2841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83610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34:27-29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Spoiling of the City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Plunder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Spoils (28-29)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7264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61453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34:27-29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Spoiling of the City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Plunder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Spoils (28-29)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7951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i="1" dirty="0">
                <a:effectLst>
                  <a:outerShdw blurRad="38100" dist="38100" dir="2700000" algn="tl">
                    <a:srgbClr val="000000">
                      <a:alpha val="43137"/>
                    </a:srgbClr>
                  </a:outerShdw>
                </a:effectLst>
              </a:rPr>
              <a:t>The sons of Jacob came upon the slain</a:t>
            </a:r>
            <a:r>
              <a:rPr lang="en-US" sz="3100" dirty="0">
                <a:effectLst>
                  <a:outerShdw blurRad="38100" dist="38100" dir="2700000" algn="tl">
                    <a:srgbClr val="000000">
                      <a:alpha val="43137"/>
                    </a:srgbClr>
                  </a:outerShdw>
                </a:effectLst>
              </a:rPr>
              <a:t>. After all were dead, after Dinah was rescued, came the act of the sons of Jacob: they </a:t>
            </a:r>
            <a:r>
              <a:rPr lang="en-US" sz="3100" i="1" dirty="0">
                <a:effectLst>
                  <a:outerShdw blurRad="38100" dist="38100" dir="2700000" algn="tl">
                    <a:srgbClr val="000000">
                      <a:alpha val="43137"/>
                    </a:srgbClr>
                  </a:outerShdw>
                </a:effectLst>
              </a:rPr>
              <a:t>plundered the city</a:t>
            </a:r>
            <a:r>
              <a:rPr lang="en-US" sz="3100" dirty="0">
                <a:effectLst>
                  <a:outerShdw blurRad="38100" dist="38100" dir="2700000" algn="tl">
                    <a:srgbClr val="000000">
                      <a:alpha val="43137"/>
                    </a:srgbClr>
                  </a:outerShdw>
                </a:effectLst>
              </a:rPr>
              <a:t>. The reasons was: because </a:t>
            </a:r>
            <a:r>
              <a:rPr lang="en-US" sz="3100" i="1" dirty="0">
                <a:effectLst>
                  <a:outerShdw blurRad="38100" dist="38100" dir="2700000" algn="tl">
                    <a:srgbClr val="000000">
                      <a:alpha val="43137"/>
                    </a:srgbClr>
                  </a:outerShdw>
                </a:effectLst>
              </a:rPr>
              <a:t>they</a:t>
            </a:r>
            <a:r>
              <a:rPr lang="en-US" sz="3100" dirty="0">
                <a:effectLst>
                  <a:outerShdw blurRad="38100" dist="38100" dir="2700000" algn="tl">
                    <a:srgbClr val="000000">
                      <a:alpha val="43137"/>
                    </a:srgbClr>
                  </a:outerShdw>
                </a:effectLst>
              </a:rPr>
              <a:t> had defiled their sister. The pronoun is plural, they defiled. The whole town was held responsible for Dinah’s rape, since the whole town failed to act responsibly. Verses 28–29 list the spoils, which included both animals and people...”</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497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2629185296"/>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34:27-29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Spoiling of the City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Plunder (27)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Spoils (28-29)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792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2171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complaint (30)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defense (31)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34:30-31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Regret</a:t>
            </a:r>
          </a:p>
        </p:txBody>
      </p:sp>
      <p:pic>
        <p:nvPicPr>
          <p:cNvPr id="2" name="Picture 1">
            <a:extLst>
              <a:ext uri="{FF2B5EF4-FFF2-40B4-BE49-F238E27FC236}">
                <a16:creationId xmlns:a16="http://schemas.microsoft.com/office/drawing/2014/main" id="{23D545D9-0229-D287-A448-69734D41D2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8929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complaint (30)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defense (31)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34:30-31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Regret</a:t>
            </a:r>
          </a:p>
        </p:txBody>
      </p:sp>
      <p:pic>
        <p:nvPicPr>
          <p:cNvPr id="2" name="Picture 1">
            <a:extLst>
              <a:ext uri="{FF2B5EF4-FFF2-40B4-BE49-F238E27FC236}">
                <a16:creationId xmlns:a16="http://schemas.microsoft.com/office/drawing/2014/main" id="{23D545D9-0229-D287-A448-69734D41D2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15773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peech Bubble: Rectangle with Corners Rounded 3">
            <a:extLst>
              <a:ext uri="{FF2B5EF4-FFF2-40B4-BE49-F238E27FC236}">
                <a16:creationId xmlns:a16="http://schemas.microsoft.com/office/drawing/2014/main" id="{A522A24D-0B1C-49D0-9779-7004240C916F}"/>
              </a:ext>
            </a:extLst>
          </p:cNvPr>
          <p:cNvSpPr/>
          <p:nvPr/>
        </p:nvSpPr>
        <p:spPr bwMode="auto">
          <a:xfrm>
            <a:off x="4191000" y="3276600"/>
            <a:ext cx="1295400" cy="609600"/>
          </a:xfrm>
          <a:prstGeom prst="wedgeRoundRectCallout">
            <a:avLst>
              <a:gd name="adj1" fmla="val 58383"/>
              <a:gd name="adj2" fmla="val -305194"/>
              <a:gd name="adj3" fmla="val 16667"/>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CANNAN</a:t>
            </a: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8700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905000"/>
            <a:ext cx="2476500" cy="3810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Sidon</a:t>
            </a:r>
          </a:p>
          <a:p>
            <a:pPr marL="457200" lvl="2" indent="-457200" eaLnBrk="1" hangingPunct="1">
              <a:spcBef>
                <a:spcPts val="0"/>
              </a:spcBef>
              <a:spcAft>
                <a:spcPts val="12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Heth</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Jebusite</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Amorite</a:t>
            </a:r>
          </a:p>
          <a:p>
            <a:pPr marL="457200" lvl="2" indent="-457200" eaLnBrk="1" hangingPunct="1">
              <a:spcBef>
                <a:spcPts val="0"/>
              </a:spcBef>
              <a:spcAft>
                <a:spcPts val="12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Girgashite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Hivite</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409950" y="228600"/>
            <a:ext cx="5372100" cy="914400"/>
          </a:xfrm>
        </p:spPr>
        <p:txBody>
          <a:bodyPr/>
          <a:lstStyle/>
          <a:p>
            <a:pPr algn="ctr" eaLnBrk="1" hangingPunct="1"/>
            <a:r>
              <a:rPr lang="en-US" sz="3600" dirty="0">
                <a:effectLst>
                  <a:outerShdw blurRad="38100" dist="38100" dir="2700000" algn="tl">
                    <a:srgbClr val="000000">
                      <a:alpha val="43137"/>
                    </a:srgbClr>
                  </a:outerShdw>
                </a:effectLst>
              </a:rPr>
              <a:t>Canaan’s Sons (vs. 15-18)</a:t>
            </a:r>
          </a:p>
        </p:txBody>
      </p:sp>
      <p:pic>
        <p:nvPicPr>
          <p:cNvPr id="8" name="Picture 4" descr="5 Bible Lessons to Learn From the Book of Genesis | Jack Wellman">
            <a:extLst>
              <a:ext uri="{FF2B5EF4-FFF2-40B4-BE49-F238E27FC236}">
                <a16:creationId xmlns:a16="http://schemas.microsoft.com/office/drawing/2014/main" id="{DEAC3B32-A254-4F8E-939C-624F54B939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08C36FC-EA30-4D3E-BADE-C7A9D3D052E4}"/>
              </a:ext>
            </a:extLst>
          </p:cNvPr>
          <p:cNvSpPr txBox="1">
            <a:spLocks noChangeArrowheads="1"/>
          </p:cNvSpPr>
          <p:nvPr/>
        </p:nvSpPr>
        <p:spPr bwMode="auto">
          <a:xfrm>
            <a:off x="3886200" y="1905000"/>
            <a:ext cx="24765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1200"/>
              </a:spcAft>
              <a:buClr>
                <a:srgbClr val="CC66FF"/>
              </a:buClr>
              <a:buSzPct val="100000"/>
              <a:buFont typeface="+mj-lt"/>
              <a:buAutoNum type="alphaUcPeriod" startAt="7"/>
              <a:defRPr/>
            </a:pPr>
            <a:r>
              <a:rPr lang="en-US" dirty="0">
                <a:effectLst>
                  <a:outerShdw blurRad="38100" dist="38100" dir="2700000" algn="tl">
                    <a:srgbClr val="000000">
                      <a:alpha val="43137"/>
                    </a:srgbClr>
                  </a:outerShdw>
                </a:effectLst>
              </a:rPr>
              <a:t>Arkite</a:t>
            </a: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Sinite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Arvadite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Zemarite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Hamathite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Perrizite</a:t>
            </a:r>
            <a:endParaRPr lang="en-US"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8B89F045-43AC-4203-B442-CBAD5CBAD27E}"/>
              </a:ext>
            </a:extLst>
          </p:cNvPr>
          <p:cNvPicPr>
            <a:picLocks noChangeAspect="1"/>
          </p:cNvPicPr>
          <p:nvPr/>
        </p:nvPicPr>
        <p:blipFill>
          <a:blip r:embed="rId3"/>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81240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67126" y="330890"/>
            <a:ext cx="8457748" cy="619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60740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7646180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Rapist and rape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Rapist’s “love” for Dinah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discovery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Hamor approaches Jacob (6)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response (7)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 of Dinah</a:t>
            </a:r>
          </a:p>
        </p:txBody>
      </p:sp>
      <p:pic>
        <p:nvPicPr>
          <p:cNvPr id="2" name="Picture 1">
            <a:extLst>
              <a:ext uri="{FF2B5EF4-FFF2-40B4-BE49-F238E27FC236}">
                <a16:creationId xmlns:a16="http://schemas.microsoft.com/office/drawing/2014/main" id="{190845C4-30C1-A032-6A79-A74B2C23E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2118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complaint (30)</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defense (31)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34:30-31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Regret</a:t>
            </a:r>
          </a:p>
        </p:txBody>
      </p:sp>
      <p:pic>
        <p:nvPicPr>
          <p:cNvPr id="2" name="Picture 1">
            <a:extLst>
              <a:ext uri="{FF2B5EF4-FFF2-40B4-BE49-F238E27FC236}">
                <a16:creationId xmlns:a16="http://schemas.microsoft.com/office/drawing/2014/main" id="{23D545D9-0229-D287-A448-69734D41D2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3406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695484691"/>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4801314"/>
          </a:xfrm>
          <a:prstGeom prst="rect">
            <a:avLst/>
          </a:prstGeom>
          <a:noFill/>
          <a:ln w="28575">
            <a:noFill/>
            <a:miter lim="800000"/>
            <a:headEnd/>
            <a:tailEnd/>
          </a:ln>
        </p:spPr>
        <p:txBody>
          <a:bodyPr wrap="square">
            <a:spAutoFit/>
          </a:bodyPr>
          <a:lstStyle/>
          <a:p>
            <a:pPr algn="ctr" eaLnBrk="1" hangingPunct="1">
              <a:spcAft>
                <a:spcPts val="1200"/>
              </a:spcAft>
              <a:defRPr/>
            </a:pPr>
            <a:r>
              <a:rPr lang="en-US" sz="400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Corinthians 3:10-15</a:t>
            </a:r>
          </a:p>
          <a:p>
            <a:pPr algn="just">
              <a:spcBef>
                <a:spcPts val="0"/>
              </a:spcBef>
              <a:spcAft>
                <a:spcPts val="0"/>
              </a:spcAft>
            </a:pPr>
            <a:r>
              <a:rPr lang="en-US" sz="3200" u="none" strike="noStrike" baseline="30000" dirty="0">
                <a:effectLst/>
                <a:latin typeface="Calibri" panose="020F0502020204030204" pitchFamily="34" charset="0"/>
              </a:rPr>
              <a:t>10</a:t>
            </a:r>
            <a:r>
              <a:rPr lang="en-US" sz="3200" u="none" strike="noStrike" dirty="0">
                <a:effectLst/>
                <a:latin typeface="Calibri" panose="020F0502020204030204" pitchFamily="34" charset="0"/>
              </a:rPr>
              <a:t> </a:t>
            </a:r>
            <a:r>
              <a:rPr lang="en-US" sz="3200" dirty="0">
                <a:effectLst/>
                <a:latin typeface="Calibri" panose="020F0502020204030204" pitchFamily="34" charset="0"/>
              </a:rPr>
              <a:t>According to the grace of God which was given to me, like a wise master builder I laid a foundation, and another is building on it. But each man must be careful how he builds on it. </a:t>
            </a:r>
            <a:r>
              <a:rPr lang="en-US" sz="3200" u="none" strike="noStrike" baseline="30000" dirty="0">
                <a:effectLst/>
                <a:latin typeface="Calibri" panose="020F0502020204030204" pitchFamily="34" charset="0"/>
              </a:rPr>
              <a:t>11</a:t>
            </a:r>
            <a:r>
              <a:rPr lang="en-US" sz="3200" u="none" strike="noStrike" dirty="0">
                <a:effectLst/>
                <a:latin typeface="Calibri" panose="020F0502020204030204" pitchFamily="34" charset="0"/>
              </a:rPr>
              <a:t> </a:t>
            </a:r>
            <a:r>
              <a:rPr lang="en-US" sz="3200" dirty="0">
                <a:effectLst/>
                <a:latin typeface="Calibri" panose="020F0502020204030204" pitchFamily="34" charset="0"/>
              </a:rPr>
              <a:t>For no man can lay a foundation other than the one which is laid, which is Jesus Christ. </a:t>
            </a:r>
            <a:r>
              <a:rPr lang="en-US" sz="3200" u="none" strike="noStrike" baseline="30000" dirty="0">
                <a:effectLst/>
                <a:latin typeface="Calibri" panose="020F0502020204030204" pitchFamily="34" charset="0"/>
              </a:rPr>
              <a:t>12</a:t>
            </a:r>
            <a:r>
              <a:rPr lang="en-US" sz="3200" u="none" strike="noStrike" dirty="0">
                <a:effectLst/>
                <a:latin typeface="Calibri" panose="020F0502020204030204" pitchFamily="34" charset="0"/>
              </a:rPr>
              <a:t> </a:t>
            </a:r>
            <a:r>
              <a:rPr lang="en-US" sz="3200" dirty="0">
                <a:effectLst/>
                <a:latin typeface="Calibri" panose="020F0502020204030204" pitchFamily="34" charset="0"/>
              </a:rPr>
              <a:t>Now if any man builds on the foundation with gold, silver, precious stones, wood, hay, straw, </a:t>
            </a:r>
            <a:r>
              <a:rPr lang="en-US" sz="3200" u="none" strike="noStrike" baseline="30000" dirty="0">
                <a:effectLst/>
                <a:latin typeface="Calibri" panose="020F0502020204030204" pitchFamily="34" charset="0"/>
              </a:rPr>
              <a:t>13</a:t>
            </a:r>
            <a:r>
              <a:rPr lang="en-US" sz="3200" u="none" strike="noStrike" dirty="0">
                <a:effectLst/>
                <a:latin typeface="Calibri" panose="020F0502020204030204" pitchFamily="34" charset="0"/>
              </a:rPr>
              <a:t> </a:t>
            </a:r>
            <a:r>
              <a:rPr lang="en-US" sz="3200" dirty="0">
                <a:effectLst/>
                <a:latin typeface="Calibri" panose="020F0502020204030204" pitchFamily="34" charset="0"/>
              </a:rPr>
              <a:t>each man’s work will </a:t>
            </a:r>
            <a:r>
              <a:rPr lang="en-US" sz="3200" dirty="0">
                <a:effectLst/>
                <a:latin typeface="Calibri" panose="020F0502020204030204" pitchFamily="34" charset="0"/>
                <a:ea typeface="Calibri" panose="020F0502020204030204" pitchFamily="34" charset="0"/>
                <a:cs typeface="Calibri" panose="020F0502020204030204" pitchFamily="34" charset="0"/>
              </a:rPr>
              <a:t>become evident; for the day will show it because it is </a:t>
            </a:r>
            <a:r>
              <a:rPr lang="en-US" sz="3200" i="1" dirty="0">
                <a:effectLst/>
                <a:latin typeface="Calibri" panose="020F0502020204030204" pitchFamily="34" charset="0"/>
                <a:ea typeface="Calibri" panose="020F0502020204030204" pitchFamily="34" charset="0"/>
                <a:cs typeface="Calibri" panose="020F0502020204030204" pitchFamily="34" charset="0"/>
              </a:rPr>
              <a:t>to be</a:t>
            </a:r>
            <a:r>
              <a:rPr lang="en-US" sz="3200" dirty="0">
                <a:effectLst/>
                <a:latin typeface="Calibri" panose="020F0502020204030204" pitchFamily="34" charset="0"/>
                <a:ea typeface="Calibri" panose="020F0502020204030204" pitchFamily="34" charset="0"/>
                <a:cs typeface="Calibri" panose="020F0502020204030204" pitchFamily="34" charset="0"/>
              </a:rPr>
              <a:t> revealed with fire, and the fire itself will test the quality of . . .</a:t>
            </a:r>
            <a:endParaRPr lang="en-US" sz="3200" dirty="0">
              <a:effectLst/>
              <a:latin typeface="Calibri" panose="020F0502020204030204" pitchFamily="34" charset="0"/>
            </a:endParaRPr>
          </a:p>
        </p:txBody>
      </p:sp>
    </p:spTree>
    <p:extLst>
      <p:ext uri="{BB962C8B-B14F-4D97-AF65-F5344CB8AC3E}">
        <p14:creationId xmlns:p14="http://schemas.microsoft.com/office/powerpoint/2010/main" val="221505074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3323987"/>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 . . each man’s work. </a:t>
            </a:r>
            <a:r>
              <a:rPr lang="en-US" sz="3200" u="none" strike="noStrike" baseline="30000" dirty="0">
                <a:effectLst/>
                <a:latin typeface="Calibri" panose="020F0502020204030204" pitchFamily="34" charset="0"/>
                <a:ea typeface="Calibri" panose="020F0502020204030204" pitchFamily="34" charset="0"/>
                <a:cs typeface="Calibri" panose="020F0502020204030204" pitchFamily="34" charset="0"/>
              </a:rPr>
              <a:t>14</a:t>
            </a:r>
            <a:r>
              <a:rPr lang="en-US" sz="3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If any man’s work which he has built on it remains, he will receive a reward. </a:t>
            </a:r>
            <a:r>
              <a:rPr lang="en-US" sz="3200" u="none" strike="noStrike" baseline="30000" dirty="0">
                <a:effectLst/>
                <a:latin typeface="Calibri" panose="020F0502020204030204" pitchFamily="34" charset="0"/>
                <a:ea typeface="Calibri" panose="020F0502020204030204" pitchFamily="34" charset="0"/>
                <a:cs typeface="Calibri" panose="020F0502020204030204" pitchFamily="34" charset="0"/>
              </a:rPr>
              <a:t>15</a:t>
            </a:r>
            <a:r>
              <a:rPr lang="en-US" sz="3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If any man’s work is burned up, he will suffer loss; but he himself will be saved, yet so as through fire. </a:t>
            </a:r>
          </a:p>
          <a:p>
            <a:pPr marL="0" marR="0" algn="just">
              <a:spcBef>
                <a:spcPts val="0"/>
              </a:spcBef>
              <a:spcAft>
                <a:spcPts val="0"/>
              </a:spcAft>
            </a:pPr>
            <a:endParaRPr lang="en-US" sz="3200" dirty="0">
              <a:effectLst/>
              <a:latin typeface="Calibri" panose="020F0502020204030204" pitchFamily="34" charset="0"/>
            </a:endParaRPr>
          </a:p>
        </p:txBody>
      </p:sp>
      <p:pic>
        <p:nvPicPr>
          <p:cNvPr id="3" name="Picture 2">
            <a:extLst>
              <a:ext uri="{FF2B5EF4-FFF2-40B4-BE49-F238E27FC236}">
                <a16:creationId xmlns:a16="http://schemas.microsoft.com/office/drawing/2014/main" id="{86D65C1C-AA54-95E7-A5A5-B04C65605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660" y="2590800"/>
            <a:ext cx="2554681" cy="2286000"/>
          </a:xfrm>
          <a:prstGeom prst="rect">
            <a:avLst/>
          </a:prstGeom>
          <a:ln>
            <a:solidFill>
              <a:schemeClr val="tx1"/>
            </a:solidFill>
          </a:ln>
        </p:spPr>
      </p:pic>
    </p:spTree>
    <p:extLst>
      <p:ext uri="{BB962C8B-B14F-4D97-AF65-F5344CB8AC3E}">
        <p14:creationId xmlns:p14="http://schemas.microsoft.com/office/powerpoint/2010/main" val="2218675284"/>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6860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Rapist and Rape</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Rapist (2a)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Rape (2b-e)</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2867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Rapist and Rape</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Rapist (2a)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Rape (2b-e)</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1711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905000"/>
            <a:ext cx="2476500" cy="3810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Sidon</a:t>
            </a:r>
          </a:p>
          <a:p>
            <a:pPr marL="457200" lvl="2" indent="-457200" eaLnBrk="1" hangingPunct="1">
              <a:spcBef>
                <a:spcPts val="0"/>
              </a:spcBef>
              <a:spcAft>
                <a:spcPts val="12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Heth</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Jebusite</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Amorite</a:t>
            </a:r>
          </a:p>
          <a:p>
            <a:pPr marL="457200" lvl="2" indent="-457200" eaLnBrk="1" hangingPunct="1">
              <a:spcBef>
                <a:spcPts val="0"/>
              </a:spcBef>
              <a:spcAft>
                <a:spcPts val="12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Girgashite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Hivite</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409950" y="228600"/>
            <a:ext cx="5372100" cy="914400"/>
          </a:xfrm>
        </p:spPr>
        <p:txBody>
          <a:bodyPr/>
          <a:lstStyle/>
          <a:p>
            <a:pPr algn="ctr" eaLnBrk="1" hangingPunct="1"/>
            <a:r>
              <a:rPr lang="en-US" sz="3600" dirty="0">
                <a:effectLst>
                  <a:outerShdw blurRad="38100" dist="38100" dir="2700000" algn="tl">
                    <a:srgbClr val="000000">
                      <a:alpha val="43137"/>
                    </a:srgbClr>
                  </a:outerShdw>
                </a:effectLst>
              </a:rPr>
              <a:t>Canaan’s Sons (vs. 15-18)</a:t>
            </a:r>
          </a:p>
        </p:txBody>
      </p:sp>
      <p:pic>
        <p:nvPicPr>
          <p:cNvPr id="8" name="Picture 4" descr="5 Bible Lessons to Learn From the Book of Genesis | Jack Wellman">
            <a:extLst>
              <a:ext uri="{FF2B5EF4-FFF2-40B4-BE49-F238E27FC236}">
                <a16:creationId xmlns:a16="http://schemas.microsoft.com/office/drawing/2014/main" id="{DEAC3B32-A254-4F8E-939C-624F54B939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08C36FC-EA30-4D3E-BADE-C7A9D3D052E4}"/>
              </a:ext>
            </a:extLst>
          </p:cNvPr>
          <p:cNvSpPr txBox="1">
            <a:spLocks noChangeArrowheads="1"/>
          </p:cNvSpPr>
          <p:nvPr/>
        </p:nvSpPr>
        <p:spPr bwMode="auto">
          <a:xfrm>
            <a:off x="3886200" y="1905000"/>
            <a:ext cx="24765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1200"/>
              </a:spcAft>
              <a:buClr>
                <a:srgbClr val="CC66FF"/>
              </a:buClr>
              <a:buSzPct val="100000"/>
              <a:buFont typeface="+mj-lt"/>
              <a:buAutoNum type="alphaUcPeriod" startAt="7"/>
              <a:defRPr/>
            </a:pPr>
            <a:r>
              <a:rPr lang="en-US" dirty="0">
                <a:effectLst>
                  <a:outerShdw blurRad="38100" dist="38100" dir="2700000" algn="tl">
                    <a:srgbClr val="000000">
                      <a:alpha val="43137"/>
                    </a:srgbClr>
                  </a:outerShdw>
                </a:effectLst>
              </a:rPr>
              <a:t>Arkite</a:t>
            </a: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Sinite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Arvadite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Zemarite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Hamathite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Perrizite</a:t>
            </a:r>
            <a:endParaRPr lang="en-US"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8B89F045-43AC-4203-B442-CBAD5CBAD27E}"/>
              </a:ext>
            </a:extLst>
          </p:cNvPr>
          <p:cNvPicPr>
            <a:picLocks noChangeAspect="1"/>
          </p:cNvPicPr>
          <p:nvPr/>
        </p:nvPicPr>
        <p:blipFill>
          <a:blip r:embed="rId3"/>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950080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peech Bubble: Rectangle with Corners Rounded 3">
            <a:extLst>
              <a:ext uri="{FF2B5EF4-FFF2-40B4-BE49-F238E27FC236}">
                <a16:creationId xmlns:a16="http://schemas.microsoft.com/office/drawing/2014/main" id="{A522A24D-0B1C-49D0-9779-7004240C916F}"/>
              </a:ext>
            </a:extLst>
          </p:cNvPr>
          <p:cNvSpPr/>
          <p:nvPr/>
        </p:nvSpPr>
        <p:spPr bwMode="auto">
          <a:xfrm>
            <a:off x="4191000" y="3276600"/>
            <a:ext cx="1295400" cy="609600"/>
          </a:xfrm>
          <a:prstGeom prst="wedgeRoundRectCallout">
            <a:avLst>
              <a:gd name="adj1" fmla="val 58383"/>
              <a:gd name="adj2" fmla="val -305194"/>
              <a:gd name="adj3" fmla="val 16667"/>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CANNAN</a:t>
            </a: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2425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67126" y="330890"/>
            <a:ext cx="8457748" cy="619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Rapist and Rape</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Rapist (2a)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Rape (2b-e)</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8948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34:2b-e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a:t>
            </a:r>
          </a:p>
        </p:txBody>
      </p:sp>
      <p:sp>
        <p:nvSpPr>
          <p:cNvPr id="161795" name="Rectangle 3"/>
          <p:cNvSpPr>
            <a:spLocks noGrp="1" noChangeArrowheads="1"/>
          </p:cNvSpPr>
          <p:nvPr>
            <p:ph type="body" idx="1"/>
          </p:nvPr>
        </p:nvSpPr>
        <p:spPr>
          <a:xfrm>
            <a:off x="1295400" y="2078420"/>
            <a:ext cx="5731388" cy="3560379"/>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Saw (2b)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Took (2c)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Lay (2d)</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Humbled (2e)</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8154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a:t>
            </a:r>
            <a:r>
              <a:rPr lang="en-US">
                <a:effectLst>
                  <a:outerShdw blurRad="38100" dist="38100" dir="2700000" algn="tl">
                    <a:srgbClr val="000000">
                      <a:alpha val="43137"/>
                    </a:srgbClr>
                  </a:outerShdw>
                </a:effectLst>
              </a:rPr>
              <a:t>37–50) </a:t>
            </a:r>
            <a:endParaRPr lang="en-US"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34:2b-e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a:t>
            </a: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Saw (2b)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Took (2c)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Lay (2d)</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Humbled (2e)</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6807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34:2b-e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a:t>
            </a: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Saw (2b)</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Took (2c)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Lay (2d)</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Humbled (2e)</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9713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34:2b-e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a:t>
            </a: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Saw (2b)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Took (2c)</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Lay (2d)</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Humbled (2e)</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2569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He took her</a:t>
            </a:r>
            <a:r>
              <a:rPr lang="en-US" dirty="0">
                <a:effectLst>
                  <a:outerShdw blurRad="38100" dist="38100" dir="2700000" algn="tl">
                    <a:srgbClr val="000000">
                      <a:alpha val="43137"/>
                    </a:srgbClr>
                  </a:outerShdw>
                </a:effectLst>
              </a:rPr>
              <a:t>. Second: [He] </a:t>
            </a:r>
            <a:r>
              <a:rPr lang="en-US" i="1" dirty="0">
                <a:effectLst>
                  <a:outerShdw blurRad="38100" dist="38100" dir="2700000" algn="tl">
                    <a:srgbClr val="000000">
                      <a:alpha val="43137"/>
                    </a:srgbClr>
                  </a:outerShdw>
                </a:effectLst>
              </a:rPr>
              <a:t>lay with her</a:t>
            </a:r>
            <a:r>
              <a:rPr lang="en-US" dirty="0">
                <a:effectLst>
                  <a:outerShdw blurRad="38100" dist="38100" dir="2700000" algn="tl">
                    <a:srgbClr val="000000">
                      <a:alpha val="43137"/>
                    </a:srgbClr>
                  </a:outerShdw>
                </a:effectLst>
              </a:rPr>
              <a:t>. The Hebrew text does not use the indirect object for </a:t>
            </a:r>
            <a:r>
              <a:rPr lang="en-US" i="1" dirty="0">
                <a:effectLst>
                  <a:outerShdw blurRad="38100" dist="38100" dir="2700000" algn="tl">
                    <a:srgbClr val="000000">
                      <a:alpha val="43137"/>
                    </a:srgbClr>
                  </a:outerShdw>
                </a:effectLst>
              </a:rPr>
              <a:t>her</a:t>
            </a:r>
            <a:r>
              <a:rPr lang="en-US" dirty="0">
                <a:effectLst>
                  <a:outerShdw blurRad="38100" dist="38100" dir="2700000" algn="tl">
                    <a:srgbClr val="000000">
                      <a:alpha val="43137"/>
                    </a:srgbClr>
                  </a:outerShdw>
                </a:effectLst>
              </a:rPr>
              <a:t>, which shows that Dinah was violated by force and not by consent. The indirect form is also used in 39:7, where Potiphar’s wife wanted intercourse with Joseph by consent.”</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491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551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34:2b-e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a:t>
            </a: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Saw (2b)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Took (2c)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Lay (2d)</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Humbled (2e)</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48603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dirty="0"/>
              <a:t>“</a:t>
            </a:r>
            <a:r>
              <a:rPr lang="en-US" dirty="0"/>
              <a:t>He </a:t>
            </a:r>
            <a:r>
              <a:rPr lang="en-US" i="1" dirty="0"/>
              <a:t>humbled her</a:t>
            </a:r>
            <a:r>
              <a:rPr lang="en-US" dirty="0"/>
              <a:t>. The Hebrew word here means ‘to humble,’ ‘to defile,’ and ‘to afflict.’ The same was used in Genesis 15:13; but here it has the meaning ‘to rape’; and she was raped.”</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491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35756681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 and rape (2)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Rapist’s “love” for Dinah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discovery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Hamor approaches Jacob (6)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response (7)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 of Dinah</a:t>
            </a:r>
          </a:p>
        </p:txBody>
      </p:sp>
      <p:pic>
        <p:nvPicPr>
          <p:cNvPr id="2" name="Picture 1">
            <a:extLst>
              <a:ext uri="{FF2B5EF4-FFF2-40B4-BE49-F238E27FC236}">
                <a16:creationId xmlns:a16="http://schemas.microsoft.com/office/drawing/2014/main" id="{190845C4-30C1-A032-6A79-A74B2C23E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571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Rapist’s “Love” for Dinah</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“Love” for Dinah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Intention to marry Dinah (4)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21240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Rapist’s “Love” for Dinah</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dirty="0">
                <a:solidFill>
                  <a:srgbClr val="FFFFCC"/>
                </a:solidFill>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Love” for Dinah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Intention to marry Dinah (4)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7280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Rapist’s “Love” for Dinah</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“Love” for Dinah (3)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Intention to marry Dinah (4)</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744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 and rape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Rapist’s “love” for Dinah (3-4)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discovery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Hamor approaches Jacob (6)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response (7)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 of Dinah</a:t>
            </a:r>
          </a:p>
        </p:txBody>
      </p:sp>
      <p:pic>
        <p:nvPicPr>
          <p:cNvPr id="2" name="Picture 1">
            <a:extLst>
              <a:ext uri="{FF2B5EF4-FFF2-40B4-BE49-F238E27FC236}">
                <a16:creationId xmlns:a16="http://schemas.microsoft.com/office/drawing/2014/main" id="{190845C4-30C1-A032-6A79-A74B2C23E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3626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Discovery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Circumstances (5b)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Response (5c)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6350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Discovery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Discovery (5a)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Circumstances (5b)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Response (5c)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782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Discovery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Circumstances (5b)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Response (5c)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31690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Discovery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Circumstances (5b)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Response (5c)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8822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 and rape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Rapist’s “love” for Dinah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discovery (5)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Hamor approaches Jacob (6)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response (7)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 of Dinah</a:t>
            </a:r>
          </a:p>
        </p:txBody>
      </p:sp>
      <p:pic>
        <p:nvPicPr>
          <p:cNvPr id="2" name="Picture 1">
            <a:extLst>
              <a:ext uri="{FF2B5EF4-FFF2-40B4-BE49-F238E27FC236}">
                <a16:creationId xmlns:a16="http://schemas.microsoft.com/office/drawing/2014/main" id="{190845C4-30C1-A032-6A79-A74B2C23E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2470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 and rape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Rapist’s “love” for Dinah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discovery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Hamor approaches Jacob (6)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response (7)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 of Dinah</a:t>
            </a:r>
          </a:p>
        </p:txBody>
      </p:sp>
      <p:pic>
        <p:nvPicPr>
          <p:cNvPr id="2" name="Picture 1">
            <a:extLst>
              <a:ext uri="{FF2B5EF4-FFF2-40B4-BE49-F238E27FC236}">
                <a16:creationId xmlns:a16="http://schemas.microsoft.com/office/drawing/2014/main" id="{190845C4-30C1-A032-6A79-A74B2C23E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31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54E5E-0001-5E7C-00B3-FEA4E3F3CF82}"/>
              </a:ext>
            </a:extLst>
          </p:cNvPr>
          <p:cNvPicPr>
            <a:picLocks noChangeAspect="1"/>
          </p:cNvPicPr>
          <p:nvPr/>
        </p:nvPicPr>
        <p:blipFill>
          <a:blip r:embed="rId2"/>
          <a:stretch>
            <a:fillRect/>
          </a:stretch>
        </p:blipFill>
        <p:spPr>
          <a:xfrm>
            <a:off x="3733800" y="144818"/>
            <a:ext cx="4724400" cy="6568363"/>
          </a:xfrm>
          <a:prstGeom prst="rect">
            <a:avLst/>
          </a:prstGeom>
        </p:spPr>
      </p:pic>
    </p:spTree>
    <p:extLst>
      <p:ext uri="{BB962C8B-B14F-4D97-AF65-F5344CB8AC3E}">
        <p14:creationId xmlns:p14="http://schemas.microsoft.com/office/powerpoint/2010/main" val="10087744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i="1" dirty="0">
                <a:effectLst>
                  <a:outerShdw blurRad="38100" dist="38100" dir="2700000" algn="tl">
                    <a:srgbClr val="000000">
                      <a:alpha val="43137"/>
                    </a:srgbClr>
                  </a:outerShdw>
                </a:effectLst>
              </a:rPr>
              <a:t>He had done folly in Israel</a:t>
            </a:r>
            <a:r>
              <a:rPr lang="en-US" sz="3100" dirty="0">
                <a:effectLst>
                  <a:outerShdw blurRad="38100" dist="38100" dir="2700000" algn="tl">
                    <a:srgbClr val="000000">
                      <a:alpha val="43137"/>
                    </a:srgbClr>
                  </a:outerShdw>
                </a:effectLst>
              </a:rPr>
              <a:t>. First, the word for </a:t>
            </a:r>
            <a:r>
              <a:rPr lang="en-US" sz="3100" i="1" dirty="0">
                <a:effectLst>
                  <a:outerShdw blurRad="38100" dist="38100" dir="2700000" algn="tl">
                    <a:srgbClr val="000000">
                      <a:alpha val="43137"/>
                    </a:srgbClr>
                  </a:outerShdw>
                </a:effectLst>
              </a:rPr>
              <a:t>folly</a:t>
            </a:r>
            <a:r>
              <a:rPr lang="en-US" sz="3100" dirty="0">
                <a:effectLst>
                  <a:outerShdw blurRad="38100" dist="38100" dir="2700000" algn="tl">
                    <a:srgbClr val="000000">
                      <a:alpha val="43137"/>
                    </a:srgbClr>
                  </a:outerShdw>
                </a:effectLst>
              </a:rPr>
              <a:t> refers to a godless act that polluted the family, and eventually results in the breakup of existing relationships between tribes and between family members and between God and man. The word used is </a:t>
            </a:r>
            <a:r>
              <a:rPr lang="en-US" sz="3100" i="1" dirty="0" err="1">
                <a:effectLst>
                  <a:outerShdw blurRad="38100" dist="38100" dir="2700000" algn="tl">
                    <a:srgbClr val="000000">
                      <a:alpha val="43137"/>
                    </a:srgbClr>
                  </a:outerShdw>
                </a:effectLst>
              </a:rPr>
              <a:t>nevalah</a:t>
            </a:r>
            <a:r>
              <a:rPr lang="en-US" sz="3100" dirty="0">
                <a:effectLst>
                  <a:outerShdw blurRad="38100" dist="38100" dir="2700000" algn="tl">
                    <a:srgbClr val="000000">
                      <a:alpha val="43137"/>
                    </a:srgbClr>
                  </a:outerShdw>
                </a:effectLst>
              </a:rPr>
              <a:t>, which appears thirteen times in the Hebrew text, and eight of those times it is used of sexual crimes (Gen. 34:7; Deut. 22:21; Judg. 19:23, 19:24, 20:6, 20:10; II Sam. 13:12; Jer. 29:23). The means of this crime was: </a:t>
            </a:r>
            <a:r>
              <a:rPr lang="en-US" sz="3100" i="1" dirty="0">
                <a:effectLst>
                  <a:outerShdw blurRad="38100" dist="38100" dir="2700000" algn="tl">
                    <a:srgbClr val="000000">
                      <a:alpha val="43137"/>
                    </a:srgbClr>
                  </a:outerShdw>
                </a:effectLst>
              </a:rPr>
              <a:t>in lying with Jacob’s daughter</a:t>
            </a:r>
            <a:r>
              <a:rPr lang="en-US" sz="31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492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22179203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442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8165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0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65561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Hamor’s</a:t>
            </a:r>
            <a:r>
              <a:rPr lang="en-US" dirty="0">
                <a:effectLst>
                  <a:outerShdw blurRad="38100" dist="38100" dir="2700000" algn="tl">
                    <a:srgbClr val="000000">
                      <a:alpha val="43137"/>
                    </a:srgbClr>
                  </a:outerShdw>
                </a:effectLst>
              </a:rPr>
              <a:t> offers (8-10)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Shechem’s request (11-12)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Response of brothers (13-17)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Negotiations for Dinah</a:t>
            </a:r>
          </a:p>
        </p:txBody>
      </p:sp>
      <p:pic>
        <p:nvPicPr>
          <p:cNvPr id="2" name="Picture 1">
            <a:extLst>
              <a:ext uri="{FF2B5EF4-FFF2-40B4-BE49-F238E27FC236}">
                <a16:creationId xmlns:a16="http://schemas.microsoft.com/office/drawing/2014/main" id="{58AF644E-3F4E-E85A-E874-9776B0760B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287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Hamor’s</a:t>
            </a:r>
            <a:r>
              <a:rPr lang="en-US" b="1" u="sng" dirty="0">
                <a:solidFill>
                  <a:srgbClr val="FFFFCC"/>
                </a:solidFill>
                <a:effectLst>
                  <a:outerShdw blurRad="38100" dist="38100" dir="2700000" algn="tl">
                    <a:srgbClr val="000000">
                      <a:alpha val="43137"/>
                    </a:srgbClr>
                  </a:outerShdw>
                </a:effectLst>
              </a:rPr>
              <a:t> offers (8-10)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Shechem’s request (11-12)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Response of brothers (13-17)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Negotiations for Dinah</a:t>
            </a:r>
          </a:p>
        </p:txBody>
      </p:sp>
      <p:pic>
        <p:nvPicPr>
          <p:cNvPr id="2" name="Picture 1">
            <a:extLst>
              <a:ext uri="{FF2B5EF4-FFF2-40B4-BE49-F238E27FC236}">
                <a16:creationId xmlns:a16="http://schemas.microsoft.com/office/drawing/2014/main" id="{58AF644E-3F4E-E85A-E874-9776B0760B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6358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Hamor’s Offers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Intermarriage (9)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Citizenship (10)</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721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Hamor’s Offers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Marriage (8)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Intermarriage (9)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Citizenship (10)</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90245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Hamor’s Offers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Intermarriage (9)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Citizenship (10)</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8354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23237076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Hamor’s Offers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Intermarriage (9)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Citizenship (10)</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4170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Hamor’s</a:t>
            </a:r>
            <a:r>
              <a:rPr lang="en-US" dirty="0">
                <a:effectLst>
                  <a:outerShdw blurRad="38100" dist="38100" dir="2700000" algn="tl">
                    <a:srgbClr val="000000">
                      <a:alpha val="43137"/>
                    </a:srgbClr>
                  </a:outerShdw>
                </a:effectLst>
              </a:rPr>
              <a:t> offers (8-10)</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Shechem’s request (11-12)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Response of brothers (13-17)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Negotiations for Dinah</a:t>
            </a:r>
          </a:p>
        </p:txBody>
      </p:sp>
      <p:pic>
        <p:nvPicPr>
          <p:cNvPr id="2" name="Picture 1">
            <a:extLst>
              <a:ext uri="{FF2B5EF4-FFF2-40B4-BE49-F238E27FC236}">
                <a16:creationId xmlns:a16="http://schemas.microsoft.com/office/drawing/2014/main" id="{58AF644E-3F4E-E85A-E874-9776B0760B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861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30257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Shechem’s Request</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No dowry (11-12a)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Dinah only (12b)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2391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Shechem’s Request</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No dowry (11-12a)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Dinah only (12b)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3444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Shechem’s Request</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No dowry (11-12a)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Dinah only (12b)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2561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Hamor’s</a:t>
            </a:r>
            <a:r>
              <a:rPr lang="en-US" dirty="0">
                <a:effectLst>
                  <a:outerShdw blurRad="38100" dist="38100" dir="2700000" algn="tl">
                    <a:srgbClr val="000000">
                      <a:alpha val="43137"/>
                    </a:srgbClr>
                  </a:outerShdw>
                </a:effectLst>
              </a:rPr>
              <a:t> offers (8-10)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Shechem’s request (11-12)</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Response of brothers (13-17)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34:8-17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Negotiations for Dinah</a:t>
            </a:r>
          </a:p>
        </p:txBody>
      </p:sp>
      <p:pic>
        <p:nvPicPr>
          <p:cNvPr id="2" name="Picture 1">
            <a:extLst>
              <a:ext uri="{FF2B5EF4-FFF2-40B4-BE49-F238E27FC236}">
                <a16:creationId xmlns:a16="http://schemas.microsoft.com/office/drawing/2014/main" id="{58AF644E-3F4E-E85A-E874-9776B0760B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6894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34:13-17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Response of Brothers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Setting the stage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Demand (14-17)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89013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34:13-17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Response of Brothers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Setting the stage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Demand (14-17)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2083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The third observation is to note a contrast between chapters 34 and 35 of Genesis. In chapter 34 there is absolutely no mention of God, no reference to God whatsoever. But in chapter 35, the word God will be mentioned eleven times by itself, and God’s Name will be found eleven more times in connection with specific names.”</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498-99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348323797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34:13-17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Response of Brothers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Setting the stage (13)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Demand (14-17)</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17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Demand</a:t>
            </a:r>
          </a:p>
        </p:txBody>
      </p:sp>
      <p:sp>
        <p:nvSpPr>
          <p:cNvPr id="161795" name="Rectangle 3"/>
          <p:cNvSpPr>
            <a:spLocks noGrp="1" noChangeArrowheads="1"/>
          </p:cNvSpPr>
          <p:nvPr>
            <p:ph type="body" idx="1"/>
          </p:nvPr>
        </p:nvSpPr>
        <p:spPr>
          <a:xfrm>
            <a:off x="1295400" y="2078420"/>
            <a:ext cx="5731388" cy="2645979"/>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Rule (14)</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Condition (15)</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Contingency (16-17)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3053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Demand</a:t>
            </a:r>
          </a:p>
        </p:txBody>
      </p:sp>
      <p:sp>
        <p:nvSpPr>
          <p:cNvPr id="161795" name="Rectangle 3"/>
          <p:cNvSpPr>
            <a:spLocks noGrp="1" noChangeArrowheads="1"/>
          </p:cNvSpPr>
          <p:nvPr>
            <p:ph type="body" idx="1"/>
          </p:nvPr>
        </p:nvSpPr>
        <p:spPr>
          <a:xfrm>
            <a:off x="1295400" y="2078420"/>
            <a:ext cx="5731388" cy="2722179"/>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Rule (14)</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Condition (15)</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Contingency (16-17)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0856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returns to Canaan (18)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purchases the field (19)</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builds an altar (20)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33:18-20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 in Shechem</a:t>
            </a:r>
          </a:p>
        </p:txBody>
      </p:sp>
      <p:pic>
        <p:nvPicPr>
          <p:cNvPr id="2" name="Picture 1">
            <a:extLst>
              <a:ext uri="{FF2B5EF4-FFF2-40B4-BE49-F238E27FC236}">
                <a16:creationId xmlns:a16="http://schemas.microsoft.com/office/drawing/2014/main" id="{9BC1B6D9-7D18-DAAA-E2B5-8C92056FBF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6566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508070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Demand</a:t>
            </a:r>
          </a:p>
        </p:txBody>
      </p:sp>
      <p:sp>
        <p:nvSpPr>
          <p:cNvPr id="161795" name="Rectangle 3"/>
          <p:cNvSpPr>
            <a:spLocks noGrp="1" noChangeArrowheads="1"/>
          </p:cNvSpPr>
          <p:nvPr>
            <p:ph type="body" idx="1"/>
          </p:nvPr>
        </p:nvSpPr>
        <p:spPr>
          <a:xfrm>
            <a:off x="1295400" y="2078420"/>
            <a:ext cx="5731388" cy="2743199"/>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Rule (14)</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Condition (15)</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Contingency (16-17)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9294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34:14-17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Demand</a:t>
            </a:r>
          </a:p>
        </p:txBody>
      </p:sp>
      <p:sp>
        <p:nvSpPr>
          <p:cNvPr id="161795" name="Rectangle 3"/>
          <p:cNvSpPr>
            <a:spLocks noGrp="1" noChangeArrowheads="1"/>
          </p:cNvSpPr>
          <p:nvPr>
            <p:ph type="body" idx="1"/>
          </p:nvPr>
        </p:nvSpPr>
        <p:spPr>
          <a:xfrm>
            <a:off x="1295400" y="2078420"/>
            <a:ext cx="5731388" cy="2743199"/>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Rule (14)</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Condition (15)</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Contingency (16-17)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2360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34:16-17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Contingnecy</a:t>
            </a:r>
            <a:endParaRPr lang="en-US" sz="2800" b="1" dirty="0">
              <a:solidFill>
                <a:srgbClr val="FFFFCC"/>
              </a:solidFill>
              <a:effectLst>
                <a:outerShdw blurRad="38100" dist="38100" dir="2700000" algn="tl">
                  <a:srgbClr val="000000">
                    <a:alpha val="43137"/>
                  </a:srgbClr>
                </a:outerShdw>
              </a:effectLst>
              <a:ea typeface="+mn-ea"/>
              <a:cs typeface="+mn-cs"/>
            </a:endParaRP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chemeClr val="tx2"/>
              </a:buClr>
              <a:buFont typeface="+mj-lt"/>
              <a:buAutoNum type="arabicParenR"/>
              <a:defRPr/>
            </a:pPr>
            <a:r>
              <a:rPr lang="en-US" dirty="0">
                <a:effectLst>
                  <a:outerShdw blurRad="38100" dist="38100" dir="2700000" algn="tl">
                    <a:srgbClr val="000000">
                      <a:alpha val="43137"/>
                    </a:srgbClr>
                  </a:outerShdw>
                </a:effectLst>
              </a:rPr>
              <a:t>If accepted (16)</a:t>
            </a:r>
          </a:p>
          <a:p>
            <a:pPr marL="514350" lvl="3" indent="-514350" eaLnBrk="1" hangingPunct="1">
              <a:spcBef>
                <a:spcPts val="0"/>
              </a:spcBef>
              <a:spcAft>
                <a:spcPts val="3600"/>
              </a:spcAft>
              <a:buClr>
                <a:schemeClr val="tx2"/>
              </a:buClr>
              <a:buFont typeface="+mj-lt"/>
              <a:buAutoNum type="arabicParenR"/>
              <a:defRPr/>
            </a:pPr>
            <a:r>
              <a:rPr lang="en-US" dirty="0">
                <a:effectLst>
                  <a:outerShdw blurRad="38100" dist="38100" dir="2700000" algn="tl">
                    <a:srgbClr val="000000">
                      <a:alpha val="43137"/>
                    </a:srgbClr>
                  </a:outerShdw>
                </a:effectLst>
              </a:rPr>
              <a:t>If rejected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681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34:16-17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Contingnecy</a:t>
            </a:r>
            <a:endParaRPr lang="en-US" sz="2800" b="1" dirty="0">
              <a:solidFill>
                <a:srgbClr val="FFFFCC"/>
              </a:solidFill>
              <a:effectLst>
                <a:outerShdw blurRad="38100" dist="38100" dir="2700000" algn="tl">
                  <a:srgbClr val="000000">
                    <a:alpha val="43137"/>
                  </a:srgbClr>
                </a:outerShdw>
              </a:effectLst>
              <a:ea typeface="+mn-ea"/>
              <a:cs typeface="+mn-cs"/>
            </a:endParaRP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If accepted (16)</a:t>
            </a:r>
          </a:p>
          <a:p>
            <a:pPr marL="514350" lvl="3" indent="-514350" eaLnBrk="1" hangingPunct="1">
              <a:spcBef>
                <a:spcPts val="0"/>
              </a:spcBef>
              <a:spcAft>
                <a:spcPts val="3600"/>
              </a:spcAft>
              <a:buClr>
                <a:schemeClr val="tx2"/>
              </a:buClr>
              <a:buFont typeface="+mj-lt"/>
              <a:buAutoNum type="arabicParenR"/>
              <a:defRPr/>
            </a:pPr>
            <a:r>
              <a:rPr lang="en-US" dirty="0">
                <a:effectLst>
                  <a:outerShdw blurRad="38100" dist="38100" dir="2700000" algn="tl">
                    <a:srgbClr val="000000">
                      <a:alpha val="43137"/>
                    </a:srgbClr>
                  </a:outerShdw>
                </a:effectLst>
              </a:rPr>
              <a:t>If rejected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18298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34:16-17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Contingnecy</a:t>
            </a:r>
            <a:endParaRPr lang="en-US" sz="2800" b="1" dirty="0">
              <a:solidFill>
                <a:srgbClr val="FFFFCC"/>
              </a:solidFill>
              <a:effectLst>
                <a:outerShdw blurRad="38100" dist="38100" dir="2700000" algn="tl">
                  <a:srgbClr val="000000">
                    <a:alpha val="43137"/>
                  </a:srgbClr>
                </a:outerShdw>
              </a:effectLst>
              <a:ea typeface="+mn-ea"/>
              <a:cs typeface="+mn-cs"/>
            </a:endParaRP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chemeClr val="tx2"/>
              </a:buClr>
              <a:buFont typeface="+mj-lt"/>
              <a:buAutoNum type="arabicParenR"/>
              <a:defRPr/>
            </a:pPr>
            <a:r>
              <a:rPr lang="en-US" dirty="0">
                <a:effectLst>
                  <a:outerShdw blurRad="38100" dist="38100" dir="2700000" algn="tl">
                    <a:srgbClr val="000000">
                      <a:alpha val="43137"/>
                    </a:srgbClr>
                  </a:outerShdw>
                </a:effectLst>
              </a:rPr>
              <a:t>If accepted (16)</a:t>
            </a:r>
          </a:p>
          <a:p>
            <a:pPr marL="514350" lvl="3" indent="-514350" eaLnBrk="1" hangingPunct="1">
              <a:spcBef>
                <a:spcPts val="0"/>
              </a:spcBef>
              <a:spcAft>
                <a:spcPts val="36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If rejected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1906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AA1FA8BA-3DFF-588E-57D2-02BC8AD0B129}"/>
              </a:ext>
            </a:extLst>
          </p:cNvPr>
          <p:cNvSpPr>
            <a:spLocks noGrp="1"/>
          </p:cNvSpPr>
          <p:nvPr>
            <p:ph type="title"/>
          </p:nvPr>
        </p:nvSpPr>
        <p:spPr>
          <a:xfrm>
            <a:off x="914400" y="225425"/>
            <a:ext cx="10363200" cy="612775"/>
          </a:xfrm>
        </p:spPr>
        <p:txBody>
          <a:bodyPr/>
          <a:lstStyle/>
          <a:p>
            <a:pPr algn="ctr"/>
            <a:r>
              <a:rPr lang="en-US" sz="3600" kern="1200" dirty="0">
                <a:solidFill>
                  <a:srgbClr val="00FFFF"/>
                </a:solidFill>
                <a:effectLst>
                  <a:outerShdw blurRad="38100" dist="38100" dir="2700000" algn="tl">
                    <a:srgbClr val="000000"/>
                  </a:outerShdw>
                </a:effectLst>
                <a:ea typeface="+mn-ea"/>
                <a:cs typeface="Arial" panose="020B0604020202020204" pitchFamily="34" charset="0"/>
              </a:rPr>
              <a:t>Compass Cruise </a:t>
            </a:r>
            <a:br>
              <a:rPr lang="en-US" sz="3600" kern="1200" dirty="0">
                <a:solidFill>
                  <a:srgbClr val="00FFFF"/>
                </a:solidFill>
                <a:effectLst>
                  <a:outerShdw blurRad="38100" dist="38100" dir="2700000" algn="tl">
                    <a:srgbClr val="000000"/>
                  </a:outerShdw>
                </a:effectLst>
                <a:ea typeface="+mn-ea"/>
                <a:cs typeface="Arial" panose="020B0604020202020204" pitchFamily="34" charset="0"/>
              </a:rPr>
            </a:br>
            <a:r>
              <a:rPr lang="en-US" sz="2800" b="1" dirty="0">
                <a:solidFill>
                  <a:srgbClr val="FFFFCC"/>
                </a:solidFill>
              </a:rPr>
              <a:t>(9-26 to 10-12, 2023)</a:t>
            </a:r>
          </a:p>
        </p:txBody>
      </p:sp>
      <p:sp>
        <p:nvSpPr>
          <p:cNvPr id="4" name="Rectangle 37">
            <a:extLst>
              <a:ext uri="{FF2B5EF4-FFF2-40B4-BE49-F238E27FC236}">
                <a16:creationId xmlns:a16="http://schemas.microsoft.com/office/drawing/2014/main" id="{B7189E77-E0E2-2087-B629-13DE2D875B41}"/>
              </a:ext>
            </a:extLst>
          </p:cNvPr>
          <p:cNvSpPr txBox="1">
            <a:spLocks noChangeArrowheads="1"/>
          </p:cNvSpPr>
          <p:nvPr/>
        </p:nvSpPr>
        <p:spPr>
          <a:xfrm>
            <a:off x="10668000" y="6248400"/>
            <a:ext cx="914400" cy="457200"/>
          </a:xfrm>
          <a:prstGeom prst="rect">
            <a:avLst/>
          </a:prstGeom>
        </p:spPr>
        <p:txBody>
          <a:bodyPr/>
          <a:lstStyle>
            <a:defPPr>
              <a:defRPr lang="en-US"/>
            </a:defPPr>
            <a:lvl1pPr algn="l" rtl="0" eaLnBrk="0" fontAlgn="base" hangingPunct="0">
              <a:spcBef>
                <a:spcPct val="0"/>
              </a:spcBef>
              <a:spcAft>
                <a:spcPct val="0"/>
              </a:spcAft>
              <a:defRPr sz="2400" kern="1200" smtClean="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pPr algn="r">
                <a:defRPr/>
              </a:pPr>
              <a:t>66</a:t>
            </a:fld>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0677B70F-16E7-8C13-E123-DACED430E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80" y="1143000"/>
            <a:ext cx="6339841"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DFE7558-7A4A-C77D-1BF9-D7C276A60363}"/>
              </a:ext>
            </a:extLst>
          </p:cNvPr>
          <p:cNvSpPr txBox="1">
            <a:spLocks/>
          </p:cNvSpPr>
          <p:nvPr/>
        </p:nvSpPr>
        <p:spPr bwMode="auto">
          <a:xfrm>
            <a:off x="2253342" y="6019800"/>
            <a:ext cx="7685317" cy="6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33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300">
                <a:solidFill>
                  <a:schemeClr val="tx2"/>
                </a:solidFill>
                <a:latin typeface="Times New Roman" pitchFamily="18" charset="0"/>
              </a:defRPr>
            </a:lvl2pPr>
            <a:lvl3pPr algn="l" rtl="0" eaLnBrk="0" fontAlgn="base" hangingPunct="0">
              <a:spcBef>
                <a:spcPct val="0"/>
              </a:spcBef>
              <a:spcAft>
                <a:spcPct val="0"/>
              </a:spcAft>
              <a:defRPr sz="3300">
                <a:solidFill>
                  <a:schemeClr val="tx2"/>
                </a:solidFill>
                <a:latin typeface="Times New Roman" pitchFamily="18" charset="0"/>
              </a:defRPr>
            </a:lvl3pPr>
            <a:lvl4pPr algn="l" rtl="0" eaLnBrk="0" fontAlgn="base" hangingPunct="0">
              <a:spcBef>
                <a:spcPct val="0"/>
              </a:spcBef>
              <a:spcAft>
                <a:spcPct val="0"/>
              </a:spcAft>
              <a:defRPr sz="3300">
                <a:solidFill>
                  <a:schemeClr val="tx2"/>
                </a:solidFill>
                <a:latin typeface="Times New Roman" pitchFamily="18" charset="0"/>
              </a:defRPr>
            </a:lvl4pPr>
            <a:lvl5pPr algn="l" rtl="0" eaLnBrk="0" fontAlgn="base" hangingPunct="0">
              <a:spcBef>
                <a:spcPct val="0"/>
              </a:spcBef>
              <a:spcAft>
                <a:spcPct val="0"/>
              </a:spcAft>
              <a:defRPr sz="3300">
                <a:solidFill>
                  <a:schemeClr val="tx2"/>
                </a:solidFill>
                <a:latin typeface="Times New Roman" pitchFamily="18" charset="0"/>
              </a:defRPr>
            </a:lvl5pPr>
            <a:lvl6pPr marL="342900" algn="l" rtl="0" fontAlgn="base">
              <a:spcBef>
                <a:spcPct val="0"/>
              </a:spcBef>
              <a:spcAft>
                <a:spcPct val="0"/>
              </a:spcAft>
              <a:defRPr sz="3300">
                <a:solidFill>
                  <a:schemeClr val="tx2"/>
                </a:solidFill>
                <a:latin typeface="Times New Roman" pitchFamily="18" charset="0"/>
              </a:defRPr>
            </a:lvl6pPr>
            <a:lvl7pPr marL="685800" algn="l" rtl="0" fontAlgn="base">
              <a:spcBef>
                <a:spcPct val="0"/>
              </a:spcBef>
              <a:spcAft>
                <a:spcPct val="0"/>
              </a:spcAft>
              <a:defRPr sz="3300">
                <a:solidFill>
                  <a:schemeClr val="tx2"/>
                </a:solidFill>
                <a:latin typeface="Times New Roman" pitchFamily="18" charset="0"/>
              </a:defRPr>
            </a:lvl7pPr>
            <a:lvl8pPr marL="1028700" algn="l" rtl="0" fontAlgn="base">
              <a:spcBef>
                <a:spcPct val="0"/>
              </a:spcBef>
              <a:spcAft>
                <a:spcPct val="0"/>
              </a:spcAft>
              <a:defRPr sz="3300">
                <a:solidFill>
                  <a:schemeClr val="tx2"/>
                </a:solidFill>
                <a:latin typeface="Times New Roman" pitchFamily="18" charset="0"/>
              </a:defRPr>
            </a:lvl8pPr>
            <a:lvl9pPr marL="1371600" algn="l" rtl="0" fontAlgn="base">
              <a:spcBef>
                <a:spcPct val="0"/>
              </a:spcBef>
              <a:spcAft>
                <a:spcPct val="0"/>
              </a:spcAft>
              <a:defRPr sz="3300">
                <a:solidFill>
                  <a:schemeClr val="tx2"/>
                </a:solidFill>
                <a:latin typeface="Times New Roman" pitchFamily="18" charset="0"/>
              </a:defRPr>
            </a:lvl9pPr>
          </a:lstStyle>
          <a:p>
            <a:pPr algn="ctr"/>
            <a:r>
              <a:rPr lang="en-US" sz="2800" b="1" kern="0" dirty="0">
                <a:solidFill>
                  <a:srgbClr val="FFFFCC"/>
                </a:solidFill>
              </a:rPr>
              <a:t>Questions? - 1-800-977-2177</a:t>
            </a:r>
            <a:br>
              <a:rPr lang="en-US" sz="2800" b="1" kern="0" dirty="0">
                <a:solidFill>
                  <a:srgbClr val="FFFFCC"/>
                </a:solidFill>
              </a:rPr>
            </a:br>
            <a:r>
              <a:rPr lang="en-US" sz="2400" kern="0" dirty="0">
                <a:solidFill>
                  <a:schemeClr val="tx1"/>
                </a:solidFill>
                <a:ea typeface="Calibri" panose="020F0502020204030204" pitchFamily="34" charset="0"/>
                <a:cs typeface="Calibri" panose="020F0502020204030204" pitchFamily="34" charset="0"/>
              </a:rPr>
              <a:t>https://compass.org/tours/compass-biblelands-cruise-2023/</a:t>
            </a:r>
            <a:endParaRPr lang="en-US" sz="2400" b="1" kern="0" dirty="0">
              <a:solidFill>
                <a:srgbClr val="FFFFCC"/>
              </a:solidFill>
            </a:endParaRPr>
          </a:p>
        </p:txBody>
      </p:sp>
    </p:spTree>
    <p:extLst>
      <p:ext uri="{BB962C8B-B14F-4D97-AF65-F5344CB8AC3E}">
        <p14:creationId xmlns:p14="http://schemas.microsoft.com/office/powerpoint/2010/main" val="91718165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0945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Hamor</a:t>
            </a:r>
            <a:r>
              <a:rPr lang="en-US" dirty="0">
                <a:effectLst>
                  <a:outerShdw blurRad="38100" dist="38100" dir="2700000" algn="tl">
                    <a:srgbClr val="000000">
                      <a:alpha val="43137"/>
                    </a:srgbClr>
                  </a:outerShdw>
                </a:effectLst>
              </a:rPr>
              <a:t> &amp; Shechem’s agreement (18-19)</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the City (20-23)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Agreement (24)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34:18-24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 of the City</a:t>
            </a:r>
          </a:p>
        </p:txBody>
      </p:sp>
      <p:pic>
        <p:nvPicPr>
          <p:cNvPr id="2" name="Picture 1">
            <a:extLst>
              <a:ext uri="{FF2B5EF4-FFF2-40B4-BE49-F238E27FC236}">
                <a16:creationId xmlns:a16="http://schemas.microsoft.com/office/drawing/2014/main" id="{1996F5E2-FFC4-1833-7BBB-DF6000EBD8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6312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Hamor</a:t>
            </a:r>
            <a:r>
              <a:rPr lang="en-US" b="1" u="sng" dirty="0">
                <a:solidFill>
                  <a:srgbClr val="FFFFCC"/>
                </a:solidFill>
                <a:effectLst>
                  <a:outerShdw blurRad="38100" dist="38100" dir="2700000" algn="tl">
                    <a:srgbClr val="000000">
                      <a:alpha val="43137"/>
                    </a:srgbClr>
                  </a:outerShdw>
                </a:effectLst>
              </a:rPr>
              <a:t> &amp; Shechem’s agreement (18-19)</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the City (20-23)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Agreement (24)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34:18-24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 of the City</a:t>
            </a:r>
          </a:p>
        </p:txBody>
      </p:sp>
      <p:pic>
        <p:nvPicPr>
          <p:cNvPr id="2" name="Picture 1">
            <a:extLst>
              <a:ext uri="{FF2B5EF4-FFF2-40B4-BE49-F238E27FC236}">
                <a16:creationId xmlns:a16="http://schemas.microsoft.com/office/drawing/2014/main" id="{1996F5E2-FFC4-1833-7BBB-DF6000EBD8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71966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3F7013-BD0F-74F7-2C81-289122335166}"/>
              </a:ext>
            </a:extLst>
          </p:cNvPr>
          <p:cNvPicPr>
            <a:picLocks noChangeAspect="1"/>
          </p:cNvPicPr>
          <p:nvPr/>
        </p:nvPicPr>
        <p:blipFill>
          <a:blip r:embed="rId2"/>
          <a:stretch>
            <a:fillRect/>
          </a:stretch>
        </p:blipFill>
        <p:spPr>
          <a:xfrm>
            <a:off x="3906927" y="137160"/>
            <a:ext cx="437814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95EB197C-6B6E-B399-16A1-09D3F3539402}"/>
              </a:ext>
            </a:extLst>
          </p:cNvPr>
          <p:cNvPicPr>
            <a:picLocks noChangeAspect="1"/>
          </p:cNvPicPr>
          <p:nvPr/>
        </p:nvPicPr>
        <p:blipFill>
          <a:blip r:embed="rId3"/>
          <a:stretch>
            <a:fillRect/>
          </a:stretch>
        </p:blipFill>
        <p:spPr>
          <a:xfrm>
            <a:off x="4267200" y="3276601"/>
            <a:ext cx="1600201" cy="533400"/>
          </a:xfrm>
          <a:prstGeom prst="rect">
            <a:avLst/>
          </a:prstGeom>
        </p:spPr>
      </p:pic>
    </p:spTree>
    <p:extLst>
      <p:ext uri="{BB962C8B-B14F-4D97-AF65-F5344CB8AC3E}">
        <p14:creationId xmlns:p14="http://schemas.microsoft.com/office/powerpoint/2010/main" val="143401026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 of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Consent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Reason (19)</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437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 of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Consent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Reason (19)</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5877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 of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Consent (18)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Reason (19)</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914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a:t>
            </a: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For Shechem (19a)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For Shechem’s people (19b)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4632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a:t>
            </a: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For Shechem (19a)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For Shechem’s people (19b)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1018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a:t>
            </a:r>
          </a:p>
        </p:txBody>
      </p:sp>
      <p:sp>
        <p:nvSpPr>
          <p:cNvPr id="161795" name="Rectangle 3"/>
          <p:cNvSpPr>
            <a:spLocks noGrp="1" noChangeArrowheads="1"/>
          </p:cNvSpPr>
          <p:nvPr>
            <p:ph type="body" idx="1"/>
          </p:nvPr>
        </p:nvSpPr>
        <p:spPr>
          <a:xfrm>
            <a:off x="1295400" y="2078421"/>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For Shechem (19a)</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For Shechem’s people (19b)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464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Hamor</a:t>
            </a:r>
            <a:r>
              <a:rPr lang="en-US" dirty="0">
                <a:effectLst>
                  <a:outerShdw blurRad="38100" dist="38100" dir="2700000" algn="tl">
                    <a:srgbClr val="000000">
                      <a:alpha val="43137"/>
                    </a:srgbClr>
                  </a:outerShdw>
                </a:effectLst>
              </a:rPr>
              <a:t> &amp; Shechem’s agreement (18-19)</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Report to the City (20-23)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Agreement (24)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34:18-24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 of the City</a:t>
            </a:r>
          </a:p>
        </p:txBody>
      </p:sp>
      <p:pic>
        <p:nvPicPr>
          <p:cNvPr id="2" name="Picture 1">
            <a:extLst>
              <a:ext uri="{FF2B5EF4-FFF2-40B4-BE49-F238E27FC236}">
                <a16:creationId xmlns:a16="http://schemas.microsoft.com/office/drawing/2014/main" id="{1996F5E2-FFC4-1833-7BBB-DF6000EBD8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8578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Benefits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Condition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Incentive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50206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Benefits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Condition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Incentive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75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34:20</a:t>
            </a:r>
            <a:r>
              <a:rPr lang="en-US" dirty="0">
                <a:effectLst>
                  <a:outerShdw blurRad="38100" dist="38100" dir="2700000" algn="tl">
                    <a:srgbClr val="000000">
                      <a:alpha val="43137"/>
                    </a:srgbClr>
                  </a:outerShdw>
                </a:effectLst>
              </a:rPr>
              <a:t> (RSB:NASB1995U): “The gate of the city was the center of public activity (cf. 19:1). Here </a:t>
            </a:r>
            <a:r>
              <a:rPr lang="en-US" dirty="0" err="1">
                <a:effectLst>
                  <a:outerShdw blurRad="38100" dist="38100" dir="2700000" algn="tl">
                    <a:srgbClr val="000000">
                      <a:alpha val="43137"/>
                    </a:srgbClr>
                  </a:outerShdw>
                </a:effectLst>
              </a:rPr>
              <a:t>Hamor</a:t>
            </a:r>
            <a:r>
              <a:rPr lang="en-US" dirty="0">
                <a:effectLst>
                  <a:outerShdw blurRad="38100" dist="38100" dir="2700000" algn="tl">
                    <a:srgbClr val="000000">
                      <a:alpha val="43137"/>
                    </a:srgbClr>
                  </a:outerShdw>
                </a:effectLst>
              </a:rPr>
              <a:t> and Shechem persuaded the others to be circumcised.”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45</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95938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419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Benefits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Condition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Incentive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40661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Benefits</a:t>
            </a:r>
          </a:p>
        </p:txBody>
      </p:sp>
      <p:sp>
        <p:nvSpPr>
          <p:cNvPr id="161795" name="Rectangle 3"/>
          <p:cNvSpPr>
            <a:spLocks noGrp="1" noChangeArrowheads="1"/>
          </p:cNvSpPr>
          <p:nvPr>
            <p:ph type="body" idx="1"/>
          </p:nvPr>
        </p:nvSpPr>
        <p:spPr>
          <a:xfrm>
            <a:off x="1295400" y="2057400"/>
            <a:ext cx="5731388" cy="3428999"/>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Nothing negative (21a)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Let them dwell (21b)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Land big enough (21c)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Intermarriage (21d)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2911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Benefits</a:t>
            </a:r>
          </a:p>
        </p:txBody>
      </p:sp>
      <p:sp>
        <p:nvSpPr>
          <p:cNvPr id="161795" name="Rectangle 3"/>
          <p:cNvSpPr>
            <a:spLocks noGrp="1" noChangeArrowheads="1"/>
          </p:cNvSpPr>
          <p:nvPr>
            <p:ph type="body" idx="1"/>
          </p:nvPr>
        </p:nvSpPr>
        <p:spPr>
          <a:xfrm>
            <a:off x="12954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Nothing negative (21a)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Let them dwell (21b)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Land big enough (21c)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Intermarriage (21d)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9537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Benefits</a:t>
            </a:r>
          </a:p>
        </p:txBody>
      </p:sp>
      <p:sp>
        <p:nvSpPr>
          <p:cNvPr id="161795" name="Rectangle 3"/>
          <p:cNvSpPr>
            <a:spLocks noGrp="1" noChangeArrowheads="1"/>
          </p:cNvSpPr>
          <p:nvPr>
            <p:ph type="body" idx="1"/>
          </p:nvPr>
        </p:nvSpPr>
        <p:spPr>
          <a:xfrm>
            <a:off x="12954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Nothing negative (21a)</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Let them dwell (21b)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Land big enough (21c)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Intermarriage (21d)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3432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Benefits</a:t>
            </a:r>
          </a:p>
        </p:txBody>
      </p:sp>
      <p:sp>
        <p:nvSpPr>
          <p:cNvPr id="161795" name="Rectangle 3"/>
          <p:cNvSpPr>
            <a:spLocks noGrp="1" noChangeArrowheads="1"/>
          </p:cNvSpPr>
          <p:nvPr>
            <p:ph type="body" idx="1"/>
          </p:nvPr>
        </p:nvSpPr>
        <p:spPr>
          <a:xfrm>
            <a:off x="12954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Nothing negative (21a)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Let them dwell (21b)</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Land big enough (21c)</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Intermarriage (21d)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0112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Benefits</a:t>
            </a:r>
          </a:p>
        </p:txBody>
      </p:sp>
      <p:sp>
        <p:nvSpPr>
          <p:cNvPr id="161795" name="Rectangle 3"/>
          <p:cNvSpPr>
            <a:spLocks noGrp="1" noChangeArrowheads="1"/>
          </p:cNvSpPr>
          <p:nvPr>
            <p:ph type="body" idx="1"/>
          </p:nvPr>
        </p:nvSpPr>
        <p:spPr>
          <a:xfrm>
            <a:off x="12954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Nothing negative (21a)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Let them dwell (21b)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Land big enough (21c)</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Intermarriage (21d)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6666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Benefits (21)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Condition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Incentive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7829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34:20-23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the City</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Benefits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Condition (22)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Incentive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4157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Hamor</a:t>
            </a:r>
            <a:r>
              <a:rPr lang="en-US" dirty="0">
                <a:effectLst>
                  <a:outerShdw blurRad="38100" dist="38100" dir="2700000" algn="tl">
                    <a:srgbClr val="000000">
                      <a:alpha val="43137"/>
                    </a:srgbClr>
                  </a:outerShdw>
                </a:effectLst>
              </a:rPr>
              <a:t> &amp; Shechem’s agreement (18-19)</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the City (20-23)</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Agreement (24)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34:18-24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 of the City</a:t>
            </a:r>
          </a:p>
        </p:txBody>
      </p:sp>
      <p:pic>
        <p:nvPicPr>
          <p:cNvPr id="2" name="Picture 1">
            <a:extLst>
              <a:ext uri="{FF2B5EF4-FFF2-40B4-BE49-F238E27FC236}">
                <a16:creationId xmlns:a16="http://schemas.microsoft.com/office/drawing/2014/main" id="{1996F5E2-FFC4-1833-7BBB-DF6000EBD8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86109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Agreement</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Consent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Circumcision (24b)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1328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 and rape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Rapist’s “love” for Dinah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discovery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Hamor approaches Jacob (6)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response (7)</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34:1-7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Rape of Dinah</a:t>
            </a:r>
          </a:p>
        </p:txBody>
      </p:sp>
      <p:pic>
        <p:nvPicPr>
          <p:cNvPr id="2" name="Picture 1">
            <a:extLst>
              <a:ext uri="{FF2B5EF4-FFF2-40B4-BE49-F238E27FC236}">
                <a16:creationId xmlns:a16="http://schemas.microsoft.com/office/drawing/2014/main" id="{190845C4-30C1-A032-6A79-A74B2C23E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13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Agreement</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Consent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Circumcision (24b)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5900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34:24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Agreement</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Consent (24a)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Circumcision (24b)</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81510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33:18‒34:31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Dinah Incident</a:t>
            </a:r>
          </a:p>
        </p:txBody>
      </p:sp>
      <p:sp>
        <p:nvSpPr>
          <p:cNvPr id="161795" name="Rectangle 3"/>
          <p:cNvSpPr>
            <a:spLocks noGrp="1" noChangeArrowheads="1"/>
          </p:cNvSpPr>
          <p:nvPr>
            <p:ph type="body" idx="1"/>
          </p:nvPr>
        </p:nvSpPr>
        <p:spPr>
          <a:xfrm>
            <a:off x="762000" y="1371600"/>
            <a:ext cx="7788900" cy="4572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in Shechem (33:18-20)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Rape of Dinah (34:1-7)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Negotiations for Dinah (34:8-17)</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Circumcision of the City (34:18-24)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Slaughter of the City (34:25-29)</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Regret (34:30-31)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4678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Slaughter of Shechem (25)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Dinah’s rescue (26)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Spoiling of the city (27-29)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34:25-29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the City</a:t>
            </a:r>
          </a:p>
        </p:txBody>
      </p:sp>
      <p:pic>
        <p:nvPicPr>
          <p:cNvPr id="2" name="Picture 1">
            <a:extLst>
              <a:ext uri="{FF2B5EF4-FFF2-40B4-BE49-F238E27FC236}">
                <a16:creationId xmlns:a16="http://schemas.microsoft.com/office/drawing/2014/main" id="{C09BC156-477D-944D-D4EC-1C834F2841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76438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2057400"/>
            <a:ext cx="86106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Slaughter of Shechem (25)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Dinah’s rescue (26)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Spoiling of the city (27-29)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34:25-29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the City</a:t>
            </a:r>
          </a:p>
        </p:txBody>
      </p:sp>
      <p:pic>
        <p:nvPicPr>
          <p:cNvPr id="2" name="Picture 1">
            <a:extLst>
              <a:ext uri="{FF2B5EF4-FFF2-40B4-BE49-F238E27FC236}">
                <a16:creationId xmlns:a16="http://schemas.microsoft.com/office/drawing/2014/main" id="{C09BC156-477D-944D-D4EC-1C834F2841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50968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Shechem</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Perpetrators (25b)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Slaughter (25c)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46422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Shechem</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Timing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Perpetrators (25b)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Slaughter (25c)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6584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Shechem</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Perpetrators (25b)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Slaughter (25c)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78779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78033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34:25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Slaughter of Shechem</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Perpetrators (25b)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Slaughter (25c)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6034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8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36106</TotalTime>
  <Words>3394</Words>
  <Application>Microsoft Office PowerPoint</Application>
  <PresentationFormat>Widescreen</PresentationFormat>
  <Paragraphs>530</Paragraphs>
  <Slides>126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126</vt:i4>
      </vt:variant>
    </vt:vector>
  </HeadingPairs>
  <TitlesOfParts>
    <vt:vector size="130" baseType="lpstr">
      <vt:lpstr>Calibri</vt:lpstr>
      <vt:lpstr>Times New Roman</vt:lpstr>
      <vt:lpstr>Wingdings</vt:lpstr>
      <vt:lpstr>Azure</vt:lpstr>
      <vt:lpstr>PowerPoint Presentation</vt:lpstr>
      <vt:lpstr>GENESIS STRUCTURE</vt:lpstr>
      <vt:lpstr>PowerPoint Presentation</vt:lpstr>
      <vt:lpstr>Genesis 33:18‒34:31 The Dinah Incident</vt:lpstr>
      <vt:lpstr>Genesis 33:18‒34:31 The Dinah Incident</vt:lpstr>
      <vt:lpstr>I. Genesis 33:18-20 Jacob’s Arrival in Shechem</vt:lpstr>
      <vt:lpstr>PowerPoint Presentation</vt:lpstr>
      <vt:lpstr>Genesis 33:18‒34:31 The Dinah Incident</vt:lpstr>
      <vt:lpstr>II. Genesis 34:1-7 Rape of Dinah</vt:lpstr>
      <vt:lpstr>II. Genesis 34:1-7 Rape of Dinah</vt:lpstr>
      <vt:lpstr>PowerPoint Presentation</vt:lpstr>
      <vt:lpstr>II. Genesis 34:1-7 Rape of Dinah</vt:lpstr>
      <vt:lpstr>Genesis 34:2 Rapist and Rape</vt:lpstr>
      <vt:lpstr>Genesis 34:2 Rapist and Rape</vt:lpstr>
      <vt:lpstr>Canaan’s Sons (vs. 15-18)</vt:lpstr>
      <vt:lpstr>PowerPoint Presentation</vt:lpstr>
      <vt:lpstr>PowerPoint Presentation</vt:lpstr>
      <vt:lpstr>Genesis 34:2 Rapist and Rape</vt:lpstr>
      <vt:lpstr>Genesis 34:2b-e Rape</vt:lpstr>
      <vt:lpstr>Genesis 34:2b-e Rape</vt:lpstr>
      <vt:lpstr>Genesis 34:2b-e Rape</vt:lpstr>
      <vt:lpstr>Genesis 34:2b-e Rape</vt:lpstr>
      <vt:lpstr>PowerPoint Presentation</vt:lpstr>
      <vt:lpstr>Genesis 34:2b-e Rape</vt:lpstr>
      <vt:lpstr>PowerPoint Presentation</vt:lpstr>
      <vt:lpstr>II. Genesis 34:1-7 Rape of Dinah</vt:lpstr>
      <vt:lpstr>Genesis 34:3-4 Rapist’s “Love” for Dinah</vt:lpstr>
      <vt:lpstr>Genesis 34:3-4 Rapist’s “Love” for Dinah</vt:lpstr>
      <vt:lpstr>Genesis 34:3-4 Rapist’s “Love” for Dinah</vt:lpstr>
      <vt:lpstr>II. Genesis 34:1-7 Rape of Dinah</vt:lpstr>
      <vt:lpstr>Genesis 34:5 Jacob’s Discovery</vt:lpstr>
      <vt:lpstr>Genesis 34:5 Jacob’s Discovery</vt:lpstr>
      <vt:lpstr>Genesis 34:5 Jacob’s Discovery</vt:lpstr>
      <vt:lpstr>Genesis 34:5 Jacob’s Discovery</vt:lpstr>
      <vt:lpstr>II. Genesis 34:1-7 Rape of Dinah</vt:lpstr>
      <vt:lpstr>II. Genesis 34:1-7 Rape of Dinah</vt:lpstr>
      <vt:lpstr>PowerPoint Presentation</vt:lpstr>
      <vt:lpstr>PowerPoint Presentation</vt:lpstr>
      <vt:lpstr>PowerPoint Presentation</vt:lpstr>
      <vt:lpstr>PowerPoint Presentation</vt:lpstr>
      <vt:lpstr>Genesis 33:18‒34:31 The Dinah Incident</vt:lpstr>
      <vt:lpstr>III. Genesis 34:8-17 Negotiations for Dinah</vt:lpstr>
      <vt:lpstr>III. Genesis 34:8-17 Negotiations for Dinah</vt:lpstr>
      <vt:lpstr>Genesis 34:8-10 Hamor’s Offers</vt:lpstr>
      <vt:lpstr>Genesis 34:8-10 Hamor’s Offers</vt:lpstr>
      <vt:lpstr>Genesis 34:8-10 Hamor’s Offers</vt:lpstr>
      <vt:lpstr>PowerPoint Presentation</vt:lpstr>
      <vt:lpstr>Genesis 34:8-10 Hamor’s Offers</vt:lpstr>
      <vt:lpstr>III. Genesis 34:8-17 Negotiations for Dinah</vt:lpstr>
      <vt:lpstr>Genesis 34:11-12 Shechem’s Request</vt:lpstr>
      <vt:lpstr>Genesis 34:11-12 Shechem’s Request</vt:lpstr>
      <vt:lpstr>Genesis 34:11-12 Shechem’s Request</vt:lpstr>
      <vt:lpstr>III. Genesis 34:8-17 Negotiations for Dinah</vt:lpstr>
      <vt:lpstr>Genesis 34:13-17 Response of Brothers</vt:lpstr>
      <vt:lpstr>Genesis 34:13-17 Response of Brothers</vt:lpstr>
      <vt:lpstr>PowerPoint Presentation</vt:lpstr>
      <vt:lpstr>Genesis 34:13-17 Response of Brothers</vt:lpstr>
      <vt:lpstr>Genesis 34:14-17 Demand</vt:lpstr>
      <vt:lpstr>Genesis 34:14-17 Demand</vt:lpstr>
      <vt:lpstr>Genesis 12‒25 Abraham’s Early Journeys</vt:lpstr>
      <vt:lpstr>Genesis 34:14-17 Demand</vt:lpstr>
      <vt:lpstr>Genesis 34:14-17 Demand</vt:lpstr>
      <vt:lpstr>Genesis 34:16-17 Contingnecy</vt:lpstr>
      <vt:lpstr>Genesis 34:16-17 Contingnecy</vt:lpstr>
      <vt:lpstr>Genesis 34:16-17 Contingnecy</vt:lpstr>
      <vt:lpstr>Compass Cruise  (9-26 to 10-12, 2023)</vt:lpstr>
      <vt:lpstr>Genesis 33:18‒34:31 The Dinah Incident</vt:lpstr>
      <vt:lpstr>IV. Genesis 34:18-24 Circumcision of the City</vt:lpstr>
      <vt:lpstr>IV. Genesis 34:18-24 Circumcision of the City</vt:lpstr>
      <vt:lpstr>Genesis 34:18-19 Circumcision of the City</vt:lpstr>
      <vt:lpstr>Genesis 34:18-19 Circumcision of the City</vt:lpstr>
      <vt:lpstr>Genesis 34:18-19 Circumcision of the City</vt:lpstr>
      <vt:lpstr>Genesis 34:19 Reason</vt:lpstr>
      <vt:lpstr>Genesis 34:19 Reason</vt:lpstr>
      <vt:lpstr>Genesis 34:19 Reason</vt:lpstr>
      <vt:lpstr>IV. Genesis 34:18-24 Circumcision of the City</vt:lpstr>
      <vt:lpstr>Genesis 34:20-23 Report to the City</vt:lpstr>
      <vt:lpstr>Genesis 34:20-23 Report to the City</vt:lpstr>
      <vt:lpstr>PowerPoint Presentation</vt:lpstr>
      <vt:lpstr>Genesis 34:20-23 Report to the City</vt:lpstr>
      <vt:lpstr>Genesis 34:21 Benefits</vt:lpstr>
      <vt:lpstr>Genesis 34:21 Benefits</vt:lpstr>
      <vt:lpstr>Genesis 34:21 Benefits</vt:lpstr>
      <vt:lpstr>Genesis 34:21 Benefits</vt:lpstr>
      <vt:lpstr>Genesis 34:21 Benefits</vt:lpstr>
      <vt:lpstr>Genesis 34:20-23 Report to the City</vt:lpstr>
      <vt:lpstr>Genesis 34:20-23 Report to the City</vt:lpstr>
      <vt:lpstr>IV. Genesis 34:18-24 Circumcision of the City</vt:lpstr>
      <vt:lpstr>Genesis 34:24 Agreement</vt:lpstr>
      <vt:lpstr>Genesis 34:24 Agreement</vt:lpstr>
      <vt:lpstr>Genesis 34:24 Agreement</vt:lpstr>
      <vt:lpstr>Genesis 33:18‒34:31 The Dinah Incident</vt:lpstr>
      <vt:lpstr>V. Genesis 34:25-29 Slaughter of the City</vt:lpstr>
      <vt:lpstr>V. Genesis 34:25-29 Slaughter of the City</vt:lpstr>
      <vt:lpstr>Genesis 34:25 Slaughter of Shechem</vt:lpstr>
      <vt:lpstr>Genesis 34:25 Slaughter of Shechem</vt:lpstr>
      <vt:lpstr>Genesis 34:25 Slaughter of Shechem</vt:lpstr>
      <vt:lpstr>PowerPoint Presentation</vt:lpstr>
      <vt:lpstr>Genesis 34:25 Slaughter of Shechem</vt:lpstr>
      <vt:lpstr>PowerPoint Presentation</vt:lpstr>
      <vt:lpstr>PowerPoint Presentation</vt:lpstr>
      <vt:lpstr>PowerPoint Presentation</vt:lpstr>
      <vt:lpstr>V. Genesis 34:25-29 Slaughter of the City</vt:lpstr>
      <vt:lpstr>Genesis 34:26 Dinah’s Rescue</vt:lpstr>
      <vt:lpstr>Genesis 34:26 Dinah’s Rescue</vt:lpstr>
      <vt:lpstr>Genesis 34:26 Dinah’s Rescue</vt:lpstr>
      <vt:lpstr>Genesis 34:26 Dinah’s Rescue</vt:lpstr>
      <vt:lpstr>V. Genesis 34:25-29 Slaughter of the City</vt:lpstr>
      <vt:lpstr>Genesis 34:27-29 Spoiling of the City</vt:lpstr>
      <vt:lpstr>Genesis 34:27-29 Spoiling of the City</vt:lpstr>
      <vt:lpstr>PowerPoint Presentation</vt:lpstr>
      <vt:lpstr>Genesis 34:27-29 Spoiling of the City</vt:lpstr>
      <vt:lpstr>Genesis 33:18‒34:31 The Dinah Incident</vt:lpstr>
      <vt:lpstr>VI. Genesis 34:30-31 Jacob’s Regret</vt:lpstr>
      <vt:lpstr>VI. Genesis 34:30-31 Jacob’s Regret</vt:lpstr>
      <vt:lpstr>PowerPoint Presentation</vt:lpstr>
      <vt:lpstr>Canaan’s Sons (vs. 15-18)</vt:lpstr>
      <vt:lpstr>PowerPoint Presentation</vt:lpstr>
      <vt:lpstr>PowerPoint Presentation</vt:lpstr>
      <vt:lpstr>VI. Genesis 34:30-31 Jacob’s Regret</vt:lpstr>
      <vt:lpstr>PowerPoint Presentation</vt:lpstr>
      <vt:lpstr>PowerPoint Presentation</vt:lpstr>
      <vt:lpstr>PowerPoint Presentation</vt:lpstr>
      <vt:lpstr>Conclusion</vt:lpstr>
      <vt:lpstr>Genesis 33:18‒34:31 The Dinah Incident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135 - 34v1-31 - 16x9</dc:title>
  <dc:subject>Genesis 34</dc:subject>
  <dc:creator>A. Woods</dc:creator>
  <dc:description>Modified by Jim McGowan</dc:description>
  <cp:lastModifiedBy>anne woods</cp:lastModifiedBy>
  <cp:revision>3691</cp:revision>
  <cp:lastPrinted>2023-09-13T11:40:00Z</cp:lastPrinted>
  <dcterms:created xsi:type="dcterms:W3CDTF">2009-03-17T12:21:13Z</dcterms:created>
  <dcterms:modified xsi:type="dcterms:W3CDTF">2023-09-23T21:09:16Z</dcterms:modified>
</cp:coreProperties>
</file>