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73"/>
  </p:notesMasterIdLst>
  <p:handoutMasterIdLst>
    <p:handoutMasterId r:id="rId174"/>
  </p:handoutMasterIdLst>
  <p:sldIdLst>
    <p:sldId id="256" r:id="rId2"/>
    <p:sldId id="9955" r:id="rId3"/>
    <p:sldId id="9971" r:id="rId4"/>
    <p:sldId id="9976" r:id="rId5"/>
    <p:sldId id="1490" r:id="rId6"/>
    <p:sldId id="1504" r:id="rId7"/>
    <p:sldId id="1503" r:id="rId8"/>
    <p:sldId id="1299" r:id="rId9"/>
    <p:sldId id="361" r:id="rId10"/>
    <p:sldId id="1474" r:id="rId11"/>
    <p:sldId id="1475" r:id="rId12"/>
    <p:sldId id="1476" r:id="rId13"/>
    <p:sldId id="9474" r:id="rId14"/>
    <p:sldId id="9957" r:id="rId15"/>
    <p:sldId id="9980" r:id="rId16"/>
    <p:sldId id="9981" r:id="rId17"/>
    <p:sldId id="9986" r:id="rId18"/>
    <p:sldId id="9987" r:id="rId19"/>
    <p:sldId id="258" r:id="rId20"/>
    <p:sldId id="353" r:id="rId21"/>
    <p:sldId id="354" r:id="rId22"/>
    <p:sldId id="9988" r:id="rId23"/>
    <p:sldId id="9982" r:id="rId24"/>
    <p:sldId id="9983" r:id="rId25"/>
    <p:sldId id="9989" r:id="rId26"/>
    <p:sldId id="9990" r:id="rId27"/>
    <p:sldId id="10123" r:id="rId28"/>
    <p:sldId id="9918" r:id="rId29"/>
    <p:sldId id="9991" r:id="rId30"/>
    <p:sldId id="371" r:id="rId31"/>
    <p:sldId id="9984" r:id="rId32"/>
    <p:sldId id="9992" r:id="rId33"/>
    <p:sldId id="9993" r:id="rId34"/>
    <p:sldId id="2927" r:id="rId35"/>
    <p:sldId id="10102" r:id="rId36"/>
    <p:sldId id="2241" r:id="rId37"/>
    <p:sldId id="9994" r:id="rId38"/>
    <p:sldId id="3862" r:id="rId39"/>
    <p:sldId id="9985" r:id="rId40"/>
    <p:sldId id="9995" r:id="rId41"/>
    <p:sldId id="9996" r:id="rId42"/>
    <p:sldId id="9997" r:id="rId43"/>
    <p:sldId id="5259" r:id="rId44"/>
    <p:sldId id="2502" r:id="rId45"/>
    <p:sldId id="939" r:id="rId46"/>
    <p:sldId id="9958" r:id="rId47"/>
    <p:sldId id="9998" r:id="rId48"/>
    <p:sldId id="9999" r:id="rId49"/>
    <p:sldId id="10000" r:id="rId50"/>
    <p:sldId id="4566" r:id="rId51"/>
    <p:sldId id="6564" r:id="rId52"/>
    <p:sldId id="6565" r:id="rId53"/>
    <p:sldId id="10074" r:id="rId54"/>
    <p:sldId id="10001" r:id="rId55"/>
    <p:sldId id="10003" r:id="rId56"/>
    <p:sldId id="10005" r:id="rId57"/>
    <p:sldId id="6331" r:id="rId58"/>
    <p:sldId id="6338" r:id="rId59"/>
    <p:sldId id="287" r:id="rId60"/>
    <p:sldId id="1266" r:id="rId61"/>
    <p:sldId id="9873" r:id="rId62"/>
    <p:sldId id="10075" r:id="rId63"/>
    <p:sldId id="10006" r:id="rId64"/>
    <p:sldId id="10011" r:id="rId65"/>
    <p:sldId id="10013" r:id="rId66"/>
    <p:sldId id="9570" r:id="rId67"/>
    <p:sldId id="10103" r:id="rId68"/>
    <p:sldId id="10076" r:id="rId69"/>
    <p:sldId id="9571" r:id="rId70"/>
    <p:sldId id="10007" r:id="rId71"/>
    <p:sldId id="10015" r:id="rId72"/>
    <p:sldId id="10077" r:id="rId73"/>
    <p:sldId id="10078" r:id="rId74"/>
    <p:sldId id="10079" r:id="rId75"/>
    <p:sldId id="10104" r:id="rId76"/>
    <p:sldId id="10002" r:id="rId77"/>
    <p:sldId id="10004" r:id="rId78"/>
    <p:sldId id="10124" r:id="rId79"/>
    <p:sldId id="10125" r:id="rId80"/>
    <p:sldId id="9555" r:id="rId81"/>
    <p:sldId id="10126" r:id="rId82"/>
    <p:sldId id="9959" r:id="rId83"/>
    <p:sldId id="10019" r:id="rId84"/>
    <p:sldId id="10020" r:id="rId85"/>
    <p:sldId id="10022" r:id="rId86"/>
    <p:sldId id="10023" r:id="rId87"/>
    <p:sldId id="10025" r:id="rId88"/>
    <p:sldId id="10080" r:id="rId89"/>
    <p:sldId id="10070" r:id="rId90"/>
    <p:sldId id="10071" r:id="rId91"/>
    <p:sldId id="10105" r:id="rId92"/>
    <p:sldId id="10106" r:id="rId93"/>
    <p:sldId id="10081" r:id="rId94"/>
    <p:sldId id="10107" r:id="rId95"/>
    <p:sldId id="9564" r:id="rId96"/>
    <p:sldId id="10082" r:id="rId97"/>
    <p:sldId id="10109" r:id="rId98"/>
    <p:sldId id="10111" r:id="rId99"/>
    <p:sldId id="10083" r:id="rId100"/>
    <p:sldId id="10024" r:id="rId101"/>
    <p:sldId id="10026" r:id="rId102"/>
    <p:sldId id="10084" r:id="rId103"/>
    <p:sldId id="6719" r:id="rId104"/>
    <p:sldId id="2331" r:id="rId105"/>
    <p:sldId id="10085" r:id="rId106"/>
    <p:sldId id="497" r:id="rId107"/>
    <p:sldId id="10112" r:id="rId108"/>
    <p:sldId id="10086" r:id="rId109"/>
    <p:sldId id="10113" r:id="rId110"/>
    <p:sldId id="10114" r:id="rId111"/>
    <p:sldId id="10115" r:id="rId112"/>
    <p:sldId id="10021" r:id="rId113"/>
    <p:sldId id="10034" r:id="rId114"/>
    <p:sldId id="10035" r:id="rId115"/>
    <p:sldId id="10037" r:id="rId116"/>
    <p:sldId id="10098" r:id="rId117"/>
    <p:sldId id="695" r:id="rId118"/>
    <p:sldId id="700" r:id="rId119"/>
    <p:sldId id="717" r:id="rId120"/>
    <p:sldId id="10087" r:id="rId121"/>
    <p:sldId id="7379" r:id="rId122"/>
    <p:sldId id="4907" r:id="rId123"/>
    <p:sldId id="10088" r:id="rId124"/>
    <p:sldId id="259" r:id="rId125"/>
    <p:sldId id="2998" r:id="rId126"/>
    <p:sldId id="2052" r:id="rId127"/>
    <p:sldId id="10116" r:id="rId128"/>
    <p:sldId id="10117" r:id="rId129"/>
    <p:sldId id="10036" r:id="rId130"/>
    <p:sldId id="10041" r:id="rId131"/>
    <p:sldId id="10089" r:id="rId132"/>
    <p:sldId id="10118" r:id="rId133"/>
    <p:sldId id="10090" r:id="rId134"/>
    <p:sldId id="10091" r:id="rId135"/>
    <p:sldId id="9960" r:id="rId136"/>
    <p:sldId id="10045" r:id="rId137"/>
    <p:sldId id="10046" r:id="rId138"/>
    <p:sldId id="10049" r:id="rId139"/>
    <p:sldId id="10050" r:id="rId140"/>
    <p:sldId id="10060" r:id="rId141"/>
    <p:sldId id="10092" r:id="rId142"/>
    <p:sldId id="10093" r:id="rId143"/>
    <p:sldId id="10051" r:id="rId144"/>
    <p:sldId id="10063" r:id="rId145"/>
    <p:sldId id="10094" r:id="rId146"/>
    <p:sldId id="10095" r:id="rId147"/>
    <p:sldId id="10119" r:id="rId148"/>
    <p:sldId id="1232" r:id="rId149"/>
    <p:sldId id="10120" r:id="rId150"/>
    <p:sldId id="1019" r:id="rId151"/>
    <p:sldId id="10121" r:id="rId152"/>
    <p:sldId id="10052" r:id="rId153"/>
    <p:sldId id="10066" r:id="rId154"/>
    <p:sldId id="10096" r:id="rId155"/>
    <p:sldId id="10097" r:id="rId156"/>
    <p:sldId id="10047" r:id="rId157"/>
    <p:sldId id="10053" r:id="rId158"/>
    <p:sldId id="10055" r:id="rId159"/>
    <p:sldId id="10056" r:id="rId160"/>
    <p:sldId id="10057" r:id="rId161"/>
    <p:sldId id="10048" r:id="rId162"/>
    <p:sldId id="10054" r:id="rId163"/>
    <p:sldId id="10058" r:id="rId164"/>
    <p:sldId id="9619" r:id="rId165"/>
    <p:sldId id="9621" r:id="rId166"/>
    <p:sldId id="9622" r:id="rId167"/>
    <p:sldId id="988" r:id="rId168"/>
    <p:sldId id="492" r:id="rId169"/>
    <p:sldId id="10059" r:id="rId170"/>
    <p:sldId id="8695" r:id="rId171"/>
    <p:sldId id="10069" r:id="rId172"/>
  </p:sldIdLst>
  <p:sldSz cx="12192000" cy="6858000"/>
  <p:notesSz cx="7315200" cy="9601200"/>
  <p:custDataLst>
    <p:tags r:id="rId175"/>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5128" autoAdjust="0"/>
  </p:normalViewPr>
  <p:slideViewPr>
    <p:cSldViewPr>
      <p:cViewPr varScale="1">
        <p:scale>
          <a:sx n="60" d="100"/>
          <a:sy n="60" d="100"/>
        </p:scale>
        <p:origin x="84" y="4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423" y="5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gs" Target="tags/tag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microsoft.com/office/2016/11/relationships/changesInfo" Target="changesInfos/changesInfo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handoutMaster" Target="handoutMasters/handoutMaster1.xml"/><Relationship Id="rId179"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025 Acts 4v1-5v11 </a:t>
            </a:r>
          </a:p>
          <a:p>
            <a:pPr>
              <a:defRPr/>
            </a:pPr>
            <a:r>
              <a:rPr lang="en-US" sz="1700" dirty="0"/>
              <a:t>09-13-2023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9/20/2023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355836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89</a:t>
            </a:fld>
            <a:endParaRPr lang="en-US"/>
          </a:p>
        </p:txBody>
      </p:sp>
    </p:spTree>
    <p:extLst>
      <p:ext uri="{BB962C8B-B14F-4D97-AF65-F5344CB8AC3E}">
        <p14:creationId xmlns:p14="http://schemas.microsoft.com/office/powerpoint/2010/main" val="338617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107</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109</a:t>
            </a:fld>
            <a:endParaRPr lang="en-US" altLang="en-US" dirty="0"/>
          </a:p>
        </p:txBody>
      </p:sp>
    </p:spTree>
    <p:extLst>
      <p:ext uri="{BB962C8B-B14F-4D97-AF65-F5344CB8AC3E}">
        <p14:creationId xmlns:p14="http://schemas.microsoft.com/office/powerpoint/2010/main" val="1955507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110</a:t>
            </a:fld>
            <a:endParaRPr lang="en-US" altLang="en-US" dirty="0"/>
          </a:p>
        </p:txBody>
      </p:sp>
    </p:spTree>
    <p:extLst>
      <p:ext uri="{BB962C8B-B14F-4D97-AF65-F5344CB8AC3E}">
        <p14:creationId xmlns:p14="http://schemas.microsoft.com/office/powerpoint/2010/main" val="549296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111</a:t>
            </a:fld>
            <a:endParaRPr lang="en-US" altLang="en-US" dirty="0"/>
          </a:p>
        </p:txBody>
      </p:sp>
    </p:spTree>
    <p:extLst>
      <p:ext uri="{BB962C8B-B14F-4D97-AF65-F5344CB8AC3E}">
        <p14:creationId xmlns:p14="http://schemas.microsoft.com/office/powerpoint/2010/main" val="3332315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127</a:t>
            </a:fld>
            <a:endParaRPr lang="en-US" altLang="en-US" dirty="0"/>
          </a:p>
        </p:txBody>
      </p:sp>
    </p:spTree>
    <p:extLst>
      <p:ext uri="{BB962C8B-B14F-4D97-AF65-F5344CB8AC3E}">
        <p14:creationId xmlns:p14="http://schemas.microsoft.com/office/powerpoint/2010/main" val="71972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128</a:t>
            </a:fld>
            <a:endParaRPr lang="en-US" altLang="en-US" dirty="0"/>
          </a:p>
        </p:txBody>
      </p:sp>
    </p:spTree>
    <p:extLst>
      <p:ext uri="{BB962C8B-B14F-4D97-AF65-F5344CB8AC3E}">
        <p14:creationId xmlns:p14="http://schemas.microsoft.com/office/powerpoint/2010/main" val="1715886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132</a:t>
            </a:fld>
            <a:endParaRPr lang="en-US" altLang="en-US" dirty="0"/>
          </a:p>
        </p:txBody>
      </p:sp>
    </p:spTree>
    <p:extLst>
      <p:ext uri="{BB962C8B-B14F-4D97-AF65-F5344CB8AC3E}">
        <p14:creationId xmlns:p14="http://schemas.microsoft.com/office/powerpoint/2010/main" val="2005781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135</a:t>
            </a:fld>
            <a:endParaRPr lang="en-US"/>
          </a:p>
        </p:txBody>
      </p:sp>
    </p:spTree>
    <p:extLst>
      <p:ext uri="{BB962C8B-B14F-4D97-AF65-F5344CB8AC3E}">
        <p14:creationId xmlns:p14="http://schemas.microsoft.com/office/powerpoint/2010/main" val="404304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147</a:t>
            </a:fld>
            <a:endParaRPr lang="en-US" altLang="en-US" dirty="0"/>
          </a:p>
        </p:txBody>
      </p:sp>
    </p:spTree>
    <p:extLst>
      <p:ext uri="{BB962C8B-B14F-4D97-AF65-F5344CB8AC3E}">
        <p14:creationId xmlns:p14="http://schemas.microsoft.com/office/powerpoint/2010/main" val="2537112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14</a:t>
            </a:fld>
            <a:endParaRPr lang="en-US"/>
          </a:p>
        </p:txBody>
      </p:sp>
    </p:spTree>
    <p:extLst>
      <p:ext uri="{BB962C8B-B14F-4D97-AF65-F5344CB8AC3E}">
        <p14:creationId xmlns:p14="http://schemas.microsoft.com/office/powerpoint/2010/main" val="2510457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9/20/2023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167</a:t>
            </a:fld>
            <a:endParaRPr lang="en-US" altLang="en-US" dirty="0"/>
          </a:p>
        </p:txBody>
      </p:sp>
    </p:spTree>
    <p:extLst>
      <p:ext uri="{BB962C8B-B14F-4D97-AF65-F5344CB8AC3E}">
        <p14:creationId xmlns:p14="http://schemas.microsoft.com/office/powerpoint/2010/main" val="704727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171</a:t>
            </a:fld>
            <a:endParaRPr lang="en-US"/>
          </a:p>
        </p:txBody>
      </p:sp>
    </p:spTree>
    <p:extLst>
      <p:ext uri="{BB962C8B-B14F-4D97-AF65-F5344CB8AC3E}">
        <p14:creationId xmlns:p14="http://schemas.microsoft.com/office/powerpoint/2010/main" val="2123403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28</a:t>
            </a:fld>
            <a:endParaRPr lang="en-US" altLang="en-US" dirty="0"/>
          </a:p>
        </p:txBody>
      </p:sp>
    </p:spTree>
    <p:extLst>
      <p:ext uri="{BB962C8B-B14F-4D97-AF65-F5344CB8AC3E}">
        <p14:creationId xmlns:p14="http://schemas.microsoft.com/office/powerpoint/2010/main" val="1956098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46</a:t>
            </a:fld>
            <a:endParaRPr lang="en-US"/>
          </a:p>
        </p:txBody>
      </p:sp>
    </p:spTree>
    <p:extLst>
      <p:ext uri="{BB962C8B-B14F-4D97-AF65-F5344CB8AC3E}">
        <p14:creationId xmlns:p14="http://schemas.microsoft.com/office/powerpoint/2010/main" val="372764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803052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hapaxlegomena</a:t>
            </a:r>
            <a:endParaRPr lang="en-US" dirty="0"/>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57</a:t>
            </a:fld>
            <a:endParaRPr lang="en-US" altLang="en-US" dirty="0"/>
          </a:p>
        </p:txBody>
      </p:sp>
    </p:spTree>
    <p:extLst>
      <p:ext uri="{BB962C8B-B14F-4D97-AF65-F5344CB8AC3E}">
        <p14:creationId xmlns:p14="http://schemas.microsoft.com/office/powerpoint/2010/main" val="2609010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62</a:t>
            </a:fld>
            <a:endParaRPr lang="en-US" altLang="en-US" dirty="0"/>
          </a:p>
        </p:txBody>
      </p:sp>
    </p:spTree>
    <p:extLst>
      <p:ext uri="{BB962C8B-B14F-4D97-AF65-F5344CB8AC3E}">
        <p14:creationId xmlns:p14="http://schemas.microsoft.com/office/powerpoint/2010/main" val="1694636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75</a:t>
            </a:fld>
            <a:endParaRPr lang="en-US" altLang="en-US" dirty="0"/>
          </a:p>
        </p:txBody>
      </p:sp>
    </p:spTree>
    <p:extLst>
      <p:ext uri="{BB962C8B-B14F-4D97-AF65-F5344CB8AC3E}">
        <p14:creationId xmlns:p14="http://schemas.microsoft.com/office/powerpoint/2010/main" val="1567385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82</a:t>
            </a:fld>
            <a:endParaRPr lang="en-US"/>
          </a:p>
        </p:txBody>
      </p:sp>
    </p:spTree>
    <p:extLst>
      <p:ext uri="{BB962C8B-B14F-4D97-AF65-F5344CB8AC3E}">
        <p14:creationId xmlns:p14="http://schemas.microsoft.com/office/powerpoint/2010/main" val="3259708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2090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1283215E-CD08-47FF-8993-50096AE229F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A7E909F-90B6-42A4-A052-F2B4079814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7A64EF4-39AB-4985-83D7-09259859183A}"/>
              </a:ext>
            </a:extLst>
          </p:cNvPr>
          <p:cNvSpPr>
            <a:spLocks noGrp="1"/>
          </p:cNvSpPr>
          <p:nvPr>
            <p:ph type="sldNum" sz="quarter" idx="12"/>
          </p:nvPr>
        </p:nvSpPr>
        <p:spPr>
          <a:xfrm>
            <a:off x="9347200" y="6248400"/>
            <a:ext cx="2540000" cy="457200"/>
          </a:xfrm>
          <a:prstGeom prst="rect">
            <a:avLst/>
          </a:prstGeom>
        </p:spPr>
        <p:txBody>
          <a:bodyPr/>
          <a:lstStyle>
            <a:lvl1pPr>
              <a:defRPr/>
            </a:lvl1pPr>
          </a:lstStyle>
          <a:p>
            <a:fld id="{FFFD57C3-7B94-4F44-BCC6-4480791BDEB1}" type="slidenum">
              <a:rPr lang="en-US" altLang="en-US"/>
              <a:pPr/>
              <a:t>‹#›</a:t>
            </a:fld>
            <a:endParaRPr lang="en-US" altLang="en-US"/>
          </a:p>
        </p:txBody>
      </p:sp>
    </p:spTree>
    <p:extLst>
      <p:ext uri="{BB962C8B-B14F-4D97-AF65-F5344CB8AC3E}">
        <p14:creationId xmlns:p14="http://schemas.microsoft.com/office/powerpoint/2010/main" val="3144378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1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1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customXml" Target="../ink/ink2.xml"/><Relationship Id="rId10" Type="http://schemas.openxmlformats.org/officeDocument/2006/relationships/image" Target="../media/image14.jpeg"/><Relationship Id="rId4" Type="http://schemas.openxmlformats.org/officeDocument/2006/relationships/image" Target="../media/image250.png"/><Relationship Id="rId9" Type="http://schemas.openxmlformats.org/officeDocument/2006/relationships/image" Target="../media/image58.png"/></Relationships>
</file>

<file path=ppt/slides/_rels/slide1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image" Target="../media/image22.wmf"/><Relationship Id="rId7" Type="http://schemas.openxmlformats.org/officeDocument/2006/relationships/image" Target="../media/image26.wmf"/><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5.png"/></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TextBox 8"/>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sp>
        <p:nvSpPr>
          <p:cNvPr id="2" name="Rectangle 1"/>
          <p:cNvSpPr/>
          <p:nvPr/>
        </p:nvSpPr>
        <p:spPr>
          <a:xfrm>
            <a:off x="609601" y="1371600"/>
            <a:ext cx="10972800" cy="5262979"/>
          </a:xfrm>
          <a:prstGeom prst="rect">
            <a:avLst/>
          </a:prstGeom>
        </p:spPr>
        <p:txBody>
          <a:bodyPr wrap="square">
            <a:spAutoFit/>
          </a:bodyPr>
          <a:lstStyle/>
          <a:p>
            <a:pPr algn="just">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a class I once taught at Dallas Seminary, I inadvertently asked an exam question on material I had not covered in class.  One of the students brought this discrepancy to my attention.  To be fair, I had to rescore all of the test papers because I could not hold the students liable for information they had never been given…So the premise is that God will not hold people accountable for a decision they cannot make, based on information they have not received…And people in faraway lands who have never heard the gospel still have their own sins to answer for.  This means we need to talk about the provision God has made for those who cannot believe….</a:t>
            </a:r>
            <a:r>
              <a:rPr lang="en-US" sz="2800" dirty="0">
                <a:latin typeface="Calibri" panose="020F0502020204030204" pitchFamily="34" charset="0"/>
                <a:cs typeface="Calibri" panose="020F0502020204030204" pitchFamily="34" charset="0"/>
              </a:rPr>
              <a:t>Here's the spiritual principle at work: When people respond to what they do know of God, He takes personal responsibility for giving them more information about Himself.... In the case of a person…</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222247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Saints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Characteristics of the Church (32-33)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Community of the Church (34-35)</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615986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Provision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of provision (34b-35a)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Communal living (35b)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233867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Provision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of provision (34b-35a)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Communal living (35b)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5089172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0" y="228600"/>
            <a:ext cx="91440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Provision for the Giver</a:t>
            </a:r>
            <a:br>
              <a:rPr lang="en-US" altLang="en-US" sz="3600" dirty="0">
                <a:solidFill>
                  <a:srgbClr val="00FFFF"/>
                </a:solidFill>
                <a:effectLst>
                  <a:outerShdw blurRad="38100" dist="38100" dir="2700000" algn="tl">
                    <a:srgbClr val="000000">
                      <a:alpha val="43137"/>
                    </a:srgbClr>
                  </a:outerShdw>
                </a:effectLst>
              </a:rPr>
            </a:br>
            <a:r>
              <a:rPr lang="en-US" altLang="en-US" sz="2800" dirty="0">
                <a:effectLst>
                  <a:outerShdw blurRad="38100" dist="38100" dir="2700000" algn="tl">
                    <a:srgbClr val="000000">
                      <a:alpha val="43137"/>
                    </a:srgbClr>
                  </a:outerShdw>
                </a:effectLst>
                <a:latin typeface="+mn-lt"/>
                <a:ea typeface="+mn-ea"/>
                <a:cs typeface="+mn-cs"/>
              </a:rPr>
              <a:t>(</a:t>
            </a:r>
            <a:r>
              <a:rPr lang="en-US" sz="2800" dirty="0">
                <a:effectLst>
                  <a:outerShdw blurRad="38100" dist="38100" dir="2700000" algn="tl">
                    <a:srgbClr val="000000">
                      <a:alpha val="43137"/>
                    </a:srgbClr>
                  </a:outerShdw>
                </a:effectLst>
                <a:latin typeface="+mn-lt"/>
                <a:ea typeface="+mn-ea"/>
                <a:cs typeface="+mn-cs"/>
              </a:rPr>
              <a:t>Phil. </a:t>
            </a:r>
            <a:r>
              <a:rPr lang="en-US" altLang="en-US" sz="2800" dirty="0">
                <a:effectLst>
                  <a:outerShdw blurRad="38100" dist="38100" dir="2700000" algn="tl">
                    <a:srgbClr val="000000">
                      <a:alpha val="43137"/>
                    </a:srgbClr>
                  </a:outerShdw>
                </a:effectLst>
                <a:latin typeface="+mn-lt"/>
                <a:ea typeface="+mn-ea"/>
                <a:cs typeface="+mn-cs"/>
              </a:rPr>
              <a:t>4:19)</a:t>
            </a:r>
          </a:p>
        </p:txBody>
      </p:sp>
      <p:sp>
        <p:nvSpPr>
          <p:cNvPr id="18435" name="Rectangle 3"/>
          <p:cNvSpPr>
            <a:spLocks noGrp="1" noChangeArrowheads="1"/>
          </p:cNvSpPr>
          <p:nvPr>
            <p:ph type="body" idx="1"/>
          </p:nvPr>
        </p:nvSpPr>
        <p:spPr>
          <a:xfrm>
            <a:off x="1524000" y="2057400"/>
            <a:ext cx="3657599" cy="2819399"/>
          </a:xfrm>
        </p:spPr>
        <p:txBody>
          <a:bodyPr/>
          <a:lstStyle/>
          <a:p>
            <a:pPr marL="457200" indent="-457200" algn="just">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Exodus 16</a:t>
            </a:r>
          </a:p>
          <a:p>
            <a:pPr marL="457200" indent="-457200" algn="just">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1 Kings 17:2-6</a:t>
            </a:r>
          </a:p>
          <a:p>
            <a:pPr marL="457200" indent="-457200" algn="just">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Psalm 37:25</a:t>
            </a:r>
          </a:p>
          <a:p>
            <a:pPr marL="457200" indent="-457200" algn="just">
              <a:lnSpc>
                <a:spcPct val="100000"/>
              </a:lnSpc>
              <a:spcBef>
                <a:spcPts val="0"/>
              </a:spcBef>
              <a:spcAft>
                <a:spcPts val="1800"/>
              </a:spcAft>
              <a:buClr>
                <a:srgbClr val="00FFFF"/>
              </a:buClr>
              <a:defRPr/>
            </a:pPr>
            <a:r>
              <a:rPr lang="en-US" sz="3200" dirty="0">
                <a:effectLst>
                  <a:outerShdw blurRad="38100" dist="38100" dir="2700000" algn="tl">
                    <a:srgbClr val="000000">
                      <a:alpha val="43137"/>
                    </a:srgbClr>
                  </a:outerShdw>
                </a:effectLst>
              </a:rPr>
              <a:t>Matthew 6:25-34</a:t>
            </a:r>
          </a:p>
        </p:txBody>
      </p:sp>
      <p:pic>
        <p:nvPicPr>
          <p:cNvPr id="4" name="Picture 3">
            <a:extLst>
              <a:ext uri="{FF2B5EF4-FFF2-40B4-BE49-F238E27FC236}">
                <a16:creationId xmlns:a16="http://schemas.microsoft.com/office/drawing/2014/main" id="{EB4381DA-2515-43FB-B4BC-B7FC9471A4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4800" y="2057400"/>
            <a:ext cx="3681984" cy="2563739"/>
          </a:xfrm>
          <a:prstGeom prst="rect">
            <a:avLst/>
          </a:prstGeom>
        </p:spPr>
      </p:pic>
    </p:spTree>
    <p:extLst>
      <p:ext uri="{BB962C8B-B14F-4D97-AF65-F5344CB8AC3E}">
        <p14:creationId xmlns:p14="http://schemas.microsoft.com/office/powerpoint/2010/main" val="13263753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676953" y="84447"/>
            <a:ext cx="8838095" cy="6666667"/>
          </a:xfrm>
          <a:prstGeom prst="rect">
            <a:avLst/>
          </a:prstGeom>
        </p:spPr>
      </p:pic>
    </p:spTree>
    <p:extLst>
      <p:ext uri="{BB962C8B-B14F-4D97-AF65-F5344CB8AC3E}">
        <p14:creationId xmlns:p14="http://schemas.microsoft.com/office/powerpoint/2010/main" val="2039285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Provision (34a)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Means of provision (34b-35a)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Communal living (35b)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056447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196977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18563415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050" dirty="0">
                <a:effectLst>
                  <a:outerShdw blurRad="38100" dist="38100" dir="2700000" algn="tl">
                    <a:srgbClr val="000000">
                      <a:alpha val="43137"/>
                    </a:srgbClr>
                  </a:outerShdw>
                </a:effectLst>
              </a:rPr>
              <a:t>“Wealthier believers sold their possessions, whether they were land holdings or houses, and all of this money was laid at the feet of the apostles. This was a clear recognition of apostolic authority. Nowadays, believers do not lay their financial possessions before the feet of others because there are no apostles anymore. The apostles had a unique authority, and in recognition of this, the saints brought them whatever they made from selling their possessions. The Greek tense allows for the translation to read, ‘Selling, they brought from time to time as it was occasioned by reason of need.’ In other words, the believers did not necessarily lay their entire profits at the apostles’ feet all at once. They would sometimes do it bit by bit as needs arose.”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4:34-35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Provision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of provision (34b-35a)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Communal living (35b)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542437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050" dirty="0">
                <a:effectLst>
                  <a:outerShdw blurRad="38100" dist="38100" dir="2700000" algn="tl">
                    <a:srgbClr val="000000">
                      <a:alpha val="43137"/>
                    </a:srgbClr>
                  </a:outerShdw>
                </a:effectLst>
              </a:rPr>
              <a:t>“Some have tried to base a doctrine of communism using this passage, but this was simply charity built on the teachings of </a:t>
            </a:r>
            <a:r>
              <a:rPr lang="en-US" sz="3050" i="1" dirty="0" err="1">
                <a:effectLst>
                  <a:outerShdw blurRad="38100" dist="38100" dir="2700000" algn="tl">
                    <a:srgbClr val="000000">
                      <a:alpha val="43137"/>
                    </a:srgbClr>
                  </a:outerShdw>
                </a:effectLst>
              </a:rPr>
              <a:t>Yeshua</a:t>
            </a:r>
            <a:r>
              <a:rPr lang="en-US" sz="3050" dirty="0">
                <a:effectLst>
                  <a:outerShdw blurRad="38100" dist="38100" dir="2700000" algn="tl">
                    <a:srgbClr val="000000">
                      <a:alpha val="43137"/>
                    </a:srgbClr>
                  </a:outerShdw>
                </a:effectLst>
              </a:rPr>
              <a:t>. It was not communism for five reasons. First, according to Acts 5:4, this giving was a voluntary act of the believers of Jerusalem. Second, as was pointed out, the Greek tense of verse 34 indicates that varying portions were sold according to the conscience of the individuals; it was not a one-time act. Third, this action was largely based upon a misconception concerning the second coming. The Jewish believers felt strongly that </a:t>
            </a:r>
            <a:r>
              <a:rPr lang="en-US" sz="3050" dirty="0" err="1">
                <a:effectLst>
                  <a:outerShdw blurRad="38100" dist="38100" dir="2700000" algn="tl">
                    <a:srgbClr val="000000">
                      <a:alpha val="43137"/>
                    </a:srgbClr>
                  </a:outerShdw>
                </a:effectLst>
              </a:rPr>
              <a:t>Yeshua</a:t>
            </a:r>
            <a:r>
              <a:rPr lang="en-US" sz="3050" dirty="0">
                <a:effectLst>
                  <a:outerShdw blurRad="38100" dist="38100" dir="2700000" algn="tl">
                    <a:srgbClr val="000000">
                      <a:alpha val="43137"/>
                    </a:srgbClr>
                  </a:outerShdw>
                </a:effectLst>
              </a:rPr>
              <a:t> would return in their lifetime, although He had clearly indicated that this would not happen.” </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992724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609600" y="1371600"/>
            <a:ext cx="10972800" cy="4832092"/>
          </a:xfrm>
          <a:prstGeom prst="rect">
            <a:avLst/>
          </a:prstGeom>
          <a:noFill/>
          <a:ln w="9525">
            <a:noFill/>
            <a:miter lim="800000"/>
            <a:headEnd/>
            <a:tailEnd/>
          </a:ln>
        </p:spPr>
        <p:txBody>
          <a:bodyPr wrap="square">
            <a:spAutoFit/>
          </a:bodyPr>
          <a:lstStyle/>
          <a:p>
            <a:pPr algn="just"/>
            <a:r>
              <a:rPr lang="en-US" sz="2800" dirty="0">
                <a:latin typeface="Calibri" panose="020F0502020204030204" pitchFamily="34" charset="0"/>
                <a:cs typeface="Calibri" panose="020F0502020204030204" pitchFamily="34" charset="0"/>
              </a:rPr>
              <a:t>…who never hears the gospel and never knows the name of Jesus, but who responds to the light he has, God, treats </a:t>
            </a:r>
            <a:r>
              <a:rPr lang="en-US" sz="2800" dirty="0">
                <a:solidFill>
                  <a:srgbClr val="FFFFFF"/>
                </a:solidFill>
                <a:latin typeface="Calibri" panose="020F0502020204030204" pitchFamily="34" charset="0"/>
                <a:cs typeface="Calibri" panose="020F0502020204030204" pitchFamily="34" charset="0"/>
              </a:rPr>
              <a:t>that person like an Old Testament saint, if you will. That is, if the person trusts in what God has revealed, God deals with that person based on the knowledge he has, not the information he never received.  I call this </a:t>
            </a:r>
            <a:r>
              <a:rPr lang="en-US" sz="2800" b="1" u="sng" dirty="0">
                <a:solidFill>
                  <a:srgbClr val="FFFFCC"/>
                </a:solidFill>
                <a:latin typeface="Calibri" panose="020F0502020204030204" pitchFamily="34" charset="0"/>
                <a:cs typeface="Calibri" panose="020F0502020204030204" pitchFamily="34" charset="0"/>
              </a:rPr>
              <a:t>trans-dispensationalism</a:t>
            </a:r>
            <a:r>
              <a:rPr lang="en-US" sz="2800" u="sng" dirty="0">
                <a:solidFill>
                  <a:srgbClr val="FFFFFF"/>
                </a:solidFill>
                <a:latin typeface="Calibri" panose="020F0502020204030204" pitchFamily="34" charset="0"/>
                <a:cs typeface="Calibri" panose="020F0502020204030204" pitchFamily="34" charset="0"/>
              </a:rPr>
              <a:t>...</a:t>
            </a:r>
            <a:r>
              <a:rPr lang="en-US" sz="2800" b="1" u="sng" dirty="0">
                <a:solidFill>
                  <a:srgbClr val="FFFFCC"/>
                </a:solidFill>
                <a:latin typeface="Calibri" panose="020F0502020204030204" pitchFamily="34" charset="0"/>
                <a:cs typeface="Calibri" panose="020F0502020204030204" pitchFamily="34" charset="0"/>
              </a:rPr>
              <a:t>By this I mean if a person is sincerely seeking God and desiring to know Him, and is responding to the truth he knows, if there is no missionary or direct manifestation of God, then God judges that person based on his faith in the light he has received</a:t>
            </a:r>
            <a:r>
              <a:rPr lang="en-US" sz="2800" dirty="0">
                <a:solidFill>
                  <a:srgbClr val="FFFFFF"/>
                </a:solidFill>
                <a:latin typeface="Calibri" panose="020F0502020204030204" pitchFamily="34" charset="0"/>
                <a:cs typeface="Calibri" panose="020F0502020204030204" pitchFamily="34" charset="0"/>
              </a:rPr>
              <a:t>.  And as in the case of Abraham, God will retroactively count this person as righteous by applying the death of Christ from the dispensation of grace.”</a:t>
            </a:r>
            <a:endParaRPr lang="en-US" sz="2800" dirty="0">
              <a:latin typeface="Calibri" panose="020F0502020204030204" pitchFamily="34" charset="0"/>
              <a:cs typeface="Calibri" panose="020F0502020204030204" pitchFamily="34" charset="0"/>
            </a:endParaRPr>
          </a:p>
        </p:txBody>
      </p:sp>
      <p:sp>
        <p:nvSpPr>
          <p:cNvPr id="3" name="TextBox 8">
            <a:extLst>
              <a:ext uri="{FF2B5EF4-FFF2-40B4-BE49-F238E27FC236}">
                <a16:creationId xmlns:a16="http://schemas.microsoft.com/office/drawing/2014/main" id="{F090A061-FAD4-9278-F0A9-97661B2CDFC0}"/>
              </a:ext>
            </a:extLst>
          </p:cNvPr>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pic>
        <p:nvPicPr>
          <p:cNvPr id="4" name="Picture 2">
            <a:extLst>
              <a:ext uri="{FF2B5EF4-FFF2-40B4-BE49-F238E27FC236}">
                <a16:creationId xmlns:a16="http://schemas.microsoft.com/office/drawing/2014/main" id="{97B64A7C-45C4-F6CA-A18C-1F61E9A3752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4954899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050" dirty="0">
                <a:effectLst>
                  <a:outerShdw blurRad="38100" dist="38100" dir="2700000" algn="tl">
                    <a:srgbClr val="000000">
                      <a:alpha val="43137"/>
                    </a:srgbClr>
                  </a:outerShdw>
                </a:effectLst>
              </a:rPr>
              <a:t>“In fact, </a:t>
            </a:r>
            <a:r>
              <a:rPr lang="en-US" sz="3050" i="1" dirty="0" err="1">
                <a:effectLst>
                  <a:outerShdw blurRad="38100" dist="38100" dir="2700000" algn="tl">
                    <a:srgbClr val="000000">
                      <a:alpha val="43137"/>
                    </a:srgbClr>
                  </a:outerShdw>
                </a:effectLst>
              </a:rPr>
              <a:t>Yeshua</a:t>
            </a:r>
            <a:r>
              <a:rPr lang="en-US" sz="3050" dirty="0">
                <a:effectLst>
                  <a:outerShdw blurRad="38100" dist="38100" dir="2700000" algn="tl">
                    <a:srgbClr val="000000">
                      <a:alpha val="43137"/>
                    </a:srgbClr>
                  </a:outerShdw>
                </a:effectLst>
              </a:rPr>
              <a:t> prophesied in John 21:18-19 that Peter would die before His second coming. Fourth, this practice was limited to the congregation of Jerusalem; it did not spread to the other churches. Fifth, it proved to be a mistake, because it caused the church of Jerusalem to become poverty-stricken; after everything had been sold and distributed, there was nothing left in the common pot. The poverty of the congregation caused the Jewish believers to fall in need of help from Gentile churches that did not follow the procedure of having all things common (Acts 11:27-30; 24:17; Rom. 15:25-27; Gal. 2:10). Thus, there is no basis in this passage for developing the doctrine of communism.”</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246494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050" dirty="0">
                <a:effectLst>
                  <a:outerShdw blurRad="38100" dist="38100" dir="2700000" algn="tl">
                    <a:srgbClr val="000000">
                      <a:alpha val="43137"/>
                    </a:srgbClr>
                  </a:outerShdw>
                </a:effectLst>
              </a:rPr>
              <a:t>“A very important principle of biblical interpretation is to distinguish between what is descriptive and what is prescriptive. Historical accounts are descriptive, simply reporting what has occurred, but there is no command to forward the practice. Only when a specific command is given does it become prescriptive, an imperative to follow.”</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1762889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Community of the Saints (32-35)</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Positive Example (36-37)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4:32-37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623954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Positive Example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example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work (37)</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5644627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Positive Example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example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work (37)</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3356020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Example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Name (36a)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Tribe (36b)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Citizenship (36c)</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30438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Example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Name (36a)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Tribe (36b)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Citizenship (36c)</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122025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EFF0493B-DC78-94A7-B397-F71652BC3C31}"/>
              </a:ext>
            </a:extLst>
          </p:cNvPr>
          <p:cNvSpPr>
            <a:spLocks noGrp="1" noChangeArrowheads="1"/>
          </p:cNvSpPr>
          <p:nvPr>
            <p:ph type="title"/>
          </p:nvPr>
        </p:nvSpPr>
        <p:spPr>
          <a:xfrm>
            <a:off x="1981200" y="228600"/>
            <a:ext cx="8229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Enumeration of Spiritual Gifts</a:t>
            </a:r>
            <a:br>
              <a:rPr lang="en-US" altLang="en-US" sz="3600" dirty="0">
                <a:latin typeface="Calibri" panose="020F0502020204030204" pitchFamily="34" charset="0"/>
                <a:cs typeface="Calibri" panose="020F0502020204030204" pitchFamily="34" charset="0"/>
              </a:rPr>
            </a:br>
            <a:r>
              <a:rPr lang="en-US" altLang="en-US" sz="3600" dirty="0">
                <a:latin typeface="Calibri" panose="020F0502020204030204" pitchFamily="34" charset="0"/>
                <a:cs typeface="Calibri" panose="020F0502020204030204" pitchFamily="34" charset="0"/>
              </a:rPr>
              <a:t> </a:t>
            </a:r>
            <a:r>
              <a:rPr lang="en-US" altLang="en-US" sz="2800" dirty="0">
                <a:effectLst>
                  <a:outerShdw blurRad="38100" dist="38100" dir="2700000" algn="tl">
                    <a:srgbClr val="000000">
                      <a:alpha val="43137"/>
                    </a:srgbClr>
                  </a:outerShdw>
                </a:effectLst>
                <a:latin typeface="+mn-lt"/>
                <a:ea typeface="+mn-ea"/>
                <a:cs typeface="+mn-cs"/>
              </a:rPr>
              <a:t>(Rom 12:6b-8)</a:t>
            </a:r>
          </a:p>
        </p:txBody>
      </p:sp>
      <p:sp>
        <p:nvSpPr>
          <p:cNvPr id="52227" name="Rectangle 3">
            <a:extLst>
              <a:ext uri="{FF2B5EF4-FFF2-40B4-BE49-F238E27FC236}">
                <a16:creationId xmlns:a16="http://schemas.microsoft.com/office/drawing/2014/main" id="{32F0957A-0438-2214-8AD6-C288F4095B23}"/>
              </a:ext>
            </a:extLst>
          </p:cNvPr>
          <p:cNvSpPr>
            <a:spLocks noGrp="1" noChangeArrowheads="1"/>
          </p:cNvSpPr>
          <p:nvPr>
            <p:ph type="body" idx="1"/>
          </p:nvPr>
        </p:nvSpPr>
        <p:spPr>
          <a:xfrm>
            <a:off x="2438400" y="1600200"/>
            <a:ext cx="3962400" cy="4495800"/>
          </a:xfrm>
          <a:noFill/>
          <a:extLst>
            <a:ext uri="{909E8E84-426E-40DD-AFC4-6F175D3DCCD1}">
              <a14:hiddenFill xmlns:a14="http://schemas.microsoft.com/office/drawing/2010/main">
                <a:solidFill>
                  <a:srgbClr val="FFFFFF"/>
                </a:solidFill>
              </a14:hiddenFill>
            </a:ext>
          </a:extLst>
        </p:spPr>
        <p:txBody>
          <a:bodyPr/>
          <a:lstStyle/>
          <a:p>
            <a:pPr marL="457200" lvl="3" indent="-457200">
              <a:lnSpc>
                <a:spcPct val="100000"/>
              </a:lnSpc>
              <a:spcBef>
                <a:spcPts val="0"/>
              </a:spcBef>
              <a:spcAft>
                <a:spcPts val="12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“Prophecy” (6b)</a:t>
            </a:r>
          </a:p>
          <a:p>
            <a:pPr marL="457200" lvl="3" indent="-457200">
              <a:lnSpc>
                <a:spcPct val="100000"/>
              </a:lnSpc>
              <a:spcBef>
                <a:spcPts val="0"/>
              </a:spcBef>
              <a:spcAft>
                <a:spcPts val="12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“Service” (7a)</a:t>
            </a:r>
          </a:p>
          <a:p>
            <a:pPr marL="457200" lvl="3" indent="-457200">
              <a:lnSpc>
                <a:spcPct val="100000"/>
              </a:lnSpc>
              <a:spcBef>
                <a:spcPts val="0"/>
              </a:spcBef>
              <a:spcAft>
                <a:spcPts val="12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“Teaching” (7b)</a:t>
            </a:r>
          </a:p>
          <a:p>
            <a:pPr marL="457200" lvl="3" indent="-457200">
              <a:lnSpc>
                <a:spcPct val="100000"/>
              </a:lnSpc>
              <a:spcBef>
                <a:spcPts val="0"/>
              </a:spcBef>
              <a:spcAft>
                <a:spcPts val="1200"/>
              </a:spcAft>
              <a:buClr>
                <a:srgbClr val="00FFFF"/>
              </a:buClr>
              <a:buFont typeface="+mj-lt"/>
              <a:buAutoNum type="arabicPeriod"/>
              <a:defRPr/>
            </a:pPr>
            <a:r>
              <a:rPr lang="en-US" altLang="en-US" sz="3200" b="1" dirty="0">
                <a:solidFill>
                  <a:srgbClr val="FFFFCC"/>
                </a:solidFill>
                <a:effectLst/>
                <a:latin typeface="Calibri" panose="020F0502020204030204" pitchFamily="34" charset="0"/>
                <a:cs typeface="Calibri" panose="020F0502020204030204" pitchFamily="34" charset="0"/>
              </a:rPr>
              <a:t>“</a:t>
            </a:r>
            <a:r>
              <a:rPr lang="en-US" altLang="en-US" sz="3200" b="1" u="sng" dirty="0">
                <a:solidFill>
                  <a:srgbClr val="FFFFCC"/>
                </a:solidFill>
                <a:effectLst/>
                <a:latin typeface="Calibri" panose="020F0502020204030204" pitchFamily="34" charset="0"/>
                <a:cs typeface="Calibri" panose="020F0502020204030204" pitchFamily="34" charset="0"/>
              </a:rPr>
              <a:t>Exhortation” (8a)</a:t>
            </a:r>
          </a:p>
          <a:p>
            <a:pPr marL="457200" lvl="3" indent="-457200">
              <a:lnSpc>
                <a:spcPct val="100000"/>
              </a:lnSpc>
              <a:spcBef>
                <a:spcPts val="0"/>
              </a:spcBef>
              <a:spcAft>
                <a:spcPts val="12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“Giving” (8b)</a:t>
            </a:r>
          </a:p>
          <a:p>
            <a:pPr marL="457200" lvl="3" indent="-457200">
              <a:lnSpc>
                <a:spcPct val="100000"/>
              </a:lnSpc>
              <a:spcBef>
                <a:spcPts val="0"/>
              </a:spcBef>
              <a:spcAft>
                <a:spcPts val="12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“Leading” (8c) </a:t>
            </a:r>
          </a:p>
          <a:p>
            <a:pPr marL="457200" lvl="3" indent="-457200">
              <a:lnSpc>
                <a:spcPct val="100000"/>
              </a:lnSpc>
              <a:spcBef>
                <a:spcPts val="0"/>
              </a:spcBef>
              <a:spcAft>
                <a:spcPts val="1200"/>
              </a:spcAft>
              <a:buClr>
                <a:srgbClr val="00FFFF"/>
              </a:buClr>
              <a:buFont typeface="+mj-lt"/>
              <a:buAutoNum type="arabicPeriod"/>
              <a:defRPr/>
            </a:pPr>
            <a:r>
              <a:rPr lang="en-US" altLang="en-US" sz="3200" dirty="0">
                <a:effectLst>
                  <a:outerShdw blurRad="38100" dist="38100" dir="2700000" algn="tl">
                    <a:srgbClr val="000000">
                      <a:alpha val="43137"/>
                    </a:srgbClr>
                  </a:outerShdw>
                </a:effectLst>
                <a:latin typeface="Calibri" panose="020F0502020204030204" pitchFamily="34" charset="0"/>
              </a:rPr>
              <a:t>“Mercy” (8d)</a:t>
            </a:r>
          </a:p>
        </p:txBody>
      </p:sp>
      <p:pic>
        <p:nvPicPr>
          <p:cNvPr id="52228" name="Picture 4" descr="C:\Users\awoods\AppData\Local\Microsoft\Windows\Temporary Internet Files\Content.IE5\Q1EAF2DI\MCj01939740000[1].wmf">
            <a:extLst>
              <a:ext uri="{FF2B5EF4-FFF2-40B4-BE49-F238E27FC236}">
                <a16:creationId xmlns:a16="http://schemas.microsoft.com/office/drawing/2014/main" id="{FC3E1662-80C9-8FCF-5A58-D18260A98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1" y="1676401"/>
            <a:ext cx="1546225"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553C6D3-D806-8098-5008-7941C49CFB78}"/>
              </a:ext>
            </a:extLst>
          </p:cNvPr>
          <p:cNvSpPr>
            <a:spLocks noGrp="1" noChangeArrowheads="1"/>
          </p:cNvSpPr>
          <p:nvPr>
            <p:ph type="title" idx="4294967295"/>
          </p:nvPr>
        </p:nvSpPr>
        <p:spPr>
          <a:xfrm>
            <a:off x="838200" y="228600"/>
            <a:ext cx="105156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Gifts</a:t>
            </a:r>
          </a:p>
        </p:txBody>
      </p:sp>
      <p:sp>
        <p:nvSpPr>
          <p:cNvPr id="3075" name="Rectangle 3">
            <a:extLst>
              <a:ext uri="{FF2B5EF4-FFF2-40B4-BE49-F238E27FC236}">
                <a16:creationId xmlns:a16="http://schemas.microsoft.com/office/drawing/2014/main" id="{C0EA81C9-D9D2-EFC2-369C-A1D3F243E279}"/>
              </a:ext>
            </a:extLst>
          </p:cNvPr>
          <p:cNvSpPr>
            <a:spLocks noGrp="1" noChangeArrowheads="1"/>
          </p:cNvSpPr>
          <p:nvPr>
            <p:ph type="body" idx="4294967295"/>
          </p:nvPr>
        </p:nvSpPr>
        <p:spPr>
          <a:xfrm>
            <a:off x="1676400" y="1143001"/>
            <a:ext cx="8839200" cy="1142999"/>
          </a:xfrm>
        </p:spPr>
        <p:txBody>
          <a:bodyPr/>
          <a:lstStyle/>
          <a:p>
            <a:pPr marL="457200" indent="-457200" algn="just" eaLnBrk="1" hangingPunct="1">
              <a:lnSpc>
                <a:spcPct val="100000"/>
              </a:lnSpc>
              <a:buClr>
                <a:srgbClr val="00FFFF"/>
              </a:buClr>
              <a:defRPr/>
            </a:pPr>
            <a:r>
              <a:rPr lang="en-US" sz="3200" b="1" u="sng" dirty="0">
                <a:solidFill>
                  <a:srgbClr val="FFFFCC"/>
                </a:solidFill>
                <a:effectLst>
                  <a:outerShdw blurRad="38100" dist="38100" dir="2700000" algn="tl">
                    <a:srgbClr val="000000">
                      <a:alpha val="43137"/>
                    </a:srgbClr>
                  </a:outerShdw>
                </a:effectLst>
              </a:rPr>
              <a:t>Exhortation</a:t>
            </a:r>
            <a:r>
              <a:rPr lang="en-US" sz="3200" dirty="0">
                <a:effectLst>
                  <a:outerShdw blurRad="38100" dist="38100" dir="2700000" algn="tl">
                    <a:srgbClr val="000000">
                      <a:alpha val="43137"/>
                    </a:srgbClr>
                  </a:outerShdw>
                </a:effectLst>
              </a:rPr>
              <a:t>: the ability to encourage others in the body of Christ</a:t>
            </a:r>
          </a:p>
        </p:txBody>
      </p:sp>
      <p:pic>
        <p:nvPicPr>
          <p:cNvPr id="61444" name="Picture 1028">
            <a:extLst>
              <a:ext uri="{FF2B5EF4-FFF2-40B4-BE49-F238E27FC236}">
                <a16:creationId xmlns:a16="http://schemas.microsoft.com/office/drawing/2014/main" id="{7EDC5497-8A45-652C-D1F4-1E349966D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8358" y="2362200"/>
            <a:ext cx="341528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6389058A-E7CE-F021-9C4C-B53417031779}"/>
              </a:ext>
            </a:extLst>
          </p:cNvPr>
          <p:cNvSpPr>
            <a:spLocks noGrp="1" noChangeArrowheads="1"/>
          </p:cNvSpPr>
          <p:nvPr>
            <p:ph type="title" idx="4294967295"/>
          </p:nvPr>
        </p:nvSpPr>
        <p:spPr>
          <a:xfrm>
            <a:off x="838200" y="228600"/>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12/12/4/4</a:t>
            </a:r>
          </a:p>
        </p:txBody>
      </p:sp>
      <p:sp>
        <p:nvSpPr>
          <p:cNvPr id="49155" name="Rectangle 3">
            <a:extLst>
              <a:ext uri="{FF2B5EF4-FFF2-40B4-BE49-F238E27FC236}">
                <a16:creationId xmlns:a16="http://schemas.microsoft.com/office/drawing/2014/main" id="{5740AEA5-1530-67A0-D079-271353F6D860}"/>
              </a:ext>
            </a:extLst>
          </p:cNvPr>
          <p:cNvSpPr>
            <a:spLocks noGrp="1" noChangeArrowheads="1"/>
          </p:cNvSpPr>
          <p:nvPr>
            <p:ph type="body" idx="4294967295"/>
          </p:nvPr>
        </p:nvSpPr>
        <p:spPr>
          <a:xfrm>
            <a:off x="1524000" y="1825625"/>
            <a:ext cx="3609242"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Romans </a:t>
            </a:r>
            <a:r>
              <a:rPr lang="en-US" altLang="en-US" sz="3200" b="1" u="sng" dirty="0">
                <a:solidFill>
                  <a:srgbClr val="FFFFCC"/>
                </a:solidFill>
                <a:effectLst>
                  <a:outerShdw blurRad="38100" dist="38100" dir="2700000" algn="tl">
                    <a:srgbClr val="000000">
                      <a:alpha val="43137"/>
                    </a:srgbClr>
                  </a:outerShdw>
                </a:effectLst>
              </a:rPr>
              <a:t>12</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1 Corinthians </a:t>
            </a:r>
            <a:r>
              <a:rPr lang="en-US" altLang="en-US" sz="3200" b="1" u="sng" dirty="0">
                <a:solidFill>
                  <a:srgbClr val="FFFFCC"/>
                </a:solidFill>
                <a:effectLst>
                  <a:outerShdw blurRad="38100" dist="38100" dir="2700000" algn="tl">
                    <a:srgbClr val="000000">
                      <a:alpha val="43137"/>
                    </a:srgbClr>
                  </a:outerShdw>
                </a:effectLst>
              </a:rPr>
              <a:t>12</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1 Peter </a:t>
            </a:r>
            <a:r>
              <a:rPr lang="en-US" altLang="en-US" sz="3200" b="1" u="sng" dirty="0">
                <a:solidFill>
                  <a:srgbClr val="FFFFCC"/>
                </a:solidFill>
                <a:effectLst>
                  <a:outerShdw blurRad="38100" dist="38100" dir="2700000" algn="tl">
                    <a:srgbClr val="000000">
                      <a:alpha val="43137"/>
                    </a:srgbClr>
                  </a:outerShdw>
                </a:effectLst>
              </a:rPr>
              <a:t>4</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Ephesians </a:t>
            </a:r>
            <a:r>
              <a:rPr lang="en-US" altLang="en-US" sz="3200" b="1" u="sng" dirty="0">
                <a:solidFill>
                  <a:srgbClr val="FFFFCC"/>
                </a:solidFill>
                <a:effectLst>
                  <a:outerShdw blurRad="38100" dist="38100" dir="2700000" algn="tl">
                    <a:srgbClr val="000000">
                      <a:alpha val="43137"/>
                    </a:srgbClr>
                  </a:outerShdw>
                </a:effectLst>
              </a:rPr>
              <a:t>4</a:t>
            </a:r>
          </a:p>
        </p:txBody>
      </p:sp>
      <p:pic>
        <p:nvPicPr>
          <p:cNvPr id="49156" name="Picture 5" descr="C:\Users\awoods\AppData\Local\Microsoft\Windows\Temporary Internet Files\Content.IE5\O6YQEJO4\MC900371042[1].wmf">
            <a:extLst>
              <a:ext uri="{FF2B5EF4-FFF2-40B4-BE49-F238E27FC236}">
                <a16:creationId xmlns:a16="http://schemas.microsoft.com/office/drawing/2014/main" id="{55CAAE9D-8A36-AEC0-45F4-D9F5D81AF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1600200"/>
            <a:ext cx="360924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19620"/>
            <a:ext cx="10972800" cy="498598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"Tell me, what is the future of Christianity?"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"Well, Christianity and being a true believer, you know, I think there's the body of Christ which comes from all the Christian groups around the world, or </a:t>
            </a:r>
            <a:r>
              <a:rPr lang="en-US" altLang="en-US" sz="2800" b="1" u="sng" dirty="0">
                <a:solidFill>
                  <a:srgbClr val="FFFFCC"/>
                </a:solidFill>
                <a:latin typeface="Calibri" panose="020F0502020204030204" pitchFamily="34" charset="0"/>
                <a:cs typeface="Calibri" panose="020F0502020204030204" pitchFamily="34" charset="0"/>
              </a:rPr>
              <a:t>outside the Christian groups</a:t>
            </a:r>
            <a:r>
              <a:rPr lang="en-US" altLang="en-US" sz="2800" dirty="0">
                <a:latin typeface="Calibri" panose="020F0502020204030204" pitchFamily="34" charset="0"/>
                <a:cs typeface="Calibri" panose="020F0502020204030204" pitchFamily="34" charset="0"/>
              </a:rPr>
              <a:t>. I think that everybody that loves Christ or knows Christ, </a:t>
            </a:r>
            <a:r>
              <a:rPr lang="en-US" altLang="en-US" sz="2800" b="1" u="sng" dirty="0">
                <a:solidFill>
                  <a:srgbClr val="FFFFCC"/>
                </a:solidFill>
                <a:latin typeface="Calibri" panose="020F0502020204030204" pitchFamily="34" charset="0"/>
                <a:cs typeface="Calibri" panose="020F0502020204030204" pitchFamily="34" charset="0"/>
              </a:rPr>
              <a:t>whether they're conscious of it or not</a:t>
            </a:r>
            <a:r>
              <a:rPr lang="en-US" altLang="en-US" sz="2800" dirty="0">
                <a:latin typeface="Calibri" panose="020F0502020204030204" pitchFamily="34" charset="0"/>
                <a:cs typeface="Calibri" panose="020F0502020204030204" pitchFamily="34" charset="0"/>
              </a:rPr>
              <a:t>, they're members of the body of Christ. And I don't think that we're going to see a great sweeping revival that will turn the whole world to Christ at any time…and that’s what God is doing today. He is calling people out of the world for His name. Whether they come from the </a:t>
            </a:r>
            <a:r>
              <a:rPr lang="en-US" altLang="en-US" sz="2800" b="1" u="sng" dirty="0">
                <a:solidFill>
                  <a:srgbClr val="FFFFCC"/>
                </a:solidFill>
                <a:latin typeface="Calibri" panose="020F0502020204030204" pitchFamily="34" charset="0"/>
                <a:cs typeface="Calibri" panose="020F0502020204030204" pitchFamily="34" charset="0"/>
              </a:rPr>
              <a:t>Muslim</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a:t>
            </a:r>
            <a:r>
              <a:rPr lang="en-US" altLang="en-US" sz="2800" b="1" u="sng" dirty="0">
                <a:solidFill>
                  <a:srgbClr val="FFFFCC"/>
                </a:solidFill>
                <a:latin typeface="Calibri" panose="020F0502020204030204" pitchFamily="34" charset="0"/>
                <a:cs typeface="Calibri" panose="020F0502020204030204" pitchFamily="34" charset="0"/>
              </a:rPr>
              <a:t>Buddhist</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Christian world, or the </a:t>
            </a:r>
            <a:r>
              <a:rPr lang="en-US" altLang="en-US" sz="2800" b="1" u="sng" dirty="0">
                <a:solidFill>
                  <a:srgbClr val="FFFFCC"/>
                </a:solidFill>
                <a:latin typeface="Calibri" panose="020F0502020204030204" pitchFamily="34" charset="0"/>
                <a:cs typeface="Calibri" panose="020F0502020204030204" pitchFamily="34" charset="0"/>
              </a:rPr>
              <a:t>non-believing</a:t>
            </a:r>
            <a:r>
              <a:rPr lang="en-US" altLang="en-US" sz="2800" dirty="0">
                <a:latin typeface="Calibri" panose="020F0502020204030204" pitchFamily="34" charset="0"/>
                <a:cs typeface="Calibri" panose="020F0502020204030204" pitchFamily="34" charset="0"/>
              </a:rPr>
              <a:t> world, they are members of the body of Christ because they've been called . . .  </a:t>
            </a:r>
          </a:p>
        </p:txBody>
      </p:sp>
      <p:sp>
        <p:nvSpPr>
          <p:cNvPr id="238595" name="TextBox 2"/>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23859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spTree>
    <p:extLst>
      <p:ext uri="{BB962C8B-B14F-4D97-AF65-F5344CB8AC3E}">
        <p14:creationId xmlns:p14="http://schemas.microsoft.com/office/powerpoint/2010/main" val="30953637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Example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Name (36a)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Tribe (36b)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Citizenship (36c)</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3984998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2" name="Picture 1" descr="C:\Documents and Settings\Owner\Application Data\Microsoft\Media Catalog\Downloaded Clips\cl0\SY01462_.wmf">
            <a:extLst>
              <a:ext uri="{FF2B5EF4-FFF2-40B4-BE49-F238E27FC236}">
                <a16:creationId xmlns:a16="http://schemas.microsoft.com/office/drawing/2014/main" id="{16499554-EF0F-3E66-B0A2-DD675BCFBAF2}"/>
              </a:ext>
            </a:extLst>
          </p:cNvPr>
          <p:cNvPicPr>
            <a:picLocks noChangeAspect="1" noChangeArrowheads="1"/>
          </p:cNvPicPr>
          <p:nvPr/>
        </p:nvPicPr>
        <p:blipFill>
          <a:blip r:embed="rId2" cstate="print"/>
          <a:srcRect/>
          <a:stretch>
            <a:fillRect/>
          </a:stretch>
        </p:blipFill>
        <p:spPr bwMode="auto">
          <a:xfrm>
            <a:off x="89128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35603096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1600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Example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Name (36a)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Tribe (36b)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Citizenship (36c)</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912100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5768B7B-6C81-1CD4-CA24-3267707A5F76}"/>
              </a:ext>
            </a:extLst>
          </p:cNvPr>
          <p:cNvSpPr>
            <a:spLocks noGrp="1" noChangeArrowheads="1"/>
          </p:cNvSpPr>
          <p:nvPr>
            <p:ph type="title"/>
          </p:nvPr>
        </p:nvSpPr>
        <p:spPr>
          <a:xfrm>
            <a:off x="2667000" y="228600"/>
            <a:ext cx="7772400" cy="1143000"/>
          </a:xfrm>
        </p:spPr>
        <p:txBody>
          <a:bodyPr/>
          <a:lstStyle/>
          <a:p>
            <a:pPr eaLnBrk="1" hangingPunct="1"/>
            <a:r>
              <a:rPr lang="en-US" altLang="en-US"/>
              <a:t>Second Missionary Journey</a:t>
            </a:r>
          </a:p>
        </p:txBody>
      </p:sp>
      <p:pic>
        <p:nvPicPr>
          <p:cNvPr id="21507" name="Picture 3">
            <a:extLst>
              <a:ext uri="{FF2B5EF4-FFF2-40B4-BE49-F238E27FC236}">
                <a16:creationId xmlns:a16="http://schemas.microsoft.com/office/drawing/2014/main" id="{CD2D45E6-6F79-C286-A8AA-6206AF8F8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1ACA90F-8759-9E5D-1F9F-8A39144CF501}"/>
              </a:ext>
            </a:extLst>
          </p:cNvPr>
          <p:cNvPicPr>
            <a:picLocks noChangeAspect="1"/>
          </p:cNvPicPr>
          <p:nvPr/>
        </p:nvPicPr>
        <p:blipFill>
          <a:blip r:embed="rId3"/>
          <a:stretch>
            <a:fillRect/>
          </a:stretch>
        </p:blipFill>
        <p:spPr>
          <a:xfrm>
            <a:off x="7239001" y="3733800"/>
            <a:ext cx="2322786" cy="935566"/>
          </a:xfrm>
          <a:prstGeom prst="rect">
            <a:avLst/>
          </a:prstGeom>
        </p:spPr>
      </p:pic>
    </p:spTree>
    <p:extLst>
      <p:ext uri="{BB962C8B-B14F-4D97-AF65-F5344CB8AC3E}">
        <p14:creationId xmlns:p14="http://schemas.microsoft.com/office/powerpoint/2010/main" val="34276472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59317B2-169B-7F4B-988F-8DC2BB3DFDDB}"/>
              </a:ext>
            </a:extLst>
          </p:cNvPr>
          <p:cNvSpPr>
            <a:spLocks noChangeArrowheads="1"/>
          </p:cNvSpPr>
          <p:nvPr/>
        </p:nvSpPr>
        <p:spPr bwMode="auto">
          <a:xfrm>
            <a:off x="8305800" y="3429000"/>
            <a:ext cx="1447800" cy="903816"/>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5103128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0887" y="228600"/>
            <a:ext cx="8690226" cy="6400800"/>
          </a:xfrm>
          <a:prstGeom prst="rect">
            <a:avLst/>
          </a:prstGeom>
        </p:spPr>
      </p:pic>
      <p:sp>
        <p:nvSpPr>
          <p:cNvPr id="3" name="Oval 7">
            <a:extLst>
              <a:ext uri="{FF2B5EF4-FFF2-40B4-BE49-F238E27FC236}">
                <a16:creationId xmlns:a16="http://schemas.microsoft.com/office/drawing/2014/main" id="{F35083F7-3BE8-44B8-DCB1-EC8011D41C17}"/>
              </a:ext>
            </a:extLst>
          </p:cNvPr>
          <p:cNvSpPr>
            <a:spLocks noChangeArrowheads="1"/>
          </p:cNvSpPr>
          <p:nvPr/>
        </p:nvSpPr>
        <p:spPr bwMode="auto">
          <a:xfrm>
            <a:off x="2590800" y="1524000"/>
            <a:ext cx="1676400" cy="1056216"/>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2404745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“Additional facts about Barnabas can be gleaned from other passages of Scripture. His name appears 23 times in the book of Acts, and this is the first time he is mentioned. Furthermore, he is mentioned five times elsewhere in the New Testament: I Corinthians 9:6; Galatians 2:1, 9, 13; and Colossians 4:10. He was the cousin of John Mark, who was the author of the Gospel of Mark (Col. 4:10). He was the man who persuaded the church of Jerusalem to receive Paul (Acts 9:27) when Paul returned to Jerusalem from Damascus claiming to have become a believer. Later, Barnabas was sent by the church of Jerusalem to investigate Gentile salvation in Antioch (Acts 11:19-24).”</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120-21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18381291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“He was full of the Holy Spirit (Acts 11:24), which means he was a man who was controlled by the Holy Spirit. He brought Paul from Tarsus to Antioch to begin his ministry there (Acts 11:25-26). According to Acts 14:12, he was of commanding appearance, as he was taken by the people of Lystra to be the god Jupiter or Zeus. Finally, he also had the gift of apostleship (Acts 14:14) and was of that second category of apostles, like Paul or James, the half-brother of </a:t>
            </a:r>
            <a:r>
              <a:rPr lang="en-US" sz="3200" i="1" dirty="0" err="1">
                <a:effectLst>
                  <a:outerShdw blurRad="38100" dist="38100" dir="2700000" algn="tl">
                    <a:srgbClr val="000000">
                      <a:alpha val="43137"/>
                    </a:srgbClr>
                  </a:outerShdw>
                </a:effectLst>
              </a:rPr>
              <a:t>Yeshua</a:t>
            </a:r>
            <a:r>
              <a:rPr lang="en-US" sz="3200" dirty="0">
                <a:effectLst>
                  <a:outerShdw blurRad="38100" dist="38100" dir="2700000" algn="tl">
                    <a:srgbClr val="000000">
                      <a:alpha val="43137"/>
                    </a:srgbClr>
                  </a:outerShdw>
                </a:effectLst>
              </a:rPr>
              <a:t>. The only prerequisite for this category of apostleship was that they had seen the resurrected Messiah. Apparently, Barnabas was among the five hundred who saw </a:t>
            </a:r>
            <a:r>
              <a:rPr lang="en-US" sz="3200" i="1" dirty="0" err="1">
                <a:effectLst>
                  <a:outerShdw blurRad="38100" dist="38100" dir="2700000" algn="tl">
                    <a:srgbClr val="000000">
                      <a:alpha val="43137"/>
                    </a:srgbClr>
                  </a:outerShdw>
                </a:effectLst>
              </a:rPr>
              <a:t>Yeshua</a:t>
            </a:r>
            <a:r>
              <a:rPr lang="en-US" sz="3200" dirty="0">
                <a:effectLst>
                  <a:outerShdw blurRad="38100" dist="38100" dir="2700000" algn="tl">
                    <a:srgbClr val="000000">
                      <a:alpha val="43137"/>
                    </a:srgbClr>
                  </a:outerShdw>
                </a:effectLst>
              </a:rPr>
              <a:t> after His resurrection (I Cor. 15:6).”</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120-21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4586356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Positive Example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example (36)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work (37)</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83977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65280"/>
            <a:ext cx="10972800" cy="341632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dirty="0">
                <a:latin typeface="Calibri" panose="020F0502020204030204" pitchFamily="34" charset="0"/>
                <a:cs typeface="Calibri" panose="020F0502020204030204" pitchFamily="34" charset="0"/>
              </a:rPr>
              <a:t>…by God. </a:t>
            </a:r>
            <a:r>
              <a:rPr lang="en-US" altLang="en-US" sz="2800" b="1" u="sng" dirty="0">
                <a:solidFill>
                  <a:srgbClr val="FFFFCC"/>
                </a:solidFill>
                <a:latin typeface="Calibri" panose="020F0502020204030204" pitchFamily="34" charset="0"/>
                <a:cs typeface="Calibri" panose="020F0502020204030204" pitchFamily="34" charset="0"/>
              </a:rPr>
              <a:t>They may not even know the name of Jesus</a:t>
            </a:r>
            <a:r>
              <a:rPr lang="en-US" altLang="en-US" sz="2800" dirty="0">
                <a:latin typeface="Calibri" panose="020F0502020204030204" pitchFamily="34" charset="0"/>
                <a:cs typeface="Calibri" panose="020F0502020204030204" pitchFamily="34" charset="0"/>
              </a:rPr>
              <a:t>, but they know in their hearts they need something that they don't have and </a:t>
            </a:r>
            <a:r>
              <a:rPr lang="en-US" altLang="en-US" sz="2800" b="1" u="sng" dirty="0">
                <a:solidFill>
                  <a:srgbClr val="FFFFCC"/>
                </a:solidFill>
                <a:latin typeface="Calibri" panose="020F0502020204030204" pitchFamily="34" charset="0"/>
                <a:cs typeface="Calibri" panose="020F0502020204030204" pitchFamily="34" charset="0"/>
              </a:rPr>
              <a:t>they turn to the only light that they have and I think they're saved and they're going to be with us in heaven</a:t>
            </a:r>
            <a:r>
              <a:rPr lang="en-US" altLang="en-US" sz="2800" dirty="0">
                <a:latin typeface="Calibri" panose="020F0502020204030204" pitchFamily="34" charset="0"/>
                <a:cs typeface="Calibri" panose="020F0502020204030204" pitchFamily="34" charset="0"/>
              </a:rPr>
              <a:t>.”</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"This is fantastic. I'm so thrilled to hear you say that. There's a </a:t>
            </a:r>
            <a:r>
              <a:rPr lang="en-US" altLang="en-US" sz="2800" b="1" u="sng" dirty="0">
                <a:solidFill>
                  <a:srgbClr val="FFFFCC"/>
                </a:solidFill>
                <a:latin typeface="Calibri" panose="020F0502020204030204" pitchFamily="34" charset="0"/>
                <a:cs typeface="Calibri" panose="020F0502020204030204" pitchFamily="34" charset="0"/>
              </a:rPr>
              <a:t>wideness</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in God's mercy.”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“There is."</a:t>
            </a:r>
          </a:p>
        </p:txBody>
      </p:sp>
      <p:sp>
        <p:nvSpPr>
          <p:cNvPr id="2" name="TextBox 2">
            <a:extLst>
              <a:ext uri="{FF2B5EF4-FFF2-40B4-BE49-F238E27FC236}">
                <a16:creationId xmlns:a16="http://schemas.microsoft.com/office/drawing/2014/main" id="{B453272E-B8CC-EFD4-8A85-D57FF1658371}"/>
              </a:ext>
            </a:extLst>
          </p:cNvPr>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3" name="Picture 1">
            <a:extLst>
              <a:ext uri="{FF2B5EF4-FFF2-40B4-BE49-F238E27FC236}">
                <a16:creationId xmlns:a16="http://schemas.microsoft.com/office/drawing/2014/main" id="{CB6B5FAE-3EF7-D495-DE25-D99C816EFE4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pic>
        <p:nvPicPr>
          <p:cNvPr id="4" name="Picture 3">
            <a:extLst>
              <a:ext uri="{FF2B5EF4-FFF2-40B4-BE49-F238E27FC236}">
                <a16:creationId xmlns:a16="http://schemas.microsoft.com/office/drawing/2014/main" id="{D321412A-1178-D211-B662-C6004C0F34D0}"/>
              </a:ext>
            </a:extLst>
          </p:cNvPr>
          <p:cNvPicPr>
            <a:picLocks noChangeAspect="1"/>
          </p:cNvPicPr>
          <p:nvPr/>
        </p:nvPicPr>
        <p:blipFill rotWithShape="1">
          <a:blip r:embed="rId3"/>
          <a:srcRect l="69453"/>
          <a:stretch/>
        </p:blipFill>
        <p:spPr>
          <a:xfrm>
            <a:off x="5489860" y="4876800"/>
            <a:ext cx="1212281"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43583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Work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Owned field (37a)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Sold field (37b)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Donation (37c)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269078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Work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Owned field (37a)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Sold field (37b)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Donation (37c)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150716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23622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“Whereas the Levites were not to hold land in Israel, they could own land elsewhere. Apparently, Barnabas, being from the island of Cyprus, owned land there. It is also possible that his wife owned land in Israel and that they together sold it.”</a:t>
            </a:r>
          </a:p>
        </p:txBody>
      </p:sp>
      <p:sp>
        <p:nvSpPr>
          <p:cNvPr id="4" name="Text Box 5"/>
          <p:cNvSpPr txBox="1">
            <a:spLocks noChangeArrowheads="1"/>
          </p:cNvSpPr>
          <p:nvPr/>
        </p:nvSpPr>
        <p:spPr bwMode="auto">
          <a:xfrm>
            <a:off x="3381374" y="228600"/>
            <a:ext cx="57626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Stanley Toussaint</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The Bible Knowledge Commentary, p. 364.</a:t>
            </a:r>
          </a:p>
        </p:txBody>
      </p:sp>
      <p:pic>
        <p:nvPicPr>
          <p:cNvPr id="2" name="Picture 1">
            <a:extLst>
              <a:ext uri="{FF2B5EF4-FFF2-40B4-BE49-F238E27FC236}">
                <a16:creationId xmlns:a16="http://schemas.microsoft.com/office/drawing/2014/main" id="{31A54BCB-243D-EE22-ECD2-38B12503475F}"/>
              </a:ext>
            </a:extLst>
          </p:cNvPr>
          <p:cNvPicPr>
            <a:picLocks noChangeAspect="1"/>
          </p:cNvPicPr>
          <p:nvPr/>
        </p:nvPicPr>
        <p:blipFill>
          <a:blip r:embed="rId3"/>
          <a:stretch>
            <a:fillRect/>
          </a:stretch>
        </p:blipFill>
        <p:spPr>
          <a:xfrm>
            <a:off x="609600" y="152400"/>
            <a:ext cx="1097280" cy="1097280"/>
          </a:xfrm>
          <a:prstGeom prst="rect">
            <a:avLst/>
          </a:prstGeom>
          <a:ln w="28575">
            <a:solidFill>
              <a:schemeClr val="tx1"/>
            </a:solidFill>
          </a:ln>
        </p:spPr>
      </p:pic>
    </p:spTree>
    <p:extLst>
      <p:ext uri="{BB962C8B-B14F-4D97-AF65-F5344CB8AC3E}">
        <p14:creationId xmlns:p14="http://schemas.microsoft.com/office/powerpoint/2010/main" val="70253529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Work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Owned field (37a)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Sold field (37b)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Donation (37c)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146570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Barnabas’ Work</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Owned field (37a)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Sold field (37b)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Donation (37c)</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129939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685140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(1-6)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Sapphira’s Discipline (7-10)</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 (11)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172380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Ananias’ Discipline (1-6)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Sapphira’s Discipline (7-10)</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 (11)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0035574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Deed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Accusation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(5-6)</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346293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Deed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Accusation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(5-6)</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87504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1028646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Deed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Sale (1)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Conspiracy (2)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8174597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Deed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Sale (1)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Conspiracy (2)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132856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Deed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Sale (1)</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Conspiracy (2)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411166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Deed (1-2)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Accusation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(5-6)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29681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Accusation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Guilty parties (3)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Couple’s responsibility (4)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469129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Accusation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Guilty parties (3)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Couple’s responsibility (4)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7529815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Accusation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Guilty parties (3)</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Couple’s responsibility (4)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0688534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199"/>
            <a:ext cx="10972800" cy="3259863"/>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fact that believers had the right to keep their money shows that this was not Christian socialism. It was a free-will arrangement for the support of the church, used only temporarily because evidently the early church expected Christ to come in their generation.”</a:t>
            </a:r>
          </a:p>
        </p:txBody>
      </p:sp>
      <p:sp>
        <p:nvSpPr>
          <p:cNvPr id="4" name="Text Box 5"/>
          <p:cNvSpPr txBox="1">
            <a:spLocks noChangeArrowheads="1"/>
          </p:cNvSpPr>
          <p:nvPr/>
        </p:nvSpPr>
        <p:spPr bwMode="auto">
          <a:xfrm>
            <a:off x="3381374" y="228600"/>
            <a:ext cx="57626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Stanley Toussaint</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The Bible Knowledge Commentary, p. 365.</a:t>
            </a:r>
          </a:p>
        </p:txBody>
      </p:sp>
      <p:pic>
        <p:nvPicPr>
          <p:cNvPr id="2" name="Picture 1">
            <a:extLst>
              <a:ext uri="{FF2B5EF4-FFF2-40B4-BE49-F238E27FC236}">
                <a16:creationId xmlns:a16="http://schemas.microsoft.com/office/drawing/2014/main" id="{F293A563-4AF5-1BA1-0B64-6F02D2DA34D3}"/>
              </a:ext>
            </a:extLst>
          </p:cNvPr>
          <p:cNvPicPr>
            <a:picLocks noChangeAspect="1"/>
          </p:cNvPicPr>
          <p:nvPr/>
        </p:nvPicPr>
        <p:blipFill>
          <a:blip r:embed="rId3"/>
          <a:stretch>
            <a:fillRect/>
          </a:stretch>
        </p:blipFill>
        <p:spPr>
          <a:xfrm>
            <a:off x="609600" y="152400"/>
            <a:ext cx="1097280" cy="1097280"/>
          </a:xfrm>
          <a:prstGeom prst="rect">
            <a:avLst/>
          </a:prstGeom>
          <a:ln w="28575">
            <a:solidFill>
              <a:schemeClr val="tx1"/>
            </a:solidFill>
          </a:ln>
        </p:spPr>
      </p:pic>
    </p:spTree>
    <p:extLst>
      <p:ext uri="{BB962C8B-B14F-4D97-AF65-F5344CB8AC3E}">
        <p14:creationId xmlns:p14="http://schemas.microsoft.com/office/powerpoint/2010/main" val="41461082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84520-D12C-4CEB-F9C3-AC810C2ABB6E}"/>
              </a:ext>
            </a:extLst>
          </p:cNvPr>
          <p:cNvPicPr>
            <a:picLocks noChangeAspect="1"/>
          </p:cNvPicPr>
          <p:nvPr/>
        </p:nvPicPr>
        <p:blipFill>
          <a:blip r:embed="rId2"/>
          <a:stretch>
            <a:fillRect/>
          </a:stretch>
        </p:blipFill>
        <p:spPr>
          <a:xfrm>
            <a:off x="1537436" y="313838"/>
            <a:ext cx="9117127" cy="6230324"/>
          </a:xfrm>
          <a:prstGeom prst="rect">
            <a:avLst/>
          </a:prstGeom>
        </p:spPr>
      </p:pic>
    </p:spTree>
    <p:extLst>
      <p:ext uri="{BB962C8B-B14F-4D97-AF65-F5344CB8AC3E}">
        <p14:creationId xmlns:p14="http://schemas.microsoft.com/office/powerpoint/2010/main" val="3503716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Observation (13-14)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Private counsel (15-16)</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Decision (17-18)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response (19-20)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Sanhedrin’s response (21-22)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Sanhedrin’s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4:13-22</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09643917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6389058A-E7CE-F021-9C4C-B53417031779}"/>
              </a:ext>
            </a:extLst>
          </p:cNvPr>
          <p:cNvSpPr>
            <a:spLocks noGrp="1" noChangeArrowheads="1"/>
          </p:cNvSpPr>
          <p:nvPr>
            <p:ph type="title" idx="4294967295"/>
          </p:nvPr>
        </p:nvSpPr>
        <p:spPr>
          <a:xfrm>
            <a:off x="838200" y="228600"/>
            <a:ext cx="10515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12/12/4/4</a:t>
            </a:r>
          </a:p>
        </p:txBody>
      </p:sp>
      <p:sp>
        <p:nvSpPr>
          <p:cNvPr id="49155" name="Rectangle 3">
            <a:extLst>
              <a:ext uri="{FF2B5EF4-FFF2-40B4-BE49-F238E27FC236}">
                <a16:creationId xmlns:a16="http://schemas.microsoft.com/office/drawing/2014/main" id="{5740AEA5-1530-67A0-D079-271353F6D860}"/>
              </a:ext>
            </a:extLst>
          </p:cNvPr>
          <p:cNvSpPr>
            <a:spLocks noGrp="1" noChangeArrowheads="1"/>
          </p:cNvSpPr>
          <p:nvPr>
            <p:ph type="body" idx="4294967295"/>
          </p:nvPr>
        </p:nvSpPr>
        <p:spPr>
          <a:xfrm>
            <a:off x="1524000" y="1825625"/>
            <a:ext cx="3609242"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Romans </a:t>
            </a:r>
            <a:r>
              <a:rPr lang="en-US" altLang="en-US" sz="3200" b="1" u="sng" dirty="0">
                <a:solidFill>
                  <a:srgbClr val="FFFFCC"/>
                </a:solidFill>
                <a:effectLst>
                  <a:outerShdw blurRad="38100" dist="38100" dir="2700000" algn="tl">
                    <a:srgbClr val="000000">
                      <a:alpha val="43137"/>
                    </a:srgbClr>
                  </a:outerShdw>
                </a:effectLst>
              </a:rPr>
              <a:t>12</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1 Corinthians </a:t>
            </a:r>
            <a:r>
              <a:rPr lang="en-US" altLang="en-US" sz="3200" b="1" u="sng" dirty="0">
                <a:solidFill>
                  <a:srgbClr val="FFFFCC"/>
                </a:solidFill>
                <a:effectLst>
                  <a:outerShdw blurRad="38100" dist="38100" dir="2700000" algn="tl">
                    <a:srgbClr val="000000">
                      <a:alpha val="43137"/>
                    </a:srgbClr>
                  </a:outerShdw>
                </a:effectLst>
              </a:rPr>
              <a:t>12</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1 Peter </a:t>
            </a:r>
            <a:r>
              <a:rPr lang="en-US" altLang="en-US" sz="3200" b="1" u="sng" dirty="0">
                <a:solidFill>
                  <a:srgbClr val="FFFFCC"/>
                </a:solidFill>
                <a:effectLst>
                  <a:outerShdw blurRad="38100" dist="38100" dir="2700000" algn="tl">
                    <a:srgbClr val="000000">
                      <a:alpha val="43137"/>
                    </a:srgbClr>
                  </a:outerShdw>
                </a:effectLst>
              </a:rPr>
              <a:t>4</a:t>
            </a:r>
          </a:p>
          <a:p>
            <a:pPr marL="457200" indent="-457200" algn="just">
              <a:lnSpc>
                <a:spcPct val="100000"/>
              </a:lnSpc>
              <a:spcBef>
                <a:spcPts val="0"/>
              </a:spcBef>
              <a:spcAft>
                <a:spcPts val="3600"/>
              </a:spcAft>
              <a:buClr>
                <a:srgbClr val="00FFFF"/>
              </a:buClr>
              <a:defRPr/>
            </a:pPr>
            <a:r>
              <a:rPr lang="en-US" altLang="en-US" sz="3200" dirty="0">
                <a:effectLst>
                  <a:outerShdw blurRad="38100" dist="38100" dir="2700000" algn="tl">
                    <a:srgbClr val="000000">
                      <a:alpha val="43137"/>
                    </a:srgbClr>
                  </a:outerShdw>
                </a:effectLst>
              </a:rPr>
              <a:t>Ephesians </a:t>
            </a:r>
            <a:r>
              <a:rPr lang="en-US" altLang="en-US" sz="3200" b="1" u="sng" dirty="0">
                <a:solidFill>
                  <a:srgbClr val="FFFFCC"/>
                </a:solidFill>
                <a:effectLst>
                  <a:outerShdw blurRad="38100" dist="38100" dir="2700000" algn="tl">
                    <a:srgbClr val="000000">
                      <a:alpha val="43137"/>
                    </a:srgbClr>
                  </a:outerShdw>
                </a:effectLst>
              </a:rPr>
              <a:t>4</a:t>
            </a:r>
          </a:p>
        </p:txBody>
      </p:sp>
      <p:pic>
        <p:nvPicPr>
          <p:cNvPr id="49156" name="Picture 5" descr="C:\Users\awoods\AppData\Local\Microsoft\Windows\Temporary Internet Files\Content.IE5\O6YQEJO4\MC900371042[1].wmf">
            <a:extLst>
              <a:ext uri="{FF2B5EF4-FFF2-40B4-BE49-F238E27FC236}">
                <a16:creationId xmlns:a16="http://schemas.microsoft.com/office/drawing/2014/main" id="{55CAAE9D-8A36-AEC0-45F4-D9F5D81AF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0" y="1600200"/>
            <a:ext cx="360924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663647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Deed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Accusation (3-4)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Ananias’ Discipline (5-6)</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417139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Ananias's Discipline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Death (5)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Burial (6)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909449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Ananias's Discipline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Death (5)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Burial (6)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7317497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5:5-6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Ananias's Discipline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dirty="0">
                <a:effectLst>
                  <a:outerShdw blurRad="38100" dist="38100" dir="2700000" algn="tl">
                    <a:srgbClr val="000000">
                      <a:alpha val="43137"/>
                    </a:srgbClr>
                  </a:outerShdw>
                </a:effectLst>
                <a:latin typeface="Calibri" panose="020F0502020204030204" pitchFamily="34" charset="0"/>
              </a:rPr>
              <a:t>Death (5)</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Burial (6)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1807485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(1-6)</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Sapphira’s Discipline (7-10)</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 (11)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4162339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Sapphira's’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Sin (7-8)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confrontation &amp; judgment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Death and burial (10)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8838291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Sapphira's’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Sin (7-8)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confrontation &amp; judgment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Death and burial (10)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4985335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Sapphira's’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Sin (7-8)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confrontation &amp; judgment (9)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Death and burial (10)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0001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Observation (13-14)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Private counsel (15-16)</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Decision (17-18)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response (19-20)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Sanhedrin’s response (21-22)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Sanhedrin’s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4:13-22</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8005221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5:7-10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Sapphira's’ Discipline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Sin (7-8)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confrontation &amp; judgment (9)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Death and burial (10)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4671051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Ananias’ Discipline (1-6)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Sapphira’s Discipline (7-10)</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 (11)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3810364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 within the congregation (11a)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 outside the congregation (11b)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435140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Fear within the congregation (11a)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 outside the congregation (11b)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9788150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4801314"/>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2:47</a:t>
            </a: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was adding to their number day by day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(NASB)</a:t>
            </a:r>
          </a:p>
          <a:p>
            <a:pPr marL="0" marR="0" algn="just">
              <a:spcBef>
                <a:spcPts val="0"/>
              </a:spcBef>
              <a:spcAft>
                <a:spcPts val="0"/>
              </a:spcAft>
            </a:pPr>
            <a:endParaRPr lang="en-US" sz="3600" dirty="0">
              <a:solidFill>
                <a:srgbClr val="000000"/>
              </a:solidFill>
              <a:latin typeface="system-ui"/>
            </a:endParaRP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added to </a:t>
            </a:r>
            <a:r>
              <a:rPr lang="en-US" sz="3600" b="1" u="sng" dirty="0">
                <a:solidFill>
                  <a:srgbClr val="FFFFCC"/>
                </a:solidFill>
                <a:effectLst>
                  <a:outerShdw blurRad="38100" dist="38100" dir="2700000" algn="tl">
                    <a:srgbClr val="000000">
                      <a:alpha val="43137"/>
                    </a:srgbClr>
                  </a:outerShdw>
                </a:effectLst>
              </a:rPr>
              <a:t>the church</a:t>
            </a:r>
            <a:r>
              <a:rPr lang="en-US" sz="3600" dirty="0">
                <a:effectLst>
                  <a:outerShdw blurRad="38100" dist="38100" dir="2700000" algn="tl">
                    <a:srgbClr val="000000">
                      <a:alpha val="43137"/>
                    </a:srgbClr>
                  </a:outerShdw>
                </a:effectLst>
              </a:rPr>
              <a:t> daily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(NKJV)</a:t>
            </a:r>
          </a:p>
        </p:txBody>
      </p:sp>
    </p:spTree>
    <p:extLst>
      <p:ext uri="{BB962C8B-B14F-4D97-AF65-F5344CB8AC3E}">
        <p14:creationId xmlns:p14="http://schemas.microsoft.com/office/powerpoint/2010/main" val="309593952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B47F7E-A52E-4B89-D4A0-1158A7ADC700}"/>
              </a:ext>
            </a:extLst>
          </p:cNvPr>
          <p:cNvGraphicFramePr>
            <a:graphicFrameLocks noGrp="1"/>
          </p:cNvGraphicFramePr>
          <p:nvPr/>
        </p:nvGraphicFramePr>
        <p:xfrm>
          <a:off x="609600" y="137158"/>
          <a:ext cx="10972800" cy="6583684"/>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367087237"/>
                    </a:ext>
                  </a:extLst>
                </a:gridCol>
                <a:gridCol w="2194560">
                  <a:extLst>
                    <a:ext uri="{9D8B030D-6E8A-4147-A177-3AD203B41FA5}">
                      <a16:colId xmlns:a16="http://schemas.microsoft.com/office/drawing/2014/main" val="875721717"/>
                    </a:ext>
                  </a:extLst>
                </a:gridCol>
                <a:gridCol w="2194560">
                  <a:extLst>
                    <a:ext uri="{9D8B030D-6E8A-4147-A177-3AD203B41FA5}">
                      <a16:colId xmlns:a16="http://schemas.microsoft.com/office/drawing/2014/main" val="627541462"/>
                    </a:ext>
                  </a:extLst>
                </a:gridCol>
                <a:gridCol w="2194560">
                  <a:extLst>
                    <a:ext uri="{9D8B030D-6E8A-4147-A177-3AD203B41FA5}">
                      <a16:colId xmlns:a16="http://schemas.microsoft.com/office/drawing/2014/main" val="1647326224"/>
                    </a:ext>
                  </a:extLst>
                </a:gridCol>
                <a:gridCol w="2194560">
                  <a:extLst>
                    <a:ext uri="{9D8B030D-6E8A-4147-A177-3AD203B41FA5}">
                      <a16:colId xmlns:a16="http://schemas.microsoft.com/office/drawing/2014/main" val="21954414"/>
                    </a:ext>
                  </a:extLst>
                </a:gridCol>
              </a:tblGrid>
              <a:tr h="897774">
                <a:tc>
                  <a:txBody>
                    <a:bodyPr/>
                    <a:lstStyle/>
                    <a:p>
                      <a:pPr algn="ctr"/>
                      <a:r>
                        <a:rPr lang="en-US" sz="2400" b="1" dirty="0">
                          <a:solidFill>
                            <a:schemeClr val="bg1"/>
                          </a:solidFill>
                        </a:rPr>
                        <a:t>Author</a:t>
                      </a:r>
                    </a:p>
                  </a:txBody>
                  <a:tcPr anchor="ctr">
                    <a:solidFill>
                      <a:schemeClr val="accent5">
                        <a:lumMod val="60000"/>
                        <a:lumOff val="40000"/>
                      </a:schemeClr>
                    </a:solidFill>
                  </a:tcPr>
                </a:tc>
                <a:tc>
                  <a:txBody>
                    <a:bodyPr/>
                    <a:lstStyle/>
                    <a:p>
                      <a:pPr algn="ctr"/>
                      <a:r>
                        <a:rPr lang="en-US" sz="2400" b="1" dirty="0">
                          <a:solidFill>
                            <a:schemeClr val="bg1"/>
                          </a:solidFill>
                        </a:rPr>
                        <a:t>Written</a:t>
                      </a:r>
                    </a:p>
                  </a:txBody>
                  <a:tcPr anchor="ctr">
                    <a:solidFill>
                      <a:schemeClr val="accent5">
                        <a:lumMod val="60000"/>
                        <a:lumOff val="40000"/>
                      </a:schemeClr>
                    </a:solidFill>
                  </a:tcPr>
                </a:tc>
                <a:tc>
                  <a:txBody>
                    <a:bodyPr/>
                    <a:lstStyle/>
                    <a:p>
                      <a:pPr algn="ctr"/>
                      <a:r>
                        <a:rPr lang="en-US" sz="2400" b="1" dirty="0">
                          <a:solidFill>
                            <a:schemeClr val="bg1"/>
                          </a:solidFill>
                        </a:rPr>
                        <a:t>Earliest MSS</a:t>
                      </a:r>
                    </a:p>
                  </a:txBody>
                  <a:tcPr anchor="ctr">
                    <a:solidFill>
                      <a:schemeClr val="accent5">
                        <a:lumMod val="60000"/>
                        <a:lumOff val="40000"/>
                      </a:schemeClr>
                    </a:solidFill>
                  </a:tcPr>
                </a:tc>
                <a:tc>
                  <a:txBody>
                    <a:bodyPr/>
                    <a:lstStyle/>
                    <a:p>
                      <a:pPr algn="ctr"/>
                      <a:r>
                        <a:rPr lang="en-US" sz="2400" b="1" dirty="0">
                          <a:solidFill>
                            <a:schemeClr val="bg1"/>
                          </a:solidFill>
                        </a:rPr>
                        <a:t>Time Span</a:t>
                      </a:r>
                    </a:p>
                  </a:txBody>
                  <a:tcPr anchor="ctr">
                    <a:solidFill>
                      <a:schemeClr val="accent5">
                        <a:lumMod val="60000"/>
                        <a:lumOff val="40000"/>
                      </a:schemeClr>
                    </a:solidFill>
                  </a:tcPr>
                </a:tc>
                <a:tc>
                  <a:txBody>
                    <a:bodyPr/>
                    <a:lstStyle/>
                    <a:p>
                      <a:pPr algn="ctr"/>
                      <a:r>
                        <a:rPr lang="en-US" sz="2400" b="1" dirty="0">
                          <a:solidFill>
                            <a:schemeClr val="bg1"/>
                          </a:solidFill>
                        </a:rPr>
                        <a:t>No. MSS</a:t>
                      </a:r>
                    </a:p>
                  </a:txBody>
                  <a:tcPr anchor="ctr">
                    <a:solidFill>
                      <a:schemeClr val="accent5">
                        <a:lumMod val="60000"/>
                        <a:lumOff val="40000"/>
                      </a:schemeClr>
                    </a:solidFill>
                  </a:tcPr>
                </a:tc>
                <a:extLst>
                  <a:ext uri="{0D108BD9-81ED-4DB2-BD59-A6C34878D82A}">
                    <a16:rowId xmlns:a16="http://schemas.microsoft.com/office/drawing/2014/main" val="2257963184"/>
                  </a:ext>
                </a:extLst>
              </a:tr>
              <a:tr h="897774">
                <a:tc>
                  <a:txBody>
                    <a:bodyPr/>
                    <a:lstStyle/>
                    <a:p>
                      <a:pPr algn="ctr"/>
                      <a:r>
                        <a:rPr lang="en-US" sz="2400" b="1" dirty="0">
                          <a:solidFill>
                            <a:schemeClr val="bg1"/>
                          </a:solidFill>
                        </a:rPr>
                        <a:t>Cesar</a:t>
                      </a:r>
                    </a:p>
                  </a:txBody>
                  <a:tcPr anchor="ctr">
                    <a:solidFill>
                      <a:schemeClr val="accent5">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5">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10</a:t>
                      </a:r>
                    </a:p>
                  </a:txBody>
                  <a:tcPr anchor="ctr">
                    <a:solidFill>
                      <a:schemeClr val="accent5">
                        <a:lumMod val="20000"/>
                        <a:lumOff val="80000"/>
                      </a:schemeClr>
                    </a:solidFill>
                  </a:tcPr>
                </a:tc>
                <a:extLst>
                  <a:ext uri="{0D108BD9-81ED-4DB2-BD59-A6C34878D82A}">
                    <a16:rowId xmlns:a16="http://schemas.microsoft.com/office/drawing/2014/main" val="1277636655"/>
                  </a:ext>
                </a:extLst>
              </a:tr>
              <a:tr h="598517">
                <a:tc>
                  <a:txBody>
                    <a:bodyPr/>
                    <a:lstStyle/>
                    <a:p>
                      <a:pPr algn="ctr"/>
                      <a:r>
                        <a:rPr lang="en-US" sz="2400" b="1" dirty="0">
                          <a:solidFill>
                            <a:schemeClr val="bg1"/>
                          </a:solidFill>
                        </a:rPr>
                        <a:t>Plato</a:t>
                      </a:r>
                    </a:p>
                  </a:txBody>
                  <a:tcPr anchor="ctr">
                    <a:solidFill>
                      <a:schemeClr val="accent5">
                        <a:lumMod val="20000"/>
                        <a:lumOff val="80000"/>
                      </a:schemeClr>
                    </a:solidFill>
                  </a:tcPr>
                </a:tc>
                <a:tc>
                  <a:txBody>
                    <a:bodyPr/>
                    <a:lstStyle/>
                    <a:p>
                      <a:pPr algn="ctr"/>
                      <a:r>
                        <a:rPr lang="en-US" sz="2400" b="1" dirty="0">
                          <a:solidFill>
                            <a:schemeClr val="bg1"/>
                          </a:solidFill>
                        </a:rPr>
                        <a:t>427 to 347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1200</a:t>
                      </a:r>
                    </a:p>
                  </a:txBody>
                  <a:tcPr anchor="ctr">
                    <a:solidFill>
                      <a:schemeClr val="accent5">
                        <a:lumMod val="20000"/>
                        <a:lumOff val="80000"/>
                      </a:schemeClr>
                    </a:solidFill>
                  </a:tcPr>
                </a:tc>
                <a:tc>
                  <a:txBody>
                    <a:bodyPr/>
                    <a:lstStyle/>
                    <a:p>
                      <a:pPr algn="ctr"/>
                      <a:r>
                        <a:rPr lang="en-US" sz="2400" b="1" dirty="0">
                          <a:solidFill>
                            <a:schemeClr val="bg1"/>
                          </a:solidFill>
                        </a:rPr>
                        <a:t>7</a:t>
                      </a:r>
                    </a:p>
                  </a:txBody>
                  <a:tcPr anchor="ctr">
                    <a:solidFill>
                      <a:schemeClr val="accent5">
                        <a:lumMod val="20000"/>
                        <a:lumOff val="80000"/>
                      </a:schemeClr>
                    </a:solidFill>
                  </a:tcPr>
                </a:tc>
                <a:extLst>
                  <a:ext uri="{0D108BD9-81ED-4DB2-BD59-A6C34878D82A}">
                    <a16:rowId xmlns:a16="http://schemas.microsoft.com/office/drawing/2014/main" val="1869458410"/>
                  </a:ext>
                </a:extLst>
              </a:tr>
              <a:tr h="598517">
                <a:tc>
                  <a:txBody>
                    <a:bodyPr/>
                    <a:lstStyle/>
                    <a:p>
                      <a:pPr algn="ctr"/>
                      <a:r>
                        <a:rPr lang="en-US" sz="2400" b="1" dirty="0">
                          <a:solidFill>
                            <a:schemeClr val="bg1"/>
                          </a:solidFill>
                        </a:rPr>
                        <a:t>Thucydides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460 to 400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1300</a:t>
                      </a:r>
                    </a:p>
                  </a:txBody>
                  <a:tcPr anchor="ctr">
                    <a:solidFill>
                      <a:schemeClr val="accent5">
                        <a:lumMod val="20000"/>
                        <a:lumOff val="80000"/>
                      </a:schemeClr>
                    </a:solidFill>
                  </a:tcPr>
                </a:tc>
                <a:tc>
                  <a:txBody>
                    <a:bodyPr/>
                    <a:lstStyle/>
                    <a:p>
                      <a:pPr algn="ctr"/>
                      <a:r>
                        <a:rPr lang="en-US" sz="2400" b="1" dirty="0">
                          <a:solidFill>
                            <a:schemeClr val="bg1"/>
                          </a:solidFill>
                        </a:rPr>
                        <a:t>8</a:t>
                      </a:r>
                    </a:p>
                  </a:txBody>
                  <a:tcPr anchor="ctr">
                    <a:solidFill>
                      <a:schemeClr val="accent5">
                        <a:lumMod val="20000"/>
                        <a:lumOff val="80000"/>
                      </a:schemeClr>
                    </a:solidFill>
                  </a:tcPr>
                </a:tc>
                <a:extLst>
                  <a:ext uri="{0D108BD9-81ED-4DB2-BD59-A6C34878D82A}">
                    <a16:rowId xmlns:a16="http://schemas.microsoft.com/office/drawing/2014/main" val="4107569485"/>
                  </a:ext>
                </a:extLst>
              </a:tr>
              <a:tr h="598517">
                <a:tc>
                  <a:txBody>
                    <a:bodyPr/>
                    <a:lstStyle/>
                    <a:p>
                      <a:pPr algn="ctr"/>
                      <a:r>
                        <a:rPr lang="en-US" sz="2400" b="1" dirty="0">
                          <a:solidFill>
                            <a:schemeClr val="bg1"/>
                          </a:solidFill>
                        </a:rPr>
                        <a:t>Tacitus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100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1100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20</a:t>
                      </a:r>
                    </a:p>
                  </a:txBody>
                  <a:tcPr anchor="ctr">
                    <a:solidFill>
                      <a:schemeClr val="accent5">
                        <a:lumMod val="20000"/>
                        <a:lumOff val="80000"/>
                      </a:schemeClr>
                    </a:solidFill>
                  </a:tcPr>
                </a:tc>
                <a:extLst>
                  <a:ext uri="{0D108BD9-81ED-4DB2-BD59-A6C34878D82A}">
                    <a16:rowId xmlns:a16="http://schemas.microsoft.com/office/drawing/2014/main" val="3790177245"/>
                  </a:ext>
                </a:extLst>
              </a:tr>
              <a:tr h="598517">
                <a:tc>
                  <a:txBody>
                    <a:bodyPr/>
                    <a:lstStyle/>
                    <a:p>
                      <a:pPr algn="ctr"/>
                      <a:r>
                        <a:rPr lang="en-US" sz="2400" b="1" dirty="0">
                          <a:solidFill>
                            <a:schemeClr val="bg1"/>
                          </a:solidFill>
                        </a:rPr>
                        <a:t>Suetonius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75 to 160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950</a:t>
                      </a:r>
                    </a:p>
                  </a:txBody>
                  <a:tcPr anchor="ctr">
                    <a:solidFill>
                      <a:schemeClr val="accent5">
                        <a:lumMod val="20000"/>
                        <a:lumOff val="80000"/>
                      </a:schemeClr>
                    </a:solidFill>
                  </a:tcPr>
                </a:tc>
                <a:tc>
                  <a:txBody>
                    <a:bodyPr/>
                    <a:lstStyle/>
                    <a:p>
                      <a:pPr algn="ctr"/>
                      <a:r>
                        <a:rPr lang="en-US" sz="2400" b="1" dirty="0">
                          <a:solidFill>
                            <a:schemeClr val="bg1"/>
                          </a:solidFill>
                        </a:rPr>
                        <a:t>800</a:t>
                      </a:r>
                    </a:p>
                  </a:txBody>
                  <a:tcPr anchor="ctr">
                    <a:solidFill>
                      <a:schemeClr val="accent5">
                        <a:lumMod val="20000"/>
                        <a:lumOff val="80000"/>
                      </a:schemeClr>
                    </a:solidFill>
                  </a:tcPr>
                </a:tc>
                <a:tc>
                  <a:txBody>
                    <a:bodyPr/>
                    <a:lstStyle/>
                    <a:p>
                      <a:pPr algn="ctr"/>
                      <a:r>
                        <a:rPr lang="en-US" sz="2400" b="1" dirty="0">
                          <a:solidFill>
                            <a:schemeClr val="bg1"/>
                          </a:solidFill>
                        </a:rPr>
                        <a:t>8</a:t>
                      </a:r>
                    </a:p>
                  </a:txBody>
                  <a:tcPr anchor="ctr">
                    <a:solidFill>
                      <a:schemeClr val="accent5">
                        <a:lumMod val="20000"/>
                        <a:lumOff val="80000"/>
                      </a:schemeClr>
                    </a:solidFill>
                  </a:tcPr>
                </a:tc>
                <a:extLst>
                  <a:ext uri="{0D108BD9-81ED-4DB2-BD59-A6C34878D82A}">
                    <a16:rowId xmlns:a16="http://schemas.microsoft.com/office/drawing/2014/main" val="1712994500"/>
                  </a:ext>
                </a:extLst>
              </a:tr>
              <a:tr h="598517">
                <a:tc>
                  <a:txBody>
                    <a:bodyPr/>
                    <a:lstStyle/>
                    <a:p>
                      <a:pPr algn="ctr"/>
                      <a:r>
                        <a:rPr lang="en-US" sz="2400" b="1" dirty="0">
                          <a:solidFill>
                            <a:schemeClr val="bg1"/>
                          </a:solidFill>
                        </a:rPr>
                        <a:t>Homer (</a:t>
                      </a:r>
                      <a:r>
                        <a:rPr lang="en-US" sz="2400" b="1" dirty="0" err="1">
                          <a:solidFill>
                            <a:schemeClr val="bg1"/>
                          </a:solidFill>
                        </a:rPr>
                        <a:t>Illiad</a:t>
                      </a:r>
                      <a:r>
                        <a:rPr lang="en-US" sz="2400" b="1" dirty="0">
                          <a:solidFill>
                            <a:schemeClr val="bg1"/>
                          </a:solidFill>
                        </a:rPr>
                        <a:t>)</a:t>
                      </a:r>
                    </a:p>
                  </a:txBody>
                  <a:tcPr anchor="ctr">
                    <a:solidFill>
                      <a:schemeClr val="accent5">
                        <a:lumMod val="20000"/>
                        <a:lumOff val="80000"/>
                      </a:schemeClr>
                    </a:solidFill>
                  </a:tcPr>
                </a:tc>
                <a:tc>
                  <a:txBody>
                    <a:bodyPr/>
                    <a:lstStyle/>
                    <a:p>
                      <a:pPr algn="ctr"/>
                      <a:r>
                        <a:rPr lang="en-US" sz="2400" b="1" dirty="0">
                          <a:solidFill>
                            <a:schemeClr val="bg1"/>
                          </a:solidFill>
                        </a:rPr>
                        <a:t>900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400</a:t>
                      </a:r>
                    </a:p>
                  </a:txBody>
                  <a:tcPr anchor="ctr">
                    <a:solidFill>
                      <a:schemeClr val="accent5">
                        <a:lumMod val="20000"/>
                        <a:lumOff val="80000"/>
                      </a:schemeClr>
                    </a:solidFill>
                  </a:tcPr>
                </a:tc>
                <a:tc>
                  <a:txBody>
                    <a:bodyPr/>
                    <a:lstStyle/>
                    <a:p>
                      <a:pPr algn="ctr"/>
                      <a:r>
                        <a:rPr lang="en-US" sz="2400" b="1" dirty="0">
                          <a:solidFill>
                            <a:schemeClr val="bg1"/>
                          </a:solidFill>
                        </a:rPr>
                        <a:t>500</a:t>
                      </a:r>
                    </a:p>
                  </a:txBody>
                  <a:tcPr anchor="ctr">
                    <a:solidFill>
                      <a:schemeClr val="accent5">
                        <a:lumMod val="20000"/>
                        <a:lumOff val="80000"/>
                      </a:schemeClr>
                    </a:solidFill>
                  </a:tcPr>
                </a:tc>
                <a:tc>
                  <a:txBody>
                    <a:bodyPr/>
                    <a:lstStyle/>
                    <a:p>
                      <a:pPr algn="ctr"/>
                      <a:r>
                        <a:rPr lang="en-US" sz="2400" b="1" dirty="0">
                          <a:solidFill>
                            <a:schemeClr val="bg1"/>
                          </a:solidFill>
                        </a:rPr>
                        <a:t>643</a:t>
                      </a:r>
                    </a:p>
                  </a:txBody>
                  <a:tcPr anchor="ctr">
                    <a:solidFill>
                      <a:schemeClr val="accent5">
                        <a:lumMod val="20000"/>
                        <a:lumOff val="80000"/>
                      </a:schemeClr>
                    </a:solidFill>
                  </a:tcPr>
                </a:tc>
                <a:extLst>
                  <a:ext uri="{0D108BD9-81ED-4DB2-BD59-A6C34878D82A}">
                    <a16:rowId xmlns:a16="http://schemas.microsoft.com/office/drawing/2014/main" val="382950422"/>
                  </a:ext>
                </a:extLst>
              </a:tr>
              <a:tr h="598517">
                <a:tc>
                  <a:txBody>
                    <a:bodyPr/>
                    <a:lstStyle/>
                    <a:p>
                      <a:pPr algn="ctr"/>
                      <a:r>
                        <a:rPr lang="en-US" sz="2400" b="1" dirty="0">
                          <a:solidFill>
                            <a:schemeClr val="bg1"/>
                          </a:solidFill>
                        </a:rPr>
                        <a:t>New Testament</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 to 100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125</a:t>
                      </a:r>
                    </a:p>
                  </a:txBody>
                  <a:tcPr anchor="ctr">
                    <a:solidFill>
                      <a:schemeClr val="accent5">
                        <a:lumMod val="20000"/>
                        <a:lumOff val="80000"/>
                      </a:schemeClr>
                    </a:solidFill>
                  </a:tcPr>
                </a:tc>
                <a:tc>
                  <a:txBody>
                    <a:bodyPr/>
                    <a:lstStyle/>
                    <a:p>
                      <a:pPr algn="ctr"/>
                      <a:r>
                        <a:rPr lang="en-US" sz="2400" b="1" dirty="0">
                          <a:solidFill>
                            <a:schemeClr val="bg1"/>
                          </a:solidFill>
                        </a:rPr>
                        <a:t>25 to 50</a:t>
                      </a:r>
                    </a:p>
                  </a:txBody>
                  <a:tcPr anchor="ctr">
                    <a:solidFill>
                      <a:schemeClr val="accent5">
                        <a:lumMod val="20000"/>
                        <a:lumOff val="80000"/>
                      </a:schemeClr>
                    </a:solidFill>
                  </a:tcPr>
                </a:tc>
                <a:tc>
                  <a:txBody>
                    <a:bodyPr/>
                    <a:lstStyle/>
                    <a:p>
                      <a:pPr algn="ctr"/>
                      <a:r>
                        <a:rPr lang="en-US" sz="2400" b="1" dirty="0">
                          <a:solidFill>
                            <a:schemeClr val="bg1"/>
                          </a:solidFill>
                        </a:rPr>
                        <a:t>24,000</a:t>
                      </a:r>
                    </a:p>
                  </a:txBody>
                  <a:tcPr anchor="ctr">
                    <a:solidFill>
                      <a:schemeClr val="accent5">
                        <a:lumMod val="20000"/>
                        <a:lumOff val="80000"/>
                      </a:schemeClr>
                    </a:solidFill>
                  </a:tcPr>
                </a:tc>
                <a:extLst>
                  <a:ext uri="{0D108BD9-81ED-4DB2-BD59-A6C34878D82A}">
                    <a16:rowId xmlns:a16="http://schemas.microsoft.com/office/drawing/2014/main" val="1293301744"/>
                  </a:ext>
                </a:extLst>
              </a:tr>
              <a:tr h="598517">
                <a:tc>
                  <a:txBody>
                    <a:bodyPr/>
                    <a:lstStyle/>
                    <a:p>
                      <a:pPr algn="ctr"/>
                      <a:r>
                        <a:rPr lang="en-US" sz="2400" b="1" dirty="0">
                          <a:solidFill>
                            <a:schemeClr val="bg1"/>
                          </a:solidFill>
                        </a:rPr>
                        <a:t>Cesar</a:t>
                      </a:r>
                    </a:p>
                  </a:txBody>
                  <a:tcPr anchor="ctr">
                    <a:solidFill>
                      <a:schemeClr val="accent5">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5">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10</a:t>
                      </a:r>
                    </a:p>
                  </a:txBody>
                  <a:tcPr anchor="ctr">
                    <a:solidFill>
                      <a:schemeClr val="accent5">
                        <a:lumMod val="20000"/>
                        <a:lumOff val="80000"/>
                      </a:schemeClr>
                    </a:solidFill>
                  </a:tcPr>
                </a:tc>
                <a:extLst>
                  <a:ext uri="{0D108BD9-81ED-4DB2-BD59-A6C34878D82A}">
                    <a16:rowId xmlns:a16="http://schemas.microsoft.com/office/drawing/2014/main" val="1888863377"/>
                  </a:ext>
                </a:extLst>
              </a:tr>
              <a:tr h="598517">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200" dirty="0">
                          <a:effectLst/>
                          <a:latin typeface="Calibri" panose="020F0502020204030204" pitchFamily="34" charset="0"/>
                          <a:cs typeface="Calibri" panose="020F0502020204030204" pitchFamily="34" charset="0"/>
                        </a:rPr>
                        <a:t>http://creationrevolution.com/2012/05/should-we-trust-the-bible/</a:t>
                      </a:r>
                    </a:p>
                  </a:txBody>
                  <a:tcPr anchor="ctr">
                    <a:solidFill>
                      <a:schemeClr val="tx1"/>
                    </a:solidFill>
                  </a:tcPr>
                </a:tc>
                <a:tc hMerge="1">
                  <a:txBody>
                    <a:bodyPr/>
                    <a:lstStyle/>
                    <a:p>
                      <a:pPr algn="ctr"/>
                      <a:endParaRPr lang="en-US" sz="2400" b="1" cap="small" baseline="0"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extLst>
                  <a:ext uri="{0D108BD9-81ED-4DB2-BD59-A6C34878D82A}">
                    <a16:rowId xmlns:a16="http://schemas.microsoft.com/office/drawing/2014/main" val="2174231592"/>
                  </a:ext>
                </a:extLst>
              </a:tr>
            </a:tbl>
          </a:graphicData>
        </a:graphic>
      </p:graphicFrame>
    </p:spTree>
    <p:extLst>
      <p:ext uri="{BB962C8B-B14F-4D97-AF65-F5344CB8AC3E}">
        <p14:creationId xmlns:p14="http://schemas.microsoft.com/office/powerpoint/2010/main" val="10350346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B47F7E-A52E-4B89-D4A0-1158A7ADC700}"/>
              </a:ext>
            </a:extLst>
          </p:cNvPr>
          <p:cNvGraphicFramePr>
            <a:graphicFrameLocks noGrp="1"/>
          </p:cNvGraphicFramePr>
          <p:nvPr/>
        </p:nvGraphicFramePr>
        <p:xfrm>
          <a:off x="609600" y="137161"/>
          <a:ext cx="10972800" cy="6583678"/>
        </p:xfrm>
        <a:graphic>
          <a:graphicData uri="http://schemas.openxmlformats.org/drawingml/2006/table">
            <a:tbl>
              <a:tblPr firstRow="1" bandRow="1">
                <a:tableStyleId>{D7AC3CCA-C797-4891-BE02-D94E43425B78}</a:tableStyleId>
              </a:tblPr>
              <a:tblGrid>
                <a:gridCol w="2194560">
                  <a:extLst>
                    <a:ext uri="{9D8B030D-6E8A-4147-A177-3AD203B41FA5}">
                      <a16:colId xmlns:a16="http://schemas.microsoft.com/office/drawing/2014/main" val="2367087237"/>
                    </a:ext>
                  </a:extLst>
                </a:gridCol>
                <a:gridCol w="2194560">
                  <a:extLst>
                    <a:ext uri="{9D8B030D-6E8A-4147-A177-3AD203B41FA5}">
                      <a16:colId xmlns:a16="http://schemas.microsoft.com/office/drawing/2014/main" val="875721717"/>
                    </a:ext>
                  </a:extLst>
                </a:gridCol>
                <a:gridCol w="2194560">
                  <a:extLst>
                    <a:ext uri="{9D8B030D-6E8A-4147-A177-3AD203B41FA5}">
                      <a16:colId xmlns:a16="http://schemas.microsoft.com/office/drawing/2014/main" val="627541462"/>
                    </a:ext>
                  </a:extLst>
                </a:gridCol>
                <a:gridCol w="2194560">
                  <a:extLst>
                    <a:ext uri="{9D8B030D-6E8A-4147-A177-3AD203B41FA5}">
                      <a16:colId xmlns:a16="http://schemas.microsoft.com/office/drawing/2014/main" val="1647326224"/>
                    </a:ext>
                  </a:extLst>
                </a:gridCol>
                <a:gridCol w="2194560">
                  <a:extLst>
                    <a:ext uri="{9D8B030D-6E8A-4147-A177-3AD203B41FA5}">
                      <a16:colId xmlns:a16="http://schemas.microsoft.com/office/drawing/2014/main" val="21954414"/>
                    </a:ext>
                  </a:extLst>
                </a:gridCol>
              </a:tblGrid>
              <a:tr h="649095">
                <a:tc gridSpan="5">
                  <a:txBody>
                    <a:bodyPr/>
                    <a:lstStyle/>
                    <a:p>
                      <a:pPr algn="ctr"/>
                      <a:r>
                        <a:rPr lang="en-US" sz="3600" dirty="0">
                          <a:solidFill>
                            <a:schemeClr val="accent4">
                              <a:lumMod val="20000"/>
                              <a:lumOff val="80000"/>
                            </a:schemeClr>
                          </a:solidFill>
                        </a:rPr>
                        <a:t>Manuscript Evidence for Ancient Writings</a:t>
                      </a:r>
                    </a:p>
                  </a:txBody>
                  <a:tcPr anchor="ctr">
                    <a:solidFill>
                      <a:schemeClr val="accent4">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043665267"/>
                  </a:ext>
                </a:extLst>
              </a:tr>
              <a:tr h="834551">
                <a:tc>
                  <a:txBody>
                    <a:bodyPr/>
                    <a:lstStyle/>
                    <a:p>
                      <a:pPr algn="ctr"/>
                      <a:r>
                        <a:rPr lang="en-US" sz="2400" b="1" dirty="0">
                          <a:solidFill>
                            <a:schemeClr val="bg1"/>
                          </a:solidFill>
                        </a:rPr>
                        <a:t>Author</a:t>
                      </a:r>
                    </a:p>
                  </a:txBody>
                  <a:tcPr anchor="ctr">
                    <a:solidFill>
                      <a:schemeClr val="accent6">
                        <a:lumMod val="40000"/>
                        <a:lumOff val="60000"/>
                      </a:schemeClr>
                    </a:solidFill>
                  </a:tcPr>
                </a:tc>
                <a:tc>
                  <a:txBody>
                    <a:bodyPr/>
                    <a:lstStyle/>
                    <a:p>
                      <a:pPr algn="ctr"/>
                      <a:r>
                        <a:rPr lang="en-US" sz="2400" b="1" dirty="0">
                          <a:solidFill>
                            <a:schemeClr val="bg1"/>
                          </a:solidFill>
                        </a:rPr>
                        <a:t>Written</a:t>
                      </a:r>
                    </a:p>
                  </a:txBody>
                  <a:tcPr anchor="ctr">
                    <a:solidFill>
                      <a:schemeClr val="accent6">
                        <a:lumMod val="40000"/>
                        <a:lumOff val="60000"/>
                      </a:schemeClr>
                    </a:solidFill>
                  </a:tcPr>
                </a:tc>
                <a:tc>
                  <a:txBody>
                    <a:bodyPr/>
                    <a:lstStyle/>
                    <a:p>
                      <a:pPr algn="ctr"/>
                      <a:r>
                        <a:rPr lang="en-US" sz="2400" b="1" dirty="0">
                          <a:solidFill>
                            <a:schemeClr val="bg1"/>
                          </a:solidFill>
                        </a:rPr>
                        <a:t>Earliest Fragment/Copy</a:t>
                      </a:r>
                    </a:p>
                  </a:txBody>
                  <a:tcPr anchor="ctr">
                    <a:solidFill>
                      <a:schemeClr val="accent6">
                        <a:lumMod val="40000"/>
                        <a:lumOff val="60000"/>
                      </a:schemeClr>
                    </a:solidFill>
                  </a:tcPr>
                </a:tc>
                <a:tc>
                  <a:txBody>
                    <a:bodyPr/>
                    <a:lstStyle/>
                    <a:p>
                      <a:pPr algn="ctr"/>
                      <a:r>
                        <a:rPr lang="en-US" sz="2400" b="1" dirty="0">
                          <a:solidFill>
                            <a:schemeClr val="bg1"/>
                          </a:solidFill>
                        </a:rPr>
                        <a:t>Time Span in Years</a:t>
                      </a:r>
                    </a:p>
                  </a:txBody>
                  <a:tcPr anchor="ctr">
                    <a:solidFill>
                      <a:schemeClr val="accent6">
                        <a:lumMod val="40000"/>
                        <a:lumOff val="60000"/>
                      </a:schemeClr>
                    </a:solidFill>
                  </a:tcPr>
                </a:tc>
                <a:tc>
                  <a:txBody>
                    <a:bodyPr/>
                    <a:lstStyle/>
                    <a:p>
                      <a:pPr algn="ctr"/>
                      <a:r>
                        <a:rPr lang="en-US" sz="2400" b="1" dirty="0">
                          <a:solidFill>
                            <a:schemeClr val="bg1"/>
                          </a:solidFill>
                        </a:rPr>
                        <a:t>Number of Manuscripts</a:t>
                      </a:r>
                    </a:p>
                  </a:txBody>
                  <a:tcPr anchor="ctr">
                    <a:solidFill>
                      <a:schemeClr val="accent6">
                        <a:lumMod val="40000"/>
                        <a:lumOff val="60000"/>
                      </a:schemeClr>
                    </a:solidFill>
                  </a:tcPr>
                </a:tc>
                <a:extLst>
                  <a:ext uri="{0D108BD9-81ED-4DB2-BD59-A6C34878D82A}">
                    <a16:rowId xmlns:a16="http://schemas.microsoft.com/office/drawing/2014/main" val="1277636655"/>
                  </a:ext>
                </a:extLst>
              </a:tr>
              <a:tr h="556367">
                <a:tc>
                  <a:txBody>
                    <a:bodyPr/>
                    <a:lstStyle/>
                    <a:p>
                      <a:pPr algn="ctr"/>
                      <a:r>
                        <a:rPr lang="en-US" sz="2400" b="1" dirty="0">
                          <a:solidFill>
                            <a:schemeClr val="bg1"/>
                          </a:solidFill>
                        </a:rPr>
                        <a:t>Cesar</a:t>
                      </a:r>
                    </a:p>
                  </a:txBody>
                  <a:tcPr anchor="ctr">
                    <a:solidFill>
                      <a:schemeClr val="accent2">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2">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1000</a:t>
                      </a:r>
                    </a:p>
                  </a:txBody>
                  <a:tcPr anchor="ctr">
                    <a:solidFill>
                      <a:schemeClr val="accent2">
                        <a:lumMod val="20000"/>
                        <a:lumOff val="80000"/>
                      </a:schemeClr>
                    </a:solidFill>
                  </a:tcPr>
                </a:tc>
                <a:tc>
                  <a:txBody>
                    <a:bodyPr/>
                    <a:lstStyle/>
                    <a:p>
                      <a:pPr algn="ctr"/>
                      <a:r>
                        <a:rPr lang="en-US" sz="2400" b="1" dirty="0">
                          <a:solidFill>
                            <a:schemeClr val="bg1"/>
                          </a:solidFill>
                        </a:rPr>
                        <a:t>10</a:t>
                      </a:r>
                    </a:p>
                  </a:txBody>
                  <a:tcPr anchor="ctr">
                    <a:solidFill>
                      <a:schemeClr val="accent2">
                        <a:lumMod val="20000"/>
                        <a:lumOff val="80000"/>
                      </a:schemeClr>
                    </a:solidFill>
                  </a:tcPr>
                </a:tc>
                <a:extLst>
                  <a:ext uri="{0D108BD9-81ED-4DB2-BD59-A6C34878D82A}">
                    <a16:rowId xmlns:a16="http://schemas.microsoft.com/office/drawing/2014/main" val="1869458410"/>
                  </a:ext>
                </a:extLst>
              </a:tr>
              <a:tr h="556367">
                <a:tc>
                  <a:txBody>
                    <a:bodyPr/>
                    <a:lstStyle/>
                    <a:p>
                      <a:pPr algn="ctr"/>
                      <a:r>
                        <a:rPr lang="en-US" sz="2400" b="1" dirty="0">
                          <a:solidFill>
                            <a:schemeClr val="bg1"/>
                          </a:solidFill>
                        </a:rPr>
                        <a:t>Plato</a:t>
                      </a:r>
                    </a:p>
                  </a:txBody>
                  <a:tcPr anchor="ctr">
                    <a:solidFill>
                      <a:schemeClr val="accent2">
                        <a:lumMod val="20000"/>
                        <a:lumOff val="80000"/>
                      </a:schemeClr>
                    </a:solidFill>
                  </a:tcPr>
                </a:tc>
                <a:tc>
                  <a:txBody>
                    <a:bodyPr/>
                    <a:lstStyle/>
                    <a:p>
                      <a:pPr algn="ctr"/>
                      <a:r>
                        <a:rPr lang="en-US" sz="2400" b="1" dirty="0">
                          <a:solidFill>
                            <a:schemeClr val="bg1"/>
                          </a:solidFill>
                        </a:rPr>
                        <a:t>427 to 347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1200</a:t>
                      </a:r>
                    </a:p>
                  </a:txBody>
                  <a:tcPr anchor="ctr">
                    <a:solidFill>
                      <a:schemeClr val="accent2">
                        <a:lumMod val="20000"/>
                        <a:lumOff val="80000"/>
                      </a:schemeClr>
                    </a:solidFill>
                  </a:tcPr>
                </a:tc>
                <a:tc>
                  <a:txBody>
                    <a:bodyPr/>
                    <a:lstStyle/>
                    <a:p>
                      <a:pPr algn="ctr"/>
                      <a:r>
                        <a:rPr lang="en-US" sz="2400" b="1" dirty="0">
                          <a:solidFill>
                            <a:schemeClr val="bg1"/>
                          </a:solidFill>
                        </a:rPr>
                        <a:t>7</a:t>
                      </a:r>
                    </a:p>
                  </a:txBody>
                  <a:tcPr anchor="ctr">
                    <a:solidFill>
                      <a:schemeClr val="accent2">
                        <a:lumMod val="20000"/>
                        <a:lumOff val="80000"/>
                      </a:schemeClr>
                    </a:solidFill>
                  </a:tcPr>
                </a:tc>
                <a:extLst>
                  <a:ext uri="{0D108BD9-81ED-4DB2-BD59-A6C34878D82A}">
                    <a16:rowId xmlns:a16="http://schemas.microsoft.com/office/drawing/2014/main" val="4107569485"/>
                  </a:ext>
                </a:extLst>
              </a:tr>
              <a:tr h="556367">
                <a:tc>
                  <a:txBody>
                    <a:bodyPr/>
                    <a:lstStyle/>
                    <a:p>
                      <a:pPr algn="ctr"/>
                      <a:r>
                        <a:rPr lang="en-US" sz="2400" b="1" dirty="0">
                          <a:solidFill>
                            <a:schemeClr val="bg1"/>
                          </a:solidFill>
                        </a:rPr>
                        <a:t>Thucydides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460 to 400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1300</a:t>
                      </a:r>
                    </a:p>
                  </a:txBody>
                  <a:tcPr anchor="ctr">
                    <a:solidFill>
                      <a:schemeClr val="accent2">
                        <a:lumMod val="20000"/>
                        <a:lumOff val="80000"/>
                      </a:schemeClr>
                    </a:solidFill>
                  </a:tcPr>
                </a:tc>
                <a:tc>
                  <a:txBody>
                    <a:bodyPr/>
                    <a:lstStyle/>
                    <a:p>
                      <a:pPr algn="ctr"/>
                      <a:r>
                        <a:rPr lang="en-US" sz="2400" b="1" dirty="0">
                          <a:solidFill>
                            <a:schemeClr val="bg1"/>
                          </a:solidFill>
                        </a:rPr>
                        <a:t>8</a:t>
                      </a:r>
                    </a:p>
                  </a:txBody>
                  <a:tcPr anchor="ctr">
                    <a:solidFill>
                      <a:schemeClr val="accent2">
                        <a:lumMod val="20000"/>
                        <a:lumOff val="80000"/>
                      </a:schemeClr>
                    </a:solidFill>
                  </a:tcPr>
                </a:tc>
                <a:extLst>
                  <a:ext uri="{0D108BD9-81ED-4DB2-BD59-A6C34878D82A}">
                    <a16:rowId xmlns:a16="http://schemas.microsoft.com/office/drawing/2014/main" val="3790177245"/>
                  </a:ext>
                </a:extLst>
              </a:tr>
              <a:tr h="556367">
                <a:tc>
                  <a:txBody>
                    <a:bodyPr/>
                    <a:lstStyle/>
                    <a:p>
                      <a:pPr algn="ctr"/>
                      <a:r>
                        <a:rPr lang="en-US" sz="2400" b="1" dirty="0">
                          <a:solidFill>
                            <a:schemeClr val="bg1"/>
                          </a:solidFill>
                        </a:rPr>
                        <a:t>Tacitus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100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1100</a:t>
                      </a:r>
                    </a:p>
                  </a:txBody>
                  <a:tcPr anchor="ctr">
                    <a:solidFill>
                      <a:schemeClr val="accent2">
                        <a:lumMod val="20000"/>
                        <a:lumOff val="80000"/>
                      </a:schemeClr>
                    </a:solidFill>
                  </a:tcPr>
                </a:tc>
                <a:tc>
                  <a:txBody>
                    <a:bodyPr/>
                    <a:lstStyle/>
                    <a:p>
                      <a:pPr algn="ctr"/>
                      <a:r>
                        <a:rPr lang="en-US" sz="2400" b="1" dirty="0">
                          <a:solidFill>
                            <a:schemeClr val="bg1"/>
                          </a:solidFill>
                        </a:rPr>
                        <a:t>1000</a:t>
                      </a:r>
                    </a:p>
                  </a:txBody>
                  <a:tcPr anchor="ctr">
                    <a:solidFill>
                      <a:schemeClr val="accent2">
                        <a:lumMod val="20000"/>
                        <a:lumOff val="80000"/>
                      </a:schemeClr>
                    </a:solidFill>
                  </a:tcPr>
                </a:tc>
                <a:tc>
                  <a:txBody>
                    <a:bodyPr/>
                    <a:lstStyle/>
                    <a:p>
                      <a:pPr algn="ctr"/>
                      <a:r>
                        <a:rPr lang="en-US" sz="2400" b="1" dirty="0">
                          <a:solidFill>
                            <a:schemeClr val="bg1"/>
                          </a:solidFill>
                        </a:rPr>
                        <a:t>20</a:t>
                      </a:r>
                    </a:p>
                  </a:txBody>
                  <a:tcPr anchor="ctr">
                    <a:solidFill>
                      <a:schemeClr val="accent2">
                        <a:lumMod val="20000"/>
                        <a:lumOff val="80000"/>
                      </a:schemeClr>
                    </a:solidFill>
                  </a:tcPr>
                </a:tc>
                <a:extLst>
                  <a:ext uri="{0D108BD9-81ED-4DB2-BD59-A6C34878D82A}">
                    <a16:rowId xmlns:a16="http://schemas.microsoft.com/office/drawing/2014/main" val="1712994500"/>
                  </a:ext>
                </a:extLst>
              </a:tr>
              <a:tr h="556367">
                <a:tc>
                  <a:txBody>
                    <a:bodyPr/>
                    <a:lstStyle/>
                    <a:p>
                      <a:pPr algn="ctr"/>
                      <a:r>
                        <a:rPr lang="en-US" sz="2400" b="1" dirty="0">
                          <a:solidFill>
                            <a:schemeClr val="bg1"/>
                          </a:solidFill>
                        </a:rPr>
                        <a:t>Suetonius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75 to 160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950</a:t>
                      </a:r>
                    </a:p>
                  </a:txBody>
                  <a:tcPr anchor="ctr">
                    <a:solidFill>
                      <a:schemeClr val="accent2">
                        <a:lumMod val="20000"/>
                        <a:lumOff val="80000"/>
                      </a:schemeClr>
                    </a:solidFill>
                  </a:tcPr>
                </a:tc>
                <a:tc>
                  <a:txBody>
                    <a:bodyPr/>
                    <a:lstStyle/>
                    <a:p>
                      <a:pPr algn="ctr"/>
                      <a:r>
                        <a:rPr lang="en-US" sz="2400" b="1" dirty="0">
                          <a:solidFill>
                            <a:schemeClr val="bg1"/>
                          </a:solidFill>
                        </a:rPr>
                        <a:t>800</a:t>
                      </a:r>
                    </a:p>
                  </a:txBody>
                  <a:tcPr anchor="ctr">
                    <a:solidFill>
                      <a:schemeClr val="accent2">
                        <a:lumMod val="20000"/>
                        <a:lumOff val="80000"/>
                      </a:schemeClr>
                    </a:solidFill>
                  </a:tcPr>
                </a:tc>
                <a:tc>
                  <a:txBody>
                    <a:bodyPr/>
                    <a:lstStyle/>
                    <a:p>
                      <a:pPr algn="ctr"/>
                      <a:r>
                        <a:rPr lang="en-US" sz="2400" b="1" dirty="0">
                          <a:solidFill>
                            <a:schemeClr val="bg1"/>
                          </a:solidFill>
                        </a:rPr>
                        <a:t>8</a:t>
                      </a:r>
                    </a:p>
                  </a:txBody>
                  <a:tcPr anchor="ctr">
                    <a:solidFill>
                      <a:schemeClr val="accent2">
                        <a:lumMod val="20000"/>
                        <a:lumOff val="80000"/>
                      </a:schemeClr>
                    </a:solidFill>
                  </a:tcPr>
                </a:tc>
                <a:extLst>
                  <a:ext uri="{0D108BD9-81ED-4DB2-BD59-A6C34878D82A}">
                    <a16:rowId xmlns:a16="http://schemas.microsoft.com/office/drawing/2014/main" val="382950422"/>
                  </a:ext>
                </a:extLst>
              </a:tr>
              <a:tr h="556367">
                <a:tc>
                  <a:txBody>
                    <a:bodyPr/>
                    <a:lstStyle/>
                    <a:p>
                      <a:pPr algn="ctr"/>
                      <a:r>
                        <a:rPr lang="en-US" sz="2400" b="1" dirty="0">
                          <a:solidFill>
                            <a:schemeClr val="bg1"/>
                          </a:solidFill>
                        </a:rPr>
                        <a:t>Homer (</a:t>
                      </a:r>
                      <a:r>
                        <a:rPr lang="en-US" sz="2400" b="1" dirty="0" err="1">
                          <a:solidFill>
                            <a:schemeClr val="bg1"/>
                          </a:solidFill>
                        </a:rPr>
                        <a:t>Illiad</a:t>
                      </a:r>
                      <a:r>
                        <a:rPr lang="en-US" sz="2400" b="1" dirty="0">
                          <a:solidFill>
                            <a:schemeClr val="bg1"/>
                          </a:solidFill>
                        </a:rPr>
                        <a:t>)</a:t>
                      </a:r>
                    </a:p>
                  </a:txBody>
                  <a:tcPr anchor="ctr">
                    <a:solidFill>
                      <a:schemeClr val="accent2">
                        <a:lumMod val="20000"/>
                        <a:lumOff val="80000"/>
                      </a:schemeClr>
                    </a:solidFill>
                  </a:tcPr>
                </a:tc>
                <a:tc>
                  <a:txBody>
                    <a:bodyPr/>
                    <a:lstStyle/>
                    <a:p>
                      <a:pPr algn="ctr"/>
                      <a:r>
                        <a:rPr lang="en-US" sz="2400" b="1" dirty="0">
                          <a:solidFill>
                            <a:schemeClr val="bg1"/>
                          </a:solidFill>
                        </a:rPr>
                        <a:t>900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400</a:t>
                      </a:r>
                    </a:p>
                  </a:txBody>
                  <a:tcPr anchor="ctr">
                    <a:solidFill>
                      <a:schemeClr val="accent2">
                        <a:lumMod val="20000"/>
                        <a:lumOff val="80000"/>
                      </a:schemeClr>
                    </a:solidFill>
                  </a:tcPr>
                </a:tc>
                <a:tc>
                  <a:txBody>
                    <a:bodyPr/>
                    <a:lstStyle/>
                    <a:p>
                      <a:pPr algn="ctr"/>
                      <a:r>
                        <a:rPr lang="en-US" sz="2400" b="1" dirty="0">
                          <a:solidFill>
                            <a:schemeClr val="bg1"/>
                          </a:solidFill>
                        </a:rPr>
                        <a:t>500</a:t>
                      </a:r>
                    </a:p>
                  </a:txBody>
                  <a:tcPr anchor="ctr">
                    <a:solidFill>
                      <a:schemeClr val="accent2">
                        <a:lumMod val="20000"/>
                        <a:lumOff val="80000"/>
                      </a:schemeClr>
                    </a:solidFill>
                  </a:tcPr>
                </a:tc>
                <a:tc>
                  <a:txBody>
                    <a:bodyPr/>
                    <a:lstStyle/>
                    <a:p>
                      <a:pPr algn="ctr"/>
                      <a:r>
                        <a:rPr lang="en-US" sz="2400" b="1" dirty="0">
                          <a:solidFill>
                            <a:schemeClr val="bg1"/>
                          </a:solidFill>
                        </a:rPr>
                        <a:t>643</a:t>
                      </a:r>
                    </a:p>
                  </a:txBody>
                  <a:tcPr anchor="ctr">
                    <a:solidFill>
                      <a:schemeClr val="accent2">
                        <a:lumMod val="20000"/>
                        <a:lumOff val="80000"/>
                      </a:schemeClr>
                    </a:solidFill>
                  </a:tcPr>
                </a:tc>
                <a:extLst>
                  <a:ext uri="{0D108BD9-81ED-4DB2-BD59-A6C34878D82A}">
                    <a16:rowId xmlns:a16="http://schemas.microsoft.com/office/drawing/2014/main" val="1293301744"/>
                  </a:ext>
                </a:extLst>
              </a:tr>
              <a:tr h="556367">
                <a:tc>
                  <a:txBody>
                    <a:bodyPr/>
                    <a:lstStyle/>
                    <a:p>
                      <a:pPr algn="ctr"/>
                      <a:r>
                        <a:rPr lang="en-US" sz="2400" b="1" dirty="0">
                          <a:solidFill>
                            <a:schemeClr val="bg1"/>
                          </a:solidFill>
                        </a:rPr>
                        <a:t>New Testament</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 to 100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125</a:t>
                      </a:r>
                    </a:p>
                  </a:txBody>
                  <a:tcPr anchor="ctr">
                    <a:solidFill>
                      <a:schemeClr val="accent2">
                        <a:lumMod val="20000"/>
                        <a:lumOff val="80000"/>
                      </a:schemeClr>
                    </a:solidFill>
                  </a:tcPr>
                </a:tc>
                <a:tc>
                  <a:txBody>
                    <a:bodyPr/>
                    <a:lstStyle/>
                    <a:p>
                      <a:pPr algn="ctr"/>
                      <a:r>
                        <a:rPr lang="en-US" sz="2400" b="1" dirty="0">
                          <a:solidFill>
                            <a:schemeClr val="bg1"/>
                          </a:solidFill>
                        </a:rPr>
                        <a:t>25 to 50</a:t>
                      </a:r>
                    </a:p>
                  </a:txBody>
                  <a:tcPr anchor="ctr">
                    <a:solidFill>
                      <a:schemeClr val="accent2">
                        <a:lumMod val="20000"/>
                        <a:lumOff val="80000"/>
                      </a:schemeClr>
                    </a:solidFill>
                  </a:tcPr>
                </a:tc>
                <a:tc>
                  <a:txBody>
                    <a:bodyPr/>
                    <a:lstStyle/>
                    <a:p>
                      <a:pPr algn="ctr"/>
                      <a:r>
                        <a:rPr lang="en-US" sz="2400" b="1" dirty="0">
                          <a:solidFill>
                            <a:schemeClr val="bg1"/>
                          </a:solidFill>
                        </a:rPr>
                        <a:t>24,000</a:t>
                      </a:r>
                    </a:p>
                  </a:txBody>
                  <a:tcPr anchor="ctr">
                    <a:solidFill>
                      <a:schemeClr val="accent2">
                        <a:lumMod val="20000"/>
                        <a:lumOff val="80000"/>
                      </a:schemeClr>
                    </a:solidFill>
                  </a:tcPr>
                </a:tc>
                <a:extLst>
                  <a:ext uri="{0D108BD9-81ED-4DB2-BD59-A6C34878D82A}">
                    <a16:rowId xmlns:a16="http://schemas.microsoft.com/office/drawing/2014/main" val="1888863377"/>
                  </a:ext>
                </a:extLst>
              </a:tr>
              <a:tr h="1205463">
                <a:tc gridSpan="5">
                  <a:txBody>
                    <a:bodyPr/>
                    <a:lstStyle/>
                    <a:p>
                      <a:pPr algn="just"/>
                      <a:r>
                        <a:rPr lang="en-US" sz="2200" dirty="0">
                          <a:solidFill>
                            <a:schemeClr val="bg1"/>
                          </a:solidFill>
                        </a:rPr>
                        <a:t>Information in this chart can be found in various sources.  This chart was adapted from: Christian Apologetics, by Norman Geisler, 1976, p. 307; and Evidence That Demands a Verdict, by Josh McDowell, 1979, pp. 42, 43.</a:t>
                      </a:r>
                    </a:p>
                  </a:txBody>
                  <a:tcPr anchor="ctr">
                    <a:solidFill>
                      <a:schemeClr val="tx1"/>
                    </a:solidFill>
                  </a:tcP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extLst>
                  <a:ext uri="{0D108BD9-81ED-4DB2-BD59-A6C34878D82A}">
                    <a16:rowId xmlns:a16="http://schemas.microsoft.com/office/drawing/2014/main" val="3001388904"/>
                  </a:ext>
                </a:extLst>
              </a:tr>
            </a:tbl>
          </a:graphicData>
        </a:graphic>
      </p:graphicFrame>
    </p:spTree>
    <p:extLst>
      <p:ext uri="{BB962C8B-B14F-4D97-AF65-F5344CB8AC3E}">
        <p14:creationId xmlns:p14="http://schemas.microsoft.com/office/powerpoint/2010/main" val="31520480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237731" y="228600"/>
            <a:ext cx="7716541" cy="1066800"/>
          </a:xfrm>
        </p:spPr>
        <p:txBody>
          <a:bodyPr/>
          <a:lstStyle/>
          <a:p>
            <a:pPr algn="ctr">
              <a:lnSpc>
                <a:spcPct val="100000"/>
              </a:lnSpc>
              <a:spcAft>
                <a:spcPts val="600"/>
              </a:spcAft>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Dr. Arnold Fruchtenbaum</a:t>
            </a:r>
            <a:br>
              <a:rPr lang="en-US" sz="2400" dirty="0">
                <a:effectLst>
                  <a:outerShdw blurRad="38100" dist="38100" dir="2700000" algn="tl">
                    <a:srgbClr val="000000">
                      <a:alpha val="43137"/>
                    </a:srgbClr>
                  </a:outerShdw>
                </a:effectLst>
                <a:latin typeface="+mn-lt"/>
              </a:rPr>
            </a:br>
            <a:r>
              <a:rPr lang="en-US" sz="1800" dirty="0">
                <a:effectLst>
                  <a:outerShdw blurRad="38100" dist="38100" dir="2700000" algn="tl">
                    <a:srgbClr val="000000">
                      <a:alpha val="43137"/>
                    </a:srgbClr>
                  </a:outerShdw>
                </a:effectLst>
                <a:latin typeface="+mn-lt"/>
              </a:rPr>
              <a:t>Arnold G. Fruchtenbaum, “Israel and the Church,” in Issues in Dispensationalism, ed. Wesley R. Willis and John R. Master (Chicago: Moody, 1994), 118.</a:t>
            </a:r>
            <a:endParaRPr lang="en-US" altLang="en-US" sz="1800" dirty="0">
              <a:effectLst>
                <a:outerShdw blurRad="38100" dist="38100" dir="2700000" algn="tl">
                  <a:srgbClr val="000000">
                    <a:alpha val="43137"/>
                  </a:srgbClr>
                </a:outerShdw>
              </a:effectLst>
              <a:latin typeface="+mn-l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0001" y="1603800"/>
            <a:ext cx="10991998" cy="1520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00" kern="0" dirty="0">
                <a:effectLst>
                  <a:outerShdw blurRad="38100" dist="38100" dir="2700000" algn="tl">
                    <a:srgbClr val="000000">
                      <a:alpha val="43137"/>
                    </a:srgbClr>
                  </a:outerShdw>
                </a:effectLst>
                <a:cs typeface="Calibri" panose="020F0502020204030204" pitchFamily="34" charset="0"/>
              </a:rPr>
              <a:t>“</a:t>
            </a:r>
            <a:r>
              <a:rPr lang="en-US" sz="3000" dirty="0">
                <a:effectLst>
                  <a:outerShdw blurRad="38100" dist="38100" dir="2700000" algn="tl">
                    <a:srgbClr val="000000">
                      <a:alpha val="43137"/>
                    </a:srgbClr>
                  </a:outerShdw>
                </a:effectLst>
                <a:cs typeface="Calibri" panose="020F0502020204030204" pitchFamily="34" charset="0"/>
              </a:rPr>
              <a:t>In the book of Acts, both Israel and the church exist simultaneously. The term </a:t>
            </a:r>
            <a:r>
              <a:rPr lang="en-US" sz="3000" i="1" dirty="0">
                <a:effectLst>
                  <a:outerShdw blurRad="38100" dist="38100" dir="2700000" algn="tl">
                    <a:srgbClr val="000000">
                      <a:alpha val="43137"/>
                    </a:srgbClr>
                  </a:outerShdw>
                </a:effectLst>
                <a:cs typeface="Calibri" panose="020F0502020204030204" pitchFamily="34" charset="0"/>
              </a:rPr>
              <a:t>Israel</a:t>
            </a:r>
            <a:r>
              <a:rPr lang="en-US" sz="3000" dirty="0">
                <a:effectLst>
                  <a:outerShdw blurRad="38100" dist="38100" dir="2700000" algn="tl">
                    <a:srgbClr val="000000">
                      <a:alpha val="43137"/>
                    </a:srgbClr>
                  </a:outerShdw>
                </a:effectLst>
                <a:cs typeface="Calibri" panose="020F0502020204030204" pitchFamily="34" charset="0"/>
              </a:rPr>
              <a:t> is used twenty times and </a:t>
            </a:r>
            <a:r>
              <a:rPr lang="en-US" sz="3000" i="1" dirty="0" err="1">
                <a:effectLst>
                  <a:outerShdw blurRad="38100" dist="38100" dir="2700000" algn="tl">
                    <a:srgbClr val="000000">
                      <a:alpha val="43137"/>
                    </a:srgbClr>
                  </a:outerShdw>
                </a:effectLst>
                <a:cs typeface="Calibri" panose="020F0502020204030204" pitchFamily="34" charset="0"/>
              </a:rPr>
              <a:t>ekklēsia</a:t>
            </a:r>
            <a:r>
              <a:rPr lang="en-US" sz="3000" dirty="0">
                <a:effectLst>
                  <a:outerShdw blurRad="38100" dist="38100" dir="2700000" algn="tl">
                    <a:srgbClr val="000000">
                      <a:alpha val="43137"/>
                    </a:srgbClr>
                  </a:outerShdw>
                </a:effectLst>
                <a:cs typeface="Calibri" panose="020F0502020204030204" pitchFamily="34" charset="0"/>
              </a:rPr>
              <a:t> (church) nineteen times, yet the two groups are always kept distinct.”</a:t>
            </a:r>
            <a:endParaRPr lang="en-US" sz="3000"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4" name="Picture 3">
            <a:extLst>
              <a:ext uri="{FF2B5EF4-FFF2-40B4-BE49-F238E27FC236}">
                <a16:creationId xmlns:a16="http://schemas.microsoft.com/office/drawing/2014/main" id="{B277B4BE-D66D-4117-692C-DFFBF90F34F9}"/>
              </a:ext>
            </a:extLst>
          </p:cNvPr>
          <p:cNvPicPr>
            <a:picLocks noChangeAspect="1"/>
          </p:cNvPicPr>
          <p:nvPr/>
        </p:nvPicPr>
        <p:blipFill>
          <a:blip r:embed="rId9"/>
          <a:stretch>
            <a:fillRect/>
          </a:stretch>
        </p:blipFill>
        <p:spPr>
          <a:xfrm>
            <a:off x="3620628" y="3505200"/>
            <a:ext cx="4950745" cy="2743200"/>
          </a:xfrm>
          <a:prstGeom prst="rect">
            <a:avLst/>
          </a:prstGeom>
          <a:ln>
            <a:solidFill>
              <a:schemeClr val="tx1"/>
            </a:solidFill>
          </a:ln>
        </p:spPr>
      </p:pic>
      <p:pic>
        <p:nvPicPr>
          <p:cNvPr id="3" name="Picture 2">
            <a:extLst>
              <a:ext uri="{FF2B5EF4-FFF2-40B4-BE49-F238E27FC236}">
                <a16:creationId xmlns:a16="http://schemas.microsoft.com/office/drawing/2014/main" id="{A442019A-4385-BDA3-DD6B-C642C8C4D87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spTree>
    <p:extLst>
      <p:ext uri="{BB962C8B-B14F-4D97-AF65-F5344CB8AC3E}">
        <p14:creationId xmlns:p14="http://schemas.microsoft.com/office/powerpoint/2010/main" val="82816170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5029200" y="3048000"/>
            <a:ext cx="1524000" cy="533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Fear within the congregation (11a)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Fear outside the congregation (11b)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94900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Observations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(13)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Lame man (14)</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1743304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64685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Observations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(13)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Lame man (14)</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28092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88C88D2-BC50-8579-7136-C18741E163FF}"/>
              </a:ext>
            </a:extLst>
          </p:cNvPr>
          <p:cNvSpPr>
            <a:spLocks noGrp="1" noChangeArrowheads="1"/>
          </p:cNvSpPr>
          <p:nvPr>
            <p:ph type="title"/>
          </p:nvPr>
        </p:nvSpPr>
        <p:spPr>
          <a:xfrm>
            <a:off x="838200" y="228600"/>
            <a:ext cx="10515600" cy="777875"/>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Title</a:t>
            </a:r>
          </a:p>
        </p:txBody>
      </p:sp>
      <p:sp>
        <p:nvSpPr>
          <p:cNvPr id="15363" name="Rectangle 3">
            <a:extLst>
              <a:ext uri="{FF2B5EF4-FFF2-40B4-BE49-F238E27FC236}">
                <a16:creationId xmlns:a16="http://schemas.microsoft.com/office/drawing/2014/main" id="{7C4A91C3-8C18-D5C5-2AD4-D049EA91679B}"/>
              </a:ext>
            </a:extLst>
          </p:cNvPr>
          <p:cNvSpPr>
            <a:spLocks noGrp="1" noChangeArrowheads="1"/>
          </p:cNvSpPr>
          <p:nvPr>
            <p:ph idx="1"/>
          </p:nvPr>
        </p:nvSpPr>
        <p:spPr>
          <a:xfrm>
            <a:off x="597408" y="1825625"/>
            <a:ext cx="10756392" cy="4351338"/>
          </a:xfrm>
        </p:spPr>
        <p:txBody>
          <a:bodyPr/>
          <a:lstStyle/>
          <a:p>
            <a:pPr marL="457200"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Acts of the Apostles</a:t>
            </a:r>
          </a:p>
          <a:p>
            <a:pPr marL="457200"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Misleading?</a:t>
            </a:r>
          </a:p>
          <a:p>
            <a:pPr marL="914400" lvl="1" indent="-457200">
              <a:lnSpc>
                <a:spcPct val="100000"/>
              </a:lnSpc>
              <a:spcBef>
                <a:spcPts val="0"/>
              </a:spcBef>
              <a:spcAft>
                <a:spcPts val="2400"/>
              </a:spcAft>
              <a:buClr>
                <a:srgbClr val="FF00FF"/>
              </a:buClr>
            </a:pPr>
            <a:r>
              <a:rPr lang="en-US" altLang="en-US" sz="3200" dirty="0"/>
              <a:t>Acts of the Holy Spirit</a:t>
            </a:r>
          </a:p>
          <a:p>
            <a:pPr marL="914400" lvl="1" indent="-457200">
              <a:lnSpc>
                <a:spcPct val="100000"/>
              </a:lnSpc>
              <a:spcBef>
                <a:spcPts val="0"/>
              </a:spcBef>
              <a:spcAft>
                <a:spcPts val="2400"/>
              </a:spcAft>
              <a:buClr>
                <a:srgbClr val="FF00FF"/>
              </a:buClr>
            </a:pPr>
            <a:r>
              <a:rPr lang="en-US" altLang="en-US" sz="3200" dirty="0"/>
              <a:t>Geographical expansion</a:t>
            </a:r>
          </a:p>
          <a:p>
            <a:pPr marL="914400" lvl="1" indent="-457200">
              <a:lnSpc>
                <a:spcPct val="100000"/>
              </a:lnSpc>
              <a:spcBef>
                <a:spcPts val="0"/>
              </a:spcBef>
              <a:spcAft>
                <a:spcPts val="2400"/>
              </a:spcAft>
              <a:buClr>
                <a:srgbClr val="FF00FF"/>
              </a:buClr>
            </a:pPr>
            <a:r>
              <a:rPr lang="en-US" altLang="en-US" sz="3200" dirty="0"/>
              <a:t>Two apostles: Peter and Paul</a:t>
            </a:r>
          </a:p>
        </p:txBody>
      </p:sp>
      <p:pic>
        <p:nvPicPr>
          <p:cNvPr id="4" name="Picture 3">
            <a:extLst>
              <a:ext uri="{FF2B5EF4-FFF2-40B4-BE49-F238E27FC236}">
                <a16:creationId xmlns:a16="http://schemas.microsoft.com/office/drawing/2014/main" id="{43A73AF8-AD74-2017-C5A1-7CB23663F18D}"/>
              </a:ext>
            </a:extLst>
          </p:cNvPr>
          <p:cNvPicPr>
            <a:picLocks noChangeAspect="1"/>
          </p:cNvPicPr>
          <p:nvPr/>
        </p:nvPicPr>
        <p:blipFill>
          <a:blip r:embed="rId2"/>
          <a:stretch>
            <a:fillRect/>
          </a:stretch>
        </p:blipFill>
        <p:spPr>
          <a:xfrm>
            <a:off x="8750056" y="1600200"/>
            <a:ext cx="2844536"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B79290ED-7BA7-2C56-7A64-0C5059BB3423}"/>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24320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shadow (3:15-16)</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Observations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(13)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Lame man (14)</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9180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Observation (13-14)</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Private counsel (15-16)</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Decision (17-18)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response (19-20)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Sanhedrin’s response (21-22)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Sanhedrin’s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4:13-22</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99009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Observation (13-14)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Private counsel (15-16)</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Decision (17-18)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response (19-20)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Sanhedrin’s response (21-22)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Sanhedrin’s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4:13-22</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26261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4:17-18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Decision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Goal (17)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Command (18)</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89184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4:17-18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Decision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Goal (17)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Command (18)</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14673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dirty="0">
                <a:effectLst>
                  <a:outerShdw blurRad="38100" dist="38100" dir="2700000" algn="tl">
                    <a:srgbClr val="000000">
                      <a:alpha val="43137"/>
                    </a:srgbClr>
                  </a:outerShdw>
                </a:effectLst>
                <a:cs typeface="Calibri" panose="020F0502020204030204" pitchFamily="34" charset="0"/>
              </a:rPr>
              <a:t>salvation in no one else; for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6215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“One should note the contemptuous use of the phrase ‘in this name,’ for the religious leaders did not even want to say the name ‘</a:t>
            </a:r>
            <a:r>
              <a:rPr lang="en-US" sz="3000" i="1" dirty="0" err="1">
                <a:effectLst>
                  <a:outerShdw blurRad="38100" dist="38100" dir="2700000" algn="tl">
                    <a:srgbClr val="000000">
                      <a:alpha val="43137"/>
                    </a:srgbClr>
                  </a:outerShdw>
                </a:effectLst>
              </a:rPr>
              <a:t>Yeshua</a:t>
            </a:r>
            <a:r>
              <a:rPr lang="en-US" sz="3000" dirty="0">
                <a:effectLst>
                  <a:outerShdw blurRad="38100" dist="38100" dir="2700000" algn="tl">
                    <a:srgbClr val="000000">
                      <a:alpha val="43137"/>
                    </a:srgbClr>
                  </a:outerShdw>
                </a:effectLst>
              </a:rPr>
              <a:t>.’ Rabbinic writings often refer to </a:t>
            </a:r>
            <a:r>
              <a:rPr lang="en-US" sz="3000" i="1" dirty="0" err="1">
                <a:effectLst>
                  <a:outerShdw blurRad="38100" dist="38100" dir="2700000" algn="tl">
                    <a:srgbClr val="000000">
                      <a:alpha val="43137"/>
                    </a:srgbClr>
                  </a:outerShdw>
                </a:effectLst>
              </a:rPr>
              <a:t>Yeshua</a:t>
            </a:r>
            <a:r>
              <a:rPr lang="en-US" sz="3000" dirty="0">
                <a:effectLst>
                  <a:outerShdw blurRad="38100" dist="38100" dir="2700000" algn="tl">
                    <a:srgbClr val="000000">
                      <a:alpha val="43137"/>
                    </a:srgbClr>
                  </a:outerShdw>
                </a:effectLst>
              </a:rPr>
              <a:t> as ‘that man.’…In Matthew 27:63, the Pharisees called </a:t>
            </a:r>
            <a:r>
              <a:rPr lang="en-US" sz="3000" i="1" dirty="0" err="1">
                <a:effectLst>
                  <a:outerShdw blurRad="38100" dist="38100" dir="2700000" algn="tl">
                    <a:srgbClr val="000000">
                      <a:alpha val="43137"/>
                    </a:srgbClr>
                  </a:outerShdw>
                </a:effectLst>
              </a:rPr>
              <a:t>Yeshua</a:t>
            </a:r>
            <a:r>
              <a:rPr lang="en-US" sz="3000" dirty="0">
                <a:effectLst>
                  <a:outerShdw blurRad="38100" dist="38100" dir="2700000" algn="tl">
                    <a:srgbClr val="000000">
                      <a:alpha val="43137"/>
                    </a:srgbClr>
                  </a:outerShdw>
                </a:effectLst>
              </a:rPr>
              <a:t> ‘that deceiver,’ as was typical in Pharisaic Judaism. When the rabbis had an issue with someone, they substituted an epithet, title, or derogatory term for that person’s proper name. Even today, </a:t>
            </a:r>
            <a:r>
              <a:rPr lang="en-US" sz="3000" i="1" dirty="0" err="1">
                <a:effectLst>
                  <a:outerShdw blurRad="38100" dist="38100" dir="2700000" algn="tl">
                    <a:srgbClr val="000000">
                      <a:alpha val="43137"/>
                    </a:srgbClr>
                  </a:outerShdw>
                </a:effectLst>
              </a:rPr>
              <a:t>Yeshua</a:t>
            </a:r>
            <a:r>
              <a:rPr lang="en-US" sz="3000" dirty="0">
                <a:effectLst>
                  <a:outerShdw blurRad="38100" dist="38100" dir="2700000" algn="tl">
                    <a:srgbClr val="000000">
                      <a:alpha val="43137"/>
                    </a:srgbClr>
                  </a:outerShdw>
                </a:effectLst>
              </a:rPr>
              <a:t> is still called </a:t>
            </a:r>
            <a:r>
              <a:rPr lang="en-US" sz="3000" i="1" dirty="0" err="1">
                <a:effectLst>
                  <a:outerShdw blurRad="38100" dist="38100" dir="2700000" algn="tl">
                    <a:srgbClr val="000000">
                      <a:alpha val="43137"/>
                    </a:srgbClr>
                  </a:outerShdw>
                </a:effectLst>
              </a:rPr>
              <a:t>Yeshu</a:t>
            </a:r>
            <a:r>
              <a:rPr lang="en-US" sz="3000" dirty="0">
                <a:effectLst>
                  <a:outerShdw blurRad="38100" dist="38100" dir="2700000" algn="tl">
                    <a:srgbClr val="000000">
                      <a:alpha val="43137"/>
                    </a:srgbClr>
                  </a:outerShdw>
                </a:effectLst>
              </a:rPr>
              <a:t>, which in Hebrew forms a three-letter acronym meaning ‘May his name and memory be blotted out.’ He is also referred to as </a:t>
            </a:r>
            <a:r>
              <a:rPr lang="en-US" sz="3000" i="1" dirty="0">
                <a:effectLst>
                  <a:outerShdw blurRad="38100" dist="38100" dir="2700000" algn="tl">
                    <a:srgbClr val="000000">
                      <a:alpha val="43137"/>
                    </a:srgbClr>
                  </a:outerShdw>
                </a:effectLst>
              </a:rPr>
              <a:t>Ha-Ish Ha-Hu</a:t>
            </a:r>
            <a:r>
              <a:rPr lang="en-US" sz="3000" dirty="0">
                <a:effectLst>
                  <a:outerShdw blurRad="38100" dist="38100" dir="2700000" algn="tl">
                    <a:srgbClr val="000000">
                      <a:alpha val="43137"/>
                    </a:srgbClr>
                  </a:outerShdw>
                </a:effectLst>
              </a:rPr>
              <a:t>, meaning ‘that man,’ and </a:t>
            </a:r>
            <a:r>
              <a:rPr lang="en-US" sz="3000" i="1" dirty="0">
                <a:effectLst>
                  <a:outerShdw blurRad="38100" dist="38100" dir="2700000" algn="tl">
                    <a:srgbClr val="000000">
                      <a:alpha val="43137"/>
                    </a:srgbClr>
                  </a:outerShdw>
                </a:effectLst>
              </a:rPr>
              <a:t>Ha-</a:t>
            </a:r>
            <a:r>
              <a:rPr lang="en-US" sz="3000" i="1" dirty="0" err="1">
                <a:effectLst>
                  <a:outerShdw blurRad="38100" dist="38100" dir="2700000" algn="tl">
                    <a:srgbClr val="000000">
                      <a:alpha val="43137"/>
                    </a:srgbClr>
                  </a:outerShdw>
                </a:effectLst>
              </a:rPr>
              <a:t>Taloui</a:t>
            </a:r>
            <a:r>
              <a:rPr lang="en-US" sz="3000" dirty="0">
                <a:effectLst>
                  <a:outerShdw blurRad="38100" dist="38100" dir="2700000" algn="tl">
                    <a:srgbClr val="000000">
                      <a:alpha val="43137"/>
                    </a:srgbClr>
                  </a:outerShdw>
                </a:effectLst>
              </a:rPr>
              <a:t>, meaning ‘the hanged one.’”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14015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4:17-18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Decision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Goal (17)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Command (18)</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75692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Sanhedrin’s Questions (5-7)</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Addresses Sanhedrin (8-12)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Examined</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4:5-12</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844468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D94D7F9-E989-476B-BDCE-94A3A279E1B6}"/>
              </a:ext>
            </a:extLst>
          </p:cNvPr>
          <p:cNvSpPr>
            <a:spLocks noGrp="1" noChangeArrowheads="1"/>
          </p:cNvSpPr>
          <p:nvPr>
            <p:ph type="title"/>
          </p:nvPr>
        </p:nvSpPr>
        <p:spPr>
          <a:xfrm>
            <a:off x="3842452" y="228600"/>
            <a:ext cx="4507096" cy="910844"/>
          </a:xfrm>
        </p:spPr>
        <p:txBody>
          <a:bodyPr/>
          <a:lstStyle/>
          <a:p>
            <a:pPr algn="ctr" eaLnBrk="1" hangingPunct="1">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Emphasis of 2 Timothy</a:t>
            </a:r>
          </a:p>
        </p:txBody>
      </p:sp>
      <p:sp>
        <p:nvSpPr>
          <p:cNvPr id="47107" name="Rectangle 3">
            <a:extLst>
              <a:ext uri="{FF2B5EF4-FFF2-40B4-BE49-F238E27FC236}">
                <a16:creationId xmlns:a16="http://schemas.microsoft.com/office/drawing/2014/main" id="{4D2F977D-5119-45A5-A722-F4F14350F963}"/>
              </a:ext>
            </a:extLst>
          </p:cNvPr>
          <p:cNvSpPr>
            <a:spLocks noGrp="1" noChangeArrowheads="1"/>
          </p:cNvSpPr>
          <p:nvPr>
            <p:ph type="body" idx="1"/>
          </p:nvPr>
        </p:nvSpPr>
        <p:spPr>
          <a:xfrm>
            <a:off x="609600" y="1592579"/>
            <a:ext cx="10972800" cy="2750821"/>
          </a:xfrm>
        </p:spPr>
        <p:txBody>
          <a:bodyPr/>
          <a:lstStyle/>
          <a:p>
            <a:pPr marL="0" indent="0" algn="just" eaLnBrk="1" hangingPunct="1">
              <a:buNone/>
              <a:defRPr/>
            </a:pPr>
            <a:r>
              <a:rPr lang="en-US" sz="3200" b="1" dirty="0">
                <a:effectLst>
                  <a:outerShdw blurRad="38100" dist="38100" dir="2700000" algn="tl">
                    <a:srgbClr val="000000">
                      <a:alpha val="43137"/>
                    </a:srgbClr>
                  </a:outerShdw>
                </a:effectLst>
                <a:cs typeface="Calibri" panose="020F0502020204030204" pitchFamily="34" charset="0"/>
              </a:rPr>
              <a:t>“</a:t>
            </a:r>
            <a:r>
              <a:rPr lang="en-US" sz="3200" dirty="0">
                <a:effectLst>
                  <a:outerShdw blurRad="38100" dist="38100" dir="2700000" algn="tl">
                    <a:srgbClr val="000000">
                      <a:alpha val="43137"/>
                    </a:srgbClr>
                  </a:outerShdw>
                </a:effectLst>
                <a:cs typeface="Calibri" panose="020F0502020204030204" pitchFamily="34" charset="0"/>
              </a:rPr>
              <a:t>By my count, there are twenty-seven explicit commands given in the body of this letter. In 27 words Paul tells pastors what to focus on. You have to be blind to miss the thrust of Paul's instructions here, because </a:t>
            </a:r>
            <a:r>
              <a:rPr lang="en-US" sz="3200" i="1" dirty="0">
                <a:effectLst>
                  <a:outerShdw blurRad="38100" dist="38100" dir="2700000" algn="tl">
                    <a:srgbClr val="000000">
                      <a:alpha val="43137"/>
                    </a:srgbClr>
                  </a:outerShdw>
                </a:effectLst>
                <a:cs typeface="Calibri" panose="020F0502020204030204" pitchFamily="34" charset="0"/>
              </a:rPr>
              <a:t>eighteen</a:t>
            </a:r>
            <a:r>
              <a:rPr lang="en-US" sz="3200" dirty="0">
                <a:effectLst>
                  <a:outerShdw blurRad="38100" dist="38100" dir="2700000" algn="tl">
                    <a:srgbClr val="000000">
                      <a:alpha val="43137"/>
                    </a:srgbClr>
                  </a:outerShdw>
                </a:effectLst>
                <a:cs typeface="Calibri" panose="020F0502020204030204" pitchFamily="34" charset="0"/>
              </a:rPr>
              <a:t> of those commands--fully </a:t>
            </a:r>
            <a:r>
              <a:rPr lang="en-US" sz="3200" i="1" dirty="0">
                <a:effectLst>
                  <a:outerShdw blurRad="38100" dist="38100" dir="2700000" algn="tl">
                    <a:srgbClr val="000000">
                      <a:alpha val="43137"/>
                    </a:srgbClr>
                  </a:outerShdw>
                </a:effectLst>
                <a:cs typeface="Calibri" panose="020F0502020204030204" pitchFamily="34" charset="0"/>
              </a:rPr>
              <a:t>two-thirds</a:t>
            </a:r>
            <a:r>
              <a:rPr lang="en-US" sz="3200" dirty="0">
                <a:effectLst>
                  <a:outerShdw blurRad="38100" dist="38100" dir="2700000" algn="tl">
                    <a:srgbClr val="000000">
                      <a:alpha val="43137"/>
                    </a:srgbClr>
                  </a:outerShdw>
                </a:effectLst>
                <a:cs typeface="Calibri" panose="020F0502020204030204" pitchFamily="34" charset="0"/>
              </a:rPr>
              <a:t>--have to do with the ministry of the </a:t>
            </a:r>
            <a:r>
              <a:rPr lang="en-US" sz="3200" i="1" dirty="0">
                <a:effectLst>
                  <a:outerShdw blurRad="38100" dist="38100" dir="2700000" algn="tl">
                    <a:srgbClr val="000000">
                      <a:alpha val="43137"/>
                    </a:srgbClr>
                  </a:outerShdw>
                </a:effectLst>
                <a:cs typeface="Calibri" panose="020F0502020204030204" pitchFamily="34" charset="0"/>
              </a:rPr>
              <a:t>Word</a:t>
            </a:r>
            <a:r>
              <a:rPr lang="en-US" sz="3200" b="1" dirty="0">
                <a:effectLst>
                  <a:outerShdw blurRad="38100" dist="38100" dir="2700000" algn="tl">
                    <a:srgbClr val="000000">
                      <a:alpha val="43137"/>
                    </a:srgbClr>
                  </a:outerShdw>
                </a:effectLst>
                <a:cs typeface="Calibri" panose="020F0502020204030204" pitchFamily="34" charset="0"/>
              </a:rPr>
              <a:t>.”</a:t>
            </a:r>
            <a:endParaRPr lang="en-US" sz="3200" dirty="0">
              <a:effectLst>
                <a:outerShdw blurRad="38100" dist="38100" dir="2700000" algn="tl">
                  <a:srgbClr val="000000">
                    <a:alpha val="43137"/>
                  </a:srgbClr>
                </a:outerShdw>
              </a:effectLst>
              <a:cs typeface="Calibri" panose="020F0502020204030204" pitchFamily="34" charset="0"/>
            </a:endParaRPr>
          </a:p>
        </p:txBody>
      </p:sp>
      <p:sp>
        <p:nvSpPr>
          <p:cNvPr id="70660" name="TextBox 4">
            <a:extLst>
              <a:ext uri="{FF2B5EF4-FFF2-40B4-BE49-F238E27FC236}">
                <a16:creationId xmlns:a16="http://schemas.microsoft.com/office/drawing/2014/main" id="{58BE05B9-7F61-43D2-9BDE-623D91557237}"/>
              </a:ext>
            </a:extLst>
          </p:cNvPr>
          <p:cNvSpPr txBox="1">
            <a:spLocks noChangeArrowheads="1"/>
          </p:cNvSpPr>
          <p:nvPr/>
        </p:nvSpPr>
        <p:spPr bwMode="auto">
          <a:xfrm>
            <a:off x="1524000" y="609600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Wallace, “Crisis of the Word: A Message to Pastors or Would-be Pastors,” </a:t>
            </a:r>
          </a:p>
          <a:p>
            <a:pPr algn="ctr" eaLnBrk="1" hangingPunct="1"/>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Conservative Theological Journal</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no. 2 (August 1997): 108.</a:t>
            </a:r>
          </a:p>
        </p:txBody>
      </p:sp>
      <p:pic>
        <p:nvPicPr>
          <p:cNvPr id="70661" name="Picture 2">
            <a:extLst>
              <a:ext uri="{FF2B5EF4-FFF2-40B4-BE49-F238E27FC236}">
                <a16:creationId xmlns:a16="http://schemas.microsoft.com/office/drawing/2014/main" id="{A549F292-77A2-4855-B3DC-FEE656D619E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1627" y="121920"/>
            <a:ext cx="826173"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551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Observation (13-14)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Private counsel (15-16)</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Decision (17-18)</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response (19-20)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Sanhedrin’s response (21-22)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Sanhedrin’s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4:13-22</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16487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4:19-20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Response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Rhetorical Question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Commitment (20)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08258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4:19-20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Response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Rhetorical Question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Commitment (20)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83062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a:xfrm>
            <a:off x="3962400" y="304800"/>
            <a:ext cx="4267200" cy="1143000"/>
          </a:xfrm>
        </p:spPr>
        <p:txBody>
          <a:bodyPr/>
          <a:lstStyle/>
          <a:p>
            <a:pPr algn="ctr" eaLnBrk="1" hangingPunct="1"/>
            <a:r>
              <a:rPr lang="en-US" altLang="en-US"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Outline</a:t>
            </a:r>
          </a:p>
        </p:txBody>
      </p:sp>
      <p:sp>
        <p:nvSpPr>
          <p:cNvPr id="12295" name="Rectangle 7"/>
          <p:cNvSpPr>
            <a:spLocks noGrp="1" noChangeArrowheads="1"/>
          </p:cNvSpPr>
          <p:nvPr>
            <p:ph type="body" idx="1"/>
          </p:nvPr>
        </p:nvSpPr>
        <p:spPr>
          <a:xfrm>
            <a:off x="3810000" y="1600200"/>
            <a:ext cx="6629400" cy="5029200"/>
          </a:xfrm>
        </p:spPr>
        <p:txBody>
          <a:bodyPr/>
          <a:lstStyle/>
          <a:p>
            <a:pPr marL="0" lvl="1" indent="0" eaLnBrk="1" hangingPunct="1">
              <a:lnSpc>
                <a:spcPct val="90000"/>
              </a:lnSpc>
              <a:spcBef>
                <a:spcPts val="0"/>
              </a:spcBef>
              <a:spcAft>
                <a:spcPts val="2400"/>
              </a:spcAft>
              <a:buSzPct val="100000"/>
              <a:buNone/>
              <a:defRPr/>
            </a:pPr>
            <a:r>
              <a:rPr lang="en-US" sz="3200" dirty="0"/>
              <a:t>Chiasm “Aramaic” ( 2-7)</a:t>
            </a:r>
          </a:p>
          <a:p>
            <a:pPr marL="533400" indent="-533400" eaLnBrk="1" hangingPunct="1">
              <a:lnSpc>
                <a:spcPct val="90000"/>
              </a:lnSpc>
              <a:buNone/>
              <a:defRPr/>
            </a:pPr>
            <a:r>
              <a:rPr lang="en-US" sz="3200" dirty="0"/>
              <a:t>1. Gentile History (2)</a:t>
            </a:r>
          </a:p>
          <a:p>
            <a:pPr marL="952500" lvl="1" indent="-495300" eaLnBrk="1" hangingPunct="1">
              <a:lnSpc>
                <a:spcPct val="90000"/>
              </a:lnSpc>
              <a:buNone/>
              <a:defRPr/>
            </a:pPr>
            <a:r>
              <a:rPr lang="en-US" sz="3200" dirty="0"/>
              <a:t>2. Protection (3)</a:t>
            </a:r>
          </a:p>
          <a:p>
            <a:pPr marL="1371600" lvl="2" indent="-457200" eaLnBrk="1" hangingPunct="1">
              <a:lnSpc>
                <a:spcPct val="90000"/>
              </a:lnSpc>
              <a:buNone/>
              <a:defRPr/>
            </a:pPr>
            <a:r>
              <a:rPr lang="en-US" sz="3200" dirty="0"/>
              <a:t>3. Revelation to a gentile king (4)</a:t>
            </a:r>
            <a:endParaRPr lang="en-US" sz="3200" b="1" dirty="0"/>
          </a:p>
          <a:p>
            <a:pPr marL="1371600" lvl="2" indent="-457200" eaLnBrk="1" hangingPunct="1">
              <a:lnSpc>
                <a:spcPct val="90000"/>
              </a:lnSpc>
              <a:buNone/>
              <a:defRPr/>
            </a:pPr>
            <a:r>
              <a:rPr lang="en-US" sz="3200" dirty="0"/>
              <a:t>3. Revelation to a gentile king (5)</a:t>
            </a:r>
          </a:p>
          <a:p>
            <a:pPr marL="952500" lvl="1" indent="-495300" eaLnBrk="1" hangingPunct="1">
              <a:lnSpc>
                <a:spcPct val="90000"/>
              </a:lnSpc>
              <a:buNone/>
              <a:defRPr/>
            </a:pPr>
            <a:r>
              <a:rPr lang="en-US" sz="3200" dirty="0"/>
              <a:t>2. Protection (6)</a:t>
            </a:r>
          </a:p>
          <a:p>
            <a:pPr marL="533400" indent="-533400" eaLnBrk="1" hangingPunct="1">
              <a:lnSpc>
                <a:spcPct val="90000"/>
              </a:lnSpc>
              <a:buNone/>
              <a:defRPr/>
            </a:pPr>
            <a:r>
              <a:rPr lang="en-US" sz="3200" dirty="0"/>
              <a:t>1. Gentile history (7)</a:t>
            </a:r>
          </a:p>
          <a:p>
            <a:pPr marL="533400" indent="-533400" eaLnBrk="1" hangingPunct="1">
              <a:lnSpc>
                <a:spcPct val="90000"/>
              </a:lnSpc>
              <a:buNone/>
              <a:defRPr/>
            </a:pPr>
            <a:endParaRPr lang="en-US" dirty="0"/>
          </a:p>
        </p:txBody>
      </p:sp>
      <p:grpSp>
        <p:nvGrpSpPr>
          <p:cNvPr id="4" name="Group 2"/>
          <p:cNvGrpSpPr>
            <a:grpSpLocks/>
          </p:cNvGrpSpPr>
          <p:nvPr/>
        </p:nvGrpSpPr>
        <p:grpSpPr bwMode="auto">
          <a:xfrm>
            <a:off x="1981200" y="2590800"/>
            <a:ext cx="1752600" cy="2971800"/>
            <a:chOff x="672" y="1152"/>
            <a:chExt cx="1104" cy="2400"/>
          </a:xfrm>
        </p:grpSpPr>
        <p:sp>
          <p:nvSpPr>
            <p:cNvPr id="5" name="Line 3"/>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spTree>
    <p:extLst>
      <p:ext uri="{BB962C8B-B14F-4D97-AF65-F5344CB8AC3E}">
        <p14:creationId xmlns:p14="http://schemas.microsoft.com/office/powerpoint/2010/main" val="2396757372"/>
      </p:ext>
    </p:extLst>
  </p:cSld>
  <p:clrMapOvr>
    <a:masterClrMapping/>
  </p:clrMapOvr>
  <p:transition>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a:xfrm>
            <a:off x="3962400" y="304800"/>
            <a:ext cx="4267200" cy="1143000"/>
          </a:xfrm>
        </p:spPr>
        <p:txBody>
          <a:bodyPr/>
          <a:lstStyle/>
          <a:p>
            <a:pPr algn="ctr" eaLnBrk="1" hangingPunct="1"/>
            <a:r>
              <a:rPr lang="en-US" altLang="en-US"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Outline</a:t>
            </a:r>
          </a:p>
        </p:txBody>
      </p:sp>
      <p:sp>
        <p:nvSpPr>
          <p:cNvPr id="12295" name="Rectangle 7"/>
          <p:cNvSpPr>
            <a:spLocks noGrp="1" noChangeArrowheads="1"/>
          </p:cNvSpPr>
          <p:nvPr>
            <p:ph type="body" idx="1"/>
          </p:nvPr>
        </p:nvSpPr>
        <p:spPr>
          <a:xfrm>
            <a:off x="3810000" y="1600200"/>
            <a:ext cx="6629400" cy="5029200"/>
          </a:xfrm>
        </p:spPr>
        <p:txBody>
          <a:bodyPr/>
          <a:lstStyle/>
          <a:p>
            <a:pPr marL="0" lvl="1" indent="0" eaLnBrk="1" hangingPunct="1">
              <a:lnSpc>
                <a:spcPct val="90000"/>
              </a:lnSpc>
              <a:spcBef>
                <a:spcPts val="0"/>
              </a:spcBef>
              <a:spcAft>
                <a:spcPts val="2400"/>
              </a:spcAft>
              <a:buSzPct val="100000"/>
              <a:buNone/>
              <a:defRPr/>
            </a:pPr>
            <a:r>
              <a:rPr lang="en-US" sz="3200" dirty="0"/>
              <a:t>Chiasm “Aramaic” ( 2-7)</a:t>
            </a:r>
          </a:p>
          <a:p>
            <a:pPr marL="533400" indent="-533400" eaLnBrk="1" hangingPunct="1">
              <a:lnSpc>
                <a:spcPct val="90000"/>
              </a:lnSpc>
              <a:buNone/>
              <a:defRPr/>
            </a:pPr>
            <a:r>
              <a:rPr lang="en-US" sz="3200" dirty="0"/>
              <a:t>1. Gentile History (2)</a:t>
            </a:r>
          </a:p>
          <a:p>
            <a:pPr marL="952500" lvl="1" indent="-495300" eaLnBrk="1" hangingPunct="1">
              <a:lnSpc>
                <a:spcPct val="90000"/>
              </a:lnSpc>
              <a:buNone/>
              <a:defRPr/>
            </a:pPr>
            <a:r>
              <a:rPr lang="en-US" sz="3200" dirty="0"/>
              <a:t>2. </a:t>
            </a:r>
            <a:r>
              <a:rPr lang="en-US" sz="3200" b="1" u="sng" dirty="0">
                <a:solidFill>
                  <a:srgbClr val="FFFFCC"/>
                </a:solidFill>
              </a:rPr>
              <a:t>Protection (3)</a:t>
            </a:r>
          </a:p>
          <a:p>
            <a:pPr marL="1371600" lvl="2" indent="-457200" eaLnBrk="1" hangingPunct="1">
              <a:lnSpc>
                <a:spcPct val="90000"/>
              </a:lnSpc>
              <a:buNone/>
              <a:defRPr/>
            </a:pPr>
            <a:r>
              <a:rPr lang="en-US" sz="3200" dirty="0"/>
              <a:t>3. Revelation to a gentile king (4)</a:t>
            </a:r>
            <a:endParaRPr lang="en-US" sz="3200" b="1" dirty="0"/>
          </a:p>
          <a:p>
            <a:pPr marL="1371600" lvl="2" indent="-457200" eaLnBrk="1" hangingPunct="1">
              <a:lnSpc>
                <a:spcPct val="90000"/>
              </a:lnSpc>
              <a:buNone/>
              <a:defRPr/>
            </a:pPr>
            <a:r>
              <a:rPr lang="en-US" sz="3200" dirty="0"/>
              <a:t>3. Revelation to a gentile king (5)</a:t>
            </a:r>
          </a:p>
          <a:p>
            <a:pPr marL="952500" lvl="1" indent="-495300" eaLnBrk="1" hangingPunct="1">
              <a:lnSpc>
                <a:spcPct val="90000"/>
              </a:lnSpc>
              <a:buNone/>
              <a:defRPr/>
            </a:pPr>
            <a:r>
              <a:rPr lang="en-US" sz="3200" dirty="0"/>
              <a:t>2. </a:t>
            </a:r>
            <a:r>
              <a:rPr lang="en-US" sz="3200" b="1" u="sng" dirty="0">
                <a:solidFill>
                  <a:srgbClr val="FFFFCC"/>
                </a:solidFill>
              </a:rPr>
              <a:t>Protection (6)</a:t>
            </a:r>
          </a:p>
          <a:p>
            <a:pPr marL="533400" indent="-533400" eaLnBrk="1" hangingPunct="1">
              <a:lnSpc>
                <a:spcPct val="90000"/>
              </a:lnSpc>
              <a:buNone/>
              <a:defRPr/>
            </a:pPr>
            <a:r>
              <a:rPr lang="en-US" sz="3200" dirty="0"/>
              <a:t>1. Gentile history (7)</a:t>
            </a:r>
          </a:p>
          <a:p>
            <a:pPr marL="533400" indent="-533400" eaLnBrk="1" hangingPunct="1">
              <a:lnSpc>
                <a:spcPct val="90000"/>
              </a:lnSpc>
              <a:buNone/>
              <a:defRPr/>
            </a:pPr>
            <a:endParaRPr lang="en-US" dirty="0"/>
          </a:p>
        </p:txBody>
      </p:sp>
      <p:grpSp>
        <p:nvGrpSpPr>
          <p:cNvPr id="4" name="Group 2"/>
          <p:cNvGrpSpPr>
            <a:grpSpLocks/>
          </p:cNvGrpSpPr>
          <p:nvPr/>
        </p:nvGrpSpPr>
        <p:grpSpPr bwMode="auto">
          <a:xfrm>
            <a:off x="1981200" y="2590800"/>
            <a:ext cx="1752600" cy="2971800"/>
            <a:chOff x="672" y="1152"/>
            <a:chExt cx="1104" cy="2400"/>
          </a:xfrm>
        </p:grpSpPr>
        <p:sp>
          <p:nvSpPr>
            <p:cNvPr id="5" name="Line 3"/>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spTree>
    <p:extLst>
      <p:ext uri="{BB962C8B-B14F-4D97-AF65-F5344CB8AC3E}">
        <p14:creationId xmlns:p14="http://schemas.microsoft.com/office/powerpoint/2010/main" val="943222308"/>
      </p:ext>
    </p:extLst>
  </p:cSld>
  <p:clrMapOvr>
    <a:masterClrMapping/>
  </p:clrMapOvr>
  <p:transition>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4:19-20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Response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Rhetorical Question (19)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Commitment (20)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37665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954655"/>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4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My witnesses</a:t>
            </a:r>
            <a:r>
              <a:rPr lang="en-US" sz="3400" dirty="0">
                <a:effectLst>
                  <a:outerShdw blurRad="38100" dist="38100" dir="2700000" algn="tl">
                    <a:srgbClr val="000000">
                      <a:alpha val="43137"/>
                    </a:srgbClr>
                  </a:outerShdw>
                </a:effectLst>
                <a:cs typeface="Calibri" panose="020F0502020204030204" pitchFamily="34" charset="0"/>
              </a:rPr>
              <a:t> both in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400" dirty="0">
                <a:effectLst>
                  <a:outerShdw blurRad="38100" dist="38100" dir="2700000" algn="tl">
                    <a:srgbClr val="000000">
                      <a:alpha val="43137"/>
                    </a:srgbClr>
                  </a:outerShdw>
                </a:effectLst>
                <a:cs typeface="Calibri" panose="020F0502020204030204" pitchFamily="34" charset="0"/>
              </a:rPr>
              <a:t>, and in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400" dirty="0">
                <a:effectLst>
                  <a:outerShdw blurRad="38100" dist="38100" dir="2700000" algn="tl">
                    <a:srgbClr val="000000">
                      <a:alpha val="43137"/>
                    </a:srgbClr>
                  </a:outerShdw>
                </a:effectLst>
                <a:cs typeface="Calibri" panose="020F0502020204030204" pitchFamily="34" charset="0"/>
              </a:rPr>
              <a:t>, and even to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4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8241" y="2667000"/>
            <a:ext cx="2275518" cy="2286000"/>
          </a:xfrm>
          <a:prstGeom prst="ellipse">
            <a:avLst/>
          </a:prstGeom>
        </p:spPr>
      </p:pic>
    </p:spTree>
    <p:extLst>
      <p:ext uri="{BB962C8B-B14F-4D97-AF65-F5344CB8AC3E}">
        <p14:creationId xmlns:p14="http://schemas.microsoft.com/office/powerpoint/2010/main" val="3364622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Observation (13-14)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Private counsel (15-16)</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Decision (17-18)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response (19-20)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Sanhedrin’s response (21-22)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Sanhedrin’s Decision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4:13-22</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97875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4:8-12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Addresses Sanhedrin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source (8-10)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Israel’s rejection of Messiah (11)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Only way of Salvation (12)</a:t>
            </a:r>
          </a:p>
          <a:p>
            <a:pPr marL="457200" lvl="3" indent="-457200">
              <a:lnSpc>
                <a:spcPct val="100000"/>
              </a:lnSpc>
              <a:spcBef>
                <a:spcPts val="0"/>
              </a:spcBef>
              <a:spcAft>
                <a:spcPts val="24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9115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4:21-22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Response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Decision (21)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Observation about the Lame Man (22)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021610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4:21-22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Response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Decision (21)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Observation about the Lame Man (22)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17128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4:21-22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Response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Decision (21)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Observation about the Lame Man (22)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7414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877711"/>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2:22</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 of Israel, listen to these words: Jesus the Nazarene, a man attested to you by God with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miracles and wonders and signs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God performed through Him in your midst, just as you yourselves know.”</a:t>
            </a:r>
          </a:p>
        </p:txBody>
      </p:sp>
    </p:spTree>
    <p:extLst>
      <p:ext uri="{BB962C8B-B14F-4D97-AF65-F5344CB8AC3E}">
        <p14:creationId xmlns:p14="http://schemas.microsoft.com/office/powerpoint/2010/main" val="2881510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47E23F-6F84-46F2-A333-36E024AE3D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a:extLst>
              <a:ext uri="{FF2B5EF4-FFF2-40B4-BE49-F238E27FC236}">
                <a16:creationId xmlns:a16="http://schemas.microsoft.com/office/drawing/2014/main" id="{1BBD5D79-810F-4C31-9E76-98617E3595F1}"/>
              </a:ext>
            </a:extLst>
          </p:cNvPr>
          <p:cNvSpPr>
            <a:spLocks noGrp="1"/>
          </p:cNvSpPr>
          <p:nvPr>
            <p:ph type="body" idx="4294967295"/>
          </p:nvPr>
        </p:nvSpPr>
        <p:spPr>
          <a:xfrm>
            <a:off x="609600" y="0"/>
            <a:ext cx="10972800" cy="3657600"/>
          </a:xfrm>
        </p:spPr>
        <p:txBody>
          <a:bodyPr/>
          <a:lstStyle/>
          <a:p>
            <a:pPr marL="0" indent="0" algn="ctr" defTabSz="457200" eaLnBrk="0" hangingPunct="0">
              <a:lnSpc>
                <a:spcPct val="100000"/>
              </a:lnSpc>
              <a:spcBef>
                <a:spcPts val="0"/>
              </a:spcBef>
              <a:spcAft>
                <a:spcPts val="600"/>
              </a:spcAft>
              <a:buNone/>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20:30-31</a:t>
            </a:r>
          </a:p>
          <a:p>
            <a:pPr marL="0" indent="0" algn="just">
              <a:lnSpc>
                <a:spcPct val="100000"/>
              </a:lnSpc>
              <a:spcBef>
                <a:spcPts val="0"/>
              </a:spcBef>
              <a:buNone/>
              <a:defRPr/>
            </a:pPr>
            <a:r>
              <a:rPr lang="en-US" sz="3400" dirty="0">
                <a:effectLst>
                  <a:outerShdw blurRad="38100" dist="38100" dir="2700000" algn="tl">
                    <a:srgbClr val="000000">
                      <a:alpha val="43137"/>
                    </a:srgbClr>
                  </a:outerShdw>
                </a:effectLst>
                <a:cs typeface="Calibri" panose="020F0502020204030204" pitchFamily="34" charset="0"/>
              </a:rPr>
              <a:t>“Therefore many other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signs</a:t>
            </a:r>
            <a:r>
              <a:rPr lang="en-US" sz="3400" dirty="0">
                <a:effectLst>
                  <a:outerShdw blurRad="38100" dist="38100" dir="2700000" algn="tl">
                    <a:srgbClr val="000000">
                      <a:alpha val="43137"/>
                    </a:srgbClr>
                  </a:outerShdw>
                </a:effectLst>
                <a:cs typeface="Calibri" panose="020F0502020204030204" pitchFamily="34" charset="0"/>
              </a:rPr>
              <a:t> Jesus also performed in the presence of the disciples, which are not written in this book; but these have been written so that you may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believe</a:t>
            </a:r>
            <a:r>
              <a:rPr lang="en-US" sz="3400" dirty="0">
                <a:effectLst>
                  <a:outerShdw blurRad="38100" dist="38100" dir="2700000" algn="tl">
                    <a:srgbClr val="000000">
                      <a:alpha val="43137"/>
                    </a:srgbClr>
                  </a:outerShdw>
                </a:effectLst>
                <a:cs typeface="Calibri" panose="020F0502020204030204" pitchFamily="34" charset="0"/>
              </a:rPr>
              <a:t> that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Jesus is the Christ, the Son of God</a:t>
            </a:r>
            <a:r>
              <a:rPr lang="en-US" sz="3400" dirty="0">
                <a:effectLst>
                  <a:outerShdw blurRad="38100" dist="38100" dir="2700000" algn="tl">
                    <a:srgbClr val="000000">
                      <a:alpha val="43137"/>
                    </a:srgbClr>
                  </a:outerShdw>
                </a:effectLst>
                <a:cs typeface="Calibri" panose="020F0502020204030204" pitchFamily="34" charset="0"/>
              </a:rPr>
              <a:t>; and that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believing</a:t>
            </a:r>
            <a:r>
              <a:rPr lang="en-US" sz="3400" dirty="0">
                <a:effectLst>
                  <a:outerShdw blurRad="38100" dist="38100" dir="2700000" algn="tl">
                    <a:srgbClr val="000000">
                      <a:alpha val="43137"/>
                    </a:srgbClr>
                  </a:outerShdw>
                </a:effectLst>
                <a:cs typeface="Calibri" panose="020F0502020204030204" pitchFamily="34" charset="0"/>
              </a:rPr>
              <a:t> you may have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life</a:t>
            </a:r>
            <a:r>
              <a:rPr lang="en-US" sz="3400" dirty="0">
                <a:effectLst>
                  <a:outerShdw blurRad="38100" dist="38100" dir="2700000" algn="tl">
                    <a:srgbClr val="000000">
                      <a:alpha val="43137"/>
                    </a:srgbClr>
                  </a:outerShdw>
                </a:effectLst>
                <a:cs typeface="Calibri" panose="020F0502020204030204" pitchFamily="34" charset="0"/>
              </a:rPr>
              <a:t> in His name.”</a:t>
            </a:r>
          </a:p>
        </p:txBody>
      </p:sp>
      <p:pic>
        <p:nvPicPr>
          <p:cNvPr id="5126" name="Picture 6" descr="http://www.maggiesnotebook.com/wp-content/uploads/2011/08/Apostle_John_35.jpg">
            <a:extLst>
              <a:ext uri="{FF2B5EF4-FFF2-40B4-BE49-F238E27FC236}">
                <a16:creationId xmlns:a16="http://schemas.microsoft.com/office/drawing/2014/main" id="{F023F11B-66E4-41B9-9CFA-B4C17464B2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6990" y="3200400"/>
            <a:ext cx="1358021" cy="164592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7351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3600" dirty="0">
                <a:solidFill>
                  <a:srgbClr val="00FFFF"/>
                </a:solidFill>
                <a:latin typeface="+mn-lt"/>
              </a:rPr>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55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853440"/>
            <a:ext cx="727363"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2113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557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3934000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the Apostles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Motivation for the Prayer (24)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Prayer (25-30)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Answer to the Prayer (31)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Prayer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4:23-31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12071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Report to the Apostles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Motivation for the Prayer (24)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Prayer (25-30)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Answer to the Prayer (31)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Prayer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4:23-31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85253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the Apostles (23)</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Motivation for the Prayer (24)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Prayer (25-30)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Answer to the Prayer (31)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Prayer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4:23-31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95962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425786064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7BE91-463D-4735-BE51-87F8C13BDF5D}"/>
              </a:ext>
            </a:extLst>
          </p:cNvPr>
          <p:cNvPicPr>
            <a:picLocks noChangeAspect="1"/>
          </p:cNvPicPr>
          <p:nvPr/>
        </p:nvPicPr>
        <p:blipFill>
          <a:blip r:embed="rId2"/>
          <a:stretch>
            <a:fillRect/>
          </a:stretch>
        </p:blipFill>
        <p:spPr>
          <a:xfrm>
            <a:off x="0" y="1"/>
            <a:ext cx="12192000" cy="6857999"/>
          </a:xfrm>
          <a:prstGeom prst="rect">
            <a:avLst/>
          </a:prstGeom>
        </p:spPr>
      </p:pic>
      <p:sp>
        <p:nvSpPr>
          <p:cNvPr id="20483" name="Rectangle 3"/>
          <p:cNvSpPr>
            <a:spLocks noGrp="1" noChangeArrowheads="1"/>
          </p:cNvSpPr>
          <p:nvPr>
            <p:ph idx="1"/>
          </p:nvPr>
        </p:nvSpPr>
        <p:spPr>
          <a:xfrm>
            <a:off x="609600" y="0"/>
            <a:ext cx="10972800" cy="4876800"/>
          </a:xfrm>
        </p:spPr>
        <p:txBody>
          <a:bodyPr/>
          <a:lstStyle/>
          <a:p>
            <a:pPr marL="0" indent="0" algn="ctr">
              <a:lnSpc>
                <a:spcPct val="100000"/>
              </a:lnSpc>
              <a:spcBef>
                <a:spcPts val="0"/>
              </a:spcBef>
              <a:spcAft>
                <a:spcPts val="0"/>
              </a:spcAft>
              <a:buNone/>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Exodus 20:8-11</a:t>
            </a:r>
          </a:p>
          <a:p>
            <a:pPr marL="0" indent="0" algn="ctr">
              <a:lnSpc>
                <a:spcPct val="100000"/>
              </a:lnSpc>
              <a:spcBef>
                <a:spcPts val="0"/>
              </a:spcBef>
              <a:spcAft>
                <a:spcPts val="600"/>
              </a:spcAft>
              <a:buNone/>
              <a:defRPr/>
            </a:pPr>
            <a:r>
              <a:rPr lang="en-US" sz="3200" b="1" dirty="0">
                <a:solidFill>
                  <a:srgbClr val="FFFFCC"/>
                </a:solidFill>
              </a:rPr>
              <a:t>Solar Non-Consecutive Days?</a:t>
            </a:r>
          </a:p>
          <a:p>
            <a:pPr marL="0" indent="0" algn="just">
              <a:lnSpc>
                <a:spcPct val="100000"/>
              </a:lnSpc>
              <a:spcBef>
                <a:spcPts val="0"/>
              </a:spcBef>
              <a:spcAft>
                <a:spcPts val="1200"/>
              </a:spcAft>
              <a:buNone/>
              <a:defRPr/>
            </a:pPr>
            <a:r>
              <a:rPr lang="en-US" sz="3000" baseline="30000" dirty="0"/>
              <a:t>8</a:t>
            </a:r>
            <a:r>
              <a:rPr lang="en-US" sz="3000" dirty="0"/>
              <a:t> “Remember the sabbath day, to keep it holy. </a:t>
            </a:r>
            <a:r>
              <a:rPr lang="en-US" sz="3000" baseline="30000" dirty="0"/>
              <a:t>9</a:t>
            </a:r>
            <a:r>
              <a:rPr lang="en-US" sz="3000" dirty="0"/>
              <a:t> </a:t>
            </a:r>
            <a:r>
              <a:rPr lang="en-US" sz="3000" b="1" u="sng" dirty="0">
                <a:solidFill>
                  <a:srgbClr val="FFFFCC"/>
                </a:solidFill>
              </a:rPr>
              <a:t>Six days</a:t>
            </a:r>
            <a:r>
              <a:rPr lang="en-US" sz="3000" dirty="0"/>
              <a:t> you shall labor and do all your work, </a:t>
            </a:r>
            <a:r>
              <a:rPr lang="en-US" sz="3000" baseline="30000" dirty="0"/>
              <a:t>10</a:t>
            </a:r>
            <a:r>
              <a:rPr lang="en-US" sz="3000" dirty="0"/>
              <a:t> but the </a:t>
            </a:r>
            <a:r>
              <a:rPr lang="en-US" sz="3000" b="1" u="sng" dirty="0">
                <a:solidFill>
                  <a:srgbClr val="FFFFCC"/>
                </a:solidFill>
              </a:rPr>
              <a:t>seventh day</a:t>
            </a:r>
            <a:r>
              <a:rPr lang="en-US" sz="3000" dirty="0"/>
              <a:t> is a sabbath of the Lord your God; in it you shall not do any work, you or your son or your daughter, your male or your female servant or your cattle or your sojourner who stays with you. </a:t>
            </a:r>
            <a:r>
              <a:rPr lang="en-US" sz="3000" baseline="30000" dirty="0"/>
              <a:t>11</a:t>
            </a:r>
            <a:r>
              <a:rPr lang="en-US" sz="3000" dirty="0"/>
              <a:t> For in </a:t>
            </a:r>
            <a:r>
              <a:rPr lang="en-US" sz="3000" b="1" u="sng" dirty="0">
                <a:solidFill>
                  <a:srgbClr val="FFFFCC"/>
                </a:solidFill>
              </a:rPr>
              <a:t>six days</a:t>
            </a:r>
            <a:r>
              <a:rPr lang="en-US" sz="3000" dirty="0"/>
              <a:t> the Lord made the heavens and the earth, the sea and all that is in them, and rested on </a:t>
            </a:r>
            <a:r>
              <a:rPr lang="en-US" sz="3000" b="1" u="sng" dirty="0">
                <a:solidFill>
                  <a:srgbClr val="FFFFCC"/>
                </a:solidFill>
              </a:rPr>
              <a:t>the seventh day</a:t>
            </a:r>
            <a:r>
              <a:rPr lang="en-US" sz="3000" dirty="0"/>
              <a:t>; therefore the Lord blessed the sabbath day and made it holy.” </a:t>
            </a:r>
          </a:p>
        </p:txBody>
      </p:sp>
    </p:spTree>
    <p:extLst>
      <p:ext uri="{BB962C8B-B14F-4D97-AF65-F5344CB8AC3E}">
        <p14:creationId xmlns:p14="http://schemas.microsoft.com/office/powerpoint/2010/main" val="934894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a:stretch>
            <a:fillRect/>
          </a:stretch>
        </p:blipFill>
        <p:spPr>
          <a:xfrm>
            <a:off x="0" y="1"/>
            <a:ext cx="12192000" cy="6857999"/>
          </a:xfrm>
          <a:prstGeom prst="rect">
            <a:avLst/>
          </a:prstGeom>
        </p:spPr>
      </p:pic>
      <p:sp>
        <p:nvSpPr>
          <p:cNvPr id="20483" name="Rectangle 3"/>
          <p:cNvSpPr>
            <a:spLocks noGrp="1" noChangeArrowheads="1"/>
          </p:cNvSpPr>
          <p:nvPr>
            <p:ph idx="1"/>
          </p:nvPr>
        </p:nvSpPr>
        <p:spPr>
          <a:xfrm>
            <a:off x="609600" y="0"/>
            <a:ext cx="10972800" cy="4114800"/>
          </a:xfrm>
        </p:spPr>
        <p:txBody>
          <a:bodyPr/>
          <a:lstStyle/>
          <a:p>
            <a:pPr marL="0" indent="0" algn="ctr">
              <a:lnSpc>
                <a:spcPct val="100000"/>
              </a:lnSpc>
              <a:spcBef>
                <a:spcPts val="0"/>
              </a:spcBef>
              <a:spcAft>
                <a:spcPts val="0"/>
              </a:spcAft>
              <a:buNone/>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Exodus 31:15-17</a:t>
            </a:r>
          </a:p>
          <a:p>
            <a:pPr marL="0" indent="0" algn="ctr">
              <a:lnSpc>
                <a:spcPct val="100000"/>
              </a:lnSpc>
              <a:spcBef>
                <a:spcPts val="0"/>
              </a:spcBef>
              <a:spcAft>
                <a:spcPts val="600"/>
              </a:spcAft>
              <a:buNone/>
              <a:defRPr/>
            </a:pPr>
            <a:r>
              <a:rPr lang="en-US" sz="3200" b="1" dirty="0">
                <a:solidFill>
                  <a:srgbClr val="FFFFCC"/>
                </a:solidFill>
              </a:rPr>
              <a:t>Solar Non-Consecutive Days?</a:t>
            </a:r>
          </a:p>
          <a:p>
            <a:pPr marL="0" indent="0" algn="just">
              <a:lnSpc>
                <a:spcPct val="100000"/>
              </a:lnSpc>
              <a:spcBef>
                <a:spcPts val="0"/>
              </a:spcBef>
              <a:buNone/>
            </a:pPr>
            <a:r>
              <a:rPr lang="en-US" sz="3000" baseline="30000" dirty="0"/>
              <a:t>15</a:t>
            </a:r>
            <a:r>
              <a:rPr lang="en-US" sz="3000" dirty="0"/>
              <a:t> ‘For </a:t>
            </a:r>
            <a:r>
              <a:rPr lang="en-US" sz="3000" b="1" u="sng" dirty="0">
                <a:solidFill>
                  <a:srgbClr val="FFFFCC"/>
                </a:solidFill>
              </a:rPr>
              <a:t>six days</a:t>
            </a:r>
            <a:r>
              <a:rPr lang="en-US" sz="3000" dirty="0"/>
              <a:t> work may be done, but on </a:t>
            </a:r>
            <a:r>
              <a:rPr lang="en-US" sz="3000" b="1" u="sng" dirty="0">
                <a:solidFill>
                  <a:srgbClr val="FFFFCC"/>
                </a:solidFill>
              </a:rPr>
              <a:t>the seventh day </a:t>
            </a:r>
            <a:r>
              <a:rPr lang="en-US" sz="3000" dirty="0"/>
              <a:t>there is a sabbath of complete rest, holy to the </a:t>
            </a:r>
            <a:r>
              <a:rPr lang="en-US" sz="3000" cap="small" dirty="0"/>
              <a:t>Lord</a:t>
            </a:r>
            <a:r>
              <a:rPr lang="en-US" sz="3000" dirty="0"/>
              <a:t>; whoever does any work on the sabbath day shall surely be put to death. </a:t>
            </a:r>
            <a:r>
              <a:rPr lang="en-US" sz="3000" baseline="30000" dirty="0"/>
              <a:t>16</a:t>
            </a:r>
            <a:r>
              <a:rPr lang="en-US" sz="3000" dirty="0"/>
              <a:t> ‘So the sons of Israel shall observe the sabbath, to celebrate the sabbath throughout their generations as a perpetual covenant.’ </a:t>
            </a:r>
            <a:r>
              <a:rPr lang="en-US" sz="3000" baseline="30000" dirty="0"/>
              <a:t>17</a:t>
            </a:r>
            <a:r>
              <a:rPr lang="en-US" sz="3000" dirty="0"/>
              <a:t> “It is a sign between Me and the sons of Israel forever; for in </a:t>
            </a:r>
            <a:r>
              <a:rPr lang="en-US" sz="3000" b="1" u="sng" dirty="0">
                <a:solidFill>
                  <a:srgbClr val="FFFFCC"/>
                </a:solidFill>
              </a:rPr>
              <a:t>six days</a:t>
            </a:r>
            <a:r>
              <a:rPr lang="en-US" sz="3000" dirty="0"/>
              <a:t> the </a:t>
            </a:r>
            <a:r>
              <a:rPr lang="en-US" sz="3000" cap="small" dirty="0"/>
              <a:t>Lord</a:t>
            </a:r>
            <a:r>
              <a:rPr lang="en-US" sz="3000" dirty="0"/>
              <a:t> made heaven and earth, but on </a:t>
            </a:r>
            <a:r>
              <a:rPr lang="en-US" sz="3000" b="1" u="sng" dirty="0">
                <a:solidFill>
                  <a:srgbClr val="FFFFCC"/>
                </a:solidFill>
              </a:rPr>
              <a:t>the seventh day</a:t>
            </a:r>
            <a:r>
              <a:rPr lang="en-US" sz="3000" dirty="0"/>
              <a:t> He ceased </a:t>
            </a:r>
            <a:r>
              <a:rPr lang="en-US" sz="3000" i="1" dirty="0"/>
              <a:t>from labor,</a:t>
            </a:r>
            <a:r>
              <a:rPr lang="en-US" sz="3000" dirty="0"/>
              <a:t> and was refreshed.” </a:t>
            </a:r>
          </a:p>
        </p:txBody>
      </p:sp>
    </p:spTree>
    <p:extLst>
      <p:ext uri="{BB962C8B-B14F-4D97-AF65-F5344CB8AC3E}">
        <p14:creationId xmlns:p14="http://schemas.microsoft.com/office/powerpoint/2010/main" val="2034740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apostles addressed God as ‘Lord,’ or in Greek as </a:t>
            </a:r>
            <a:r>
              <a:rPr lang="en-US" sz="3200" i="1" dirty="0" err="1">
                <a:effectLst>
                  <a:outerShdw blurRad="38100" dist="38100" dir="2700000" algn="tl">
                    <a:srgbClr val="000000">
                      <a:alpha val="43137"/>
                    </a:srgbClr>
                  </a:outerShdw>
                </a:effectLst>
              </a:rPr>
              <a:t>despotés</a:t>
            </a:r>
            <a:r>
              <a:rPr lang="en-US" sz="3200" dirty="0">
                <a:effectLst>
                  <a:outerShdw blurRad="38100" dist="38100" dir="2700000" algn="tl">
                    <a:srgbClr val="000000">
                      <a:alpha val="43137"/>
                    </a:srgbClr>
                  </a:outerShdw>
                </a:effectLst>
              </a:rPr>
              <a:t>. This term is used a total of ten times in the New Testament: four times of a human lord (I Tim. 6:1, 2; Titus 2:9; I Pet. 2:18), three times of God (Lk. 2:29; Acts 4:24; Rev. 6:10), and three times of the Messiah (II Tim. 2:21; II Peter 2:1; Jude 4). In this verse, the apostles used the word in the sense of a master-slave relationship. Thus, they recognized God’s authority. He is the One who made the heavens and the earth and the sea and all life that is in them. This was a recognition of God’s power displayed in the act of creation.”</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0892704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the Apostles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Motivation for the Prayer (24)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Prayer (25-30)</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Answer to the Prayer (31)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Prayer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4:23-31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20762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4:25-30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Citation of Ps. 2:1-2 (25-26)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(27-28)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Three requests (29-30)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459158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4:25-30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Citation of Ps. 2:1-2 (25-26)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(27-28)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Three requests (29-30)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22287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9B6F1B-CF0B-25D0-93DA-323FEB846667}"/>
              </a:ext>
            </a:extLst>
          </p:cNvPr>
          <p:cNvPicPr>
            <a:picLocks noChangeAspect="1"/>
          </p:cNvPicPr>
          <p:nvPr/>
        </p:nvPicPr>
        <p:blipFill>
          <a:blip r:embed="rId3"/>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457200" eaLnBrk="0" hangingPunct="0">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3:16-17</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“All Scripture is </a:t>
            </a:r>
            <a:r>
              <a:rPr lang="en-US" sz="3400" b="1" u="sng" dirty="0">
                <a:solidFill>
                  <a:srgbClr val="FFFFCC"/>
                </a:solidFill>
                <a:effectLst>
                  <a:outerShdw blurRad="38100" dist="38100" dir="2700000" algn="tl">
                    <a:srgbClr val="000000">
                      <a:alpha val="43137"/>
                    </a:srgbClr>
                  </a:outerShdw>
                </a:effectLst>
              </a:rPr>
              <a:t>inspired by God [</a:t>
            </a:r>
            <a:r>
              <a:rPr lang="en-US" sz="3400" b="1" i="1" u="sng" dirty="0" err="1">
                <a:solidFill>
                  <a:srgbClr val="FFFFCC"/>
                </a:solidFill>
                <a:effectLst>
                  <a:outerShdw blurRad="38100" dist="38100" dir="2700000" algn="tl">
                    <a:srgbClr val="000000">
                      <a:alpha val="43137"/>
                    </a:srgbClr>
                  </a:outerShdw>
                </a:effectLst>
              </a:rPr>
              <a:t>theópneustos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every good work.”</a:t>
            </a:r>
          </a:p>
        </p:txBody>
      </p:sp>
      <p:pic>
        <p:nvPicPr>
          <p:cNvPr id="2" name="Picture 1">
            <a:extLst>
              <a:ext uri="{FF2B5EF4-FFF2-40B4-BE49-F238E27FC236}">
                <a16:creationId xmlns:a16="http://schemas.microsoft.com/office/drawing/2014/main" id="{FE58F68A-2000-4EE6-A593-D5393ED9AA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1842" y="3048000"/>
            <a:ext cx="3248316" cy="1828800"/>
          </a:xfrm>
          <a:prstGeom prst="rect">
            <a:avLst/>
          </a:prstGeom>
          <a:ln>
            <a:solidFill>
              <a:schemeClr val="tx1"/>
            </a:solidFill>
          </a:ln>
        </p:spPr>
      </p:pic>
    </p:spTree>
    <p:extLst>
      <p:ext uri="{BB962C8B-B14F-4D97-AF65-F5344CB8AC3E}">
        <p14:creationId xmlns:p14="http://schemas.microsoft.com/office/powerpoint/2010/main" val="10276584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982028-0FFD-8621-CDC9-8752210A6D8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462760"/>
          </a:xfrm>
          <a:prstGeom prst="rect">
            <a:avLst/>
          </a:prstGeom>
          <a:noFill/>
          <a:ln w="28575">
            <a:noFill/>
            <a:miter lim="800000"/>
            <a:headEnd/>
            <a:tailEnd/>
          </a:ln>
        </p:spPr>
        <p:txBody>
          <a:bodyPr wrap="square">
            <a:spAutoFit/>
          </a:bodyPr>
          <a:lstStyle/>
          <a:p>
            <a:pPr algn="ctr">
              <a:lnSpc>
                <a:spcPct val="90000"/>
              </a:lnSpc>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Peter 1:19-21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So we have the prophetic word made more sure, to which you do well to pay attention as to a lamp shining in a dark place, until the day dawns and the morning star arises in your hearts. </a:t>
            </a:r>
            <a:r>
              <a:rPr lang="en-US" sz="3400" baseline="30000" dirty="0">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But know this first of all, that no prophecy of Scripture is a matter of one’s own interpretation, </a:t>
            </a:r>
            <a:r>
              <a:rPr lang="en-US" sz="3400" baseline="30000" dirty="0">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for no prophecy was ever made by an act of human will, but men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moved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rPr>
              <a:t>pherō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rPr>
              <a:t> by the Holy Spirit spoke from God.”</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1596576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B22F682-566B-4B46-AA02-0B8ABEB6021E}"/>
              </a:ext>
            </a:extLst>
          </p:cNvPr>
          <p:cNvSpPr>
            <a:spLocks noGrp="1" noChangeArrowheads="1"/>
          </p:cNvSpPr>
          <p:nvPr>
            <p:ph type="title" idx="4294967295"/>
          </p:nvPr>
        </p:nvSpPr>
        <p:spPr>
          <a:xfrm>
            <a:off x="2209800" y="228600"/>
            <a:ext cx="7772400" cy="1143000"/>
          </a:xfrm>
        </p:spPr>
        <p:txBody>
          <a:bodyPr/>
          <a:lstStyle/>
          <a:p>
            <a:pPr algn="ctr">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rPr>
              <a:t>INSPIRATION OF SCRIPTURE</a:t>
            </a:r>
            <a:br>
              <a:rPr lang="en-US" altLang="en-US" sz="3600" dirty="0">
                <a:effectLst>
                  <a:outerShdw blurRad="38100" dist="38100" dir="2700000" algn="tl">
                    <a:srgbClr val="000000">
                      <a:alpha val="43137"/>
                    </a:srgbClr>
                  </a:outerShdw>
                </a:effectLst>
                <a:latin typeface="+mn-lt"/>
              </a:rPr>
            </a:br>
            <a:r>
              <a:rPr lang="en-US" altLang="en-US" sz="2800" dirty="0">
                <a:solidFill>
                  <a:schemeClr val="tx1"/>
                </a:solidFill>
                <a:effectLst>
                  <a:outerShdw blurRad="38100" dist="38100" dir="2700000" algn="tl">
                    <a:srgbClr val="000000">
                      <a:alpha val="43137"/>
                    </a:srgbClr>
                  </a:outerShdw>
                </a:effectLst>
                <a:latin typeface="+mn-lt"/>
                <a:ea typeface="+mn-ea"/>
                <a:cs typeface="+mn-cs"/>
              </a:rPr>
              <a:t>V. 20-21</a:t>
            </a:r>
          </a:p>
        </p:txBody>
      </p:sp>
      <p:sp>
        <p:nvSpPr>
          <p:cNvPr id="45059" name="Rectangle 3">
            <a:extLst>
              <a:ext uri="{FF2B5EF4-FFF2-40B4-BE49-F238E27FC236}">
                <a16:creationId xmlns:a16="http://schemas.microsoft.com/office/drawing/2014/main" id="{72AF8FDC-9D3F-40FC-81E6-8656A067B367}"/>
              </a:ext>
            </a:extLst>
          </p:cNvPr>
          <p:cNvSpPr>
            <a:spLocks noGrp="1" noChangeArrowheads="1"/>
          </p:cNvSpPr>
          <p:nvPr>
            <p:ph type="body" sz="half" idx="4294967295"/>
          </p:nvPr>
        </p:nvSpPr>
        <p:spPr>
          <a:xfrm>
            <a:off x="609600" y="1946275"/>
            <a:ext cx="8610600" cy="4114800"/>
          </a:xfrm>
        </p:spPr>
        <p:txBody>
          <a:bodyPr/>
          <a:lstStyle/>
          <a:p>
            <a:pPr marL="457200" lvl="1" indent="-457200" eaLnBrk="0" hangingPunct="0">
              <a:lnSpc>
                <a:spcPct val="100000"/>
              </a:lnSpc>
              <a:spcBef>
                <a:spcPts val="0"/>
              </a:spcBef>
              <a:spcAft>
                <a:spcPts val="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Men Wrote as they were inspired by Holy Spirit</a:t>
            </a:r>
          </a:p>
          <a:p>
            <a:pPr marL="914400" lvl="2" indent="-400050">
              <a:lnSpc>
                <a:spcPct val="100000"/>
              </a:lnSpc>
              <a:spcBef>
                <a:spcPts val="0"/>
              </a:spcBef>
              <a:spcAft>
                <a:spcPts val="600"/>
              </a:spcAft>
              <a:buClr>
                <a:srgbClr val="FFC000"/>
              </a:buClr>
              <a:defRPr/>
            </a:pPr>
            <a:r>
              <a:rPr lang="en-US" altLang="en-US" sz="2800" i="1" dirty="0"/>
              <a:t>“</a:t>
            </a:r>
            <a:r>
              <a:rPr lang="en-US" altLang="en-US" sz="2800" i="1" dirty="0" err="1"/>
              <a:t>pherō</a:t>
            </a:r>
            <a:r>
              <a:rPr lang="en-US" altLang="en-US" sz="2800" i="1" dirty="0"/>
              <a:t>” = to carry </a:t>
            </a:r>
          </a:p>
          <a:p>
            <a:pPr marL="914400" lvl="2" indent="-400050">
              <a:lnSpc>
                <a:spcPct val="100000"/>
              </a:lnSpc>
              <a:spcBef>
                <a:spcPts val="0"/>
              </a:spcBef>
              <a:spcAft>
                <a:spcPts val="600"/>
              </a:spcAft>
              <a:buClr>
                <a:srgbClr val="FFC000"/>
              </a:buClr>
              <a:defRPr/>
            </a:pPr>
            <a:r>
              <a:rPr lang="en-US" altLang="en-US" sz="2800" i="1" dirty="0"/>
              <a:t>Acts 27:15,17</a:t>
            </a:r>
          </a:p>
          <a:p>
            <a:pPr lvl="2">
              <a:lnSpc>
                <a:spcPct val="100000"/>
              </a:lnSpc>
              <a:spcBef>
                <a:spcPts val="0"/>
              </a:spcBef>
              <a:spcAft>
                <a:spcPts val="0"/>
              </a:spcAft>
              <a:buFont typeface="Wingdings" panose="05000000000000000000" pitchFamily="2" charset="2"/>
              <a:buNone/>
              <a:defRPr/>
            </a:pPr>
            <a:endParaRPr lang="en-US" altLang="en-US" i="1" dirty="0">
              <a:effectLst>
                <a:outerShdw blurRad="38100" dist="38100" dir="2700000" algn="tl">
                  <a:srgbClr val="000000">
                    <a:alpha val="43137"/>
                  </a:srgbClr>
                </a:outerShdw>
              </a:effectLst>
            </a:endParaRPr>
          </a:p>
          <a:p>
            <a:pPr marL="457200" lvl="1" indent="-457200" eaLnBrk="0" hangingPunct="0">
              <a:lnSpc>
                <a:spcPct val="100000"/>
              </a:lnSpc>
              <a:spcBef>
                <a:spcPts val="0"/>
              </a:spcBef>
              <a:spcAft>
                <a:spcPts val="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Opposite of Knowledge of False Teachers</a:t>
            </a:r>
          </a:p>
          <a:p>
            <a:pPr marL="914400" lvl="2" indent="-400050">
              <a:lnSpc>
                <a:spcPct val="100000"/>
              </a:lnSpc>
              <a:spcBef>
                <a:spcPts val="0"/>
              </a:spcBef>
              <a:spcAft>
                <a:spcPts val="600"/>
              </a:spcAft>
              <a:buClr>
                <a:srgbClr val="FFC000"/>
              </a:buClr>
              <a:defRPr/>
            </a:pPr>
            <a:r>
              <a:rPr lang="en-US" altLang="en-US" sz="2800" i="1" dirty="0"/>
              <a:t>Which is their own imagination</a:t>
            </a:r>
          </a:p>
          <a:p>
            <a:pPr marL="914400" lvl="2" indent="-400050">
              <a:lnSpc>
                <a:spcPct val="100000"/>
              </a:lnSpc>
              <a:spcBef>
                <a:spcPts val="0"/>
              </a:spcBef>
              <a:spcAft>
                <a:spcPts val="600"/>
              </a:spcAft>
              <a:buClr>
                <a:srgbClr val="FFC000"/>
              </a:buClr>
              <a:defRPr/>
            </a:pPr>
            <a:r>
              <a:rPr lang="en-US" altLang="en-US" sz="2800" i="1" dirty="0"/>
              <a:t>Jer. 23:16</a:t>
            </a:r>
          </a:p>
        </p:txBody>
      </p:sp>
      <p:pic>
        <p:nvPicPr>
          <p:cNvPr id="65540" name="Picture 4" descr="TN00706_">
            <a:extLst>
              <a:ext uri="{FF2B5EF4-FFF2-40B4-BE49-F238E27FC236}">
                <a16:creationId xmlns:a16="http://schemas.microsoft.com/office/drawing/2014/main" id="{5D2694F9-AC21-4617-9A69-EF154CF24DDA}"/>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a:ext>
            </a:extLst>
          </a:blip>
          <a:srcRect/>
          <a:stretch>
            <a:fillRect/>
          </a:stretch>
        </p:blipFill>
        <p:spPr>
          <a:xfrm>
            <a:off x="8281988" y="1562100"/>
            <a:ext cx="3300412" cy="37338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2163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DFBCDC-3024-4643-8B13-C0CE2A598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0" marR="0" algn="ctr">
              <a:spcAft>
                <a:spcPts val="1200"/>
              </a:spcAft>
            </a:pPr>
            <a:r>
              <a:rPr lang="en-US" sz="4000" dirty="0">
                <a:solidFill>
                  <a:srgbClr val="00FFFF"/>
                </a:solidFill>
                <a:effectLst>
                  <a:outerShdw blurRad="38100" dist="38100" dir="2700000" algn="tl">
                    <a:srgbClr val="000000">
                      <a:alpha val="43137"/>
                    </a:srgbClr>
                  </a:outerShdw>
                </a:effectLst>
                <a:latin typeface="+mn-lt"/>
                <a:ea typeface="+mj-ea"/>
                <a:cs typeface="+mj-cs"/>
              </a:rPr>
              <a:t>Zechariah 12:3</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“It will come about in that day that I will make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Jerusalem</a:t>
            </a:r>
            <a:r>
              <a:rPr lang="en-US" sz="3600" dirty="0">
                <a:effectLst>
                  <a:outerShdw blurRad="38100" dist="38100" dir="2700000" algn="tl">
                    <a:srgbClr val="000000">
                      <a:alpha val="43137"/>
                    </a:srgbClr>
                  </a:outerShdw>
                </a:effectLst>
                <a:latin typeface="Calibri" panose="020F0502020204030204" pitchFamily="34" charset="0"/>
              </a:rPr>
              <a:t> a heavy stone for all the peoples; all who lift it will be severely injured.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all the nations of the earth will be gathered against it</a:t>
            </a:r>
            <a:r>
              <a:rPr lang="en-US" sz="36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12597938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DFBCDC-3024-4643-8B13-C0CE2A598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4185761"/>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mn-lt"/>
                <a:ea typeface="+mj-ea"/>
                <a:cs typeface="+mj-cs"/>
              </a:rPr>
              <a:t>Zechariah 14:2-3 </a:t>
            </a:r>
          </a:p>
          <a:p>
            <a:pPr marL="0" marR="0"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For I will gather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all the nations against Jerusalem</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to battle, and the city will be captured, the houses plundered, the women ravished and half of the city exiled, but the rest of the people will not be cut off from the city.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Then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will go forth and fight against those nations, as when He fights on a day of battle. </a:t>
            </a:r>
          </a:p>
        </p:txBody>
      </p:sp>
    </p:spTree>
    <p:extLst>
      <p:ext uri="{BB962C8B-B14F-4D97-AF65-F5344CB8AC3E}">
        <p14:creationId xmlns:p14="http://schemas.microsoft.com/office/powerpoint/2010/main" val="14271863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“The literal meaning of the verses in Psalm 2 refers to the Gentiles and the Gentile nations that will come against God and against the Messiah during the Campaign of Armageddon. But the application made here is to the Jewish leaders who have now spoken against God and His Anointed One. The psalmist declared that the Gentiles who in the future will rise up against God will include kings, but these Jewish leaders were not kings. Still, they gathered together against God and against His Anointed. That is the one point of similarity. Just as the Gentiles in Armageddon will come against the Lord and His Messiah, even so, these Jewish leaders have now come against the Lord and His Messiah.”</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113-14</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6749362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4:25-30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Citation of Ps. 2:1-2 (25-26)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(27-28)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Three requests (29-30)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9723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Human responsibility (27)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Divine responsibility (28)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953355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Human responsibility (27)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Divine responsibility (28)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817117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predetermined plan and foreknowledge of God, you nailed to a cross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AB31714-BB3F-5C50-8D71-AF336006BAF8}"/>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1608569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predetermined plan and foreknowledge of God,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you nailed to a cross</a:t>
            </a:r>
            <a:r>
              <a:rPr lang="en-US" sz="3600" dirty="0">
                <a:effectLst>
                  <a:outerShdw blurRad="38100" dist="38100" dir="2700000" algn="tl">
                    <a:srgbClr val="000000">
                      <a:alpha val="43137"/>
                    </a:srgbClr>
                  </a:outerShdw>
                </a:effectLst>
                <a:cs typeface="Calibri" panose="020F0502020204030204" pitchFamily="34" charset="0"/>
              </a:rPr>
              <a:t>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CDE6515-34C7-CB6B-38D3-91C67476785E}"/>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37365836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Human responsibility (27)</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Divine responsibility (28)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4" name="Rectangle 2">
            <a:extLst>
              <a:ext uri="{FF2B5EF4-FFF2-40B4-BE49-F238E27FC236}">
                <a16:creationId xmlns:a16="http://schemas.microsoft.com/office/drawing/2014/main" id="{BC86BF71-25AB-9ABA-35D8-DD9F0B6FE1DB}"/>
              </a:ext>
            </a:extLst>
          </p:cNvPr>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Tree>
    <p:extLst>
      <p:ext uri="{BB962C8B-B14F-4D97-AF65-F5344CB8AC3E}">
        <p14:creationId xmlns:p14="http://schemas.microsoft.com/office/powerpoint/2010/main" val="9309643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predetermined plan and foreknowledge of God</a:t>
            </a:r>
            <a:r>
              <a:rPr lang="en-US" sz="3600" dirty="0">
                <a:effectLst>
                  <a:outerShdw blurRad="38100" dist="38100" dir="2700000" algn="tl">
                    <a:srgbClr val="000000">
                      <a:alpha val="43137"/>
                    </a:srgbClr>
                  </a:outerShdw>
                </a:effectLst>
                <a:cs typeface="Calibri" panose="020F0502020204030204" pitchFamily="34" charset="0"/>
              </a:rPr>
              <a:t>, you nailed to a cross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9BC0E00-B795-8664-85BB-8AAA0FCBCC49}"/>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2263004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24:44</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be fulfilled.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33707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4:25-30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Citation of Ps. 2:1-2 (25-26)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(27-28)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Three requests (29-30)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769780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4:29-30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Three Requests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Consider their threats (29a)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Boldness (29b)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Confirmation via signs &amp; wonders (30)</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633425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4:29-30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Three Requests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Consider their threats (29a)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Boldness (29b)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Confirmation via signs &amp; wonders (30)</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43009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4:29-30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Three Requests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Consider their threats (29a)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Boldness (29b)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Confirmation via signs &amp; wonders (30)</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983755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4:29-30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Three Requests</a:t>
            </a:r>
          </a:p>
        </p:txBody>
      </p:sp>
      <p:sp>
        <p:nvSpPr>
          <p:cNvPr id="161795" name="Rectangle 3"/>
          <p:cNvSpPr>
            <a:spLocks noGrp="1" noChangeArrowheads="1"/>
          </p:cNvSpPr>
          <p:nvPr>
            <p:ph type="body" idx="1"/>
          </p:nvPr>
        </p:nvSpPr>
        <p:spPr>
          <a:xfrm>
            <a:off x="762000" y="2057400"/>
            <a:ext cx="7187184"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Consider their threats (29a)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Boldness (29b)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Confirmation via signs &amp; wonders (30)</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297689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“What they were asking in the third prayer request is the continuous ability to perform these miracles of healing for the purpose of authenticating their message to their audience. Again, throughout the book of Acts, the only ones who performed miracles were the apostles and their delegates, meaning those on whom the apostles laid hands. Believers in general were not performing signs and wonders, as people sometimes teach.”</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114-15</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0566631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Report to the Apostles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Motivation for the Prayer (24)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Prayer (25-30)</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Answer to the Prayer (31)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5800" indent="-685800"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 Prayer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4:23-31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124635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 Answered</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shaken (31a)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Holy Spirit’s filling (31b)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Bold speaking (31c)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36321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 Answered</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Place shaken (31a)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Holy Spirit’s filling (31b)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Bold speaking (31c)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558126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 Answered</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shaken (31a)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Holy Spirit’s filling (31b)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Bold speaking (31c)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75632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609600" y="2078038"/>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000" b="1" dirty="0">
                <a:effectLst>
                  <a:outerShdw blurRad="38100" dist="38100" dir="2700000" algn="tl">
                    <a:srgbClr val="000000">
                      <a:alpha val="43137"/>
                    </a:srgbClr>
                  </a:outerShdw>
                </a:effectLst>
                <a:latin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rPr>
              <a:t>…</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one of the mistakes that human beings make is believing that there is only one way</a:t>
            </a:r>
            <a:r>
              <a:rPr lang="en-US" altLang="en-US" sz="3000" dirty="0">
                <a:effectLst>
                  <a:outerShdw blurRad="38100" dist="38100" dir="2700000" algn="tl">
                    <a:srgbClr val="000000">
                      <a:alpha val="43137"/>
                    </a:srgbClr>
                  </a:outerShdw>
                </a:effectLst>
                <a:latin typeface="Calibri" panose="020F0502020204030204" pitchFamily="34" charset="0"/>
              </a:rPr>
              <a:t>…We</a:t>
            </a:r>
            <a:r>
              <a:rPr lang="en-US" altLang="en-US" sz="3000" b="1" u="sng" dirty="0">
                <a:effectLst>
                  <a:outerShdw blurRad="38100" dist="38100" dir="2700000" algn="tl">
                    <a:srgbClr val="000000">
                      <a:alpha val="43137"/>
                    </a:srgbClr>
                  </a:outerShdw>
                </a:effectLst>
                <a:latin typeface="Calibri" panose="020F0502020204030204" pitchFamily="34" charset="0"/>
              </a:rPr>
              <a:t> </a:t>
            </a:r>
            <a:r>
              <a:rPr lang="en-US" altLang="en-US" sz="3000" dirty="0">
                <a:effectLst>
                  <a:outerShdw blurRad="38100" dist="38100" dir="2700000" algn="tl">
                    <a:srgbClr val="000000">
                      <a:alpha val="43137"/>
                    </a:srgbClr>
                  </a:outerShdw>
                </a:effectLst>
                <a:latin typeface="Calibri" panose="020F0502020204030204" pitchFamily="34" charset="0"/>
              </a:rPr>
              <a:t>don’t accept that there are diverse ways of being in the world; that there are millions of ways to be a human being. And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many ways…many paths to what you call God</a:t>
            </a:r>
            <a:r>
              <a:rPr lang="en-US" altLang="en-US" sz="3000" dirty="0">
                <a:effectLst>
                  <a:outerShdw blurRad="38100" dist="38100" dir="2700000" algn="tl">
                    <a:srgbClr val="000000">
                      <a:alpha val="43137"/>
                    </a:srgbClr>
                  </a:outerShdw>
                </a:effectLst>
                <a:latin typeface="Calibri" panose="020F0502020204030204" pitchFamily="34" charset="0"/>
              </a:rPr>
              <a:t>. That her path might be something else and when she gets there she might call it the light. But her loving, and her kindness, and her generosity brings her to the…same point that it brings you…</a:t>
            </a:r>
          </a:p>
        </p:txBody>
      </p:sp>
      <p:sp>
        <p:nvSpPr>
          <p:cNvPr id="84995"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499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5082" y="182562"/>
            <a:ext cx="2581836"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22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6821470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Prayer Answered</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shaken (31a)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Holy Spirit’s filling (31b)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Bold speaking (31c) </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087399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4:1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Summary</a:t>
            </a:r>
          </a:p>
        </p:txBody>
      </p:sp>
      <p:sp>
        <p:nvSpPr>
          <p:cNvPr id="161795" name="Rectangle 3"/>
          <p:cNvSpPr>
            <a:spLocks noGrp="1" noChangeArrowheads="1"/>
          </p:cNvSpPr>
          <p:nvPr>
            <p:ph type="body" idx="1"/>
          </p:nvPr>
        </p:nvSpPr>
        <p:spPr>
          <a:xfrm>
            <a:off x="762000" y="1295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Arrested (4:1-4)</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Examined (4:5-12)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Sanhedrin’s Decision (4:13-22)</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Prayer (4:23-31)</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Pre-Ananias and Sapphira (4:32-37)</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Ananias and Sapphira (5:1-11)</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640413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Community of the Saints (32-35)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Positive Example (36-37)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4:32-37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099912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Community of the Saints (32-35)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Positive Example (36-37)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Font typeface="+mj-lt"/>
              <a:buAutoNum type="roman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Pre-Ananias and Sapphira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4:32-37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390907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Saints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Characteristics of the Church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Community of the Church (34-35)</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517492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Community of the Saints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Characteristics of the Church (32-33)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Community of the Church (34-35)</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513704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354746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050830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2057400"/>
            <a:ext cx="6641592" cy="2743200"/>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887021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6019" name="Picture 2" descr="https://encrypted-tbn1.gstatic.com/images?q=tbn:ANd9GcRDg5T_RX2f_qZ9D5NXfZbYyeP8-3VdwefZsU4VngItyg_vsMTV3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2750" y="152400"/>
            <a:ext cx="1206500" cy="1295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20" name="Rectangle 5"/>
          <p:cNvSpPr>
            <a:spLocks noChangeArrowheads="1"/>
          </p:cNvSpPr>
          <p:nvPr/>
        </p:nvSpPr>
        <p:spPr bwMode="auto">
          <a:xfrm>
            <a:off x="609600" y="1458914"/>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It doesn’t matter whether she called it ‘God’ along the way or not…There couldn’t possibly be just one way!</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couldn’t possibly be only one way with millions of people in the world!</a:t>
            </a:r>
            <a:r>
              <a:rPr lang="en-US" altLang="en-US" sz="3200" dirty="0">
                <a:effectLst>
                  <a:outerShdw blurRad="38100" dist="38100" dir="2700000" algn="tl">
                    <a:srgbClr val="000000">
                      <a:alpha val="43137"/>
                    </a:srgbClr>
                  </a:outerShdw>
                </a:effectLst>
                <a:latin typeface="Calibri" panose="020F0502020204030204" pitchFamily="34" charset="0"/>
              </a:rPr>
              <a:t>...You think…if you are somewhere on the planet and you never hear the name of Jesus but yet you live with a loving heart. You lived as Jesus would have had you to live. You lived for the same purpose as Jesus came to the planet to teach us all, but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are in some remote part of the earth and you never heard the name of Jesus. You cannot get to Heaven…?</a:t>
            </a:r>
            <a:r>
              <a:rPr lang="en-US" altLang="en-US" sz="3200" b="1" dirty="0">
                <a:effectLst>
                  <a:outerShdw blurRad="38100" dist="38100" dir="2700000" algn="tl">
                    <a:srgbClr val="000000">
                      <a:alpha val="43137"/>
                    </a:srgbClr>
                  </a:outerShdw>
                </a:effectLst>
                <a:latin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0810281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9411921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4038600" y="1981200"/>
            <a:ext cx="7543800" cy="2667000"/>
          </a:xfrm>
        </p:spPr>
        <p:txBody>
          <a:bodyPr/>
          <a:lstStyle/>
          <a:p>
            <a:pPr marL="0" indent="0" algn="just" eaLnBrk="1" hangingPunct="1">
              <a:buNone/>
            </a:pPr>
            <a:r>
              <a:rPr lang="en-US" altLang="en-US" sz="3400" dirty="0"/>
              <a:t>“…because upwards of 150 passages of Scripture condition salvation upon </a:t>
            </a:r>
            <a:r>
              <a:rPr lang="en-US" altLang="en-US" sz="3400" b="1" u="sng" dirty="0">
                <a:solidFill>
                  <a:srgbClr val="FFFFCC"/>
                </a:solidFill>
              </a:rPr>
              <a:t>believing</a:t>
            </a:r>
            <a:r>
              <a:rPr lang="en-US" altLang="en-US" sz="3400" dirty="0"/>
              <a:t> only</a:t>
            </a:r>
            <a:r>
              <a:rPr lang="en-US" altLang="en-US" sz="3400" b="1" dirty="0"/>
              <a:t> </a:t>
            </a:r>
            <a:r>
              <a:rPr lang="en-US" altLang="en-US" sz="34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42047808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7911647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8001274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3331377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22477934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310642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CAD60FE-28A5-A643-E588-0C739FF82E3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a:effectLst>
                  <a:outerShdw blurRad="38100" dist="38100" dir="2700000" algn="tl">
                    <a:srgbClr val="000000">
                      <a:alpha val="43137"/>
                    </a:srgbClr>
                  </a:outerShdw>
                </a:effectLst>
                <a:cs typeface="Calibri" panose="020F0502020204030204" pitchFamily="34" charset="0"/>
              </a:rPr>
            </a:br>
            <a:r>
              <a:rPr lang="en-US" sz="240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CEF1894F-E2F8-AD2B-2085-611D96A32B7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675860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2057400"/>
            <a:ext cx="8634984" cy="42672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507310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4:32-33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Characteristics of the Church</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Multitude (32a)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Sharing (32b)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witness (33a)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Grace (33b)</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519743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06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4949</TotalTime>
  <Words>6905</Words>
  <Application>Microsoft Office PowerPoint</Application>
  <PresentationFormat>Widescreen</PresentationFormat>
  <Paragraphs>775</Paragraphs>
  <Slides>171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171</vt:i4>
      </vt:variant>
    </vt:vector>
  </HeadingPairs>
  <TitlesOfParts>
    <vt:vector size="179" baseType="lpstr">
      <vt:lpstr>Abadi MT Condensed Light</vt:lpstr>
      <vt:lpstr>Arial</vt:lpstr>
      <vt:lpstr>Calibri</vt:lpstr>
      <vt:lpstr>Calibri Light</vt:lpstr>
      <vt:lpstr>Corbel</vt:lpstr>
      <vt:lpstr>system-ui</vt:lpstr>
      <vt:lpstr>Wingdings</vt:lpstr>
      <vt:lpstr>Office Theme</vt:lpstr>
      <vt:lpstr>PowerPoint Presentation</vt:lpstr>
      <vt:lpstr>Acts 4:1‒5:11 Summary</vt:lpstr>
      <vt:lpstr>PowerPoint Presentation</vt:lpstr>
      <vt:lpstr>Acts 4:8-12 Peter Addresses Sanhedrin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4:1‒5:11 Summary</vt:lpstr>
      <vt:lpstr>PowerPoint Presentation</vt:lpstr>
      <vt:lpstr>PowerPoint Presentation</vt:lpstr>
      <vt:lpstr>Acts 4:13-14 Observations</vt:lpstr>
      <vt:lpstr>Acts 4:13-14 Observations</vt:lpstr>
      <vt:lpstr>Title</vt:lpstr>
      <vt:lpstr>PowerPoint Presentation</vt:lpstr>
      <vt:lpstr>PowerPoint Presentation</vt:lpstr>
      <vt:lpstr>Acts 4:13-14 Observations</vt:lpstr>
      <vt:lpstr>PowerPoint Presentation</vt:lpstr>
      <vt:lpstr>PowerPoint Presentation</vt:lpstr>
      <vt:lpstr>Acts 4:17-18 Decision</vt:lpstr>
      <vt:lpstr>Acts 4:17-18 Decision</vt:lpstr>
      <vt:lpstr>PowerPoint Presentation</vt:lpstr>
      <vt:lpstr>PowerPoint Presentation</vt:lpstr>
      <vt:lpstr>Acts 4:17-18 Decision</vt:lpstr>
      <vt:lpstr>Emphasis of 2 Timothy</vt:lpstr>
      <vt:lpstr>PowerPoint Presentation</vt:lpstr>
      <vt:lpstr>Acts 4:19-20 Apostles’ Response</vt:lpstr>
      <vt:lpstr>Acts 4:19-20 Apostles’ Response</vt:lpstr>
      <vt:lpstr>PowerPoint Presentation</vt:lpstr>
      <vt:lpstr>Daniel Outline</vt:lpstr>
      <vt:lpstr>Daniel Outline</vt:lpstr>
      <vt:lpstr>Acts 4:19-20 Apostles’ Response</vt:lpstr>
      <vt:lpstr>PowerPoint Presentation</vt:lpstr>
      <vt:lpstr>PowerPoint Presentation</vt:lpstr>
      <vt:lpstr>Acts 4:21-22 Sanhedrin’s Response</vt:lpstr>
      <vt:lpstr>Acts 4:21-22 Sanhedrin’s Response</vt:lpstr>
      <vt:lpstr>Acts 4:21-22 Sanhedrin’s Response</vt:lpstr>
      <vt:lpstr>PowerPoint Presentation</vt:lpstr>
      <vt:lpstr>PowerPoint Presentation</vt:lpstr>
      <vt:lpstr>“SEVEN SIGNS” in Gospel of John</vt:lpstr>
      <vt:lpstr>Acts 4:1‒5:11 Summary</vt:lpstr>
      <vt:lpstr>PowerPoint Presentation</vt:lpstr>
      <vt:lpstr>PowerPoint Presentation</vt:lpstr>
      <vt:lpstr>PowerPoint Presentation</vt:lpstr>
      <vt:lpstr>Activities of the Local Church  (Acts 2:41-47)</vt:lpstr>
      <vt:lpstr>PowerPoint Presentation</vt:lpstr>
      <vt:lpstr>PowerPoint Presentation</vt:lpstr>
      <vt:lpstr>PowerPoint Presentation</vt:lpstr>
      <vt:lpstr>PowerPoint Presentation</vt:lpstr>
      <vt:lpstr>Acts 4:25-30 Prayer</vt:lpstr>
      <vt:lpstr>Acts 4:25-30 Prayer</vt:lpstr>
      <vt:lpstr>PowerPoint Presentation</vt:lpstr>
      <vt:lpstr>PowerPoint Presentation</vt:lpstr>
      <vt:lpstr>INSPIRATION OF SCRIPTURE V. 20-21</vt:lpstr>
      <vt:lpstr>PowerPoint Presentation</vt:lpstr>
      <vt:lpstr>PowerPoint Presentation</vt:lpstr>
      <vt:lpstr>PowerPoint Presentation</vt:lpstr>
      <vt:lpstr>Acts 4:25-30 Prayer</vt:lpstr>
      <vt:lpstr>Acts 4:27-28 Prayer</vt:lpstr>
      <vt:lpstr>Acts 4:27-28 Prayer</vt:lpstr>
      <vt:lpstr>PowerPoint Presentation</vt:lpstr>
      <vt:lpstr>PowerPoint Presentation</vt:lpstr>
      <vt:lpstr>Acts 4:27-28 Prayer</vt:lpstr>
      <vt:lpstr>PowerPoint Presentation</vt:lpstr>
      <vt:lpstr>Acts 4:25-30 Prayer</vt:lpstr>
      <vt:lpstr>Acts 4:29-30 Three Requests</vt:lpstr>
      <vt:lpstr>Acts 4:29-30 Three Requests</vt:lpstr>
      <vt:lpstr>Acts 4:29-30 Three Requests</vt:lpstr>
      <vt:lpstr>Acts 4:29-30 Three Requests</vt:lpstr>
      <vt:lpstr>PowerPoint Presentation</vt:lpstr>
      <vt:lpstr>PowerPoint Presentation</vt:lpstr>
      <vt:lpstr>Acts 4:31 Prayer Answered</vt:lpstr>
      <vt:lpstr>Acts 4:31 Prayer Answered</vt:lpstr>
      <vt:lpstr>Acts 4:31 Prayer Answered</vt:lpstr>
      <vt:lpstr>PowerPoint Presentation</vt:lpstr>
      <vt:lpstr>Acts 4:31 Prayer Answered</vt:lpstr>
      <vt:lpstr>Acts 4:1‒5:11 Summary</vt:lpstr>
      <vt:lpstr>PowerPoint Presentation</vt:lpstr>
      <vt:lpstr>PowerPoint Presentation</vt:lpstr>
      <vt:lpstr>Acts 4:32-35 Community of the Saints</vt:lpstr>
      <vt:lpstr>Acts 4:32-35 Community of the Saints</vt:lpstr>
      <vt:lpstr>Acts 4:32-33 Characteristics of the Church</vt:lpstr>
      <vt:lpstr>Acts 4:32-33 Characteristics of the Church</vt:lpstr>
      <vt:lpstr>Purpose</vt:lpstr>
      <vt:lpstr>Message</vt:lpstr>
      <vt:lpstr>Lewis Sperry Chafer, vol. 7, Systematic Theology (Grand Rapids, MI: Kregel Publications, 1993), 265-66.</vt:lpstr>
      <vt:lpstr>PowerPoint Presentation</vt:lpstr>
      <vt:lpstr>Acts 4:32-33 Characteristics of the Church</vt:lpstr>
      <vt:lpstr>Activities of the Local Church  (Acts 2:41-47)</vt:lpstr>
      <vt:lpstr>PowerPoint Presentation</vt:lpstr>
      <vt:lpstr>Acts 4:32-33 Characteristics of the Church</vt:lpstr>
      <vt:lpstr>PowerPoint Presentation</vt:lpstr>
      <vt:lpstr>Acts 3:13-15 Israel’s Rejection of Her Messiah</vt:lpstr>
      <vt:lpstr>Acts 4:32-33 Characteristics of the Church</vt:lpstr>
      <vt:lpstr>Acts 4:32-35 Community of the Saints</vt:lpstr>
      <vt:lpstr>Acts 4:34-35 Community of the Church</vt:lpstr>
      <vt:lpstr>Acts 4:34-35 Community of the Church</vt:lpstr>
      <vt:lpstr>God’s Provision for the Giver (Phil. 4:19)</vt:lpstr>
      <vt:lpstr>PowerPoint Presentation</vt:lpstr>
      <vt:lpstr>Acts 4:34-35 Community of the Church</vt:lpstr>
      <vt:lpstr>PowerPoint Presentation</vt:lpstr>
      <vt:lpstr>PowerPoint Presentation</vt:lpstr>
      <vt:lpstr>Acts 4:34-35 Community of the Church</vt:lpstr>
      <vt:lpstr>PowerPoint Presentation</vt:lpstr>
      <vt:lpstr>PowerPoint Presentation</vt:lpstr>
      <vt:lpstr>PowerPoint Presentation</vt:lpstr>
      <vt:lpstr>PowerPoint Presentation</vt:lpstr>
      <vt:lpstr>Acts 4:36-37 Barnabas’ Positive Example</vt:lpstr>
      <vt:lpstr>Acts 4:36-37 Barnabas’ Positive Example</vt:lpstr>
      <vt:lpstr>Acts 4:36 Barnabas’ Example</vt:lpstr>
      <vt:lpstr>Acts 4:36 Barnabas’ Example</vt:lpstr>
      <vt:lpstr>Enumeration of Spiritual Gifts  (Rom 12:6b-8)</vt:lpstr>
      <vt:lpstr>Spiritual Gifts</vt:lpstr>
      <vt:lpstr>12/12/4/4</vt:lpstr>
      <vt:lpstr>Acts 4:36 Barnabas’ Example</vt:lpstr>
      <vt:lpstr>ISRAEL'S JUDGMENTS</vt:lpstr>
      <vt:lpstr>PowerPoint Presentation</vt:lpstr>
      <vt:lpstr>Acts 4:36 Barnabas’ Example</vt:lpstr>
      <vt:lpstr>Second Missionary Journey</vt:lpstr>
      <vt:lpstr>PowerPoint Presentation</vt:lpstr>
      <vt:lpstr>PowerPoint Presentation</vt:lpstr>
      <vt:lpstr>PowerPoint Presentation</vt:lpstr>
      <vt:lpstr>PowerPoint Presentation</vt:lpstr>
      <vt:lpstr>Acts 4:36-37 Barnabas’ Positive Example</vt:lpstr>
      <vt:lpstr>Acts 4:37 Barnabas’ Work</vt:lpstr>
      <vt:lpstr>Acts 4:37 Barnabas’ Work</vt:lpstr>
      <vt:lpstr>PowerPoint Presentation</vt:lpstr>
      <vt:lpstr>Acts 4:37 Barnabas’ Work</vt:lpstr>
      <vt:lpstr>Acts 4:37 Barnabas’ Work</vt:lpstr>
      <vt:lpstr>Acts 4:1‒5:11 Summary</vt:lpstr>
      <vt:lpstr>PowerPoint Presentation</vt:lpstr>
      <vt:lpstr>PowerPoint Presentation</vt:lpstr>
      <vt:lpstr>Acts 5:1-6 Ananias’ Discipline</vt:lpstr>
      <vt:lpstr>Acts 5:1-6 Ananias’ Discipline</vt:lpstr>
      <vt:lpstr>Acts 5:1-2 Deed</vt:lpstr>
      <vt:lpstr>Acts 5:1-2 Deed</vt:lpstr>
      <vt:lpstr>Acts 5:1-2 Deed</vt:lpstr>
      <vt:lpstr>Acts 5:1-6 Ananias’ Discipline</vt:lpstr>
      <vt:lpstr>Acts 5:3-4 Peter’s Accusation</vt:lpstr>
      <vt:lpstr>Acts 5:3-4 Peter’s Accusation</vt:lpstr>
      <vt:lpstr>Acts 5:3-4 Peter’s Accusation</vt:lpstr>
      <vt:lpstr>PowerPoint Presentation</vt:lpstr>
      <vt:lpstr>PowerPoint Presentation</vt:lpstr>
      <vt:lpstr>PowerPoint Presentation</vt:lpstr>
      <vt:lpstr>PowerPoint Presentation</vt:lpstr>
      <vt:lpstr>12/12/4/4</vt:lpstr>
      <vt:lpstr>Acts 5:1-6 Ananias’ Discipline</vt:lpstr>
      <vt:lpstr>Acts 5:5-6 Ananias's Discipline</vt:lpstr>
      <vt:lpstr>Acts 5:5-6 Ananias's Discipline</vt:lpstr>
      <vt:lpstr>Acts 5:5-6 Ananias's Discipline</vt:lpstr>
      <vt:lpstr>PowerPoint Presentation</vt:lpstr>
      <vt:lpstr>Acts 5:7-10 Sapphira's’ Discipline</vt:lpstr>
      <vt:lpstr>Acts 5:7-10 Sapphira's’ Discipline</vt:lpstr>
      <vt:lpstr>Acts 5:7-10 Sapphira's’ Discipline</vt:lpstr>
      <vt:lpstr>Acts 5:7-10 Sapphira's’ Discipline</vt:lpstr>
      <vt:lpstr>PowerPoint Presentation</vt:lpstr>
      <vt:lpstr>Acts 5:11 Result</vt:lpstr>
      <vt:lpstr>Acts 5:11 Result</vt:lpstr>
      <vt:lpstr>PowerPoint Presentation</vt:lpstr>
      <vt:lpstr>PowerPoint Presentation</vt:lpstr>
      <vt:lpstr>PowerPoint Presentation</vt:lpstr>
      <vt:lpstr>Dr. Arnold Fruchtenbaum Arnold G. Fruchtenbaum, “Israel and the Church,” in Issues in Dispensationalism, ed. Wesley R. Willis and John R. Master (Chicago: Moody, 1994), 118.</vt:lpstr>
      <vt:lpstr>PowerPoint Presentation</vt:lpstr>
      <vt:lpstr>Acts 5:11 Result</vt:lpstr>
      <vt:lpstr>Conclusion</vt:lpstr>
      <vt:lpstr>Acts 4:1‒5:11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026 Acts 4v13-5v11</dc:title>
  <dc:subject>ACTS</dc:subject>
  <dc:creator>A. Woods</dc:creator>
  <cp:lastModifiedBy>anne woods</cp:lastModifiedBy>
  <cp:revision>573</cp:revision>
  <cp:lastPrinted>2023-05-24T13:38:05Z</cp:lastPrinted>
  <dcterms:created xsi:type="dcterms:W3CDTF">2009-01-10T23:45:31Z</dcterms:created>
  <dcterms:modified xsi:type="dcterms:W3CDTF">2023-09-20T13:55:35Z</dcterms:modified>
</cp:coreProperties>
</file>