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3.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notesSlides/notesSlide4.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notesSlides/notesSlide5.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notesSlides/notesSlide6.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notesSlides/notesSlide7.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notesSlides/notesSlide8.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notesSlides/notesSlide9.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38"/>
  </p:notesMasterIdLst>
  <p:handoutMasterIdLst>
    <p:handoutMasterId r:id="rId139"/>
  </p:handoutMasterIdLst>
  <p:sldIdLst>
    <p:sldId id="2501" r:id="rId2"/>
    <p:sldId id="284" r:id="rId3"/>
    <p:sldId id="2573" r:id="rId4"/>
    <p:sldId id="9628" r:id="rId5"/>
    <p:sldId id="5512" r:id="rId6"/>
    <p:sldId id="2575" r:id="rId7"/>
    <p:sldId id="2576" r:id="rId8"/>
    <p:sldId id="9629" r:id="rId9"/>
    <p:sldId id="9630" r:id="rId10"/>
    <p:sldId id="2579" r:id="rId11"/>
    <p:sldId id="9635" r:id="rId12"/>
    <p:sldId id="6594" r:id="rId13"/>
    <p:sldId id="9640" r:id="rId14"/>
    <p:sldId id="2672" r:id="rId15"/>
    <p:sldId id="2583" r:id="rId16"/>
    <p:sldId id="2387" r:id="rId17"/>
    <p:sldId id="2584" r:id="rId18"/>
    <p:sldId id="5514" r:id="rId19"/>
    <p:sldId id="9651" r:id="rId20"/>
    <p:sldId id="2614" r:id="rId21"/>
    <p:sldId id="9652" r:id="rId22"/>
    <p:sldId id="9653" r:id="rId23"/>
    <p:sldId id="3723" r:id="rId24"/>
    <p:sldId id="9654" r:id="rId25"/>
    <p:sldId id="2619" r:id="rId26"/>
    <p:sldId id="6412" r:id="rId27"/>
    <p:sldId id="6408" r:id="rId28"/>
    <p:sldId id="6409" r:id="rId29"/>
    <p:sldId id="2785" r:id="rId30"/>
    <p:sldId id="6415" r:id="rId31"/>
    <p:sldId id="6411" r:id="rId32"/>
    <p:sldId id="6410" r:id="rId33"/>
    <p:sldId id="9655" r:id="rId34"/>
    <p:sldId id="10037" r:id="rId35"/>
    <p:sldId id="9657" r:id="rId36"/>
    <p:sldId id="9043" r:id="rId37"/>
    <p:sldId id="4645" r:id="rId38"/>
    <p:sldId id="9035" r:id="rId39"/>
    <p:sldId id="9656" r:id="rId40"/>
    <p:sldId id="2674" r:id="rId41"/>
    <p:sldId id="9658" r:id="rId42"/>
    <p:sldId id="3722" r:id="rId43"/>
    <p:sldId id="2600" r:id="rId44"/>
    <p:sldId id="3760" r:id="rId45"/>
    <p:sldId id="2602" r:id="rId46"/>
    <p:sldId id="6562" r:id="rId47"/>
    <p:sldId id="10376" r:id="rId48"/>
    <p:sldId id="2603" r:id="rId49"/>
    <p:sldId id="9659" r:id="rId50"/>
    <p:sldId id="6508" r:id="rId51"/>
    <p:sldId id="9661" r:id="rId52"/>
    <p:sldId id="5600" r:id="rId53"/>
    <p:sldId id="6567" r:id="rId54"/>
    <p:sldId id="9662" r:id="rId55"/>
    <p:sldId id="2660" r:id="rId56"/>
    <p:sldId id="6566" r:id="rId57"/>
    <p:sldId id="6479" r:id="rId58"/>
    <p:sldId id="2617" r:id="rId59"/>
    <p:sldId id="5073" r:id="rId60"/>
    <p:sldId id="2661" r:id="rId61"/>
    <p:sldId id="2662" r:id="rId62"/>
    <p:sldId id="3920" r:id="rId63"/>
    <p:sldId id="9663" r:id="rId64"/>
    <p:sldId id="4882" r:id="rId65"/>
    <p:sldId id="6568" r:id="rId66"/>
    <p:sldId id="2663" r:id="rId67"/>
    <p:sldId id="1152" r:id="rId68"/>
    <p:sldId id="2678" r:id="rId69"/>
    <p:sldId id="9664" r:id="rId70"/>
    <p:sldId id="2604" r:id="rId71"/>
    <p:sldId id="6590" r:id="rId72"/>
    <p:sldId id="2651" r:id="rId73"/>
    <p:sldId id="6631" r:id="rId74"/>
    <p:sldId id="9587" r:id="rId75"/>
    <p:sldId id="9613" r:id="rId76"/>
    <p:sldId id="9339" r:id="rId77"/>
    <p:sldId id="9340" r:id="rId78"/>
    <p:sldId id="9614" r:id="rId79"/>
    <p:sldId id="2665" r:id="rId80"/>
    <p:sldId id="2666" r:id="rId81"/>
    <p:sldId id="9665" r:id="rId82"/>
    <p:sldId id="2679" r:id="rId83"/>
    <p:sldId id="10379" r:id="rId84"/>
    <p:sldId id="988" r:id="rId85"/>
    <p:sldId id="8956" r:id="rId86"/>
    <p:sldId id="8957" r:id="rId87"/>
    <p:sldId id="8959" r:id="rId88"/>
    <p:sldId id="8958" r:id="rId89"/>
    <p:sldId id="8960" r:id="rId90"/>
    <p:sldId id="8961" r:id="rId91"/>
    <p:sldId id="8962" r:id="rId92"/>
    <p:sldId id="9615" r:id="rId93"/>
    <p:sldId id="3729" r:id="rId94"/>
    <p:sldId id="3730" r:id="rId95"/>
    <p:sldId id="3731" r:id="rId96"/>
    <p:sldId id="8953" r:id="rId97"/>
    <p:sldId id="3728" r:id="rId98"/>
    <p:sldId id="8952" r:id="rId99"/>
    <p:sldId id="9616" r:id="rId100"/>
    <p:sldId id="3770" r:id="rId101"/>
    <p:sldId id="3772" r:id="rId102"/>
    <p:sldId id="6578" r:id="rId103"/>
    <p:sldId id="8951" r:id="rId104"/>
    <p:sldId id="9617" r:id="rId105"/>
    <p:sldId id="9618" r:id="rId106"/>
    <p:sldId id="10378" r:id="rId107"/>
    <p:sldId id="3727" r:id="rId108"/>
    <p:sldId id="9620" r:id="rId109"/>
    <p:sldId id="9621" r:id="rId110"/>
    <p:sldId id="9666" r:id="rId111"/>
    <p:sldId id="9675" r:id="rId112"/>
    <p:sldId id="3741" r:id="rId113"/>
    <p:sldId id="6587" r:id="rId114"/>
    <p:sldId id="9667" r:id="rId115"/>
    <p:sldId id="9619" r:id="rId116"/>
    <p:sldId id="8954" r:id="rId117"/>
    <p:sldId id="8955" r:id="rId118"/>
    <p:sldId id="3738" r:id="rId119"/>
    <p:sldId id="942" r:id="rId120"/>
    <p:sldId id="943" r:id="rId121"/>
    <p:sldId id="9668" r:id="rId122"/>
    <p:sldId id="6571" r:id="rId123"/>
    <p:sldId id="6570" r:id="rId124"/>
    <p:sldId id="3739" r:id="rId125"/>
    <p:sldId id="6588" r:id="rId126"/>
    <p:sldId id="9669" r:id="rId127"/>
    <p:sldId id="3777" r:id="rId128"/>
    <p:sldId id="9626" r:id="rId129"/>
    <p:sldId id="9632" r:id="rId130"/>
    <p:sldId id="9633" r:id="rId131"/>
    <p:sldId id="1348" r:id="rId132"/>
    <p:sldId id="9670" r:id="rId133"/>
    <p:sldId id="9671" r:id="rId134"/>
    <p:sldId id="2650" r:id="rId135"/>
    <p:sldId id="5613" r:id="rId136"/>
    <p:sldId id="9634" r:id="rId137"/>
  </p:sldIdLst>
  <p:sldSz cx="12192000" cy="6858000"/>
  <p:notesSz cx="7315200" cy="9601200"/>
  <p:custDataLst>
    <p:tags r:id="rId140"/>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66"/>
    <a:srgbClr val="000099"/>
    <a:srgbClr val="0000CC"/>
    <a:srgbClr val="003399"/>
    <a:srgbClr val="3333FF"/>
    <a:srgbClr val="FFFF00"/>
    <a:srgbClr val="C0C0C0"/>
    <a:srgbClr val="FF00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69FA2F-6FAF-4B66-8307-B2A2AB2E1B8E}" v="81" dt="2023-09-03T15:41:23.249"/>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41" autoAdjust="0"/>
    <p:restoredTop sz="93870" autoAdjust="0"/>
  </p:normalViewPr>
  <p:slideViewPr>
    <p:cSldViewPr>
      <p:cViewPr varScale="1">
        <p:scale>
          <a:sx n="102" d="100"/>
          <a:sy n="102" d="100"/>
        </p:scale>
        <p:origin x="156" y="5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8" d="100"/>
          <a:sy n="78" d="100"/>
        </p:scale>
        <p:origin x="3147" y="51"/>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handoutMaster" Target="handoutMasters/handout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ags" Target="tags/tag1.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commentAuthors" Target="commentAuthors.xml"/><Relationship Id="rId146"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1169FA2F-6FAF-4B66-8307-B2A2AB2E1B8E}"/>
    <pc:docChg chg="undo custSel addSld modSld sldOrd">
      <pc:chgData name="Jim McGowan" userId="e2c7446dd3aca506" providerId="LiveId" clId="{1169FA2F-6FAF-4B66-8307-B2A2AB2E1B8E}" dt="2023-09-03T15:43:44.291" v="111"/>
      <pc:docMkLst>
        <pc:docMk/>
      </pc:docMkLst>
      <pc:sldChg chg="addSp delSp modSp mod">
        <pc:chgData name="Jim McGowan" userId="e2c7446dd3aca506" providerId="LiveId" clId="{1169FA2F-6FAF-4B66-8307-B2A2AB2E1B8E}" dt="2023-09-03T15:24:29.746" v="70" actId="208"/>
        <pc:sldMkLst>
          <pc:docMk/>
          <pc:sldMk cId="864073283" sldId="3720"/>
        </pc:sldMkLst>
        <pc:picChg chg="del">
          <ac:chgData name="Jim McGowan" userId="e2c7446dd3aca506" providerId="LiveId" clId="{1169FA2F-6FAF-4B66-8307-B2A2AB2E1B8E}" dt="2023-09-03T15:24:09.437" v="35" actId="478"/>
          <ac:picMkLst>
            <pc:docMk/>
            <pc:sldMk cId="864073283" sldId="3720"/>
            <ac:picMk id="2" creationId="{1E4CE1D7-95FF-2764-B754-750AF5F6733C}"/>
          </ac:picMkLst>
        </pc:picChg>
        <pc:picChg chg="add mod">
          <ac:chgData name="Jim McGowan" userId="e2c7446dd3aca506" providerId="LiveId" clId="{1169FA2F-6FAF-4B66-8307-B2A2AB2E1B8E}" dt="2023-09-03T15:24:29.746" v="70" actId="208"/>
          <ac:picMkLst>
            <pc:docMk/>
            <pc:sldMk cId="864073283" sldId="3720"/>
            <ac:picMk id="4098" creationId="{14FEF350-2F53-88C4-69BA-008802830D54}"/>
          </ac:picMkLst>
        </pc:picChg>
      </pc:sldChg>
      <pc:sldChg chg="addSp delSp modSp mod">
        <pc:chgData name="Jim McGowan" userId="e2c7446dd3aca506" providerId="LiveId" clId="{1169FA2F-6FAF-4B66-8307-B2A2AB2E1B8E}" dt="2023-09-03T15:22:56.939" v="34" actId="208"/>
        <pc:sldMkLst>
          <pc:docMk/>
          <pc:sldMk cId="2065013152" sldId="3721"/>
        </pc:sldMkLst>
        <pc:picChg chg="del mod">
          <ac:chgData name="Jim McGowan" userId="e2c7446dd3aca506" providerId="LiveId" clId="{1169FA2F-6FAF-4B66-8307-B2A2AB2E1B8E}" dt="2023-09-03T15:22:32.759" v="20" actId="478"/>
          <ac:picMkLst>
            <pc:docMk/>
            <pc:sldMk cId="2065013152" sldId="3721"/>
            <ac:picMk id="3" creationId="{D001251A-B0B3-526F-10CE-64F7F28212DA}"/>
          </ac:picMkLst>
        </pc:picChg>
        <pc:picChg chg="add mod">
          <ac:chgData name="Jim McGowan" userId="e2c7446dd3aca506" providerId="LiveId" clId="{1169FA2F-6FAF-4B66-8307-B2A2AB2E1B8E}" dt="2023-09-03T15:22:56.939" v="34" actId="208"/>
          <ac:picMkLst>
            <pc:docMk/>
            <pc:sldMk cId="2065013152" sldId="3721"/>
            <ac:picMk id="3074" creationId="{A30A7B80-6476-AB95-AD18-080F72D5F98B}"/>
          </ac:picMkLst>
        </pc:picChg>
      </pc:sldChg>
      <pc:sldChg chg="addSp delSp modSp mod">
        <pc:chgData name="Jim McGowan" userId="e2c7446dd3aca506" providerId="LiveId" clId="{1169FA2F-6FAF-4B66-8307-B2A2AB2E1B8E}" dt="2023-09-03T15:19:42.755" v="18" actId="12788"/>
        <pc:sldMkLst>
          <pc:docMk/>
          <pc:sldMk cId="1883096291" sldId="3732"/>
        </pc:sldMkLst>
        <pc:picChg chg="del">
          <ac:chgData name="Jim McGowan" userId="e2c7446dd3aca506" providerId="LiveId" clId="{1169FA2F-6FAF-4B66-8307-B2A2AB2E1B8E}" dt="2023-09-03T15:19:31.332" v="10" actId="478"/>
          <ac:picMkLst>
            <pc:docMk/>
            <pc:sldMk cId="1883096291" sldId="3732"/>
            <ac:picMk id="3" creationId="{00676DA0-71A0-D2EB-90B0-8D6811572CA4}"/>
          </ac:picMkLst>
        </pc:picChg>
        <pc:picChg chg="add mod">
          <ac:chgData name="Jim McGowan" userId="e2c7446dd3aca506" providerId="LiveId" clId="{1169FA2F-6FAF-4B66-8307-B2A2AB2E1B8E}" dt="2023-09-03T15:19:42.755" v="18" actId="12788"/>
          <ac:picMkLst>
            <pc:docMk/>
            <pc:sldMk cId="1883096291" sldId="3732"/>
            <ac:picMk id="2050" creationId="{2D718668-2949-9E4F-AD15-8AA3F6A24854}"/>
          </ac:picMkLst>
        </pc:picChg>
      </pc:sldChg>
      <pc:sldChg chg="addSp delSp modSp mod">
        <pc:chgData name="Jim McGowan" userId="e2c7446dd3aca506" providerId="LiveId" clId="{1169FA2F-6FAF-4B66-8307-B2A2AB2E1B8E}" dt="2023-09-03T15:13:34.685" v="9" actId="208"/>
        <pc:sldMkLst>
          <pc:docMk/>
          <pc:sldMk cId="4195871528" sldId="3733"/>
        </pc:sldMkLst>
        <pc:picChg chg="del mod">
          <ac:chgData name="Jim McGowan" userId="e2c7446dd3aca506" providerId="LiveId" clId="{1169FA2F-6FAF-4B66-8307-B2A2AB2E1B8E}" dt="2023-09-03T15:13:11.314" v="1" actId="478"/>
          <ac:picMkLst>
            <pc:docMk/>
            <pc:sldMk cId="4195871528" sldId="3733"/>
            <ac:picMk id="7" creationId="{711FE21F-338E-4339-B63B-5B872A8D15C9}"/>
          </ac:picMkLst>
        </pc:picChg>
        <pc:picChg chg="add mod">
          <ac:chgData name="Jim McGowan" userId="e2c7446dd3aca506" providerId="LiveId" clId="{1169FA2F-6FAF-4B66-8307-B2A2AB2E1B8E}" dt="2023-09-03T15:13:34.685" v="9" actId="208"/>
          <ac:picMkLst>
            <pc:docMk/>
            <pc:sldMk cId="4195871528" sldId="3733"/>
            <ac:picMk id="1026" creationId="{EF315540-53C5-FC34-09D6-899660D61447}"/>
          </ac:picMkLst>
        </pc:picChg>
      </pc:sldChg>
      <pc:sldChg chg="modSp mod">
        <pc:chgData name="Jim McGowan" userId="e2c7446dd3aca506" providerId="LiveId" clId="{1169FA2F-6FAF-4B66-8307-B2A2AB2E1B8E}" dt="2023-09-03T15:38:19.862" v="87" actId="1076"/>
        <pc:sldMkLst>
          <pc:docMk/>
          <pc:sldMk cId="1831854962" sldId="6407"/>
        </pc:sldMkLst>
        <pc:picChg chg="mod">
          <ac:chgData name="Jim McGowan" userId="e2c7446dd3aca506" providerId="LiveId" clId="{1169FA2F-6FAF-4B66-8307-B2A2AB2E1B8E}" dt="2023-09-03T15:38:19.862" v="87" actId="1076"/>
          <ac:picMkLst>
            <pc:docMk/>
            <pc:sldMk cId="1831854962" sldId="6407"/>
            <ac:picMk id="2" creationId="{BF7DA3C1-3679-C3A4-712B-B43A077A982A}"/>
          </ac:picMkLst>
        </pc:picChg>
      </pc:sldChg>
      <pc:sldChg chg="modSp mod">
        <pc:chgData name="Jim McGowan" userId="e2c7446dd3aca506" providerId="LiveId" clId="{1169FA2F-6FAF-4B66-8307-B2A2AB2E1B8E}" dt="2023-09-03T15:33:09.329" v="85" actId="1038"/>
        <pc:sldMkLst>
          <pc:docMk/>
          <pc:sldMk cId="3346323657" sldId="9637"/>
        </pc:sldMkLst>
        <pc:spChg chg="mod">
          <ac:chgData name="Jim McGowan" userId="e2c7446dd3aca506" providerId="LiveId" clId="{1169FA2F-6FAF-4B66-8307-B2A2AB2E1B8E}" dt="2023-09-03T15:32:47.184" v="71" actId="14100"/>
          <ac:spMkLst>
            <pc:docMk/>
            <pc:sldMk cId="3346323657" sldId="9637"/>
            <ac:spMk id="77827" creationId="{00000000-0000-0000-0000-000000000000}"/>
          </ac:spMkLst>
        </pc:spChg>
        <pc:picChg chg="mod">
          <ac:chgData name="Jim McGowan" userId="e2c7446dd3aca506" providerId="LiveId" clId="{1169FA2F-6FAF-4B66-8307-B2A2AB2E1B8E}" dt="2023-09-03T15:33:09.329" v="85" actId="1038"/>
          <ac:picMkLst>
            <pc:docMk/>
            <pc:sldMk cId="3346323657" sldId="9637"/>
            <ac:picMk id="4" creationId="{795A955A-F2CC-4F25-9947-C8EF722E236F}"/>
          </ac:picMkLst>
        </pc:picChg>
      </pc:sldChg>
      <pc:sldChg chg="delSp modSp new mod ord">
        <pc:chgData name="Jim McGowan" userId="e2c7446dd3aca506" providerId="LiveId" clId="{1169FA2F-6FAF-4B66-8307-B2A2AB2E1B8E}" dt="2023-09-03T15:43:44.291" v="111"/>
        <pc:sldMkLst>
          <pc:docMk/>
          <pc:sldMk cId="4059814336" sldId="10377"/>
        </pc:sldMkLst>
        <pc:spChg chg="mod">
          <ac:chgData name="Jim McGowan" userId="e2c7446dd3aca506" providerId="LiveId" clId="{1169FA2F-6FAF-4B66-8307-B2A2AB2E1B8E}" dt="2023-09-03T15:41:30.288" v="105" actId="255"/>
          <ac:spMkLst>
            <pc:docMk/>
            <pc:sldMk cId="4059814336" sldId="10377"/>
            <ac:spMk id="2" creationId="{72EA6F3B-2051-A97B-C219-C9435B5E9EF5}"/>
          </ac:spMkLst>
        </pc:spChg>
        <pc:spChg chg="del">
          <ac:chgData name="Jim McGowan" userId="e2c7446dd3aca506" providerId="LiveId" clId="{1169FA2F-6FAF-4B66-8307-B2A2AB2E1B8E}" dt="2023-09-03T15:41:05.435" v="89" actId="478"/>
          <ac:spMkLst>
            <pc:docMk/>
            <pc:sldMk cId="4059814336" sldId="10377"/>
            <ac:spMk id="3" creationId="{92D41E0E-286D-F590-2A04-78A507AF2C2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a:extLst>
              <a:ext uri="{FF2B5EF4-FFF2-40B4-BE49-F238E27FC236}">
                <a16:creationId xmlns:a16="http://schemas.microsoft.com/office/drawing/2014/main" id="{901D300A-8290-40A1-8A18-2CCC8F69C520}"/>
              </a:ext>
            </a:extLst>
          </p:cNvPr>
          <p:cNvSpPr>
            <a:spLocks noGrp="1" noChangeArrowheads="1"/>
          </p:cNvSpPr>
          <p:nvPr>
            <p:ph type="ftr" sz="quarter" idx="2"/>
          </p:nvPr>
        </p:nvSpPr>
        <p:spPr bwMode="auto">
          <a:xfrm>
            <a:off x="0" y="9122452"/>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defTabSz="922291" eaLnBrk="1" hangingPunct="1">
              <a:defRPr sz="1400">
                <a:latin typeface="Times New Roman" pitchFamily="18" charset="0"/>
                <a:cs typeface="Arial" charset="0"/>
              </a:defRPr>
            </a:lvl1pPr>
          </a:lstStyle>
          <a:p>
            <a:pPr>
              <a:defRPr/>
            </a:pPr>
            <a:r>
              <a:rPr lang="en-US" sz="1800" dirty="0">
                <a:latin typeface="Calibri" panose="020F0502020204030204" pitchFamily="34" charset="0"/>
                <a:cs typeface="Calibri" panose="020F0502020204030204" pitchFamily="34" charset="0"/>
              </a:rPr>
              <a:t>Sugar Land Bible Church</a:t>
            </a:r>
          </a:p>
        </p:txBody>
      </p:sp>
      <p:sp>
        <p:nvSpPr>
          <p:cNvPr id="36869" name="Rectangle 5">
            <a:extLst>
              <a:ext uri="{FF2B5EF4-FFF2-40B4-BE49-F238E27FC236}">
                <a16:creationId xmlns:a16="http://schemas.microsoft.com/office/drawing/2014/main" id="{38696068-63F5-4B57-A363-769945ECADA1}"/>
              </a:ext>
            </a:extLst>
          </p:cNvPr>
          <p:cNvSpPr>
            <a:spLocks noGrp="1" noChangeArrowheads="1"/>
          </p:cNvSpPr>
          <p:nvPr>
            <p:ph type="sldNum" sz="quarter" idx="3"/>
          </p:nvPr>
        </p:nvSpPr>
        <p:spPr bwMode="auto">
          <a:xfrm>
            <a:off x="4145280" y="9122452"/>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algn="r" defTabSz="920898" eaLnBrk="1" hangingPunct="1">
              <a:defRPr sz="1400" smtClean="0"/>
            </a:lvl1pPr>
          </a:lstStyle>
          <a:p>
            <a:pPr>
              <a:defRPr/>
            </a:pPr>
            <a:fld id="{F56FB74F-9A4F-4B8F-B55F-0155425F2C8E}"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
        <p:nvSpPr>
          <p:cNvPr id="2" name="Header Placeholder 1">
            <a:extLst>
              <a:ext uri="{FF2B5EF4-FFF2-40B4-BE49-F238E27FC236}">
                <a16:creationId xmlns:a16="http://schemas.microsoft.com/office/drawing/2014/main" id="{E227660E-C050-5151-6DE2-1E17C2431F9C}"/>
              </a:ext>
            </a:extLst>
          </p:cNvPr>
          <p:cNvSpPr>
            <a:spLocks noGrp="1"/>
          </p:cNvSpPr>
          <p:nvPr>
            <p:ph type="hdr" sz="quarter"/>
          </p:nvPr>
        </p:nvSpPr>
        <p:spPr>
          <a:xfrm>
            <a:off x="1935481" y="152400"/>
            <a:ext cx="3606800" cy="838200"/>
          </a:xfrm>
          <a:prstGeom prst="rect">
            <a:avLst/>
          </a:prstGeom>
        </p:spPr>
        <p:txBody>
          <a:bodyPr vert="horz" lIns="106978" tIns="53489" rIns="106978" bIns="53489" rtlCol="0"/>
          <a:lstStyle>
            <a:lvl1pPr algn="ctr">
              <a:defRPr sz="1500" dirty="0">
                <a:latin typeface="Calibri" panose="020F0502020204030204" pitchFamily="34" charset="0"/>
                <a:cs typeface="Calibri" panose="020F0502020204030204" pitchFamily="34" charset="0"/>
              </a:defRPr>
            </a:lvl1pPr>
          </a:lstStyle>
          <a:p>
            <a:pPr>
              <a:defRPr/>
            </a:pPr>
            <a:r>
              <a:rPr lang="en-US" sz="1800" dirty="0"/>
              <a:t>Dr. Andy Woods</a:t>
            </a:r>
          </a:p>
          <a:p>
            <a:pPr>
              <a:defRPr/>
            </a:pPr>
            <a:r>
              <a:rPr lang="en-US" sz="1800" dirty="0"/>
              <a:t>2 Thessalonians – 009 – 2v3a</a:t>
            </a:r>
          </a:p>
          <a:p>
            <a:pPr>
              <a:defRPr/>
            </a:pPr>
            <a:r>
              <a:rPr lang="en-US" sz="1800" dirty="0"/>
              <a:t>09-17-2023</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F1BA9B-76CB-4A0E-A6E1-D581F0118E89}"/>
              </a:ext>
            </a:extLst>
          </p:cNvPr>
          <p:cNvSpPr>
            <a:spLocks noGrp="1"/>
          </p:cNvSpPr>
          <p:nvPr>
            <p:ph type="hdr" sz="quarter"/>
          </p:nvPr>
        </p:nvSpPr>
        <p:spPr bwMode="auto">
          <a:xfrm>
            <a:off x="0" y="0"/>
            <a:ext cx="3169920" cy="478748"/>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lvl1pPr defTabSz="922291" eaLnBrk="1" hangingPunct="1">
              <a:defRPr sz="1400">
                <a:latin typeface="Calibri" panose="020F0502020204030204" pitchFamily="34" charset="0"/>
                <a:cs typeface="Arial" charset="0"/>
              </a:defRPr>
            </a:lvl1pPr>
          </a:lstStyle>
          <a:p>
            <a:pPr>
              <a:defRPr/>
            </a:pPr>
            <a:endParaRPr lang="en-US" dirty="0"/>
          </a:p>
        </p:txBody>
      </p:sp>
      <p:sp>
        <p:nvSpPr>
          <p:cNvPr id="3" name="Date Placeholder 2">
            <a:extLst>
              <a:ext uri="{FF2B5EF4-FFF2-40B4-BE49-F238E27FC236}">
                <a16:creationId xmlns:a16="http://schemas.microsoft.com/office/drawing/2014/main" id="{6DF5B97F-1EBA-4212-9475-AB91572652D5}"/>
              </a:ext>
            </a:extLst>
          </p:cNvPr>
          <p:cNvSpPr>
            <a:spLocks noGrp="1"/>
          </p:cNvSpPr>
          <p:nvPr>
            <p:ph type="dt" idx="1"/>
          </p:nvPr>
        </p:nvSpPr>
        <p:spPr bwMode="auto">
          <a:xfrm>
            <a:off x="4143587" y="0"/>
            <a:ext cx="3169920" cy="478748"/>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lvl1pPr algn="r" defTabSz="922291" eaLnBrk="1" hangingPunct="1">
              <a:defRPr sz="1400">
                <a:latin typeface="Calibri" panose="020F0502020204030204" pitchFamily="34" charset="0"/>
                <a:cs typeface="Arial" charset="0"/>
              </a:defRPr>
            </a:lvl1pPr>
          </a:lstStyle>
          <a:p>
            <a:pPr>
              <a:defRPr/>
            </a:pPr>
            <a:fld id="{A1ECA7B4-8F8C-4E82-9DA1-55948ACC6C67}" type="datetimeFigureOut">
              <a:rPr lang="en-US" smtClean="0"/>
              <a:pPr>
                <a:defRPr/>
              </a:pPr>
              <a:t>9/15/2023</a:t>
            </a:fld>
            <a:endParaRPr lang="en-US" dirty="0"/>
          </a:p>
        </p:txBody>
      </p:sp>
      <p:sp>
        <p:nvSpPr>
          <p:cNvPr id="4" name="Slide Image Placeholder 3">
            <a:extLst>
              <a:ext uri="{FF2B5EF4-FFF2-40B4-BE49-F238E27FC236}">
                <a16:creationId xmlns:a16="http://schemas.microsoft.com/office/drawing/2014/main" id="{EB6A067D-6789-4709-8D44-EE06BB91D3DF}"/>
              </a:ext>
            </a:extLst>
          </p:cNvPr>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183" tIns="50592" rIns="101183" bIns="50592" rtlCol="0" anchor="ctr"/>
          <a:lstStyle/>
          <a:p>
            <a:pPr lvl="0"/>
            <a:endParaRPr lang="en-US" noProof="0" dirty="0"/>
          </a:p>
        </p:txBody>
      </p:sp>
      <p:sp>
        <p:nvSpPr>
          <p:cNvPr id="5" name="Notes Placeholder 4">
            <a:extLst>
              <a:ext uri="{FF2B5EF4-FFF2-40B4-BE49-F238E27FC236}">
                <a16:creationId xmlns:a16="http://schemas.microsoft.com/office/drawing/2014/main" id="{EE002C62-F138-44BB-9219-73E5F5BEE3AB}"/>
              </a:ext>
            </a:extLst>
          </p:cNvPr>
          <p:cNvSpPr>
            <a:spLocks noGrp="1"/>
          </p:cNvSpPr>
          <p:nvPr>
            <p:ph type="body" sz="quarter" idx="3"/>
          </p:nvPr>
        </p:nvSpPr>
        <p:spPr bwMode="auto">
          <a:xfrm>
            <a:off x="731520" y="4561226"/>
            <a:ext cx="5852160" cy="4318573"/>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B139984-9F12-4DD0-8B91-1DFED7CB7771}"/>
              </a:ext>
            </a:extLst>
          </p:cNvPr>
          <p:cNvSpPr>
            <a:spLocks noGrp="1"/>
          </p:cNvSpPr>
          <p:nvPr>
            <p:ph type="ftr" sz="quarter" idx="4"/>
          </p:nvPr>
        </p:nvSpPr>
        <p:spPr bwMode="auto">
          <a:xfrm>
            <a:off x="0" y="9120813"/>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defTabSz="922291"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a:extLst>
              <a:ext uri="{FF2B5EF4-FFF2-40B4-BE49-F238E27FC236}">
                <a16:creationId xmlns:a16="http://schemas.microsoft.com/office/drawing/2014/main" id="{69AEFD34-6B70-478E-8B9E-00CA8C1336A8}"/>
              </a:ext>
            </a:extLst>
          </p:cNvPr>
          <p:cNvSpPr>
            <a:spLocks noGrp="1"/>
          </p:cNvSpPr>
          <p:nvPr>
            <p:ph type="sldNum" sz="quarter" idx="5"/>
          </p:nvPr>
        </p:nvSpPr>
        <p:spPr bwMode="auto">
          <a:xfrm>
            <a:off x="4143587" y="9120813"/>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algn="r" defTabSz="920898" eaLnBrk="1" hangingPunct="1">
              <a:defRPr sz="1400" smtClean="0">
                <a:latin typeface="Calibri" panose="020F0502020204030204" pitchFamily="34" charset="0"/>
              </a:defRPr>
            </a:lvl1pPr>
          </a:lstStyle>
          <a:p>
            <a:pPr>
              <a:defRPr/>
            </a:pPr>
            <a:fld id="{8CAF5D7D-18A1-4B9A-AC5F-822C5A1135E0}"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CAF5D7D-18A1-4B9A-AC5F-822C5A1135E0}" type="slidenum">
              <a:rPr lang="en-US" altLang="en-US" smtClean="0"/>
              <a:pPr>
                <a:defRPr/>
              </a:pPr>
              <a:t>5</a:t>
            </a:fld>
            <a:endParaRPr lang="en-US" altLang="en-US" dirty="0"/>
          </a:p>
        </p:txBody>
      </p:sp>
    </p:spTree>
    <p:extLst>
      <p:ext uri="{BB962C8B-B14F-4D97-AF65-F5344CB8AC3E}">
        <p14:creationId xmlns:p14="http://schemas.microsoft.com/office/powerpoint/2010/main" val="364851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PPOV - 08-17-2018</a:t>
            </a:r>
          </a:p>
        </p:txBody>
      </p:sp>
      <p:sp>
        <p:nvSpPr>
          <p:cNvPr id="5" name="Date Placeholder 4"/>
          <p:cNvSpPr>
            <a:spLocks noGrp="1"/>
          </p:cNvSpPr>
          <p:nvPr>
            <p:ph type="dt" idx="11"/>
          </p:nvPr>
        </p:nvSpPr>
        <p:spPr/>
        <p:txBody>
          <a:bodyPr/>
          <a:lstStyle/>
          <a:p>
            <a:pPr>
              <a:defRPr/>
            </a:pPr>
            <a:fld id="{16F7E25D-0088-49B0-B669-18D4C59EA0B8}" type="datetime1">
              <a:rPr lang="en-US" smtClean="0"/>
              <a:t>9/15/2023</a:t>
            </a:fld>
            <a:endParaRPr lang="en-US"/>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84</a:t>
            </a:fld>
            <a:endParaRPr lang="en-US" altLang="en-US" dirty="0"/>
          </a:p>
        </p:txBody>
      </p:sp>
    </p:spTree>
    <p:extLst>
      <p:ext uri="{BB962C8B-B14F-4D97-AF65-F5344CB8AC3E}">
        <p14:creationId xmlns:p14="http://schemas.microsoft.com/office/powerpoint/2010/main" val="704727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PPOV - 08-17-2018</a:t>
            </a:r>
          </a:p>
        </p:txBody>
      </p:sp>
      <p:sp>
        <p:nvSpPr>
          <p:cNvPr id="5" name="Date Placeholder 4"/>
          <p:cNvSpPr>
            <a:spLocks noGrp="1"/>
          </p:cNvSpPr>
          <p:nvPr>
            <p:ph type="dt" idx="11"/>
          </p:nvPr>
        </p:nvSpPr>
        <p:spPr/>
        <p:txBody>
          <a:bodyPr/>
          <a:lstStyle/>
          <a:p>
            <a:pPr>
              <a:defRPr/>
            </a:pPr>
            <a:fld id="{16F7E25D-0088-49B0-B669-18D4C59EA0B8}" type="datetime1">
              <a:rPr lang="en-US" smtClean="0"/>
              <a:t>9/15/2023</a:t>
            </a:fld>
            <a:endParaRPr lang="en-US"/>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85</a:t>
            </a:fld>
            <a:endParaRPr lang="en-US" altLang="en-US" dirty="0"/>
          </a:p>
        </p:txBody>
      </p:sp>
    </p:spTree>
    <p:extLst>
      <p:ext uri="{BB962C8B-B14F-4D97-AF65-F5344CB8AC3E}">
        <p14:creationId xmlns:p14="http://schemas.microsoft.com/office/powerpoint/2010/main" val="4102488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PPOV - 08-17-2018</a:t>
            </a:r>
          </a:p>
        </p:txBody>
      </p:sp>
      <p:sp>
        <p:nvSpPr>
          <p:cNvPr id="5" name="Date Placeholder 4"/>
          <p:cNvSpPr>
            <a:spLocks noGrp="1"/>
          </p:cNvSpPr>
          <p:nvPr>
            <p:ph type="dt" idx="11"/>
          </p:nvPr>
        </p:nvSpPr>
        <p:spPr/>
        <p:txBody>
          <a:bodyPr/>
          <a:lstStyle/>
          <a:p>
            <a:pPr>
              <a:defRPr/>
            </a:pPr>
            <a:fld id="{16F7E25D-0088-49B0-B669-18D4C59EA0B8}" type="datetime1">
              <a:rPr lang="en-US" smtClean="0"/>
              <a:t>9/15/2023</a:t>
            </a:fld>
            <a:endParaRPr lang="en-US"/>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86</a:t>
            </a:fld>
            <a:endParaRPr lang="en-US" altLang="en-US" dirty="0"/>
          </a:p>
        </p:txBody>
      </p:sp>
    </p:spTree>
    <p:extLst>
      <p:ext uri="{BB962C8B-B14F-4D97-AF65-F5344CB8AC3E}">
        <p14:creationId xmlns:p14="http://schemas.microsoft.com/office/powerpoint/2010/main" val="3643610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PPOV - 08-17-2018</a:t>
            </a:r>
          </a:p>
        </p:txBody>
      </p:sp>
      <p:sp>
        <p:nvSpPr>
          <p:cNvPr id="5" name="Date Placeholder 4"/>
          <p:cNvSpPr>
            <a:spLocks noGrp="1"/>
          </p:cNvSpPr>
          <p:nvPr>
            <p:ph type="dt" idx="11"/>
          </p:nvPr>
        </p:nvSpPr>
        <p:spPr/>
        <p:txBody>
          <a:bodyPr/>
          <a:lstStyle/>
          <a:p>
            <a:pPr>
              <a:defRPr/>
            </a:pPr>
            <a:fld id="{16F7E25D-0088-49B0-B669-18D4C59EA0B8}" type="datetime1">
              <a:rPr lang="en-US" smtClean="0"/>
              <a:t>9/15/2023</a:t>
            </a:fld>
            <a:endParaRPr lang="en-US"/>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87</a:t>
            </a:fld>
            <a:endParaRPr lang="en-US" altLang="en-US" dirty="0"/>
          </a:p>
        </p:txBody>
      </p:sp>
    </p:spTree>
    <p:extLst>
      <p:ext uri="{BB962C8B-B14F-4D97-AF65-F5344CB8AC3E}">
        <p14:creationId xmlns:p14="http://schemas.microsoft.com/office/powerpoint/2010/main" val="3761410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PPOV - 08-17-2018</a:t>
            </a:r>
          </a:p>
        </p:txBody>
      </p:sp>
      <p:sp>
        <p:nvSpPr>
          <p:cNvPr id="5" name="Date Placeholder 4"/>
          <p:cNvSpPr>
            <a:spLocks noGrp="1"/>
          </p:cNvSpPr>
          <p:nvPr>
            <p:ph type="dt" idx="11"/>
          </p:nvPr>
        </p:nvSpPr>
        <p:spPr/>
        <p:txBody>
          <a:bodyPr/>
          <a:lstStyle/>
          <a:p>
            <a:pPr>
              <a:defRPr/>
            </a:pPr>
            <a:fld id="{16F7E25D-0088-49B0-B669-18D4C59EA0B8}" type="datetime1">
              <a:rPr lang="en-US" smtClean="0"/>
              <a:t>9/15/2023</a:t>
            </a:fld>
            <a:endParaRPr lang="en-US"/>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88</a:t>
            </a:fld>
            <a:endParaRPr lang="en-US" altLang="en-US" dirty="0"/>
          </a:p>
        </p:txBody>
      </p:sp>
    </p:spTree>
    <p:extLst>
      <p:ext uri="{BB962C8B-B14F-4D97-AF65-F5344CB8AC3E}">
        <p14:creationId xmlns:p14="http://schemas.microsoft.com/office/powerpoint/2010/main" val="111348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PPOV - 08-17-2018</a:t>
            </a:r>
          </a:p>
        </p:txBody>
      </p:sp>
      <p:sp>
        <p:nvSpPr>
          <p:cNvPr id="5" name="Date Placeholder 4"/>
          <p:cNvSpPr>
            <a:spLocks noGrp="1"/>
          </p:cNvSpPr>
          <p:nvPr>
            <p:ph type="dt" idx="11"/>
          </p:nvPr>
        </p:nvSpPr>
        <p:spPr/>
        <p:txBody>
          <a:bodyPr/>
          <a:lstStyle/>
          <a:p>
            <a:pPr>
              <a:defRPr/>
            </a:pPr>
            <a:fld id="{16F7E25D-0088-49B0-B669-18D4C59EA0B8}" type="datetime1">
              <a:rPr lang="en-US" smtClean="0"/>
              <a:t>9/15/2023</a:t>
            </a:fld>
            <a:endParaRPr lang="en-US"/>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89</a:t>
            </a:fld>
            <a:endParaRPr lang="en-US" altLang="en-US" dirty="0"/>
          </a:p>
        </p:txBody>
      </p:sp>
    </p:spTree>
    <p:extLst>
      <p:ext uri="{BB962C8B-B14F-4D97-AF65-F5344CB8AC3E}">
        <p14:creationId xmlns:p14="http://schemas.microsoft.com/office/powerpoint/2010/main" val="3731295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PPOV - 08-17-2018</a:t>
            </a:r>
          </a:p>
        </p:txBody>
      </p:sp>
      <p:sp>
        <p:nvSpPr>
          <p:cNvPr id="5" name="Date Placeholder 4"/>
          <p:cNvSpPr>
            <a:spLocks noGrp="1"/>
          </p:cNvSpPr>
          <p:nvPr>
            <p:ph type="dt" idx="11"/>
          </p:nvPr>
        </p:nvSpPr>
        <p:spPr/>
        <p:txBody>
          <a:bodyPr/>
          <a:lstStyle/>
          <a:p>
            <a:pPr>
              <a:defRPr/>
            </a:pPr>
            <a:fld id="{16F7E25D-0088-49B0-B669-18D4C59EA0B8}" type="datetime1">
              <a:rPr lang="en-US" smtClean="0"/>
              <a:t>9/15/2023</a:t>
            </a:fld>
            <a:endParaRPr lang="en-US"/>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90</a:t>
            </a:fld>
            <a:endParaRPr lang="en-US" altLang="en-US" dirty="0"/>
          </a:p>
        </p:txBody>
      </p:sp>
    </p:spTree>
    <p:extLst>
      <p:ext uri="{BB962C8B-B14F-4D97-AF65-F5344CB8AC3E}">
        <p14:creationId xmlns:p14="http://schemas.microsoft.com/office/powerpoint/2010/main" val="1276860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PPOV - 08-17-2018</a:t>
            </a:r>
          </a:p>
        </p:txBody>
      </p:sp>
      <p:sp>
        <p:nvSpPr>
          <p:cNvPr id="5" name="Date Placeholder 4"/>
          <p:cNvSpPr>
            <a:spLocks noGrp="1"/>
          </p:cNvSpPr>
          <p:nvPr>
            <p:ph type="dt" idx="11"/>
          </p:nvPr>
        </p:nvSpPr>
        <p:spPr/>
        <p:txBody>
          <a:bodyPr/>
          <a:lstStyle/>
          <a:p>
            <a:pPr>
              <a:defRPr/>
            </a:pPr>
            <a:fld id="{16F7E25D-0088-49B0-B669-18D4C59EA0B8}" type="datetime1">
              <a:rPr lang="en-US" smtClean="0"/>
              <a:t>9/15/2023</a:t>
            </a:fld>
            <a:endParaRPr lang="en-US"/>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91</a:t>
            </a:fld>
            <a:endParaRPr lang="en-US" altLang="en-US" dirty="0"/>
          </a:p>
        </p:txBody>
      </p:sp>
    </p:spTree>
    <p:extLst>
      <p:ext uri="{BB962C8B-B14F-4D97-AF65-F5344CB8AC3E}">
        <p14:creationId xmlns:p14="http://schemas.microsoft.com/office/powerpoint/2010/main" val="1514518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8F55095-7B13-49D2-88F5-098085CC0949}"/>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8A8B0333-A612-469F-8637-7331A1B8CB18}"/>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549667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AB3528FC-DC6C-4D4A-B7FE-DA342649A6E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1010210D-0254-4969-8D0C-7F84974E690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086893BC-F55C-46F4-A224-1F4315D72C78}"/>
              </a:ext>
            </a:extLst>
          </p:cNvPr>
          <p:cNvSpPr>
            <a:spLocks noGrp="1" noChangeArrowheads="1"/>
          </p:cNvSpPr>
          <p:nvPr>
            <p:ph type="sldNum" sz="quarter" idx="12"/>
          </p:nvPr>
        </p:nvSpPr>
        <p:spPr/>
        <p:txBody>
          <a:bodyPr/>
          <a:lstStyle>
            <a:lvl1pPr>
              <a:defRPr smtClean="0"/>
            </a:lvl1pPr>
          </a:lstStyle>
          <a:p>
            <a:pPr>
              <a:defRPr/>
            </a:pPr>
            <a:fld id="{8150B839-9B27-45A9-B00F-97CA6CDB7BCA}" type="slidenum">
              <a:rPr lang="en-US" altLang="en-US"/>
              <a:pPr>
                <a:defRPr/>
              </a:pPr>
              <a:t>‹#›</a:t>
            </a:fld>
            <a:endParaRPr lang="en-US" altLang="en-US"/>
          </a:p>
        </p:txBody>
      </p:sp>
    </p:spTree>
    <p:extLst>
      <p:ext uri="{BB962C8B-B14F-4D97-AF65-F5344CB8AC3E}">
        <p14:creationId xmlns:p14="http://schemas.microsoft.com/office/powerpoint/2010/main" val="355601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CDE68A42-C078-4469-A66B-4495E2634C56}"/>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9107EC4F-D688-4EEF-B6F9-048B85374E3B}"/>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C7DB0FD5-2482-4D09-92A8-643E8E910E9A}"/>
              </a:ext>
            </a:extLst>
          </p:cNvPr>
          <p:cNvSpPr>
            <a:spLocks noGrp="1" noChangeArrowheads="1"/>
          </p:cNvSpPr>
          <p:nvPr>
            <p:ph type="sldNum" sz="quarter" idx="12"/>
          </p:nvPr>
        </p:nvSpPr>
        <p:spPr/>
        <p:txBody>
          <a:bodyPr/>
          <a:lstStyle>
            <a:lvl1pPr>
              <a:defRPr smtClean="0"/>
            </a:lvl1pPr>
          </a:lstStyle>
          <a:p>
            <a:pPr>
              <a:defRPr/>
            </a:pPr>
            <a:fld id="{62CAE1B6-0C97-4842-AC1E-18C75DEF4EF6}" type="slidenum">
              <a:rPr lang="en-US" altLang="en-US"/>
              <a:pPr>
                <a:defRPr/>
              </a:pPr>
              <a:t>‹#›</a:t>
            </a:fld>
            <a:endParaRPr lang="en-US" altLang="en-US"/>
          </a:p>
        </p:txBody>
      </p:sp>
    </p:spTree>
    <p:extLst>
      <p:ext uri="{BB962C8B-B14F-4D97-AF65-F5344CB8AC3E}">
        <p14:creationId xmlns:p14="http://schemas.microsoft.com/office/powerpoint/2010/main" val="3016857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88D566F2-1284-4523-B4BA-CB6D63645B75}"/>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1D011471-5250-490C-9C51-6D71371CD737}"/>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6221FE5C-6F69-4F52-BFEE-2909D4D3C90D}"/>
              </a:ext>
            </a:extLst>
          </p:cNvPr>
          <p:cNvSpPr>
            <a:spLocks noGrp="1" noChangeArrowheads="1"/>
          </p:cNvSpPr>
          <p:nvPr>
            <p:ph type="sldNum" sz="quarter" idx="12"/>
          </p:nvPr>
        </p:nvSpPr>
        <p:spPr/>
        <p:txBody>
          <a:bodyPr/>
          <a:lstStyle>
            <a:lvl1pPr>
              <a:defRPr smtClean="0"/>
            </a:lvl1pPr>
          </a:lstStyle>
          <a:p>
            <a:pPr>
              <a:defRPr/>
            </a:pPr>
            <a:fld id="{DDFABB32-5487-4F03-919B-89510ED05617}" type="slidenum">
              <a:rPr lang="en-US" altLang="en-US"/>
              <a:pPr>
                <a:defRPr/>
              </a:pPr>
              <a:t>‹#›</a:t>
            </a:fld>
            <a:endParaRPr lang="en-US" altLang="en-US"/>
          </a:p>
        </p:txBody>
      </p:sp>
    </p:spTree>
    <p:extLst>
      <p:ext uri="{BB962C8B-B14F-4D97-AF65-F5344CB8AC3E}">
        <p14:creationId xmlns:p14="http://schemas.microsoft.com/office/powerpoint/2010/main" val="3598482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BD85A5CC-2907-4BF9-824D-5877B2E017CA}" type="slidenum">
              <a:rPr lang="en-US"/>
              <a:pPr>
                <a:defRPr/>
              </a:pPr>
              <a:t>‹#›</a:t>
            </a:fld>
            <a:endParaRPr lang="en-US"/>
          </a:p>
        </p:txBody>
      </p:sp>
    </p:spTree>
    <p:extLst>
      <p:ext uri="{BB962C8B-B14F-4D97-AF65-F5344CB8AC3E}">
        <p14:creationId xmlns:p14="http://schemas.microsoft.com/office/powerpoint/2010/main" val="1354280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43184" y="1946275"/>
            <a:ext cx="5080000" cy="4114800"/>
          </a:xfrm>
        </p:spPr>
        <p:txBody>
          <a:bodyPr/>
          <a:lstStyle/>
          <a:p>
            <a:pPr lvl="0"/>
            <a:endParaRPr lang="en-US" noProof="0" dirty="0"/>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5CE48815-785C-4F68-A4CA-A245BF4D9914}" type="slidenum">
              <a:rPr lang="en-US" altLang="en-US"/>
              <a:pPr>
                <a:defRPr/>
              </a:pPr>
              <a:t>‹#›</a:t>
            </a:fld>
            <a:endParaRPr lang="en-US" altLang="en-US" dirty="0"/>
          </a:p>
        </p:txBody>
      </p:sp>
    </p:spTree>
    <p:extLst>
      <p:ext uri="{BB962C8B-B14F-4D97-AF65-F5344CB8AC3E}">
        <p14:creationId xmlns:p14="http://schemas.microsoft.com/office/powerpoint/2010/main" val="4275739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1DB9103-2CB8-4233-B75F-DB55E9612B08}"/>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F902156A-97A2-430D-A158-8EAB8257A4E0}"/>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546779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F876452-75A6-4AAF-97C7-01D7582E5963}"/>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C2E5B3DF-F0DB-45BB-BD71-5E3266FFEA99}"/>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060714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5131CB3-0AAC-4010-A1E7-45DABB3A0501}"/>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C34A22F3-30E1-423D-9D38-42BFE68FB365}"/>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969654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A6E9D5E-8667-4A2E-9CD4-80BDC56CE761}"/>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7DD31E7-79B4-4863-A913-D69CB1F9A0D0}"/>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72516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5DB455C-8F77-43BD-ABBD-7E94CC488BF3}"/>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3AEC885-0E46-4CBA-825F-4CD68A4D0923}"/>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287918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11A585B-296C-4F81-83AA-BA042CE90A8D}"/>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9DFE3BE5-077E-4398-8C8B-B821C53F3E18}"/>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236168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E60E037-A2CB-4606-9E7B-0AA97E2B76B1}"/>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3CCAE82-AD23-4370-96E7-EEF98326FF44}"/>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789219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E9E48C0-0E01-4AEA-86A5-CAA698625E2B}"/>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6C0ABA62-A7FF-4F6E-BBB1-4D66F50F03B8}"/>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050478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E0F95C19-2DC5-4CED-BBCD-1930FC1BE34C}"/>
              </a:ext>
            </a:extLst>
          </p:cNvPr>
          <p:cNvGrpSpPr>
            <a:grpSpLocks/>
          </p:cNvGrpSpPr>
          <p:nvPr/>
        </p:nvGrpSpPr>
        <p:grpSpPr bwMode="auto">
          <a:xfrm>
            <a:off x="0" y="5"/>
            <a:ext cx="1447800" cy="6854825"/>
            <a:chOff x="0" y="0"/>
            <a:chExt cx="684" cy="4318"/>
          </a:xfrm>
        </p:grpSpPr>
        <p:sp>
          <p:nvSpPr>
            <p:cNvPr id="14339" name="Rectangle 3">
              <a:extLst>
                <a:ext uri="{FF2B5EF4-FFF2-40B4-BE49-F238E27FC236}">
                  <a16:creationId xmlns:a16="http://schemas.microsoft.com/office/drawing/2014/main" id="{DE098569-E146-4172-BE56-F5ADF7D63786}"/>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mn-cs"/>
              </a:endParaRPr>
            </a:p>
          </p:txBody>
        </p:sp>
        <p:grpSp>
          <p:nvGrpSpPr>
            <p:cNvPr id="1033" name="Group 4">
              <a:extLst>
                <a:ext uri="{FF2B5EF4-FFF2-40B4-BE49-F238E27FC236}">
                  <a16:creationId xmlns:a16="http://schemas.microsoft.com/office/drawing/2014/main" id="{2D2C2648-B172-430F-887D-8D957EF996EA}"/>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33B46CCE-6015-4241-99F6-8D962944C06E}"/>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5" name="Rectangle 6">
                <a:extLst>
                  <a:ext uri="{FF2B5EF4-FFF2-40B4-BE49-F238E27FC236}">
                    <a16:creationId xmlns:a16="http://schemas.microsoft.com/office/drawing/2014/main" id="{763CF42B-BCBB-4552-ACBB-5896296C4F2D}"/>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6" name="Rectangle 7">
                <a:extLst>
                  <a:ext uri="{FF2B5EF4-FFF2-40B4-BE49-F238E27FC236}">
                    <a16:creationId xmlns:a16="http://schemas.microsoft.com/office/drawing/2014/main" id="{6D84E3D1-F9FD-4B0D-B6F9-EFCA88265BCA}"/>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7" name="Rectangle 8">
                <a:extLst>
                  <a:ext uri="{FF2B5EF4-FFF2-40B4-BE49-F238E27FC236}">
                    <a16:creationId xmlns:a16="http://schemas.microsoft.com/office/drawing/2014/main" id="{D6E74E84-949B-47D0-A88E-63F1FA31E154}"/>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8" name="Rectangle 9">
                <a:extLst>
                  <a:ext uri="{FF2B5EF4-FFF2-40B4-BE49-F238E27FC236}">
                    <a16:creationId xmlns:a16="http://schemas.microsoft.com/office/drawing/2014/main" id="{A985C28C-BFB0-458F-8305-260FE4CB7515}"/>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9" name="Rectangle 10">
                <a:extLst>
                  <a:ext uri="{FF2B5EF4-FFF2-40B4-BE49-F238E27FC236}">
                    <a16:creationId xmlns:a16="http://schemas.microsoft.com/office/drawing/2014/main" id="{254462BF-B72C-4B24-96D9-EC4E13A3949D}"/>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0" name="Rectangle 11">
                <a:extLst>
                  <a:ext uri="{FF2B5EF4-FFF2-40B4-BE49-F238E27FC236}">
                    <a16:creationId xmlns:a16="http://schemas.microsoft.com/office/drawing/2014/main" id="{6C6DA97C-8F8B-471D-B561-9A04D1D186C7}"/>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1" name="Rectangle 12">
                <a:extLst>
                  <a:ext uri="{FF2B5EF4-FFF2-40B4-BE49-F238E27FC236}">
                    <a16:creationId xmlns:a16="http://schemas.microsoft.com/office/drawing/2014/main" id="{9D0CCAF1-6B22-40BD-A521-A0945E41201F}"/>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2" name="Rectangle 13">
                <a:extLst>
                  <a:ext uri="{FF2B5EF4-FFF2-40B4-BE49-F238E27FC236}">
                    <a16:creationId xmlns:a16="http://schemas.microsoft.com/office/drawing/2014/main" id="{DE72B279-E701-49A3-891C-C44DC858A0C0}"/>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3" name="Rectangle 14">
                <a:extLst>
                  <a:ext uri="{FF2B5EF4-FFF2-40B4-BE49-F238E27FC236}">
                    <a16:creationId xmlns:a16="http://schemas.microsoft.com/office/drawing/2014/main" id="{58D106F1-0230-4B2C-890E-4CF09E64B893}"/>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4" name="Rectangle 15">
                <a:extLst>
                  <a:ext uri="{FF2B5EF4-FFF2-40B4-BE49-F238E27FC236}">
                    <a16:creationId xmlns:a16="http://schemas.microsoft.com/office/drawing/2014/main" id="{B3C7A582-517A-4BD2-8BB0-7DCDBB92D7E3}"/>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5" name="Rectangle 16">
                <a:extLst>
                  <a:ext uri="{FF2B5EF4-FFF2-40B4-BE49-F238E27FC236}">
                    <a16:creationId xmlns:a16="http://schemas.microsoft.com/office/drawing/2014/main" id="{F97FA99E-97DF-4B91-9458-68CD54CF8481}"/>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6" name="Rectangle 17">
                <a:extLst>
                  <a:ext uri="{FF2B5EF4-FFF2-40B4-BE49-F238E27FC236}">
                    <a16:creationId xmlns:a16="http://schemas.microsoft.com/office/drawing/2014/main" id="{E7146ED3-7E37-4C30-A520-D1D6316DAEFA}"/>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7" name="Rectangle 18">
                <a:extLst>
                  <a:ext uri="{FF2B5EF4-FFF2-40B4-BE49-F238E27FC236}">
                    <a16:creationId xmlns:a16="http://schemas.microsoft.com/office/drawing/2014/main" id="{58148CF1-8E03-4487-B584-335BAB9DFEF0}"/>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8" name="Rectangle 19">
                <a:extLst>
                  <a:ext uri="{FF2B5EF4-FFF2-40B4-BE49-F238E27FC236}">
                    <a16:creationId xmlns:a16="http://schemas.microsoft.com/office/drawing/2014/main" id="{B0A9F347-B659-45E1-A793-29CFA0BC5561}"/>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9" name="Rectangle 20">
                <a:extLst>
                  <a:ext uri="{FF2B5EF4-FFF2-40B4-BE49-F238E27FC236}">
                    <a16:creationId xmlns:a16="http://schemas.microsoft.com/office/drawing/2014/main" id="{83FDFD86-4D8F-4AA1-BBBC-FFAE4399ECB8}"/>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0" name="Rectangle 21">
                <a:extLst>
                  <a:ext uri="{FF2B5EF4-FFF2-40B4-BE49-F238E27FC236}">
                    <a16:creationId xmlns:a16="http://schemas.microsoft.com/office/drawing/2014/main" id="{2B683C3B-D329-4590-AC63-8CC34410A325}"/>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1" name="Rectangle 22">
                <a:extLst>
                  <a:ext uri="{FF2B5EF4-FFF2-40B4-BE49-F238E27FC236}">
                    <a16:creationId xmlns:a16="http://schemas.microsoft.com/office/drawing/2014/main" id="{F00E07FE-4C11-45AA-AD1E-6053BAD7B0EC}"/>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2" name="Rectangle 23">
                <a:extLst>
                  <a:ext uri="{FF2B5EF4-FFF2-40B4-BE49-F238E27FC236}">
                    <a16:creationId xmlns:a16="http://schemas.microsoft.com/office/drawing/2014/main" id="{60B9E0DD-D112-4700-B9F8-FA3634BA14D0}"/>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3" name="Rectangle 24">
                <a:extLst>
                  <a:ext uri="{FF2B5EF4-FFF2-40B4-BE49-F238E27FC236}">
                    <a16:creationId xmlns:a16="http://schemas.microsoft.com/office/drawing/2014/main" id="{AE896702-2BA9-4D02-B9AF-0D7425692277}"/>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4" name="Rectangle 25">
                <a:extLst>
                  <a:ext uri="{FF2B5EF4-FFF2-40B4-BE49-F238E27FC236}">
                    <a16:creationId xmlns:a16="http://schemas.microsoft.com/office/drawing/2014/main" id="{AE530D09-6DC6-48CD-9DDC-FE39E4BFEC7E}"/>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5" name="Rectangle 26">
                <a:extLst>
                  <a:ext uri="{FF2B5EF4-FFF2-40B4-BE49-F238E27FC236}">
                    <a16:creationId xmlns:a16="http://schemas.microsoft.com/office/drawing/2014/main" id="{85FD8A9A-0C62-4D57-A823-7788EDA1374D}"/>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6" name="Rectangle 27">
                <a:extLst>
                  <a:ext uri="{FF2B5EF4-FFF2-40B4-BE49-F238E27FC236}">
                    <a16:creationId xmlns:a16="http://schemas.microsoft.com/office/drawing/2014/main" id="{139AB9D7-0AFF-4059-82AF-32544AB7F7A3}"/>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7" name="Rectangle 28">
                <a:extLst>
                  <a:ext uri="{FF2B5EF4-FFF2-40B4-BE49-F238E27FC236}">
                    <a16:creationId xmlns:a16="http://schemas.microsoft.com/office/drawing/2014/main" id="{B139890F-DEFF-4B2D-8F92-0E4853B0D739}"/>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8" name="Rectangle 29">
                <a:extLst>
                  <a:ext uri="{FF2B5EF4-FFF2-40B4-BE49-F238E27FC236}">
                    <a16:creationId xmlns:a16="http://schemas.microsoft.com/office/drawing/2014/main" id="{E104025A-7223-4BCB-8D78-03FFB1B98438}"/>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9" name="Rectangle 30">
                <a:extLst>
                  <a:ext uri="{FF2B5EF4-FFF2-40B4-BE49-F238E27FC236}">
                    <a16:creationId xmlns:a16="http://schemas.microsoft.com/office/drawing/2014/main" id="{DBC21BD0-CE55-4C70-9351-73EBCC29A65D}"/>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0" name="Rectangle 31">
                <a:extLst>
                  <a:ext uri="{FF2B5EF4-FFF2-40B4-BE49-F238E27FC236}">
                    <a16:creationId xmlns:a16="http://schemas.microsoft.com/office/drawing/2014/main" id="{AD601533-BFE9-4D4B-ABA5-635721AF4812}"/>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1" name="Rectangle 32">
                <a:extLst>
                  <a:ext uri="{FF2B5EF4-FFF2-40B4-BE49-F238E27FC236}">
                    <a16:creationId xmlns:a16="http://schemas.microsoft.com/office/drawing/2014/main" id="{3EE22948-F2D5-4B10-8966-F511916742AE}"/>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2" name="Rectangle 33">
                <a:extLst>
                  <a:ext uri="{FF2B5EF4-FFF2-40B4-BE49-F238E27FC236}">
                    <a16:creationId xmlns:a16="http://schemas.microsoft.com/office/drawing/2014/main" id="{5BCBEFE4-B65C-475D-A2A2-D27A9A908E68}"/>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grpSp>
      </p:grpSp>
      <p:sp>
        <p:nvSpPr>
          <p:cNvPr id="1027" name="Rectangle 34">
            <a:extLst>
              <a:ext uri="{FF2B5EF4-FFF2-40B4-BE49-F238E27FC236}">
                <a16:creationId xmlns:a16="http://schemas.microsoft.com/office/drawing/2014/main" id="{2E3F26A1-457A-4E77-9FB7-DB852B80A36F}"/>
              </a:ext>
            </a:extLst>
          </p:cNvPr>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a:extLst>
              <a:ext uri="{FF2B5EF4-FFF2-40B4-BE49-F238E27FC236}">
                <a16:creationId xmlns:a16="http://schemas.microsoft.com/office/drawing/2014/main" id="{3F91D09E-1F40-4ABF-930A-E565CD414B7E}"/>
              </a:ext>
            </a:extLst>
          </p:cNvPr>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a:extLst>
              <a:ext uri="{FF2B5EF4-FFF2-40B4-BE49-F238E27FC236}">
                <a16:creationId xmlns:a16="http://schemas.microsoft.com/office/drawing/2014/main" id="{0B8DEC82-1881-4CD6-92D8-AE06C326CF8F}"/>
              </a:ext>
            </a:extLst>
          </p:cNvPr>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a:extLst>
              <a:ext uri="{FF2B5EF4-FFF2-40B4-BE49-F238E27FC236}">
                <a16:creationId xmlns:a16="http://schemas.microsoft.com/office/drawing/2014/main" id="{3DABAE02-2507-4B6B-B16D-B07F0CAAA06C}"/>
              </a:ext>
            </a:extLst>
          </p:cNvPr>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0146077B-9308-43E0-B16D-E382476ABC93}" type="slidenum">
              <a:rPr lang="en-US" altLang="en-US" smtClean="0"/>
              <a:pPr>
                <a:defRPr/>
              </a:pPr>
              <a:t>‹#›</a:t>
            </a:fld>
            <a:endParaRPr lang="en-US" altLang="en-US" dirty="0"/>
          </a:p>
        </p:txBody>
      </p:sp>
      <p:sp>
        <p:nvSpPr>
          <p:cNvPr id="14374" name="Rectangle 38">
            <a:extLst>
              <a:ext uri="{FF2B5EF4-FFF2-40B4-BE49-F238E27FC236}">
                <a16:creationId xmlns:a16="http://schemas.microsoft.com/office/drawing/2014/main" id="{423F768F-39CA-4BFF-9CE5-E6FAE7E4704B}"/>
              </a:ext>
            </a:extLst>
          </p:cNvPr>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6292" r:id="rId1"/>
    <p:sldLayoutId id="2147496293" r:id="rId2"/>
    <p:sldLayoutId id="2147496294" r:id="rId3"/>
    <p:sldLayoutId id="2147496295" r:id="rId4"/>
    <p:sldLayoutId id="2147496296" r:id="rId5"/>
    <p:sldLayoutId id="2147496297" r:id="rId6"/>
    <p:sldLayoutId id="2147496298" r:id="rId7"/>
    <p:sldLayoutId id="2147496299" r:id="rId8"/>
    <p:sldLayoutId id="2147496300" r:id="rId9"/>
    <p:sldLayoutId id="2147496301" r:id="rId10"/>
    <p:sldLayoutId id="2147496302" r:id="rId11"/>
    <p:sldLayoutId id="2147496303" r:id="rId12"/>
    <p:sldLayoutId id="2147496304" r:id="rId13"/>
    <p:sldLayoutId id="2147496308"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p:titleStyle>
    <p:bodyStyle>
      <a:lvl1pPr marL="342891" indent="-342891"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32" indent="-285744"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2971" indent="-228594"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160" indent="-228594"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349" indent="-228594"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537"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726"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8914"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103"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2" Type="http://schemas.openxmlformats.org/officeDocument/2006/relationships/image" Target="https://files.constantcontact.com/eaa09271101/0efacc46-91b2-4c49-af9c-cad6c6be3d97.jpg" TargetMode="External"/><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2" Type="http://schemas.openxmlformats.org/officeDocument/2006/relationships/image" Target="https://files.constantcontact.com/eaa09271101/0efacc46-91b2-4c49-af9c-cad6c6be3d97.jpg" TargetMode="External"/><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2" Type="http://schemas.openxmlformats.org/officeDocument/2006/relationships/image" Target="https://files.constantcontact.com/eaa09271101/0efacc46-91b2-4c49-af9c-cad6c6be3d97.jpg" TargetMode="External"/><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0.xml"/></Relationships>
</file>

<file path=ppt/slides/_rels/slide11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0.xml"/></Relationships>
</file>

<file path=ppt/slides/_rels/slide11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0.xml"/></Relationships>
</file>

<file path=ppt/slides/_rels/slide11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1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1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0.xml"/></Relationships>
</file>

<file path=ppt/slides/_rels/slide1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53.png"/><Relationship Id="rId5" Type="http://schemas.openxmlformats.org/officeDocument/2006/relationships/customXml" Target="../ink/ink2.xml"/><Relationship Id="rId4" Type="http://schemas.openxmlformats.org/officeDocument/2006/relationships/image" Target="../media/image52.png"/><Relationship Id="rId9" Type="http://schemas.openxmlformats.org/officeDocument/2006/relationships/image" Target="../media/image35.png"/></Relationships>
</file>

<file path=ppt/slides/_rels/slide8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customXml" Target="../ink/ink4.xml"/><Relationship Id="rId7" Type="http://schemas.openxmlformats.org/officeDocument/2006/relationships/customXml" Target="../ink/ink6.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53.png"/><Relationship Id="rId5" Type="http://schemas.openxmlformats.org/officeDocument/2006/relationships/customXml" Target="../ink/ink5.xml"/><Relationship Id="rId4" Type="http://schemas.openxmlformats.org/officeDocument/2006/relationships/image" Target="../media/image52.png"/><Relationship Id="rId9" Type="http://schemas.openxmlformats.org/officeDocument/2006/relationships/image" Target="../media/image35.png"/></Relationships>
</file>

<file path=ppt/slides/_rels/slide8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customXml" Target="../ink/ink7.xml"/><Relationship Id="rId7" Type="http://schemas.openxmlformats.org/officeDocument/2006/relationships/customXml" Target="../ink/ink9.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53.png"/><Relationship Id="rId5" Type="http://schemas.openxmlformats.org/officeDocument/2006/relationships/customXml" Target="../ink/ink8.xml"/><Relationship Id="rId4" Type="http://schemas.openxmlformats.org/officeDocument/2006/relationships/image" Target="../media/image52.png"/><Relationship Id="rId9" Type="http://schemas.openxmlformats.org/officeDocument/2006/relationships/image" Target="../media/image35.png"/></Relationships>
</file>

<file path=ppt/slides/_rels/slide8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customXml" Target="../ink/ink10.xml"/><Relationship Id="rId7" Type="http://schemas.openxmlformats.org/officeDocument/2006/relationships/customXml" Target="../ink/ink12.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53.png"/><Relationship Id="rId5" Type="http://schemas.openxmlformats.org/officeDocument/2006/relationships/customXml" Target="../ink/ink11.xml"/><Relationship Id="rId4" Type="http://schemas.openxmlformats.org/officeDocument/2006/relationships/image" Target="../media/image52.png"/><Relationship Id="rId9" Type="http://schemas.openxmlformats.org/officeDocument/2006/relationships/image" Target="../media/image35.png"/></Relationships>
</file>

<file path=ppt/slides/_rels/slide8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customXml" Target="../ink/ink13.xml"/><Relationship Id="rId7" Type="http://schemas.openxmlformats.org/officeDocument/2006/relationships/customXml" Target="../ink/ink15.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53.png"/><Relationship Id="rId5" Type="http://schemas.openxmlformats.org/officeDocument/2006/relationships/customXml" Target="../ink/ink14.xml"/><Relationship Id="rId4" Type="http://schemas.openxmlformats.org/officeDocument/2006/relationships/image" Target="../media/image52.png"/><Relationship Id="rId9" Type="http://schemas.openxmlformats.org/officeDocument/2006/relationships/image" Target="../media/image35.png"/></Relationships>
</file>

<file path=ppt/slides/_rels/slide8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customXml" Target="../ink/ink16.xml"/><Relationship Id="rId7" Type="http://schemas.openxmlformats.org/officeDocument/2006/relationships/customXml" Target="../ink/ink18.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53.png"/><Relationship Id="rId5" Type="http://schemas.openxmlformats.org/officeDocument/2006/relationships/customXml" Target="../ink/ink17.xml"/><Relationship Id="rId4" Type="http://schemas.openxmlformats.org/officeDocument/2006/relationships/image" Target="../media/image52.pn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customXml" Target="../ink/ink19.xml"/><Relationship Id="rId7" Type="http://schemas.openxmlformats.org/officeDocument/2006/relationships/customXml" Target="../ink/ink21.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53.png"/><Relationship Id="rId5" Type="http://schemas.openxmlformats.org/officeDocument/2006/relationships/customXml" Target="../ink/ink20.xml"/><Relationship Id="rId4" Type="http://schemas.openxmlformats.org/officeDocument/2006/relationships/image" Target="../media/image52.png"/><Relationship Id="rId9" Type="http://schemas.openxmlformats.org/officeDocument/2006/relationships/image" Target="../media/image35.png"/></Relationships>
</file>

<file path=ppt/slides/_rels/slide9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customXml" Target="../ink/ink22.xml"/><Relationship Id="rId7" Type="http://schemas.openxmlformats.org/officeDocument/2006/relationships/customXml" Target="../ink/ink24.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53.png"/><Relationship Id="rId5" Type="http://schemas.openxmlformats.org/officeDocument/2006/relationships/customXml" Target="../ink/ink23.xml"/><Relationship Id="rId4" Type="http://schemas.openxmlformats.org/officeDocument/2006/relationships/image" Target="../media/image52.png"/><Relationship Id="rId9" Type="http://schemas.openxmlformats.org/officeDocument/2006/relationships/image" Target="../media/image35.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F204D2-030C-45FA-95EF-DCE609C491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3201" y="5209309"/>
            <a:ext cx="913733" cy="1371600"/>
          </a:xfrm>
          <a:prstGeom prst="rect">
            <a:avLst/>
          </a:prstGeom>
        </p:spPr>
      </p:pic>
      <p:pic>
        <p:nvPicPr>
          <p:cNvPr id="8" name="Picture 7">
            <a:extLst>
              <a:ext uri="{FF2B5EF4-FFF2-40B4-BE49-F238E27FC236}">
                <a16:creationId xmlns:a16="http://schemas.microsoft.com/office/drawing/2014/main" id="{DABC90B4-9D19-4A6A-BA8D-22C5C2D0CBA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81577" y="2286003"/>
            <a:ext cx="2228851" cy="2770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a:extLst>
              <a:ext uri="{FF2B5EF4-FFF2-40B4-BE49-F238E27FC236}">
                <a16:creationId xmlns:a16="http://schemas.microsoft.com/office/drawing/2014/main" id="{934962ED-5D2D-4373-85E1-4BEE568CDCC9}"/>
              </a:ext>
            </a:extLst>
          </p:cNvPr>
          <p:cNvSpPr txBox="1">
            <a:spLocks/>
          </p:cNvSpPr>
          <p:nvPr/>
        </p:nvSpPr>
        <p:spPr bwMode="auto">
          <a:xfrm>
            <a:off x="3714751" y="5209309"/>
            <a:ext cx="4762500" cy="1524000"/>
          </a:xfrm>
          <a:prstGeom prst="rect">
            <a:avLst/>
          </a:prstGeom>
          <a:noFill/>
          <a:ln w="9525">
            <a:noFill/>
            <a:miter lim="800000"/>
            <a:headEnd/>
            <a:tailEnd/>
          </a:ln>
          <a:effectLst/>
        </p:spPr>
        <p:txBody>
          <a:bodyPr vert="horz" wrap="square" lIns="92075" tIns="46039" rIns="92075" bIns="46039"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
        <p:nvSpPr>
          <p:cNvPr id="11" name="Title 1">
            <a:extLst>
              <a:ext uri="{FF2B5EF4-FFF2-40B4-BE49-F238E27FC236}">
                <a16:creationId xmlns:a16="http://schemas.microsoft.com/office/drawing/2014/main" id="{9F8EB2B7-24E6-44ED-9401-6F6BA478AE3F}"/>
              </a:ext>
            </a:extLst>
          </p:cNvPr>
          <p:cNvSpPr txBox="1">
            <a:spLocks/>
          </p:cNvSpPr>
          <p:nvPr/>
        </p:nvSpPr>
        <p:spPr bwMode="auto">
          <a:xfrm>
            <a:off x="2324100" y="228602"/>
            <a:ext cx="7543800" cy="18204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eaLnBrk="1" hangingPunct="1">
              <a:spcBef>
                <a:spcPct val="20000"/>
              </a:spcBef>
              <a:buClr>
                <a:srgbClr val="00FFFF"/>
              </a:buClr>
              <a:buSzPct val="75000"/>
              <a:defRPr/>
            </a:pPr>
            <a:r>
              <a:rPr lang="en-US" i="1" kern="0" dirty="0">
                <a:solidFill>
                  <a:srgbClr val="FFFFCC"/>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Apostasy</a:t>
            </a:r>
            <a:r>
              <a:rPr lang="en-US" kern="0" dirty="0">
                <a:solidFill>
                  <a:srgbClr val="00FFFF"/>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 or </a:t>
            </a:r>
            <a:r>
              <a:rPr lang="en-US" i="1" kern="0" dirty="0">
                <a:solidFill>
                  <a:srgbClr val="00FFFF"/>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Rapture</a:t>
            </a:r>
            <a:r>
              <a:rPr lang="en-US" kern="0" dirty="0">
                <a:solidFill>
                  <a:srgbClr val="00FFFF"/>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a:t>
            </a:r>
            <a:r>
              <a:rPr lang="en-US" dirty="0">
                <a:solidFill>
                  <a:srgbClr val="00FFFF"/>
                </a:solidFill>
                <a:latin typeface="Calibri"/>
              </a:rPr>
              <a:t> </a:t>
            </a:r>
            <a:br>
              <a:rPr lang="en-US" dirty="0">
                <a:solidFill>
                  <a:srgbClr val="00FFFF"/>
                </a:solidFill>
                <a:latin typeface="Calibri"/>
              </a:rPr>
            </a:br>
            <a:r>
              <a:rPr lang="en-US" sz="3200" kern="0" dirty="0">
                <a:effectLst>
                  <a:outerShdw blurRad="38100" dist="38100" dir="2700000" algn="tl">
                    <a:srgbClr val="000000">
                      <a:alpha val="43137"/>
                    </a:srgbClr>
                  </a:outerShdw>
                </a:effectLst>
                <a:latin typeface="Calibri" panose="020F0502020204030204" pitchFamily="34" charset="0"/>
                <a:ea typeface="+mn-ea"/>
                <a:cs typeface="+mn-cs"/>
              </a:rPr>
              <a:t>(2 Thessalonians 2:3A)</a:t>
            </a:r>
          </a:p>
        </p:txBody>
      </p:sp>
    </p:spTree>
    <p:extLst>
      <p:ext uri="{BB962C8B-B14F-4D97-AF65-F5344CB8AC3E}">
        <p14:creationId xmlns:p14="http://schemas.microsoft.com/office/powerpoint/2010/main" val="2758613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03E9BC2-097D-4482-B305-0199410D881A}"/>
              </a:ext>
            </a:extLst>
          </p:cNvPr>
          <p:cNvSpPr>
            <a:spLocks noGrp="1" noChangeArrowheads="1"/>
          </p:cNvSpPr>
          <p:nvPr>
            <p:ph type="title"/>
          </p:nvPr>
        </p:nvSpPr>
        <p:spPr>
          <a:xfrm>
            <a:off x="4038600" y="228601"/>
            <a:ext cx="4114800" cy="879476"/>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Apostasy? (2:3a)</a:t>
            </a:r>
          </a:p>
        </p:txBody>
      </p:sp>
      <p:sp>
        <p:nvSpPr>
          <p:cNvPr id="15363" name="Rectangle 3">
            <a:extLst>
              <a:ext uri="{FF2B5EF4-FFF2-40B4-BE49-F238E27FC236}">
                <a16:creationId xmlns:a16="http://schemas.microsoft.com/office/drawing/2014/main" id="{280F5711-5D05-454D-826E-06FA546AD0C4}"/>
              </a:ext>
            </a:extLst>
          </p:cNvPr>
          <p:cNvSpPr>
            <a:spLocks noGrp="1" noChangeArrowheads="1"/>
          </p:cNvSpPr>
          <p:nvPr>
            <p:ph type="body" idx="1"/>
          </p:nvPr>
        </p:nvSpPr>
        <p:spPr>
          <a:xfrm>
            <a:off x="1257300" y="1600200"/>
            <a:ext cx="10972800" cy="2016124"/>
          </a:xfrm>
        </p:spPr>
        <p:txBody>
          <a:bodyPr/>
          <a:lstStyle/>
          <a:p>
            <a:pPr marL="457189" indent="-457189" eaLnBrk="1" hangingPunct="1">
              <a:spcBef>
                <a:spcPts val="0"/>
              </a:spcBef>
              <a:spcAft>
                <a:spcPts val="2400"/>
              </a:spcAft>
              <a:defRPr/>
            </a:pPr>
            <a:r>
              <a:rPr lang="en-US" dirty="0">
                <a:latin typeface="Calibri" panose="020F0502020204030204" pitchFamily="34" charset="0"/>
                <a:cs typeface="Calibri" panose="020F0502020204030204" pitchFamily="34" charset="0"/>
              </a:rPr>
              <a:t>Spiritual departure (Acts 21:21) – Unbelieving world embracing the antichrist</a:t>
            </a:r>
          </a:p>
          <a:p>
            <a:pPr marL="457189" indent="-457189" eaLnBrk="1" hangingPunct="1">
              <a:spcBef>
                <a:spcPts val="0"/>
              </a:spcBef>
              <a:spcAft>
                <a:spcPts val="2400"/>
              </a:spcAft>
              <a:defRPr/>
            </a:pPr>
            <a:r>
              <a:rPr lang="en-US" dirty="0">
                <a:latin typeface="Calibri" panose="020F0502020204030204" pitchFamily="34" charset="0"/>
                <a:cs typeface="Calibri" panose="020F0502020204030204" pitchFamily="34" charset="0"/>
              </a:rPr>
              <a:t>Physical departure (Acts 12:10; 2 Cor. 12:8) – Rapture</a:t>
            </a:r>
          </a:p>
        </p:txBody>
      </p:sp>
      <p:pic>
        <p:nvPicPr>
          <p:cNvPr id="23556" name="Picture 4">
            <a:extLst>
              <a:ext uri="{FF2B5EF4-FFF2-40B4-BE49-F238E27FC236}">
                <a16:creationId xmlns:a16="http://schemas.microsoft.com/office/drawing/2014/main" id="{3572F5C8-FBB3-4F08-AFC3-EDE84472784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76268" y="4267200"/>
            <a:ext cx="183946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371601"/>
            <a:ext cx="10972800" cy="4053245"/>
          </a:xfrm>
        </p:spPr>
        <p:txBody>
          <a:bodyPr/>
          <a:lstStyle/>
          <a:p>
            <a:pPr marL="0" indent="0" algn="just">
              <a:buNone/>
            </a:pPr>
            <a:r>
              <a:rPr lang="en-US" sz="3000" dirty="0">
                <a:effectLst>
                  <a:outerShdw blurRad="38100" dist="38100" dir="2700000" algn="tl">
                    <a:srgbClr val="000000">
                      <a:alpha val="43137"/>
                    </a:srgbClr>
                  </a:outerShdw>
                </a:effectLst>
              </a:rPr>
              <a:t>“Our key verse for this devotional, verse 3, has become somewhat controversial. There are those that believe that the Antichrist will come when the ‘falling away’ of the church, apostasy in the Church, has happened. This then seems to be saying that the church will be here when the Antichrist appears. This belief comes from a wrong understanding of the Greek word used in the passage and translated, ‘a falling away’…A close and careful word study of the Greek word apostasia will conclude that the true meaning of the word is found in the phrase, ‘departing from one place and going to another’, not a falling away from the doctrines of the church.</a:t>
            </a:r>
            <a:r>
              <a:rPr lang="en-US" sz="3000" dirty="0">
                <a:effectLst>
                  <a:outerShdw blurRad="38100" dist="38100" dir="2700000" algn="tl">
                    <a:srgbClr val="000000">
                      <a:alpha val="43137"/>
                    </a:srgbClr>
                  </a:outerShdw>
                </a:effectLst>
                <a:cs typeface="Calibri" panose="020F0502020204030204" pitchFamily="34" charset="0"/>
              </a:rPr>
              <a:t>”</a:t>
            </a:r>
          </a:p>
        </p:txBody>
      </p:sp>
      <p:pic>
        <p:nvPicPr>
          <p:cNvPr id="2" name="Picture 3" descr="Jimmy DeYoung">
            <a:extLst>
              <a:ext uri="{FF2B5EF4-FFF2-40B4-BE49-F238E27FC236}">
                <a16:creationId xmlns:a16="http://schemas.microsoft.com/office/drawing/2014/main" id="{AD34251F-BA2A-470F-8E90-06C07E200EA9}"/>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570413" y="76200"/>
            <a:ext cx="8011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71626F7-0A53-4642-A235-DD324499966F}"/>
              </a:ext>
            </a:extLst>
          </p:cNvPr>
          <p:cNvSpPr txBox="1"/>
          <p:nvPr/>
        </p:nvSpPr>
        <p:spPr>
          <a:xfrm>
            <a:off x="2933700" y="247475"/>
            <a:ext cx="6324600" cy="1031051"/>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Jimmy De Young</a:t>
            </a:r>
          </a:p>
          <a:p>
            <a:pPr algn="ctr"/>
            <a:r>
              <a:rPr lang="en-US" sz="2000" dirty="0">
                <a:effectLst>
                  <a:outerShdw blurRad="38100" dist="38100" dir="2700000" algn="tl">
                    <a:srgbClr val="000000">
                      <a:alpha val="43137"/>
                    </a:srgbClr>
                  </a:outerShdw>
                </a:effectLst>
                <a:latin typeface="Calibri" panose="020F0502020204030204" pitchFamily="34" charset="0"/>
              </a:rPr>
              <a:t>Prophetic Prospective – Daily Devotional</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493549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371600"/>
            <a:ext cx="10972800" cy="5238926"/>
          </a:xfrm>
        </p:spPr>
        <p:txBody>
          <a:bodyPr/>
          <a:lstStyle/>
          <a:p>
            <a:pPr marL="0" indent="0" algn="just">
              <a:buNone/>
            </a:pPr>
            <a:r>
              <a:rPr lang="en-US" sz="3000" dirty="0">
                <a:effectLst>
                  <a:outerShdw blurRad="38100" dist="38100" dir="2700000" algn="tl">
                    <a:srgbClr val="000000">
                      <a:alpha val="43137"/>
                    </a:srgbClr>
                  </a:outerShdw>
                </a:effectLst>
              </a:rPr>
              <a:t>“If the word ‘</a:t>
            </a:r>
            <a:r>
              <a:rPr lang="en-US" sz="3000" dirty="0" err="1">
                <a:effectLst>
                  <a:outerShdw blurRad="38100" dist="38100" dir="2700000" algn="tl">
                    <a:srgbClr val="000000">
                      <a:alpha val="43137"/>
                    </a:srgbClr>
                  </a:outerShdw>
                </a:effectLst>
              </a:rPr>
              <a:t>apostasia</a:t>
            </a:r>
            <a:r>
              <a:rPr lang="en-US" sz="3000" dirty="0">
                <a:effectLst>
                  <a:outerShdw blurRad="38100" dist="38100" dir="2700000" algn="tl">
                    <a:srgbClr val="000000">
                      <a:alpha val="43137"/>
                    </a:srgbClr>
                  </a:outerShdw>
                </a:effectLst>
              </a:rPr>
              <a:t>’ was communicating that ‘apostasy’ was what it was talking about then the Rapture and the coming of the Antichrist would have happened during the writing of II Thessalonians. Apostasy had infiltrated the early church by the time Paul wrote this passage. What Paul is saying here is that the Antichrist, the ‘Son of Perdition’, would not come until the Church departs from one place and goes to another. That is what happens at the Rapture. The scenario for the future according to all prophetic passages is that the Rapture takes all Christians into Heaven and then the Antichrist appears on earth…Let me remind you that all preparations have been made for the temple to be built in . . . </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4" name="TextBox 3">
            <a:extLst>
              <a:ext uri="{FF2B5EF4-FFF2-40B4-BE49-F238E27FC236}">
                <a16:creationId xmlns:a16="http://schemas.microsoft.com/office/drawing/2014/main" id="{012F038E-9D6D-4552-A5B2-8596EE9E937C}"/>
              </a:ext>
            </a:extLst>
          </p:cNvPr>
          <p:cNvSpPr txBox="1"/>
          <p:nvPr/>
        </p:nvSpPr>
        <p:spPr>
          <a:xfrm>
            <a:off x="2933700" y="247475"/>
            <a:ext cx="6324600" cy="1031051"/>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Jimmy De Young</a:t>
            </a:r>
          </a:p>
          <a:p>
            <a:pPr algn="ctr"/>
            <a:r>
              <a:rPr lang="en-US" sz="2000" dirty="0">
                <a:effectLst>
                  <a:outerShdw blurRad="38100" dist="38100" dir="2700000" algn="tl">
                    <a:srgbClr val="000000">
                      <a:alpha val="43137"/>
                    </a:srgbClr>
                  </a:outerShdw>
                </a:effectLst>
                <a:latin typeface="Calibri" panose="020F0502020204030204" pitchFamily="34" charset="0"/>
              </a:rPr>
              <a:t>Prophetic Prospective – Daily Devotional</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3" descr="Jimmy DeYoung">
            <a:extLst>
              <a:ext uri="{FF2B5EF4-FFF2-40B4-BE49-F238E27FC236}">
                <a16:creationId xmlns:a16="http://schemas.microsoft.com/office/drawing/2014/main" id="{EC70515D-6369-6D20-A3E6-A2524469D625}"/>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570413" y="76200"/>
            <a:ext cx="8011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69572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371601"/>
            <a:ext cx="10972800" cy="3840469"/>
          </a:xfrm>
        </p:spPr>
        <p:txBody>
          <a:bodyPr/>
          <a:lstStyle/>
          <a:p>
            <a:pPr marL="0" indent="0" algn="just">
              <a:buNone/>
            </a:pPr>
            <a:r>
              <a:rPr lang="en-US" sz="3000" dirty="0">
                <a:effectLst>
                  <a:outerShdw blurRad="38100" dist="38100" dir="2700000" algn="tl">
                    <a:srgbClr val="000000">
                      <a:alpha val="43137"/>
                    </a:srgbClr>
                  </a:outerShdw>
                </a:effectLst>
              </a:rPr>
              <a:t>. . . Jerusalem. False teachers and deception presently are a part of our society today, which indicates that Antichrist is nearing his appearance on earth. Remember, before the appearance of Antichrist and the temple is built, the Rapture happens. Actually the Rapture could happen at any moment. Be ready!</a:t>
            </a:r>
            <a:r>
              <a:rPr lang="en-US" sz="3000" dirty="0">
                <a:effectLst>
                  <a:outerShdw blurRad="38100" dist="38100" dir="2700000" algn="tl">
                    <a:srgbClr val="000000">
                      <a:alpha val="43137"/>
                    </a:srgbClr>
                  </a:outerShdw>
                </a:effectLst>
                <a:cs typeface="Calibri" panose="020F0502020204030204" pitchFamily="34" charset="0"/>
              </a:rPr>
              <a:t>”</a:t>
            </a:r>
          </a:p>
        </p:txBody>
      </p:sp>
      <p:sp>
        <p:nvSpPr>
          <p:cNvPr id="4" name="TextBox 3">
            <a:extLst>
              <a:ext uri="{FF2B5EF4-FFF2-40B4-BE49-F238E27FC236}">
                <a16:creationId xmlns:a16="http://schemas.microsoft.com/office/drawing/2014/main" id="{012F038E-9D6D-4552-A5B2-8596EE9E937C}"/>
              </a:ext>
            </a:extLst>
          </p:cNvPr>
          <p:cNvSpPr txBox="1"/>
          <p:nvPr/>
        </p:nvSpPr>
        <p:spPr>
          <a:xfrm>
            <a:off x="2933700" y="247475"/>
            <a:ext cx="6324600" cy="1031051"/>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Jimmy De Young</a:t>
            </a:r>
          </a:p>
          <a:p>
            <a:pPr algn="ctr"/>
            <a:r>
              <a:rPr lang="en-US" sz="2000" dirty="0">
                <a:effectLst>
                  <a:outerShdw blurRad="38100" dist="38100" dir="2700000" algn="tl">
                    <a:srgbClr val="000000">
                      <a:alpha val="43137"/>
                    </a:srgbClr>
                  </a:outerShdw>
                </a:effectLst>
                <a:latin typeface="Calibri" panose="020F0502020204030204" pitchFamily="34" charset="0"/>
              </a:rPr>
              <a:t>Prophetic Prospective – Daily Devotional</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3" descr="Jimmy DeYoung">
            <a:extLst>
              <a:ext uri="{FF2B5EF4-FFF2-40B4-BE49-F238E27FC236}">
                <a16:creationId xmlns:a16="http://schemas.microsoft.com/office/drawing/2014/main" id="{3A16D532-AC76-3C69-33F4-484E4D961899}"/>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570413" y="76200"/>
            <a:ext cx="8011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648709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B9A502EC-FC2F-7A00-1240-4F5FFBEF13B0}"/>
              </a:ext>
            </a:extLst>
          </p:cNvPr>
          <p:cNvPicPr>
            <a:picLocks noChangeAspect="1"/>
          </p:cNvPicPr>
          <p:nvPr/>
        </p:nvPicPr>
        <p:blipFill rotWithShape="1">
          <a:blip r:embed="rId2">
            <a:extLst>
              <a:ext uri="{28A0092B-C50C-407E-A947-70E740481C1C}">
                <a14:useLocalDpi xmlns:a14="http://schemas.microsoft.com/office/drawing/2010/main" val="0"/>
              </a:ext>
            </a:extLst>
          </a:blip>
          <a:srcRect t="6666" b="23333"/>
          <a:stretch/>
        </p:blipFill>
        <p:spPr>
          <a:xfrm>
            <a:off x="3592833" y="20501"/>
            <a:ext cx="5006334" cy="6816998"/>
          </a:xfrm>
          <a:prstGeom prst="rect">
            <a:avLst/>
          </a:prstGeom>
        </p:spPr>
      </p:pic>
    </p:spTree>
    <p:extLst>
      <p:ext uri="{BB962C8B-B14F-4D97-AF65-F5344CB8AC3E}">
        <p14:creationId xmlns:p14="http://schemas.microsoft.com/office/powerpoint/2010/main" val="381210211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600200"/>
            <a:ext cx="10972800" cy="4754880"/>
          </a:xfrm>
        </p:spPr>
        <p:txBody>
          <a:bodyPr/>
          <a:lstStyle/>
          <a:p>
            <a:pPr marL="0" indent="0" algn="just">
              <a:spcBef>
                <a:spcPts val="0"/>
              </a:spcBef>
              <a:spcAft>
                <a:spcPts val="0"/>
              </a:spcAft>
              <a:buNone/>
            </a:pPr>
            <a:r>
              <a:rPr lang="en-US" sz="3000" dirty="0">
                <a:effectLst>
                  <a:outerShdw blurRad="38100" dist="38100" dir="2700000" algn="tl">
                    <a:srgbClr val="000000">
                      <a:alpha val="43137"/>
                    </a:srgbClr>
                  </a:outerShdw>
                </a:effectLst>
              </a:rPr>
              <a:t>“What precisely does Paul mean when he says that ‘the falling away’ (2:3) must come before the tribulation? The definite article ‘the’ denotes that this will be a definitive event, an event distinct from the appearance of the Man of Sin. The Greek word for ‘falling away’, taken by itself, does not mean religious apostasy or defection. Neither does the word mean ‘to fall,’ as the Greeks have another word for that. The best translation of the word is ‘to depart.’ The apostle Paul refers here to a definitive event, which he calls ‘the departure,’ and which will occur just before the start of the tribulation. This is the rapture of the church.”</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5" name="TextBox 4">
            <a:extLst>
              <a:ext uri="{FF2B5EF4-FFF2-40B4-BE49-F238E27FC236}">
                <a16:creationId xmlns:a16="http://schemas.microsoft.com/office/drawing/2014/main" id="{98F9BB36-70E6-493B-AD4B-AA0049E498F2}"/>
              </a:ext>
            </a:extLst>
          </p:cNvPr>
          <p:cNvSpPr txBox="1"/>
          <p:nvPr/>
        </p:nvSpPr>
        <p:spPr>
          <a:xfrm>
            <a:off x="2209800" y="247471"/>
            <a:ext cx="7772400" cy="1554272"/>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Paul Lee Tan </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Paul Lee Tan, </a:t>
            </a:r>
            <a:r>
              <a:rPr lang="en-US" sz="1800" i="1" dirty="0">
                <a:latin typeface="Calibri" panose="020F0502020204030204" pitchFamily="34" charset="0"/>
                <a:ea typeface="Calibri" panose="020F0502020204030204" pitchFamily="34" charset="0"/>
                <a:cs typeface="Times New Roman" panose="02020603050405020304" pitchFamily="18" charset="0"/>
              </a:rPr>
              <a:t>The Interpretation of Prophecy</a:t>
            </a:r>
            <a:r>
              <a:rPr lang="en-US" sz="1800" dirty="0">
                <a:latin typeface="Calibri" panose="020F0502020204030204" pitchFamily="34" charset="0"/>
                <a:ea typeface="Calibri" panose="020F0502020204030204" pitchFamily="34" charset="0"/>
                <a:cs typeface="Times New Roman" panose="02020603050405020304" pitchFamily="18" charset="0"/>
              </a:rPr>
              <a:t> (Dallas, TX: Paul Lee Tan Prophetic Ministries, 2015; reprint, Dallas, TX: Paul Lee Tan Prophetic Ministries, 2015). 341.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758449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2057400"/>
            <a:ext cx="10972800" cy="219456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“The apostle Paul uses this word in 1 Timothy 4:1, ‘some shall depart from the faith.’ The necessity for qualifying the word with the phrase “from the faith“ shows of the word taken by itself has no such connotation.”</a:t>
            </a:r>
            <a:endParaRPr lang="en-US" dirty="0">
              <a:effectLst>
                <a:outerShdw blurRad="38100" dist="38100" dir="2700000" algn="tl">
                  <a:srgbClr val="000000">
                    <a:alpha val="43137"/>
                  </a:srgbClr>
                </a:outerShdw>
              </a:effectLst>
              <a:cs typeface="Calibri" panose="020F0502020204030204" pitchFamily="34" charset="0"/>
            </a:endParaRPr>
          </a:p>
        </p:txBody>
      </p:sp>
      <p:sp>
        <p:nvSpPr>
          <p:cNvPr id="5" name="TextBox 4">
            <a:extLst>
              <a:ext uri="{FF2B5EF4-FFF2-40B4-BE49-F238E27FC236}">
                <a16:creationId xmlns:a16="http://schemas.microsoft.com/office/drawing/2014/main" id="{98F9BB36-70E6-493B-AD4B-AA0049E498F2}"/>
              </a:ext>
            </a:extLst>
          </p:cNvPr>
          <p:cNvSpPr txBox="1"/>
          <p:nvPr/>
        </p:nvSpPr>
        <p:spPr>
          <a:xfrm>
            <a:off x="1981200" y="247471"/>
            <a:ext cx="8229600" cy="1280160"/>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Paul Lee Tan </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Paul Lee Tan, </a:t>
            </a:r>
            <a:r>
              <a:rPr lang="en-US" sz="1800" i="1" dirty="0">
                <a:latin typeface="Calibri" panose="020F0502020204030204" pitchFamily="34" charset="0"/>
                <a:ea typeface="Calibri" panose="020F0502020204030204" pitchFamily="34" charset="0"/>
                <a:cs typeface="Times New Roman" panose="02020603050405020304" pitchFamily="18" charset="0"/>
              </a:rPr>
              <a:t>The Interpretation of Prophecy</a:t>
            </a:r>
            <a:r>
              <a:rPr lang="en-US" sz="1800" dirty="0">
                <a:latin typeface="Calibri" panose="020F0502020204030204" pitchFamily="34" charset="0"/>
                <a:ea typeface="Calibri" panose="020F0502020204030204" pitchFamily="34" charset="0"/>
                <a:cs typeface="Times New Roman" panose="02020603050405020304" pitchFamily="18" charset="0"/>
              </a:rPr>
              <a:t> (Dallas, TX: Paul Lee Tan Prophetic Ministries, 2015; reprint, Dallas, TX: Paul Lee Tan Prophetic Ministries, 2015). 341, n. 2.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116262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A7E6EF-67E6-AB8F-D0BE-55CAD9C93429}"/>
              </a:ext>
            </a:extLst>
          </p:cNvPr>
          <p:cNvPicPr>
            <a:picLocks noChangeAspect="1"/>
          </p:cNvPicPr>
          <p:nvPr/>
        </p:nvPicPr>
        <p:blipFill rotWithShape="1">
          <a:blip r:embed="rId2"/>
          <a:srcRect l="10775" t="16613" b="18268"/>
          <a:stretch/>
        </p:blipFill>
        <p:spPr>
          <a:xfrm>
            <a:off x="6553200" y="381000"/>
            <a:ext cx="4582658" cy="594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a:extLst>
              <a:ext uri="{FF2B5EF4-FFF2-40B4-BE49-F238E27FC236}">
                <a16:creationId xmlns:a16="http://schemas.microsoft.com/office/drawing/2014/main" id="{C45F43CB-839C-4B06-B029-89BDF6ABDAF9}"/>
              </a:ext>
            </a:extLst>
          </p:cNvPr>
          <p:cNvPicPr>
            <a:picLocks noChangeAspect="1"/>
          </p:cNvPicPr>
          <p:nvPr/>
        </p:nvPicPr>
        <p:blipFill rotWithShape="1">
          <a:blip r:embed="rId3"/>
          <a:srcRect l="12153" t="882" r="7986" b="3872"/>
          <a:stretch/>
        </p:blipFill>
        <p:spPr>
          <a:xfrm>
            <a:off x="1130431" y="381000"/>
            <a:ext cx="3517769" cy="594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4783941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609600" y="228600"/>
            <a:ext cx="10149840" cy="9144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Answering Objections to the Physical Departure View</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609600" y="1371600"/>
            <a:ext cx="10972800" cy="4724400"/>
          </a:xfrm>
        </p:spPr>
        <p:txBody>
          <a:bodyPr/>
          <a:lstStyle/>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Greek from the </a:t>
            </a:r>
            <a:r>
              <a:rPr lang="en-US" sz="3000" i="1" dirty="0" err="1">
                <a:effectLst>
                  <a:outerShdw blurRad="38100" dist="38100" dir="2700000" algn="tl">
                    <a:srgbClr val="000000">
                      <a:alpha val="43137"/>
                    </a:srgbClr>
                  </a:outerShdw>
                </a:effectLst>
                <a:cs typeface="Calibri" panose="020F0502020204030204" pitchFamily="34" charset="0"/>
              </a:rPr>
              <a:t>Koine</a:t>
            </a:r>
            <a:r>
              <a:rPr lang="en-US" sz="3000" dirty="0">
                <a:effectLst>
                  <a:outerShdw blurRad="38100" dist="38100" dir="2700000" algn="tl">
                    <a:srgbClr val="000000">
                      <a:alpha val="43137"/>
                    </a:srgbClr>
                  </a:outerShdw>
                </a:effectLst>
                <a:cs typeface="Calibri" panose="020F0502020204030204" pitchFamily="34" charset="0"/>
              </a:rPr>
              <a:t> period?</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Subtraction from the Last Days will be characterized by continual apostasy?</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Rapture is passive and apostasy is active?</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 Incongruence with verse 1?</a:t>
            </a:r>
          </a:p>
          <a:p>
            <a:pPr marL="457200" indent="-457200" algn="just">
              <a:spcBef>
                <a:spcPts val="0"/>
              </a:spcBef>
              <a:spcAft>
                <a:spcPts val="1800"/>
              </a:spcAft>
              <a:buSzPct val="100000"/>
              <a:buFont typeface="+mj-lt"/>
              <a:buAutoNum type="arabicPeriod"/>
              <a:defRPr/>
            </a:pPr>
            <a:r>
              <a:rPr lang="en-GB" sz="3000" dirty="0">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a:t>
            </a:r>
            <a:endParaRPr lang="en-US" sz="3000" dirty="0">
              <a:effectLst>
                <a:outerShdw blurRad="38100" dist="38100" dir="2700000" algn="tl">
                  <a:srgbClr val="000000">
                    <a:alpha val="43137"/>
                  </a:srgbClr>
                </a:outerShdw>
              </a:effectLst>
              <a:cs typeface="Calibri" panose="020F0502020204030204" pitchFamily="34" charset="0"/>
            </a:endParaRPr>
          </a:p>
        </p:txBody>
      </p:sp>
      <p:pic>
        <p:nvPicPr>
          <p:cNvPr id="5" name="Picture 4">
            <a:extLst>
              <a:ext uri="{FF2B5EF4-FFF2-40B4-BE49-F238E27FC236}">
                <a16:creationId xmlns:a16="http://schemas.microsoft.com/office/drawing/2014/main" id="{61568CF5-D210-44BD-A4DD-7423D6E226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96600" y="85886"/>
            <a:ext cx="7359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747020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609600" y="1371600"/>
            <a:ext cx="10972800" cy="4724400"/>
          </a:xfrm>
        </p:spPr>
        <p:txBody>
          <a:bodyPr/>
          <a:lstStyle/>
          <a:p>
            <a:pPr marL="457200" indent="-457200" algn="just">
              <a:spcBef>
                <a:spcPts val="0"/>
              </a:spcBef>
              <a:spcAft>
                <a:spcPts val="18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Greek from the </a:t>
            </a:r>
            <a:r>
              <a:rPr lang="en-US" sz="3000" b="1" i="1" u="sng" dirty="0" err="1">
                <a:solidFill>
                  <a:srgbClr val="FFFFCC"/>
                </a:solidFill>
                <a:effectLst>
                  <a:outerShdw blurRad="38100" dist="38100" dir="2700000" algn="tl">
                    <a:srgbClr val="000000">
                      <a:alpha val="43137"/>
                    </a:srgbClr>
                  </a:outerShdw>
                </a:effectLst>
                <a:cs typeface="Calibri" panose="020F0502020204030204" pitchFamily="34" charset="0"/>
              </a:rPr>
              <a:t>Koine</a:t>
            </a: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 period?</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Subtraction from the Last Days will be characterized by continual apostasy?</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Rapture is passive and apostasy is active?</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 Incongruence with verse 1?</a:t>
            </a:r>
          </a:p>
          <a:p>
            <a:pPr marL="457200" indent="-457200" algn="just">
              <a:spcBef>
                <a:spcPts val="0"/>
              </a:spcBef>
              <a:spcAft>
                <a:spcPts val="1800"/>
              </a:spcAft>
              <a:buSzPct val="100000"/>
              <a:buFont typeface="+mj-lt"/>
              <a:buAutoNum type="arabicPeriod"/>
              <a:defRPr/>
            </a:pPr>
            <a:r>
              <a:rPr lang="en-GB" sz="3000" dirty="0">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2" name="Title 4">
            <a:extLst>
              <a:ext uri="{FF2B5EF4-FFF2-40B4-BE49-F238E27FC236}">
                <a16:creationId xmlns:a16="http://schemas.microsoft.com/office/drawing/2014/main" id="{E068471C-0573-C30E-3066-6C5D757C8DF9}"/>
              </a:ext>
            </a:extLst>
          </p:cNvPr>
          <p:cNvSpPr txBox="1">
            <a:spLocks noChangeArrowheads="1"/>
          </p:cNvSpPr>
          <p:nvPr/>
        </p:nvSpPr>
        <p:spPr bwMode="auto">
          <a:xfrm>
            <a:off x="609600" y="228600"/>
            <a:ext cx="1014984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a:lstStyle>
          <a:p>
            <a:pPr algn="ctr"/>
            <a:r>
              <a:rPr lang="en-US" altLang="en-US" sz="3600" kern="0">
                <a:effectLst>
                  <a:outerShdw blurRad="38100" dist="38100" dir="2700000" algn="tl">
                    <a:srgbClr val="000000">
                      <a:alpha val="43137"/>
                    </a:srgbClr>
                  </a:outerShdw>
                </a:effectLst>
                <a:cs typeface="Calibri" panose="020F0502020204030204" pitchFamily="34" charset="0"/>
              </a:rPr>
              <a:t>Answering Objections to the Physical Departure View</a:t>
            </a:r>
            <a:endParaRPr lang="en-US" altLang="en-US" sz="3600" kern="0" dirty="0">
              <a:effectLst>
                <a:outerShdw blurRad="38100" dist="38100" dir="2700000" algn="tl">
                  <a:srgbClr val="000000">
                    <a:alpha val="43137"/>
                  </a:srgbClr>
                </a:outerShdw>
              </a:effectLst>
              <a:cs typeface="Calibri" panose="020F0502020204030204" pitchFamily="34" charset="0"/>
            </a:endParaRPr>
          </a:p>
        </p:txBody>
      </p:sp>
      <p:pic>
        <p:nvPicPr>
          <p:cNvPr id="3" name="Picture 2">
            <a:extLst>
              <a:ext uri="{FF2B5EF4-FFF2-40B4-BE49-F238E27FC236}">
                <a16:creationId xmlns:a16="http://schemas.microsoft.com/office/drawing/2014/main" id="{AA3585BF-7CB9-1B91-5E6B-5BB5DABC55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96600" y="85886"/>
            <a:ext cx="7359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564067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600200"/>
            <a:ext cx="10972800" cy="4724400"/>
          </a:xfrm>
        </p:spPr>
        <p:txBody>
          <a:bodyPr/>
          <a:lstStyle/>
          <a:p>
            <a:pPr marL="0" indent="0" algn="just">
              <a:spcBef>
                <a:spcPts val="0"/>
              </a:spcBef>
              <a:buNone/>
            </a:pPr>
            <a:r>
              <a:rPr lang="en-US" sz="2800" dirty="0">
                <a:effectLst>
                  <a:outerShdw blurRad="38100" dist="38100" dir="2700000" algn="tl">
                    <a:srgbClr val="000000">
                      <a:alpha val="43137"/>
                    </a:srgbClr>
                  </a:outerShdw>
                </a:effectLst>
                <a:cs typeface="Calibri" panose="020F0502020204030204" pitchFamily="34" charset="0"/>
              </a:rPr>
              <a:t>“The noun form allows for </a:t>
            </a:r>
            <a:r>
              <a:rPr lang="en-US" sz="2800" i="1" dirty="0" err="1">
                <a:effectLst>
                  <a:outerShdw blurRad="38100" dist="38100" dir="2700000" algn="tl">
                    <a:srgbClr val="000000">
                      <a:alpha val="43137"/>
                    </a:srgbClr>
                  </a:outerShdw>
                </a:effectLst>
                <a:cs typeface="Calibri" panose="020F0502020204030204" pitchFamily="34" charset="0"/>
              </a:rPr>
              <a:t>apostasia</a:t>
            </a:r>
            <a:r>
              <a:rPr lang="en-US" sz="2800" dirty="0">
                <a:effectLst>
                  <a:outerShdw blurRad="38100" dist="38100" dir="2700000" algn="tl">
                    <a:srgbClr val="000000">
                      <a:alpha val="43137"/>
                    </a:srgbClr>
                  </a:outerShdw>
                </a:effectLst>
                <a:cs typeface="Calibri" panose="020F0502020204030204" pitchFamily="34" charset="0"/>
              </a:rPr>
              <a:t> as a simple departure in the classical period, proved by examples from Liddell and Scott...If one says that this is not important because the meaning is only classical or ancient and thus lost its meaning by the time of the New Testament, then I may turn to the same root meaning of </a:t>
            </a:r>
            <a:r>
              <a:rPr lang="en-US" sz="2800" i="1" dirty="0" err="1">
                <a:effectLst>
                  <a:outerShdw blurRad="38100" dist="38100" dir="2700000" algn="tl">
                    <a:srgbClr val="000000">
                      <a:alpha val="43137"/>
                    </a:srgbClr>
                  </a:outerShdw>
                </a:effectLst>
                <a:cs typeface="Calibri" panose="020F0502020204030204" pitchFamily="34" charset="0"/>
              </a:rPr>
              <a:t>apostasia</a:t>
            </a:r>
            <a:r>
              <a:rPr lang="en-US" sz="2800" dirty="0">
                <a:effectLst>
                  <a:outerShdw blurRad="38100" dist="38100" dir="2700000" algn="tl">
                    <a:srgbClr val="000000">
                      <a:alpha val="43137"/>
                    </a:srgbClr>
                  </a:outerShdw>
                </a:effectLst>
                <a:cs typeface="Calibri" panose="020F0502020204030204" pitchFamily="34" charset="0"/>
              </a:rPr>
              <a:t> in the patristic era immediately following the New Testament period, as indicated in the definitions for the noun form in Lampe's </a:t>
            </a:r>
            <a:r>
              <a:rPr lang="en-US" sz="2800" i="1" dirty="0">
                <a:effectLst>
                  <a:outerShdw blurRad="38100" dist="38100" dir="2700000" algn="tl">
                    <a:srgbClr val="000000">
                      <a:alpha val="43137"/>
                    </a:srgbClr>
                  </a:outerShdw>
                </a:effectLst>
                <a:cs typeface="Calibri" panose="020F0502020204030204" pitchFamily="34" charset="0"/>
              </a:rPr>
              <a:t>Patristic Greek Lexicon</a:t>
            </a:r>
            <a:r>
              <a:rPr lang="en-US" sz="2800" dirty="0">
                <a:effectLst>
                  <a:outerShdw blurRad="38100" dist="38100" dir="2700000" algn="tl">
                    <a:srgbClr val="000000">
                      <a:alpha val="43137"/>
                    </a:srgbClr>
                  </a:outerShdw>
                </a:effectLst>
                <a:cs typeface="Calibri" panose="020F0502020204030204" pitchFamily="34" charset="0"/>
              </a:rPr>
              <a:t>. Although the noun used in the sense of spatial departure is not the normal meaning…during New Testament times, the word is found with this meaning in time periods before and after the New Testament era, and it is likely to have been understood this way at least sometimes.”</a:t>
            </a:r>
          </a:p>
        </p:txBody>
      </p:sp>
      <p:sp>
        <p:nvSpPr>
          <p:cNvPr id="4" name="TextBox 3">
            <a:extLst>
              <a:ext uri="{FF2B5EF4-FFF2-40B4-BE49-F238E27FC236}">
                <a16:creationId xmlns:a16="http://schemas.microsoft.com/office/drawing/2014/main" id="{3D0DF032-DE24-4699-83BD-7C8A3CB3ED9F}"/>
              </a:ext>
            </a:extLst>
          </p:cNvPr>
          <p:cNvSpPr txBox="1"/>
          <p:nvPr/>
        </p:nvSpPr>
        <p:spPr>
          <a:xfrm>
            <a:off x="1158240" y="235807"/>
            <a:ext cx="9875520" cy="1461939"/>
          </a:xfrm>
          <a:prstGeom prst="rect">
            <a:avLst/>
          </a:prstGeom>
          <a:noFill/>
        </p:spPr>
        <p:txBody>
          <a:bodyPr wrap="square" rtlCol="0">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 Wayne House</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 in 2 Thessalonians 2:3: Apostasy of Rapture?," in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the Trumpet Sounds: Today's Foremost Authorities Speak out on End-Time Controversies</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Thomas Ice and Timothy Demy (Eugene, OR: Harvest House, 1995), 273.</a:t>
            </a:r>
          </a:p>
        </p:txBody>
      </p:sp>
    </p:spTree>
    <p:extLst>
      <p:ext uri="{BB962C8B-B14F-4D97-AF65-F5344CB8AC3E}">
        <p14:creationId xmlns:p14="http://schemas.microsoft.com/office/powerpoint/2010/main" val="4054461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03E9BC2-097D-4482-B305-0199410D881A}"/>
              </a:ext>
            </a:extLst>
          </p:cNvPr>
          <p:cNvSpPr>
            <a:spLocks noGrp="1" noChangeArrowheads="1"/>
          </p:cNvSpPr>
          <p:nvPr>
            <p:ph type="title"/>
          </p:nvPr>
        </p:nvSpPr>
        <p:spPr>
          <a:xfrm>
            <a:off x="4038600" y="228601"/>
            <a:ext cx="4114800" cy="879476"/>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Apostasy? (2:3a)</a:t>
            </a:r>
          </a:p>
        </p:txBody>
      </p:sp>
      <p:sp>
        <p:nvSpPr>
          <p:cNvPr id="15363" name="Rectangle 3">
            <a:extLst>
              <a:ext uri="{FF2B5EF4-FFF2-40B4-BE49-F238E27FC236}">
                <a16:creationId xmlns:a16="http://schemas.microsoft.com/office/drawing/2014/main" id="{280F5711-5D05-454D-826E-06FA546AD0C4}"/>
              </a:ext>
            </a:extLst>
          </p:cNvPr>
          <p:cNvSpPr>
            <a:spLocks noGrp="1" noChangeArrowheads="1"/>
          </p:cNvSpPr>
          <p:nvPr>
            <p:ph type="body" idx="1"/>
          </p:nvPr>
        </p:nvSpPr>
        <p:spPr>
          <a:xfrm>
            <a:off x="1257300" y="1600200"/>
            <a:ext cx="9677400" cy="2016124"/>
          </a:xfrm>
        </p:spPr>
        <p:txBody>
          <a:bodyPr/>
          <a:lstStyle/>
          <a:p>
            <a:pPr marL="457189" indent="-457189" eaLnBrk="1" hangingPunct="1">
              <a:spcBef>
                <a:spcPts val="0"/>
              </a:spcBef>
              <a:spcAft>
                <a:spcPts val="2400"/>
              </a:spcAft>
              <a:defRPr/>
            </a:pPr>
            <a:r>
              <a:rPr lang="en-US" b="1" u="sng" dirty="0">
                <a:solidFill>
                  <a:srgbClr val="FFFFCC"/>
                </a:solidFill>
                <a:cs typeface="Calibri" panose="020F0502020204030204" pitchFamily="34" charset="0"/>
              </a:rPr>
              <a:t>Spiritual departure (Acts 21:21) – Unbelieving world embracing the antichrist</a:t>
            </a:r>
          </a:p>
          <a:p>
            <a:pPr marL="457189" indent="-457189" eaLnBrk="1" hangingPunct="1">
              <a:spcBef>
                <a:spcPts val="0"/>
              </a:spcBef>
              <a:spcAft>
                <a:spcPts val="2400"/>
              </a:spcAft>
              <a:defRPr/>
            </a:pPr>
            <a:r>
              <a:rPr lang="en-US" dirty="0">
                <a:latin typeface="Calibri" panose="020F0502020204030204" pitchFamily="34" charset="0"/>
                <a:cs typeface="Calibri" panose="020F0502020204030204" pitchFamily="34" charset="0"/>
              </a:rPr>
              <a:t>Physical departure (Acts 12:10; 2 Cor. 12:8) – Rapture</a:t>
            </a:r>
          </a:p>
        </p:txBody>
      </p:sp>
      <p:pic>
        <p:nvPicPr>
          <p:cNvPr id="23556" name="Picture 4">
            <a:extLst>
              <a:ext uri="{FF2B5EF4-FFF2-40B4-BE49-F238E27FC236}">
                <a16:creationId xmlns:a16="http://schemas.microsoft.com/office/drawing/2014/main" id="{3572F5C8-FBB3-4F08-AFC3-EDE84472784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76268" y="4267200"/>
            <a:ext cx="183946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534715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609600" y="1371600"/>
            <a:ext cx="10972800" cy="4724400"/>
          </a:xfrm>
        </p:spPr>
        <p:txBody>
          <a:bodyPr/>
          <a:lstStyle/>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Greek from the </a:t>
            </a:r>
            <a:r>
              <a:rPr lang="en-US" sz="3000" i="1" dirty="0" err="1">
                <a:effectLst>
                  <a:outerShdw blurRad="38100" dist="38100" dir="2700000" algn="tl">
                    <a:srgbClr val="000000">
                      <a:alpha val="43137"/>
                    </a:srgbClr>
                  </a:outerShdw>
                </a:effectLst>
                <a:cs typeface="Calibri" panose="020F0502020204030204" pitchFamily="34" charset="0"/>
              </a:rPr>
              <a:t>Koine</a:t>
            </a:r>
            <a:r>
              <a:rPr lang="en-US" sz="3000" dirty="0">
                <a:effectLst>
                  <a:outerShdw blurRad="38100" dist="38100" dir="2700000" algn="tl">
                    <a:srgbClr val="000000">
                      <a:alpha val="43137"/>
                    </a:srgbClr>
                  </a:outerShdw>
                </a:effectLst>
                <a:cs typeface="Calibri" panose="020F0502020204030204" pitchFamily="34" charset="0"/>
              </a:rPr>
              <a:t> period?</a:t>
            </a:r>
          </a:p>
          <a:p>
            <a:pPr marL="457200" indent="-457200" algn="just">
              <a:spcBef>
                <a:spcPts val="0"/>
              </a:spcBef>
              <a:spcAft>
                <a:spcPts val="18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Subtraction from the Last Days will be characterized by continual apostasy?</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Rapture is passive and apostasy is active?</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 Incongruence with verse 1?</a:t>
            </a:r>
          </a:p>
          <a:p>
            <a:pPr marL="457200" indent="-457200" algn="just">
              <a:spcBef>
                <a:spcPts val="0"/>
              </a:spcBef>
              <a:spcAft>
                <a:spcPts val="1800"/>
              </a:spcAft>
              <a:buSzPct val="100000"/>
              <a:buFont typeface="+mj-lt"/>
              <a:buAutoNum type="arabicPeriod"/>
              <a:defRPr/>
            </a:pPr>
            <a:r>
              <a:rPr lang="en-GB" sz="3000" dirty="0">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2" name="Title 4">
            <a:extLst>
              <a:ext uri="{FF2B5EF4-FFF2-40B4-BE49-F238E27FC236}">
                <a16:creationId xmlns:a16="http://schemas.microsoft.com/office/drawing/2014/main" id="{E068471C-0573-C30E-3066-6C5D757C8DF9}"/>
              </a:ext>
            </a:extLst>
          </p:cNvPr>
          <p:cNvSpPr txBox="1">
            <a:spLocks noChangeArrowheads="1"/>
          </p:cNvSpPr>
          <p:nvPr/>
        </p:nvSpPr>
        <p:spPr bwMode="auto">
          <a:xfrm>
            <a:off x="609600" y="228600"/>
            <a:ext cx="1014984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a:lstStyle>
          <a:p>
            <a:pPr algn="ctr"/>
            <a:r>
              <a:rPr lang="en-US" altLang="en-US" sz="3600" kern="0">
                <a:effectLst>
                  <a:outerShdw blurRad="38100" dist="38100" dir="2700000" algn="tl">
                    <a:srgbClr val="000000">
                      <a:alpha val="43137"/>
                    </a:srgbClr>
                  </a:outerShdw>
                </a:effectLst>
                <a:cs typeface="Calibri" panose="020F0502020204030204" pitchFamily="34" charset="0"/>
              </a:rPr>
              <a:t>Answering Objections to the Physical Departure View</a:t>
            </a:r>
            <a:endParaRPr lang="en-US" altLang="en-US" sz="3600" kern="0" dirty="0">
              <a:effectLst>
                <a:outerShdw blurRad="38100" dist="38100" dir="2700000" algn="tl">
                  <a:srgbClr val="000000">
                    <a:alpha val="43137"/>
                  </a:srgbClr>
                </a:outerShdw>
              </a:effectLst>
              <a:cs typeface="Calibri" panose="020F0502020204030204" pitchFamily="34" charset="0"/>
            </a:endParaRPr>
          </a:p>
        </p:txBody>
      </p:sp>
      <p:pic>
        <p:nvPicPr>
          <p:cNvPr id="3" name="Picture 2">
            <a:extLst>
              <a:ext uri="{FF2B5EF4-FFF2-40B4-BE49-F238E27FC236}">
                <a16:creationId xmlns:a16="http://schemas.microsoft.com/office/drawing/2014/main" id="{AA3585BF-7CB9-1B91-5E6B-5BB5DABC55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96600" y="85886"/>
            <a:ext cx="7359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301787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0D3F9BD-A28B-056F-4231-7142779EAF3B}"/>
              </a:ext>
            </a:extLst>
          </p:cNvPr>
          <p:cNvGraphicFramePr>
            <a:graphicFrameLocks noGrp="1"/>
          </p:cNvGraphicFramePr>
          <p:nvPr>
            <p:ph idx="1"/>
          </p:nvPr>
        </p:nvGraphicFramePr>
        <p:xfrm>
          <a:off x="609600" y="304800"/>
          <a:ext cx="8000999" cy="6187440"/>
        </p:xfrm>
        <a:graphic>
          <a:graphicData uri="http://schemas.openxmlformats.org/drawingml/2006/table">
            <a:tbl>
              <a:tblPr firstRow="1" bandRow="1">
                <a:tableStyleId>{073A0DAA-6AF3-43AB-8588-CEC1D06C72B9}</a:tableStyleId>
              </a:tblPr>
              <a:tblGrid>
                <a:gridCol w="659876">
                  <a:extLst>
                    <a:ext uri="{9D8B030D-6E8A-4147-A177-3AD203B41FA5}">
                      <a16:colId xmlns:a16="http://schemas.microsoft.com/office/drawing/2014/main" val="1125192940"/>
                    </a:ext>
                  </a:extLst>
                </a:gridCol>
                <a:gridCol w="4619133">
                  <a:extLst>
                    <a:ext uri="{9D8B030D-6E8A-4147-A177-3AD203B41FA5}">
                      <a16:colId xmlns:a16="http://schemas.microsoft.com/office/drawing/2014/main" val="2994611670"/>
                    </a:ext>
                  </a:extLst>
                </a:gridCol>
                <a:gridCol w="2721990">
                  <a:extLst>
                    <a:ext uri="{9D8B030D-6E8A-4147-A177-3AD203B41FA5}">
                      <a16:colId xmlns:a16="http://schemas.microsoft.com/office/drawing/2014/main" val="4044358399"/>
                    </a:ext>
                  </a:extLst>
                </a:gridCol>
              </a:tblGrid>
              <a:tr h="731520">
                <a:tc gridSpan="3">
                  <a:txBody>
                    <a:bodyPr/>
                    <a:lstStyle/>
                    <a:p>
                      <a:pPr algn="ctr">
                        <a:spcBef>
                          <a:spcPts val="600"/>
                        </a:spcBef>
                        <a:spcAft>
                          <a:spcPts val="600"/>
                        </a:spcAft>
                      </a:pPr>
                      <a:r>
                        <a:rPr lang="en-US" alt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ORDER OF PAUL’S LETTERS</a:t>
                      </a:r>
                      <a:endPar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a:tc>
                <a:tc hMerge="1">
                  <a:txBody>
                    <a:bodyPr/>
                    <a:lstStyle/>
                    <a:p>
                      <a:pPr algn="ctr"/>
                      <a:r>
                        <a:rPr lang="en-US" alt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ORDER OF PAUL’S LETTERS</a:t>
                      </a:r>
                      <a:endPar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a:tc>
                <a:tc hMerge="1">
                  <a:txBody>
                    <a:bodyPr/>
                    <a:lstStyle/>
                    <a:p>
                      <a:endParaRPr lang="en-US" sz="3600" dirty="0">
                        <a:effectLst/>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19171758"/>
                  </a:ext>
                </a:extLst>
              </a:tr>
              <a:tr h="731520">
                <a:tc>
                  <a:txBody>
                    <a:bodyPr/>
                    <a:lstStyle/>
                    <a:p>
                      <a:pPr marL="0" indent="0">
                        <a:spcBef>
                          <a:spcPts val="0"/>
                        </a:spcBef>
                        <a:spcAft>
                          <a:spcPts val="18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1.</a:t>
                      </a:r>
                    </a:p>
                  </a:txBody>
                  <a:tcPr/>
                </a:tc>
                <a:tc>
                  <a:txBody>
                    <a:bodyPr/>
                    <a:lstStyle/>
                    <a:p>
                      <a:pPr marL="0" indent="0">
                        <a:spcBef>
                          <a:spcPts val="600"/>
                        </a:spcBef>
                        <a:spcAft>
                          <a:spcPts val="6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Galatians </a:t>
                      </a:r>
                    </a:p>
                  </a:txBody>
                  <a:tcPr/>
                </a:tc>
                <a:tc>
                  <a:txBody>
                    <a:bodyPr/>
                    <a:lstStyle/>
                    <a:p>
                      <a:pPr algn="ctr">
                        <a:spcBef>
                          <a:spcPts val="600"/>
                        </a:spcBef>
                        <a:spcAft>
                          <a:spcPts val="60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A.D. 49</a:t>
                      </a:r>
                    </a:p>
                  </a:txBody>
                  <a:tcPr anchor="ctr"/>
                </a:tc>
                <a:extLst>
                  <a:ext uri="{0D108BD9-81ED-4DB2-BD59-A6C34878D82A}">
                    <a16:rowId xmlns:a16="http://schemas.microsoft.com/office/drawing/2014/main" val="3933957730"/>
                  </a:ext>
                </a:extLst>
              </a:tr>
              <a:tr h="73152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3200" b="1" dirty="0">
                          <a:effectLst/>
                          <a:latin typeface="Calibri" panose="020F0502020204030204" pitchFamily="34" charset="0"/>
                          <a:ea typeface="Calibri" panose="020F0502020204030204" pitchFamily="34" charset="0"/>
                          <a:cs typeface="Calibri" panose="020F0502020204030204" pitchFamily="34" charset="0"/>
                        </a:rPr>
                        <a:t>2.</a:t>
                      </a:r>
                    </a:p>
                  </a:txBody>
                  <a:tcPr/>
                </a:tc>
                <a:tc>
                  <a:txBody>
                    <a:bodyPr/>
                    <a:lstStyle/>
                    <a:p>
                      <a:pPr marL="0" marR="0" lvl="0" indent="0" algn="l" defTabSz="914377" rtl="0" eaLnBrk="1" fontAlgn="auto" latinLnBrk="0" hangingPunct="1">
                        <a:lnSpc>
                          <a:spcPct val="100000"/>
                        </a:lnSpc>
                        <a:spcBef>
                          <a:spcPts val="600"/>
                        </a:spcBef>
                        <a:spcAft>
                          <a:spcPts val="600"/>
                        </a:spcAft>
                        <a:buClrTx/>
                        <a:buSzTx/>
                        <a:buFontTx/>
                        <a:buNone/>
                        <a:tabLst/>
                        <a:defRPr/>
                      </a:pPr>
                      <a:r>
                        <a:rPr lang="en-US" sz="3200" b="1" dirty="0">
                          <a:effectLst/>
                          <a:latin typeface="Calibri" panose="020F0502020204030204" pitchFamily="34" charset="0"/>
                          <a:ea typeface="Calibri" panose="020F0502020204030204" pitchFamily="34" charset="0"/>
                          <a:cs typeface="Calibri" panose="020F0502020204030204" pitchFamily="34" charset="0"/>
                        </a:rPr>
                        <a:t>1‒2 Thessalonians </a:t>
                      </a:r>
                    </a:p>
                  </a:txBody>
                  <a:tcPr/>
                </a:tc>
                <a:tc>
                  <a:txBody>
                    <a:bodyPr/>
                    <a:lstStyle/>
                    <a:p>
                      <a:pPr marL="0" marR="0" lvl="0" indent="0" algn="ctr" defTabSz="914377" rtl="0" eaLnBrk="1" fontAlgn="auto" latinLnBrk="0" hangingPunct="1">
                        <a:lnSpc>
                          <a:spcPct val="100000"/>
                        </a:lnSpc>
                        <a:spcBef>
                          <a:spcPts val="600"/>
                        </a:spcBef>
                        <a:spcAft>
                          <a:spcPts val="600"/>
                        </a:spcAft>
                        <a:buClrTx/>
                        <a:buSzTx/>
                        <a:buFontTx/>
                        <a:buNone/>
                        <a:tabLst/>
                        <a:defRPr/>
                      </a:pPr>
                      <a:r>
                        <a:rPr lang="en-US" sz="3200" b="1" dirty="0">
                          <a:effectLst/>
                          <a:latin typeface="Calibri" panose="020F0502020204030204" pitchFamily="34" charset="0"/>
                          <a:ea typeface="Calibri" panose="020F0502020204030204" pitchFamily="34" charset="0"/>
                          <a:cs typeface="Calibri" panose="020F0502020204030204" pitchFamily="34" charset="0"/>
                        </a:rPr>
                        <a:t>A.D. 51</a:t>
                      </a:r>
                    </a:p>
                  </a:txBody>
                  <a:tcPr anchor="ctr"/>
                </a:tc>
                <a:extLst>
                  <a:ext uri="{0D108BD9-81ED-4DB2-BD59-A6C34878D82A}">
                    <a16:rowId xmlns:a16="http://schemas.microsoft.com/office/drawing/2014/main" val="3481378009"/>
                  </a:ext>
                </a:extLst>
              </a:tr>
              <a:tr h="73152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3200" b="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3.</a:t>
                      </a:r>
                    </a:p>
                  </a:txBody>
                  <a:tcPr/>
                </a:tc>
                <a:tc>
                  <a:txBody>
                    <a:bodyPr/>
                    <a:lstStyle/>
                    <a:p>
                      <a:pPr marL="0" marR="0" lvl="0" indent="0" algn="l" defTabSz="914377" rtl="0" eaLnBrk="1" fontAlgn="auto" latinLnBrk="0" hangingPunct="1">
                        <a:lnSpc>
                          <a:spcPct val="100000"/>
                        </a:lnSpc>
                        <a:spcBef>
                          <a:spcPts val="600"/>
                        </a:spcBef>
                        <a:spcAft>
                          <a:spcPts val="600"/>
                        </a:spcAft>
                        <a:buClrTx/>
                        <a:buSzTx/>
                        <a:buFontTx/>
                        <a:buNone/>
                        <a:tabLst/>
                        <a:defRPr/>
                      </a:pPr>
                      <a:r>
                        <a:rPr lang="en-US" sz="3200" b="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1‒2 Corinthians</a:t>
                      </a:r>
                    </a:p>
                  </a:txBody>
                  <a:tcPr/>
                </a:tc>
                <a:tc>
                  <a:txBody>
                    <a:bodyPr/>
                    <a:lstStyle/>
                    <a:p>
                      <a:pPr algn="ctr">
                        <a:spcBef>
                          <a:spcPts val="600"/>
                        </a:spcBef>
                        <a:spcAft>
                          <a:spcPts val="600"/>
                        </a:spcAft>
                      </a:pPr>
                      <a:r>
                        <a:rPr lang="en-US" sz="3200" b="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A.D. 56</a:t>
                      </a:r>
                    </a:p>
                  </a:txBody>
                  <a:tcPr anchor="ctr"/>
                </a:tc>
                <a:extLst>
                  <a:ext uri="{0D108BD9-81ED-4DB2-BD59-A6C34878D82A}">
                    <a16:rowId xmlns:a16="http://schemas.microsoft.com/office/drawing/2014/main" val="2871666161"/>
                  </a:ext>
                </a:extLst>
              </a:tr>
              <a:tr h="731520">
                <a:tc>
                  <a:txBody>
                    <a:bodyPr/>
                    <a:lstStyle/>
                    <a:p>
                      <a:pPr marL="0" indent="0">
                        <a:spcBef>
                          <a:spcPts val="0"/>
                        </a:spcBef>
                        <a:spcAft>
                          <a:spcPts val="18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4.</a:t>
                      </a:r>
                    </a:p>
                  </a:txBody>
                  <a:tcPr/>
                </a:tc>
                <a:tc>
                  <a:txBody>
                    <a:bodyPr/>
                    <a:lstStyle/>
                    <a:p>
                      <a:pPr marL="0" indent="0">
                        <a:spcBef>
                          <a:spcPts val="600"/>
                        </a:spcBef>
                        <a:spcAft>
                          <a:spcPts val="6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Romans</a:t>
                      </a:r>
                    </a:p>
                  </a:txBody>
                  <a:tcPr/>
                </a:tc>
                <a:tc>
                  <a:txBody>
                    <a:bodyPr/>
                    <a:lstStyle/>
                    <a:p>
                      <a:pPr algn="ctr">
                        <a:spcBef>
                          <a:spcPts val="600"/>
                        </a:spcBef>
                        <a:spcAft>
                          <a:spcPts val="60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A.D. 57</a:t>
                      </a:r>
                    </a:p>
                  </a:txBody>
                  <a:tcPr anchor="ctr"/>
                </a:tc>
                <a:extLst>
                  <a:ext uri="{0D108BD9-81ED-4DB2-BD59-A6C34878D82A}">
                    <a16:rowId xmlns:a16="http://schemas.microsoft.com/office/drawing/2014/main" val="1751404557"/>
                  </a:ext>
                </a:extLst>
              </a:tr>
              <a:tr h="731520">
                <a:tc>
                  <a:txBody>
                    <a:bodyPr/>
                    <a:lstStyle/>
                    <a:p>
                      <a:pPr marL="0" indent="0">
                        <a:spcBef>
                          <a:spcPts val="0"/>
                        </a:spcBef>
                        <a:spcAft>
                          <a:spcPts val="18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5.</a:t>
                      </a:r>
                    </a:p>
                  </a:txBody>
                  <a:tcPr/>
                </a:tc>
                <a:tc>
                  <a:txBody>
                    <a:bodyPr/>
                    <a:lstStyle/>
                    <a:p>
                      <a:pPr marL="0" indent="0">
                        <a:spcBef>
                          <a:spcPts val="600"/>
                        </a:spcBef>
                        <a:spcAft>
                          <a:spcPts val="6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Ephesians, Colossians, Philemon, Philippians</a:t>
                      </a:r>
                    </a:p>
                  </a:txBody>
                  <a:tcPr/>
                </a:tc>
                <a:tc>
                  <a:txBody>
                    <a:bodyPr/>
                    <a:lstStyle/>
                    <a:p>
                      <a:pPr algn="ctr">
                        <a:spcBef>
                          <a:spcPts val="600"/>
                        </a:spcBef>
                        <a:spcAft>
                          <a:spcPts val="60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A.D. 60‒62</a:t>
                      </a:r>
                    </a:p>
                  </a:txBody>
                  <a:tcPr anchor="ctr"/>
                </a:tc>
                <a:extLst>
                  <a:ext uri="{0D108BD9-81ED-4DB2-BD59-A6C34878D82A}">
                    <a16:rowId xmlns:a16="http://schemas.microsoft.com/office/drawing/2014/main" val="4033721172"/>
                  </a:ext>
                </a:extLst>
              </a:tr>
              <a:tr h="731520">
                <a:tc>
                  <a:txBody>
                    <a:bodyPr/>
                    <a:lstStyle/>
                    <a:p>
                      <a:pPr marL="0" indent="0">
                        <a:spcBef>
                          <a:spcPts val="0"/>
                        </a:spcBef>
                        <a:spcAft>
                          <a:spcPts val="18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6.</a:t>
                      </a:r>
                    </a:p>
                  </a:txBody>
                  <a:tcPr/>
                </a:tc>
                <a:tc>
                  <a:txBody>
                    <a:bodyPr/>
                    <a:lstStyle/>
                    <a:p>
                      <a:pPr marL="0" indent="0">
                        <a:spcBef>
                          <a:spcPts val="600"/>
                        </a:spcBef>
                        <a:spcAft>
                          <a:spcPts val="6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1 Timothy, Titus</a:t>
                      </a:r>
                    </a:p>
                  </a:txBody>
                  <a:tcPr/>
                </a:tc>
                <a:tc>
                  <a:txBody>
                    <a:bodyPr/>
                    <a:lstStyle/>
                    <a:p>
                      <a:pPr algn="ctr">
                        <a:spcBef>
                          <a:spcPts val="600"/>
                        </a:spcBef>
                        <a:spcAft>
                          <a:spcPts val="60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A.D. 62‒66</a:t>
                      </a:r>
                    </a:p>
                  </a:txBody>
                  <a:tcPr anchor="ctr"/>
                </a:tc>
                <a:extLst>
                  <a:ext uri="{0D108BD9-81ED-4DB2-BD59-A6C34878D82A}">
                    <a16:rowId xmlns:a16="http://schemas.microsoft.com/office/drawing/2014/main" val="2528383815"/>
                  </a:ext>
                </a:extLst>
              </a:tr>
              <a:tr h="73152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3200" b="1" dirty="0">
                          <a:effectLst/>
                          <a:latin typeface="Calibri" panose="020F0502020204030204" pitchFamily="34" charset="0"/>
                          <a:ea typeface="Calibri" panose="020F0502020204030204" pitchFamily="34" charset="0"/>
                          <a:cs typeface="Calibri" panose="020F0502020204030204" pitchFamily="34" charset="0"/>
                        </a:rPr>
                        <a:t>7.</a:t>
                      </a:r>
                    </a:p>
                  </a:txBody>
                  <a:tcPr/>
                </a:tc>
                <a:tc>
                  <a:txBody>
                    <a:bodyPr/>
                    <a:lstStyle/>
                    <a:p>
                      <a:pPr marL="0" marR="0" lvl="0" indent="0" algn="l" defTabSz="914377" rtl="0" eaLnBrk="1" fontAlgn="auto" latinLnBrk="0" hangingPunct="1">
                        <a:lnSpc>
                          <a:spcPct val="100000"/>
                        </a:lnSpc>
                        <a:spcBef>
                          <a:spcPts val="600"/>
                        </a:spcBef>
                        <a:spcAft>
                          <a:spcPts val="600"/>
                        </a:spcAft>
                        <a:buClrTx/>
                        <a:buSzTx/>
                        <a:buFontTx/>
                        <a:buNone/>
                        <a:tabLst/>
                        <a:defRPr/>
                      </a:pPr>
                      <a:r>
                        <a:rPr lang="en-US" sz="3200" b="1" dirty="0">
                          <a:effectLst/>
                          <a:latin typeface="Calibri" panose="020F0502020204030204" pitchFamily="34" charset="0"/>
                          <a:ea typeface="Calibri" panose="020F0502020204030204" pitchFamily="34" charset="0"/>
                          <a:cs typeface="Calibri" panose="020F0502020204030204" pitchFamily="34" charset="0"/>
                        </a:rPr>
                        <a:t>2 Timothy</a:t>
                      </a:r>
                    </a:p>
                  </a:txBody>
                  <a:tcPr/>
                </a:tc>
                <a:tc>
                  <a:txBody>
                    <a:bodyPr/>
                    <a:lstStyle/>
                    <a:p>
                      <a:pPr algn="ctr">
                        <a:spcBef>
                          <a:spcPts val="600"/>
                        </a:spcBef>
                        <a:spcAft>
                          <a:spcPts val="60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A.D. 67</a:t>
                      </a:r>
                    </a:p>
                  </a:txBody>
                  <a:tcPr anchor="ctr"/>
                </a:tc>
                <a:extLst>
                  <a:ext uri="{0D108BD9-81ED-4DB2-BD59-A6C34878D82A}">
                    <a16:rowId xmlns:a16="http://schemas.microsoft.com/office/drawing/2014/main" val="2686082368"/>
                  </a:ext>
                </a:extLst>
              </a:tr>
            </a:tbl>
          </a:graphicData>
        </a:graphic>
      </p:graphicFrame>
      <p:pic>
        <p:nvPicPr>
          <p:cNvPr id="5" name="Picture 4" descr="j0193970">
            <a:extLst>
              <a:ext uri="{FF2B5EF4-FFF2-40B4-BE49-F238E27FC236}">
                <a16:creationId xmlns:a16="http://schemas.microsoft.com/office/drawing/2014/main" id="{B2FE497A-09B4-EAD7-B1DE-CB82FEA8705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745415" y="1600200"/>
            <a:ext cx="283698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788893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CEA871-991B-1652-94FA-9B0860D2D0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1" hangingPunct="1">
              <a:lnSpc>
                <a:spcPct val="90000"/>
              </a:lnSpc>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Timothy 4:1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the Spirit explicitly says that in later times some will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fall away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faith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paying attention to deceitful spirits and doctrines of demons.”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7" name="Picture 4">
            <a:extLst>
              <a:ext uri="{FF2B5EF4-FFF2-40B4-BE49-F238E27FC236}">
                <a16:creationId xmlns:a16="http://schemas.microsoft.com/office/drawing/2014/main" id="{F2B1142E-80B7-434D-8660-B3E9023C053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6492" y="2590800"/>
            <a:ext cx="1839016"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961480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46DF11-B078-4CE2-D51D-C176BB4393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3052118"/>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prōton</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man of lawlessness is revealed, the son of destruction.”</a:t>
            </a:r>
          </a:p>
        </p:txBody>
      </p:sp>
      <p:pic>
        <p:nvPicPr>
          <p:cNvPr id="4" name="Picture 4">
            <a:extLst>
              <a:ext uri="{FF2B5EF4-FFF2-40B4-BE49-F238E27FC236}">
                <a16:creationId xmlns:a16="http://schemas.microsoft.com/office/drawing/2014/main" id="{4F058D0C-DD65-C3A0-F469-D093E420D12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6492" y="2590800"/>
            <a:ext cx="1839016"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320798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609600" y="1371600"/>
            <a:ext cx="10972800" cy="4724400"/>
          </a:xfrm>
        </p:spPr>
        <p:txBody>
          <a:bodyPr/>
          <a:lstStyle/>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Greek from the </a:t>
            </a:r>
            <a:r>
              <a:rPr lang="en-US" sz="3000" i="1" dirty="0" err="1">
                <a:effectLst>
                  <a:outerShdw blurRad="38100" dist="38100" dir="2700000" algn="tl">
                    <a:srgbClr val="000000">
                      <a:alpha val="43137"/>
                    </a:srgbClr>
                  </a:outerShdw>
                </a:effectLst>
                <a:cs typeface="Calibri" panose="020F0502020204030204" pitchFamily="34" charset="0"/>
              </a:rPr>
              <a:t>Koine</a:t>
            </a:r>
            <a:r>
              <a:rPr lang="en-US" sz="3000" dirty="0">
                <a:effectLst>
                  <a:outerShdw blurRad="38100" dist="38100" dir="2700000" algn="tl">
                    <a:srgbClr val="000000">
                      <a:alpha val="43137"/>
                    </a:srgbClr>
                  </a:outerShdw>
                </a:effectLst>
                <a:cs typeface="Calibri" panose="020F0502020204030204" pitchFamily="34" charset="0"/>
              </a:rPr>
              <a:t> period?</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Subtraction from the Last Days will be characterized by continual apostasy?</a:t>
            </a:r>
          </a:p>
          <a:p>
            <a:pPr marL="457200" indent="-457200" algn="just">
              <a:spcBef>
                <a:spcPts val="0"/>
              </a:spcBef>
              <a:spcAft>
                <a:spcPts val="18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Rapture is passive and apostasy is active?</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 Incongruence with verse 1?</a:t>
            </a:r>
          </a:p>
          <a:p>
            <a:pPr marL="457200" indent="-457200" algn="just">
              <a:spcBef>
                <a:spcPts val="0"/>
              </a:spcBef>
              <a:spcAft>
                <a:spcPts val="1800"/>
              </a:spcAft>
              <a:buSzPct val="100000"/>
              <a:buFont typeface="+mj-lt"/>
              <a:buAutoNum type="arabicPeriod"/>
              <a:defRPr/>
            </a:pPr>
            <a:r>
              <a:rPr lang="en-GB" sz="3000" dirty="0">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2" name="Title 4">
            <a:extLst>
              <a:ext uri="{FF2B5EF4-FFF2-40B4-BE49-F238E27FC236}">
                <a16:creationId xmlns:a16="http://schemas.microsoft.com/office/drawing/2014/main" id="{E068471C-0573-C30E-3066-6C5D757C8DF9}"/>
              </a:ext>
            </a:extLst>
          </p:cNvPr>
          <p:cNvSpPr txBox="1">
            <a:spLocks noChangeArrowheads="1"/>
          </p:cNvSpPr>
          <p:nvPr/>
        </p:nvSpPr>
        <p:spPr bwMode="auto">
          <a:xfrm>
            <a:off x="609600" y="228600"/>
            <a:ext cx="1014984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a:lstStyle>
          <a:p>
            <a:pPr algn="ctr"/>
            <a:r>
              <a:rPr lang="en-US" altLang="en-US" sz="3600" kern="0">
                <a:effectLst>
                  <a:outerShdw blurRad="38100" dist="38100" dir="2700000" algn="tl">
                    <a:srgbClr val="000000">
                      <a:alpha val="43137"/>
                    </a:srgbClr>
                  </a:outerShdw>
                </a:effectLst>
                <a:cs typeface="Calibri" panose="020F0502020204030204" pitchFamily="34" charset="0"/>
              </a:rPr>
              <a:t>Answering Objections to the Physical Departure View</a:t>
            </a:r>
            <a:endParaRPr lang="en-US" altLang="en-US" sz="3600" kern="0" dirty="0">
              <a:effectLst>
                <a:outerShdw blurRad="38100" dist="38100" dir="2700000" algn="tl">
                  <a:srgbClr val="000000">
                    <a:alpha val="43137"/>
                  </a:srgbClr>
                </a:outerShdw>
              </a:effectLst>
              <a:cs typeface="Calibri" panose="020F0502020204030204" pitchFamily="34" charset="0"/>
            </a:endParaRPr>
          </a:p>
        </p:txBody>
      </p:sp>
      <p:pic>
        <p:nvPicPr>
          <p:cNvPr id="3" name="Picture 2">
            <a:extLst>
              <a:ext uri="{FF2B5EF4-FFF2-40B4-BE49-F238E27FC236}">
                <a16:creationId xmlns:a16="http://schemas.microsoft.com/office/drawing/2014/main" id="{AA3585BF-7CB9-1B91-5E6B-5BB5DABC55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96600" y="85886"/>
            <a:ext cx="7359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698200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688371"/>
            <a:ext cx="10972800" cy="4876800"/>
          </a:xfrm>
        </p:spPr>
        <p:txBody>
          <a:bodyPr/>
          <a:lstStyle/>
          <a:p>
            <a:pPr marL="0" indent="0" algn="just">
              <a:buNone/>
              <a:defRPr/>
            </a:pPr>
            <a:r>
              <a:rPr lang="en-US" sz="3100" dirty="0">
                <a:effectLst/>
                <a:cs typeface="Calibri" panose="020F0502020204030204" pitchFamily="34" charset="0"/>
              </a:rPr>
              <a:t>“Since the word </a:t>
            </a:r>
            <a:r>
              <a:rPr lang="en-US" sz="3100" i="1" dirty="0" err="1">
                <a:effectLst/>
                <a:cs typeface="Calibri" panose="020F0502020204030204" pitchFamily="34" charset="0"/>
              </a:rPr>
              <a:t>apostasia</a:t>
            </a:r>
            <a:r>
              <a:rPr lang="en-US" sz="3100" dirty="0">
                <a:effectLst/>
                <a:cs typeface="Calibri" panose="020F0502020204030204" pitchFamily="34" charset="0"/>
              </a:rPr>
              <a:t> means ‘departure,’ some have understood the term ‘the apostasy’ to be the physical departure of the church itself—that is, the Rapture, since the Rapture will be a physical departure of believers from the earth. If this view were correct, it would definitely place the Rapture before the Tribulation, which would be a slam dunk for the pre-Tribulation Rapture position. While this is attractive to </a:t>
            </a:r>
            <a:r>
              <a:rPr lang="en-US" sz="3100" dirty="0" err="1">
                <a:effectLst/>
                <a:cs typeface="Calibri" panose="020F0502020204030204" pitchFamily="34" charset="0"/>
              </a:rPr>
              <a:t>pretribulationalists</a:t>
            </a:r>
            <a:r>
              <a:rPr lang="en-US" sz="3100" dirty="0">
                <a:effectLst/>
                <a:cs typeface="Calibri" panose="020F0502020204030204" pitchFamily="34" charset="0"/>
              </a:rPr>
              <a:t>, there are six main reasons to reject a physical departure as the meaning of </a:t>
            </a:r>
            <a:r>
              <a:rPr lang="en-US" sz="3100" i="1" dirty="0" err="1">
                <a:effectLst/>
                <a:cs typeface="Calibri" panose="020F0502020204030204" pitchFamily="34" charset="0"/>
              </a:rPr>
              <a:t>apostasia</a:t>
            </a:r>
            <a:r>
              <a:rPr lang="en-US" sz="3100" dirty="0">
                <a:effectLst/>
                <a:cs typeface="Calibri" panose="020F0502020204030204" pitchFamily="34" charset="0"/>
              </a:rPr>
              <a:t> in this context:</a:t>
            </a:r>
            <a:r>
              <a:rPr lang="en-US" sz="3100" i="1" dirty="0">
                <a:cs typeface="Calibri" panose="020F0502020204030204" pitchFamily="34" charset="0"/>
              </a:rPr>
              <a:t>”</a:t>
            </a:r>
          </a:p>
        </p:txBody>
      </p:sp>
      <p:sp>
        <p:nvSpPr>
          <p:cNvPr id="6" name="TextBox 5">
            <a:extLst>
              <a:ext uri="{FF2B5EF4-FFF2-40B4-BE49-F238E27FC236}">
                <a16:creationId xmlns:a16="http://schemas.microsoft.com/office/drawing/2014/main" id="{88310CC8-5CF2-409F-AE97-0E28EB84DBB0}"/>
              </a:ext>
            </a:extLst>
          </p:cNvPr>
          <p:cNvSpPr txBox="1"/>
          <p:nvPr/>
        </p:nvSpPr>
        <p:spPr>
          <a:xfrm>
            <a:off x="2438400" y="243751"/>
            <a:ext cx="7315200" cy="1280160"/>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Hitchcock</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Mark and Jeff Kinley Hitchcock, </a:t>
            </a:r>
            <a:r>
              <a:rPr lang="en-US" sz="1800" i="1" dirty="0">
                <a:latin typeface="Calibri" panose="020F0502020204030204" pitchFamily="34" charset="0"/>
                <a:ea typeface="Calibri" panose="020F0502020204030204" pitchFamily="34" charset="0"/>
                <a:cs typeface="Times New Roman" panose="02020603050405020304" pitchFamily="18" charset="0"/>
              </a:rPr>
              <a:t>The Coming Apostasy: Exposing the </a:t>
            </a:r>
            <a:r>
              <a:rPr lang="en-US" sz="1800" i="1" dirty="0" err="1">
                <a:latin typeface="Calibri" panose="020F0502020204030204" pitchFamily="34" charset="0"/>
                <a:ea typeface="Calibri" panose="020F0502020204030204" pitchFamily="34" charset="0"/>
                <a:cs typeface="Times New Roman" panose="02020603050405020304" pitchFamily="18" charset="0"/>
              </a:rPr>
              <a:t>Sabatoge</a:t>
            </a:r>
            <a:r>
              <a:rPr lang="en-US" sz="1800" i="1" dirty="0">
                <a:latin typeface="Calibri" panose="020F0502020204030204" pitchFamily="34" charset="0"/>
                <a:ea typeface="Calibri" panose="020F0502020204030204" pitchFamily="34" charset="0"/>
                <a:cs typeface="Times New Roman" panose="02020603050405020304" pitchFamily="18" charset="0"/>
              </a:rPr>
              <a:t> of Christianity from Within</a:t>
            </a:r>
            <a:r>
              <a:rPr lang="en-US" sz="1800" dirty="0">
                <a:latin typeface="Calibri" panose="020F0502020204030204" pitchFamily="34" charset="0"/>
                <a:ea typeface="Calibri" panose="020F0502020204030204" pitchFamily="34" charset="0"/>
                <a:cs typeface="Times New Roman" panose="02020603050405020304" pitchFamily="18" charset="0"/>
              </a:rPr>
              <a:t> (Carol Stream, Ill: Tyndale, 2017)</a:t>
            </a:r>
            <a:r>
              <a:rPr lang="en-US" sz="2000" dirty="0">
                <a:latin typeface="Calibri" panose="020F0502020204030204" pitchFamily="34" charset="0"/>
                <a:cs typeface="Calibri" panose="020F0502020204030204" pitchFamily="34" charset="0"/>
              </a:rPr>
              <a:t>, 191</a:t>
            </a:r>
          </a:p>
        </p:txBody>
      </p:sp>
      <p:pic>
        <p:nvPicPr>
          <p:cNvPr id="4" name="Picture 3">
            <a:extLst>
              <a:ext uri="{FF2B5EF4-FFF2-40B4-BE49-F238E27FC236}">
                <a16:creationId xmlns:a16="http://schemas.microsoft.com/office/drawing/2014/main" id="{90903417-3C10-419F-90E6-71267BD014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0"/>
            <a:ext cx="825023"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3126837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1980" y="1600200"/>
            <a:ext cx="10972800" cy="4876800"/>
          </a:xfrm>
        </p:spPr>
        <p:txBody>
          <a:bodyPr/>
          <a:lstStyle/>
          <a:p>
            <a:pPr marL="0" indent="0" algn="just">
              <a:buNone/>
              <a:defRPr/>
            </a:pPr>
            <a:r>
              <a:rPr lang="en-US" dirty="0">
                <a:effectLst/>
                <a:cs typeface="Calibri" panose="020F0502020204030204" pitchFamily="34" charset="0"/>
              </a:rPr>
              <a:t>“(1) In classical Greek, </a:t>
            </a:r>
            <a:r>
              <a:rPr lang="en-US" i="1" dirty="0" err="1">
                <a:effectLst/>
                <a:cs typeface="Calibri" panose="020F0502020204030204" pitchFamily="34" charset="0"/>
              </a:rPr>
              <a:t>hē</a:t>
            </a:r>
            <a:r>
              <a:rPr lang="en-US" i="1" dirty="0">
                <a:effectLst/>
                <a:cs typeface="Calibri" panose="020F0502020204030204" pitchFamily="34" charset="0"/>
              </a:rPr>
              <a:t> </a:t>
            </a:r>
            <a:r>
              <a:rPr lang="en-US" i="1" dirty="0" err="1">
                <a:effectLst/>
                <a:cs typeface="Calibri" panose="020F0502020204030204" pitchFamily="34" charset="0"/>
              </a:rPr>
              <a:t>apostasia</a:t>
            </a:r>
            <a:r>
              <a:rPr lang="en-US" dirty="0">
                <a:effectLst/>
                <a:cs typeface="Calibri" panose="020F0502020204030204" pitchFamily="34" charset="0"/>
              </a:rPr>
              <a:t> (‘the apostasy’) was used to denote a political or military rebellion. (2) In the Septuagint (the Greek translation of the Old Testament), this term was used of rebellion against God (see Joshua 22:22; Jeremiah 2:19). (3) In 2 Maccabees 2:15 (a noncanonical book written in the time between the Old and New Testaments), it is used of apostasy to paganism. (4) In Acts 21:21, the only other use of the noun in the New Testament, it refers to apostasy or spiritual departure from Moses</a:t>
            </a:r>
            <a:r>
              <a:rPr lang="en-US" i="1" dirty="0">
                <a:latin typeface="Calibri" panose="020F0502020204030204" pitchFamily="34" charset="0"/>
                <a:cs typeface="Calibri" panose="020F0502020204030204" pitchFamily="34" charset="0"/>
              </a:rPr>
              <a:t>.”</a:t>
            </a:r>
          </a:p>
        </p:txBody>
      </p:sp>
      <p:sp>
        <p:nvSpPr>
          <p:cNvPr id="2" name="TextBox 1">
            <a:extLst>
              <a:ext uri="{FF2B5EF4-FFF2-40B4-BE49-F238E27FC236}">
                <a16:creationId xmlns:a16="http://schemas.microsoft.com/office/drawing/2014/main" id="{BB8D329E-8822-81CC-6E0C-685ED2F13453}"/>
              </a:ext>
            </a:extLst>
          </p:cNvPr>
          <p:cNvSpPr txBox="1"/>
          <p:nvPr/>
        </p:nvSpPr>
        <p:spPr>
          <a:xfrm>
            <a:off x="2438400" y="243751"/>
            <a:ext cx="7315200" cy="1280160"/>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Hitchcock</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Mark and Jeff Kinley Hitchcock, </a:t>
            </a:r>
            <a:r>
              <a:rPr lang="en-US" sz="1800" i="1" dirty="0">
                <a:latin typeface="Calibri" panose="020F0502020204030204" pitchFamily="34" charset="0"/>
                <a:ea typeface="Calibri" panose="020F0502020204030204" pitchFamily="34" charset="0"/>
                <a:cs typeface="Times New Roman" panose="02020603050405020304" pitchFamily="18" charset="0"/>
              </a:rPr>
              <a:t>The Coming Apostasy: Exposing the </a:t>
            </a:r>
            <a:r>
              <a:rPr lang="en-US" sz="1800" i="1" dirty="0" err="1">
                <a:latin typeface="Calibri" panose="020F0502020204030204" pitchFamily="34" charset="0"/>
                <a:ea typeface="Calibri" panose="020F0502020204030204" pitchFamily="34" charset="0"/>
                <a:cs typeface="Times New Roman" panose="02020603050405020304" pitchFamily="18" charset="0"/>
              </a:rPr>
              <a:t>Sabatoge</a:t>
            </a:r>
            <a:r>
              <a:rPr lang="en-US" sz="1800" i="1" dirty="0">
                <a:latin typeface="Calibri" panose="020F0502020204030204" pitchFamily="34" charset="0"/>
                <a:ea typeface="Calibri" panose="020F0502020204030204" pitchFamily="34" charset="0"/>
                <a:cs typeface="Times New Roman" panose="02020603050405020304" pitchFamily="18" charset="0"/>
              </a:rPr>
              <a:t> of Christianity from Within</a:t>
            </a:r>
            <a:r>
              <a:rPr lang="en-US" sz="1800" dirty="0">
                <a:latin typeface="Calibri" panose="020F0502020204030204" pitchFamily="34" charset="0"/>
                <a:ea typeface="Calibri" panose="020F0502020204030204" pitchFamily="34" charset="0"/>
                <a:cs typeface="Times New Roman" panose="02020603050405020304" pitchFamily="18" charset="0"/>
              </a:rPr>
              <a:t> (Carol Stream, Ill: Tyndale, 2017)</a:t>
            </a:r>
            <a:r>
              <a:rPr lang="en-US" sz="2000" dirty="0">
                <a:latin typeface="Calibri" panose="020F0502020204030204" pitchFamily="34" charset="0"/>
                <a:cs typeface="Calibri" panose="020F0502020204030204" pitchFamily="34" charset="0"/>
              </a:rPr>
              <a:t>, 191</a:t>
            </a:r>
          </a:p>
        </p:txBody>
      </p:sp>
      <p:pic>
        <p:nvPicPr>
          <p:cNvPr id="3" name="Picture 2">
            <a:extLst>
              <a:ext uri="{FF2B5EF4-FFF2-40B4-BE49-F238E27FC236}">
                <a16:creationId xmlns:a16="http://schemas.microsoft.com/office/drawing/2014/main" id="{028172D6-6A0B-9734-263A-95FF3F03E8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0"/>
            <a:ext cx="825023"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5991472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1980" y="1600200"/>
            <a:ext cx="10972800" cy="4876800"/>
          </a:xfrm>
        </p:spPr>
        <p:txBody>
          <a:bodyPr/>
          <a:lstStyle/>
          <a:p>
            <a:pPr marL="0" indent="0" algn="just">
              <a:buNone/>
              <a:defRPr/>
            </a:pPr>
            <a:r>
              <a:rPr lang="en-US" dirty="0">
                <a:effectLst/>
                <a:cs typeface="Calibri" panose="020F0502020204030204" pitchFamily="34" charset="0"/>
              </a:rPr>
              <a:t>“(5) The Rapture is not an act of departure by the saints; the saints are passive not active participants. (6) In 2 Thessalonians 2:1, Paul refers to the Rapture as ‘our gathering together to Him.’ It seems strange to use this unlikely term (‘the apostasy’) for the same thing in the immediate context. (These six points are from D. Edmond Hiebert, 1 &amp; 2 Thessalonians [Chicago: Moody Press, 1971], 331.) For these reasons, most expositors have understood ‘the rebellion’ (</a:t>
            </a:r>
            <a:r>
              <a:rPr lang="en-US" i="1" dirty="0">
                <a:effectLst/>
                <a:cs typeface="Calibri" panose="020F0502020204030204" pitchFamily="34" charset="0"/>
              </a:rPr>
              <a:t>apostasy</a:t>
            </a:r>
            <a:r>
              <a:rPr lang="en-US" dirty="0">
                <a:effectLst/>
                <a:cs typeface="Calibri" panose="020F0502020204030204" pitchFamily="34" charset="0"/>
              </a:rPr>
              <a:t>) not as the physical departure of the church at the Rapture but rather as doctrinal, theological, and moral departure from the truth</a:t>
            </a:r>
            <a:r>
              <a:rPr lang="en-US" i="1" dirty="0">
                <a:cs typeface="Calibri" panose="020F0502020204030204" pitchFamily="34" charset="0"/>
              </a:rPr>
              <a:t>.”</a:t>
            </a:r>
          </a:p>
        </p:txBody>
      </p:sp>
      <p:sp>
        <p:nvSpPr>
          <p:cNvPr id="2" name="TextBox 1">
            <a:extLst>
              <a:ext uri="{FF2B5EF4-FFF2-40B4-BE49-F238E27FC236}">
                <a16:creationId xmlns:a16="http://schemas.microsoft.com/office/drawing/2014/main" id="{DC69D932-7756-EC92-D12F-510BFE7CE53B}"/>
              </a:ext>
            </a:extLst>
          </p:cNvPr>
          <p:cNvSpPr txBox="1"/>
          <p:nvPr/>
        </p:nvSpPr>
        <p:spPr>
          <a:xfrm>
            <a:off x="2438400" y="243751"/>
            <a:ext cx="7315200" cy="1280160"/>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Hitchcock</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Mark and Jeff Kinley Hitchcock, </a:t>
            </a:r>
            <a:r>
              <a:rPr lang="en-US" sz="1800" i="1" dirty="0">
                <a:latin typeface="Calibri" panose="020F0502020204030204" pitchFamily="34" charset="0"/>
                <a:ea typeface="Calibri" panose="020F0502020204030204" pitchFamily="34" charset="0"/>
                <a:cs typeface="Times New Roman" panose="02020603050405020304" pitchFamily="18" charset="0"/>
              </a:rPr>
              <a:t>The Coming Apostasy: Exposing the </a:t>
            </a:r>
            <a:r>
              <a:rPr lang="en-US" sz="1800" i="1" dirty="0" err="1">
                <a:latin typeface="Calibri" panose="020F0502020204030204" pitchFamily="34" charset="0"/>
                <a:ea typeface="Calibri" panose="020F0502020204030204" pitchFamily="34" charset="0"/>
                <a:cs typeface="Times New Roman" panose="02020603050405020304" pitchFamily="18" charset="0"/>
              </a:rPr>
              <a:t>Sabatoge</a:t>
            </a:r>
            <a:r>
              <a:rPr lang="en-US" sz="1800" i="1" dirty="0">
                <a:latin typeface="Calibri" panose="020F0502020204030204" pitchFamily="34" charset="0"/>
                <a:ea typeface="Calibri" panose="020F0502020204030204" pitchFamily="34" charset="0"/>
                <a:cs typeface="Times New Roman" panose="02020603050405020304" pitchFamily="18" charset="0"/>
              </a:rPr>
              <a:t> of Christianity from Within</a:t>
            </a:r>
            <a:r>
              <a:rPr lang="en-US" sz="1800" dirty="0">
                <a:latin typeface="Calibri" panose="020F0502020204030204" pitchFamily="34" charset="0"/>
                <a:ea typeface="Calibri" panose="020F0502020204030204" pitchFamily="34" charset="0"/>
                <a:cs typeface="Times New Roman" panose="02020603050405020304" pitchFamily="18" charset="0"/>
              </a:rPr>
              <a:t> (Carol Stream, Ill: Tyndale, 2017)</a:t>
            </a:r>
            <a:r>
              <a:rPr lang="en-US" sz="2000" dirty="0">
                <a:latin typeface="Calibri" panose="020F0502020204030204" pitchFamily="34" charset="0"/>
                <a:cs typeface="Calibri" panose="020F0502020204030204" pitchFamily="34" charset="0"/>
              </a:rPr>
              <a:t>, 191</a:t>
            </a:r>
          </a:p>
        </p:txBody>
      </p:sp>
      <p:pic>
        <p:nvPicPr>
          <p:cNvPr id="3" name="Picture 2">
            <a:extLst>
              <a:ext uri="{FF2B5EF4-FFF2-40B4-BE49-F238E27FC236}">
                <a16:creationId xmlns:a16="http://schemas.microsoft.com/office/drawing/2014/main" id="{A37268B4-C9AD-8617-DEFC-2F4C35A9A0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0"/>
            <a:ext cx="825023"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2741813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600200"/>
            <a:ext cx="10972800" cy="4038600"/>
          </a:xfrm>
        </p:spPr>
        <p:txBody>
          <a:bodyPr/>
          <a:lstStyle/>
          <a:p>
            <a:pPr marL="0" indent="0" algn="just">
              <a:buNone/>
            </a:pPr>
            <a:r>
              <a:rPr lang="en-US" dirty="0">
                <a:effectLst>
                  <a:outerShdw blurRad="38100" dist="38100" dir="2700000" algn="tl">
                    <a:srgbClr val="000000">
                      <a:alpha val="43137"/>
                    </a:srgbClr>
                  </a:outerShdw>
                </a:effectLst>
              </a:rPr>
              <a:t>"Nowhere else does the Scripture speak of the rapture as 'the departure.' A departure denotes an act on the part of the individual or company departing. But the rapture is not an act of departure on the part of the saints. In the rapture the church is passive, not active. At the rapture, the church is 'caught up' or 'snatched away,' an event wherein the Lord acts to transport believers from earth into His presence (1 Thess. 4:16-17). Everything that takes place with the believers at the rapture is initiated by the Lord and done by Him.”</a:t>
            </a:r>
          </a:p>
        </p:txBody>
      </p:sp>
      <p:sp>
        <p:nvSpPr>
          <p:cNvPr id="4" name="TextBox 3">
            <a:extLst>
              <a:ext uri="{FF2B5EF4-FFF2-40B4-BE49-F238E27FC236}">
                <a16:creationId xmlns:a16="http://schemas.microsoft.com/office/drawing/2014/main" id="{3D0DF032-DE24-4699-83BD-7C8A3CB3ED9F}"/>
              </a:ext>
            </a:extLst>
          </p:cNvPr>
          <p:cNvSpPr txBox="1"/>
          <p:nvPr/>
        </p:nvSpPr>
        <p:spPr>
          <a:xfrm>
            <a:off x="2895600" y="232828"/>
            <a:ext cx="64008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 Edmond Hiebert</a:t>
            </a:r>
          </a:p>
          <a:p>
            <a:pPr algn="ctr"/>
            <a:r>
              <a:rPr lang="en-US" sz="1800" dirty="0">
                <a:effectLst>
                  <a:outerShdw blurRad="38100" dist="38100" dir="2700000" algn="tl">
                    <a:srgbClr val="000000">
                      <a:alpha val="43137"/>
                    </a:srgbClr>
                  </a:outerShdw>
                </a:effectLst>
                <a:latin typeface="Calibri" panose="020F0502020204030204" pitchFamily="34" charset="0"/>
              </a:rPr>
              <a:t>The Thessalonian Epistles. Chicago: Moody Press, 1971. Page 306</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530159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71422E-5974-86EF-6B79-2D021C98AF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134147" name="Rectangle 1"/>
          <p:cNvSpPr>
            <a:spLocks noChangeArrowheads="1"/>
          </p:cNvSpPr>
          <p:nvPr/>
        </p:nvSpPr>
        <p:spPr bwMode="auto">
          <a:xfrm>
            <a:off x="609600" y="1"/>
            <a:ext cx="10972800" cy="2585323"/>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4:4 </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He answered and said, “It is written,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 shall not live on bread alone, but on </a:t>
            </a:r>
            <a:r>
              <a:rPr lang="en-US" sz="3600" b="1" i="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word</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proceeds out of the mouth of God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2F14D2C0-63E0-4170-B97D-6B44881F0E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4400" y="2362200"/>
            <a:ext cx="2743200" cy="2743200"/>
          </a:xfrm>
          <a:prstGeom prst="ellipse">
            <a:avLst/>
          </a:prstGeom>
          <a:ln>
            <a:noFill/>
          </a:ln>
          <a:effectLst>
            <a:softEdge rad="112500"/>
          </a:effectLst>
        </p:spPr>
      </p:pic>
    </p:spTree>
    <p:extLst>
      <p:ext uri="{BB962C8B-B14F-4D97-AF65-F5344CB8AC3E}">
        <p14:creationId xmlns:p14="http://schemas.microsoft.com/office/powerpoint/2010/main" val="2919725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03E9BC2-097D-4482-B305-0199410D881A}"/>
              </a:ext>
            </a:extLst>
          </p:cNvPr>
          <p:cNvSpPr>
            <a:spLocks noGrp="1" noChangeArrowheads="1"/>
          </p:cNvSpPr>
          <p:nvPr>
            <p:ph type="title"/>
          </p:nvPr>
        </p:nvSpPr>
        <p:spPr>
          <a:xfrm>
            <a:off x="3276600" y="211138"/>
            <a:ext cx="53340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Spiritual Departure Options</a:t>
            </a:r>
          </a:p>
        </p:txBody>
      </p:sp>
      <p:sp>
        <p:nvSpPr>
          <p:cNvPr id="15363" name="Rectangle 3">
            <a:extLst>
              <a:ext uri="{FF2B5EF4-FFF2-40B4-BE49-F238E27FC236}">
                <a16:creationId xmlns:a16="http://schemas.microsoft.com/office/drawing/2014/main" id="{280F5711-5D05-454D-826E-06FA546AD0C4}"/>
              </a:ext>
            </a:extLst>
          </p:cNvPr>
          <p:cNvSpPr>
            <a:spLocks noGrp="1" noChangeArrowheads="1"/>
          </p:cNvSpPr>
          <p:nvPr>
            <p:ph type="body" idx="1"/>
          </p:nvPr>
        </p:nvSpPr>
        <p:spPr>
          <a:xfrm>
            <a:off x="2511934" y="1600200"/>
            <a:ext cx="7168132" cy="2701924"/>
          </a:xfrm>
        </p:spPr>
        <p:txBody>
          <a:bodyPr/>
          <a:lstStyle/>
          <a:p>
            <a:pPr marL="514350" indent="-514350" eaLnBrk="1" hangingPunct="1">
              <a:spcBef>
                <a:spcPts val="0"/>
              </a:spcBef>
              <a:spcAft>
                <a:spcPts val="2400"/>
              </a:spcAft>
              <a:buSzPct val="100000"/>
              <a:buFont typeface="+mj-lt"/>
              <a:buAutoNum type="arabicPeriod"/>
              <a:defRPr/>
            </a:pPr>
            <a:r>
              <a:rPr lang="en-US" dirty="0">
                <a:cs typeface="Calibri" panose="020F0502020204030204" pitchFamily="34" charset="0"/>
              </a:rPr>
              <a:t>Apostasy of the Church (pre-rapture) </a:t>
            </a:r>
            <a:endParaRPr lang="en-US" dirty="0">
              <a:latin typeface="Calibri" panose="020F0502020204030204" pitchFamily="34" charset="0"/>
              <a:cs typeface="Calibri" panose="020F0502020204030204" pitchFamily="34" charset="0"/>
            </a:endParaRPr>
          </a:p>
          <a:p>
            <a:pPr marL="514350" indent="-514350" eaLnBrk="1" hangingPunct="1">
              <a:spcBef>
                <a:spcPts val="0"/>
              </a:spcBef>
              <a:spcAft>
                <a:spcPts val="2400"/>
              </a:spcAft>
              <a:buSzPct val="100000"/>
              <a:buFont typeface="+mj-lt"/>
              <a:buAutoNum type="arabicPeriod"/>
              <a:defRPr/>
            </a:pPr>
            <a:r>
              <a:rPr lang="en-US" dirty="0">
                <a:cs typeface="Calibri" panose="020F0502020204030204" pitchFamily="34" charset="0"/>
              </a:rPr>
              <a:t>Apostasy of the World (post-rapture)</a:t>
            </a:r>
          </a:p>
          <a:p>
            <a:pPr marL="514350" indent="-514350" eaLnBrk="1" hangingPunct="1">
              <a:spcBef>
                <a:spcPts val="0"/>
              </a:spcBef>
              <a:spcAft>
                <a:spcPts val="2400"/>
              </a:spcAft>
              <a:buSzPct val="100000"/>
              <a:buFont typeface="+mj-lt"/>
              <a:buAutoNum type="arabicPeriod"/>
              <a:defRPr/>
            </a:pPr>
            <a:r>
              <a:rPr lang="en-US" dirty="0">
                <a:latin typeface="Calibri" panose="020F0502020204030204" pitchFamily="34" charset="0"/>
                <a:cs typeface="Calibri" panose="020F0502020204030204" pitchFamily="34" charset="0"/>
              </a:rPr>
              <a:t>Apostasy of Israel (Dan. 9:27)</a:t>
            </a:r>
          </a:p>
        </p:txBody>
      </p:sp>
      <p:pic>
        <p:nvPicPr>
          <p:cNvPr id="2" name="Picture 4">
            <a:extLst>
              <a:ext uri="{FF2B5EF4-FFF2-40B4-BE49-F238E27FC236}">
                <a16:creationId xmlns:a16="http://schemas.microsoft.com/office/drawing/2014/main" id="{B8DDCD57-CE03-A4A1-A609-B070AF870D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76268" y="4267200"/>
            <a:ext cx="183946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079617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FD30B6-46D0-209F-762C-E9B857CD5D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134147" name="Rectangle 1"/>
          <p:cNvSpPr>
            <a:spLocks noChangeArrowheads="1"/>
          </p:cNvSpPr>
          <p:nvPr/>
        </p:nvSpPr>
        <p:spPr bwMode="auto">
          <a:xfrm>
            <a:off x="609600" y="0"/>
            <a:ext cx="109728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5:18 </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truly I say to you, until heaven and earth pass away, not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smallest letter or stroke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shall pass from the Law until all is accomplished.”</a:t>
            </a:r>
          </a:p>
        </p:txBody>
      </p:sp>
      <p:pic>
        <p:nvPicPr>
          <p:cNvPr id="5" name="Picture 4">
            <a:extLst>
              <a:ext uri="{FF2B5EF4-FFF2-40B4-BE49-F238E27FC236}">
                <a16:creationId xmlns:a16="http://schemas.microsoft.com/office/drawing/2014/main" id="{BF3D19CD-0352-8741-C41C-4E792CDFD9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4400" y="2362200"/>
            <a:ext cx="2743200" cy="2743200"/>
          </a:xfrm>
          <a:prstGeom prst="ellipse">
            <a:avLst/>
          </a:prstGeom>
          <a:ln>
            <a:noFill/>
          </a:ln>
          <a:effectLst>
            <a:softEdge rad="112500"/>
          </a:effectLst>
        </p:spPr>
      </p:pic>
    </p:spTree>
    <p:extLst>
      <p:ext uri="{BB962C8B-B14F-4D97-AF65-F5344CB8AC3E}">
        <p14:creationId xmlns:p14="http://schemas.microsoft.com/office/powerpoint/2010/main" val="329995303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609600" y="1371600"/>
            <a:ext cx="10972800" cy="4724400"/>
          </a:xfrm>
        </p:spPr>
        <p:txBody>
          <a:bodyPr/>
          <a:lstStyle/>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Greek from the </a:t>
            </a:r>
            <a:r>
              <a:rPr lang="en-US" sz="3000" i="1" dirty="0" err="1">
                <a:effectLst>
                  <a:outerShdw blurRad="38100" dist="38100" dir="2700000" algn="tl">
                    <a:srgbClr val="000000">
                      <a:alpha val="43137"/>
                    </a:srgbClr>
                  </a:outerShdw>
                </a:effectLst>
                <a:cs typeface="Calibri" panose="020F0502020204030204" pitchFamily="34" charset="0"/>
              </a:rPr>
              <a:t>Koine</a:t>
            </a:r>
            <a:r>
              <a:rPr lang="en-US" sz="3000" dirty="0">
                <a:effectLst>
                  <a:outerShdw blurRad="38100" dist="38100" dir="2700000" algn="tl">
                    <a:srgbClr val="000000">
                      <a:alpha val="43137"/>
                    </a:srgbClr>
                  </a:outerShdw>
                </a:effectLst>
                <a:cs typeface="Calibri" panose="020F0502020204030204" pitchFamily="34" charset="0"/>
              </a:rPr>
              <a:t> period?</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Subtraction from the Last Days will be characterized by continual apostasy?</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Rapture is passive and apostasy is active?</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Incongruence with verse 1?</a:t>
            </a:r>
          </a:p>
          <a:p>
            <a:pPr marL="457200" indent="-457200" algn="just">
              <a:spcBef>
                <a:spcPts val="0"/>
              </a:spcBef>
              <a:spcAft>
                <a:spcPts val="1800"/>
              </a:spcAft>
              <a:buSzPct val="100000"/>
              <a:buFont typeface="+mj-lt"/>
              <a:buAutoNum type="arabicPeriod"/>
              <a:defRPr/>
            </a:pPr>
            <a:r>
              <a:rPr lang="en-GB" sz="3000" dirty="0">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2" name="Title 4">
            <a:extLst>
              <a:ext uri="{FF2B5EF4-FFF2-40B4-BE49-F238E27FC236}">
                <a16:creationId xmlns:a16="http://schemas.microsoft.com/office/drawing/2014/main" id="{E068471C-0573-C30E-3066-6C5D757C8DF9}"/>
              </a:ext>
            </a:extLst>
          </p:cNvPr>
          <p:cNvSpPr txBox="1">
            <a:spLocks noChangeArrowheads="1"/>
          </p:cNvSpPr>
          <p:nvPr/>
        </p:nvSpPr>
        <p:spPr bwMode="auto">
          <a:xfrm>
            <a:off x="609600" y="228600"/>
            <a:ext cx="1014984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a:lstStyle>
          <a:p>
            <a:pPr algn="ctr"/>
            <a:r>
              <a:rPr lang="en-US" altLang="en-US" sz="3600" kern="0">
                <a:effectLst>
                  <a:outerShdw blurRad="38100" dist="38100" dir="2700000" algn="tl">
                    <a:srgbClr val="000000">
                      <a:alpha val="43137"/>
                    </a:srgbClr>
                  </a:outerShdw>
                </a:effectLst>
                <a:cs typeface="Calibri" panose="020F0502020204030204" pitchFamily="34" charset="0"/>
              </a:rPr>
              <a:t>Answering Objections to the Physical Departure View</a:t>
            </a:r>
            <a:endParaRPr lang="en-US" altLang="en-US" sz="3600" kern="0" dirty="0">
              <a:effectLst>
                <a:outerShdw blurRad="38100" dist="38100" dir="2700000" algn="tl">
                  <a:srgbClr val="000000">
                    <a:alpha val="43137"/>
                  </a:srgbClr>
                </a:outerShdw>
              </a:effectLst>
              <a:cs typeface="Calibri" panose="020F0502020204030204" pitchFamily="34" charset="0"/>
            </a:endParaRPr>
          </a:p>
        </p:txBody>
      </p:sp>
      <p:pic>
        <p:nvPicPr>
          <p:cNvPr id="3" name="Picture 2">
            <a:extLst>
              <a:ext uri="{FF2B5EF4-FFF2-40B4-BE49-F238E27FC236}">
                <a16:creationId xmlns:a16="http://schemas.microsoft.com/office/drawing/2014/main" id="{AA3585BF-7CB9-1B91-5E6B-5BB5DABC55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96600" y="85886"/>
            <a:ext cx="7359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832909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017395-FF0C-B0A7-458A-35FF33E9A4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1"/>
            <a:ext cx="10972800" cy="3077766"/>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we request you, brethren, with regard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coming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parousia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our Lord Jesus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our gathering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episynagōgē</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together to 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0396"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77908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642670-64F5-9E24-49E1-BF8CF90F4F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3052118"/>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and the man of lawlessness is revealed, the son of destruction.”</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0396"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435317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726770"/>
            <a:ext cx="10972800" cy="2311831"/>
          </a:xfrm>
        </p:spPr>
        <p:txBody>
          <a:bodyPr/>
          <a:lstStyle/>
          <a:p>
            <a:pPr marL="0" indent="0" algn="just">
              <a:buNone/>
            </a:pPr>
            <a:r>
              <a:rPr lang="en-US" dirty="0">
                <a:effectLst>
                  <a:outerShdw blurRad="38100" dist="38100" dir="2700000" algn="tl">
                    <a:srgbClr val="000000">
                      <a:alpha val="43137"/>
                    </a:srgbClr>
                  </a:outerShdw>
                </a:effectLst>
              </a:rPr>
              <a:t>"Paul has just referred to the rapture as 'our gathering together unto him' (v. 1); why then should he now use this unlikely term to mean the same thing?”</a:t>
            </a:r>
          </a:p>
        </p:txBody>
      </p:sp>
      <p:sp>
        <p:nvSpPr>
          <p:cNvPr id="5" name="TextBox 4">
            <a:extLst>
              <a:ext uri="{FF2B5EF4-FFF2-40B4-BE49-F238E27FC236}">
                <a16:creationId xmlns:a16="http://schemas.microsoft.com/office/drawing/2014/main" id="{60899C66-1705-4189-A53C-515692D0BE2B}"/>
              </a:ext>
            </a:extLst>
          </p:cNvPr>
          <p:cNvSpPr txBox="1"/>
          <p:nvPr/>
        </p:nvSpPr>
        <p:spPr>
          <a:xfrm>
            <a:off x="2895600" y="232828"/>
            <a:ext cx="64008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 Edmond Hiebert</a:t>
            </a:r>
          </a:p>
          <a:p>
            <a:pPr algn="ctr"/>
            <a:r>
              <a:rPr lang="en-US" sz="1800" dirty="0">
                <a:effectLst>
                  <a:outerShdw blurRad="38100" dist="38100" dir="2700000" algn="tl">
                    <a:srgbClr val="000000">
                      <a:alpha val="43137"/>
                    </a:srgbClr>
                  </a:outerShdw>
                </a:effectLst>
                <a:latin typeface="Calibri" panose="020F0502020204030204" pitchFamily="34" charset="0"/>
              </a:rPr>
              <a:t>The Thessalonian Epistles. Chicago: Moody Press, 1971. Page 306</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AF2B2EBB-1EDC-46B5-8F2C-F4DA95DC9869}"/>
              </a:ext>
            </a:extLst>
          </p:cNvPr>
          <p:cNvPicPr>
            <a:picLocks noChangeAspect="1"/>
          </p:cNvPicPr>
          <p:nvPr/>
        </p:nvPicPr>
        <p:blipFill>
          <a:blip r:embed="rId2"/>
          <a:stretch>
            <a:fillRect/>
          </a:stretch>
        </p:blipFill>
        <p:spPr>
          <a:xfrm>
            <a:off x="5194804" y="3733800"/>
            <a:ext cx="1802392" cy="2743200"/>
          </a:xfrm>
          <a:prstGeom prst="rect">
            <a:avLst/>
          </a:prstGeom>
        </p:spPr>
      </p:pic>
    </p:spTree>
    <p:extLst>
      <p:ext uri="{BB962C8B-B14F-4D97-AF65-F5344CB8AC3E}">
        <p14:creationId xmlns:p14="http://schemas.microsoft.com/office/powerpoint/2010/main" val="418823632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9D0505D-B8B2-4A54-B139-D73DC20FD899}"/>
              </a:ext>
            </a:extLst>
          </p:cNvPr>
          <p:cNvGraphicFramePr>
            <a:graphicFrameLocks noGrp="1"/>
          </p:cNvGraphicFramePr>
          <p:nvPr/>
        </p:nvGraphicFramePr>
        <p:xfrm>
          <a:off x="1981200" y="502920"/>
          <a:ext cx="8229600" cy="5852160"/>
        </p:xfrm>
        <a:graphic>
          <a:graphicData uri="http://schemas.openxmlformats.org/drawingml/2006/table">
            <a:tbl>
              <a:tblPr firstRow="1" bandRow="1">
                <a:tableStyleId>{073A0DAA-6AF3-43AB-8588-CEC1D06C72B9}</a:tableStyleId>
              </a:tblPr>
              <a:tblGrid>
                <a:gridCol w="4114800">
                  <a:extLst>
                    <a:ext uri="{9D8B030D-6E8A-4147-A177-3AD203B41FA5}">
                      <a16:colId xmlns:a16="http://schemas.microsoft.com/office/drawing/2014/main" val="1380849122"/>
                    </a:ext>
                  </a:extLst>
                </a:gridCol>
                <a:gridCol w="4114800">
                  <a:extLst>
                    <a:ext uri="{9D8B030D-6E8A-4147-A177-3AD203B41FA5}">
                      <a16:colId xmlns:a16="http://schemas.microsoft.com/office/drawing/2014/main" val="2171604778"/>
                    </a:ext>
                  </a:extLst>
                </a:gridCol>
              </a:tblGrid>
              <a:tr h="731520">
                <a:tc gridSpan="2">
                  <a:txBody>
                    <a:bodyPr/>
                    <a:lstStyle/>
                    <a:p>
                      <a:pPr algn="ct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Paul’s Various Rapture Terms</a:t>
                      </a:r>
                      <a:endParaRPr lang="en-US" dirty="0"/>
                    </a:p>
                  </a:txBody>
                  <a:tcPr anchor="ctr"/>
                </a:tc>
                <a:tc hMerge="1">
                  <a:txBody>
                    <a:bodyPr/>
                    <a:lstStyle/>
                    <a:p>
                      <a:endParaRPr lang="en-US" dirty="0"/>
                    </a:p>
                  </a:txBody>
                  <a:tcPr/>
                </a:tc>
                <a:extLst>
                  <a:ext uri="{0D108BD9-81ED-4DB2-BD59-A6C34878D82A}">
                    <a16:rowId xmlns:a16="http://schemas.microsoft.com/office/drawing/2014/main" val="1239235635"/>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parousia</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2 Thess. 2:1</a:t>
                      </a:r>
                      <a:endParaRPr lang="en-US" sz="2800" dirty="0"/>
                    </a:p>
                  </a:txBody>
                  <a:tcPr anchor="ctr"/>
                </a:tc>
                <a:extLst>
                  <a:ext uri="{0D108BD9-81ED-4DB2-BD59-A6C34878D82A}">
                    <a16:rowId xmlns:a16="http://schemas.microsoft.com/office/drawing/2014/main" val="1760694516"/>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episynagōgē</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2 Thess. 2:1</a:t>
                      </a:r>
                      <a:endParaRPr lang="en-US" sz="2800" dirty="0"/>
                    </a:p>
                  </a:txBody>
                  <a:tcPr anchor="ctr"/>
                </a:tc>
                <a:extLst>
                  <a:ext uri="{0D108BD9-81ED-4DB2-BD59-A6C34878D82A}">
                    <a16:rowId xmlns:a16="http://schemas.microsoft.com/office/drawing/2014/main" val="2219576520"/>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apokalypsis</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1 Cor. 1:7</a:t>
                      </a:r>
                      <a:endParaRPr lang="en-US" sz="2800" dirty="0"/>
                    </a:p>
                  </a:txBody>
                  <a:tcPr anchor="ctr"/>
                </a:tc>
                <a:extLst>
                  <a:ext uri="{0D108BD9-81ED-4DB2-BD59-A6C34878D82A}">
                    <a16:rowId xmlns:a16="http://schemas.microsoft.com/office/drawing/2014/main" val="2761719373"/>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epiphaneia</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Titus 2:13</a:t>
                      </a:r>
                      <a:endParaRPr lang="en-US" sz="2800" dirty="0"/>
                    </a:p>
                  </a:txBody>
                  <a:tcPr anchor="ctr"/>
                </a:tc>
                <a:extLst>
                  <a:ext uri="{0D108BD9-81ED-4DB2-BD59-A6C34878D82A}">
                    <a16:rowId xmlns:a16="http://schemas.microsoft.com/office/drawing/2014/main" val="2052818359"/>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rhyomai</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1 Thess. 1:10</a:t>
                      </a:r>
                      <a:endParaRPr lang="en-US" sz="2800" dirty="0"/>
                    </a:p>
                  </a:txBody>
                  <a:tcPr anchor="ctr"/>
                </a:tc>
                <a:extLst>
                  <a:ext uri="{0D108BD9-81ED-4DB2-BD59-A6C34878D82A}">
                    <a16:rowId xmlns:a16="http://schemas.microsoft.com/office/drawing/2014/main" val="1503851759"/>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harpazō</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1 Thess. 4:17</a:t>
                      </a:r>
                      <a:endParaRPr lang="en-US" sz="2800" dirty="0"/>
                    </a:p>
                  </a:txBody>
                  <a:tcPr anchor="ctr"/>
                </a:tc>
                <a:extLst>
                  <a:ext uri="{0D108BD9-81ED-4DB2-BD59-A6C34878D82A}">
                    <a16:rowId xmlns:a16="http://schemas.microsoft.com/office/drawing/2014/main" val="2922670412"/>
                  </a:ext>
                </a:extLst>
              </a:tr>
              <a:tr h="73152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800" i="1" dirty="0">
                          <a:effectLst/>
                          <a:latin typeface="Calibri" panose="020F0502020204030204" pitchFamily="34" charset="0"/>
                          <a:cs typeface="Calibri" panose="020F0502020204030204" pitchFamily="34" charset="0"/>
                        </a:rPr>
                        <a:t>apostasia</a:t>
                      </a:r>
                      <a:endParaRPr lang="en-US" sz="2800" dirty="0"/>
                    </a:p>
                  </a:txBody>
                  <a:tcPr anchor="ctr"/>
                </a:tc>
                <a:tc>
                  <a:txBody>
                    <a:bodyPr/>
                    <a:lstStyle/>
                    <a:p>
                      <a:pPr algn="ctr"/>
                      <a:r>
                        <a:rPr lang="en-US" sz="2800" dirty="0">
                          <a:effectLst/>
                          <a:latin typeface="Calibri" panose="020F0502020204030204" pitchFamily="34" charset="0"/>
                          <a:cs typeface="Calibri" panose="020F0502020204030204" pitchFamily="34" charset="0"/>
                        </a:rPr>
                        <a:t>2 Thess. 2:3a</a:t>
                      </a:r>
                      <a:endParaRPr lang="en-US" sz="2800" dirty="0"/>
                    </a:p>
                  </a:txBody>
                  <a:tcPr anchor="ctr"/>
                </a:tc>
                <a:extLst>
                  <a:ext uri="{0D108BD9-81ED-4DB2-BD59-A6C34878D82A}">
                    <a16:rowId xmlns:a16="http://schemas.microsoft.com/office/drawing/2014/main" val="3089917511"/>
                  </a:ext>
                </a:extLst>
              </a:tr>
            </a:tbl>
          </a:graphicData>
        </a:graphic>
      </p:graphicFrame>
      <p:pic>
        <p:nvPicPr>
          <p:cNvPr id="41989" name="Picture 4">
            <a:extLst>
              <a:ext uri="{FF2B5EF4-FFF2-40B4-BE49-F238E27FC236}">
                <a16:creationId xmlns:a16="http://schemas.microsoft.com/office/drawing/2014/main" id="{1C7F3FC4-8325-4713-B53D-36703AD8E6F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21" y="2895600"/>
            <a:ext cx="147196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88160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609600" y="1371600"/>
            <a:ext cx="10972800" cy="4724400"/>
          </a:xfrm>
        </p:spPr>
        <p:txBody>
          <a:bodyPr/>
          <a:lstStyle/>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Greek from the </a:t>
            </a:r>
            <a:r>
              <a:rPr lang="en-US" sz="3000" i="1" dirty="0" err="1">
                <a:effectLst>
                  <a:outerShdw blurRad="38100" dist="38100" dir="2700000" algn="tl">
                    <a:srgbClr val="000000">
                      <a:alpha val="43137"/>
                    </a:srgbClr>
                  </a:outerShdw>
                </a:effectLst>
                <a:cs typeface="Calibri" panose="020F0502020204030204" pitchFamily="34" charset="0"/>
              </a:rPr>
              <a:t>Koine</a:t>
            </a:r>
            <a:r>
              <a:rPr lang="en-US" sz="3000" dirty="0">
                <a:effectLst>
                  <a:outerShdw blurRad="38100" dist="38100" dir="2700000" algn="tl">
                    <a:srgbClr val="000000">
                      <a:alpha val="43137"/>
                    </a:srgbClr>
                  </a:outerShdw>
                </a:effectLst>
                <a:cs typeface="Calibri" panose="020F0502020204030204" pitchFamily="34" charset="0"/>
              </a:rPr>
              <a:t> period?</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Subtraction from the Last Days will be characterized by continual apostasy?</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Rapture is passive and apostasy is active?</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 Incongruence with verse 1?</a:t>
            </a:r>
          </a:p>
          <a:p>
            <a:pPr marL="457200" indent="-457200" algn="just">
              <a:spcBef>
                <a:spcPts val="0"/>
              </a:spcBef>
              <a:spcAft>
                <a:spcPts val="1800"/>
              </a:spcAft>
              <a:buSzPct val="100000"/>
              <a:buFont typeface="+mj-lt"/>
              <a:buAutoNum type="arabicPeriod"/>
              <a:defRPr/>
            </a:pPr>
            <a:r>
              <a:rPr lang="en-GB" sz="3000" b="1" u="sng" dirty="0">
                <a:solidFill>
                  <a:srgbClr val="FFFFCC"/>
                </a:solidFill>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a:t>
            </a:r>
            <a:endParaRPr lang="en-US" sz="3000" b="1" u="sng" dirty="0">
              <a:solidFill>
                <a:srgbClr val="FFFFCC"/>
              </a:solidFill>
              <a:effectLst>
                <a:outerShdw blurRad="38100" dist="38100" dir="2700000" algn="tl">
                  <a:srgbClr val="000000">
                    <a:alpha val="43137"/>
                  </a:srgbClr>
                </a:outerShdw>
              </a:effectLst>
              <a:cs typeface="Calibri" panose="020F0502020204030204" pitchFamily="34" charset="0"/>
            </a:endParaRPr>
          </a:p>
        </p:txBody>
      </p:sp>
      <p:sp>
        <p:nvSpPr>
          <p:cNvPr id="2" name="Title 4">
            <a:extLst>
              <a:ext uri="{FF2B5EF4-FFF2-40B4-BE49-F238E27FC236}">
                <a16:creationId xmlns:a16="http://schemas.microsoft.com/office/drawing/2014/main" id="{E068471C-0573-C30E-3066-6C5D757C8DF9}"/>
              </a:ext>
            </a:extLst>
          </p:cNvPr>
          <p:cNvSpPr txBox="1">
            <a:spLocks noChangeArrowheads="1"/>
          </p:cNvSpPr>
          <p:nvPr/>
        </p:nvSpPr>
        <p:spPr bwMode="auto">
          <a:xfrm>
            <a:off x="609600" y="228600"/>
            <a:ext cx="1014984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a:lstStyle>
          <a:p>
            <a:pPr algn="ctr"/>
            <a:r>
              <a:rPr lang="en-US" altLang="en-US" sz="3600" kern="0">
                <a:effectLst>
                  <a:outerShdw blurRad="38100" dist="38100" dir="2700000" algn="tl">
                    <a:srgbClr val="000000">
                      <a:alpha val="43137"/>
                    </a:srgbClr>
                  </a:outerShdw>
                </a:effectLst>
                <a:cs typeface="Calibri" panose="020F0502020204030204" pitchFamily="34" charset="0"/>
              </a:rPr>
              <a:t>Answering Objections to the Physical Departure View</a:t>
            </a:r>
            <a:endParaRPr lang="en-US" altLang="en-US" sz="3600" kern="0" dirty="0">
              <a:effectLst>
                <a:outerShdw blurRad="38100" dist="38100" dir="2700000" algn="tl">
                  <a:srgbClr val="000000">
                    <a:alpha val="43137"/>
                  </a:srgbClr>
                </a:outerShdw>
              </a:effectLst>
              <a:cs typeface="Calibri" panose="020F0502020204030204" pitchFamily="34" charset="0"/>
            </a:endParaRPr>
          </a:p>
        </p:txBody>
      </p:sp>
      <p:pic>
        <p:nvPicPr>
          <p:cNvPr id="3" name="Picture 2">
            <a:extLst>
              <a:ext uri="{FF2B5EF4-FFF2-40B4-BE49-F238E27FC236}">
                <a16:creationId xmlns:a16="http://schemas.microsoft.com/office/drawing/2014/main" id="{AA3585BF-7CB9-1B91-5E6B-5BB5DABC55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96600" y="85886"/>
            <a:ext cx="7359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959198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9AC10A-A4C7-D8FC-C701-BF75CB50EC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2385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a:lnSpc>
                <a:spcPct val="90000"/>
              </a:lnSpc>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2:2 (NKJV)</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to be soon shaken in mind or troubled, either by spirit or by word or by letter, as if from us, as though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day of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had come.”</a:t>
            </a:r>
          </a:p>
        </p:txBody>
      </p:sp>
      <p:pic>
        <p:nvPicPr>
          <p:cNvPr id="3" name="Picture 4">
            <a:extLst>
              <a:ext uri="{FF2B5EF4-FFF2-40B4-BE49-F238E27FC236}">
                <a16:creationId xmlns:a16="http://schemas.microsoft.com/office/drawing/2014/main" id="{3753EABE-D65C-CB51-A047-FE9D4E57B8B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6491" y="2590800"/>
            <a:ext cx="183901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528880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980002-D7FB-5DAC-F666-830DB3685D3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293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a:lnSpc>
                <a:spcPct val="90000"/>
              </a:lnSpc>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2:2 (NASB)</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you not be quickly shaken from your composure or be disturbed either by a spirit or a message or a letter as if from us, to the effect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day of the Lord</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has come.”</a:t>
            </a:r>
          </a:p>
        </p:txBody>
      </p:sp>
      <p:pic>
        <p:nvPicPr>
          <p:cNvPr id="3" name="Picture 4">
            <a:extLst>
              <a:ext uri="{FF2B5EF4-FFF2-40B4-BE49-F238E27FC236}">
                <a16:creationId xmlns:a16="http://schemas.microsoft.com/office/drawing/2014/main" id="{5BCC5717-8514-C8E3-6A0F-1E6D42B0DFA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6491" y="2590800"/>
            <a:ext cx="183901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624248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apostasy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1763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03E9BC2-097D-4482-B305-0199410D881A}"/>
              </a:ext>
            </a:extLst>
          </p:cNvPr>
          <p:cNvSpPr>
            <a:spLocks noGrp="1" noChangeArrowheads="1"/>
          </p:cNvSpPr>
          <p:nvPr>
            <p:ph type="title"/>
          </p:nvPr>
        </p:nvSpPr>
        <p:spPr>
          <a:xfrm>
            <a:off x="4038600" y="228601"/>
            <a:ext cx="4114800" cy="879476"/>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Apostasy? (2:3a)</a:t>
            </a:r>
          </a:p>
        </p:txBody>
      </p:sp>
      <p:sp>
        <p:nvSpPr>
          <p:cNvPr id="15363" name="Rectangle 3">
            <a:extLst>
              <a:ext uri="{FF2B5EF4-FFF2-40B4-BE49-F238E27FC236}">
                <a16:creationId xmlns:a16="http://schemas.microsoft.com/office/drawing/2014/main" id="{280F5711-5D05-454D-826E-06FA546AD0C4}"/>
              </a:ext>
            </a:extLst>
          </p:cNvPr>
          <p:cNvSpPr>
            <a:spLocks noGrp="1" noChangeArrowheads="1"/>
          </p:cNvSpPr>
          <p:nvPr>
            <p:ph type="body" idx="1"/>
          </p:nvPr>
        </p:nvSpPr>
        <p:spPr>
          <a:xfrm>
            <a:off x="1257300" y="1600200"/>
            <a:ext cx="9677400" cy="2016124"/>
          </a:xfrm>
        </p:spPr>
        <p:txBody>
          <a:bodyPr/>
          <a:lstStyle/>
          <a:p>
            <a:pPr marL="457189" indent="-457189" eaLnBrk="1" hangingPunct="1">
              <a:spcBef>
                <a:spcPts val="0"/>
              </a:spcBef>
              <a:spcAft>
                <a:spcPts val="2400"/>
              </a:spcAft>
              <a:defRPr/>
            </a:pPr>
            <a:r>
              <a:rPr lang="en-US" dirty="0">
                <a:cs typeface="Calibri" panose="020F0502020204030204" pitchFamily="34" charset="0"/>
              </a:rPr>
              <a:t>Spiritual departure (Acts 21:21) – Unbelieving world embracing the antichrist</a:t>
            </a:r>
          </a:p>
          <a:p>
            <a:pPr marL="457189" indent="-457189" eaLnBrk="1" hangingPunct="1">
              <a:spcBef>
                <a:spcPts val="0"/>
              </a:spcBef>
              <a:spcAft>
                <a:spcPts val="2400"/>
              </a:spcAft>
              <a:defRPr/>
            </a:pPr>
            <a:r>
              <a:rPr lang="en-US" b="1" u="sng" dirty="0">
                <a:solidFill>
                  <a:srgbClr val="FFFFCC"/>
                </a:solidFill>
                <a:cs typeface="Calibri" panose="020F0502020204030204" pitchFamily="34" charset="0"/>
              </a:rPr>
              <a:t>Physical departure (Acts 12:10; 2 Cor. 12:8) – Rapture</a:t>
            </a:r>
          </a:p>
        </p:txBody>
      </p:sp>
      <p:pic>
        <p:nvPicPr>
          <p:cNvPr id="23556" name="Picture 4">
            <a:extLst>
              <a:ext uri="{FF2B5EF4-FFF2-40B4-BE49-F238E27FC236}">
                <a16:creationId xmlns:a16="http://schemas.microsoft.com/office/drawing/2014/main" id="{3572F5C8-FBB3-4F08-AFC3-EDE84472784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76268" y="4267200"/>
            <a:ext cx="183946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505032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u="sng" dirty="0">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a:t>
            </a:r>
            <a:r>
              <a:rPr lang="en-US" u="sng" dirty="0">
                <a:effectLst>
                  <a:outerShdw blurRad="38100" dist="38100" dir="2700000" algn="tl">
                    <a:srgbClr val="000000">
                      <a:alpha val="43137"/>
                    </a:srgbClr>
                  </a:outerShdw>
                </a:effectLst>
                <a:cs typeface="Calibri" panose="020F0502020204030204" pitchFamily="34" charset="0"/>
              </a:rPr>
              <a:t>(2:3-12)</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The apostasy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111138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A01866BA-D5D9-4D2F-A0A4-703FC9225D0C}"/>
              </a:ext>
            </a:extLst>
          </p:cNvPr>
          <p:cNvSpPr>
            <a:spLocks noGrp="1" noChangeArrowheads="1"/>
          </p:cNvSpPr>
          <p:nvPr>
            <p:ph type="title" idx="4294967295"/>
          </p:nvPr>
        </p:nvSpPr>
        <p:spPr>
          <a:xfrm>
            <a:off x="2209800" y="2857500"/>
            <a:ext cx="7772400" cy="1143000"/>
          </a:xfrm>
        </p:spPr>
        <p:txBody>
          <a:bodyPr/>
          <a:lstStyle/>
          <a:p>
            <a:pPr algn="ctr"/>
            <a:r>
              <a:rPr lang="en-US" altLang="en-US" sz="6000"/>
              <a:t>Conclusion</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a:extLst>
              <a:ext uri="{FF2B5EF4-FFF2-40B4-BE49-F238E27FC236}">
                <a16:creationId xmlns:a16="http://schemas.microsoft.com/office/drawing/2014/main" id="{ADBB5A03-8A69-4B48-8A35-CB1C4E4814EA}"/>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EA5A5DD3-8FA1-4127-83F4-253C9A77B7D0}"/>
              </a:ext>
            </a:extLst>
          </p:cNvPr>
          <p:cNvSpPr>
            <a:spLocks noGrp="1"/>
          </p:cNvSpPr>
          <p:nvPr>
            <p:ph idx="4294967295"/>
          </p:nvPr>
        </p:nvSpPr>
        <p:spPr>
          <a:xfrm>
            <a:off x="1638300" y="1371600"/>
            <a:ext cx="8915400" cy="3581400"/>
          </a:xfrm>
        </p:spPr>
        <p:txBody>
          <a:bodyPr/>
          <a:lstStyle/>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have always been doctrinal departures</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Thess. was an early letter</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definite article before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endPar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Noun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can refer to physical departure</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Verb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can refer to physical departure</a:t>
            </a:r>
          </a:p>
        </p:txBody>
      </p:sp>
      <p:pic>
        <p:nvPicPr>
          <p:cNvPr id="31748" name="Picture 4">
            <a:extLst>
              <a:ext uri="{FF2B5EF4-FFF2-40B4-BE49-F238E27FC236}">
                <a16:creationId xmlns:a16="http://schemas.microsoft.com/office/drawing/2014/main" id="{FFB0A6A9-DB2F-4AB4-AA4C-8AAE097A278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246496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1638300" y="1371600"/>
            <a:ext cx="8915400" cy="3429000"/>
          </a:xfrm>
        </p:spPr>
        <p:txBody>
          <a:bodyPr/>
          <a:lstStyle/>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Extended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Immediate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 Thess. 2:2 is a review course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Early Bible translations favor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Physical departure is held by credible scholars</a:t>
            </a:r>
          </a:p>
        </p:txBody>
      </p:sp>
      <p:pic>
        <p:nvPicPr>
          <p:cNvPr id="2" name="Picture 4">
            <a:extLst>
              <a:ext uri="{FF2B5EF4-FFF2-40B4-BE49-F238E27FC236}">
                <a16:creationId xmlns:a16="http://schemas.microsoft.com/office/drawing/2014/main" id="{7E7CD427-5053-577F-A0D8-143E20B1016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423979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60FD6F-3414-4D6C-9CEB-885E4A5D32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2664" y="228325"/>
            <a:ext cx="8126672" cy="6401355"/>
          </a:xfrm>
          <a:prstGeom prst="rect">
            <a:avLst/>
          </a:prstGeom>
        </p:spPr>
      </p:pic>
    </p:spTree>
    <p:extLst>
      <p:ext uri="{BB962C8B-B14F-4D97-AF65-F5344CB8AC3E}">
        <p14:creationId xmlns:p14="http://schemas.microsoft.com/office/powerpoint/2010/main" val="60952601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6A0B55-ECA9-02D6-5784-D2B030E283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134147" name="Rectangle 1"/>
          <p:cNvSpPr>
            <a:spLocks noChangeArrowheads="1"/>
          </p:cNvSpPr>
          <p:nvPr/>
        </p:nvSpPr>
        <p:spPr bwMode="auto">
          <a:xfrm>
            <a:off x="609600" y="0"/>
            <a:ext cx="10972800" cy="2523768"/>
          </a:xfrm>
          <a:prstGeom prst="rect">
            <a:avLst/>
          </a:prstGeom>
          <a:noFill/>
          <a:ln w="28575">
            <a:noFill/>
            <a:miter lim="800000"/>
            <a:headEnd/>
            <a:tailEnd/>
          </a:ln>
        </p:spPr>
        <p:txBody>
          <a:bodyPr wrap="square">
            <a:spAutoFit/>
          </a:bodyPr>
          <a:lstStyle/>
          <a:p>
            <a:pPr algn="ctr">
              <a:spcAft>
                <a:spcPts val="1200"/>
              </a:spcAft>
              <a:buClr>
                <a:schemeClr val="tx1"/>
              </a:buClr>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Titus 2:13</a:t>
            </a:r>
          </a:p>
          <a:p>
            <a:pPr algn="just">
              <a:spcBef>
                <a:spcPts val="0"/>
              </a:spcBef>
              <a:spcAft>
                <a:spcPts val="0"/>
              </a:spcAft>
            </a:pPr>
            <a:r>
              <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ooking for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blessed hope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appearing of the glory of our great God and Savior, Christ Jesus.”</a:t>
            </a:r>
          </a:p>
        </p:txBody>
      </p:sp>
      <p:pic>
        <p:nvPicPr>
          <p:cNvPr id="3" name="Picture 2">
            <a:extLst>
              <a:ext uri="{FF2B5EF4-FFF2-40B4-BE49-F238E27FC236}">
                <a16:creationId xmlns:a16="http://schemas.microsoft.com/office/drawing/2014/main" id="{557DEFB2-31B3-41D8-A38A-324497FFB9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95814" y="2590800"/>
            <a:ext cx="3000375" cy="2286000"/>
          </a:xfrm>
          <a:prstGeom prst="rect">
            <a:avLst/>
          </a:prstGeom>
        </p:spPr>
      </p:pic>
    </p:spTree>
    <p:extLst>
      <p:ext uri="{BB962C8B-B14F-4D97-AF65-F5344CB8AC3E}">
        <p14:creationId xmlns:p14="http://schemas.microsoft.com/office/powerpoint/2010/main" val="213882657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a:t>
            </a:r>
            <a:r>
              <a:rPr lang="en-US" dirty="0">
                <a:effectLst>
                  <a:outerShdw blurRad="38100" dist="38100" dir="2700000" algn="tl">
                    <a:srgbClr val="000000">
                      <a:alpha val="43137"/>
                    </a:srgbClr>
                  </a:outerShdw>
                </a:effectLst>
                <a:cs typeface="Calibri" panose="020F0502020204030204" pitchFamily="34" charset="0"/>
              </a:rPr>
              <a:t>(2:3-12)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apostasy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1820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AD3492-25D6-C402-B229-A466A34628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3052118"/>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prōton</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man of lawlessness is revealed, the son of destruction.”</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0396"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3280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60FD6F-3414-4D6C-9CEB-885E4A5D32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2664" y="228325"/>
            <a:ext cx="8126672" cy="640135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4">
            <a:extLst>
              <a:ext uri="{FF2B5EF4-FFF2-40B4-BE49-F238E27FC236}">
                <a16:creationId xmlns:a16="http://schemas.microsoft.com/office/drawing/2014/main" id="{ADBB5A03-8A69-4B48-8A35-CB1C4E4814EA}"/>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EA5A5DD3-8FA1-4127-83F4-253C9A77B7D0}"/>
              </a:ext>
            </a:extLst>
          </p:cNvPr>
          <p:cNvSpPr>
            <a:spLocks noGrp="1"/>
          </p:cNvSpPr>
          <p:nvPr>
            <p:ph idx="4294967295"/>
          </p:nvPr>
        </p:nvSpPr>
        <p:spPr>
          <a:xfrm>
            <a:off x="1638300" y="1371600"/>
            <a:ext cx="8915400" cy="3581400"/>
          </a:xfrm>
        </p:spPr>
        <p:txBody>
          <a:bodyPr/>
          <a:lstStyle/>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have always been doctrinal departures</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Thess. was an early letter</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definite article before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endPar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Noun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can refer to physical departure</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Verb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can refer to physical departure</a:t>
            </a:r>
          </a:p>
        </p:txBody>
      </p:sp>
      <p:pic>
        <p:nvPicPr>
          <p:cNvPr id="31748" name="Picture 4">
            <a:extLst>
              <a:ext uri="{FF2B5EF4-FFF2-40B4-BE49-F238E27FC236}">
                <a16:creationId xmlns:a16="http://schemas.microsoft.com/office/drawing/2014/main" id="{FFB0A6A9-DB2F-4AB4-AA4C-8AAE097A278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1638300" y="1371600"/>
            <a:ext cx="8915400" cy="3429000"/>
          </a:xfrm>
        </p:spPr>
        <p:txBody>
          <a:bodyPr/>
          <a:lstStyle/>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Extended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Immediate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 Thess. 2:2 is a review course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Early Bible translations favor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Physical departure is held by credible scholars</a:t>
            </a:r>
          </a:p>
        </p:txBody>
      </p:sp>
      <p:pic>
        <p:nvPicPr>
          <p:cNvPr id="2" name="Picture 4">
            <a:extLst>
              <a:ext uri="{FF2B5EF4-FFF2-40B4-BE49-F238E27FC236}">
                <a16:creationId xmlns:a16="http://schemas.microsoft.com/office/drawing/2014/main" id="{7E7CD427-5053-577F-A0D8-143E20B1016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F5189C43-28B2-40ED-A635-B3C9515024B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60262" y="228600"/>
            <a:ext cx="4271476"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13007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a:extLst>
              <a:ext uri="{FF2B5EF4-FFF2-40B4-BE49-F238E27FC236}">
                <a16:creationId xmlns:a16="http://schemas.microsoft.com/office/drawing/2014/main" id="{ADBB5A03-8A69-4B48-8A35-CB1C4E4814EA}"/>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EA5A5DD3-8FA1-4127-83F4-253C9A77B7D0}"/>
              </a:ext>
            </a:extLst>
          </p:cNvPr>
          <p:cNvSpPr>
            <a:spLocks noGrp="1"/>
          </p:cNvSpPr>
          <p:nvPr>
            <p:ph idx="4294967295"/>
          </p:nvPr>
        </p:nvSpPr>
        <p:spPr>
          <a:xfrm>
            <a:off x="1638300" y="1371600"/>
            <a:ext cx="8915400" cy="3581400"/>
          </a:xfrm>
        </p:spPr>
        <p:txBody>
          <a:bodyPr/>
          <a:lstStyle/>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There have always been doctrinal departures</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2 Thess. was an early letter</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definite article before </a:t>
            </a:r>
            <a:r>
              <a:rPr lang="en-US" i="1" dirty="0" err="1">
                <a:effectLst>
                  <a:outerShdw blurRad="38100" dist="38100" dir="2700000" algn="tl">
                    <a:srgbClr val="000000">
                      <a:alpha val="43137"/>
                    </a:srgbClr>
                  </a:outerShdw>
                </a:effectLst>
                <a:cs typeface="Calibri" panose="020F0502020204030204" pitchFamily="34" charset="0"/>
              </a:rPr>
              <a:t>apostasia</a:t>
            </a:r>
            <a:endParaRPr lang="en-US" i="1" dirty="0">
              <a:effectLst>
                <a:outerShdw blurRad="38100" dist="38100" dir="2700000" algn="tl">
                  <a:srgbClr val="000000">
                    <a:alpha val="43137"/>
                  </a:srgbClr>
                </a:outerShdw>
              </a:effectLst>
              <a:cs typeface="Calibri" panose="020F0502020204030204" pitchFamily="34" charset="0"/>
            </a:endParaRP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Noun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can refer to physical departure</a:t>
            </a:r>
          </a:p>
          <a:p>
            <a:pPr marL="687388" indent="-687388">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Verb </a:t>
            </a:r>
            <a:r>
              <a:rPr lang="en-US" b="1" i="1" u="sng" dirty="0">
                <a:solidFill>
                  <a:srgbClr val="FFFFCC"/>
                </a:solidFill>
                <a:effectLst>
                  <a:outerShdw blurRad="38100" dist="38100" dir="2700000" algn="tl">
                    <a:srgbClr val="000000">
                      <a:alpha val="43137"/>
                    </a:srgbClr>
                  </a:outerShdw>
                </a:effectLst>
                <a:cs typeface="Calibri" panose="020F0502020204030204" pitchFamily="34" charset="0"/>
              </a:rPr>
              <a:t>aphistēmi</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 can refer to physical departure</a:t>
            </a:r>
          </a:p>
        </p:txBody>
      </p:sp>
      <p:pic>
        <p:nvPicPr>
          <p:cNvPr id="31748" name="Picture 4">
            <a:extLst>
              <a:ext uri="{FF2B5EF4-FFF2-40B4-BE49-F238E27FC236}">
                <a16:creationId xmlns:a16="http://schemas.microsoft.com/office/drawing/2014/main" id="{FFB0A6A9-DB2F-4AB4-AA4C-8AAE097A278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5705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45DB4-CDBC-49FB-891D-9E44C81B13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3052118"/>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and the man of lawlessness is revealed, the son of destruction.”</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0396"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1A6E4CD3-8162-42DB-9FD6-AE1AF09032F5}"/>
              </a:ext>
            </a:extLst>
          </p:cNvPr>
          <p:cNvSpPr>
            <a:spLocks noGrp="1" noChangeArrowheads="1"/>
          </p:cNvSpPr>
          <p:nvPr>
            <p:ph type="title" idx="4294967295"/>
          </p:nvPr>
        </p:nvSpPr>
        <p:spPr>
          <a:xfrm>
            <a:off x="152400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New Testament Meanings of </a:t>
            </a:r>
            <a:r>
              <a:rPr lang="en-US" altLang="en-US" sz="3600" i="1" dirty="0">
                <a:effectLst>
                  <a:outerShdw blurRad="38100" dist="38100" dir="2700000" algn="tl">
                    <a:srgbClr val="000000">
                      <a:alpha val="43137"/>
                    </a:srgbClr>
                  </a:outerShdw>
                </a:effectLst>
                <a:cs typeface="Calibri" panose="020F0502020204030204" pitchFamily="34" charset="0"/>
              </a:rPr>
              <a:t>Aphistēmi</a:t>
            </a:r>
          </a:p>
        </p:txBody>
      </p:sp>
      <p:sp>
        <p:nvSpPr>
          <p:cNvPr id="13315" name="Rectangle 3">
            <a:extLst>
              <a:ext uri="{FF2B5EF4-FFF2-40B4-BE49-F238E27FC236}">
                <a16:creationId xmlns:a16="http://schemas.microsoft.com/office/drawing/2014/main" id="{A86AF34C-075B-4A49-8CD8-5401BED5F062}"/>
              </a:ext>
            </a:extLst>
          </p:cNvPr>
          <p:cNvSpPr>
            <a:spLocks noGrp="1" noChangeArrowheads="1"/>
          </p:cNvSpPr>
          <p:nvPr>
            <p:ph type="body" idx="4294967295"/>
          </p:nvPr>
        </p:nvSpPr>
        <p:spPr>
          <a:xfrm>
            <a:off x="952500" y="1143001"/>
            <a:ext cx="10287000" cy="3810000"/>
          </a:xfrm>
        </p:spPr>
        <p:txBody>
          <a:bodyPr/>
          <a:lstStyle/>
          <a:p>
            <a:pPr marL="457189" indent="-457189" algn="just"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15 New Testament uses</a:t>
            </a:r>
          </a:p>
          <a:p>
            <a:pPr marL="457189" indent="-457189" algn="just"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Spiritual departure – Luke 8:13; 1 Tim. 4:1; Heb. 3:12</a:t>
            </a:r>
          </a:p>
          <a:p>
            <a:pPr marL="457189" indent="-457189" algn="just"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Physical departure – Luke 2:37; 4:13; 13:27; Acts 5:37-38; 12:10; 13:13; 15:38; 19:9; 22:29; 2 Cor. 12:8; 2 Tim. 2:19</a:t>
            </a:r>
          </a:p>
        </p:txBody>
      </p:sp>
      <p:pic>
        <p:nvPicPr>
          <p:cNvPr id="5" name="Picture 4">
            <a:extLst>
              <a:ext uri="{FF2B5EF4-FFF2-40B4-BE49-F238E27FC236}">
                <a16:creationId xmlns:a16="http://schemas.microsoft.com/office/drawing/2014/main" id="{7539E0D1-4414-4194-BCDD-DC7054FE403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86448" y="4495800"/>
            <a:ext cx="16191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1A6E4CD3-8162-42DB-9FD6-AE1AF09032F5}"/>
              </a:ext>
            </a:extLst>
          </p:cNvPr>
          <p:cNvSpPr>
            <a:spLocks noGrp="1" noChangeArrowheads="1"/>
          </p:cNvSpPr>
          <p:nvPr>
            <p:ph type="title" idx="4294967295"/>
          </p:nvPr>
        </p:nvSpPr>
        <p:spPr>
          <a:xfrm>
            <a:off x="152400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New Testament Meanings of </a:t>
            </a:r>
            <a:r>
              <a:rPr lang="en-US" altLang="en-US" sz="3600" i="1" dirty="0">
                <a:effectLst>
                  <a:outerShdw blurRad="38100" dist="38100" dir="2700000" algn="tl">
                    <a:srgbClr val="000000">
                      <a:alpha val="43137"/>
                    </a:srgbClr>
                  </a:outerShdw>
                </a:effectLst>
                <a:cs typeface="Calibri" panose="020F0502020204030204" pitchFamily="34" charset="0"/>
              </a:rPr>
              <a:t>Aphistēmi</a:t>
            </a:r>
          </a:p>
        </p:txBody>
      </p:sp>
      <p:sp>
        <p:nvSpPr>
          <p:cNvPr id="13315" name="Rectangle 3">
            <a:extLst>
              <a:ext uri="{FF2B5EF4-FFF2-40B4-BE49-F238E27FC236}">
                <a16:creationId xmlns:a16="http://schemas.microsoft.com/office/drawing/2014/main" id="{A86AF34C-075B-4A49-8CD8-5401BED5F062}"/>
              </a:ext>
            </a:extLst>
          </p:cNvPr>
          <p:cNvSpPr>
            <a:spLocks noGrp="1" noChangeArrowheads="1"/>
          </p:cNvSpPr>
          <p:nvPr>
            <p:ph type="body" idx="4294967295"/>
          </p:nvPr>
        </p:nvSpPr>
        <p:spPr>
          <a:xfrm>
            <a:off x="952500" y="1143001"/>
            <a:ext cx="10287000" cy="3810000"/>
          </a:xfrm>
        </p:spPr>
        <p:txBody>
          <a:bodyPr/>
          <a:lstStyle/>
          <a:p>
            <a:pPr marL="457189" indent="-457189" algn="just"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15 New Testament uses</a:t>
            </a:r>
          </a:p>
          <a:p>
            <a:pPr marL="457189" indent="-457189" algn="just"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Spiritual departure – Luke 8:13; 1 Tim. 4:1; Heb. 3:12</a:t>
            </a:r>
          </a:p>
          <a:p>
            <a:pPr marL="457189" indent="-457189" algn="just"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Physical departure – Luke 2:37; 4:13; 13:27; Acts 5:37-38; 12:10; 13:13; 15:38; 19:9; 22:29; 2 Cor. 12:8; 2 Tim. 2:19</a:t>
            </a:r>
          </a:p>
        </p:txBody>
      </p:sp>
      <p:pic>
        <p:nvPicPr>
          <p:cNvPr id="5" name="Picture 4">
            <a:extLst>
              <a:ext uri="{FF2B5EF4-FFF2-40B4-BE49-F238E27FC236}">
                <a16:creationId xmlns:a16="http://schemas.microsoft.com/office/drawing/2014/main" id="{7539E0D1-4414-4194-BCDD-DC7054FE403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86448" y="4495800"/>
            <a:ext cx="16191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1035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1A6E4CD3-8162-42DB-9FD6-AE1AF09032F5}"/>
              </a:ext>
            </a:extLst>
          </p:cNvPr>
          <p:cNvSpPr>
            <a:spLocks noGrp="1" noChangeArrowheads="1"/>
          </p:cNvSpPr>
          <p:nvPr>
            <p:ph type="title" idx="4294967295"/>
          </p:nvPr>
        </p:nvSpPr>
        <p:spPr>
          <a:xfrm>
            <a:off x="152400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New Testament Meanings of </a:t>
            </a:r>
            <a:r>
              <a:rPr lang="en-US" altLang="en-US" sz="3600" i="1" dirty="0">
                <a:effectLst>
                  <a:outerShdw blurRad="38100" dist="38100" dir="2700000" algn="tl">
                    <a:srgbClr val="000000">
                      <a:alpha val="43137"/>
                    </a:srgbClr>
                  </a:outerShdw>
                </a:effectLst>
                <a:cs typeface="Calibri" panose="020F0502020204030204" pitchFamily="34" charset="0"/>
              </a:rPr>
              <a:t>Aphistēmi</a:t>
            </a:r>
          </a:p>
        </p:txBody>
      </p:sp>
      <p:sp>
        <p:nvSpPr>
          <p:cNvPr id="13315" name="Rectangle 3">
            <a:extLst>
              <a:ext uri="{FF2B5EF4-FFF2-40B4-BE49-F238E27FC236}">
                <a16:creationId xmlns:a16="http://schemas.microsoft.com/office/drawing/2014/main" id="{A86AF34C-075B-4A49-8CD8-5401BED5F062}"/>
              </a:ext>
            </a:extLst>
          </p:cNvPr>
          <p:cNvSpPr>
            <a:spLocks noGrp="1" noChangeArrowheads="1"/>
          </p:cNvSpPr>
          <p:nvPr>
            <p:ph type="body" idx="4294967295"/>
          </p:nvPr>
        </p:nvSpPr>
        <p:spPr>
          <a:xfrm>
            <a:off x="952500" y="1143001"/>
            <a:ext cx="10287000" cy="3810000"/>
          </a:xfrm>
        </p:spPr>
        <p:txBody>
          <a:bodyPr/>
          <a:lstStyle/>
          <a:p>
            <a:pPr marL="457189" indent="-457189" algn="just"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15 New Testament uses</a:t>
            </a:r>
          </a:p>
          <a:p>
            <a:pPr marL="457189" indent="-457189" algn="just"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Spiritual departure – Luke 8:13; 1 Tim. 4:1; Heb. 3:12</a:t>
            </a:r>
          </a:p>
          <a:p>
            <a:pPr marL="457189" indent="-457189" algn="just"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Physical departure – Luke 2:37; 4:13; 13:27; Acts 5:37-38; 12:10; 13:13; 15:38; 19:9; 22:29; 2 Cor. 12:8; 2 Tim. 2:19</a:t>
            </a:r>
          </a:p>
        </p:txBody>
      </p:sp>
      <p:pic>
        <p:nvPicPr>
          <p:cNvPr id="5" name="Picture 4">
            <a:extLst>
              <a:ext uri="{FF2B5EF4-FFF2-40B4-BE49-F238E27FC236}">
                <a16:creationId xmlns:a16="http://schemas.microsoft.com/office/drawing/2014/main" id="{7539E0D1-4414-4194-BCDD-DC7054FE403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86448" y="4495800"/>
            <a:ext cx="16191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2755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38C0C1-904C-E305-921D-CE4BAA62F5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Timothy 4:1</a:t>
            </a:r>
          </a:p>
          <a:p>
            <a:pPr algn="just"/>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the Spirit explicitly says that in later times some will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fall away [</a:t>
            </a:r>
            <a:r>
              <a:rPr lang="en-US" sz="35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faith</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paying attention to deceitful spirits and doctrines of demons.” </a:t>
            </a:r>
          </a:p>
        </p:txBody>
      </p:sp>
      <p:pic>
        <p:nvPicPr>
          <p:cNvPr id="3" name="Picture 2">
            <a:extLst>
              <a:ext uri="{FF2B5EF4-FFF2-40B4-BE49-F238E27FC236}">
                <a16:creationId xmlns:a16="http://schemas.microsoft.com/office/drawing/2014/main" id="{8ED134F2-BD45-B5A9-7FB5-F836953ADA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6490" y="2590800"/>
            <a:ext cx="183902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5992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1A6E4CD3-8162-42DB-9FD6-AE1AF09032F5}"/>
              </a:ext>
            </a:extLst>
          </p:cNvPr>
          <p:cNvSpPr>
            <a:spLocks noGrp="1" noChangeArrowheads="1"/>
          </p:cNvSpPr>
          <p:nvPr>
            <p:ph type="title" idx="4294967295"/>
          </p:nvPr>
        </p:nvSpPr>
        <p:spPr>
          <a:xfrm>
            <a:off x="152400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New Testament Meanings of </a:t>
            </a:r>
            <a:r>
              <a:rPr lang="en-US" altLang="en-US" sz="3600" i="1" dirty="0">
                <a:effectLst>
                  <a:outerShdw blurRad="38100" dist="38100" dir="2700000" algn="tl">
                    <a:srgbClr val="000000">
                      <a:alpha val="43137"/>
                    </a:srgbClr>
                  </a:outerShdw>
                </a:effectLst>
                <a:cs typeface="Calibri" panose="020F0502020204030204" pitchFamily="34" charset="0"/>
              </a:rPr>
              <a:t>Aphistēmi</a:t>
            </a:r>
          </a:p>
        </p:txBody>
      </p:sp>
      <p:sp>
        <p:nvSpPr>
          <p:cNvPr id="13315" name="Rectangle 3">
            <a:extLst>
              <a:ext uri="{FF2B5EF4-FFF2-40B4-BE49-F238E27FC236}">
                <a16:creationId xmlns:a16="http://schemas.microsoft.com/office/drawing/2014/main" id="{A86AF34C-075B-4A49-8CD8-5401BED5F062}"/>
              </a:ext>
            </a:extLst>
          </p:cNvPr>
          <p:cNvSpPr>
            <a:spLocks noGrp="1" noChangeArrowheads="1"/>
          </p:cNvSpPr>
          <p:nvPr>
            <p:ph type="body" idx="4294967295"/>
          </p:nvPr>
        </p:nvSpPr>
        <p:spPr>
          <a:xfrm>
            <a:off x="952500" y="1143001"/>
            <a:ext cx="10287000" cy="3810000"/>
          </a:xfrm>
        </p:spPr>
        <p:txBody>
          <a:bodyPr/>
          <a:lstStyle/>
          <a:p>
            <a:pPr marL="457189" indent="-457189" algn="just"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15 New Testament uses</a:t>
            </a:r>
          </a:p>
          <a:p>
            <a:pPr marL="457189" indent="-457189" algn="just"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Spiritual departure – Luke 8:13; 1 Tim. 4:1; Heb. 3:12</a:t>
            </a:r>
          </a:p>
          <a:p>
            <a:pPr marL="457189" indent="-457189" algn="just"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Physical departure – Luke 2:37; 4:13; 13:27; Acts 5:37-38; 12:10; 13:13; 15:38; 19:9; 22:29; 2 Cor. 12:8; 2 Tim. 2:19</a:t>
            </a:r>
          </a:p>
        </p:txBody>
      </p:sp>
      <p:pic>
        <p:nvPicPr>
          <p:cNvPr id="5" name="Picture 4">
            <a:extLst>
              <a:ext uri="{FF2B5EF4-FFF2-40B4-BE49-F238E27FC236}">
                <a16:creationId xmlns:a16="http://schemas.microsoft.com/office/drawing/2014/main" id="{7539E0D1-4414-4194-BCDD-DC7054FE403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86448" y="4495800"/>
            <a:ext cx="16191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6762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a:extLst>
              <a:ext uri="{FF2B5EF4-FFF2-40B4-BE49-F238E27FC236}">
                <a16:creationId xmlns:a16="http://schemas.microsoft.com/office/drawing/2014/main" id="{5821C039-CB7A-4D93-B10F-0F7E17DA96A1}"/>
              </a:ext>
            </a:extLst>
          </p:cNvPr>
          <p:cNvSpPr>
            <a:spLocks noChangeArrowheads="1"/>
          </p:cNvSpPr>
          <p:nvPr/>
        </p:nvSpPr>
        <p:spPr bwMode="auto">
          <a:xfrm>
            <a:off x="609600" y="1371601"/>
            <a:ext cx="109728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eaLnBrk="1" hangingPunct="1">
              <a:spcBef>
                <a:spcPct val="0"/>
              </a:spcBef>
              <a:buClrTx/>
              <a:buSzTx/>
              <a:buFontTx/>
              <a:buNone/>
            </a:pP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t>
            </a:r>
            <a:r>
              <a:rPr lang="en-US" alt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ran</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out of ingredients for the salad, so I decided to make a quick </a:t>
            </a:r>
            <a:r>
              <a:rPr lang="en-US" alt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down to the store. While at the store, I left the car engine </a:t>
            </a:r>
            <a:r>
              <a:rPr lang="en-US" alt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running</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while I made my purchase, thinking that I would be right out again. However, while I was in the store, I </a:t>
            </a:r>
            <a:r>
              <a:rPr lang="en-US" alt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ran</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into my good friend Edward who was </a:t>
            </a:r>
            <a:r>
              <a:rPr lang="en-US" alt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running</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county supervisor. This resulted in my having to endure a somewhat long-winded </a:t>
            </a:r>
            <a:r>
              <a:rPr lang="en-US" alt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down on how his campaign was </a:t>
            </a:r>
            <a:r>
              <a:rPr lang="en-US" alt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running</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Finally, fearing that my car would </a:t>
            </a:r>
            <a:r>
              <a:rPr lang="en-US" alt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out of gas, I </a:t>
            </a:r>
            <a:r>
              <a:rPr lang="en-US" alt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ran</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great haste out to the parking lot and returned home with the car surely </a:t>
            </a:r>
            <a:r>
              <a:rPr lang="en-US" alt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running</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only on fumes.”</a:t>
            </a:r>
          </a:p>
        </p:txBody>
      </p:sp>
      <p:sp>
        <p:nvSpPr>
          <p:cNvPr id="47107" name="TextBox 4">
            <a:extLst>
              <a:ext uri="{FF2B5EF4-FFF2-40B4-BE49-F238E27FC236}">
                <a16:creationId xmlns:a16="http://schemas.microsoft.com/office/drawing/2014/main" id="{7FD25604-B6E0-4EBA-AAED-E10342248A30}"/>
              </a:ext>
            </a:extLst>
          </p:cNvPr>
          <p:cNvSpPr txBox="1">
            <a:spLocks noChangeArrowheads="1"/>
          </p:cNvSpPr>
          <p:nvPr/>
        </p:nvSpPr>
        <p:spPr bwMode="auto">
          <a:xfrm>
            <a:off x="1524000" y="228602"/>
            <a:ext cx="9144000"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spcAft>
                <a:spcPts val="600"/>
              </a:spcAft>
              <a:buClrTx/>
              <a:buSzTx/>
              <a:buNone/>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George Gunn</a:t>
            </a:r>
          </a:p>
          <a:p>
            <a:pPr algn="ctr" eaLnBrk="1" hangingPunct="1">
              <a:spcBef>
                <a:spcPct val="0"/>
              </a:spcBef>
              <a:buClrTx/>
              <a:buSzTx/>
              <a:buFontTx/>
              <a:buNone/>
            </a:pP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14:1-3 – The Father’s House: Are We There Yet?, 30. www.pre-trib.org</a:t>
            </a:r>
          </a:p>
        </p:txBody>
      </p:sp>
    </p:spTree>
    <p:extLst>
      <p:ext uri="{BB962C8B-B14F-4D97-AF65-F5344CB8AC3E}">
        <p14:creationId xmlns:p14="http://schemas.microsoft.com/office/powerpoint/2010/main" val="2745728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600201"/>
            <a:ext cx="10972800" cy="3809999"/>
          </a:xfrm>
        </p:spPr>
        <p:txBody>
          <a:bodyPr/>
          <a:lstStyle/>
          <a:p>
            <a:pPr marL="0" indent="0" algn="just">
              <a:buNone/>
            </a:pPr>
            <a:r>
              <a:rPr lang="en-US" b="1" dirty="0">
                <a:solidFill>
                  <a:srgbClr val="FFFFCC"/>
                </a:solidFill>
                <a:effectLst/>
              </a:rPr>
              <a:t>“Unwarranted adoption of an expanded semantic field</a:t>
            </a:r>
            <a:r>
              <a:rPr lang="en-US" dirty="0">
                <a:effectLst/>
              </a:rPr>
              <a:t>: The fallacy in this instance lies in the supposition that the meaning of a word in a specific context is much broader than the context itself allows and may bring with it the word’s entire semantic range. This step is sometimes called </a:t>
            </a:r>
            <a:r>
              <a:rPr lang="en-US" b="1" u="sng" dirty="0">
                <a:solidFill>
                  <a:srgbClr val="FFFFCC"/>
                </a:solidFill>
                <a:effectLst/>
              </a:rPr>
              <a:t>illegitimate totality transfer</a:t>
            </a:r>
            <a:r>
              <a:rPr lang="en-US" dirty="0">
                <a:effectLst/>
              </a:rPr>
              <a:t>.”</a:t>
            </a:r>
          </a:p>
        </p:txBody>
      </p:sp>
      <p:sp>
        <p:nvSpPr>
          <p:cNvPr id="4" name="TextBox 3">
            <a:extLst>
              <a:ext uri="{FF2B5EF4-FFF2-40B4-BE49-F238E27FC236}">
                <a16:creationId xmlns:a16="http://schemas.microsoft.com/office/drawing/2014/main" id="{3D0DF032-DE24-4699-83BD-7C8A3CB3ED9F}"/>
              </a:ext>
            </a:extLst>
          </p:cNvPr>
          <p:cNvSpPr txBox="1"/>
          <p:nvPr/>
        </p:nvSpPr>
        <p:spPr>
          <a:xfrm>
            <a:off x="609600" y="231338"/>
            <a:ext cx="10972800" cy="1369606"/>
          </a:xfrm>
          <a:prstGeom prst="rect">
            <a:avLst/>
          </a:prstGeom>
          <a:noFill/>
        </p:spPr>
        <p:txBody>
          <a:bodyPr wrap="square" rtlCol="0">
            <a:spAutoFit/>
          </a:bodyPr>
          <a:lstStyle/>
          <a:p>
            <a:pPr algn="ctr" eaLnBrk="1" hangingPunct="1">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Illegitimate Totality Transfer</a:t>
            </a:r>
          </a:p>
          <a:p>
            <a:pPr algn="ctr"/>
            <a:r>
              <a:rPr lang="en-US" sz="1800" dirty="0">
                <a:latin typeface="Calibri" panose="020F0502020204030204" pitchFamily="34" charset="0"/>
              </a:rPr>
              <a:t>D. A. Carson, </a:t>
            </a:r>
            <a:r>
              <a:rPr lang="en-US" sz="1800" i="1" dirty="0">
                <a:latin typeface="Calibri" panose="020F0502020204030204" pitchFamily="34" charset="0"/>
              </a:rPr>
              <a:t>Exegetical Fallacies</a:t>
            </a:r>
            <a:r>
              <a:rPr lang="en-US" sz="1800" dirty="0">
                <a:latin typeface="Calibri" panose="020F0502020204030204" pitchFamily="34" charset="0"/>
              </a:rPr>
              <a:t>, 2nd ed. (Grand Rapids, MI: Baker Academic, 1996), 60-61.</a:t>
            </a:r>
          </a:p>
          <a:p>
            <a:pPr algn="ctr"/>
            <a:endParaRPr lang="en-US" dirty="0"/>
          </a:p>
        </p:txBody>
      </p:sp>
    </p:spTree>
    <p:extLst>
      <p:ext uri="{BB962C8B-B14F-4D97-AF65-F5344CB8AC3E}">
        <p14:creationId xmlns:p14="http://schemas.microsoft.com/office/powerpoint/2010/main" val="525967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08230D-E219-4B07-966D-FA86931F32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2"/>
            <a:ext cx="109728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21:21</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have been told about you, that you are teaching all the Jews who are among the Gentiles to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forsake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Moses, telling them not to circumcise their children nor to walk according to the customs.” </a:t>
            </a:r>
          </a:p>
        </p:txBody>
      </p:sp>
      <p:pic>
        <p:nvPicPr>
          <p:cNvPr id="3" name="Picture 2">
            <a:extLst>
              <a:ext uri="{FF2B5EF4-FFF2-40B4-BE49-F238E27FC236}">
                <a16:creationId xmlns:a16="http://schemas.microsoft.com/office/drawing/2014/main" id="{B4017F8E-3CD5-5D92-D243-C643D5144F8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86832" y="2865120"/>
            <a:ext cx="1618337"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698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7791D1B6-26D5-4E37-8CC7-7EAFC9A205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86045" y="76200"/>
            <a:ext cx="4619910" cy="6705600"/>
          </a:xfrm>
          <a:prstGeom prst="rect">
            <a:avLst/>
          </a:prstGeom>
        </p:spPr>
      </p:pic>
    </p:spTree>
    <p:extLst>
      <p:ext uri="{BB962C8B-B14F-4D97-AF65-F5344CB8AC3E}">
        <p14:creationId xmlns:p14="http://schemas.microsoft.com/office/powerpoint/2010/main" val="3599505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2600" y="214749"/>
            <a:ext cx="8686800" cy="6428505"/>
          </a:xfrm>
          <a:prstGeom prst="rect">
            <a:avLst/>
          </a:prstGeom>
        </p:spPr>
      </p:pic>
    </p:spTree>
    <p:extLst>
      <p:ext uri="{BB962C8B-B14F-4D97-AF65-F5344CB8AC3E}">
        <p14:creationId xmlns:p14="http://schemas.microsoft.com/office/powerpoint/2010/main" val="1004864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9E9A81-823B-45AC-A273-A4ADCF033F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88805" y="200888"/>
            <a:ext cx="8614395" cy="645622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4F0289-0AE6-40D4-E2F8-4856E100F9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2"/>
            <a:ext cx="109728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21:21</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have been told about you, that you are teaching all the Jews who are among the Gentiles to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forsake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Moses, telling them not to circumcise their children nor to walk according to the customs.” </a:t>
            </a:r>
          </a:p>
        </p:txBody>
      </p:sp>
      <p:pic>
        <p:nvPicPr>
          <p:cNvPr id="3" name="Picture 2">
            <a:extLst>
              <a:ext uri="{FF2B5EF4-FFF2-40B4-BE49-F238E27FC236}">
                <a16:creationId xmlns:a16="http://schemas.microsoft.com/office/drawing/2014/main" id="{568603B2-9C7E-A08E-CBB7-A39A5F8DC84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86832" y="2865120"/>
            <a:ext cx="1618337"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4702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883284-B40E-4B01-7181-6432EE1BED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3052118"/>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and the man of lawlessness is revealed, the son of destruction.”</a:t>
            </a:r>
          </a:p>
        </p:txBody>
      </p:sp>
      <p:pic>
        <p:nvPicPr>
          <p:cNvPr id="2" name="Picture 1">
            <a:extLst>
              <a:ext uri="{FF2B5EF4-FFF2-40B4-BE49-F238E27FC236}">
                <a16:creationId xmlns:a16="http://schemas.microsoft.com/office/drawing/2014/main" id="{FFFF7ECE-CDAF-52FB-FC92-25561592345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86832" y="2865120"/>
            <a:ext cx="1618337"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4142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ADF33B6D-9485-4502-BF3D-B9343F35BD64}"/>
              </a:ext>
            </a:extLst>
          </p:cNvPr>
          <p:cNvGraphicFramePr>
            <a:graphicFrameLocks noGrp="1"/>
          </p:cNvGraphicFramePr>
          <p:nvPr>
            <p:ph idx="4294967295"/>
          </p:nvPr>
        </p:nvGraphicFramePr>
        <p:xfrm>
          <a:off x="1615440" y="121921"/>
          <a:ext cx="8961120" cy="6583681"/>
        </p:xfrm>
        <a:graphic>
          <a:graphicData uri="http://schemas.openxmlformats.org/drawingml/2006/table">
            <a:tbl>
              <a:tblPr firstRow="1" bandRow="1">
                <a:tableStyleId>{073A0DAA-6AF3-43AB-8588-CEC1D06C72B9}</a:tableStyleId>
              </a:tblPr>
              <a:tblGrid>
                <a:gridCol w="4251960">
                  <a:extLst>
                    <a:ext uri="{9D8B030D-6E8A-4147-A177-3AD203B41FA5}">
                      <a16:colId xmlns:a16="http://schemas.microsoft.com/office/drawing/2014/main" val="4133773365"/>
                    </a:ext>
                  </a:extLst>
                </a:gridCol>
                <a:gridCol w="4709160">
                  <a:extLst>
                    <a:ext uri="{9D8B030D-6E8A-4147-A177-3AD203B41FA5}">
                      <a16:colId xmlns:a16="http://schemas.microsoft.com/office/drawing/2014/main" val="1587703666"/>
                    </a:ext>
                  </a:extLst>
                </a:gridCol>
              </a:tblGrid>
              <a:tr h="881743">
                <a:tc gridSpan="2">
                  <a:txBody>
                    <a:bodyPr/>
                    <a:lstStyle/>
                    <a:p>
                      <a:pPr algn="ctr"/>
                      <a:r>
                        <a:rPr lang="en-US" sz="36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THE APOSTASIA</a:t>
                      </a:r>
                      <a:endParaRPr lang="en-US" sz="3600" b="0" kern="1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anchor="ctr"/>
                </a:tc>
                <a:tc hMerge="1">
                  <a:txBody>
                    <a:bodyPr/>
                    <a:lstStyle/>
                    <a:p>
                      <a:endParaRPr lang="en-US" dirty="0"/>
                    </a:p>
                  </a:txBody>
                  <a:tcPr/>
                </a:tc>
                <a:extLst>
                  <a:ext uri="{0D108BD9-81ED-4DB2-BD59-A6C34878D82A}">
                    <a16:rowId xmlns:a16="http://schemas.microsoft.com/office/drawing/2014/main" val="363493036"/>
                  </a:ext>
                </a:extLst>
              </a:tr>
              <a:tr h="881743">
                <a:tc>
                  <a:txBody>
                    <a:bodyPr/>
                    <a:lstStyle/>
                    <a:p>
                      <a:pPr algn="ctr"/>
                      <a:r>
                        <a:rPr lang="en-US" sz="3200" b="1" dirty="0">
                          <a:solidFill>
                            <a:srgbClr val="C00000"/>
                          </a:solidFill>
                          <a:latin typeface="Calibri" panose="020F0502020204030204" pitchFamily="34" charset="0"/>
                          <a:cs typeface="Calibri" panose="020F0502020204030204" pitchFamily="34" charset="0"/>
                        </a:rPr>
                        <a:t>2 Thessalonians 2:3a</a:t>
                      </a:r>
                    </a:p>
                  </a:txBody>
                  <a:tcPr anchor="ctr"/>
                </a:tc>
                <a:tc>
                  <a:txBody>
                    <a:bodyPr/>
                    <a:lstStyle/>
                    <a:p>
                      <a:pPr algn="ctr"/>
                      <a:r>
                        <a:rPr lang="en-US" sz="3200" b="1" dirty="0">
                          <a:solidFill>
                            <a:srgbClr val="0000CC"/>
                          </a:solidFill>
                          <a:latin typeface="Calibri" panose="020F0502020204030204" pitchFamily="34" charset="0"/>
                          <a:cs typeface="Calibri" panose="020F0502020204030204" pitchFamily="34" charset="0"/>
                        </a:rPr>
                        <a:t>Acts 21:21</a:t>
                      </a:r>
                    </a:p>
                  </a:txBody>
                  <a:tcPr anchor="ctr"/>
                </a:tc>
                <a:extLst>
                  <a:ext uri="{0D108BD9-81ED-4DB2-BD59-A6C34878D82A}">
                    <a16:rowId xmlns:a16="http://schemas.microsoft.com/office/drawing/2014/main" val="920619013"/>
                  </a:ext>
                </a:extLst>
              </a:tr>
              <a:tr h="881743">
                <a:tc>
                  <a:txBody>
                    <a:bodyPr/>
                    <a:lstStyle/>
                    <a:p>
                      <a:r>
                        <a:rPr lang="en-US" sz="2700" dirty="0">
                          <a:latin typeface="Calibri" panose="020F0502020204030204" pitchFamily="34" charset="0"/>
                          <a:cs typeface="Calibri" panose="020F0502020204030204" pitchFamily="34" charset="0"/>
                        </a:rPr>
                        <a:t>Pauline authorship</a:t>
                      </a:r>
                    </a:p>
                  </a:txBody>
                  <a:tcPr anchor="ctr"/>
                </a:tc>
                <a:tc>
                  <a:txBody>
                    <a:bodyPr/>
                    <a:lstStyle/>
                    <a:p>
                      <a:r>
                        <a:rPr lang="en-US" sz="2700" dirty="0">
                          <a:latin typeface="Calibri" panose="020F0502020204030204" pitchFamily="34" charset="0"/>
                          <a:cs typeface="Calibri" panose="020F0502020204030204" pitchFamily="34" charset="0"/>
                        </a:rPr>
                        <a:t>Lukan authorship</a:t>
                      </a:r>
                    </a:p>
                  </a:txBody>
                  <a:tcPr anchor="ctr"/>
                </a:tc>
                <a:extLst>
                  <a:ext uri="{0D108BD9-81ED-4DB2-BD59-A6C34878D82A}">
                    <a16:rowId xmlns:a16="http://schemas.microsoft.com/office/drawing/2014/main" val="1434946491"/>
                  </a:ext>
                </a:extLst>
              </a:tr>
              <a:tr h="1087483">
                <a:tc>
                  <a:txBody>
                    <a:bodyPr/>
                    <a:lstStyle/>
                    <a:p>
                      <a:r>
                        <a:rPr lang="en-US" sz="2700" dirty="0">
                          <a:latin typeface="Calibri" panose="020F0502020204030204" pitchFamily="34" charset="0"/>
                          <a:cs typeface="Calibri" panose="020F0502020204030204" pitchFamily="34" charset="0"/>
                        </a:rPr>
                        <a:t>Paul speaking</a:t>
                      </a:r>
                    </a:p>
                  </a:txBody>
                  <a:tcPr anchor="ctr"/>
                </a:tc>
                <a:tc>
                  <a:txBody>
                    <a:bodyPr/>
                    <a:lstStyle/>
                    <a:p>
                      <a:r>
                        <a:rPr lang="en-US" sz="2700" dirty="0">
                          <a:latin typeface="Calibri" panose="020F0502020204030204" pitchFamily="34" charset="0"/>
                          <a:cs typeface="Calibri" panose="020F0502020204030204" pitchFamily="34" charset="0"/>
                        </a:rPr>
                        <a:t>Paul not speaking (v. 20)</a:t>
                      </a:r>
                    </a:p>
                  </a:txBody>
                  <a:tcPr anchor="ctr"/>
                </a:tc>
                <a:extLst>
                  <a:ext uri="{0D108BD9-81ED-4DB2-BD59-A6C34878D82A}">
                    <a16:rowId xmlns:a16="http://schemas.microsoft.com/office/drawing/2014/main" val="676783065"/>
                  </a:ext>
                </a:extLst>
              </a:tr>
              <a:tr h="1087483">
                <a:tc>
                  <a:txBody>
                    <a:bodyPr/>
                    <a:lstStyle/>
                    <a:p>
                      <a:r>
                        <a:rPr lang="en-US" sz="2700" dirty="0">
                          <a:latin typeface="Calibri" panose="020F0502020204030204" pitchFamily="34" charset="0"/>
                          <a:cs typeface="Calibri" panose="020F0502020204030204" pitchFamily="34" charset="0"/>
                        </a:rPr>
                        <a:t>Mosaic Law not mentioned</a:t>
                      </a:r>
                    </a:p>
                  </a:txBody>
                  <a:tcPr anchor="ctr"/>
                </a:tc>
                <a:tc>
                  <a:txBody>
                    <a:bodyPr/>
                    <a:lstStyle/>
                    <a:p>
                      <a:r>
                        <a:rPr lang="en-US" sz="2700" dirty="0">
                          <a:latin typeface="Calibri" panose="020F0502020204030204" pitchFamily="34" charset="0"/>
                          <a:cs typeface="Calibri" panose="020F0502020204030204" pitchFamily="34" charset="0"/>
                        </a:rPr>
                        <a:t>Departure from the Mosaic Law</a:t>
                      </a:r>
                    </a:p>
                  </a:txBody>
                  <a:tcPr anchor="ctr"/>
                </a:tc>
                <a:extLst>
                  <a:ext uri="{0D108BD9-81ED-4DB2-BD59-A6C34878D82A}">
                    <a16:rowId xmlns:a16="http://schemas.microsoft.com/office/drawing/2014/main" val="3417443409"/>
                  </a:ext>
                </a:extLst>
              </a:tr>
              <a:tr h="881743">
                <a:tc>
                  <a:txBody>
                    <a:bodyPr/>
                    <a:lstStyle/>
                    <a:p>
                      <a:r>
                        <a:rPr lang="en-US" sz="2700" dirty="0">
                          <a:latin typeface="Calibri" panose="020F0502020204030204" pitchFamily="34" charset="0"/>
                          <a:cs typeface="Calibri" panose="020F0502020204030204" pitchFamily="34" charset="0"/>
                        </a:rPr>
                        <a:t>Epistolary genre</a:t>
                      </a:r>
                    </a:p>
                  </a:txBody>
                  <a:tcPr anchor="ctr"/>
                </a:tc>
                <a:tc>
                  <a:txBody>
                    <a:bodyPr/>
                    <a:lstStyle/>
                    <a:p>
                      <a:r>
                        <a:rPr lang="en-US" sz="2700" dirty="0">
                          <a:latin typeface="Calibri" panose="020F0502020204030204" pitchFamily="34" charset="0"/>
                          <a:cs typeface="Calibri" panose="020F0502020204030204" pitchFamily="34" charset="0"/>
                        </a:rPr>
                        <a:t>Narrative genre</a:t>
                      </a:r>
                    </a:p>
                  </a:txBody>
                  <a:tcPr anchor="ctr"/>
                </a:tc>
                <a:extLst>
                  <a:ext uri="{0D108BD9-81ED-4DB2-BD59-A6C34878D82A}">
                    <a16:rowId xmlns:a16="http://schemas.microsoft.com/office/drawing/2014/main" val="785581226"/>
                  </a:ext>
                </a:extLst>
              </a:tr>
              <a:tr h="881743">
                <a:tc>
                  <a:txBody>
                    <a:bodyPr/>
                    <a:lstStyle/>
                    <a:p>
                      <a:r>
                        <a:rPr lang="en-US" sz="2700" dirty="0">
                          <a:latin typeface="Calibri" panose="020F0502020204030204" pitchFamily="34" charset="0"/>
                          <a:cs typeface="Calibri" panose="020F0502020204030204" pitchFamily="34" charset="0"/>
                        </a:rPr>
                        <a:t>Definite article</a:t>
                      </a:r>
                    </a:p>
                  </a:txBody>
                  <a:tcPr anchor="ctr"/>
                </a:tc>
                <a:tc>
                  <a:txBody>
                    <a:bodyPr/>
                    <a:lstStyle/>
                    <a:p>
                      <a:r>
                        <a:rPr lang="en-US" sz="2700" dirty="0">
                          <a:latin typeface="Calibri" panose="020F0502020204030204" pitchFamily="34" charset="0"/>
                          <a:cs typeface="Calibri" panose="020F0502020204030204" pitchFamily="34" charset="0"/>
                        </a:rPr>
                        <a:t>No definite article</a:t>
                      </a:r>
                    </a:p>
                  </a:txBody>
                  <a:tcPr anchor="ctr"/>
                </a:tc>
                <a:extLst>
                  <a:ext uri="{0D108BD9-81ED-4DB2-BD59-A6C34878D82A}">
                    <a16:rowId xmlns:a16="http://schemas.microsoft.com/office/drawing/2014/main" val="2819195413"/>
                  </a:ext>
                </a:extLst>
              </a:tr>
            </a:tbl>
          </a:graphicData>
        </a:graphic>
      </p:graphicFrame>
    </p:spTree>
    <p:extLst>
      <p:ext uri="{BB962C8B-B14F-4D97-AF65-F5344CB8AC3E}">
        <p14:creationId xmlns:p14="http://schemas.microsoft.com/office/powerpoint/2010/main" val="2607493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1638300" y="1371600"/>
            <a:ext cx="8915400" cy="3429000"/>
          </a:xfrm>
        </p:spPr>
        <p:txBody>
          <a:bodyPr/>
          <a:lstStyle/>
          <a:p>
            <a:pPr marL="687388" indent="-687388">
              <a:spcBef>
                <a:spcPts val="0"/>
              </a:spcBef>
              <a:spcAft>
                <a:spcPts val="1200"/>
              </a:spcAft>
              <a:buSzPct val="100000"/>
              <a:buFont typeface="+mj-lt"/>
              <a:buAutoNum type="arabicPeriod" startAt="6"/>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Extended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Immediate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 Thess. 2:2 is a review course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Early Bible translations favor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Physical departure is held by credible scholars</a:t>
            </a:r>
          </a:p>
        </p:txBody>
      </p:sp>
      <p:pic>
        <p:nvPicPr>
          <p:cNvPr id="2" name="Picture 4">
            <a:extLst>
              <a:ext uri="{FF2B5EF4-FFF2-40B4-BE49-F238E27FC236}">
                <a16:creationId xmlns:a16="http://schemas.microsoft.com/office/drawing/2014/main" id="{7E7CD427-5053-577F-A0D8-143E20B1016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77135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8CA68EC-A501-4EB5-B70B-D670E5D2DFD0}"/>
              </a:ext>
            </a:extLst>
          </p:cNvPr>
          <p:cNvSpPr>
            <a:spLocks noGrp="1" noChangeArrowheads="1"/>
          </p:cNvSpPr>
          <p:nvPr>
            <p:ph type="title" idx="4294967295"/>
          </p:nvPr>
        </p:nvSpPr>
        <p:spPr>
          <a:xfrm>
            <a:off x="152400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Unique Characteristics of 1 Thessalonians</a:t>
            </a:r>
          </a:p>
        </p:txBody>
      </p:sp>
      <p:sp>
        <p:nvSpPr>
          <p:cNvPr id="13315" name="Rectangle 3">
            <a:extLst>
              <a:ext uri="{FF2B5EF4-FFF2-40B4-BE49-F238E27FC236}">
                <a16:creationId xmlns:a16="http://schemas.microsoft.com/office/drawing/2014/main" id="{005418EE-01FA-4E4C-B9AD-C1E2A0C9DF08}"/>
              </a:ext>
            </a:extLst>
          </p:cNvPr>
          <p:cNvSpPr>
            <a:spLocks noGrp="1" noChangeArrowheads="1"/>
          </p:cNvSpPr>
          <p:nvPr>
            <p:ph type="body" idx="4294967295"/>
          </p:nvPr>
        </p:nvSpPr>
        <p:spPr>
          <a:xfrm>
            <a:off x="609600" y="1600200"/>
            <a:ext cx="10972800" cy="2819398"/>
          </a:xfrm>
        </p:spPr>
        <p:txBody>
          <a:bodyPr/>
          <a:lstStyle/>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Every chapter ends with a reference to the Second Advent</a:t>
            </a:r>
          </a:p>
          <a:p>
            <a:pPr marL="457189" indent="-457189"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Small amount of time in between planting of the church and the first letter to the church</a:t>
            </a:r>
          </a:p>
        </p:txBody>
      </p:sp>
      <p:pic>
        <p:nvPicPr>
          <p:cNvPr id="3" name="Picture 4">
            <a:extLst>
              <a:ext uri="{FF2B5EF4-FFF2-40B4-BE49-F238E27FC236}">
                <a16:creationId xmlns:a16="http://schemas.microsoft.com/office/drawing/2014/main" id="{ADA72C53-A3E3-F795-562D-6016738AB74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76268" y="4267200"/>
            <a:ext cx="183946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4840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8CA68EC-A501-4EB5-B70B-D670E5D2DFD0}"/>
              </a:ext>
            </a:extLst>
          </p:cNvPr>
          <p:cNvSpPr>
            <a:spLocks noGrp="1" noChangeArrowheads="1"/>
          </p:cNvSpPr>
          <p:nvPr>
            <p:ph type="title" idx="4294967295"/>
          </p:nvPr>
        </p:nvSpPr>
        <p:spPr>
          <a:xfrm>
            <a:off x="152400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Unique Characteristics of 1 Thessalonians</a:t>
            </a:r>
          </a:p>
        </p:txBody>
      </p:sp>
      <p:sp>
        <p:nvSpPr>
          <p:cNvPr id="13315" name="Rectangle 3">
            <a:extLst>
              <a:ext uri="{FF2B5EF4-FFF2-40B4-BE49-F238E27FC236}">
                <a16:creationId xmlns:a16="http://schemas.microsoft.com/office/drawing/2014/main" id="{005418EE-01FA-4E4C-B9AD-C1E2A0C9DF08}"/>
              </a:ext>
            </a:extLst>
          </p:cNvPr>
          <p:cNvSpPr>
            <a:spLocks noGrp="1" noChangeArrowheads="1"/>
          </p:cNvSpPr>
          <p:nvPr>
            <p:ph type="body" idx="4294967295"/>
          </p:nvPr>
        </p:nvSpPr>
        <p:spPr>
          <a:xfrm>
            <a:off x="609600" y="1600200"/>
            <a:ext cx="10972800" cy="2819398"/>
          </a:xfrm>
        </p:spPr>
        <p:txBody>
          <a:bodyPr/>
          <a:lstStyle/>
          <a:p>
            <a:pPr marL="457189" indent="-457189"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chapter ends with a reference to the Second Advent</a:t>
            </a:r>
          </a:p>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Small amount of time in between planting of the church and the first letter to the church</a:t>
            </a:r>
          </a:p>
        </p:txBody>
      </p:sp>
      <p:pic>
        <p:nvPicPr>
          <p:cNvPr id="3" name="Picture 4">
            <a:extLst>
              <a:ext uri="{FF2B5EF4-FFF2-40B4-BE49-F238E27FC236}">
                <a16:creationId xmlns:a16="http://schemas.microsoft.com/office/drawing/2014/main" id="{ADA72C53-A3E3-F795-562D-6016738AB74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76268" y="4267200"/>
            <a:ext cx="183946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1454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9939" name="Rectangle 3"/>
          <p:cNvSpPr>
            <a:spLocks noGrp="1"/>
          </p:cNvSpPr>
          <p:nvPr>
            <p:ph type="body" sz="half" idx="2"/>
          </p:nvPr>
        </p:nvSpPr>
        <p:spPr>
          <a:xfrm>
            <a:off x="647701" y="0"/>
            <a:ext cx="10896599" cy="3276600"/>
          </a:xfrm>
        </p:spPr>
        <p:txBody>
          <a:bodyPr/>
          <a:lstStyle/>
          <a:p>
            <a:pPr marL="0" indent="0" algn="ctr" defTabSz="514350" eaLnBrk="1" fontAlgn="auto" hangingPunct="1">
              <a:spcBef>
                <a:spcPts val="0"/>
              </a:spcBef>
              <a:spcAft>
                <a:spcPts val="1200"/>
              </a:spcAft>
              <a:buNone/>
              <a:defRPr/>
            </a:pPr>
            <a:r>
              <a:rPr lang="en-US" sz="4000" kern="1200" dirty="0">
                <a:solidFill>
                  <a:schemeClr val="tx2"/>
                </a:solidFill>
                <a:ea typeface="+mj-ea"/>
                <a:cs typeface="Calibri" panose="020F0502020204030204" pitchFamily="34" charset="0"/>
              </a:rPr>
              <a:t>1 Thessalonians 1:10</a:t>
            </a:r>
          </a:p>
          <a:p>
            <a:pPr marL="0" indent="0" algn="just">
              <a:spcBef>
                <a:spcPts val="0"/>
              </a:spcBef>
              <a:buNone/>
            </a:pPr>
            <a:r>
              <a:rPr lang="en-US" sz="3600" baseline="30000" dirty="0">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and to wait for His Son from heaven, whom He raised from the dead, that is Jesus, who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rescues (</a:t>
            </a:r>
            <a:r>
              <a:rPr lang="en-US" sz="3600" b="1" i="1" u="sng" dirty="0" err="1">
                <a:solidFill>
                  <a:srgbClr val="FFFFCC"/>
                </a:solidFill>
                <a:effectLst>
                  <a:outerShdw blurRad="38100" dist="38100" dir="2700000" algn="tl">
                    <a:srgbClr val="000000">
                      <a:alpha val="43137"/>
                    </a:srgbClr>
                  </a:outerShdw>
                </a:effectLst>
                <a:cs typeface="Calibri" panose="020F0502020204030204" pitchFamily="34" charset="0"/>
              </a:rPr>
              <a:t>rhyomai</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us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from (</a:t>
            </a:r>
            <a:r>
              <a:rPr lang="en-US" sz="3600" b="1" i="1" u="sng" dirty="0">
                <a:solidFill>
                  <a:srgbClr val="FFFFCC"/>
                </a:solidFill>
                <a:effectLst>
                  <a:outerShdw blurRad="38100" dist="38100" dir="2700000" algn="tl">
                    <a:srgbClr val="000000">
                      <a:alpha val="43137"/>
                    </a:srgbClr>
                  </a:outerShdw>
                </a:effectLst>
                <a:cs typeface="Calibri" panose="020F0502020204030204" pitchFamily="34" charset="0"/>
              </a:rPr>
              <a:t>ek</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the wrath (</a:t>
            </a:r>
            <a:r>
              <a:rPr lang="en-US" sz="3600" b="1" i="1" u="sng" dirty="0" err="1">
                <a:solidFill>
                  <a:srgbClr val="FFFFCC"/>
                </a:solidFill>
                <a:effectLst>
                  <a:outerShdw blurRad="38100" dist="38100" dir="2700000" algn="tl">
                    <a:srgbClr val="000000">
                      <a:alpha val="43137"/>
                    </a:srgbClr>
                  </a:outerShdw>
                </a:effectLst>
                <a:cs typeface="Calibri" panose="020F0502020204030204" pitchFamily="34" charset="0"/>
              </a:rPr>
              <a:t>orgē</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to come..”</a:t>
            </a:r>
          </a:p>
        </p:txBody>
      </p:sp>
      <p:pic>
        <p:nvPicPr>
          <p:cNvPr id="6" name="Picture 5">
            <a:extLst>
              <a:ext uri="{FF2B5EF4-FFF2-40B4-BE49-F238E27FC236}">
                <a16:creationId xmlns:a16="http://schemas.microsoft.com/office/drawing/2014/main" id="{1C212462-3D02-4139-B7F0-B0625A0950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1920" y="3048000"/>
            <a:ext cx="4108160" cy="2011680"/>
          </a:xfrm>
          <a:prstGeom prst="rect">
            <a:avLst/>
          </a:prstGeom>
        </p:spPr>
      </p:pic>
    </p:spTree>
    <p:extLst>
      <p:ext uri="{BB962C8B-B14F-4D97-AF65-F5344CB8AC3E}">
        <p14:creationId xmlns:p14="http://schemas.microsoft.com/office/powerpoint/2010/main" val="15658578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D8777A-4407-D8DD-20BD-1B7A6F4A63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9939" name="Rectangle 3"/>
          <p:cNvSpPr>
            <a:spLocks noGrp="1"/>
          </p:cNvSpPr>
          <p:nvPr>
            <p:ph type="body" sz="half" idx="2"/>
          </p:nvPr>
        </p:nvSpPr>
        <p:spPr>
          <a:xfrm>
            <a:off x="609599" y="0"/>
            <a:ext cx="10972799" cy="5105400"/>
          </a:xfrm>
        </p:spPr>
        <p:txBody>
          <a:bodyPr/>
          <a:lstStyle/>
          <a:p>
            <a:pPr marL="0" indent="0" algn="ctr">
              <a:spcBef>
                <a:spcPts val="0"/>
              </a:spcBef>
              <a:spcAft>
                <a:spcPts val="1200"/>
              </a:spcAft>
              <a:buNone/>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4:13-18</a:t>
            </a:r>
          </a:p>
          <a:p>
            <a:pPr marL="0" indent="0" algn="just">
              <a:spcBef>
                <a:spcPts val="0"/>
              </a:spcBef>
              <a:buNone/>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we do not want you to be uninformed, brethren, about those who are asleep, so that you will not grieve as do the rest who have no hope.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if we believe that Jesus died and rose again, even so God will bring with Him those who have fallen asleep in Jesus.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this we say to you by the word of the Lord, that we who are alive and remain until the coming of the Lord, will not precede those who have fallen asleep.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Himself will descend from . . .</a:t>
            </a:r>
          </a:p>
        </p:txBody>
      </p:sp>
    </p:spTree>
    <p:extLst>
      <p:ext uri="{BB962C8B-B14F-4D97-AF65-F5344CB8AC3E}">
        <p14:creationId xmlns:p14="http://schemas.microsoft.com/office/powerpoint/2010/main" val="24744731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D8777A-4407-D8DD-20BD-1B7A6F4A63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9939" name="Rectangle 3"/>
          <p:cNvSpPr>
            <a:spLocks noGrp="1"/>
          </p:cNvSpPr>
          <p:nvPr>
            <p:ph type="body" sz="half" idx="2"/>
          </p:nvPr>
        </p:nvSpPr>
        <p:spPr>
          <a:xfrm>
            <a:off x="609599" y="0"/>
            <a:ext cx="10972799" cy="5105400"/>
          </a:xfrm>
        </p:spPr>
        <p:txBody>
          <a:bodyPr/>
          <a:lstStyle/>
          <a:p>
            <a:pPr marL="0" indent="0" algn="ctr">
              <a:spcBef>
                <a:spcPts val="0"/>
              </a:spcBef>
              <a:spcAft>
                <a:spcPts val="1200"/>
              </a:spcAft>
              <a:buNone/>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4:13-18</a:t>
            </a:r>
          </a:p>
          <a:p>
            <a:pPr marL="0" indent="0" algn="just">
              <a:spcBef>
                <a:spcPts val="0"/>
              </a:spcBef>
              <a:buNone/>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.heaven with a shout, with the voice of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trumpet of God, and the dead in Christ will rise first.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we who are alive and remain will be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caught up</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together with them in the clouds to meet the Lord in the air, and so we shall always be with the Lord.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p>
        </p:txBody>
      </p:sp>
    </p:spTree>
    <p:extLst>
      <p:ext uri="{BB962C8B-B14F-4D97-AF65-F5344CB8AC3E}">
        <p14:creationId xmlns:p14="http://schemas.microsoft.com/office/powerpoint/2010/main" val="17058750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1638300" y="1371600"/>
            <a:ext cx="8915400" cy="3429000"/>
          </a:xfrm>
        </p:spPr>
        <p:txBody>
          <a:bodyPr/>
          <a:lstStyle/>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cs typeface="Calibri" panose="020F0502020204030204" pitchFamily="34" charset="0"/>
              </a:rPr>
              <a:t>Extended context favors physical departure</a:t>
            </a:r>
          </a:p>
          <a:p>
            <a:pPr marL="687388" indent="-687388">
              <a:spcBef>
                <a:spcPts val="0"/>
              </a:spcBef>
              <a:spcAft>
                <a:spcPts val="1200"/>
              </a:spcAft>
              <a:buSzPct val="100000"/>
              <a:buFont typeface="+mj-lt"/>
              <a:buAutoNum type="arabicPeriod" startAt="6"/>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Immediate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 Thess. 2:2 is a review course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Early Bible translations favor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Physical departure is held by credible scholars</a:t>
            </a:r>
          </a:p>
        </p:txBody>
      </p:sp>
      <p:pic>
        <p:nvPicPr>
          <p:cNvPr id="2" name="Picture 4">
            <a:extLst>
              <a:ext uri="{FF2B5EF4-FFF2-40B4-BE49-F238E27FC236}">
                <a16:creationId xmlns:a16="http://schemas.microsoft.com/office/drawing/2014/main" id="{7E7CD427-5053-577F-A0D8-143E20B1016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3015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Prerequisites for the Day of the Lord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29995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F4BB34-3D09-DCE3-F2D8-55F91D43EF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1"/>
            <a:ext cx="10972800" cy="2523768"/>
          </a:xfrm>
          <a:prstGeom prst="rect">
            <a:avLst/>
          </a:prstGeom>
        </p:spPr>
        <p:txBody>
          <a:bodyPr wrap="square">
            <a:spAutoFit/>
          </a:bodyPr>
          <a:lstStyle/>
          <a:p>
            <a:pPr algn="ctr" defTabSz="685783">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we request you, brethren, with regard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coming of our Lord Jesus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our gathering together to 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9AC558F2-3B51-F8CF-DF1A-20D8FFF50BB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86832" y="2865120"/>
            <a:ext cx="1618337"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60718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Problem (2:1-2)</a:t>
            </a:r>
          </a:p>
          <a:p>
            <a:pPr marL="457189" indent="-457189"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Prerequisites for the Day of the Lord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40566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ABE0ED-B8D2-1D8D-DBE3-C8CE495A5E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32460" y="2"/>
            <a:ext cx="1092708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2:6-7</a:t>
            </a:r>
          </a:p>
          <a:p>
            <a:pPr algn="just">
              <a:spcAft>
                <a:spcPts val="100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you know what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katechō</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neuter</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him now, so that in his time he will be revealed.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mystery of lawlessness is already at work; only he who now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a:t>
            </a:r>
            <a:r>
              <a:rPr lang="en-US" sz="3600"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katechō</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masculine</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do so</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he is taken out of the way.</a:t>
            </a:r>
          </a:p>
        </p:txBody>
      </p:sp>
      <p:pic>
        <p:nvPicPr>
          <p:cNvPr id="5" name="Picture 4">
            <a:extLst>
              <a:ext uri="{FF2B5EF4-FFF2-40B4-BE49-F238E27FC236}">
                <a16:creationId xmlns:a16="http://schemas.microsoft.com/office/drawing/2014/main" id="{E02D4BAC-0F66-4897-9E40-1333907C16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19430" y="3413760"/>
            <a:ext cx="1553140" cy="1463040"/>
          </a:xfrm>
          <a:prstGeom prst="rect">
            <a:avLst/>
          </a:prstGeom>
        </p:spPr>
      </p:pic>
    </p:spTree>
    <p:extLst>
      <p:ext uri="{BB962C8B-B14F-4D97-AF65-F5344CB8AC3E}">
        <p14:creationId xmlns:p14="http://schemas.microsoft.com/office/powerpoint/2010/main" val="42446522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886327D-D7EC-4CE9-969E-B3083AED31AF}"/>
              </a:ext>
            </a:extLst>
          </p:cNvPr>
          <p:cNvSpPr>
            <a:spLocks noGrp="1" noChangeArrowheads="1"/>
          </p:cNvSpPr>
          <p:nvPr>
            <p:ph type="title"/>
          </p:nvPr>
        </p:nvSpPr>
        <p:spPr>
          <a:xfrm>
            <a:off x="3848100" y="228600"/>
            <a:ext cx="4495800" cy="762000"/>
          </a:xfrm>
        </p:spPr>
        <p:txBody>
          <a:bodyPr/>
          <a:lstStyle/>
          <a:p>
            <a:pPr algn="ctr" eaLnBrk="1" hangingPunct="1"/>
            <a:r>
              <a:rPr lang="en-US" altLang="en-US" sz="4000" dirty="0">
                <a:effectLst>
                  <a:outerShdw blurRad="38100" dist="38100" dir="2700000" algn="tl">
                    <a:srgbClr val="000000">
                      <a:alpha val="43137"/>
                    </a:srgbClr>
                  </a:outerShdw>
                </a:effectLst>
                <a:cs typeface="Calibri" panose="020F0502020204030204" pitchFamily="34" charset="0"/>
              </a:rPr>
              <a:t>Restrainer? (2:6-7)</a:t>
            </a:r>
          </a:p>
        </p:txBody>
      </p:sp>
      <p:sp>
        <p:nvSpPr>
          <p:cNvPr id="14339" name="Rectangle 3">
            <a:extLst>
              <a:ext uri="{FF2B5EF4-FFF2-40B4-BE49-F238E27FC236}">
                <a16:creationId xmlns:a16="http://schemas.microsoft.com/office/drawing/2014/main" id="{1FFB42EA-5CA0-4529-B1DE-8E97A6468E2E}"/>
              </a:ext>
            </a:extLst>
          </p:cNvPr>
          <p:cNvSpPr>
            <a:spLocks noGrp="1" noChangeArrowheads="1"/>
          </p:cNvSpPr>
          <p:nvPr>
            <p:ph type="body" idx="1"/>
          </p:nvPr>
        </p:nvSpPr>
        <p:spPr>
          <a:xfrm>
            <a:off x="2443286" y="1524001"/>
            <a:ext cx="3347914" cy="3809998"/>
          </a:xfrm>
        </p:spPr>
        <p:txBody>
          <a:bodyPr/>
          <a:lstStyle/>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Rome?</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Satan?</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Michael?</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a:t>
            </a:r>
          </a:p>
        </p:txBody>
      </p:sp>
      <p:pic>
        <p:nvPicPr>
          <p:cNvPr id="52228" name="Picture 2" descr="http://2.bp.blogspot.com/-1bmRT-tLWbk/UrfKMzLsX_I/AAAAAAAAANk/t4EY8HTVxd8/s1600/Israeli_Stop_Sign.png">
            <a:extLst>
              <a:ext uri="{FF2B5EF4-FFF2-40B4-BE49-F238E27FC236}">
                <a16:creationId xmlns:a16="http://schemas.microsoft.com/office/drawing/2014/main" id="{00A33859-60EC-4C73-BE07-1E332FCDA7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1" y="1600200"/>
            <a:ext cx="36527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886327D-D7EC-4CE9-969E-B3083AED31AF}"/>
              </a:ext>
            </a:extLst>
          </p:cNvPr>
          <p:cNvSpPr>
            <a:spLocks noGrp="1" noChangeArrowheads="1"/>
          </p:cNvSpPr>
          <p:nvPr>
            <p:ph type="title"/>
          </p:nvPr>
        </p:nvSpPr>
        <p:spPr>
          <a:xfrm>
            <a:off x="3848100" y="228600"/>
            <a:ext cx="4495800" cy="762000"/>
          </a:xfrm>
        </p:spPr>
        <p:txBody>
          <a:bodyPr/>
          <a:lstStyle/>
          <a:p>
            <a:pPr algn="ctr" eaLnBrk="1" hangingPunct="1"/>
            <a:r>
              <a:rPr lang="en-US" altLang="en-US" sz="4000" dirty="0">
                <a:effectLst>
                  <a:outerShdw blurRad="38100" dist="38100" dir="2700000" algn="tl">
                    <a:srgbClr val="000000">
                      <a:alpha val="43137"/>
                    </a:srgbClr>
                  </a:outerShdw>
                </a:effectLst>
                <a:cs typeface="Calibri" panose="020F0502020204030204" pitchFamily="34" charset="0"/>
              </a:rPr>
              <a:t>Restrainer? (2:6-7)</a:t>
            </a:r>
          </a:p>
        </p:txBody>
      </p:sp>
      <p:sp>
        <p:nvSpPr>
          <p:cNvPr id="14339" name="Rectangle 3">
            <a:extLst>
              <a:ext uri="{FF2B5EF4-FFF2-40B4-BE49-F238E27FC236}">
                <a16:creationId xmlns:a16="http://schemas.microsoft.com/office/drawing/2014/main" id="{1FFB42EA-5CA0-4529-B1DE-8E97A6468E2E}"/>
              </a:ext>
            </a:extLst>
          </p:cNvPr>
          <p:cNvSpPr>
            <a:spLocks noGrp="1" noChangeArrowheads="1"/>
          </p:cNvSpPr>
          <p:nvPr>
            <p:ph type="body" idx="1"/>
          </p:nvPr>
        </p:nvSpPr>
        <p:spPr>
          <a:xfrm>
            <a:off x="2443286" y="1524001"/>
            <a:ext cx="3347914" cy="3809998"/>
          </a:xfrm>
        </p:spPr>
        <p:txBody>
          <a:bodyPr/>
          <a:lstStyle/>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Rome?</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Satan?</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Michael?</a:t>
            </a:r>
          </a:p>
          <a:p>
            <a:pPr marL="457189" indent="-457189"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a:t>
            </a:r>
          </a:p>
        </p:txBody>
      </p:sp>
      <p:pic>
        <p:nvPicPr>
          <p:cNvPr id="52228" name="Picture 2" descr="http://2.bp.blogspot.com/-1bmRT-tLWbk/UrfKMzLsX_I/AAAAAAAAANk/t4EY8HTVxd8/s1600/Israeli_Stop_Sign.png">
            <a:extLst>
              <a:ext uri="{FF2B5EF4-FFF2-40B4-BE49-F238E27FC236}">
                <a16:creationId xmlns:a16="http://schemas.microsoft.com/office/drawing/2014/main" id="{00A33859-60EC-4C73-BE07-1E332FCDA7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1" y="1600200"/>
            <a:ext cx="36527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23942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706437-538B-4561-947D-02FF207F10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9659" y="228325"/>
            <a:ext cx="8632684" cy="6401355"/>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5B8864-85B0-4229-A57D-FFC953320C28}"/>
              </a:ext>
            </a:extLst>
          </p:cNvPr>
          <p:cNvPicPr>
            <a:picLocks noChangeAspect="1"/>
          </p:cNvPicPr>
          <p:nvPr/>
        </p:nvPicPr>
        <p:blipFill>
          <a:blip r:embed="rId2"/>
          <a:stretch>
            <a:fillRect/>
          </a:stretch>
        </p:blipFill>
        <p:spPr>
          <a:xfrm>
            <a:off x="2876954" y="152811"/>
            <a:ext cx="6438095" cy="6552381"/>
          </a:xfrm>
          <a:prstGeom prst="rect">
            <a:avLst/>
          </a:prstGeom>
        </p:spPr>
      </p:pic>
    </p:spTree>
    <p:extLst>
      <p:ext uri="{BB962C8B-B14F-4D97-AF65-F5344CB8AC3E}">
        <p14:creationId xmlns:p14="http://schemas.microsoft.com/office/powerpoint/2010/main" val="41084931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98964" y="173454"/>
            <a:ext cx="6194073" cy="6511092"/>
          </a:xfrm>
          <a:prstGeom prst="rect">
            <a:avLst/>
          </a:prstGeom>
        </p:spPr>
      </p:pic>
    </p:spTree>
    <p:extLst>
      <p:ext uri="{BB962C8B-B14F-4D97-AF65-F5344CB8AC3E}">
        <p14:creationId xmlns:p14="http://schemas.microsoft.com/office/powerpoint/2010/main" val="30706105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A08EA725-8990-4ACF-93DC-798FB50445BB}"/>
              </a:ext>
            </a:extLst>
          </p:cNvPr>
          <p:cNvSpPr>
            <a:spLocks noGrp="1" noChangeArrowheads="1"/>
          </p:cNvSpPr>
          <p:nvPr>
            <p:ph type="title"/>
          </p:nvPr>
        </p:nvSpPr>
        <p:spPr>
          <a:xfrm>
            <a:off x="1524000" y="228600"/>
            <a:ext cx="9144000" cy="11430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3 Reasons Why the Restrainer is the Holy Spirit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400" dirty="0">
                <a:solidFill>
                  <a:schemeClr val="tx1"/>
                </a:solidFill>
                <a:effectLst>
                  <a:outerShdw blurRad="38100" dist="38100" dir="2700000" algn="tl">
                    <a:srgbClr val="000000">
                      <a:alpha val="43137"/>
                    </a:srgbClr>
                  </a:outerShdw>
                </a:effectLst>
                <a:cs typeface="Calibri" panose="020F0502020204030204" pitchFamily="34" charset="0"/>
              </a:rPr>
              <a:t>(2 Thessalonians 2:6-7)</a:t>
            </a:r>
          </a:p>
        </p:txBody>
      </p:sp>
      <p:sp>
        <p:nvSpPr>
          <p:cNvPr id="3" name="Content Placeholder 2">
            <a:extLst>
              <a:ext uri="{FF2B5EF4-FFF2-40B4-BE49-F238E27FC236}">
                <a16:creationId xmlns:a16="http://schemas.microsoft.com/office/drawing/2014/main" id="{F39EA06D-5F5E-4592-9989-19B3BCAD6FFC}"/>
              </a:ext>
            </a:extLst>
          </p:cNvPr>
          <p:cNvSpPr>
            <a:spLocks noGrp="1"/>
          </p:cNvSpPr>
          <p:nvPr>
            <p:ph idx="1"/>
          </p:nvPr>
        </p:nvSpPr>
        <p:spPr>
          <a:xfrm>
            <a:off x="609600" y="1600200"/>
            <a:ext cx="10972800" cy="2782886"/>
          </a:xfrm>
        </p:spPr>
        <p:txBody>
          <a:bodyPr/>
          <a:lstStyle/>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Holy Spirit is omnipotent (2 Thess. 2:9)</a:t>
            </a:r>
          </a:p>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Holy Spirit is active in the world (Gen. 6:3; John 16:7-11)</a:t>
            </a:r>
          </a:p>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Holy Spirit view handles well the switch in gender from the neuter (vs. 6) to the masculine (vs. 7)</a:t>
            </a:r>
          </a:p>
        </p:txBody>
      </p:sp>
      <p:pic>
        <p:nvPicPr>
          <p:cNvPr id="55302" name="Picture 8" descr="http://sergioarevalo.net/wp-content/uploads/2014/05/Holy_Spirit.jpg">
            <a:extLst>
              <a:ext uri="{FF2B5EF4-FFF2-40B4-BE49-F238E27FC236}">
                <a16:creationId xmlns:a16="http://schemas.microsoft.com/office/drawing/2014/main" id="{FBFD61AB-5171-4EC8-A8C7-4C94462B1EA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1095" y="4495799"/>
            <a:ext cx="22898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A08EA725-8990-4ACF-93DC-798FB50445BB}"/>
              </a:ext>
            </a:extLst>
          </p:cNvPr>
          <p:cNvSpPr>
            <a:spLocks noGrp="1" noChangeArrowheads="1"/>
          </p:cNvSpPr>
          <p:nvPr>
            <p:ph type="title"/>
          </p:nvPr>
        </p:nvSpPr>
        <p:spPr>
          <a:xfrm>
            <a:off x="1524000" y="228600"/>
            <a:ext cx="9144000" cy="11430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3 Reasons Why the Restrainer is the Holy Spirit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400" dirty="0">
                <a:solidFill>
                  <a:schemeClr val="tx1"/>
                </a:solidFill>
                <a:effectLst>
                  <a:outerShdw blurRad="38100" dist="38100" dir="2700000" algn="tl">
                    <a:srgbClr val="000000">
                      <a:alpha val="43137"/>
                    </a:srgbClr>
                  </a:outerShdw>
                </a:effectLst>
                <a:cs typeface="Calibri" panose="020F0502020204030204" pitchFamily="34" charset="0"/>
              </a:rPr>
              <a:t>(2 Thessalonians 2:6-7)</a:t>
            </a:r>
          </a:p>
        </p:txBody>
      </p:sp>
      <p:sp>
        <p:nvSpPr>
          <p:cNvPr id="3" name="Content Placeholder 2">
            <a:extLst>
              <a:ext uri="{FF2B5EF4-FFF2-40B4-BE49-F238E27FC236}">
                <a16:creationId xmlns:a16="http://schemas.microsoft.com/office/drawing/2014/main" id="{F39EA06D-5F5E-4592-9989-19B3BCAD6FFC}"/>
              </a:ext>
            </a:extLst>
          </p:cNvPr>
          <p:cNvSpPr>
            <a:spLocks noGrp="1"/>
          </p:cNvSpPr>
          <p:nvPr>
            <p:ph idx="1"/>
          </p:nvPr>
        </p:nvSpPr>
        <p:spPr>
          <a:xfrm>
            <a:off x="609600" y="1600200"/>
            <a:ext cx="10972800" cy="2782886"/>
          </a:xfrm>
        </p:spPr>
        <p:txBody>
          <a:bodyPr/>
          <a:lstStyle/>
          <a:p>
            <a:pPr marL="457189" indent="-457189"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Holy Spirit is omnipotent (2 Thess. 2:9)</a:t>
            </a:r>
          </a:p>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Holy Spirit is active in the world (Gen. 6:3; John 16:7-11)</a:t>
            </a:r>
          </a:p>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Holy Spirit view handles well the switch in gender from the neuter (vs. 6) to the masculine (vs. 7)</a:t>
            </a:r>
          </a:p>
        </p:txBody>
      </p:sp>
      <p:pic>
        <p:nvPicPr>
          <p:cNvPr id="55302" name="Picture 8" descr="http://sergioarevalo.net/wp-content/uploads/2014/05/Holy_Spirit.jpg">
            <a:extLst>
              <a:ext uri="{FF2B5EF4-FFF2-40B4-BE49-F238E27FC236}">
                <a16:creationId xmlns:a16="http://schemas.microsoft.com/office/drawing/2014/main" id="{FBFD61AB-5171-4EC8-A8C7-4C94462B1EA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1095" y="4495799"/>
            <a:ext cx="22898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5158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2F4B24-F7A3-6425-124E-7C3DEB3D4F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2:2</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you not be quickly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shaken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your composure or be disturbed either by a spirit or a message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letter as if from us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effect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day of the Lord has come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7" name="Picture 4">
            <a:extLst>
              <a:ext uri="{FF2B5EF4-FFF2-40B4-BE49-F238E27FC236}">
                <a16:creationId xmlns:a16="http://schemas.microsoft.com/office/drawing/2014/main" id="{F2B1142E-80B7-434D-8660-B3E9023C053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60394" y="3048000"/>
            <a:ext cx="14712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52628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00544C-BB21-4D76-581F-172D316A08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21507" name="Rectangle 3"/>
          <p:cNvSpPr>
            <a:spLocks noGrp="1" noChangeArrowheads="1"/>
          </p:cNvSpPr>
          <p:nvPr>
            <p:ph idx="1"/>
          </p:nvPr>
        </p:nvSpPr>
        <p:spPr>
          <a:xfrm>
            <a:off x="609600" y="0"/>
            <a:ext cx="10972800" cy="3048000"/>
          </a:xfrm>
        </p:spPr>
        <p:txBody>
          <a:bodyPr/>
          <a:lstStyle/>
          <a:p>
            <a:pPr marL="0" indent="0" algn="ctr">
              <a:spcBef>
                <a:spcPct val="0"/>
              </a:spcBef>
              <a:spcAft>
                <a:spcPts val="1200"/>
              </a:spcAft>
              <a:buClr>
                <a:schemeClr val="tx1"/>
              </a:buClr>
              <a:buNone/>
              <a:defRPr/>
            </a:pPr>
            <a:r>
              <a:rPr lang="en-US" sz="4000" kern="1200" dirty="0">
                <a:solidFill>
                  <a:schemeClr val="tx2"/>
                </a:solidFill>
                <a:ea typeface="+mj-ea"/>
                <a:cs typeface="Calibri" panose="020F0502020204030204" pitchFamily="34" charset="0"/>
              </a:rPr>
              <a:t>2 Thessalonians 2:9</a:t>
            </a:r>
          </a:p>
          <a:p>
            <a:pPr marL="0" indent="0" algn="just" eaLnBrk="1" hangingPunct="1">
              <a:spcBef>
                <a:spcPts val="0"/>
              </a:spcBef>
              <a:buNone/>
            </a:pPr>
            <a:r>
              <a:rPr lang="en-US" sz="3600" dirty="0">
                <a:cs typeface="Calibri" panose="020F0502020204030204" pitchFamily="34" charset="0"/>
              </a:rPr>
              <a:t>“that is, the one whose coming is in accord with the activity of Satan, with all power and signs and false wonders.”</a:t>
            </a:r>
          </a:p>
        </p:txBody>
      </p:sp>
      <p:pic>
        <p:nvPicPr>
          <p:cNvPr id="2" name="Picture 8">
            <a:extLst>
              <a:ext uri="{FF2B5EF4-FFF2-40B4-BE49-F238E27FC236}">
                <a16:creationId xmlns:a16="http://schemas.microsoft.com/office/drawing/2014/main" id="{727E261A-DFB1-2106-BDAB-2578BCA3289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59058" y="2514600"/>
            <a:ext cx="4473885" cy="2286000"/>
          </a:xfrm>
          <a:prstGeom prst="rect">
            <a:avLst/>
          </a:prstGeom>
          <a:noFill/>
          <a:ln w="9525">
            <a:noFill/>
            <a:miter lim="800000"/>
            <a:headEnd/>
            <a:tailEnd/>
          </a:ln>
        </p:spPr>
      </p:pic>
    </p:spTree>
    <p:extLst>
      <p:ext uri="{BB962C8B-B14F-4D97-AF65-F5344CB8AC3E}">
        <p14:creationId xmlns:p14="http://schemas.microsoft.com/office/powerpoint/2010/main" val="12421836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A08EA725-8990-4ACF-93DC-798FB50445BB}"/>
              </a:ext>
            </a:extLst>
          </p:cNvPr>
          <p:cNvSpPr>
            <a:spLocks noGrp="1" noChangeArrowheads="1"/>
          </p:cNvSpPr>
          <p:nvPr>
            <p:ph type="title"/>
          </p:nvPr>
        </p:nvSpPr>
        <p:spPr>
          <a:xfrm>
            <a:off x="1524000" y="228600"/>
            <a:ext cx="9144000" cy="11430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3 Reasons Why the Restrainer is the Holy Spirit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400" dirty="0">
                <a:solidFill>
                  <a:schemeClr val="tx1"/>
                </a:solidFill>
                <a:effectLst>
                  <a:outerShdw blurRad="38100" dist="38100" dir="2700000" algn="tl">
                    <a:srgbClr val="000000">
                      <a:alpha val="43137"/>
                    </a:srgbClr>
                  </a:outerShdw>
                </a:effectLst>
                <a:cs typeface="Calibri" panose="020F0502020204030204" pitchFamily="34" charset="0"/>
              </a:rPr>
              <a:t>(2 Thessalonians 2:6-7)</a:t>
            </a:r>
          </a:p>
        </p:txBody>
      </p:sp>
      <p:sp>
        <p:nvSpPr>
          <p:cNvPr id="3" name="Content Placeholder 2">
            <a:extLst>
              <a:ext uri="{FF2B5EF4-FFF2-40B4-BE49-F238E27FC236}">
                <a16:creationId xmlns:a16="http://schemas.microsoft.com/office/drawing/2014/main" id="{F39EA06D-5F5E-4592-9989-19B3BCAD6FFC}"/>
              </a:ext>
            </a:extLst>
          </p:cNvPr>
          <p:cNvSpPr>
            <a:spLocks noGrp="1"/>
          </p:cNvSpPr>
          <p:nvPr>
            <p:ph idx="1"/>
          </p:nvPr>
        </p:nvSpPr>
        <p:spPr>
          <a:xfrm>
            <a:off x="609600" y="1600200"/>
            <a:ext cx="10972800" cy="2782886"/>
          </a:xfrm>
        </p:spPr>
        <p:txBody>
          <a:bodyPr/>
          <a:lstStyle/>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The Holy Spirit is omnipotent (2 Thess. 2:9)</a:t>
            </a:r>
          </a:p>
          <a:p>
            <a:pPr marL="457189" indent="-457189"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Holy Spirit is active in the world (Gen. 6:3; John 16:7-11)</a:t>
            </a:r>
          </a:p>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Holy Spirit view handles well the switch in gender from the neuter (vs. 6) to the masculine (vs. 7)</a:t>
            </a:r>
          </a:p>
        </p:txBody>
      </p:sp>
      <p:pic>
        <p:nvPicPr>
          <p:cNvPr id="55302" name="Picture 8" descr="http://sergioarevalo.net/wp-content/uploads/2014/05/Holy_Spirit.jpg">
            <a:extLst>
              <a:ext uri="{FF2B5EF4-FFF2-40B4-BE49-F238E27FC236}">
                <a16:creationId xmlns:a16="http://schemas.microsoft.com/office/drawing/2014/main" id="{FBFD61AB-5171-4EC8-A8C7-4C94462B1EA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1095" y="4495799"/>
            <a:ext cx="22898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56171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814F2A-C208-CF77-85AC-9AA2BACB96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Content Placeholder 2"/>
          <p:cNvSpPr>
            <a:spLocks noGrp="1"/>
          </p:cNvSpPr>
          <p:nvPr>
            <p:ph idx="1"/>
          </p:nvPr>
        </p:nvSpPr>
        <p:spPr>
          <a:xfrm>
            <a:off x="609600" y="0"/>
            <a:ext cx="10972800" cy="5486400"/>
          </a:xfrm>
        </p:spPr>
        <p:txBody>
          <a:bodyPr/>
          <a:lstStyle/>
          <a:p>
            <a:pPr marL="0" indent="0" algn="ctr" defTabSz="514350">
              <a:spcBef>
                <a:spcPct val="0"/>
              </a:spcBef>
              <a:spcAft>
                <a:spcPts val="1200"/>
              </a:spcAft>
              <a:buClr>
                <a:schemeClr val="tx1"/>
              </a:buClr>
              <a:buNone/>
              <a:defRPr/>
            </a:pPr>
            <a:r>
              <a:rPr lang="en-US" sz="4000" kern="1200" dirty="0">
                <a:solidFill>
                  <a:schemeClr val="tx2"/>
                </a:solidFill>
                <a:ea typeface="+mj-ea"/>
                <a:cs typeface="Calibri" panose="020F0502020204030204" pitchFamily="34" charset="0"/>
              </a:rPr>
              <a:t>Genesis 6:1-3</a:t>
            </a:r>
          </a:p>
          <a:p>
            <a:pPr marL="0" indent="0" algn="just">
              <a:spcBef>
                <a:spcPts val="0"/>
              </a:spcBef>
              <a:buNone/>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latin typeface="Calibri" panose="020F0502020204030204" pitchFamily="34" charset="0"/>
                <a:cs typeface="Calibri" panose="020F0502020204030204" pitchFamily="34" charset="0"/>
              </a:rPr>
              <a:t>1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it came about, when men began to multiply on the face of the land, and daughters were born to them</a:t>
            </a:r>
            <a:r>
              <a:rPr lang="en-US" sz="3400" dirty="0">
                <a:effectLst/>
                <a:latin typeface="Calibri" panose="020F0502020204030204" pitchFamily="34" charset="0"/>
                <a:cs typeface="Calibri" panose="020F0502020204030204" pitchFamily="34" charset="0"/>
              </a:rPr>
              <a:t>, </a:t>
            </a:r>
            <a:r>
              <a:rPr lang="en-US" sz="3400" baseline="30000" dirty="0">
                <a:effectLst/>
                <a:latin typeface="Calibri" panose="020F0502020204030204" pitchFamily="34" charset="0"/>
                <a:cs typeface="Calibri" panose="020F0502020204030204" pitchFamily="34" charset="0"/>
              </a:rPr>
              <a:t>2 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the sons of God saw that the daughters of men were beautiful; and they took wives for themselves, whomever they chose. </a:t>
            </a:r>
            <a:r>
              <a:rPr lang="en-US" sz="3400" baseline="30000" dirty="0">
                <a:effectLst/>
                <a:latin typeface="Calibri" panose="020F0502020204030204" pitchFamily="34" charset="0"/>
                <a:cs typeface="Calibri" panose="020F0502020204030204" pitchFamily="34" charset="0"/>
              </a:rPr>
              <a:t>3</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 Lord said,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 Spirit shall not strive with man forever, because he also is flesh; nevertheless his days shall be one hundred and twenty years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4941241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7A7C0F-E45E-432D-EB2C-D9A8F89861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9939" name="Rectangle 3"/>
          <p:cNvSpPr>
            <a:spLocks noGrp="1"/>
          </p:cNvSpPr>
          <p:nvPr>
            <p:ph type="body" sz="half" idx="2"/>
          </p:nvPr>
        </p:nvSpPr>
        <p:spPr>
          <a:xfrm>
            <a:off x="609600" y="0"/>
            <a:ext cx="10972800" cy="5105400"/>
          </a:xfrm>
        </p:spPr>
        <p:txBody>
          <a:bodyPr/>
          <a:lstStyle/>
          <a:p>
            <a:pPr marL="0" indent="0" algn="ctr" defTabSz="514350" eaLnBrk="1" hangingPunct="1">
              <a:spcBef>
                <a:spcPts val="0"/>
              </a:spcBef>
              <a:spcAft>
                <a:spcPts val="1200"/>
              </a:spcAft>
              <a:buNone/>
              <a:defRPr/>
            </a:pPr>
            <a:r>
              <a:rPr lang="en-US" sz="4000" kern="1200" dirty="0">
                <a:solidFill>
                  <a:srgbClr val="00FFFF"/>
                </a:solidFill>
                <a:ea typeface="+mj-ea"/>
                <a:cs typeface="Calibri" panose="020F0502020204030204" pitchFamily="34" charset="0"/>
              </a:rPr>
              <a:t>John 16:7-11</a:t>
            </a:r>
          </a:p>
          <a:p>
            <a:pPr marL="0" indent="0" algn="just">
              <a:spcBef>
                <a:spcPts val="0"/>
              </a:spcBef>
              <a:buNone/>
            </a:pPr>
            <a:r>
              <a:rPr lang="en-US" sz="3350" dirty="0">
                <a:effectLst>
                  <a:outerShdw blurRad="38100" dist="38100" dir="2700000" algn="tl">
                    <a:srgbClr val="000000">
                      <a:alpha val="43137"/>
                    </a:srgbClr>
                  </a:outerShdw>
                </a:effectLst>
                <a:cs typeface="Calibri" panose="020F0502020204030204" pitchFamily="34" charset="0"/>
              </a:rPr>
              <a:t>“</a:t>
            </a:r>
            <a:r>
              <a:rPr lang="en-US" sz="3350" baseline="30000" dirty="0">
                <a:effectLst/>
                <a:cs typeface="Calibri" panose="020F0502020204030204" pitchFamily="34" charset="0"/>
              </a:rPr>
              <a:t>7 </a:t>
            </a:r>
            <a:r>
              <a:rPr lang="en-US" sz="3350" dirty="0">
                <a:effectLst/>
                <a:cs typeface="Calibri" panose="020F0502020204030204" pitchFamily="34" charset="0"/>
              </a:rPr>
              <a:t>But I tell you the truth, it is to your advantage that I go away; for if I do not go away, the </a:t>
            </a:r>
            <a:r>
              <a:rPr lang="en-US" sz="3350" b="1" u="sng" dirty="0">
                <a:solidFill>
                  <a:srgbClr val="FFFFCC"/>
                </a:solidFill>
                <a:effectLst/>
                <a:cs typeface="Calibri" panose="020F0502020204030204" pitchFamily="34" charset="0"/>
              </a:rPr>
              <a:t>Helper</a:t>
            </a:r>
            <a:r>
              <a:rPr lang="en-US" sz="3350" dirty="0">
                <a:effectLst/>
                <a:cs typeface="Calibri" panose="020F0502020204030204" pitchFamily="34" charset="0"/>
              </a:rPr>
              <a:t> will not come to you; but if I go, I will send </a:t>
            </a:r>
            <a:r>
              <a:rPr lang="en-US" sz="3350" b="1" u="sng" dirty="0">
                <a:solidFill>
                  <a:srgbClr val="FFFFCC"/>
                </a:solidFill>
                <a:effectLst/>
                <a:cs typeface="Calibri" panose="020F0502020204030204" pitchFamily="34" charset="0"/>
              </a:rPr>
              <a:t>Him</a:t>
            </a:r>
            <a:r>
              <a:rPr lang="en-US" sz="3350" dirty="0">
                <a:effectLst/>
                <a:cs typeface="Calibri" panose="020F0502020204030204" pitchFamily="34" charset="0"/>
              </a:rPr>
              <a:t> to you. </a:t>
            </a:r>
            <a:r>
              <a:rPr lang="en-US" sz="3350" baseline="30000" dirty="0">
                <a:effectLst/>
                <a:cs typeface="Calibri" panose="020F0502020204030204" pitchFamily="34" charset="0"/>
              </a:rPr>
              <a:t>8 </a:t>
            </a:r>
            <a:r>
              <a:rPr lang="en-US" sz="3350" dirty="0">
                <a:effectLst/>
                <a:cs typeface="Calibri" panose="020F0502020204030204" pitchFamily="34" charset="0"/>
              </a:rPr>
              <a:t>And </a:t>
            </a:r>
            <a:r>
              <a:rPr lang="en-US" sz="3350" b="1" u="sng" dirty="0">
                <a:solidFill>
                  <a:srgbClr val="FFFFCC"/>
                </a:solidFill>
                <a:effectLst/>
                <a:cs typeface="Calibri" panose="020F0502020204030204" pitchFamily="34" charset="0"/>
              </a:rPr>
              <a:t>He</a:t>
            </a:r>
            <a:r>
              <a:rPr lang="en-US" sz="3350" dirty="0">
                <a:effectLst/>
                <a:cs typeface="Calibri" panose="020F0502020204030204" pitchFamily="34" charset="0"/>
              </a:rPr>
              <a:t>, when </a:t>
            </a:r>
            <a:r>
              <a:rPr lang="en-US" sz="3350" b="1" u="sng" dirty="0">
                <a:solidFill>
                  <a:srgbClr val="FFFFCC"/>
                </a:solidFill>
                <a:effectLst/>
                <a:cs typeface="Calibri" panose="020F0502020204030204" pitchFamily="34" charset="0"/>
              </a:rPr>
              <a:t>He</a:t>
            </a:r>
            <a:r>
              <a:rPr lang="en-US" sz="3350" dirty="0">
                <a:effectLst/>
                <a:cs typeface="Calibri" panose="020F0502020204030204" pitchFamily="34" charset="0"/>
              </a:rPr>
              <a:t> comes, will convict the world concerning sin and righteousness and judgment; </a:t>
            </a:r>
            <a:r>
              <a:rPr lang="en-US" sz="3350" baseline="30000" dirty="0">
                <a:effectLst/>
                <a:cs typeface="Calibri" panose="020F0502020204030204" pitchFamily="34" charset="0"/>
              </a:rPr>
              <a:t>9 </a:t>
            </a:r>
            <a:r>
              <a:rPr lang="en-US" sz="3350" dirty="0">
                <a:effectLst/>
                <a:cs typeface="Calibri" panose="020F0502020204030204" pitchFamily="34" charset="0"/>
              </a:rPr>
              <a:t>concerning sin, because they do not believe in Me; </a:t>
            </a:r>
            <a:r>
              <a:rPr lang="en-US" sz="3350" baseline="30000" dirty="0">
                <a:effectLst/>
                <a:cs typeface="Calibri" panose="020F0502020204030204" pitchFamily="34" charset="0"/>
              </a:rPr>
              <a:t>10 </a:t>
            </a:r>
            <a:r>
              <a:rPr lang="en-US" sz="3350" dirty="0">
                <a:effectLst/>
                <a:cs typeface="Calibri" panose="020F0502020204030204" pitchFamily="34" charset="0"/>
              </a:rPr>
              <a:t>and concerning righteousness, because I go to the Father and you no longer see Me; </a:t>
            </a:r>
            <a:r>
              <a:rPr lang="en-US" sz="3350" baseline="30000" dirty="0">
                <a:effectLst/>
                <a:cs typeface="Calibri" panose="020F0502020204030204" pitchFamily="34" charset="0"/>
              </a:rPr>
              <a:t>11 </a:t>
            </a:r>
            <a:r>
              <a:rPr lang="en-US" sz="3350" dirty="0">
                <a:effectLst/>
                <a:cs typeface="Calibri" panose="020F0502020204030204" pitchFamily="34" charset="0"/>
              </a:rPr>
              <a:t>and concerning judgment, because the ruler of this world has been judged.”</a:t>
            </a:r>
          </a:p>
        </p:txBody>
      </p:sp>
    </p:spTree>
    <p:extLst>
      <p:ext uri="{BB962C8B-B14F-4D97-AF65-F5344CB8AC3E}">
        <p14:creationId xmlns:p14="http://schemas.microsoft.com/office/powerpoint/2010/main" val="25827085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A08EA725-8990-4ACF-93DC-798FB50445BB}"/>
              </a:ext>
            </a:extLst>
          </p:cNvPr>
          <p:cNvSpPr>
            <a:spLocks noGrp="1" noChangeArrowheads="1"/>
          </p:cNvSpPr>
          <p:nvPr>
            <p:ph type="title"/>
          </p:nvPr>
        </p:nvSpPr>
        <p:spPr>
          <a:xfrm>
            <a:off x="1524000" y="228600"/>
            <a:ext cx="9144000" cy="11430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3 Reasons Why the Restrainer is the Holy Spirit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400" dirty="0">
                <a:solidFill>
                  <a:schemeClr val="tx1"/>
                </a:solidFill>
                <a:effectLst>
                  <a:outerShdw blurRad="38100" dist="38100" dir="2700000" algn="tl">
                    <a:srgbClr val="000000">
                      <a:alpha val="43137"/>
                    </a:srgbClr>
                  </a:outerShdw>
                </a:effectLst>
                <a:cs typeface="Calibri" panose="020F0502020204030204" pitchFamily="34" charset="0"/>
              </a:rPr>
              <a:t>(2 Thessalonians 2:6-7)</a:t>
            </a:r>
          </a:p>
        </p:txBody>
      </p:sp>
      <p:sp>
        <p:nvSpPr>
          <p:cNvPr id="3" name="Content Placeholder 2">
            <a:extLst>
              <a:ext uri="{FF2B5EF4-FFF2-40B4-BE49-F238E27FC236}">
                <a16:creationId xmlns:a16="http://schemas.microsoft.com/office/drawing/2014/main" id="{F39EA06D-5F5E-4592-9989-19B3BCAD6FFC}"/>
              </a:ext>
            </a:extLst>
          </p:cNvPr>
          <p:cNvSpPr>
            <a:spLocks noGrp="1"/>
          </p:cNvSpPr>
          <p:nvPr>
            <p:ph idx="1"/>
          </p:nvPr>
        </p:nvSpPr>
        <p:spPr>
          <a:xfrm>
            <a:off x="609600" y="1600200"/>
            <a:ext cx="10972800" cy="2782886"/>
          </a:xfrm>
        </p:spPr>
        <p:txBody>
          <a:bodyPr/>
          <a:lstStyle/>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The Holy Spirit is omnipotent (2 Thess. 2:9)</a:t>
            </a:r>
          </a:p>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The Holy Spirit is active in the world (Gen. 6:3; John 16:7-11)</a:t>
            </a:r>
          </a:p>
          <a:p>
            <a:pPr marL="457189" indent="-457189"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Holy Spirit view handles well the switch in gender from the neuter (vs. 6) to the masculine (vs. 7)</a:t>
            </a:r>
          </a:p>
        </p:txBody>
      </p:sp>
      <p:pic>
        <p:nvPicPr>
          <p:cNvPr id="55302" name="Picture 8" descr="http://sergioarevalo.net/wp-content/uploads/2014/05/Holy_Spirit.jpg">
            <a:extLst>
              <a:ext uri="{FF2B5EF4-FFF2-40B4-BE49-F238E27FC236}">
                <a16:creationId xmlns:a16="http://schemas.microsoft.com/office/drawing/2014/main" id="{FBFD61AB-5171-4EC8-A8C7-4C94462B1EA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1095" y="4495799"/>
            <a:ext cx="22898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32187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6B61B3-DA5F-3456-37D9-63D52F7B9F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2"/>
            <a:ext cx="109728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2:6-7</a:t>
            </a:r>
          </a:p>
          <a:p>
            <a:pPr algn="just">
              <a:spcAft>
                <a:spcPts val="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you know what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katechō</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neuter</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him now, so that in his time he will be revealed.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mystery of lawlessness is already at work; only he who now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a:t>
            </a:r>
            <a:r>
              <a:rPr lang="en-US" sz="3600"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katechō</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masculine</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do so</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he is taken out of the way.</a:t>
            </a:r>
          </a:p>
        </p:txBody>
      </p:sp>
      <p:pic>
        <p:nvPicPr>
          <p:cNvPr id="5" name="Picture 4">
            <a:extLst>
              <a:ext uri="{FF2B5EF4-FFF2-40B4-BE49-F238E27FC236}">
                <a16:creationId xmlns:a16="http://schemas.microsoft.com/office/drawing/2014/main" id="{E02D4BAC-0F66-4897-9E40-1333907C16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19430" y="3413760"/>
            <a:ext cx="1553140" cy="1463040"/>
          </a:xfrm>
          <a:prstGeom prst="rect">
            <a:avLst/>
          </a:prstGeom>
        </p:spPr>
      </p:pic>
    </p:spTree>
    <p:extLst>
      <p:ext uri="{BB962C8B-B14F-4D97-AF65-F5344CB8AC3E}">
        <p14:creationId xmlns:p14="http://schemas.microsoft.com/office/powerpoint/2010/main" val="21103395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350659-CF30-D2AF-2BAA-3AF57230CE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buClr>
                <a:schemeClr val="tx1"/>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14:16-17</a:t>
            </a:r>
          </a:p>
          <a:p>
            <a:pPr algn="just">
              <a:spcAft>
                <a:spcPts val="750"/>
              </a:spcAft>
            </a:pP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ask the Father, and He will give you another Helper, that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may be with you forever; </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5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is</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truth, whom the world cannot receive, because it does not see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or know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5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know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abides with you and will be in you.</a:t>
            </a:r>
          </a:p>
        </p:txBody>
      </p:sp>
      <p:pic>
        <p:nvPicPr>
          <p:cNvPr id="2" name="Picture 1">
            <a:extLst>
              <a:ext uri="{FF2B5EF4-FFF2-40B4-BE49-F238E27FC236}">
                <a16:creationId xmlns:a16="http://schemas.microsoft.com/office/drawing/2014/main" id="{F5BB1750-33B0-4FB7-B1C6-763305E589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19430" y="3413760"/>
            <a:ext cx="1553140" cy="1463040"/>
          </a:xfrm>
          <a:prstGeom prst="rect">
            <a:avLst/>
          </a:prstGeom>
        </p:spPr>
      </p:pic>
    </p:spTree>
    <p:extLst>
      <p:ext uri="{BB962C8B-B14F-4D97-AF65-F5344CB8AC3E}">
        <p14:creationId xmlns:p14="http://schemas.microsoft.com/office/powerpoint/2010/main" val="16823452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3C3926-46CF-C7DA-D7B9-7933D840FA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7" name="TextBox 6">
            <a:extLst>
              <a:ext uri="{FF2B5EF4-FFF2-40B4-BE49-F238E27FC236}">
                <a16:creationId xmlns:a16="http://schemas.microsoft.com/office/drawing/2014/main" id="{D07927A3-5CF2-2590-BD86-0DAE4737AA4D}"/>
              </a:ext>
            </a:extLst>
          </p:cNvPr>
          <p:cNvSpPr txBox="1"/>
          <p:nvPr/>
        </p:nvSpPr>
        <p:spPr>
          <a:xfrm>
            <a:off x="609600" y="0"/>
            <a:ext cx="10972800" cy="5047536"/>
          </a:xfrm>
          <a:prstGeom prst="rect">
            <a:avLst/>
          </a:prstGeom>
          <a:noFill/>
        </p:spPr>
        <p:txBody>
          <a:bodyPr wrap="square">
            <a:spAutoFit/>
          </a:bodyPr>
          <a:lstStyle/>
          <a:p>
            <a:pPr algn="ctr" defTabSz="514350">
              <a:spcAft>
                <a:spcPts val="1200"/>
              </a:spcAft>
              <a:buClr>
                <a:schemeClr val="tx1"/>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16:7-11</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I tell you the truth, it is to your advantage that I go away; for if I do not go away, the Helper will not come to you; but if I go, I will send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you.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will convict the world concerning sin and righteousness and judgment;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concerning sin, because they do not believe in Me;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concerning righteousness, because I go to the Father and you no longer see Me;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concerning judgment, because the ruler of this world has been judged.”</a:t>
            </a:r>
          </a:p>
        </p:txBody>
      </p:sp>
    </p:spTree>
    <p:extLst>
      <p:ext uri="{BB962C8B-B14F-4D97-AF65-F5344CB8AC3E}">
        <p14:creationId xmlns:p14="http://schemas.microsoft.com/office/powerpoint/2010/main" val="17376029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AE5F913-7CD4-42D8-B3E4-03D0CD378C90}"/>
              </a:ext>
            </a:extLst>
          </p:cNvPr>
          <p:cNvSpPr>
            <a:spLocks noGrp="1" noChangeArrowheads="1"/>
          </p:cNvSpPr>
          <p:nvPr>
            <p:ph type="title"/>
          </p:nvPr>
        </p:nvSpPr>
        <p:spPr>
          <a:xfrm>
            <a:off x="1524000" y="228600"/>
            <a:ext cx="9144000" cy="920931"/>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Restrainer Must First be Removed</a:t>
            </a:r>
          </a:p>
        </p:txBody>
      </p:sp>
      <p:sp>
        <p:nvSpPr>
          <p:cNvPr id="28675" name="Rectangle 3">
            <a:extLst>
              <a:ext uri="{FF2B5EF4-FFF2-40B4-BE49-F238E27FC236}">
                <a16:creationId xmlns:a16="http://schemas.microsoft.com/office/drawing/2014/main" id="{28A6AF4E-A997-4548-9FF4-1206A5C456BA}"/>
              </a:ext>
            </a:extLst>
          </p:cNvPr>
          <p:cNvSpPr>
            <a:spLocks noGrp="1" noChangeArrowheads="1"/>
          </p:cNvSpPr>
          <p:nvPr>
            <p:ph type="body" idx="1"/>
          </p:nvPr>
        </p:nvSpPr>
        <p:spPr>
          <a:xfrm>
            <a:off x="914400" y="1143003"/>
            <a:ext cx="10363200" cy="4023360"/>
          </a:xfrm>
        </p:spPr>
        <p:txBody>
          <a:bodyPr/>
          <a:lstStyle/>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Restrainer holds back the Antichrist (2 </a:t>
            </a:r>
            <a:r>
              <a:rPr lang="en-US" dirty="0" err="1">
                <a:effectLst>
                  <a:outerShdw blurRad="38100" dist="38100" dir="2700000" algn="tl">
                    <a:srgbClr val="000000">
                      <a:alpha val="43137"/>
                    </a:srgbClr>
                  </a:outerShdw>
                </a:effectLst>
                <a:cs typeface="Calibri" panose="020F0502020204030204" pitchFamily="34" charset="0"/>
              </a:rPr>
              <a:t>Thess</a:t>
            </a:r>
            <a:r>
              <a:rPr lang="en-US" dirty="0">
                <a:effectLst>
                  <a:outerShdw blurRad="38100" dist="38100" dir="2700000" algn="tl">
                    <a:srgbClr val="000000">
                      <a:alpha val="43137"/>
                    </a:srgbClr>
                  </a:outerShdw>
                </a:effectLst>
                <a:cs typeface="Calibri" panose="020F0502020204030204" pitchFamily="34" charset="0"/>
              </a:rPr>
              <a:t> 2:6-7)</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Restrainer = the omnipotent Holy Spirit (2 </a:t>
            </a:r>
            <a:r>
              <a:rPr lang="en-US" dirty="0" err="1">
                <a:effectLst>
                  <a:outerShdw blurRad="38100" dist="38100" dir="2700000" algn="tl">
                    <a:srgbClr val="000000">
                      <a:alpha val="43137"/>
                    </a:srgbClr>
                  </a:outerShdw>
                </a:effectLst>
                <a:cs typeface="Calibri" panose="020F0502020204030204" pitchFamily="34" charset="0"/>
              </a:rPr>
              <a:t>Thess</a:t>
            </a:r>
            <a:r>
              <a:rPr lang="en-US" dirty="0">
                <a:effectLst>
                  <a:outerShdw blurRad="38100" dist="38100" dir="2700000" algn="tl">
                    <a:srgbClr val="000000">
                      <a:alpha val="43137"/>
                    </a:srgbClr>
                  </a:outerShdw>
                </a:effectLst>
                <a:cs typeface="Calibri" panose="020F0502020204030204" pitchFamily="34" charset="0"/>
              </a:rPr>
              <a:t> 2:9)</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Holy Spirit permanently indwells all Christians (John 14:16; Rom 8:9)</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cs typeface="Calibri" panose="020F0502020204030204" pitchFamily="34" charset="0"/>
              </a:rPr>
              <a:t>Sprit indwelt Christians must first be removed prior to the Antichrist's advent</a:t>
            </a:r>
          </a:p>
        </p:txBody>
      </p:sp>
      <p:pic>
        <p:nvPicPr>
          <p:cNvPr id="3" name="Picture 8" descr="http://sergioarevalo.net/wp-content/uploads/2014/05/Holy_Spirit.jpg">
            <a:extLst>
              <a:ext uri="{FF2B5EF4-FFF2-40B4-BE49-F238E27FC236}">
                <a16:creationId xmlns:a16="http://schemas.microsoft.com/office/drawing/2014/main" id="{359B219F-1EAD-2D83-92DB-E318D65929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1095" y="4495799"/>
            <a:ext cx="22898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F4C4DD-CFD6-4945-C15C-3E63C9FF30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1" hangingPunct="1">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Samuel 16:13-14</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Samuel took the horn of oil and anointed him in the midst of his brothers;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came mightily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upon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David from that day forward. And Samuel arose and went to Ramah.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Lord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departed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Saul, and an evil spirit from 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terrorized him.”</a:t>
            </a:r>
          </a:p>
        </p:txBody>
      </p:sp>
    </p:spTree>
    <p:extLst>
      <p:ext uri="{BB962C8B-B14F-4D97-AF65-F5344CB8AC3E}">
        <p14:creationId xmlns:p14="http://schemas.microsoft.com/office/powerpoint/2010/main" val="1442796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ECEC35-9207-4506-B142-1EA028570B67}"/>
              </a:ext>
            </a:extLst>
          </p:cNvPr>
          <p:cNvPicPr>
            <a:picLocks noChangeAspect="1"/>
          </p:cNvPicPr>
          <p:nvPr/>
        </p:nvPicPr>
        <p:blipFill>
          <a:blip r:embed="rId2"/>
          <a:stretch>
            <a:fillRect/>
          </a:stretch>
        </p:blipFill>
        <p:spPr>
          <a:xfrm>
            <a:off x="1981204" y="228600"/>
            <a:ext cx="8229599" cy="640080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9BC6AC-1898-A7D0-4F54-C25F8CF3CD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1" hangingPunct="1">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14:16-17</a:t>
            </a:r>
          </a:p>
          <a:p>
            <a:pPr algn="just">
              <a:spcAft>
                <a:spcPts val="75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ask the Father, and He will give you another Helper,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may be with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forever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is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truth, whom the world cannot receive, because it does not see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or know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know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abides with you and will be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you</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A60E0686-98F5-4674-BE21-385559D2CB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67966" y="3505200"/>
            <a:ext cx="1456068" cy="1371600"/>
          </a:xfrm>
          <a:prstGeom prst="rect">
            <a:avLst/>
          </a:prstGeom>
        </p:spPr>
      </p:pic>
    </p:spTree>
    <p:extLst>
      <p:ext uri="{BB962C8B-B14F-4D97-AF65-F5344CB8AC3E}">
        <p14:creationId xmlns:p14="http://schemas.microsoft.com/office/powerpoint/2010/main" val="25182704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F5BAF2F2-AFCD-4AB8-AC01-8CB9E758F003}"/>
              </a:ext>
            </a:extLst>
          </p:cNvPr>
          <p:cNvSpPr>
            <a:spLocks noGrp="1" noChangeArrowheads="1"/>
          </p:cNvSpPr>
          <p:nvPr>
            <p:ph type="body" idx="1"/>
          </p:nvPr>
        </p:nvSpPr>
        <p:spPr>
          <a:xfrm>
            <a:off x="609600" y="1609725"/>
            <a:ext cx="8153400" cy="4105275"/>
          </a:xfrm>
        </p:spPr>
        <p:txBody>
          <a:bodyPr>
            <a:noAutofit/>
          </a:bodyPr>
          <a:lstStyle/>
          <a:p>
            <a:pPr marL="0" indent="0" algn="just">
              <a:buNone/>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will not, however, incur the risk of pronouncing positively as to the name of Antichrist. But if it had been necessary to announce his name plainly at the present time, it would have been spoken by him who saw the apocalypse. For it was not seen long ago, but almost in our own time, at the end of the reign of Domitian.” </a:t>
            </a:r>
          </a:p>
        </p:txBody>
      </p:sp>
      <p:sp>
        <p:nvSpPr>
          <p:cNvPr id="4" name="TextBox 3">
            <a:extLst>
              <a:ext uri="{FF2B5EF4-FFF2-40B4-BE49-F238E27FC236}">
                <a16:creationId xmlns:a16="http://schemas.microsoft.com/office/drawing/2014/main" id="{A2849AE6-648D-8704-B580-558C4F8B1A26}"/>
              </a:ext>
            </a:extLst>
          </p:cNvPr>
          <p:cNvSpPr txBox="1"/>
          <p:nvPr/>
        </p:nvSpPr>
        <p:spPr>
          <a:xfrm>
            <a:off x="609600" y="235803"/>
            <a:ext cx="10972800" cy="1092607"/>
          </a:xfrm>
          <a:prstGeom prst="rect">
            <a:avLst/>
          </a:prstGeom>
          <a:noFill/>
        </p:spPr>
        <p:txBody>
          <a:bodyPr wrap="square">
            <a:spAutoFit/>
          </a:bodyPr>
          <a:lstStyle/>
          <a:p>
            <a:pPr algn="ctr">
              <a:spcAft>
                <a:spcPts val="600"/>
              </a:spcAft>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Guessing the Identity of the Antichrist?</a:t>
            </a:r>
          </a:p>
          <a:p>
            <a:pPr algn="ctr"/>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Irenaeus </a:t>
            </a:r>
            <a:r>
              <a:rPr 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Against Heresies </a:t>
            </a:r>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5.30.3 </a:t>
            </a:r>
          </a:p>
        </p:txBody>
      </p:sp>
      <p:pic>
        <p:nvPicPr>
          <p:cNvPr id="5" name="Picture 4">
            <a:extLst>
              <a:ext uri="{FF2B5EF4-FFF2-40B4-BE49-F238E27FC236}">
                <a16:creationId xmlns:a16="http://schemas.microsoft.com/office/drawing/2014/main" id="{0DFCEFE0-6F56-1390-8217-C6D76C036833}"/>
              </a:ext>
            </a:extLst>
          </p:cNvPr>
          <p:cNvPicPr>
            <a:picLocks noChangeAspect="1"/>
          </p:cNvPicPr>
          <p:nvPr/>
        </p:nvPicPr>
        <p:blipFill rotWithShape="1">
          <a:blip r:embed="rId2"/>
          <a:srcRect l="12740" t="8000" r="17123" b="8000"/>
          <a:stretch/>
        </p:blipFill>
        <p:spPr>
          <a:xfrm>
            <a:off x="9144000" y="1828800"/>
            <a:ext cx="2438400" cy="3200400"/>
          </a:xfrm>
          <a:prstGeom prst="rect">
            <a:avLst/>
          </a:prstGeom>
        </p:spPr>
      </p:pic>
    </p:spTree>
    <p:extLst>
      <p:ext uri="{BB962C8B-B14F-4D97-AF65-F5344CB8AC3E}">
        <p14:creationId xmlns:p14="http://schemas.microsoft.com/office/powerpoint/2010/main" val="42405023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85F796-784A-A684-413F-F7EBCFB59EE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pic>
        <p:nvPicPr>
          <p:cNvPr id="3" name="Picture 2">
            <a:extLst>
              <a:ext uri="{FF2B5EF4-FFF2-40B4-BE49-F238E27FC236}">
                <a16:creationId xmlns:a16="http://schemas.microsoft.com/office/drawing/2014/main" id="{1720A0A6-8B36-4D09-B3F7-A71510E5D2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69497" y="2438202"/>
            <a:ext cx="3853006" cy="2286198"/>
          </a:xfrm>
          <a:prstGeom prst="rect">
            <a:avLst/>
          </a:prstGeom>
        </p:spPr>
      </p:pic>
      <p:sp>
        <p:nvSpPr>
          <p:cNvPr id="6" name="TextBox 5">
            <a:extLst>
              <a:ext uri="{FF2B5EF4-FFF2-40B4-BE49-F238E27FC236}">
                <a16:creationId xmlns:a16="http://schemas.microsoft.com/office/drawing/2014/main" id="{61B46C0B-56D3-2FAB-8305-6DA213A2F285}"/>
              </a:ext>
            </a:extLst>
          </p:cNvPr>
          <p:cNvSpPr txBox="1"/>
          <p:nvPr/>
        </p:nvSpPr>
        <p:spPr>
          <a:xfrm>
            <a:off x="1066800" y="0"/>
            <a:ext cx="10058400" cy="1969770"/>
          </a:xfrm>
          <a:prstGeom prst="rect">
            <a:avLst/>
          </a:prstGeom>
          <a:noFill/>
        </p:spPr>
        <p:txBody>
          <a:bodyPr wrap="square">
            <a:spAutoFit/>
          </a:bodyPr>
          <a:lstStyle/>
          <a:p>
            <a:pPr algn="ctr" defTabSz="514350" eaLnBrk="1" hangingPunct="1">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Psalm 50:10</a:t>
            </a:r>
          </a:p>
          <a:p>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every beast of the forest is Mine, The cattle on a thousand hills.”</a:t>
            </a:r>
          </a:p>
        </p:txBody>
      </p:sp>
    </p:spTree>
    <p:extLst>
      <p:ext uri="{BB962C8B-B14F-4D97-AF65-F5344CB8AC3E}">
        <p14:creationId xmlns:p14="http://schemas.microsoft.com/office/powerpoint/2010/main" val="7538664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1638300" y="1371600"/>
            <a:ext cx="8915400" cy="3429000"/>
          </a:xfrm>
        </p:spPr>
        <p:txBody>
          <a:bodyPr/>
          <a:lstStyle/>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cs typeface="Calibri" panose="020F0502020204030204" pitchFamily="34" charset="0"/>
              </a:rPr>
              <a:t>Extended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cs typeface="Calibri" panose="020F0502020204030204" pitchFamily="34" charset="0"/>
              </a:rPr>
              <a:t>Immediate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2 Thess. 2:2 is a review course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Early Bible translations favor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Physical departure is held by credible scholars</a:t>
            </a:r>
          </a:p>
        </p:txBody>
      </p:sp>
      <p:pic>
        <p:nvPicPr>
          <p:cNvPr id="2" name="Picture 4">
            <a:extLst>
              <a:ext uri="{FF2B5EF4-FFF2-40B4-BE49-F238E27FC236}">
                <a16:creationId xmlns:a16="http://schemas.microsoft.com/office/drawing/2014/main" id="{7E7CD427-5053-577F-A0D8-143E20B1016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92083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BB519B-FC7D-6CF7-F2C1-3FD301878D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9939" name="Rectangle 3"/>
          <p:cNvSpPr>
            <a:spLocks noGrp="1"/>
          </p:cNvSpPr>
          <p:nvPr>
            <p:ph type="body" sz="half" idx="2"/>
          </p:nvPr>
        </p:nvSpPr>
        <p:spPr>
          <a:xfrm>
            <a:off x="609600" y="0"/>
            <a:ext cx="10972800" cy="5105400"/>
          </a:xfrm>
        </p:spPr>
        <p:txBody>
          <a:bodyPr/>
          <a:lstStyle/>
          <a:p>
            <a:pPr marL="0" indent="0" algn="ctr" defTabSz="514350" eaLnBrk="1" hangingPunct="1">
              <a:spcBef>
                <a:spcPts val="0"/>
              </a:spcBef>
              <a:spcAft>
                <a:spcPts val="1200"/>
              </a:spcAft>
              <a:buNone/>
              <a:defRPr/>
            </a:pPr>
            <a:r>
              <a:rPr lang="en-US" sz="4000" kern="1200" dirty="0">
                <a:solidFill>
                  <a:srgbClr val="00FFFF"/>
                </a:solidFill>
                <a:ea typeface="+mj-ea"/>
                <a:cs typeface="Calibri" panose="020F0502020204030204" pitchFamily="34" charset="0"/>
              </a:rPr>
              <a:t>1 Thessalonians 4:16-18</a:t>
            </a:r>
          </a:p>
          <a:p>
            <a:pPr marL="0" indent="0" algn="just">
              <a:spcBef>
                <a:spcPts val="0"/>
              </a:spcBef>
              <a:buNone/>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Himself will descend from heaven with a shout, with the voice of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trumpet of God, and the dead in Christ will rise first.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we who are alive and remain will be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caught up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harpazō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together with them in the clouds to meet the Lord in the air, and so we shall always be with the Lord.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p>
        </p:txBody>
      </p:sp>
    </p:spTree>
    <p:extLst>
      <p:ext uri="{BB962C8B-B14F-4D97-AF65-F5344CB8AC3E}">
        <p14:creationId xmlns:p14="http://schemas.microsoft.com/office/powerpoint/2010/main" val="36946270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BB4B03-61B5-06A8-34C4-93F88AC1D6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3052118"/>
          </a:xfrm>
          <a:prstGeom prst="rect">
            <a:avLst/>
          </a:prstGeom>
        </p:spPr>
        <p:txBody>
          <a:bodyPr wrap="square">
            <a:spAutoFit/>
          </a:bodyPr>
          <a:lstStyle/>
          <a:p>
            <a:pPr algn="ctr" defTabSz="514350" eaLnBrk="1" hangingPunct="1">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and the man of lawlessness is revealed, the son of destruction.”</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0396"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87973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9D0505D-B8B2-4A54-B139-D73DC20FD899}"/>
              </a:ext>
            </a:extLst>
          </p:cNvPr>
          <p:cNvGraphicFramePr>
            <a:graphicFrameLocks noGrp="1"/>
          </p:cNvGraphicFramePr>
          <p:nvPr/>
        </p:nvGraphicFramePr>
        <p:xfrm>
          <a:off x="1981200" y="502920"/>
          <a:ext cx="8229600" cy="5852160"/>
        </p:xfrm>
        <a:graphic>
          <a:graphicData uri="http://schemas.openxmlformats.org/drawingml/2006/table">
            <a:tbl>
              <a:tblPr firstRow="1" bandRow="1">
                <a:tableStyleId>{073A0DAA-6AF3-43AB-8588-CEC1D06C72B9}</a:tableStyleId>
              </a:tblPr>
              <a:tblGrid>
                <a:gridCol w="4114800">
                  <a:extLst>
                    <a:ext uri="{9D8B030D-6E8A-4147-A177-3AD203B41FA5}">
                      <a16:colId xmlns:a16="http://schemas.microsoft.com/office/drawing/2014/main" val="1380849122"/>
                    </a:ext>
                  </a:extLst>
                </a:gridCol>
                <a:gridCol w="4114800">
                  <a:extLst>
                    <a:ext uri="{9D8B030D-6E8A-4147-A177-3AD203B41FA5}">
                      <a16:colId xmlns:a16="http://schemas.microsoft.com/office/drawing/2014/main" val="2171604778"/>
                    </a:ext>
                  </a:extLst>
                </a:gridCol>
              </a:tblGrid>
              <a:tr h="731520">
                <a:tc gridSpan="2">
                  <a:txBody>
                    <a:bodyPr/>
                    <a:lstStyle/>
                    <a:p>
                      <a:pPr algn="ct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Paul’s Various Rapture Terms</a:t>
                      </a:r>
                      <a:endParaRPr lang="en-US" dirty="0"/>
                    </a:p>
                  </a:txBody>
                  <a:tcPr anchor="ctr"/>
                </a:tc>
                <a:tc hMerge="1">
                  <a:txBody>
                    <a:bodyPr/>
                    <a:lstStyle/>
                    <a:p>
                      <a:endParaRPr lang="en-US" dirty="0"/>
                    </a:p>
                  </a:txBody>
                  <a:tcPr/>
                </a:tc>
                <a:extLst>
                  <a:ext uri="{0D108BD9-81ED-4DB2-BD59-A6C34878D82A}">
                    <a16:rowId xmlns:a16="http://schemas.microsoft.com/office/drawing/2014/main" val="1239235635"/>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parousia</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2 Thess. 2:1</a:t>
                      </a:r>
                      <a:endParaRPr lang="en-US" sz="2800" dirty="0"/>
                    </a:p>
                  </a:txBody>
                  <a:tcPr anchor="ctr"/>
                </a:tc>
                <a:extLst>
                  <a:ext uri="{0D108BD9-81ED-4DB2-BD59-A6C34878D82A}">
                    <a16:rowId xmlns:a16="http://schemas.microsoft.com/office/drawing/2014/main" val="1760694516"/>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episynagōgē</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2 Thess. 2:1</a:t>
                      </a:r>
                      <a:endParaRPr lang="en-US" sz="2800" dirty="0"/>
                    </a:p>
                  </a:txBody>
                  <a:tcPr anchor="ctr"/>
                </a:tc>
                <a:extLst>
                  <a:ext uri="{0D108BD9-81ED-4DB2-BD59-A6C34878D82A}">
                    <a16:rowId xmlns:a16="http://schemas.microsoft.com/office/drawing/2014/main" val="2219576520"/>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apokalypsis</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1 Cor. 1:7</a:t>
                      </a:r>
                      <a:endParaRPr lang="en-US" sz="2800" dirty="0"/>
                    </a:p>
                  </a:txBody>
                  <a:tcPr anchor="ctr"/>
                </a:tc>
                <a:extLst>
                  <a:ext uri="{0D108BD9-81ED-4DB2-BD59-A6C34878D82A}">
                    <a16:rowId xmlns:a16="http://schemas.microsoft.com/office/drawing/2014/main" val="2761719373"/>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epiphaneia</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Titus 2:13</a:t>
                      </a:r>
                      <a:endParaRPr lang="en-US" sz="2800" dirty="0"/>
                    </a:p>
                  </a:txBody>
                  <a:tcPr anchor="ctr"/>
                </a:tc>
                <a:extLst>
                  <a:ext uri="{0D108BD9-81ED-4DB2-BD59-A6C34878D82A}">
                    <a16:rowId xmlns:a16="http://schemas.microsoft.com/office/drawing/2014/main" val="2052818359"/>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rhyomai</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1 Thess. 1:10</a:t>
                      </a:r>
                      <a:endParaRPr lang="en-US" sz="2800" dirty="0"/>
                    </a:p>
                  </a:txBody>
                  <a:tcPr anchor="ctr"/>
                </a:tc>
                <a:extLst>
                  <a:ext uri="{0D108BD9-81ED-4DB2-BD59-A6C34878D82A}">
                    <a16:rowId xmlns:a16="http://schemas.microsoft.com/office/drawing/2014/main" val="1503851759"/>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harpazō</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1 Thess. 4:17</a:t>
                      </a:r>
                      <a:endParaRPr lang="en-US" sz="2800" dirty="0"/>
                    </a:p>
                  </a:txBody>
                  <a:tcPr anchor="ctr"/>
                </a:tc>
                <a:extLst>
                  <a:ext uri="{0D108BD9-81ED-4DB2-BD59-A6C34878D82A}">
                    <a16:rowId xmlns:a16="http://schemas.microsoft.com/office/drawing/2014/main" val="2922670412"/>
                  </a:ext>
                </a:extLst>
              </a:tr>
              <a:tr h="73152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800" i="1" dirty="0">
                          <a:effectLst/>
                          <a:latin typeface="Calibri" panose="020F0502020204030204" pitchFamily="34" charset="0"/>
                          <a:cs typeface="Calibri" panose="020F0502020204030204" pitchFamily="34" charset="0"/>
                        </a:rPr>
                        <a:t>apostasia</a:t>
                      </a:r>
                      <a:endParaRPr lang="en-US" sz="2800" dirty="0"/>
                    </a:p>
                  </a:txBody>
                  <a:tcPr anchor="ctr"/>
                </a:tc>
                <a:tc>
                  <a:txBody>
                    <a:bodyPr/>
                    <a:lstStyle/>
                    <a:p>
                      <a:pPr algn="ctr"/>
                      <a:r>
                        <a:rPr lang="en-US" sz="2800" dirty="0">
                          <a:effectLst/>
                          <a:latin typeface="Calibri" panose="020F0502020204030204" pitchFamily="34" charset="0"/>
                          <a:cs typeface="Calibri" panose="020F0502020204030204" pitchFamily="34" charset="0"/>
                        </a:rPr>
                        <a:t>2 Thess. 2:3a</a:t>
                      </a:r>
                      <a:endParaRPr lang="en-US" sz="2800" dirty="0"/>
                    </a:p>
                  </a:txBody>
                  <a:tcPr anchor="ctr"/>
                </a:tc>
                <a:extLst>
                  <a:ext uri="{0D108BD9-81ED-4DB2-BD59-A6C34878D82A}">
                    <a16:rowId xmlns:a16="http://schemas.microsoft.com/office/drawing/2014/main" val="3089917511"/>
                  </a:ext>
                </a:extLst>
              </a:tr>
            </a:tbl>
          </a:graphicData>
        </a:graphic>
      </p:graphicFrame>
      <p:pic>
        <p:nvPicPr>
          <p:cNvPr id="41989" name="Picture 4">
            <a:extLst>
              <a:ext uri="{FF2B5EF4-FFF2-40B4-BE49-F238E27FC236}">
                <a16:creationId xmlns:a16="http://schemas.microsoft.com/office/drawing/2014/main" id="{1C7F3FC4-8325-4713-B53D-36703AD8E6F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21" y="2895600"/>
            <a:ext cx="147196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93956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09800" y="228600"/>
            <a:ext cx="7772400" cy="11430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Exemption from Death </a:t>
            </a:r>
            <a:br>
              <a:rPr lang="en-US" altLang="en-US" sz="40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(1 Cor 15:54-56)</a:t>
            </a:r>
          </a:p>
        </p:txBody>
      </p:sp>
      <p:sp>
        <p:nvSpPr>
          <p:cNvPr id="13315" name="Rectangle 3"/>
          <p:cNvSpPr>
            <a:spLocks noGrp="1" noChangeArrowheads="1"/>
          </p:cNvSpPr>
          <p:nvPr>
            <p:ph type="body" sz="half" idx="1"/>
          </p:nvPr>
        </p:nvSpPr>
        <p:spPr>
          <a:xfrm>
            <a:off x="1066800" y="1447800"/>
            <a:ext cx="6400800" cy="4953000"/>
          </a:xfrm>
        </p:spPr>
        <p:txBody>
          <a:bodyPr/>
          <a:lstStyle/>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Enoch (Gen 5:24)</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Elijah (2 Kings 2)</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 (Acts 1:11; Rev 12:5)</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Philip (Acts 8:39)                                 </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Paul (2 Cor 12:2, 4)</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(Rev 4:1-2)</a:t>
            </a:r>
          </a:p>
          <a:p>
            <a:pPr marL="457200" indent="-457200" eaLnBrk="1" hangingPunct="1">
              <a:lnSpc>
                <a:spcPct val="90000"/>
              </a:lnSpc>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Two witnesses (Rev 11:12)</a:t>
            </a:r>
          </a:p>
        </p:txBody>
      </p:sp>
      <p:pic>
        <p:nvPicPr>
          <p:cNvPr id="33796" name="Picture 5" descr="clip0105"/>
          <p:cNvPicPr>
            <a:picLocks noGrp="1" noChangeAspect="1" noChangeArrowheads="1"/>
          </p:cNvPicPr>
          <p:nvPr>
            <p:ph type="clipArt" sz="half" idx="2"/>
          </p:nvPr>
        </p:nvPicPr>
        <p:blipFill>
          <a:blip r:embed="rId2">
            <a:extLst>
              <a:ext uri="{28A0092B-C50C-407E-A947-70E740481C1C}">
                <a14:useLocalDpi xmlns:a14="http://schemas.microsoft.com/office/drawing/2010/main"/>
              </a:ext>
            </a:extLst>
          </a:blip>
          <a:srcRect/>
          <a:stretch>
            <a:fillRect/>
          </a:stretch>
        </p:blipFill>
        <p:spPr>
          <a:xfrm>
            <a:off x="7780976" y="1828800"/>
            <a:ext cx="3344224" cy="3200400"/>
          </a:xfrm>
          <a:prstGeom prst="ellipse">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803200-0048-FBEB-0151-D2DCAB6725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3"/>
            <a:ext cx="109728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1" hangingPunct="1">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Thessalonians 2:5</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 you not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remember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while I was still with you, I was telling you these things?”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923FA2F4-1BCD-49A4-82C1-56449B6551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7791" y="2514600"/>
            <a:ext cx="1836418" cy="2286000"/>
          </a:xfrm>
          <a:prstGeom prst="rect">
            <a:avLst/>
          </a:prstGeom>
        </p:spPr>
      </p:pic>
    </p:spTree>
    <p:extLst>
      <p:ext uri="{BB962C8B-B14F-4D97-AF65-F5344CB8AC3E}">
        <p14:creationId xmlns:p14="http://schemas.microsoft.com/office/powerpoint/2010/main" val="26140577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1638300" y="1371600"/>
            <a:ext cx="9029700" cy="3429000"/>
          </a:xfrm>
        </p:spPr>
        <p:txBody>
          <a:bodyPr/>
          <a:lstStyle/>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cs typeface="Calibri" panose="020F0502020204030204" pitchFamily="34" charset="0"/>
              </a:rPr>
              <a:t>Extended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cs typeface="Calibri" panose="020F0502020204030204" pitchFamily="34" charset="0"/>
              </a:rPr>
              <a:t>Immediate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cs typeface="Calibri" panose="020F0502020204030204" pitchFamily="34" charset="0"/>
              </a:rPr>
              <a:t>2 Thess. 2:2 is a review course</a:t>
            </a:r>
          </a:p>
          <a:p>
            <a:pPr marL="687388" indent="-687388">
              <a:spcBef>
                <a:spcPts val="0"/>
              </a:spcBef>
              <a:spcAft>
                <a:spcPts val="1200"/>
              </a:spcAft>
              <a:buSzPct val="100000"/>
              <a:buFont typeface="+mj-lt"/>
              <a:buAutoNum type="arabicPeriod" startAt="6"/>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Early Bible translations favor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Physical departure is held by credible scholars</a:t>
            </a:r>
          </a:p>
        </p:txBody>
      </p:sp>
      <p:pic>
        <p:nvPicPr>
          <p:cNvPr id="2" name="Picture 4">
            <a:extLst>
              <a:ext uri="{FF2B5EF4-FFF2-40B4-BE49-F238E27FC236}">
                <a16:creationId xmlns:a16="http://schemas.microsoft.com/office/drawing/2014/main" id="{7E7CD427-5053-577F-A0D8-143E20B1016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3441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1AE4D5-63C4-49F3-B6FF-21A95F24B8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81200" y="228600"/>
            <a:ext cx="8229600" cy="6400800"/>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13CC42A-8689-4622-8CF2-84D9749B3263}"/>
              </a:ext>
            </a:extLst>
          </p:cNvPr>
          <p:cNvGraphicFramePr>
            <a:graphicFrameLocks noGrp="1"/>
          </p:cNvGraphicFramePr>
          <p:nvPr>
            <p:ph idx="1"/>
          </p:nvPr>
        </p:nvGraphicFramePr>
        <p:xfrm>
          <a:off x="1981200" y="182861"/>
          <a:ext cx="8229600" cy="6492281"/>
        </p:xfrm>
        <a:graphic>
          <a:graphicData uri="http://schemas.openxmlformats.org/drawingml/2006/table">
            <a:tbl>
              <a:tblPr firstRow="1" bandRow="1">
                <a:tableStyleId>{073A0DAA-6AF3-43AB-8588-CEC1D06C72B9}</a:tableStyleId>
              </a:tblPr>
              <a:tblGrid>
                <a:gridCol w="1246910">
                  <a:extLst>
                    <a:ext uri="{9D8B030D-6E8A-4147-A177-3AD203B41FA5}">
                      <a16:colId xmlns:a16="http://schemas.microsoft.com/office/drawing/2014/main" val="20000"/>
                    </a:ext>
                  </a:extLst>
                </a:gridCol>
                <a:gridCol w="3491345">
                  <a:extLst>
                    <a:ext uri="{9D8B030D-6E8A-4147-A177-3AD203B41FA5}">
                      <a16:colId xmlns:a16="http://schemas.microsoft.com/office/drawing/2014/main" val="20001"/>
                    </a:ext>
                  </a:extLst>
                </a:gridCol>
                <a:gridCol w="3491345">
                  <a:extLst>
                    <a:ext uri="{9D8B030D-6E8A-4147-A177-3AD203B41FA5}">
                      <a16:colId xmlns:a16="http://schemas.microsoft.com/office/drawing/2014/main" val="20002"/>
                    </a:ext>
                  </a:extLst>
                </a:gridCol>
              </a:tblGrid>
              <a:tr h="579133">
                <a:tc gridSpan="3">
                  <a:txBody>
                    <a:bodyPr/>
                    <a:lstStyle/>
                    <a:p>
                      <a:pPr algn="ctr"/>
                      <a:r>
                        <a:rPr lang="en-US" sz="3200" b="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“Departing First” or “Falling Away”</a:t>
                      </a:r>
                    </a:p>
                  </a:txBody>
                  <a:tcPr marT="45727" marB="45727" anchor="ctr"/>
                </a:tc>
                <a:tc hMerge="1">
                  <a:txBody>
                    <a:bodyPr/>
                    <a:lstStyle/>
                    <a:p>
                      <a:endParaRPr lang="en-US" sz="2800" dirty="0"/>
                    </a:p>
                  </a:txBody>
                  <a:tcPr marT="45726" marB="45726"/>
                </a:tc>
                <a:tc hMerge="1">
                  <a:txBody>
                    <a:bodyPr/>
                    <a:lstStyle/>
                    <a:p>
                      <a:endParaRPr lang="en-US" sz="2800" dirty="0"/>
                    </a:p>
                  </a:txBody>
                  <a:tcPr marT="45726" marB="45726"/>
                </a:tc>
                <a:extLst>
                  <a:ext uri="{0D108BD9-81ED-4DB2-BD59-A6C34878D82A}">
                    <a16:rowId xmlns:a16="http://schemas.microsoft.com/office/drawing/2014/main" val="3394375327"/>
                  </a:ext>
                </a:extLst>
              </a:tr>
              <a:tr h="518173">
                <a:tc>
                  <a:txBody>
                    <a:bodyPr/>
                    <a:lstStyle/>
                    <a:p>
                      <a:pPr algn="ctr"/>
                      <a:r>
                        <a:rPr lang="en-US" sz="2800" dirty="0">
                          <a:solidFill>
                            <a:srgbClr val="C00000"/>
                          </a:solidFill>
                          <a:latin typeface="Calibri" panose="020F0502020204030204" pitchFamily="34" charset="0"/>
                          <a:cs typeface="Calibri" panose="020F0502020204030204" pitchFamily="34" charset="0"/>
                        </a:rPr>
                        <a:t>Year</a:t>
                      </a:r>
                    </a:p>
                  </a:txBody>
                  <a:tcPr marT="45727" marB="45727" anchor="ctr"/>
                </a:tc>
                <a:tc>
                  <a:txBody>
                    <a:bodyPr/>
                    <a:lstStyle/>
                    <a:p>
                      <a:pPr algn="ctr"/>
                      <a:r>
                        <a:rPr lang="en-US" sz="2800" dirty="0">
                          <a:solidFill>
                            <a:srgbClr val="C00000"/>
                          </a:solidFill>
                          <a:latin typeface="Calibri" panose="020F0502020204030204" pitchFamily="34" charset="0"/>
                          <a:cs typeface="Calibri" panose="020F0502020204030204" pitchFamily="34" charset="0"/>
                        </a:rPr>
                        <a:t>Bible</a:t>
                      </a:r>
                    </a:p>
                  </a:txBody>
                  <a:tcPr marT="45727" marB="45727" anchor="ctr"/>
                </a:tc>
                <a:tc>
                  <a:txBody>
                    <a:bodyPr/>
                    <a:lstStyle/>
                    <a:p>
                      <a:pPr algn="ctr"/>
                      <a:r>
                        <a:rPr lang="en-US" sz="2800" dirty="0">
                          <a:solidFill>
                            <a:srgbClr val="C00000"/>
                          </a:solidFill>
                          <a:latin typeface="Calibri" panose="020F0502020204030204" pitchFamily="34" charset="0"/>
                          <a:cs typeface="Calibri" panose="020F0502020204030204" pitchFamily="34" charset="0"/>
                        </a:rPr>
                        <a:t>Translation</a:t>
                      </a:r>
                    </a:p>
                  </a:txBody>
                  <a:tcPr marT="45727" marB="45727" anchor="ctr"/>
                </a:tc>
                <a:extLst>
                  <a:ext uri="{0D108BD9-81ED-4DB2-BD59-A6C34878D82A}">
                    <a16:rowId xmlns:a16="http://schemas.microsoft.com/office/drawing/2014/main" val="10000"/>
                  </a:ext>
                </a:extLst>
              </a:tr>
              <a:tr h="548640">
                <a:tc>
                  <a:txBody>
                    <a:bodyPr/>
                    <a:lstStyle/>
                    <a:p>
                      <a:pPr algn="ctr"/>
                      <a:r>
                        <a:rPr lang="en-US" sz="2600" dirty="0">
                          <a:latin typeface="Calibri" panose="020F0502020204030204" pitchFamily="34" charset="0"/>
                          <a:cs typeface="Calibri" panose="020F0502020204030204" pitchFamily="34" charset="0"/>
                        </a:rPr>
                        <a:t>1384</a:t>
                      </a:r>
                    </a:p>
                  </a:txBody>
                  <a:tcPr marT="45727" marB="45727" anchor="ctr"/>
                </a:tc>
                <a:tc>
                  <a:txBody>
                    <a:bodyPr/>
                    <a:lstStyle/>
                    <a:p>
                      <a:r>
                        <a:rPr lang="en-US" sz="2600" dirty="0">
                          <a:latin typeface="Calibri" panose="020F0502020204030204" pitchFamily="34" charset="0"/>
                          <a:cs typeface="Calibri" panose="020F0502020204030204" pitchFamily="34" charset="0"/>
                        </a:rPr>
                        <a:t>Wycliffe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Departynge</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1"/>
                  </a:ext>
                </a:extLst>
              </a:tr>
              <a:tr h="548640">
                <a:tc>
                  <a:txBody>
                    <a:bodyPr/>
                    <a:lstStyle/>
                    <a:p>
                      <a:pPr algn="ctr"/>
                      <a:r>
                        <a:rPr lang="en-US" sz="2600" dirty="0">
                          <a:latin typeface="Calibri" panose="020F0502020204030204" pitchFamily="34" charset="0"/>
                          <a:cs typeface="Calibri" panose="020F0502020204030204" pitchFamily="34" charset="0"/>
                        </a:rPr>
                        <a:t>1526</a:t>
                      </a:r>
                    </a:p>
                  </a:txBody>
                  <a:tcPr marT="45727" marB="45727" anchor="ctr"/>
                </a:tc>
                <a:tc>
                  <a:txBody>
                    <a:bodyPr/>
                    <a:lstStyle/>
                    <a:p>
                      <a:r>
                        <a:rPr lang="en-US" sz="2600" dirty="0">
                          <a:latin typeface="Calibri" panose="020F0502020204030204" pitchFamily="34" charset="0"/>
                          <a:cs typeface="Calibri" panose="020F0502020204030204" pitchFamily="34" charset="0"/>
                        </a:rPr>
                        <a:t>Tyndale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Departynge</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2"/>
                  </a:ext>
                </a:extLst>
              </a:tr>
              <a:tr h="548640">
                <a:tc>
                  <a:txBody>
                    <a:bodyPr/>
                    <a:lstStyle/>
                    <a:p>
                      <a:pPr algn="ctr"/>
                      <a:r>
                        <a:rPr lang="en-US" sz="2600" dirty="0">
                          <a:latin typeface="Calibri" panose="020F0502020204030204" pitchFamily="34" charset="0"/>
                          <a:cs typeface="Calibri" panose="020F0502020204030204" pitchFamily="34" charset="0"/>
                        </a:rPr>
                        <a:t>1535</a:t>
                      </a:r>
                    </a:p>
                  </a:txBody>
                  <a:tcPr marT="45727" marB="45727" anchor="ctr"/>
                </a:tc>
                <a:tc>
                  <a:txBody>
                    <a:bodyPr/>
                    <a:lstStyle/>
                    <a:p>
                      <a:r>
                        <a:rPr lang="en-US" sz="2600" dirty="0">
                          <a:latin typeface="Calibri" panose="020F0502020204030204" pitchFamily="34" charset="0"/>
                          <a:cs typeface="Calibri" panose="020F0502020204030204" pitchFamily="34" charset="0"/>
                        </a:rPr>
                        <a:t>Coverdale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Departynge</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3"/>
                  </a:ext>
                </a:extLst>
              </a:tr>
              <a:tr h="548640">
                <a:tc>
                  <a:txBody>
                    <a:bodyPr/>
                    <a:lstStyle/>
                    <a:p>
                      <a:pPr algn="ctr"/>
                      <a:r>
                        <a:rPr lang="en-US" sz="2600" dirty="0">
                          <a:latin typeface="Calibri" panose="020F0502020204030204" pitchFamily="34" charset="0"/>
                          <a:cs typeface="Calibri" panose="020F0502020204030204" pitchFamily="34" charset="0"/>
                        </a:rPr>
                        <a:t>1539</a:t>
                      </a:r>
                    </a:p>
                  </a:txBody>
                  <a:tcPr marT="45727" marB="45727" anchor="ctr"/>
                </a:tc>
                <a:tc>
                  <a:txBody>
                    <a:bodyPr/>
                    <a:lstStyle/>
                    <a:p>
                      <a:r>
                        <a:rPr lang="en-US" sz="2600" dirty="0">
                          <a:latin typeface="Calibri" panose="020F0502020204030204" pitchFamily="34" charset="0"/>
                          <a:cs typeface="Calibri" panose="020F0502020204030204" pitchFamily="34" charset="0"/>
                        </a:rPr>
                        <a:t>Crammer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Departing</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4"/>
                  </a:ext>
                </a:extLst>
              </a:tr>
              <a:tr h="548640">
                <a:tc>
                  <a:txBody>
                    <a:bodyPr/>
                    <a:lstStyle/>
                    <a:p>
                      <a:pPr algn="ctr"/>
                      <a:r>
                        <a:rPr lang="en-US" sz="2600" dirty="0">
                          <a:latin typeface="Calibri" panose="020F0502020204030204" pitchFamily="34" charset="0"/>
                          <a:cs typeface="Calibri" panose="020F0502020204030204" pitchFamily="34" charset="0"/>
                        </a:rPr>
                        <a:t>1576</a:t>
                      </a:r>
                    </a:p>
                  </a:txBody>
                  <a:tcPr marT="45727" marB="45727" anchor="ctr"/>
                </a:tc>
                <a:tc>
                  <a:txBody>
                    <a:bodyPr/>
                    <a:lstStyle/>
                    <a:p>
                      <a:r>
                        <a:rPr lang="en-US" sz="2600" dirty="0">
                          <a:latin typeface="Calibri" panose="020F0502020204030204" pitchFamily="34" charset="0"/>
                          <a:cs typeface="Calibri" panose="020F0502020204030204" pitchFamily="34" charset="0"/>
                        </a:rPr>
                        <a:t>Breeches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Departing</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5"/>
                  </a:ext>
                </a:extLst>
              </a:tr>
              <a:tr h="548640">
                <a:tc>
                  <a:txBody>
                    <a:bodyPr/>
                    <a:lstStyle/>
                    <a:p>
                      <a:pPr algn="ctr"/>
                      <a:r>
                        <a:rPr lang="en-US" sz="2600" dirty="0">
                          <a:latin typeface="Calibri" panose="020F0502020204030204" pitchFamily="34" charset="0"/>
                          <a:cs typeface="Calibri" panose="020F0502020204030204" pitchFamily="34" charset="0"/>
                        </a:rPr>
                        <a:t>1583</a:t>
                      </a:r>
                    </a:p>
                  </a:txBody>
                  <a:tcPr marT="45727" marB="45727" anchor="ctr"/>
                </a:tc>
                <a:tc>
                  <a:txBody>
                    <a:bodyPr/>
                    <a:lstStyle/>
                    <a:p>
                      <a:r>
                        <a:rPr lang="en-US" sz="2600" dirty="0">
                          <a:latin typeface="Calibri" panose="020F0502020204030204" pitchFamily="34" charset="0"/>
                          <a:cs typeface="Calibri" panose="020F0502020204030204" pitchFamily="34" charset="0"/>
                        </a:rPr>
                        <a:t>Beeza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Departing</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6"/>
                  </a:ext>
                </a:extLst>
              </a:tr>
              <a:tr h="548640">
                <a:tc>
                  <a:txBody>
                    <a:bodyPr/>
                    <a:lstStyle/>
                    <a:p>
                      <a:pPr algn="ctr"/>
                      <a:r>
                        <a:rPr lang="en-US" sz="2600" dirty="0">
                          <a:latin typeface="Calibri" panose="020F0502020204030204" pitchFamily="34" charset="0"/>
                          <a:cs typeface="Calibri" panose="020F0502020204030204" pitchFamily="34" charset="0"/>
                        </a:rPr>
                        <a:t>1608</a:t>
                      </a:r>
                    </a:p>
                  </a:txBody>
                  <a:tcPr marT="45727" marB="45727" anchor="ctr"/>
                </a:tc>
                <a:tc>
                  <a:txBody>
                    <a:bodyPr/>
                    <a:lstStyle/>
                    <a:p>
                      <a:r>
                        <a:rPr lang="en-US" sz="2600" dirty="0">
                          <a:latin typeface="Calibri" panose="020F0502020204030204" pitchFamily="34" charset="0"/>
                          <a:cs typeface="Calibri" panose="020F0502020204030204" pitchFamily="34" charset="0"/>
                        </a:rPr>
                        <a:t>Geneva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Departing</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7"/>
                  </a:ext>
                </a:extLst>
              </a:tr>
              <a:tr h="548640">
                <a:tc>
                  <a:txBody>
                    <a:bodyPr/>
                    <a:lstStyle/>
                    <a:p>
                      <a:pPr algn="ctr"/>
                      <a:r>
                        <a:rPr lang="en-US" sz="2600" dirty="0">
                          <a:latin typeface="Calibri" panose="020F0502020204030204" pitchFamily="34" charset="0"/>
                          <a:cs typeface="Calibri" panose="020F0502020204030204" pitchFamily="34" charset="0"/>
                        </a:rPr>
                        <a:t>1576</a:t>
                      </a:r>
                    </a:p>
                  </a:txBody>
                  <a:tcPr marT="45727" marB="45727" anchor="ctr"/>
                </a:tc>
                <a:tc>
                  <a:txBody>
                    <a:bodyPr/>
                    <a:lstStyle/>
                    <a:p>
                      <a:r>
                        <a:rPr lang="en-US" sz="2600" dirty="0">
                          <a:latin typeface="Calibri" panose="020F0502020204030204" pitchFamily="34" charset="0"/>
                          <a:cs typeface="Calibri" panose="020F0502020204030204" pitchFamily="34" charset="0"/>
                        </a:rPr>
                        <a:t>Rheims Bible</a:t>
                      </a:r>
                    </a:p>
                  </a:txBody>
                  <a:tcPr marT="45727" marB="45727" anchor="ctr"/>
                </a:tc>
                <a:tc>
                  <a:txBody>
                    <a:bodyPr/>
                    <a:lstStyle/>
                    <a:p>
                      <a:r>
                        <a:rPr lang="en-US" sz="2600" b="1" kern="1200" dirty="0">
                          <a:solidFill>
                            <a:srgbClr val="C00000"/>
                          </a:solidFill>
                          <a:latin typeface="Calibri" panose="020F0502020204030204" pitchFamily="34" charset="0"/>
                          <a:ea typeface="+mn-ea"/>
                          <a:cs typeface="Calibri" panose="020F0502020204030204" pitchFamily="34" charset="0"/>
                        </a:rPr>
                        <a:t>The Protestant “Revolt”</a:t>
                      </a:r>
                    </a:p>
                  </a:txBody>
                  <a:tcPr marT="45727" marB="45727" anchor="ctr"/>
                </a:tc>
                <a:extLst>
                  <a:ext uri="{0D108BD9-81ED-4DB2-BD59-A6C34878D82A}">
                    <a16:rowId xmlns:a16="http://schemas.microsoft.com/office/drawing/2014/main" val="1896520417"/>
                  </a:ext>
                </a:extLst>
              </a:tr>
              <a:tr h="548640">
                <a:tc>
                  <a:txBody>
                    <a:bodyPr/>
                    <a:lstStyle/>
                    <a:p>
                      <a:pPr algn="ctr"/>
                      <a:r>
                        <a:rPr lang="en-US" sz="2600" dirty="0">
                          <a:latin typeface="Calibri" panose="020F0502020204030204" pitchFamily="34" charset="0"/>
                          <a:cs typeface="Calibri" panose="020F0502020204030204" pitchFamily="34" charset="0"/>
                        </a:rPr>
                        <a:t>1611</a:t>
                      </a:r>
                    </a:p>
                  </a:txBody>
                  <a:tcPr marT="45727" marB="45727" anchor="ctr"/>
                </a:tc>
                <a:tc>
                  <a:txBody>
                    <a:bodyPr/>
                    <a:lstStyle/>
                    <a:p>
                      <a:r>
                        <a:rPr lang="en-US" sz="2600" dirty="0">
                          <a:latin typeface="Calibri" panose="020F0502020204030204" pitchFamily="34" charset="0"/>
                          <a:cs typeface="Calibri" panose="020F0502020204030204" pitchFamily="34" charset="0"/>
                        </a:rPr>
                        <a:t>King James V.</a:t>
                      </a:r>
                    </a:p>
                  </a:txBody>
                  <a:tcPr marT="45727" marB="45727" anchor="ctr"/>
                </a:tc>
                <a:tc>
                  <a:txBody>
                    <a:bodyPr/>
                    <a:lstStyle/>
                    <a:p>
                      <a:r>
                        <a:rPr lang="en-US" sz="2600" b="1" kern="1200" dirty="0">
                          <a:solidFill>
                            <a:srgbClr val="C00000"/>
                          </a:solidFill>
                          <a:latin typeface="Calibri" panose="020F0502020204030204" pitchFamily="34" charset="0"/>
                          <a:ea typeface="+mn-ea"/>
                          <a:cs typeface="Calibri" panose="020F0502020204030204" pitchFamily="34" charset="0"/>
                        </a:rPr>
                        <a:t>Falling Away</a:t>
                      </a:r>
                    </a:p>
                  </a:txBody>
                  <a:tcPr marT="45727" marB="45727" anchor="ctr"/>
                </a:tc>
                <a:extLst>
                  <a:ext uri="{0D108BD9-81ED-4DB2-BD59-A6C34878D82A}">
                    <a16:rowId xmlns:a16="http://schemas.microsoft.com/office/drawing/2014/main" val="10008"/>
                  </a:ext>
                </a:extLst>
              </a:tr>
              <a:tr h="457213">
                <a:tc gridSpan="3">
                  <a:txBody>
                    <a:bodyPr/>
                    <a:lstStyle/>
                    <a:p>
                      <a:pPr algn="ctr"/>
                      <a:r>
                        <a:rPr lang="en-US" sz="2000" dirty="0">
                          <a:latin typeface="Calibri" panose="020F0502020204030204" pitchFamily="34" charset="0"/>
                          <a:cs typeface="Calibri" panose="020F0502020204030204" pitchFamily="34" charset="0"/>
                        </a:rPr>
                        <a:t>House, When the Trumpet Sounds, p. 270.</a:t>
                      </a:r>
                    </a:p>
                  </a:txBody>
                  <a:tcPr marT="45727" marB="45727" anchor="ctr"/>
                </a:tc>
                <a:tc hMerge="1">
                  <a:txBody>
                    <a:bodyPr/>
                    <a:lstStyle/>
                    <a:p>
                      <a:endParaRPr lang="en-US" sz="3200" dirty="0">
                        <a:latin typeface="Calibri" panose="020F0502020204030204" pitchFamily="34" charset="0"/>
                        <a:cs typeface="Calibri" panose="020F0502020204030204" pitchFamily="34" charset="0"/>
                      </a:endParaRPr>
                    </a:p>
                  </a:txBody>
                  <a:tcPr marT="45726" marB="45726"/>
                </a:tc>
                <a:tc hMerge="1">
                  <a:txBody>
                    <a:bodyPr/>
                    <a:lstStyle/>
                    <a:p>
                      <a:endParaRPr lang="en-US" sz="3200" dirty="0">
                        <a:latin typeface="Calibri" panose="020F0502020204030204" pitchFamily="34" charset="0"/>
                        <a:cs typeface="Calibri" panose="020F0502020204030204" pitchFamily="34" charset="0"/>
                      </a:endParaRPr>
                    </a:p>
                  </a:txBody>
                  <a:tcPr marT="45726" marB="45726"/>
                </a:tc>
                <a:extLst>
                  <a:ext uri="{0D108BD9-81ED-4DB2-BD59-A6C34878D82A}">
                    <a16:rowId xmlns:a16="http://schemas.microsoft.com/office/drawing/2014/main" val="2442827259"/>
                  </a:ext>
                </a:extLst>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2A2AE4-FF8A-DA87-331D-849ED2DCA6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3570208"/>
          </a:xfrm>
          <a:prstGeom prst="rect">
            <a:avLst/>
          </a:prstGeom>
        </p:spPr>
        <p:txBody>
          <a:bodyPr wrap="square">
            <a:spAutoFit/>
          </a:bodyPr>
          <a:lstStyle/>
          <a:p>
            <a:pPr algn="ctr">
              <a:spcBef>
                <a:spcPts val="0"/>
              </a:spcBef>
              <a:spcAft>
                <a:spcPts val="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2:3</a:t>
            </a:r>
          </a:p>
          <a:p>
            <a:pPr algn="ctr">
              <a:spcBef>
                <a:spcPts val="0"/>
              </a:spcBef>
              <a:spcAft>
                <a:spcPts val="12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Rheims Bible 1576</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man deceive you by any means, for unless there come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revolt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first, and the man of sin be revealed, the son of perdition.”</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0396"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00924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06C70F-A467-DAE7-7160-39C564BD39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134147" name="Rectangle 1"/>
          <p:cNvSpPr>
            <a:spLocks noChangeArrowheads="1"/>
          </p:cNvSpPr>
          <p:nvPr/>
        </p:nvSpPr>
        <p:spPr bwMode="auto">
          <a:xfrm>
            <a:off x="609600" y="0"/>
            <a:ext cx="10972800"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3:1-2</a:t>
            </a:r>
          </a:p>
          <a:p>
            <a:pPr algn="just">
              <a:spcBef>
                <a:spcPts val="0"/>
              </a:spcBef>
              <a:spcAft>
                <a:spcPts val="0"/>
              </a:spcAft>
            </a:pPr>
            <a:r>
              <a:rPr lang="en-US" altLang="en-US" sz="3600" kern="0" dirty="0">
                <a:latin typeface="Calibri" panose="020F0502020204030204" pitchFamily="34" charset="0"/>
              </a:rPr>
              <a:t>“</a:t>
            </a:r>
            <a:r>
              <a:rPr lang="en-US" sz="3600" dirty="0">
                <a:latin typeface="Calibri" panose="020F0502020204030204" pitchFamily="34" charset="0"/>
              </a:rPr>
              <a:t>Now in those days John the Baptist came, preaching in the wilderness of Judea, saying, ‘</a:t>
            </a:r>
            <a:r>
              <a:rPr lang="en-US" sz="3600" b="1" u="sng" dirty="0">
                <a:solidFill>
                  <a:srgbClr val="FFFFCC"/>
                </a:solidFill>
                <a:latin typeface="Calibri" panose="020F0502020204030204" pitchFamily="34" charset="0"/>
              </a:rPr>
              <a:t>Repent [</a:t>
            </a:r>
            <a:r>
              <a:rPr lang="en-US" sz="3600" b="1" i="1" u="sng" dirty="0" err="1">
                <a:solidFill>
                  <a:srgbClr val="FFFFCC"/>
                </a:solidFill>
                <a:latin typeface="Calibri" panose="020F0502020204030204" pitchFamily="34" charset="0"/>
              </a:rPr>
              <a:t>metanoeō</a:t>
            </a:r>
            <a:r>
              <a:rPr lang="en-US" sz="3600" b="1" u="sng" dirty="0">
                <a:solidFill>
                  <a:srgbClr val="FFFFCC"/>
                </a:solidFill>
                <a:latin typeface="Calibri" panose="020F0502020204030204" pitchFamily="34" charset="0"/>
              </a:rPr>
              <a:t>], for the kingdom of heaven is at hand</a:t>
            </a:r>
            <a:r>
              <a:rPr lang="en-US" sz="3600" dirty="0">
                <a:latin typeface="Calibri" panose="020F0502020204030204" pitchFamily="34" charset="0"/>
              </a:rPr>
              <a:t>.”</a:t>
            </a:r>
          </a:p>
        </p:txBody>
      </p:sp>
      <p:pic>
        <p:nvPicPr>
          <p:cNvPr id="5" name="Picture 4">
            <a:extLst>
              <a:ext uri="{FF2B5EF4-FFF2-40B4-BE49-F238E27FC236}">
                <a16:creationId xmlns:a16="http://schemas.microsoft.com/office/drawing/2014/main" id="{1FF3C22A-5FCD-4BC8-CE96-36CFFEABD9CB}"/>
              </a:ext>
            </a:extLst>
          </p:cNvPr>
          <p:cNvPicPr>
            <a:picLocks noChangeAspect="1"/>
          </p:cNvPicPr>
          <p:nvPr/>
        </p:nvPicPr>
        <p:blipFill>
          <a:blip r:embed="rId3"/>
          <a:stretch>
            <a:fillRect/>
          </a:stretch>
        </p:blipFill>
        <p:spPr>
          <a:xfrm>
            <a:off x="3970020" y="3189376"/>
            <a:ext cx="4251960" cy="1268324"/>
          </a:xfrm>
          <a:prstGeom prst="rect">
            <a:avLst/>
          </a:prstGeom>
        </p:spPr>
      </p:pic>
    </p:spTree>
    <p:extLst>
      <p:ext uri="{BB962C8B-B14F-4D97-AF65-F5344CB8AC3E}">
        <p14:creationId xmlns:p14="http://schemas.microsoft.com/office/powerpoint/2010/main" val="26249940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AB071C-BE74-29D2-E805-843D84E74E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134147" name="Rectangle 1"/>
          <p:cNvSpPr>
            <a:spLocks noChangeArrowheads="1"/>
          </p:cNvSpPr>
          <p:nvPr/>
        </p:nvSpPr>
        <p:spPr bwMode="auto">
          <a:xfrm>
            <a:off x="609600" y="0"/>
            <a:ext cx="10972800" cy="3016210"/>
          </a:xfrm>
          <a:prstGeom prst="rect">
            <a:avLst/>
          </a:prstGeom>
          <a:noFill/>
          <a:ln w="28575">
            <a:noFill/>
            <a:miter lim="800000"/>
            <a:headEnd/>
            <a:tailEnd/>
          </a:ln>
        </p:spPr>
        <p:txBody>
          <a:bodyPr wrap="square">
            <a:spAutoFit/>
          </a:bodyPr>
          <a:lstStyle/>
          <a:p>
            <a:pPr algn="ctr">
              <a:spcBef>
                <a:spcPts val="0"/>
              </a:spcBef>
              <a:spcAft>
                <a:spcPts val="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3:1-2</a:t>
            </a:r>
          </a:p>
          <a:p>
            <a:pPr algn="ctr">
              <a:spcBef>
                <a:spcPts val="0"/>
              </a:spcBef>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Rheims Bible 1576</a:t>
            </a:r>
          </a:p>
          <a:p>
            <a:pPr algn="just">
              <a:spcBef>
                <a:spcPts val="0"/>
              </a:spcBef>
              <a:spcAft>
                <a:spcPts val="0"/>
              </a:spcAft>
            </a:pPr>
            <a:r>
              <a:rPr lang="en-US" altLang="en-US" sz="3600" dirty="0">
                <a:latin typeface="Calibri" panose="020F0502020204030204" pitchFamily="34" charset="0"/>
              </a:rPr>
              <a:t>“</a:t>
            </a:r>
            <a:r>
              <a:rPr lang="en-US" sz="3600" dirty="0">
                <a:latin typeface="Calibri" panose="020F0502020204030204" pitchFamily="34" charset="0"/>
              </a:rPr>
              <a:t>AND in those days cometh John the Baptist preaching in the desert of Judea. And saying: </a:t>
            </a:r>
            <a:r>
              <a:rPr lang="en-US" sz="3600" b="1" u="sng" dirty="0">
                <a:solidFill>
                  <a:srgbClr val="FFFFCC"/>
                </a:solidFill>
                <a:latin typeface="Calibri" panose="020F0502020204030204" pitchFamily="34" charset="0"/>
              </a:rPr>
              <a:t>Do penance</a:t>
            </a:r>
            <a:r>
              <a:rPr lang="en-US" sz="3600" dirty="0">
                <a:latin typeface="Calibri" panose="020F0502020204030204" pitchFamily="34" charset="0"/>
              </a:rPr>
              <a:t>: for the kingdom of heaven is at hand.”</a:t>
            </a:r>
          </a:p>
        </p:txBody>
      </p:sp>
      <p:pic>
        <p:nvPicPr>
          <p:cNvPr id="5" name="Picture 4">
            <a:extLst>
              <a:ext uri="{FF2B5EF4-FFF2-40B4-BE49-F238E27FC236}">
                <a16:creationId xmlns:a16="http://schemas.microsoft.com/office/drawing/2014/main" id="{207B8412-94E6-76E9-4CC9-23653DE3F3C6}"/>
              </a:ext>
            </a:extLst>
          </p:cNvPr>
          <p:cNvPicPr>
            <a:picLocks noChangeAspect="1"/>
          </p:cNvPicPr>
          <p:nvPr/>
        </p:nvPicPr>
        <p:blipFill>
          <a:blip r:embed="rId3"/>
          <a:stretch>
            <a:fillRect/>
          </a:stretch>
        </p:blipFill>
        <p:spPr>
          <a:xfrm>
            <a:off x="3970020" y="3189376"/>
            <a:ext cx="4251960" cy="1268324"/>
          </a:xfrm>
          <a:prstGeom prst="rect">
            <a:avLst/>
          </a:prstGeom>
        </p:spPr>
      </p:pic>
    </p:spTree>
    <p:extLst>
      <p:ext uri="{BB962C8B-B14F-4D97-AF65-F5344CB8AC3E}">
        <p14:creationId xmlns:p14="http://schemas.microsoft.com/office/powerpoint/2010/main" val="36705465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3A11AF-557A-26A8-8C32-42F2DFE665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134147" name="Rectangle 1"/>
          <p:cNvSpPr>
            <a:spLocks noChangeArrowheads="1"/>
          </p:cNvSpPr>
          <p:nvPr/>
        </p:nvSpPr>
        <p:spPr bwMode="auto">
          <a:xfrm>
            <a:off x="609600" y="0"/>
            <a:ext cx="10972800" cy="2923877"/>
          </a:xfrm>
          <a:prstGeom prst="rect">
            <a:avLst/>
          </a:prstGeom>
          <a:noFill/>
          <a:ln w="28575">
            <a:noFill/>
            <a:miter lim="800000"/>
            <a:headEnd/>
            <a:tailEnd/>
          </a:ln>
        </p:spPr>
        <p:txBody>
          <a:bodyPr wrap="square">
            <a:spAutoFit/>
          </a:bodyPr>
          <a:lstStyle/>
          <a:p>
            <a:pPr algn="ctr">
              <a:spcBef>
                <a:spcPts val="0"/>
              </a:spcBef>
              <a:spcAft>
                <a:spcPts val="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2:38</a:t>
            </a:r>
          </a:p>
          <a:p>
            <a:pPr algn="just">
              <a:spcBef>
                <a:spcPts val="0"/>
              </a:spcBef>
              <a:spcAft>
                <a:spcPts val="0"/>
              </a:spcAft>
            </a:pPr>
            <a:r>
              <a:rPr lang="en-US" altLang="en-US" sz="3600" dirty="0">
                <a:latin typeface="Calibri" panose="020F0502020204030204" pitchFamily="34" charset="0"/>
                <a:ea typeface="Calibri" panose="020F0502020204030204" pitchFamily="34" charset="0"/>
                <a:cs typeface="Calibri" panose="020F0502020204030204" pitchFamily="34" charset="0"/>
              </a:rPr>
              <a:t>“</a:t>
            </a:r>
            <a:r>
              <a:rPr lang="en-US" sz="3600" dirty="0">
                <a:latin typeface="Calibri" panose="020F0502020204030204" pitchFamily="34" charset="0"/>
                <a:ea typeface="Calibri" panose="020F0502020204030204" pitchFamily="34" charset="0"/>
                <a:cs typeface="Calibri" panose="020F0502020204030204" pitchFamily="34" charset="0"/>
              </a:rPr>
              <a:t>Peter said to them, “</a:t>
            </a:r>
            <a:r>
              <a:rPr lang="en-US" sz="3600" b="1" u="sng" kern="0" dirty="0">
                <a:solidFill>
                  <a:srgbClr val="FFFFCC"/>
                </a:solidFill>
                <a:latin typeface="Calibri" panose="020F0502020204030204" pitchFamily="34" charset="0"/>
                <a:ea typeface="Calibri" panose="020F0502020204030204" pitchFamily="34" charset="0"/>
                <a:cs typeface="Calibri" panose="020F0502020204030204" pitchFamily="34" charset="0"/>
              </a:rPr>
              <a:t>Repent [</a:t>
            </a:r>
            <a:r>
              <a:rPr lang="en-US" sz="3600" b="1" i="1" u="sng" kern="0" dirty="0" err="1">
                <a:solidFill>
                  <a:srgbClr val="FFFFCC"/>
                </a:solidFill>
                <a:latin typeface="Calibri" panose="020F0502020204030204" pitchFamily="34" charset="0"/>
                <a:ea typeface="Calibri" panose="020F0502020204030204" pitchFamily="34" charset="0"/>
                <a:cs typeface="Calibri" panose="020F0502020204030204" pitchFamily="34" charset="0"/>
              </a:rPr>
              <a:t>metanoeō</a:t>
            </a:r>
            <a:r>
              <a:rPr lang="en-US" sz="3600" b="1" u="sng" kern="0" dirty="0">
                <a:solidFill>
                  <a:srgbClr val="FFFFCC"/>
                </a:solidFill>
                <a:latin typeface="Calibri" panose="020F0502020204030204" pitchFamily="34" charset="0"/>
                <a:ea typeface="Calibri" panose="020F0502020204030204" pitchFamily="34" charset="0"/>
                <a:cs typeface="Calibri" panose="020F0502020204030204" pitchFamily="34" charset="0"/>
              </a:rPr>
              <a:t>]</a:t>
            </a:r>
            <a:r>
              <a:rPr lang="en-US" sz="3600" dirty="0">
                <a:latin typeface="Calibri" panose="020F0502020204030204" pitchFamily="34" charset="0"/>
                <a:ea typeface="Calibri" panose="020F0502020204030204" pitchFamily="34" charset="0"/>
                <a:cs typeface="Calibri" panose="020F0502020204030204" pitchFamily="34" charset="0"/>
              </a:rPr>
              <a:t>, and each of you be baptized in the name of Jesus Christ for (</a:t>
            </a:r>
            <a:r>
              <a:rPr lang="en-US" sz="3600" dirty="0" err="1">
                <a:latin typeface="Calibri" panose="020F0502020204030204" pitchFamily="34" charset="0"/>
                <a:ea typeface="Calibri" panose="020F0502020204030204" pitchFamily="34" charset="0"/>
                <a:cs typeface="Calibri" panose="020F0502020204030204" pitchFamily="34" charset="0"/>
              </a:rPr>
              <a:t>eis</a:t>
            </a:r>
            <a:r>
              <a:rPr lang="en-US" sz="3600" dirty="0">
                <a:latin typeface="Calibri" panose="020F0502020204030204" pitchFamily="34" charset="0"/>
                <a:ea typeface="Calibri" panose="020F0502020204030204" pitchFamily="34" charset="0"/>
                <a:cs typeface="Calibri" panose="020F0502020204030204" pitchFamily="34" charset="0"/>
              </a:rPr>
              <a:t>) the forgiveness of your sins; and you will receive the gift of the Holy Spirit.</a:t>
            </a:r>
            <a:r>
              <a:rPr lang="en-US" altLang="en-US" sz="3600" kern="0" dirty="0">
                <a:latin typeface="Calibri" panose="020F0502020204030204" pitchFamily="34" charset="0"/>
                <a:ea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ABC82386-E4C6-36F0-179A-ACBF5FF7AAFA}"/>
              </a:ext>
            </a:extLst>
          </p:cNvPr>
          <p:cNvPicPr>
            <a:picLocks noChangeAspect="1"/>
          </p:cNvPicPr>
          <p:nvPr/>
        </p:nvPicPr>
        <p:blipFill>
          <a:blip r:embed="rId3"/>
          <a:stretch>
            <a:fillRect/>
          </a:stretch>
        </p:blipFill>
        <p:spPr>
          <a:xfrm>
            <a:off x="3970020" y="3189376"/>
            <a:ext cx="4251960" cy="1268324"/>
          </a:xfrm>
          <a:prstGeom prst="rect">
            <a:avLst/>
          </a:prstGeom>
        </p:spPr>
      </p:pic>
    </p:spTree>
    <p:extLst>
      <p:ext uri="{BB962C8B-B14F-4D97-AF65-F5344CB8AC3E}">
        <p14:creationId xmlns:p14="http://schemas.microsoft.com/office/powerpoint/2010/main" val="5134555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46A9F9-6DE2-F83C-9827-D379E45934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134147" name="Rectangle 1"/>
          <p:cNvSpPr>
            <a:spLocks noChangeArrowheads="1"/>
          </p:cNvSpPr>
          <p:nvPr/>
        </p:nvSpPr>
        <p:spPr bwMode="auto">
          <a:xfrm>
            <a:off x="609600" y="0"/>
            <a:ext cx="10972800" cy="3595856"/>
          </a:xfrm>
          <a:prstGeom prst="rect">
            <a:avLst/>
          </a:prstGeom>
          <a:noFill/>
          <a:ln w="28575">
            <a:noFill/>
            <a:miter lim="800000"/>
            <a:headEnd/>
            <a:tailEnd/>
          </a:ln>
        </p:spPr>
        <p:txBody>
          <a:bodyPr wrap="square">
            <a:spAutoFit/>
          </a:bodyPr>
          <a:lstStyle/>
          <a:p>
            <a:pPr algn="ctr">
              <a:spcBef>
                <a:spcPts val="0"/>
              </a:spcBef>
              <a:spcAft>
                <a:spcPts val="900"/>
              </a:spcAft>
              <a:buClr>
                <a:schemeClr val="tx2"/>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Acts 2:38</a:t>
            </a:r>
          </a:p>
          <a:p>
            <a:pPr algn="ctr" defTabSz="514350">
              <a:spcBef>
                <a:spcPts val="0"/>
              </a:spcBef>
              <a:spcAft>
                <a:spcPts val="450"/>
              </a:spcAft>
              <a:buClr>
                <a:schemeClr val="tx2"/>
              </a:buClr>
              <a:buSzPct val="75000"/>
              <a:defRPr/>
            </a:pPr>
            <a:r>
              <a:rPr lang="en-US" sz="2800" b="1" dirty="0">
                <a:solidFill>
                  <a:srgbClr val="FFFFCC"/>
                </a:solidFill>
                <a:latin typeface="Calibri" panose="020F0502020204030204" pitchFamily="34" charset="0"/>
                <a:ea typeface="Calibri" panose="020F0502020204030204" pitchFamily="34" charset="0"/>
                <a:cs typeface="Calibri" panose="020F0502020204030204" pitchFamily="34" charset="0"/>
              </a:rPr>
              <a:t>Douay-Rheims 1899 American Edition (DRA)</a:t>
            </a:r>
            <a:endParaRPr lang="en-US" altLang="en-US" sz="2800" b="1" dirty="0">
              <a:solidFill>
                <a:srgbClr val="FFFFCC"/>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“But Peter said to them: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Do penance</a:t>
            </a:r>
            <a:r>
              <a:rPr 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and be baptized every one of you in the name of Jesus Christ, for the remission of your sins: and you shall receive the gift of the Holy Ghost.”</a:t>
            </a:r>
            <a:endParaRPr lang="en-US" alt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6" name="Picture 2" descr="Evangelism &amp; Street Preaching for Outreaches – Harveston Lake Church">
            <a:extLst>
              <a:ext uri="{FF2B5EF4-FFF2-40B4-BE49-F238E27FC236}">
                <a16:creationId xmlns:a16="http://schemas.microsoft.com/office/drawing/2014/main" id="{E56A4208-2318-9952-D02E-B30FCB2EE4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676" y="3175398"/>
            <a:ext cx="2856648" cy="16459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0026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41E63F-889C-0CDA-23B4-3A788FCCAD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134147" name="Rectangle 1"/>
          <p:cNvSpPr>
            <a:spLocks noChangeArrowheads="1"/>
          </p:cNvSpPr>
          <p:nvPr/>
        </p:nvSpPr>
        <p:spPr bwMode="auto">
          <a:xfrm>
            <a:off x="609600" y="0"/>
            <a:ext cx="10972800" cy="2485296"/>
          </a:xfrm>
          <a:prstGeom prst="rect">
            <a:avLst/>
          </a:prstGeom>
          <a:noFill/>
          <a:ln w="28575">
            <a:noFill/>
            <a:miter lim="800000"/>
            <a:headEnd/>
            <a:tailEnd/>
          </a:ln>
        </p:spPr>
        <p:txBody>
          <a:bodyPr wrap="square">
            <a:spAutoFit/>
          </a:bodyPr>
          <a:lstStyle/>
          <a:p>
            <a:pPr algn="ctr">
              <a:spcBef>
                <a:spcPts val="0"/>
              </a:spcBef>
              <a:spcAft>
                <a:spcPts val="900"/>
              </a:spcAft>
              <a:buClr>
                <a:schemeClr val="tx2"/>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2 Peter 3:9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Lord is not slow about His promise, as some count slowness, but is patient toward you, not wishing for any to perish but for all to come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repentance</a:t>
            </a:r>
            <a:r>
              <a:rPr 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endParaRPr lang="en-US" alt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descr="Evangelism &amp; Street Preaching for Outreaches – Harveston Lake Church">
            <a:extLst>
              <a:ext uri="{FF2B5EF4-FFF2-40B4-BE49-F238E27FC236}">
                <a16:creationId xmlns:a16="http://schemas.microsoft.com/office/drawing/2014/main" id="{C0144E5A-13AA-65F8-0601-C4F63D607E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676" y="3175398"/>
            <a:ext cx="2856648" cy="16459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7416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520676-C068-5322-F88A-4712B699BC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134147" name="Rectangle 1"/>
          <p:cNvSpPr>
            <a:spLocks noChangeArrowheads="1"/>
          </p:cNvSpPr>
          <p:nvPr/>
        </p:nvSpPr>
        <p:spPr bwMode="auto">
          <a:xfrm>
            <a:off x="609600" y="0"/>
            <a:ext cx="10972800" cy="2980303"/>
          </a:xfrm>
          <a:prstGeom prst="rect">
            <a:avLst/>
          </a:prstGeom>
          <a:noFill/>
          <a:ln w="28575">
            <a:noFill/>
            <a:miter lim="800000"/>
            <a:headEnd/>
            <a:tailEnd/>
          </a:ln>
        </p:spPr>
        <p:txBody>
          <a:bodyPr wrap="square">
            <a:spAutoFit/>
          </a:bodyPr>
          <a:lstStyle/>
          <a:p>
            <a:pPr algn="ctr">
              <a:spcBef>
                <a:spcPts val="0"/>
              </a:spcBef>
              <a:spcAft>
                <a:spcPts val="900"/>
              </a:spcAft>
              <a:buClr>
                <a:schemeClr val="tx2"/>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2 Peter 3:9</a:t>
            </a:r>
          </a:p>
          <a:p>
            <a:pPr algn="ctr" defTabSz="514350">
              <a:spcBef>
                <a:spcPts val="0"/>
              </a:spcBef>
              <a:spcAft>
                <a:spcPts val="450"/>
              </a:spcAft>
              <a:buClr>
                <a:schemeClr val="tx2"/>
              </a:buClr>
              <a:buSzPct val="75000"/>
              <a:defRPr/>
            </a:pPr>
            <a:r>
              <a:rPr lang="en-US" sz="2800" b="1" dirty="0">
                <a:solidFill>
                  <a:srgbClr val="FFFFCC"/>
                </a:solidFill>
                <a:latin typeface="Calibri" panose="020F0502020204030204" pitchFamily="34" charset="0"/>
                <a:ea typeface="Calibri" panose="020F0502020204030204" pitchFamily="34" charset="0"/>
                <a:cs typeface="Calibri" panose="020F0502020204030204" pitchFamily="34" charset="0"/>
              </a:rPr>
              <a:t>Douay-Rheims 1899 American Edition (DRA)</a:t>
            </a:r>
            <a:endParaRPr lang="en-US" altLang="en-US" sz="2800" b="1" dirty="0">
              <a:solidFill>
                <a:srgbClr val="FFFFCC"/>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Lord </a:t>
            </a:r>
            <a:r>
              <a:rPr lang="en-US" sz="3600"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delayeth</a:t>
            </a:r>
            <a:r>
              <a:rPr 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not his promise, as some imagine, but </a:t>
            </a:r>
            <a:r>
              <a:rPr lang="en-US" sz="3600"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dealeth</a:t>
            </a:r>
            <a:r>
              <a:rPr 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patiently for your sake, not willing that any should perish, but that all should return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penance</a:t>
            </a:r>
            <a:r>
              <a:rPr 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endParaRPr lang="en-US" alt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descr="Evangelism &amp; Street Preaching for Outreaches – Harveston Lake Church">
            <a:extLst>
              <a:ext uri="{FF2B5EF4-FFF2-40B4-BE49-F238E27FC236}">
                <a16:creationId xmlns:a16="http://schemas.microsoft.com/office/drawing/2014/main" id="{3668E0D7-EAD5-3ABC-EE35-2B7B964DD2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676" y="3175398"/>
            <a:ext cx="2856648" cy="16459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0349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13CC42A-8689-4622-8CF2-84D9749B3263}"/>
              </a:ext>
            </a:extLst>
          </p:cNvPr>
          <p:cNvGraphicFramePr>
            <a:graphicFrameLocks noGrp="1"/>
          </p:cNvGraphicFramePr>
          <p:nvPr>
            <p:ph idx="1"/>
          </p:nvPr>
        </p:nvGraphicFramePr>
        <p:xfrm>
          <a:off x="1981200" y="182861"/>
          <a:ext cx="8229600" cy="6492281"/>
        </p:xfrm>
        <a:graphic>
          <a:graphicData uri="http://schemas.openxmlformats.org/drawingml/2006/table">
            <a:tbl>
              <a:tblPr firstRow="1" bandRow="1">
                <a:tableStyleId>{073A0DAA-6AF3-43AB-8588-CEC1D06C72B9}</a:tableStyleId>
              </a:tblPr>
              <a:tblGrid>
                <a:gridCol w="1246910">
                  <a:extLst>
                    <a:ext uri="{9D8B030D-6E8A-4147-A177-3AD203B41FA5}">
                      <a16:colId xmlns:a16="http://schemas.microsoft.com/office/drawing/2014/main" val="20000"/>
                    </a:ext>
                  </a:extLst>
                </a:gridCol>
                <a:gridCol w="3491345">
                  <a:extLst>
                    <a:ext uri="{9D8B030D-6E8A-4147-A177-3AD203B41FA5}">
                      <a16:colId xmlns:a16="http://schemas.microsoft.com/office/drawing/2014/main" val="20001"/>
                    </a:ext>
                  </a:extLst>
                </a:gridCol>
                <a:gridCol w="3491345">
                  <a:extLst>
                    <a:ext uri="{9D8B030D-6E8A-4147-A177-3AD203B41FA5}">
                      <a16:colId xmlns:a16="http://schemas.microsoft.com/office/drawing/2014/main" val="20002"/>
                    </a:ext>
                  </a:extLst>
                </a:gridCol>
              </a:tblGrid>
              <a:tr h="579133">
                <a:tc gridSpan="3">
                  <a:txBody>
                    <a:bodyPr/>
                    <a:lstStyle/>
                    <a:p>
                      <a:pPr algn="ctr"/>
                      <a:r>
                        <a:rPr lang="en-US" sz="3200" b="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“Departing First” or “Falling Away”</a:t>
                      </a:r>
                    </a:p>
                  </a:txBody>
                  <a:tcPr marT="45727" marB="45727" anchor="ctr"/>
                </a:tc>
                <a:tc hMerge="1">
                  <a:txBody>
                    <a:bodyPr/>
                    <a:lstStyle/>
                    <a:p>
                      <a:endParaRPr lang="en-US" sz="2800" dirty="0"/>
                    </a:p>
                  </a:txBody>
                  <a:tcPr marT="45726" marB="45726"/>
                </a:tc>
                <a:tc hMerge="1">
                  <a:txBody>
                    <a:bodyPr/>
                    <a:lstStyle/>
                    <a:p>
                      <a:endParaRPr lang="en-US" sz="2800" dirty="0"/>
                    </a:p>
                  </a:txBody>
                  <a:tcPr marT="45726" marB="45726"/>
                </a:tc>
                <a:extLst>
                  <a:ext uri="{0D108BD9-81ED-4DB2-BD59-A6C34878D82A}">
                    <a16:rowId xmlns:a16="http://schemas.microsoft.com/office/drawing/2014/main" val="3394375327"/>
                  </a:ext>
                </a:extLst>
              </a:tr>
              <a:tr h="518173">
                <a:tc>
                  <a:txBody>
                    <a:bodyPr/>
                    <a:lstStyle/>
                    <a:p>
                      <a:pPr algn="ctr"/>
                      <a:r>
                        <a:rPr lang="en-US" sz="2800" dirty="0">
                          <a:solidFill>
                            <a:srgbClr val="C00000"/>
                          </a:solidFill>
                          <a:latin typeface="Calibri" panose="020F0502020204030204" pitchFamily="34" charset="0"/>
                          <a:cs typeface="Calibri" panose="020F0502020204030204" pitchFamily="34" charset="0"/>
                        </a:rPr>
                        <a:t>Year</a:t>
                      </a:r>
                    </a:p>
                  </a:txBody>
                  <a:tcPr marT="45727" marB="45727" anchor="ctr"/>
                </a:tc>
                <a:tc>
                  <a:txBody>
                    <a:bodyPr/>
                    <a:lstStyle/>
                    <a:p>
                      <a:pPr algn="ctr"/>
                      <a:r>
                        <a:rPr lang="en-US" sz="2800" dirty="0">
                          <a:solidFill>
                            <a:srgbClr val="C00000"/>
                          </a:solidFill>
                          <a:latin typeface="Calibri" panose="020F0502020204030204" pitchFamily="34" charset="0"/>
                          <a:cs typeface="Calibri" panose="020F0502020204030204" pitchFamily="34" charset="0"/>
                        </a:rPr>
                        <a:t>Bible</a:t>
                      </a:r>
                    </a:p>
                  </a:txBody>
                  <a:tcPr marT="45727" marB="45727" anchor="ctr"/>
                </a:tc>
                <a:tc>
                  <a:txBody>
                    <a:bodyPr/>
                    <a:lstStyle/>
                    <a:p>
                      <a:pPr algn="ctr"/>
                      <a:r>
                        <a:rPr lang="en-US" sz="2800" dirty="0">
                          <a:solidFill>
                            <a:srgbClr val="C00000"/>
                          </a:solidFill>
                          <a:latin typeface="Calibri" panose="020F0502020204030204" pitchFamily="34" charset="0"/>
                          <a:cs typeface="Calibri" panose="020F0502020204030204" pitchFamily="34" charset="0"/>
                        </a:rPr>
                        <a:t>Translation</a:t>
                      </a:r>
                    </a:p>
                  </a:txBody>
                  <a:tcPr marT="45727" marB="45727" anchor="ctr"/>
                </a:tc>
                <a:extLst>
                  <a:ext uri="{0D108BD9-81ED-4DB2-BD59-A6C34878D82A}">
                    <a16:rowId xmlns:a16="http://schemas.microsoft.com/office/drawing/2014/main" val="10000"/>
                  </a:ext>
                </a:extLst>
              </a:tr>
              <a:tr h="548640">
                <a:tc>
                  <a:txBody>
                    <a:bodyPr/>
                    <a:lstStyle/>
                    <a:p>
                      <a:pPr algn="ctr"/>
                      <a:r>
                        <a:rPr lang="en-US" sz="2600" dirty="0">
                          <a:latin typeface="Calibri" panose="020F0502020204030204" pitchFamily="34" charset="0"/>
                          <a:cs typeface="Calibri" panose="020F0502020204030204" pitchFamily="34" charset="0"/>
                        </a:rPr>
                        <a:t>1384</a:t>
                      </a:r>
                    </a:p>
                  </a:txBody>
                  <a:tcPr marT="45727" marB="45727" anchor="ctr"/>
                </a:tc>
                <a:tc>
                  <a:txBody>
                    <a:bodyPr/>
                    <a:lstStyle/>
                    <a:p>
                      <a:r>
                        <a:rPr lang="en-US" sz="2600" dirty="0">
                          <a:latin typeface="Calibri" panose="020F0502020204030204" pitchFamily="34" charset="0"/>
                          <a:cs typeface="Calibri" panose="020F0502020204030204" pitchFamily="34" charset="0"/>
                        </a:rPr>
                        <a:t>Wycliffe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Departynge</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1"/>
                  </a:ext>
                </a:extLst>
              </a:tr>
              <a:tr h="548640">
                <a:tc>
                  <a:txBody>
                    <a:bodyPr/>
                    <a:lstStyle/>
                    <a:p>
                      <a:pPr algn="ctr"/>
                      <a:r>
                        <a:rPr lang="en-US" sz="2600" dirty="0">
                          <a:latin typeface="Calibri" panose="020F0502020204030204" pitchFamily="34" charset="0"/>
                          <a:cs typeface="Calibri" panose="020F0502020204030204" pitchFamily="34" charset="0"/>
                        </a:rPr>
                        <a:t>1526</a:t>
                      </a:r>
                    </a:p>
                  </a:txBody>
                  <a:tcPr marT="45727" marB="45727" anchor="ctr"/>
                </a:tc>
                <a:tc>
                  <a:txBody>
                    <a:bodyPr/>
                    <a:lstStyle/>
                    <a:p>
                      <a:r>
                        <a:rPr lang="en-US" sz="2600" dirty="0">
                          <a:latin typeface="Calibri" panose="020F0502020204030204" pitchFamily="34" charset="0"/>
                          <a:cs typeface="Calibri" panose="020F0502020204030204" pitchFamily="34" charset="0"/>
                        </a:rPr>
                        <a:t>Tyndale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Departynge</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2"/>
                  </a:ext>
                </a:extLst>
              </a:tr>
              <a:tr h="548640">
                <a:tc>
                  <a:txBody>
                    <a:bodyPr/>
                    <a:lstStyle/>
                    <a:p>
                      <a:pPr algn="ctr"/>
                      <a:r>
                        <a:rPr lang="en-US" sz="2600" dirty="0">
                          <a:latin typeface="Calibri" panose="020F0502020204030204" pitchFamily="34" charset="0"/>
                          <a:cs typeface="Calibri" panose="020F0502020204030204" pitchFamily="34" charset="0"/>
                        </a:rPr>
                        <a:t>1535</a:t>
                      </a:r>
                    </a:p>
                  </a:txBody>
                  <a:tcPr marT="45727" marB="45727" anchor="ctr"/>
                </a:tc>
                <a:tc>
                  <a:txBody>
                    <a:bodyPr/>
                    <a:lstStyle/>
                    <a:p>
                      <a:r>
                        <a:rPr lang="en-US" sz="2600" dirty="0">
                          <a:latin typeface="Calibri" panose="020F0502020204030204" pitchFamily="34" charset="0"/>
                          <a:cs typeface="Calibri" panose="020F0502020204030204" pitchFamily="34" charset="0"/>
                        </a:rPr>
                        <a:t>Coverdale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Departynge</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3"/>
                  </a:ext>
                </a:extLst>
              </a:tr>
              <a:tr h="548640">
                <a:tc>
                  <a:txBody>
                    <a:bodyPr/>
                    <a:lstStyle/>
                    <a:p>
                      <a:pPr algn="ctr"/>
                      <a:r>
                        <a:rPr lang="en-US" sz="2600" dirty="0">
                          <a:latin typeface="Calibri" panose="020F0502020204030204" pitchFamily="34" charset="0"/>
                          <a:cs typeface="Calibri" panose="020F0502020204030204" pitchFamily="34" charset="0"/>
                        </a:rPr>
                        <a:t>1539</a:t>
                      </a:r>
                    </a:p>
                  </a:txBody>
                  <a:tcPr marT="45727" marB="45727" anchor="ctr"/>
                </a:tc>
                <a:tc>
                  <a:txBody>
                    <a:bodyPr/>
                    <a:lstStyle/>
                    <a:p>
                      <a:r>
                        <a:rPr lang="en-US" sz="2600" dirty="0">
                          <a:latin typeface="Calibri" panose="020F0502020204030204" pitchFamily="34" charset="0"/>
                          <a:cs typeface="Calibri" panose="020F0502020204030204" pitchFamily="34" charset="0"/>
                        </a:rPr>
                        <a:t>Crammer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Departing</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4"/>
                  </a:ext>
                </a:extLst>
              </a:tr>
              <a:tr h="548640">
                <a:tc>
                  <a:txBody>
                    <a:bodyPr/>
                    <a:lstStyle/>
                    <a:p>
                      <a:pPr algn="ctr"/>
                      <a:r>
                        <a:rPr lang="en-US" sz="2600" dirty="0">
                          <a:latin typeface="Calibri" panose="020F0502020204030204" pitchFamily="34" charset="0"/>
                          <a:cs typeface="Calibri" panose="020F0502020204030204" pitchFamily="34" charset="0"/>
                        </a:rPr>
                        <a:t>1576</a:t>
                      </a:r>
                    </a:p>
                  </a:txBody>
                  <a:tcPr marT="45727" marB="45727" anchor="ctr"/>
                </a:tc>
                <a:tc>
                  <a:txBody>
                    <a:bodyPr/>
                    <a:lstStyle/>
                    <a:p>
                      <a:r>
                        <a:rPr lang="en-US" sz="2600" dirty="0">
                          <a:latin typeface="Calibri" panose="020F0502020204030204" pitchFamily="34" charset="0"/>
                          <a:cs typeface="Calibri" panose="020F0502020204030204" pitchFamily="34" charset="0"/>
                        </a:rPr>
                        <a:t>Breeches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Departing</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5"/>
                  </a:ext>
                </a:extLst>
              </a:tr>
              <a:tr h="548640">
                <a:tc>
                  <a:txBody>
                    <a:bodyPr/>
                    <a:lstStyle/>
                    <a:p>
                      <a:pPr algn="ctr"/>
                      <a:r>
                        <a:rPr lang="en-US" sz="2600" dirty="0">
                          <a:latin typeface="Calibri" panose="020F0502020204030204" pitchFamily="34" charset="0"/>
                          <a:cs typeface="Calibri" panose="020F0502020204030204" pitchFamily="34" charset="0"/>
                        </a:rPr>
                        <a:t>1583</a:t>
                      </a:r>
                    </a:p>
                  </a:txBody>
                  <a:tcPr marT="45727" marB="45727" anchor="ctr"/>
                </a:tc>
                <a:tc>
                  <a:txBody>
                    <a:bodyPr/>
                    <a:lstStyle/>
                    <a:p>
                      <a:r>
                        <a:rPr lang="en-US" sz="2600" dirty="0">
                          <a:latin typeface="Calibri" panose="020F0502020204030204" pitchFamily="34" charset="0"/>
                          <a:cs typeface="Calibri" panose="020F0502020204030204" pitchFamily="34" charset="0"/>
                        </a:rPr>
                        <a:t>Beeza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Departing</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6"/>
                  </a:ext>
                </a:extLst>
              </a:tr>
              <a:tr h="548640">
                <a:tc>
                  <a:txBody>
                    <a:bodyPr/>
                    <a:lstStyle/>
                    <a:p>
                      <a:pPr algn="ctr"/>
                      <a:r>
                        <a:rPr lang="en-US" sz="2600" dirty="0">
                          <a:latin typeface="Calibri" panose="020F0502020204030204" pitchFamily="34" charset="0"/>
                          <a:cs typeface="Calibri" panose="020F0502020204030204" pitchFamily="34" charset="0"/>
                        </a:rPr>
                        <a:t>1608</a:t>
                      </a:r>
                    </a:p>
                  </a:txBody>
                  <a:tcPr marT="45727" marB="45727" anchor="ctr"/>
                </a:tc>
                <a:tc>
                  <a:txBody>
                    <a:bodyPr/>
                    <a:lstStyle/>
                    <a:p>
                      <a:r>
                        <a:rPr lang="en-US" sz="2600" dirty="0">
                          <a:latin typeface="Calibri" panose="020F0502020204030204" pitchFamily="34" charset="0"/>
                          <a:cs typeface="Calibri" panose="020F0502020204030204" pitchFamily="34" charset="0"/>
                        </a:rPr>
                        <a:t>Geneva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Departing</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7"/>
                  </a:ext>
                </a:extLst>
              </a:tr>
              <a:tr h="548640">
                <a:tc>
                  <a:txBody>
                    <a:bodyPr/>
                    <a:lstStyle/>
                    <a:p>
                      <a:pPr algn="ctr"/>
                      <a:r>
                        <a:rPr lang="en-US" sz="2600" dirty="0">
                          <a:latin typeface="Calibri" panose="020F0502020204030204" pitchFamily="34" charset="0"/>
                          <a:cs typeface="Calibri" panose="020F0502020204030204" pitchFamily="34" charset="0"/>
                        </a:rPr>
                        <a:t>1576</a:t>
                      </a:r>
                    </a:p>
                  </a:txBody>
                  <a:tcPr marT="45727" marB="45727" anchor="ctr"/>
                </a:tc>
                <a:tc>
                  <a:txBody>
                    <a:bodyPr/>
                    <a:lstStyle/>
                    <a:p>
                      <a:r>
                        <a:rPr lang="en-US" sz="2600" dirty="0">
                          <a:latin typeface="Calibri" panose="020F0502020204030204" pitchFamily="34" charset="0"/>
                          <a:cs typeface="Calibri" panose="020F0502020204030204" pitchFamily="34" charset="0"/>
                        </a:rPr>
                        <a:t>Rheims Bible</a:t>
                      </a:r>
                    </a:p>
                  </a:txBody>
                  <a:tcPr marT="45727" marB="45727" anchor="ctr"/>
                </a:tc>
                <a:tc>
                  <a:txBody>
                    <a:bodyPr/>
                    <a:lstStyle/>
                    <a:p>
                      <a:r>
                        <a:rPr lang="en-US" sz="2600" b="1" kern="1200" dirty="0">
                          <a:solidFill>
                            <a:srgbClr val="C00000"/>
                          </a:solidFill>
                          <a:latin typeface="Calibri" panose="020F0502020204030204" pitchFamily="34" charset="0"/>
                          <a:ea typeface="+mn-ea"/>
                          <a:cs typeface="Calibri" panose="020F0502020204030204" pitchFamily="34" charset="0"/>
                        </a:rPr>
                        <a:t>The Protestant “Revolt”</a:t>
                      </a:r>
                    </a:p>
                  </a:txBody>
                  <a:tcPr marT="45727" marB="45727" anchor="ctr"/>
                </a:tc>
                <a:extLst>
                  <a:ext uri="{0D108BD9-81ED-4DB2-BD59-A6C34878D82A}">
                    <a16:rowId xmlns:a16="http://schemas.microsoft.com/office/drawing/2014/main" val="1896520417"/>
                  </a:ext>
                </a:extLst>
              </a:tr>
              <a:tr h="548640">
                <a:tc>
                  <a:txBody>
                    <a:bodyPr/>
                    <a:lstStyle/>
                    <a:p>
                      <a:pPr algn="ctr"/>
                      <a:r>
                        <a:rPr lang="en-US" sz="2600" dirty="0">
                          <a:latin typeface="Calibri" panose="020F0502020204030204" pitchFamily="34" charset="0"/>
                          <a:cs typeface="Calibri" panose="020F0502020204030204" pitchFamily="34" charset="0"/>
                        </a:rPr>
                        <a:t>1611</a:t>
                      </a:r>
                    </a:p>
                  </a:txBody>
                  <a:tcPr marT="45727" marB="45727" anchor="ctr"/>
                </a:tc>
                <a:tc>
                  <a:txBody>
                    <a:bodyPr/>
                    <a:lstStyle/>
                    <a:p>
                      <a:r>
                        <a:rPr lang="en-US" sz="2600" dirty="0">
                          <a:latin typeface="Calibri" panose="020F0502020204030204" pitchFamily="34" charset="0"/>
                          <a:cs typeface="Calibri" panose="020F0502020204030204" pitchFamily="34" charset="0"/>
                        </a:rPr>
                        <a:t>King James V.</a:t>
                      </a:r>
                    </a:p>
                  </a:txBody>
                  <a:tcPr marT="45727" marB="45727" anchor="ctr"/>
                </a:tc>
                <a:tc>
                  <a:txBody>
                    <a:bodyPr/>
                    <a:lstStyle/>
                    <a:p>
                      <a:r>
                        <a:rPr lang="en-US" sz="2600" b="1" kern="1200" dirty="0">
                          <a:solidFill>
                            <a:srgbClr val="C00000"/>
                          </a:solidFill>
                          <a:latin typeface="Calibri" panose="020F0502020204030204" pitchFamily="34" charset="0"/>
                          <a:ea typeface="+mn-ea"/>
                          <a:cs typeface="Calibri" panose="020F0502020204030204" pitchFamily="34" charset="0"/>
                        </a:rPr>
                        <a:t>Falling Away</a:t>
                      </a:r>
                    </a:p>
                  </a:txBody>
                  <a:tcPr marT="45727" marB="45727" anchor="ctr"/>
                </a:tc>
                <a:extLst>
                  <a:ext uri="{0D108BD9-81ED-4DB2-BD59-A6C34878D82A}">
                    <a16:rowId xmlns:a16="http://schemas.microsoft.com/office/drawing/2014/main" val="10008"/>
                  </a:ext>
                </a:extLst>
              </a:tr>
              <a:tr h="457213">
                <a:tc gridSpan="3">
                  <a:txBody>
                    <a:bodyPr/>
                    <a:lstStyle/>
                    <a:p>
                      <a:pPr algn="ctr"/>
                      <a:r>
                        <a:rPr lang="en-US" sz="2000" dirty="0">
                          <a:latin typeface="Calibri" panose="020F0502020204030204" pitchFamily="34" charset="0"/>
                          <a:cs typeface="Calibri" panose="020F0502020204030204" pitchFamily="34" charset="0"/>
                        </a:rPr>
                        <a:t>House, When the Trumpet Sounds, p. 270.</a:t>
                      </a:r>
                    </a:p>
                  </a:txBody>
                  <a:tcPr marT="45727" marB="45727" anchor="ctr"/>
                </a:tc>
                <a:tc hMerge="1">
                  <a:txBody>
                    <a:bodyPr/>
                    <a:lstStyle/>
                    <a:p>
                      <a:endParaRPr lang="en-US" sz="3200" dirty="0">
                        <a:latin typeface="Calibri" panose="020F0502020204030204" pitchFamily="34" charset="0"/>
                        <a:cs typeface="Calibri" panose="020F0502020204030204" pitchFamily="34" charset="0"/>
                      </a:endParaRPr>
                    </a:p>
                  </a:txBody>
                  <a:tcPr marT="45726" marB="45726"/>
                </a:tc>
                <a:tc hMerge="1">
                  <a:txBody>
                    <a:bodyPr/>
                    <a:lstStyle/>
                    <a:p>
                      <a:endParaRPr lang="en-US" sz="3200" dirty="0">
                        <a:latin typeface="Calibri" panose="020F0502020204030204" pitchFamily="34" charset="0"/>
                        <a:cs typeface="Calibri" panose="020F0502020204030204" pitchFamily="34" charset="0"/>
                      </a:endParaRPr>
                    </a:p>
                  </a:txBody>
                  <a:tcPr marT="45726" marB="45726"/>
                </a:tc>
                <a:extLst>
                  <a:ext uri="{0D108BD9-81ED-4DB2-BD59-A6C34878D82A}">
                    <a16:rowId xmlns:a16="http://schemas.microsoft.com/office/drawing/2014/main" val="2442827259"/>
                  </a:ext>
                </a:extLst>
              </a:tr>
            </a:tbl>
          </a:graphicData>
        </a:graphic>
      </p:graphicFrame>
    </p:spTree>
    <p:extLst>
      <p:ext uri="{BB962C8B-B14F-4D97-AF65-F5344CB8AC3E}">
        <p14:creationId xmlns:p14="http://schemas.microsoft.com/office/powerpoint/2010/main" val="23540359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295400"/>
            <a:ext cx="10972800" cy="5105400"/>
          </a:xfrm>
        </p:spPr>
        <p:txBody>
          <a:bodyPr/>
          <a:lstStyle/>
          <a:p>
            <a:pPr marL="0" indent="0" algn="just">
              <a:buNone/>
            </a:pPr>
            <a:r>
              <a:rPr lang="en-US" sz="2900" dirty="0">
                <a:effectLst>
                  <a:outerShdw blurRad="38100" dist="38100" dir="2700000" algn="tl">
                    <a:srgbClr val="000000">
                      <a:alpha val="43137"/>
                    </a:srgbClr>
                  </a:outerShdw>
                </a:effectLst>
                <a:cs typeface="Calibri" panose="020F0502020204030204" pitchFamily="34" charset="0"/>
              </a:rPr>
              <a:t>“Most scholars say that no one knows the reason for the translation shift. However, a plausible theory has been put forth by Martin </a:t>
            </a:r>
            <a:r>
              <a:rPr lang="en-US" sz="2900" dirty="0" err="1">
                <a:effectLst>
                  <a:outerShdw blurRad="38100" dist="38100" dir="2700000" algn="tl">
                    <a:srgbClr val="000000">
                      <a:alpha val="43137"/>
                    </a:srgbClr>
                  </a:outerShdw>
                </a:effectLst>
                <a:cs typeface="Calibri" panose="020F0502020204030204" pitchFamily="34" charset="0"/>
              </a:rPr>
              <a:t>Butalla</a:t>
            </a:r>
            <a:r>
              <a:rPr lang="en-US" sz="2900" dirty="0">
                <a:effectLst>
                  <a:outerShdw blurRad="38100" dist="38100" dir="2700000" algn="tl">
                    <a:srgbClr val="000000">
                      <a:alpha val="43137"/>
                    </a:srgbClr>
                  </a:outerShdw>
                </a:effectLst>
                <a:cs typeface="Calibri" panose="020F0502020204030204" pitchFamily="34" charset="0"/>
              </a:rPr>
              <a:t> in his Master of Theology thesis produced at Dallas Theology Seminary in 1998. It appears that the Catholic translation into English from Jerome’s Latin Vulgate known as the Rheims Bible (1576) was the first to break the translation trend. “</a:t>
            </a:r>
            <a:r>
              <a:rPr lang="en-US" sz="2900" i="1" dirty="0">
                <a:effectLst>
                  <a:outerShdw blurRad="38100" dist="38100" dir="2700000" algn="tl">
                    <a:srgbClr val="000000">
                      <a:alpha val="43137"/>
                    </a:srgbClr>
                  </a:outerShdw>
                </a:effectLst>
                <a:cs typeface="Calibri" panose="020F0502020204030204" pitchFamily="34" charset="0"/>
              </a:rPr>
              <a:t>Apostasia </a:t>
            </a:r>
            <a:r>
              <a:rPr lang="en-US" sz="2900" dirty="0">
                <a:effectLst>
                  <a:outerShdw blurRad="38100" dist="38100" dir="2700000" algn="tl">
                    <a:srgbClr val="000000">
                      <a:alpha val="43137"/>
                    </a:srgbClr>
                  </a:outerShdw>
                </a:effectLst>
                <a:cs typeface="Calibri" panose="020F0502020204030204" pitchFamily="34" charset="0"/>
              </a:rPr>
              <a:t>was revised from ‘the departure’ to ‘the Protestant Revolt,’” explains </a:t>
            </a:r>
            <a:r>
              <a:rPr lang="en-US" sz="2900" dirty="0" err="1">
                <a:effectLst>
                  <a:outerShdw blurRad="38100" dist="38100" dir="2700000" algn="tl">
                    <a:srgbClr val="000000">
                      <a:alpha val="43137"/>
                    </a:srgbClr>
                  </a:outerShdw>
                </a:effectLst>
                <a:cs typeface="Calibri" panose="020F0502020204030204" pitchFamily="34" charset="0"/>
              </a:rPr>
              <a:t>Butalla</a:t>
            </a:r>
            <a:r>
              <a:rPr lang="en-US" sz="2900" dirty="0">
                <a:effectLst>
                  <a:outerShdw blurRad="38100" dist="38100" dir="2700000" algn="tl">
                    <a:srgbClr val="000000">
                      <a:alpha val="43137"/>
                    </a:srgbClr>
                  </a:outerShdw>
                </a:effectLst>
                <a:cs typeface="Calibri" panose="020F0502020204030204" pitchFamily="34" charset="0"/>
              </a:rPr>
              <a:t>. “</a:t>
            </a:r>
            <a:r>
              <a:rPr lang="en-US" sz="2900" b="1" u="sng" dirty="0">
                <a:solidFill>
                  <a:srgbClr val="FFFFCC"/>
                </a:solidFill>
                <a:effectLst>
                  <a:outerShdw blurRad="38100" dist="38100" dir="2700000" algn="tl">
                    <a:srgbClr val="000000">
                      <a:alpha val="43137"/>
                    </a:srgbClr>
                  </a:outerShdw>
                </a:effectLst>
                <a:cs typeface="Calibri" panose="020F0502020204030204" pitchFamily="34" charset="0"/>
              </a:rPr>
              <a:t>Revolution</a:t>
            </a:r>
            <a:r>
              <a:rPr lang="en-US" sz="2900" dirty="0">
                <a:effectLst>
                  <a:outerShdw blurRad="38100" dist="38100" dir="2700000" algn="tl">
                    <a:srgbClr val="000000">
                      <a:alpha val="43137"/>
                    </a:srgbClr>
                  </a:outerShdw>
                </a:effectLst>
                <a:cs typeface="Calibri" panose="020F0502020204030204" pitchFamily="34" charset="0"/>
              </a:rPr>
              <a:t> is the terminology still in use today when Catholicism teaches the history of the Protestant Reformation. Under this guise, </a:t>
            </a:r>
            <a:r>
              <a:rPr lang="en-US" sz="2900" i="1" dirty="0">
                <a:effectLst>
                  <a:outerShdw blurRad="38100" dist="38100" dir="2700000" algn="tl">
                    <a:srgbClr val="000000">
                      <a:alpha val="43137"/>
                    </a:srgbClr>
                  </a:outerShdw>
                </a:effectLst>
                <a:cs typeface="Calibri" panose="020F0502020204030204" pitchFamily="34" charset="0"/>
              </a:rPr>
              <a:t>apostasia </a:t>
            </a:r>
            <a:r>
              <a:rPr lang="en-US" sz="2900" dirty="0">
                <a:effectLst>
                  <a:outerShdw blurRad="38100" dist="38100" dir="2700000" algn="tl">
                    <a:srgbClr val="000000">
                      <a:alpha val="43137"/>
                    </a:srgbClr>
                  </a:outerShdw>
                </a:effectLst>
                <a:cs typeface="Calibri" panose="020F0502020204030204" pitchFamily="34" charset="0"/>
              </a:rPr>
              <a:t>would refer to </a:t>
            </a:r>
            <a:r>
              <a:rPr lang="en-US" sz="2900" b="1" u="sng" dirty="0">
                <a:solidFill>
                  <a:srgbClr val="FFFFCC"/>
                </a:solidFill>
                <a:effectLst>
                  <a:outerShdw blurRad="38100" dist="38100" dir="2700000" algn="tl">
                    <a:srgbClr val="000000">
                      <a:alpha val="43137"/>
                    </a:srgbClr>
                  </a:outerShdw>
                </a:effectLst>
                <a:cs typeface="Calibri" panose="020F0502020204030204" pitchFamily="34" charset="0"/>
              </a:rPr>
              <a:t>a departure of Protestants from the Catholic Church</a:t>
            </a:r>
            <a:r>
              <a:rPr lang="en-US" sz="2900" dirty="0">
                <a:effectLst>
                  <a:outerShdw blurRad="38100" dist="38100" dir="2700000" algn="tl">
                    <a:srgbClr val="000000">
                      <a:alpha val="43137"/>
                    </a:srgbClr>
                  </a:outerShdw>
                </a:effectLst>
                <a:cs typeface="Calibri" panose="020F0502020204030204" pitchFamily="34" charset="0"/>
              </a:rPr>
              <a:t>.” The Catholic translators appear eager to engage in polemics against the Reformation by even allowing it to impact Bible translation.”</a:t>
            </a:r>
          </a:p>
        </p:txBody>
      </p:sp>
      <p:sp>
        <p:nvSpPr>
          <p:cNvPr id="4" name="TextBox 3">
            <a:extLst>
              <a:ext uri="{FF2B5EF4-FFF2-40B4-BE49-F238E27FC236}">
                <a16:creationId xmlns:a16="http://schemas.microsoft.com/office/drawing/2014/main" id="{3D0DF032-DE24-4699-83BD-7C8A3CB3ED9F}"/>
              </a:ext>
            </a:extLst>
          </p:cNvPr>
          <p:cNvSpPr txBox="1"/>
          <p:nvPr/>
        </p:nvSpPr>
        <p:spPr>
          <a:xfrm>
            <a:off x="609600" y="218926"/>
            <a:ext cx="10972800" cy="1000274"/>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Thomas Ice</a:t>
            </a:r>
          </a:p>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‘Departure’ in 2 Thessalonians 2:3,” online: www.pre-trib.org, accessed 7 May 2017, 2.</a:t>
            </a:r>
          </a:p>
        </p:txBody>
      </p:sp>
    </p:spTree>
    <p:extLst>
      <p:ext uri="{BB962C8B-B14F-4D97-AF65-F5344CB8AC3E}">
        <p14:creationId xmlns:p14="http://schemas.microsoft.com/office/powerpoint/2010/main" val="50579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Prerequisites for the Day of the Lord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09906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32E4743B-575C-44A9-9262-2A7E3CDDAD3F}"/>
              </a:ext>
            </a:extLst>
          </p:cNvPr>
          <p:cNvSpPr>
            <a:spLocks noGrp="1" noChangeArrowheads="1"/>
          </p:cNvSpPr>
          <p:nvPr>
            <p:ph type="title" idx="4294967295"/>
          </p:nvPr>
        </p:nvSpPr>
        <p:spPr>
          <a:xfrm>
            <a:off x="1524000" y="228600"/>
            <a:ext cx="9144000" cy="9144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NKJV, NIV, RSV, ASV, JB, NASB</a:t>
            </a:r>
            <a:endParaRPr lang="en-US" altLang="en-US" sz="3600" dirty="0">
              <a:effectLst>
                <a:outerShdw blurRad="38100" dist="38100" dir="2700000" algn="tl">
                  <a:srgbClr val="000000">
                    <a:alpha val="43137"/>
                  </a:srgbClr>
                </a:outerShdw>
              </a:effectLst>
              <a:cs typeface="Calibri" panose="020F0502020204030204" pitchFamily="34" charset="0"/>
            </a:endParaRPr>
          </a:p>
        </p:txBody>
      </p:sp>
      <p:sp>
        <p:nvSpPr>
          <p:cNvPr id="13315" name="Rectangle 3">
            <a:extLst>
              <a:ext uri="{FF2B5EF4-FFF2-40B4-BE49-F238E27FC236}">
                <a16:creationId xmlns:a16="http://schemas.microsoft.com/office/drawing/2014/main" id="{F8A6D208-1DD9-42B6-A68A-62C440E3D5E3}"/>
              </a:ext>
            </a:extLst>
          </p:cNvPr>
          <p:cNvSpPr>
            <a:spLocks noGrp="1" noChangeArrowheads="1"/>
          </p:cNvSpPr>
          <p:nvPr>
            <p:ph type="body" idx="4294967295"/>
          </p:nvPr>
        </p:nvSpPr>
        <p:spPr>
          <a:xfrm>
            <a:off x="2466279" y="1485901"/>
            <a:ext cx="3401122" cy="3886198"/>
          </a:xfrm>
        </p:spPr>
        <p:txBody>
          <a:bodyPr/>
          <a:lstStyle/>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“apostasy”</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“falling away”</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“revolt”</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“rejection”</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“rebellion”</a:t>
            </a:r>
          </a:p>
        </p:txBody>
      </p:sp>
      <p:pic>
        <p:nvPicPr>
          <p:cNvPr id="41989" name="Picture 4">
            <a:extLst>
              <a:ext uri="{FF2B5EF4-FFF2-40B4-BE49-F238E27FC236}">
                <a16:creationId xmlns:a16="http://schemas.microsoft.com/office/drawing/2014/main" id="{1C7F3FC4-8325-4713-B53D-36703AD8E6F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1" y="1600200"/>
            <a:ext cx="2943921"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00467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1638300" y="1371600"/>
            <a:ext cx="9029700" cy="3429000"/>
          </a:xfrm>
        </p:spPr>
        <p:txBody>
          <a:bodyPr/>
          <a:lstStyle/>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cs typeface="Calibri" panose="020F0502020204030204" pitchFamily="34" charset="0"/>
              </a:rPr>
              <a:t>Extended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cs typeface="Calibri" panose="020F0502020204030204" pitchFamily="34" charset="0"/>
              </a:rPr>
              <a:t>Immediate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cs typeface="Calibri" panose="020F0502020204030204" pitchFamily="34" charset="0"/>
              </a:rPr>
              <a:t>2 Thess. 2:2 is a review course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cs typeface="Calibri" panose="020F0502020204030204" pitchFamily="34" charset="0"/>
              </a:rPr>
              <a:t>Early Bible translations favor physical departure</a:t>
            </a:r>
          </a:p>
          <a:p>
            <a:pPr marL="687388" indent="-687388">
              <a:spcBef>
                <a:spcPts val="0"/>
              </a:spcBef>
              <a:spcAft>
                <a:spcPts val="1200"/>
              </a:spcAft>
              <a:buSzPct val="100000"/>
              <a:buFont typeface="+mj-lt"/>
              <a:buAutoNum type="arabicPeriod" startAt="6"/>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Physical departure is held by credible scholars</a:t>
            </a:r>
          </a:p>
        </p:txBody>
      </p:sp>
      <p:pic>
        <p:nvPicPr>
          <p:cNvPr id="2" name="Picture 4">
            <a:extLst>
              <a:ext uri="{FF2B5EF4-FFF2-40B4-BE49-F238E27FC236}">
                <a16:creationId xmlns:a16="http://schemas.microsoft.com/office/drawing/2014/main" id="{7E7CD427-5053-577F-A0D8-143E20B1016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6275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13CC42A-8689-4622-8CF2-84D9749B3263}"/>
              </a:ext>
            </a:extLst>
          </p:cNvPr>
          <p:cNvGraphicFramePr>
            <a:graphicFrameLocks noGrp="1"/>
          </p:cNvGraphicFramePr>
          <p:nvPr>
            <p:ph idx="1"/>
            <p:extLst>
              <p:ext uri="{D42A27DB-BD31-4B8C-83A1-F6EECF244321}">
                <p14:modId xmlns:p14="http://schemas.microsoft.com/office/powerpoint/2010/main" val="1765889368"/>
              </p:ext>
            </p:extLst>
          </p:nvPr>
        </p:nvGraphicFramePr>
        <p:xfrm>
          <a:off x="1684020" y="180995"/>
          <a:ext cx="8823961" cy="6570482"/>
        </p:xfrm>
        <a:graphic>
          <a:graphicData uri="http://schemas.openxmlformats.org/drawingml/2006/table">
            <a:tbl>
              <a:tblPr firstRow="1" bandRow="1">
                <a:tableStyleId>{073A0DAA-6AF3-43AB-8588-CEC1D06C72B9}</a:tableStyleId>
              </a:tblPr>
              <a:tblGrid>
                <a:gridCol w="3199898">
                  <a:extLst>
                    <a:ext uri="{9D8B030D-6E8A-4147-A177-3AD203B41FA5}">
                      <a16:colId xmlns:a16="http://schemas.microsoft.com/office/drawing/2014/main" val="20000"/>
                    </a:ext>
                  </a:extLst>
                </a:gridCol>
                <a:gridCol w="2424165">
                  <a:extLst>
                    <a:ext uri="{9D8B030D-6E8A-4147-A177-3AD203B41FA5}">
                      <a16:colId xmlns:a16="http://schemas.microsoft.com/office/drawing/2014/main" val="20001"/>
                    </a:ext>
                  </a:extLst>
                </a:gridCol>
                <a:gridCol w="3199898">
                  <a:extLst>
                    <a:ext uri="{9D8B030D-6E8A-4147-A177-3AD203B41FA5}">
                      <a16:colId xmlns:a16="http://schemas.microsoft.com/office/drawing/2014/main" val="20002"/>
                    </a:ext>
                  </a:extLst>
                </a:gridCol>
              </a:tblGrid>
              <a:tr h="594215">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Physical Departure Adherents</a:t>
                      </a:r>
                    </a:p>
                  </a:txBody>
                  <a:tcPr marT="45727" marB="45727" anchor="ctr"/>
                </a:tc>
                <a:tc hMerge="1">
                  <a:txBody>
                    <a:bodyPr/>
                    <a:lstStyle/>
                    <a:p>
                      <a:endParaRPr lang="en-US" sz="2800" dirty="0"/>
                    </a:p>
                  </a:txBody>
                  <a:tcPr marT="45726" marB="45726"/>
                </a:tc>
                <a:tc hMerge="1">
                  <a:txBody>
                    <a:bodyPr/>
                    <a:lstStyle/>
                    <a:p>
                      <a:endParaRPr lang="en-US" sz="2800" dirty="0"/>
                    </a:p>
                  </a:txBody>
                  <a:tcPr marT="45726" marB="45726"/>
                </a:tc>
                <a:extLst>
                  <a:ext uri="{0D108BD9-81ED-4DB2-BD59-A6C34878D82A}">
                    <a16:rowId xmlns:a16="http://schemas.microsoft.com/office/drawing/2014/main" val="3394375327"/>
                  </a:ext>
                </a:extLst>
              </a:tr>
              <a:tr h="494199">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Kenneth Wuest</a:t>
                      </a:r>
                    </a:p>
                  </a:txBody>
                  <a:tcPr marT="45727" marB="45727" anchor="ctr"/>
                </a:tc>
                <a:tc rowSpan="9">
                  <a:txBody>
                    <a:bodyPr/>
                    <a:lstStyle/>
                    <a:p>
                      <a:pPr marL="342900" marR="0" lvl="0" indent="-34290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Char char="n"/>
                        <a:tabLst/>
                        <a:defRPr/>
                      </a:pPr>
                      <a:endPar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marT="45727" marB="45727"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Paul Lee Tan*</a:t>
                      </a:r>
                    </a:p>
                  </a:txBody>
                  <a:tcPr marT="45727" marB="45727" anchor="ctr"/>
                </a:tc>
                <a:extLst>
                  <a:ext uri="{0D108BD9-81ED-4DB2-BD59-A6C34878D82A}">
                    <a16:rowId xmlns:a16="http://schemas.microsoft.com/office/drawing/2014/main" val="10000"/>
                  </a:ext>
                </a:extLst>
              </a:tr>
              <a:tr h="494199">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E. Schuyler English</a:t>
                      </a:r>
                    </a:p>
                  </a:txBody>
                  <a:tcPr marT="45727" marB="45727" anchor="ctr"/>
                </a:tc>
                <a:tc vMerge="1">
                  <a:txBody>
                    <a:bodyPr/>
                    <a:lstStyle/>
                    <a:p>
                      <a:endParaRPr lang="en-US" sz="3000" dirty="0">
                        <a:latin typeface="Calibri" panose="020F0502020204030204" pitchFamily="34" charset="0"/>
                        <a:cs typeface="Calibri" panose="020F0502020204030204" pitchFamily="34" charset="0"/>
                      </a:endParaRPr>
                    </a:p>
                  </a:txBody>
                  <a:tcPr marT="45726" marB="45726"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Arnold Fruchtenbaum*</a:t>
                      </a:r>
                    </a:p>
                  </a:txBody>
                  <a:tcPr marT="45727" marB="45727" anchor="ctr"/>
                </a:tc>
                <a:extLst>
                  <a:ext uri="{0D108BD9-81ED-4DB2-BD59-A6C34878D82A}">
                    <a16:rowId xmlns:a16="http://schemas.microsoft.com/office/drawing/2014/main" val="10001"/>
                  </a:ext>
                </a:extLst>
              </a:tr>
              <a:tr h="494199">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J. Dwight Pentecost</a:t>
                      </a:r>
                    </a:p>
                  </a:txBody>
                  <a:tcPr marT="45727" marB="45727" anchor="ctr"/>
                </a:tc>
                <a:tc vMerge="1">
                  <a:txBody>
                    <a:bodyPr/>
                    <a:lstStyle/>
                    <a:p>
                      <a:endParaRPr lang="en-US" sz="3000" dirty="0">
                        <a:latin typeface="Calibri" panose="020F0502020204030204" pitchFamily="34" charset="0"/>
                        <a:cs typeface="Calibri" panose="020F0502020204030204" pitchFamily="34" charset="0"/>
                      </a:endParaRPr>
                    </a:p>
                  </a:txBody>
                  <a:tcPr marT="45726" marB="45726"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Tim LaHaye</a:t>
                      </a:r>
                    </a:p>
                  </a:txBody>
                  <a:tcPr marT="45727" marB="45727" anchor="ctr"/>
                </a:tc>
                <a:extLst>
                  <a:ext uri="{0D108BD9-81ED-4DB2-BD59-A6C34878D82A}">
                    <a16:rowId xmlns:a16="http://schemas.microsoft.com/office/drawing/2014/main" val="10002"/>
                  </a:ext>
                </a:extLst>
              </a:tr>
              <a:tr h="494199">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H. Wayne House*</a:t>
                      </a:r>
                    </a:p>
                  </a:txBody>
                  <a:tcPr marT="45727" marB="45727" anchor="ctr"/>
                </a:tc>
                <a:tc vMerge="1">
                  <a:txBody>
                    <a:bodyPr/>
                    <a:lstStyle/>
                    <a:p>
                      <a:endParaRPr lang="en-US" sz="3000" dirty="0">
                        <a:latin typeface="Calibri" panose="020F0502020204030204" pitchFamily="34" charset="0"/>
                        <a:cs typeface="Calibri" panose="020F0502020204030204" pitchFamily="34" charset="0"/>
                      </a:endParaRPr>
                    </a:p>
                  </a:txBody>
                  <a:tcPr marT="45726" marB="45726"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Thomas Ice</a:t>
                      </a:r>
                    </a:p>
                  </a:txBody>
                  <a:tcPr marT="45727" marB="45727" anchor="ctr"/>
                </a:tc>
                <a:extLst>
                  <a:ext uri="{0D108BD9-81ED-4DB2-BD59-A6C34878D82A}">
                    <a16:rowId xmlns:a16="http://schemas.microsoft.com/office/drawing/2014/main" val="10003"/>
                  </a:ext>
                </a:extLst>
              </a:tr>
              <a:tr h="494199">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Stanley Ellison</a:t>
                      </a:r>
                    </a:p>
                  </a:txBody>
                  <a:tcPr marT="45727" marB="45727" anchor="ctr"/>
                </a:tc>
                <a:tc vMerge="1">
                  <a:txBody>
                    <a:bodyPr/>
                    <a:lstStyle/>
                    <a:p>
                      <a:endParaRPr lang="en-US" sz="3000" dirty="0">
                        <a:latin typeface="Calibri" panose="020F0502020204030204" pitchFamily="34" charset="0"/>
                        <a:cs typeface="Calibri" panose="020F0502020204030204" pitchFamily="34" charset="0"/>
                      </a:endParaRPr>
                    </a:p>
                  </a:txBody>
                  <a:tcPr marT="45726" marB="45726"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Don Stewart</a:t>
                      </a:r>
                    </a:p>
                  </a:txBody>
                  <a:tcPr marT="45727" marB="45727" anchor="ctr"/>
                </a:tc>
                <a:extLst>
                  <a:ext uri="{0D108BD9-81ED-4DB2-BD59-A6C34878D82A}">
                    <a16:rowId xmlns:a16="http://schemas.microsoft.com/office/drawing/2014/main" val="10004"/>
                  </a:ext>
                </a:extLst>
              </a:tr>
              <a:tr h="494199">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J.S. Mabie</a:t>
                      </a:r>
                    </a:p>
                  </a:txBody>
                  <a:tcPr marT="45727" marB="45727" anchor="ctr"/>
                </a:tc>
                <a:tc vMerge="1">
                  <a:txBody>
                    <a:bodyPr/>
                    <a:lstStyle/>
                    <a:p>
                      <a:endParaRPr lang="en-US" sz="3000" dirty="0">
                        <a:latin typeface="Calibri" panose="020F0502020204030204" pitchFamily="34" charset="0"/>
                        <a:cs typeface="Calibri" panose="020F0502020204030204" pitchFamily="34" charset="0"/>
                      </a:endParaRPr>
                    </a:p>
                  </a:txBody>
                  <a:tcPr marT="45726" marB="45726"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Robert Thieme</a:t>
                      </a:r>
                    </a:p>
                  </a:txBody>
                  <a:tcPr marT="45727" marB="45727" anchor="ctr"/>
                </a:tc>
                <a:extLst>
                  <a:ext uri="{0D108BD9-81ED-4DB2-BD59-A6C34878D82A}">
                    <a16:rowId xmlns:a16="http://schemas.microsoft.com/office/drawing/2014/main" val="10005"/>
                  </a:ext>
                </a:extLst>
              </a:tr>
              <a:tr h="494199">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Allen McRae</a:t>
                      </a:r>
                    </a:p>
                  </a:txBody>
                  <a:tcPr marT="45727" marB="45727" anchor="ctr"/>
                </a:tc>
                <a:tc vMerge="1">
                  <a:txBody>
                    <a:bodyPr/>
                    <a:lstStyle/>
                    <a:p>
                      <a:pPr algn="ctr"/>
                      <a:endParaRPr lang="en-US" sz="2600" dirty="0">
                        <a:solidFill>
                          <a:srgbClr val="C00000"/>
                        </a:solidFill>
                        <a:latin typeface="Calibri" panose="020F0502020204030204" pitchFamily="34" charset="0"/>
                        <a:cs typeface="Calibri" panose="020F0502020204030204" pitchFamily="34" charset="0"/>
                      </a:endParaRPr>
                    </a:p>
                  </a:txBody>
                  <a:tcPr marT="45727" marB="45727"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Gordon Olson*</a:t>
                      </a:r>
                    </a:p>
                  </a:txBody>
                  <a:tcPr marT="45727" marB="45727" anchor="ctr"/>
                </a:tc>
                <a:extLst>
                  <a:ext uri="{0D108BD9-81ED-4DB2-BD59-A6C34878D82A}">
                    <a16:rowId xmlns:a16="http://schemas.microsoft.com/office/drawing/2014/main" val="3495780500"/>
                  </a:ext>
                </a:extLst>
              </a:tr>
              <a:tr h="494199">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Gordon Lewis</a:t>
                      </a:r>
                    </a:p>
                  </a:txBody>
                  <a:tcPr marT="45727" marB="45727" anchor="ctr"/>
                </a:tc>
                <a:tc vMerge="1">
                  <a:txBody>
                    <a:bodyPr/>
                    <a:lstStyle/>
                    <a:p>
                      <a:pPr algn="ctr"/>
                      <a:endParaRPr lang="en-US" sz="2600" dirty="0">
                        <a:solidFill>
                          <a:srgbClr val="C00000"/>
                        </a:solidFill>
                        <a:latin typeface="Calibri" panose="020F0502020204030204" pitchFamily="34" charset="0"/>
                        <a:cs typeface="Calibri" panose="020F0502020204030204" pitchFamily="34" charset="0"/>
                      </a:endParaRPr>
                    </a:p>
                  </a:txBody>
                  <a:tcPr marT="45727" marB="45727"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J. Vernon McGee*</a:t>
                      </a:r>
                    </a:p>
                  </a:txBody>
                  <a:tcPr marT="45727" marB="45727" anchor="ctr"/>
                </a:tc>
                <a:extLst>
                  <a:ext uri="{0D108BD9-81ED-4DB2-BD59-A6C34878D82A}">
                    <a16:rowId xmlns:a16="http://schemas.microsoft.com/office/drawing/2014/main" val="3415392241"/>
                  </a:ext>
                </a:extLst>
              </a:tr>
              <a:tr h="494199">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Henry Morris*</a:t>
                      </a:r>
                    </a:p>
                  </a:txBody>
                  <a:tcPr marT="45727" marB="45727" anchor="ctr"/>
                </a:tc>
                <a:tc vMerge="1">
                  <a:txBody>
                    <a:bodyPr/>
                    <a:lstStyle/>
                    <a:p>
                      <a:pPr algn="ctr"/>
                      <a:endParaRPr lang="en-US" sz="2600" dirty="0">
                        <a:solidFill>
                          <a:srgbClr val="C00000"/>
                        </a:solidFill>
                        <a:latin typeface="Calibri" panose="020F0502020204030204" pitchFamily="34" charset="0"/>
                        <a:cs typeface="Calibri" panose="020F0502020204030204" pitchFamily="34" charset="0"/>
                      </a:endParaRPr>
                    </a:p>
                  </a:txBody>
                  <a:tcPr marT="45727" marB="45727"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Jimmy DeYoung*</a:t>
                      </a:r>
                    </a:p>
                  </a:txBody>
                  <a:tcPr marT="45727" marB="45727" anchor="ctr"/>
                </a:tc>
                <a:extLst>
                  <a:ext uri="{0D108BD9-81ED-4DB2-BD59-A6C34878D82A}">
                    <a16:rowId xmlns:a16="http://schemas.microsoft.com/office/drawing/2014/main" val="198792130"/>
                  </a:ext>
                </a:extLst>
              </a:tr>
              <a:tr h="494199">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John. R. Rice</a:t>
                      </a:r>
                    </a:p>
                  </a:txBody>
                  <a:tcPr marT="45727" marB="45727" anchor="ctr"/>
                </a:tc>
                <a:tc>
                  <a:txBody>
                    <a:bodyPr/>
                    <a:lstStyle/>
                    <a:p>
                      <a:pPr marL="342900" marR="0" lvl="0" indent="-34290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Char char="n"/>
                        <a:tabLst/>
                        <a:defRPr/>
                      </a:pPr>
                      <a:endPar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marT="45727" marB="45727"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J.D. Farag</a:t>
                      </a:r>
                    </a:p>
                  </a:txBody>
                  <a:tcPr marT="45727" marB="45727" anchor="ctr"/>
                </a:tc>
                <a:extLst>
                  <a:ext uri="{0D108BD9-81ED-4DB2-BD59-A6C34878D82A}">
                    <a16:rowId xmlns:a16="http://schemas.microsoft.com/office/drawing/2014/main" val="2182340917"/>
                  </a:ext>
                </a:extLst>
              </a:tr>
              <a:tr h="494199">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David Olander*</a:t>
                      </a:r>
                    </a:p>
                  </a:txBody>
                  <a:tcPr marT="45727" marB="45727" anchor="ctr"/>
                </a:tc>
                <a:tc>
                  <a:txBody>
                    <a:bodyPr/>
                    <a:lstStyle/>
                    <a:p>
                      <a:pPr marL="342900" marR="0" lvl="0" indent="-34290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Char char="n"/>
                        <a:tabLst/>
                        <a:defRPr/>
                      </a:pPr>
                      <a:endPar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marT="45727" marB="45727"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David Hocking</a:t>
                      </a:r>
                    </a:p>
                  </a:txBody>
                  <a:tcPr marT="45727" marB="45727" anchor="ctr"/>
                </a:tc>
                <a:extLst>
                  <a:ext uri="{0D108BD9-81ED-4DB2-BD59-A6C34878D82A}">
                    <a16:rowId xmlns:a16="http://schemas.microsoft.com/office/drawing/2014/main" val="3199408611"/>
                  </a:ext>
                </a:extLst>
              </a:tr>
              <a:tr h="494199">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J. Carl Laney*</a:t>
                      </a:r>
                    </a:p>
                  </a:txBody>
                  <a:tcPr marT="45727" marB="45727" anchor="ctr"/>
                </a:tc>
                <a:tc>
                  <a:txBody>
                    <a:bodyPr/>
                    <a:lstStyle/>
                    <a:p>
                      <a:pPr marL="342900" marR="0" lvl="0" indent="-34290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Char char="n"/>
                        <a:tabLst/>
                        <a:defRPr/>
                      </a:pPr>
                      <a:endPar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marT="45727" marB="45727"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Jimmy Swaggart*</a:t>
                      </a:r>
                    </a:p>
                  </a:txBody>
                  <a:tcPr marT="45727" marB="45727" anchor="ctr"/>
                </a:tc>
                <a:extLst>
                  <a:ext uri="{0D108BD9-81ED-4DB2-BD59-A6C34878D82A}">
                    <a16:rowId xmlns:a16="http://schemas.microsoft.com/office/drawing/2014/main" val="674480886"/>
                  </a:ext>
                </a:extLst>
              </a:tr>
            </a:tbl>
          </a:graphicData>
        </a:graphic>
      </p:graphicFrame>
      <p:pic>
        <p:nvPicPr>
          <p:cNvPr id="2" name="Picture 1">
            <a:extLst>
              <a:ext uri="{FF2B5EF4-FFF2-40B4-BE49-F238E27FC236}">
                <a16:creationId xmlns:a16="http://schemas.microsoft.com/office/drawing/2014/main" id="{D1FF2400-0410-4441-AD67-041077DCCD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20220" y="2467290"/>
            <a:ext cx="1551560" cy="1923423"/>
          </a:xfrm>
          <a:prstGeom prst="rect">
            <a:avLst/>
          </a:prstGeom>
        </p:spPr>
      </p:pic>
    </p:spTree>
    <p:extLst>
      <p:ext uri="{BB962C8B-B14F-4D97-AF65-F5344CB8AC3E}">
        <p14:creationId xmlns:p14="http://schemas.microsoft.com/office/powerpoint/2010/main" val="14140800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600200"/>
            <a:ext cx="10972800" cy="4724400"/>
          </a:xfrm>
        </p:spPr>
        <p:txBody>
          <a:bodyPr/>
          <a:lstStyle/>
          <a:p>
            <a:pPr marL="0" indent="0" algn="just">
              <a:spcBef>
                <a:spcPts val="0"/>
              </a:spcBef>
              <a:buNone/>
            </a:pPr>
            <a:r>
              <a:rPr lang="en-US" sz="2900" dirty="0">
                <a:effectLst>
                  <a:outerShdw blurRad="38100" dist="38100" dir="2700000" algn="tl">
                    <a:srgbClr val="000000">
                      <a:alpha val="43137"/>
                    </a:srgbClr>
                  </a:outerShdw>
                </a:effectLst>
                <a:cs typeface="Calibri" panose="020F0502020204030204" pitchFamily="34" charset="0"/>
              </a:rPr>
              <a:t>“The noun form allows for </a:t>
            </a:r>
            <a:r>
              <a:rPr lang="en-US" sz="2900" i="1" dirty="0" err="1">
                <a:effectLst>
                  <a:outerShdw blurRad="38100" dist="38100" dir="2700000" algn="tl">
                    <a:srgbClr val="000000">
                      <a:alpha val="43137"/>
                    </a:srgbClr>
                  </a:outerShdw>
                </a:effectLst>
                <a:cs typeface="Calibri" panose="020F0502020204030204" pitchFamily="34" charset="0"/>
              </a:rPr>
              <a:t>apostasia</a:t>
            </a:r>
            <a:r>
              <a:rPr lang="en-US" sz="2900" dirty="0">
                <a:effectLst>
                  <a:outerShdw blurRad="38100" dist="38100" dir="2700000" algn="tl">
                    <a:srgbClr val="000000">
                      <a:alpha val="43137"/>
                    </a:srgbClr>
                  </a:outerShdw>
                </a:effectLst>
                <a:cs typeface="Calibri" panose="020F0502020204030204" pitchFamily="34" charset="0"/>
              </a:rPr>
              <a:t> as a simple departure in the classical period, proved by examples from Liddell and Scott...If one says that this is not important because the meaning is only classical or ancient and thus lost its meaning by the time of the New Testament, then I may turn to the same root meaning of </a:t>
            </a:r>
            <a:r>
              <a:rPr lang="en-US" sz="2900" i="1" dirty="0" err="1">
                <a:effectLst>
                  <a:outerShdw blurRad="38100" dist="38100" dir="2700000" algn="tl">
                    <a:srgbClr val="000000">
                      <a:alpha val="43137"/>
                    </a:srgbClr>
                  </a:outerShdw>
                </a:effectLst>
                <a:cs typeface="Calibri" panose="020F0502020204030204" pitchFamily="34" charset="0"/>
              </a:rPr>
              <a:t>apostasia</a:t>
            </a:r>
            <a:r>
              <a:rPr lang="en-US" sz="2900" dirty="0">
                <a:effectLst>
                  <a:outerShdw blurRad="38100" dist="38100" dir="2700000" algn="tl">
                    <a:srgbClr val="000000">
                      <a:alpha val="43137"/>
                    </a:srgbClr>
                  </a:outerShdw>
                </a:effectLst>
                <a:cs typeface="Calibri" panose="020F0502020204030204" pitchFamily="34" charset="0"/>
              </a:rPr>
              <a:t> in the patristic era immediately following the New Testament period, as indicated in the definitions for the noun form in Lampe's </a:t>
            </a:r>
            <a:r>
              <a:rPr lang="en-US" sz="2900" i="1" dirty="0">
                <a:effectLst>
                  <a:outerShdw blurRad="38100" dist="38100" dir="2700000" algn="tl">
                    <a:srgbClr val="000000">
                      <a:alpha val="43137"/>
                    </a:srgbClr>
                  </a:outerShdw>
                </a:effectLst>
                <a:cs typeface="Calibri" panose="020F0502020204030204" pitchFamily="34" charset="0"/>
              </a:rPr>
              <a:t>Patristic Greek Lexicon</a:t>
            </a:r>
            <a:r>
              <a:rPr lang="en-US" sz="2900" dirty="0">
                <a:effectLst>
                  <a:outerShdw blurRad="38100" dist="38100" dir="2700000" algn="tl">
                    <a:srgbClr val="000000">
                      <a:alpha val="43137"/>
                    </a:srgbClr>
                  </a:outerShdw>
                </a:effectLst>
                <a:cs typeface="Calibri" panose="020F0502020204030204" pitchFamily="34" charset="0"/>
              </a:rPr>
              <a:t>. Although the noun used in the sense of spatial departure is not the normal meaning…during New Testament times, the word is found with this meaning in time periods before and after the New Testament era, and it is likely to have been understood this way at least sometimes.”</a:t>
            </a:r>
          </a:p>
        </p:txBody>
      </p:sp>
      <p:sp>
        <p:nvSpPr>
          <p:cNvPr id="4" name="TextBox 3">
            <a:extLst>
              <a:ext uri="{FF2B5EF4-FFF2-40B4-BE49-F238E27FC236}">
                <a16:creationId xmlns:a16="http://schemas.microsoft.com/office/drawing/2014/main" id="{3D0DF032-DE24-4699-83BD-7C8A3CB3ED9F}"/>
              </a:ext>
            </a:extLst>
          </p:cNvPr>
          <p:cNvSpPr txBox="1"/>
          <p:nvPr/>
        </p:nvSpPr>
        <p:spPr>
          <a:xfrm>
            <a:off x="1066800" y="235807"/>
            <a:ext cx="10058400" cy="1461939"/>
          </a:xfrm>
          <a:prstGeom prst="rect">
            <a:avLst/>
          </a:prstGeom>
          <a:noFill/>
        </p:spPr>
        <p:txBody>
          <a:bodyPr wrap="square" rtlCol="0">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 Wayne House</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 in 2 Thessalonians 2:3: Apostasy of Rapture?," in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the Trumpet Sounds: Today's Foremost Authorities Speak out on End-Time Controversies</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Thomas Ice and Timothy Demy (Eugene, OR: Harvest House, 1995), 273.</a:t>
            </a:r>
          </a:p>
        </p:txBody>
      </p:sp>
    </p:spTree>
    <p:extLst>
      <p:ext uri="{BB962C8B-B14F-4D97-AF65-F5344CB8AC3E}">
        <p14:creationId xmlns:p14="http://schemas.microsoft.com/office/powerpoint/2010/main" val="27903435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484120" y="228600"/>
            <a:ext cx="7223760" cy="1097280"/>
          </a:xfrm>
        </p:spPr>
        <p:txBody>
          <a:bodyPr/>
          <a:lstStyle/>
          <a:p>
            <a:pPr algn="ctr">
              <a:spcAft>
                <a:spcPts val="600"/>
              </a:spcAft>
            </a:pPr>
            <a:r>
              <a:rPr lang="en-US" sz="3600" dirty="0">
                <a:effectLst>
                  <a:outerShdw blurRad="38100" dist="38100" dir="2700000" algn="tl">
                    <a:srgbClr val="000000">
                      <a:alpha val="43137"/>
                    </a:srgbClr>
                  </a:outerShdw>
                </a:effectLst>
              </a:rPr>
              <a:t>Arnold Fruchtenbaum</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Arnold G. Fruchtenbaum, </a:t>
            </a:r>
            <a:r>
              <a:rPr lang="en-US" sz="1800" i="1" dirty="0">
                <a:solidFill>
                  <a:schemeClr val="tx1"/>
                </a:solidFill>
                <a:effectLst>
                  <a:outerShdw blurRad="38100" dist="38100" dir="2700000" algn="tl">
                    <a:srgbClr val="000000">
                      <a:alpha val="43137"/>
                    </a:srgbClr>
                  </a:outerShdw>
                </a:effectLst>
              </a:rPr>
              <a:t>Footsteps of the Messiah: A Study of the Sequence of Prophetic Events</a:t>
            </a:r>
            <a:r>
              <a:rPr lang="en-US" sz="1800" dirty="0">
                <a:solidFill>
                  <a:schemeClr val="tx1"/>
                </a:solidFill>
                <a:effectLst>
                  <a:outerShdw blurRad="38100" dist="38100" dir="2700000" algn="tl">
                    <a:srgbClr val="000000">
                      <a:alpha val="43137"/>
                    </a:srgbClr>
                  </a:outerShdw>
                </a:effectLst>
              </a:rPr>
              <a:t>, rev. ed. (San Antonio, TX: Ariel, 2020), xviii.</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09600" y="1601280"/>
            <a:ext cx="10972800" cy="44752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2020 revision primarily focuses on correcting some formatting and spelling inconsistencies of the 2003‒edition of this work as well as the editing of the text to improve its readability. Furthermore, it includes a new topical index as well as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 altered view of II Thessalonians 2:3</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I developed after additional research of new scholarly work, such as Dr. Andy Woods’ </a:t>
            </a:r>
            <a:r>
              <a:rPr lang="en-US" sz="31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Falling Away – Spiritual Departure or Physical Rapture?</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published in 2018 by Dispensational Publishing House.”</a:t>
            </a:r>
            <a:endParaRPr lang="en-US" sz="31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6161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6152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6221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6212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12711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12702619" y="4789720"/>
                <a:ext cx="47880" cy="24120"/>
              </a:xfrm>
              <a:prstGeom prst="rect">
                <a:avLst/>
              </a:prstGeom>
            </p:spPr>
          </p:pic>
        </mc:Fallback>
      </mc:AlternateContent>
      <p:pic>
        <p:nvPicPr>
          <p:cNvPr id="2" name="Picture 1">
            <a:extLst>
              <a:ext uri="{FF2B5EF4-FFF2-40B4-BE49-F238E27FC236}">
                <a16:creationId xmlns:a16="http://schemas.microsoft.com/office/drawing/2014/main" id="{4880F3CA-9D14-481E-900B-6A91F266B1D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 y="74908"/>
            <a:ext cx="683343" cy="914400"/>
          </a:xfrm>
          <a:prstGeom prst="rect">
            <a:avLst/>
          </a:prstGeom>
        </p:spPr>
      </p:pic>
    </p:spTree>
    <p:extLst>
      <p:ext uri="{BB962C8B-B14F-4D97-AF65-F5344CB8AC3E}">
        <p14:creationId xmlns:p14="http://schemas.microsoft.com/office/powerpoint/2010/main" val="8281617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438400" y="228600"/>
            <a:ext cx="7315200" cy="1097280"/>
          </a:xfrm>
        </p:spPr>
        <p:txBody>
          <a:bodyPr/>
          <a:lstStyle/>
          <a:p>
            <a:pPr algn="ctr">
              <a:spcAft>
                <a:spcPts val="600"/>
              </a:spcAft>
            </a:pPr>
            <a:r>
              <a:rPr lang="en-US" sz="3600" dirty="0">
                <a:effectLst>
                  <a:outerShdw blurRad="38100" dist="38100" dir="2700000" algn="tl">
                    <a:srgbClr val="000000">
                      <a:alpha val="43137"/>
                    </a:srgbClr>
                  </a:outerShdw>
                </a:effectLst>
              </a:rPr>
              <a:t>Arnold Fruchtenbaum</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Arnold G. Fruchtenbaum, </a:t>
            </a:r>
            <a:r>
              <a:rPr lang="en-US" sz="1800" i="1" dirty="0">
                <a:solidFill>
                  <a:schemeClr val="tx1"/>
                </a:solidFill>
                <a:effectLst>
                  <a:outerShdw blurRad="38100" dist="38100" dir="2700000" algn="tl">
                    <a:srgbClr val="000000">
                      <a:alpha val="43137"/>
                    </a:srgbClr>
                  </a:outerShdw>
                </a:effectLst>
              </a:rPr>
              <a:t>Footsteps of the Messiah: A Study of the Sequence of Prophetic Events</a:t>
            </a:r>
            <a:r>
              <a:rPr lang="en-US" sz="1800" dirty="0">
                <a:solidFill>
                  <a:schemeClr val="tx1"/>
                </a:solidFill>
                <a:effectLst>
                  <a:outerShdw blurRad="38100" dist="38100" dir="2700000" algn="tl">
                    <a:srgbClr val="000000">
                      <a:alpha val="43137"/>
                    </a:srgbClr>
                  </a:outerShdw>
                </a:effectLst>
              </a:rPr>
              <a:t>, rev. ed. (San Antonio, TX: Ariel, 2020), 546-47.</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09600" y="1601280"/>
            <a:ext cx="10972800" cy="319744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0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previous editions of this work, I presented a different viewpoint: that the term </a:t>
            </a:r>
            <a:r>
              <a:rPr lang="en-US" sz="305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0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was referring to the apostasy of the church. The fact that in the last days, the church will depart from the faith is clearly taught in other passages, such as I Timothy 4:1-3. But is that true also of II Thessalonians 2:3? That was my assumption for many years, but at one point I began questioning this conclusion. One reason I held this position was based on viewing II Thessalonians 2:3 from the perspective of systematic theology where conclusions are drawn from all sources. My conclusions on the II Thessalonian passage were drawn from the I Timothy passage.”</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6161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6152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6221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6212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12711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12702619" y="4789720"/>
                <a:ext cx="47880" cy="24120"/>
              </a:xfrm>
              <a:prstGeom prst="rect">
                <a:avLst/>
              </a:prstGeom>
            </p:spPr>
          </p:pic>
        </mc:Fallback>
      </mc:AlternateContent>
      <p:pic>
        <p:nvPicPr>
          <p:cNvPr id="3" name="Picture 2">
            <a:extLst>
              <a:ext uri="{FF2B5EF4-FFF2-40B4-BE49-F238E27FC236}">
                <a16:creationId xmlns:a16="http://schemas.microsoft.com/office/drawing/2014/main" id="{9F61A3CE-C1AA-7774-8C49-EDB86417EC7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 y="74908"/>
            <a:ext cx="683343" cy="914400"/>
          </a:xfrm>
          <a:prstGeom prst="rect">
            <a:avLst/>
          </a:prstGeom>
        </p:spPr>
      </p:pic>
    </p:spTree>
    <p:extLst>
      <p:ext uri="{BB962C8B-B14F-4D97-AF65-F5344CB8AC3E}">
        <p14:creationId xmlns:p14="http://schemas.microsoft.com/office/powerpoint/2010/main" val="354801741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09600" y="1601280"/>
            <a:ext cx="10972800" cy="319744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0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second reason was based on another fact. I already knew that the Greek term </a:t>
            </a:r>
            <a:r>
              <a:rPr lang="en-US" sz="305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0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could refer to a physical departure as well as a moral, ethical, or spiritual departure. In the vast majority of appearances, the term is used in the latter sense. Hence, the vast majority of theologians, including me, interpret II Thessalonians 2:3 according to this meaning of the term. Rather than continuing to interpret the verse primarily from the viewpoint of systematic theology, I decided to research it from the perspective of biblical theology, which focuses more on a specific biblical writer and/or book.”</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6161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6152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6221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6212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12711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12702619" y="4789720"/>
                <a:ext cx="47880" cy="24120"/>
              </a:xfrm>
              <a:prstGeom prst="rect">
                <a:avLst/>
              </a:prstGeom>
            </p:spPr>
          </p:pic>
        </mc:Fallback>
      </mc:AlternateContent>
      <p:sp>
        <p:nvSpPr>
          <p:cNvPr id="4" name="Rectangle 2">
            <a:extLst>
              <a:ext uri="{FF2B5EF4-FFF2-40B4-BE49-F238E27FC236}">
                <a16:creationId xmlns:a16="http://schemas.microsoft.com/office/drawing/2014/main" id="{822CFCC2-53D4-AF3C-737E-523773298DF7}"/>
              </a:ext>
            </a:extLst>
          </p:cNvPr>
          <p:cNvSpPr>
            <a:spLocks noGrp="1" noChangeArrowheads="1"/>
          </p:cNvSpPr>
          <p:nvPr>
            <p:ph type="title"/>
          </p:nvPr>
        </p:nvSpPr>
        <p:spPr>
          <a:xfrm>
            <a:off x="2438400" y="228600"/>
            <a:ext cx="7315200" cy="1097280"/>
          </a:xfrm>
        </p:spPr>
        <p:txBody>
          <a:bodyPr/>
          <a:lstStyle/>
          <a:p>
            <a:pPr algn="ctr">
              <a:spcAft>
                <a:spcPts val="600"/>
              </a:spcAft>
            </a:pPr>
            <a:r>
              <a:rPr lang="en-US" sz="3600" dirty="0">
                <a:effectLst>
                  <a:outerShdw blurRad="38100" dist="38100" dir="2700000" algn="tl">
                    <a:srgbClr val="000000">
                      <a:alpha val="43137"/>
                    </a:srgbClr>
                  </a:outerShdw>
                </a:effectLst>
              </a:rPr>
              <a:t>Arnold Fruchtenbaum</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Arnold G. Fruchtenbaum, </a:t>
            </a:r>
            <a:r>
              <a:rPr lang="en-US" sz="1800" i="1" dirty="0">
                <a:solidFill>
                  <a:schemeClr val="tx1"/>
                </a:solidFill>
                <a:effectLst>
                  <a:outerShdw blurRad="38100" dist="38100" dir="2700000" algn="tl">
                    <a:srgbClr val="000000">
                      <a:alpha val="43137"/>
                    </a:srgbClr>
                  </a:outerShdw>
                </a:effectLst>
              </a:rPr>
              <a:t>Footsteps of the Messiah: A Study of the Sequence of Prophetic Events</a:t>
            </a:r>
            <a:r>
              <a:rPr lang="en-US" sz="1800" dirty="0">
                <a:solidFill>
                  <a:schemeClr val="tx1"/>
                </a:solidFill>
                <a:effectLst>
                  <a:outerShdw blurRad="38100" dist="38100" dir="2700000" algn="tl">
                    <a:srgbClr val="000000">
                      <a:alpha val="43137"/>
                    </a:srgbClr>
                  </a:outerShdw>
                </a:effectLst>
              </a:rPr>
              <a:t>, rev. ed. (San Antonio, TX: Ariel, 2020), 546-47.</a:t>
            </a:r>
            <a:endParaRPr lang="en-US" altLang="en-US" sz="1800" dirty="0">
              <a:solidFill>
                <a:schemeClr val="tx1"/>
              </a:solidFill>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78466394-F6A5-C9AA-F67B-950486DED45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 y="74908"/>
            <a:ext cx="683343" cy="914400"/>
          </a:xfrm>
          <a:prstGeom prst="rect">
            <a:avLst/>
          </a:prstGeom>
        </p:spPr>
      </p:pic>
    </p:spTree>
    <p:extLst>
      <p:ext uri="{BB962C8B-B14F-4D97-AF65-F5344CB8AC3E}">
        <p14:creationId xmlns:p14="http://schemas.microsoft.com/office/powerpoint/2010/main" val="36469092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09600" y="1616520"/>
            <a:ext cx="10972800" cy="319744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0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this case, the focus was on both epistles to the Thessalonians before interpreting one verse in one of the epistles through a verse from a different book by the same author, but addressed to a different audience and written in a different context. Paul wrote I and II Thessalonians to the same church responding to questions they had written to him. In the first epistle, Paul dealt with the rapture of the church (4:13-18) and the day of the Lord (5:1-11). He clearly taught that the day of the Lord will not overtake the believer, but only the unbeliever, since believers are not appointed to wrath (v. 9) and the antecedent to wrath is the day of the Lord (v. 2).”</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6161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6152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6221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6212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12711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12702619" y="4789720"/>
                <a:ext cx="47880" cy="24120"/>
              </a:xfrm>
              <a:prstGeom prst="rect">
                <a:avLst/>
              </a:prstGeom>
            </p:spPr>
          </p:pic>
        </mc:Fallback>
      </mc:AlternateContent>
      <p:sp>
        <p:nvSpPr>
          <p:cNvPr id="4" name="Rectangle 2">
            <a:extLst>
              <a:ext uri="{FF2B5EF4-FFF2-40B4-BE49-F238E27FC236}">
                <a16:creationId xmlns:a16="http://schemas.microsoft.com/office/drawing/2014/main" id="{5BCFBBF5-26A6-7A27-5BD5-629EA79006AE}"/>
              </a:ext>
            </a:extLst>
          </p:cNvPr>
          <p:cNvSpPr>
            <a:spLocks noGrp="1" noChangeArrowheads="1"/>
          </p:cNvSpPr>
          <p:nvPr>
            <p:ph type="title"/>
          </p:nvPr>
        </p:nvSpPr>
        <p:spPr>
          <a:xfrm>
            <a:off x="2438400" y="228600"/>
            <a:ext cx="7315200" cy="1097280"/>
          </a:xfrm>
        </p:spPr>
        <p:txBody>
          <a:bodyPr/>
          <a:lstStyle/>
          <a:p>
            <a:pPr algn="ctr">
              <a:spcAft>
                <a:spcPts val="600"/>
              </a:spcAft>
            </a:pPr>
            <a:r>
              <a:rPr lang="en-US" sz="3600" dirty="0">
                <a:effectLst>
                  <a:outerShdw blurRad="38100" dist="38100" dir="2700000" algn="tl">
                    <a:srgbClr val="000000">
                      <a:alpha val="43137"/>
                    </a:srgbClr>
                  </a:outerShdw>
                </a:effectLst>
              </a:rPr>
              <a:t>Arnold Fruchtenbaum</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Arnold G. Fruchtenbaum, </a:t>
            </a:r>
            <a:r>
              <a:rPr lang="en-US" sz="1800" i="1" dirty="0">
                <a:solidFill>
                  <a:schemeClr val="tx1"/>
                </a:solidFill>
                <a:effectLst>
                  <a:outerShdw blurRad="38100" dist="38100" dir="2700000" algn="tl">
                    <a:srgbClr val="000000">
                      <a:alpha val="43137"/>
                    </a:srgbClr>
                  </a:outerShdw>
                </a:effectLst>
              </a:rPr>
              <a:t>Footsteps of the Messiah: A Study of the Sequence of Prophetic Events</a:t>
            </a:r>
            <a:r>
              <a:rPr lang="en-US" sz="1800" dirty="0">
                <a:solidFill>
                  <a:schemeClr val="tx1"/>
                </a:solidFill>
                <a:effectLst>
                  <a:outerShdw blurRad="38100" dist="38100" dir="2700000" algn="tl">
                    <a:srgbClr val="000000">
                      <a:alpha val="43137"/>
                    </a:srgbClr>
                  </a:outerShdw>
                </a:effectLst>
              </a:rPr>
              <a:t>, rev. ed. (San Antonio, TX: Ariel, 2020), 546-47.</a:t>
            </a:r>
            <a:endParaRPr lang="en-US" altLang="en-US" sz="1800" dirty="0">
              <a:solidFill>
                <a:schemeClr val="tx1"/>
              </a:solidFill>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847F2957-6F7F-7C2B-E8E3-CE99FBC7BE6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 y="74908"/>
            <a:ext cx="683343" cy="914400"/>
          </a:xfrm>
          <a:prstGeom prst="rect">
            <a:avLst/>
          </a:prstGeom>
        </p:spPr>
      </p:pic>
    </p:spTree>
    <p:extLst>
      <p:ext uri="{BB962C8B-B14F-4D97-AF65-F5344CB8AC3E}">
        <p14:creationId xmlns:p14="http://schemas.microsoft.com/office/powerpoint/2010/main" val="6557422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09600" y="1610280"/>
            <a:ext cx="10972800" cy="319744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verses show a pre-</a:t>
            </a:r>
            <a:r>
              <a:rPr lang="en-US" sz="295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tribulational</a:t>
            </a: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rapture. Between the two epistles, false teachers had come into the church announcing that the day of the Lord had begun. The news troubled the Thessalonians greatly, since it was the opposite of what Paul had taught them both in person and in writing (in the first epistle). So, Paul wrote them the second epistle to let them know that it was not possible for them to be in the day of the Lord since two things had to precede this time, the first of which was the </a:t>
            </a:r>
            <a:r>
              <a:rPr lang="en-US" sz="295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fact raised a question in my mind: Is it possible that Paul mentioned the </a:t>
            </a:r>
            <a:r>
              <a:rPr lang="en-US" sz="295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II Thessalonians 2:3 in order to reaffirm what he had written in the first epistle, namely, that the believers would not enter the day of the Lord?”</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6161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6152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6221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6212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12711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12702619" y="4789720"/>
                <a:ext cx="47880" cy="24120"/>
              </a:xfrm>
              <a:prstGeom prst="rect">
                <a:avLst/>
              </a:prstGeom>
            </p:spPr>
          </p:pic>
        </mc:Fallback>
      </mc:AlternateContent>
      <p:sp>
        <p:nvSpPr>
          <p:cNvPr id="4" name="Rectangle 2">
            <a:extLst>
              <a:ext uri="{FF2B5EF4-FFF2-40B4-BE49-F238E27FC236}">
                <a16:creationId xmlns:a16="http://schemas.microsoft.com/office/drawing/2014/main" id="{60F7C0EB-4396-927E-C713-A14A52302E71}"/>
              </a:ext>
            </a:extLst>
          </p:cNvPr>
          <p:cNvSpPr>
            <a:spLocks noGrp="1" noChangeArrowheads="1"/>
          </p:cNvSpPr>
          <p:nvPr>
            <p:ph type="title"/>
          </p:nvPr>
        </p:nvSpPr>
        <p:spPr>
          <a:xfrm>
            <a:off x="2438400" y="228600"/>
            <a:ext cx="7315200" cy="1097280"/>
          </a:xfrm>
        </p:spPr>
        <p:txBody>
          <a:bodyPr/>
          <a:lstStyle/>
          <a:p>
            <a:pPr algn="ctr">
              <a:spcAft>
                <a:spcPts val="600"/>
              </a:spcAft>
            </a:pPr>
            <a:r>
              <a:rPr lang="en-US" sz="3600" dirty="0">
                <a:effectLst>
                  <a:outerShdw blurRad="38100" dist="38100" dir="2700000" algn="tl">
                    <a:srgbClr val="000000">
                      <a:alpha val="43137"/>
                    </a:srgbClr>
                  </a:outerShdw>
                </a:effectLst>
              </a:rPr>
              <a:t>Arnold Fruchtenbaum</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Arnold G. Fruchtenbaum, </a:t>
            </a:r>
            <a:r>
              <a:rPr lang="en-US" sz="1800" i="1" dirty="0">
                <a:solidFill>
                  <a:schemeClr val="tx1"/>
                </a:solidFill>
                <a:effectLst>
                  <a:outerShdw blurRad="38100" dist="38100" dir="2700000" algn="tl">
                    <a:srgbClr val="000000">
                      <a:alpha val="43137"/>
                    </a:srgbClr>
                  </a:outerShdw>
                </a:effectLst>
              </a:rPr>
              <a:t>Footsteps of the Messiah: A Study of the Sequence of Prophetic Events</a:t>
            </a:r>
            <a:r>
              <a:rPr lang="en-US" sz="1800" dirty="0">
                <a:solidFill>
                  <a:schemeClr val="tx1"/>
                </a:solidFill>
                <a:effectLst>
                  <a:outerShdw blurRad="38100" dist="38100" dir="2700000" algn="tl">
                    <a:srgbClr val="000000">
                      <a:alpha val="43137"/>
                    </a:srgbClr>
                  </a:outerShdw>
                </a:effectLst>
              </a:rPr>
              <a:t>, rev. ed. (San Antonio, TX: Ariel, 2020), 546-47.</a:t>
            </a:r>
            <a:endParaRPr lang="en-US" altLang="en-US" sz="1800" dirty="0">
              <a:solidFill>
                <a:schemeClr val="tx1"/>
              </a:solidFill>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066154EA-D7D1-AEE3-0E3C-1BC9137977B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 y="74908"/>
            <a:ext cx="683343" cy="914400"/>
          </a:xfrm>
          <a:prstGeom prst="rect">
            <a:avLst/>
          </a:prstGeom>
        </p:spPr>
      </p:pic>
    </p:spTree>
    <p:extLst>
      <p:ext uri="{BB962C8B-B14F-4D97-AF65-F5344CB8AC3E}">
        <p14:creationId xmlns:p14="http://schemas.microsoft.com/office/powerpoint/2010/main" val="161814428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09600" y="1601368"/>
            <a:ext cx="10972800" cy="319744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0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finally helped to convince me is Dr. Andy Woods’ booklet </a:t>
            </a:r>
            <a:r>
              <a:rPr lang="en-US" sz="305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Falling Away: Spiritual Departure or Physical Departure?</a:t>
            </a:r>
            <a:r>
              <a:rPr lang="en-US" sz="30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published by Dispensational Publishing House in 2018. Among the points Woods makes are the following: 1. There have always been doctrinal departures, even in the first century (p. 6-8). 2. There is a definite article before the noun </a:t>
            </a:r>
            <a:r>
              <a:rPr lang="en-US" sz="305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0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just as there is a definite article before ‘man of sin’ in the same verse. Woods states: ‘By providing these two definite articles essentially Paul is indicating that the apostasy will be something that has specific, time-bound qualities just like the man of sin’s coming has such qualities.’”</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6161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6152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6221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6212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12711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12702619" y="4789720"/>
                <a:ext cx="47880" cy="24120"/>
              </a:xfrm>
              <a:prstGeom prst="rect">
                <a:avLst/>
              </a:prstGeom>
            </p:spPr>
          </p:pic>
        </mc:Fallback>
      </mc:AlternateContent>
      <p:sp>
        <p:nvSpPr>
          <p:cNvPr id="4" name="Rectangle 2">
            <a:extLst>
              <a:ext uri="{FF2B5EF4-FFF2-40B4-BE49-F238E27FC236}">
                <a16:creationId xmlns:a16="http://schemas.microsoft.com/office/drawing/2014/main" id="{C76692FA-7619-5A22-A746-9C8189744B1B}"/>
              </a:ext>
            </a:extLst>
          </p:cNvPr>
          <p:cNvSpPr>
            <a:spLocks noGrp="1" noChangeArrowheads="1"/>
          </p:cNvSpPr>
          <p:nvPr>
            <p:ph type="title"/>
          </p:nvPr>
        </p:nvSpPr>
        <p:spPr>
          <a:xfrm>
            <a:off x="2438400" y="228600"/>
            <a:ext cx="7315200" cy="1097280"/>
          </a:xfrm>
        </p:spPr>
        <p:txBody>
          <a:bodyPr/>
          <a:lstStyle/>
          <a:p>
            <a:pPr algn="ctr">
              <a:spcAft>
                <a:spcPts val="600"/>
              </a:spcAft>
            </a:pPr>
            <a:r>
              <a:rPr lang="en-US" sz="3600" dirty="0">
                <a:effectLst>
                  <a:outerShdw blurRad="38100" dist="38100" dir="2700000" algn="tl">
                    <a:srgbClr val="000000">
                      <a:alpha val="43137"/>
                    </a:srgbClr>
                  </a:outerShdw>
                </a:effectLst>
              </a:rPr>
              <a:t>Arnold Fruchtenbaum</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Arnold G. Fruchtenbaum, </a:t>
            </a:r>
            <a:r>
              <a:rPr lang="en-US" sz="1800" i="1" dirty="0">
                <a:solidFill>
                  <a:schemeClr val="tx1"/>
                </a:solidFill>
                <a:effectLst>
                  <a:outerShdw blurRad="38100" dist="38100" dir="2700000" algn="tl">
                    <a:srgbClr val="000000">
                      <a:alpha val="43137"/>
                    </a:srgbClr>
                  </a:outerShdw>
                </a:effectLst>
              </a:rPr>
              <a:t>Footsteps of the Messiah: A Study of the Sequence of Prophetic Events</a:t>
            </a:r>
            <a:r>
              <a:rPr lang="en-US" sz="1800" dirty="0">
                <a:solidFill>
                  <a:schemeClr val="tx1"/>
                </a:solidFill>
                <a:effectLst>
                  <a:outerShdw blurRad="38100" dist="38100" dir="2700000" algn="tl">
                    <a:srgbClr val="000000">
                      <a:alpha val="43137"/>
                    </a:srgbClr>
                  </a:outerShdw>
                </a:effectLst>
              </a:rPr>
              <a:t>, rev. ed. (San Antonio, TX: Ariel, 2020), 546-47.</a:t>
            </a:r>
            <a:endParaRPr lang="en-US" altLang="en-US" sz="1800" dirty="0">
              <a:solidFill>
                <a:schemeClr val="tx1"/>
              </a:solidFill>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4A298F03-8BD4-8AA3-2245-60CD993D014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 y="74908"/>
            <a:ext cx="683343" cy="914400"/>
          </a:xfrm>
          <a:prstGeom prst="rect">
            <a:avLst/>
          </a:prstGeom>
        </p:spPr>
      </p:pic>
    </p:spTree>
    <p:extLst>
      <p:ext uri="{BB962C8B-B14F-4D97-AF65-F5344CB8AC3E}">
        <p14:creationId xmlns:p14="http://schemas.microsoft.com/office/powerpoint/2010/main" val="1291509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Prerequisites for the Day of the Lord (2:3-12)</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The apostasy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61703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09600" y="1601280"/>
            <a:ext cx="10972800" cy="319744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other words, just like the advent of the man of sin will be specific and an instantaneous event in future history, the coming </a:t>
            </a:r>
            <a:r>
              <a:rPr lang="en-US" sz="295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or departure, will similarly be specific and time bound . . . [It] will also take place instantaneously.’ (p. 15-16). 3. The Greek noun </a:t>
            </a:r>
            <a:r>
              <a:rPr lang="en-US" sz="295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can refer to a physical departure, and examples include Matthew 5:31, 19:7; and Mark 10:4 (p. 17-20). 4. The verbal form of </a:t>
            </a:r>
            <a:r>
              <a:rPr lang="en-US" sz="295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a:t>
            </a:r>
            <a:r>
              <a:rPr lang="en-US" sz="295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Woods states: ‘Only three times does the verb </a:t>
            </a:r>
            <a:r>
              <a:rPr lang="en-US" sz="295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mean a spiritual departure [Lk. 8:13; I Tim. 4:1; Heb. 3:12] . . . However, the majority of times, or a full seventy-five percent of instances where </a:t>
            </a:r>
            <a:r>
              <a:rPr lang="en-US" sz="295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used in the Greek New Testament, it does not refer to a spiritual departure, but rather to a physical departure.’”</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6161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6152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6221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6212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12711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12702619" y="4789720"/>
                <a:ext cx="47880" cy="24120"/>
              </a:xfrm>
              <a:prstGeom prst="rect">
                <a:avLst/>
              </a:prstGeom>
            </p:spPr>
          </p:pic>
        </mc:Fallback>
      </mc:AlternateContent>
      <p:sp>
        <p:nvSpPr>
          <p:cNvPr id="4" name="Rectangle 2">
            <a:extLst>
              <a:ext uri="{FF2B5EF4-FFF2-40B4-BE49-F238E27FC236}">
                <a16:creationId xmlns:a16="http://schemas.microsoft.com/office/drawing/2014/main" id="{DD550D26-AA59-6B27-2E87-63061202C1F8}"/>
              </a:ext>
            </a:extLst>
          </p:cNvPr>
          <p:cNvSpPr>
            <a:spLocks noGrp="1" noChangeArrowheads="1"/>
          </p:cNvSpPr>
          <p:nvPr>
            <p:ph type="title"/>
          </p:nvPr>
        </p:nvSpPr>
        <p:spPr>
          <a:xfrm>
            <a:off x="2438400" y="228600"/>
            <a:ext cx="7315200" cy="1097280"/>
          </a:xfrm>
        </p:spPr>
        <p:txBody>
          <a:bodyPr/>
          <a:lstStyle/>
          <a:p>
            <a:pPr algn="ctr">
              <a:spcAft>
                <a:spcPts val="600"/>
              </a:spcAft>
            </a:pPr>
            <a:r>
              <a:rPr lang="en-US" sz="3600" dirty="0">
                <a:effectLst>
                  <a:outerShdw blurRad="38100" dist="38100" dir="2700000" algn="tl">
                    <a:srgbClr val="000000">
                      <a:alpha val="43137"/>
                    </a:srgbClr>
                  </a:outerShdw>
                </a:effectLst>
              </a:rPr>
              <a:t>Arnold Fruchtenbaum</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Arnold G. Fruchtenbaum, </a:t>
            </a:r>
            <a:r>
              <a:rPr lang="en-US" sz="1800" i="1" dirty="0">
                <a:solidFill>
                  <a:schemeClr val="tx1"/>
                </a:solidFill>
                <a:effectLst>
                  <a:outerShdw blurRad="38100" dist="38100" dir="2700000" algn="tl">
                    <a:srgbClr val="000000">
                      <a:alpha val="43137"/>
                    </a:srgbClr>
                  </a:outerShdw>
                </a:effectLst>
              </a:rPr>
              <a:t>Footsteps of the Messiah: A Study of the Sequence of Prophetic Events</a:t>
            </a:r>
            <a:r>
              <a:rPr lang="en-US" sz="1800" dirty="0">
                <a:solidFill>
                  <a:schemeClr val="tx1"/>
                </a:solidFill>
                <a:effectLst>
                  <a:outerShdw blurRad="38100" dist="38100" dir="2700000" algn="tl">
                    <a:srgbClr val="000000">
                      <a:alpha val="43137"/>
                    </a:srgbClr>
                  </a:outerShdw>
                </a:effectLst>
              </a:rPr>
              <a:t>, rev. ed. (San Antonio, TX: Ariel, 2020), 546-47.</a:t>
            </a:r>
            <a:endParaRPr lang="en-US" altLang="en-US" sz="1800" dirty="0">
              <a:solidFill>
                <a:schemeClr val="tx1"/>
              </a:solidFill>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79D91B76-104B-C454-9692-97C88F87080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 y="74908"/>
            <a:ext cx="683343" cy="914400"/>
          </a:xfrm>
          <a:prstGeom prst="rect">
            <a:avLst/>
          </a:prstGeom>
        </p:spPr>
      </p:pic>
    </p:spTree>
    <p:extLst>
      <p:ext uri="{BB962C8B-B14F-4D97-AF65-F5344CB8AC3E}">
        <p14:creationId xmlns:p14="http://schemas.microsoft.com/office/powerpoint/2010/main" val="40275991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09600" y="1610280"/>
            <a:ext cx="10972800" cy="319744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“‘Thus, while this verb is used 15 times, only three times does it mean a spiritual departure. The remaining twelve times it clearly means a physical departure.’” (p. 21). Woods made additional observations in his booklet, but these four were the main points that finally convinced me that II Thessalonians 2:3 is speaking of a physical departure, which will be the rapture of the church. Hence, the verse provides additional evidence for a pre-</a:t>
            </a:r>
            <a:r>
              <a:rPr lang="en-US" sz="30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tribulational</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rapture.”</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6161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6152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6221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6212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12711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12702619" y="4789720"/>
                <a:ext cx="47880" cy="24120"/>
              </a:xfrm>
              <a:prstGeom prst="rect">
                <a:avLst/>
              </a:prstGeom>
            </p:spPr>
          </p:pic>
        </mc:Fallback>
      </mc:AlternateContent>
      <p:sp>
        <p:nvSpPr>
          <p:cNvPr id="4" name="Rectangle 2">
            <a:extLst>
              <a:ext uri="{FF2B5EF4-FFF2-40B4-BE49-F238E27FC236}">
                <a16:creationId xmlns:a16="http://schemas.microsoft.com/office/drawing/2014/main" id="{0C18E03F-08D3-0B6B-7DD1-6F10396A0089}"/>
              </a:ext>
            </a:extLst>
          </p:cNvPr>
          <p:cNvSpPr>
            <a:spLocks noGrp="1" noChangeArrowheads="1"/>
          </p:cNvSpPr>
          <p:nvPr>
            <p:ph type="title"/>
          </p:nvPr>
        </p:nvSpPr>
        <p:spPr>
          <a:xfrm>
            <a:off x="2438400" y="228600"/>
            <a:ext cx="7315200" cy="1097280"/>
          </a:xfrm>
        </p:spPr>
        <p:txBody>
          <a:bodyPr/>
          <a:lstStyle/>
          <a:p>
            <a:pPr algn="ctr">
              <a:spcAft>
                <a:spcPts val="600"/>
              </a:spcAft>
            </a:pPr>
            <a:r>
              <a:rPr lang="en-US" sz="3600" dirty="0">
                <a:effectLst>
                  <a:outerShdw blurRad="38100" dist="38100" dir="2700000" algn="tl">
                    <a:srgbClr val="000000">
                      <a:alpha val="43137"/>
                    </a:srgbClr>
                  </a:outerShdw>
                </a:effectLst>
              </a:rPr>
              <a:t>Arnold Fruchtenbaum</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Arnold G. Fruchtenbaum, </a:t>
            </a:r>
            <a:r>
              <a:rPr lang="en-US" sz="1800" i="1" dirty="0">
                <a:solidFill>
                  <a:schemeClr val="tx1"/>
                </a:solidFill>
                <a:effectLst>
                  <a:outerShdw blurRad="38100" dist="38100" dir="2700000" algn="tl">
                    <a:srgbClr val="000000">
                      <a:alpha val="43137"/>
                    </a:srgbClr>
                  </a:outerShdw>
                </a:effectLst>
              </a:rPr>
              <a:t>Footsteps of the Messiah: A Study of the Sequence of Prophetic Events</a:t>
            </a:r>
            <a:r>
              <a:rPr lang="en-US" sz="1800" dirty="0">
                <a:solidFill>
                  <a:schemeClr val="tx1"/>
                </a:solidFill>
                <a:effectLst>
                  <a:outerShdw blurRad="38100" dist="38100" dir="2700000" algn="tl">
                    <a:srgbClr val="000000">
                      <a:alpha val="43137"/>
                    </a:srgbClr>
                  </a:outerShdw>
                </a:effectLst>
              </a:rPr>
              <a:t>, rev. ed. (San Antonio, TX: Ariel, 2020), 546-47.</a:t>
            </a:r>
            <a:endParaRPr lang="en-US" altLang="en-US" sz="1800" dirty="0">
              <a:solidFill>
                <a:schemeClr val="tx1"/>
              </a:solidFill>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4228C066-5EB2-6558-9FB3-4E50F1F7A9E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 y="74908"/>
            <a:ext cx="683343" cy="914400"/>
          </a:xfrm>
          <a:prstGeom prst="rect">
            <a:avLst/>
          </a:prstGeom>
        </p:spPr>
      </p:pic>
    </p:spTree>
    <p:extLst>
      <p:ext uri="{BB962C8B-B14F-4D97-AF65-F5344CB8AC3E}">
        <p14:creationId xmlns:p14="http://schemas.microsoft.com/office/powerpoint/2010/main" val="3952782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570911"/>
            <a:ext cx="10972800" cy="51054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“‘Let no one deceive you in anyway, for that day will not come unless </a:t>
            </a:r>
            <a:r>
              <a:rPr lang="en-US" b="1" i="1" u="sng" dirty="0">
                <a:solidFill>
                  <a:srgbClr val="FFFFCC"/>
                </a:solidFill>
                <a:effectLst>
                  <a:outerShdw blurRad="38100" dist="38100" dir="2700000" algn="tl">
                    <a:srgbClr val="000000">
                      <a:alpha val="43137"/>
                    </a:srgbClr>
                  </a:outerShdw>
                </a:effectLst>
              </a:rPr>
              <a:t>the departure</a:t>
            </a:r>
            <a:r>
              <a:rPr lang="en-US" dirty="0">
                <a:effectLst>
                  <a:outerShdw blurRad="38100" dist="38100" dir="2700000" algn="tl">
                    <a:srgbClr val="000000">
                      <a:alpha val="43137"/>
                    </a:srgbClr>
                  </a:outerShdw>
                </a:effectLst>
              </a:rPr>
              <a:t> comes first and the man of lawlessness is revealed, the man doomed to destruction.’….The Greek </a:t>
            </a:r>
            <a:r>
              <a:rPr lang="en-US" i="1" dirty="0">
                <a:effectLst>
                  <a:outerShdw blurRad="38100" dist="38100" dir="2700000" algn="tl">
                    <a:srgbClr val="000000">
                      <a:alpha val="43137"/>
                    </a:srgbClr>
                  </a:outerShdw>
                </a:effectLst>
              </a:rPr>
              <a:t>Apostasy</a:t>
            </a:r>
            <a:r>
              <a:rPr lang="en-US" dirty="0">
                <a:effectLst>
                  <a:outerShdw blurRad="38100" dist="38100" dir="2700000" algn="tl">
                    <a:srgbClr val="000000">
                      <a:alpha val="43137"/>
                    </a:srgbClr>
                  </a:outerShdw>
                </a:effectLst>
              </a:rPr>
              <a:t> means a departure, as does its verb </a:t>
            </a:r>
            <a:r>
              <a:rPr lang="en-US" i="1" dirty="0">
                <a:effectLst>
                  <a:outerShdw blurRad="38100" dist="38100" dir="2700000" algn="tl">
                    <a:srgbClr val="000000">
                      <a:alpha val="43137"/>
                    </a:srgbClr>
                  </a:outerShdw>
                </a:effectLst>
              </a:rPr>
              <a:t>aphistēmi</a:t>
            </a:r>
            <a:r>
              <a:rPr lang="en-US" dirty="0">
                <a:effectLst>
                  <a:outerShdw blurRad="38100" dist="38100" dir="2700000" algn="tl">
                    <a:srgbClr val="000000">
                      <a:alpha val="43137"/>
                    </a:srgbClr>
                  </a:outerShdw>
                </a:effectLst>
              </a:rPr>
              <a:t>. It can refer to </a:t>
            </a:r>
            <a:r>
              <a:rPr lang="en-US" b="1" u="sng" dirty="0">
                <a:solidFill>
                  <a:srgbClr val="FFFFCC"/>
                </a:solidFill>
                <a:effectLst>
                  <a:outerShdw blurRad="38100" dist="38100" dir="2700000" algn="tl">
                    <a:srgbClr val="000000">
                      <a:alpha val="43137"/>
                    </a:srgbClr>
                  </a:outerShdw>
                </a:effectLst>
              </a:rPr>
              <a:t>a physical departure</a:t>
            </a:r>
            <a:r>
              <a:rPr lang="en-US" dirty="0">
                <a:effectLst>
                  <a:outerShdw blurRad="38100" dist="38100" dir="2700000" algn="tl">
                    <a:srgbClr val="000000">
                      <a:alpha val="43137"/>
                    </a:srgbClr>
                  </a:outerShdw>
                </a:effectLst>
              </a:rPr>
              <a:t>, a spiritual departure, or a rebellion. The rapture of Christians would be a physical departure, which is supported by his announced subject in 2:1, ‘our gathering together unto him’ (cf. 1 Th. 4:13-18). Otherwise, Paul never returned to his declared topic in a lapse of thought, which raises questions. Only two other versions so render it: GNV &amp; WEB.”</a:t>
            </a:r>
            <a:endParaRPr lang="en-US" dirty="0">
              <a:effectLst>
                <a:outerShdw blurRad="38100" dist="38100" dir="2700000" algn="tl">
                  <a:srgbClr val="000000">
                    <a:alpha val="43137"/>
                  </a:srgbClr>
                </a:outerShdw>
              </a:effectLst>
              <a:cs typeface="Calibri" panose="020F0502020204030204" pitchFamily="34" charset="0"/>
            </a:endParaRPr>
          </a:p>
        </p:txBody>
      </p:sp>
      <p:sp>
        <p:nvSpPr>
          <p:cNvPr id="5" name="TextBox 4">
            <a:extLst>
              <a:ext uri="{FF2B5EF4-FFF2-40B4-BE49-F238E27FC236}">
                <a16:creationId xmlns:a16="http://schemas.microsoft.com/office/drawing/2014/main" id="{98F9BB36-70E6-493B-AD4B-AA0049E498F2}"/>
              </a:ext>
            </a:extLst>
          </p:cNvPr>
          <p:cNvSpPr txBox="1"/>
          <p:nvPr/>
        </p:nvSpPr>
        <p:spPr>
          <a:xfrm>
            <a:off x="3124200" y="247472"/>
            <a:ext cx="59436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 Gordon Olson </a:t>
            </a:r>
          </a:p>
          <a:p>
            <a:pPr algn="ctr"/>
            <a: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 Gordon Olson, </a:t>
            </a:r>
            <a:r>
              <a:rPr lang="en-US" sz="18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 Resurrection New Testament</a:t>
            </a:r>
            <a: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(Lynchburg, VA: Global Gospel Publishers, 2017), 261, n. B.</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64314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570911"/>
            <a:ext cx="10972800" cy="5105400"/>
          </a:xfrm>
        </p:spPr>
        <p:txBody>
          <a:bodyPr/>
          <a:lstStyle/>
          <a:p>
            <a:pPr marL="0" indent="0" algn="just">
              <a:buNone/>
            </a:pPr>
            <a:r>
              <a:rPr lang="en-US" sz="3000" dirty="0">
                <a:effectLst>
                  <a:outerShdw blurRad="38100" dist="38100" dir="2700000" algn="tl">
                    <a:srgbClr val="000000">
                      <a:alpha val="43137"/>
                    </a:srgbClr>
                  </a:outerShdw>
                </a:effectLst>
                <a:cs typeface="Calibri" panose="020F0502020204030204" pitchFamily="34" charset="0"/>
              </a:rPr>
              <a:t>“</a:t>
            </a:r>
            <a:r>
              <a:rPr lang="en-US" sz="3000" dirty="0">
                <a:effectLst>
                  <a:outerShdw blurRad="38100" dist="38100" dir="2700000" algn="tl">
                    <a:srgbClr val="000000">
                      <a:alpha val="43137"/>
                    </a:srgbClr>
                  </a:outerShdw>
                </a:effectLst>
              </a:rPr>
              <a:t>2:3 </a:t>
            </a:r>
            <a:r>
              <a:rPr lang="en-US" sz="3000" b="1" i="1" dirty="0">
                <a:solidFill>
                  <a:srgbClr val="FFFFCC"/>
                </a:solidFill>
                <a:effectLst>
                  <a:outerShdw blurRad="38100" dist="38100" dir="2700000" algn="tl">
                    <a:srgbClr val="000000">
                      <a:alpha val="43137"/>
                    </a:srgbClr>
                  </a:outerShdw>
                </a:effectLst>
              </a:rPr>
              <a:t>falling away</a:t>
            </a:r>
            <a:r>
              <a:rPr lang="en-US" sz="3000" dirty="0">
                <a:effectLst>
                  <a:outerShdw blurRad="38100" dist="38100" dir="2700000" algn="tl">
                    <a:srgbClr val="000000">
                      <a:alpha val="43137"/>
                    </a:srgbClr>
                  </a:outerShdw>
                </a:effectLst>
              </a:rPr>
              <a:t>. The ‘falling away’ (Greek </a:t>
            </a:r>
            <a:r>
              <a:rPr lang="en-US" sz="3000" i="1" dirty="0">
                <a:effectLst>
                  <a:outerShdw blurRad="38100" dist="38100" dir="2700000" algn="tl">
                    <a:srgbClr val="000000">
                      <a:alpha val="43137"/>
                    </a:srgbClr>
                  </a:outerShdw>
                </a:effectLst>
              </a:rPr>
              <a:t>apostasia</a:t>
            </a:r>
            <a:r>
              <a:rPr lang="en-US" sz="3000" dirty="0">
                <a:effectLst>
                  <a:outerShdw blurRad="38100" dist="38100" dir="2700000" algn="tl">
                    <a:srgbClr val="000000">
                      <a:alpha val="43137"/>
                    </a:srgbClr>
                  </a:outerShdw>
                </a:effectLst>
              </a:rPr>
              <a:t>) has commonly been translated as the apostasy (the definite article in the Greek indicates Paul had already told them about it), and then assumed to apply to the final, great religious apostasy at the end of the age. The context, however, as well as the etymology of the word itself, makes this interpretation unlikely. In this precise form, it is used nowhere else in the New Testament, so its meaning must be defined by its context here. It is derived from two Greek words, </a:t>
            </a:r>
            <a:r>
              <a:rPr lang="en-US" sz="3000" i="1" dirty="0">
                <a:effectLst>
                  <a:outerShdw blurRad="38100" dist="38100" dir="2700000" algn="tl">
                    <a:srgbClr val="000000">
                      <a:alpha val="43137"/>
                    </a:srgbClr>
                  </a:outerShdw>
                </a:effectLst>
              </a:rPr>
              <a:t>apo</a:t>
            </a:r>
            <a:r>
              <a:rPr lang="en-US" sz="3000" dirty="0">
                <a:effectLst>
                  <a:outerShdw blurRad="38100" dist="38100" dir="2700000" algn="tl">
                    <a:srgbClr val="000000">
                      <a:alpha val="43137"/>
                    </a:srgbClr>
                  </a:outerShdw>
                </a:effectLst>
              </a:rPr>
              <a:t> (meaning ‘away from’) and </a:t>
            </a:r>
            <a:r>
              <a:rPr lang="en-US" sz="3000" i="1" dirty="0">
                <a:effectLst>
                  <a:outerShdw blurRad="38100" dist="38100" dir="2700000" algn="tl">
                    <a:srgbClr val="000000">
                      <a:alpha val="43137"/>
                    </a:srgbClr>
                  </a:outerShdw>
                </a:effectLst>
              </a:rPr>
              <a:t>stasis</a:t>
            </a:r>
            <a:r>
              <a:rPr lang="en-US" sz="3000" dirty="0">
                <a:effectLst>
                  <a:outerShdw blurRad="38100" dist="38100" dir="2700000" algn="tl">
                    <a:srgbClr val="000000">
                      <a:alpha val="43137"/>
                    </a:srgbClr>
                  </a:outerShdw>
                </a:effectLst>
              </a:rPr>
              <a:t> (meaning ‘standing’). It could properly be rendered ‘standing away’ instead of ‘falling away.’”</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4" name="TextBox 3">
            <a:extLst>
              <a:ext uri="{FF2B5EF4-FFF2-40B4-BE49-F238E27FC236}">
                <a16:creationId xmlns:a16="http://schemas.microsoft.com/office/drawing/2014/main" id="{3D0DF032-DE24-4699-83BD-7C8A3CB3ED9F}"/>
              </a:ext>
            </a:extLst>
          </p:cNvPr>
          <p:cNvSpPr txBox="1"/>
          <p:nvPr/>
        </p:nvSpPr>
        <p:spPr>
          <a:xfrm>
            <a:off x="3086100" y="247472"/>
            <a:ext cx="60198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Henry M. Morris </a:t>
            </a:r>
          </a:p>
          <a:p>
            <a:pPr algn="ctr"/>
            <a:r>
              <a:rPr lang="en-US" sz="1800" i="1" dirty="0">
                <a:effectLst>
                  <a:outerShdw blurRad="38100" dist="38100" dir="2700000" algn="tl">
                    <a:srgbClr val="000000">
                      <a:alpha val="43137"/>
                    </a:srgbClr>
                  </a:outerShdw>
                </a:effectLst>
                <a:latin typeface="Calibri" panose="020F0502020204030204" pitchFamily="34" charset="0"/>
              </a:rPr>
              <a:t>The Defender's Study Bible: King James Version</a:t>
            </a:r>
            <a:r>
              <a:rPr lang="en-US" sz="1800" dirty="0">
                <a:effectLst>
                  <a:outerShdw blurRad="38100" dist="38100" dir="2700000" algn="tl">
                    <a:srgbClr val="000000">
                      <a:alpha val="43137"/>
                    </a:srgbClr>
                  </a:outerShdw>
                </a:effectLst>
                <a:latin typeface="Calibri" panose="020F0502020204030204" pitchFamily="34" charset="0"/>
              </a:rPr>
              <a:t> (Iowa Falls, IA: World Bible Publishers, 1995), 1337-38.</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391913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570911"/>
            <a:ext cx="10972800" cy="5105400"/>
          </a:xfrm>
        </p:spPr>
        <p:txBody>
          <a:bodyPr/>
          <a:lstStyle/>
          <a:p>
            <a:pPr marL="0" indent="0" algn="just">
              <a:buNone/>
            </a:pPr>
            <a:r>
              <a:rPr lang="en-US" sz="3000" dirty="0">
                <a:effectLst>
                  <a:outerShdw blurRad="38100" dist="38100" dir="2700000" algn="tl">
                    <a:srgbClr val="000000">
                      <a:alpha val="43137"/>
                    </a:srgbClr>
                  </a:outerShdw>
                </a:effectLst>
              </a:rPr>
              <a:t>“In Paul’s previous letter, he made no reference to a coming departure from the faith, but he had discussed, at length, a coming departure from the earth by all believers when Christ returns to meet them in the air (1 Thessalonians 4:13-18). </a:t>
            </a:r>
            <a:r>
              <a:rPr lang="en-US" sz="3000" b="1" u="sng" dirty="0">
                <a:solidFill>
                  <a:srgbClr val="FFFFCC"/>
                </a:solidFill>
                <a:effectLst>
                  <a:outerShdw blurRad="38100" dist="38100" dir="2700000" algn="tl">
                    <a:srgbClr val="000000">
                      <a:alpha val="43137"/>
                    </a:srgbClr>
                  </a:outerShdw>
                </a:effectLst>
              </a:rPr>
              <a:t>This standing away from, in context, seems to refer to all the raptured believers standing away from the earth, as they stand before their returning Lord when they meet Him in the heavens</a:t>
            </a:r>
            <a:r>
              <a:rPr lang="en-US" sz="3000" dirty="0">
                <a:effectLst>
                  <a:outerShdw blurRad="38100" dist="38100" dir="2700000" algn="tl">
                    <a:srgbClr val="000000">
                      <a:alpha val="43137"/>
                    </a:srgbClr>
                  </a:outerShdw>
                </a:effectLst>
              </a:rPr>
              <a:t>. Here, Paul is reminding them that the ‘sudden destruction’ that would come upon unbelievers when the day of the Lord begins could not happen until the rapture - the standing away from the earth before Christ (Romans 14:10) - had taken place.”</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5" name="TextBox 4">
            <a:extLst>
              <a:ext uri="{FF2B5EF4-FFF2-40B4-BE49-F238E27FC236}">
                <a16:creationId xmlns:a16="http://schemas.microsoft.com/office/drawing/2014/main" id="{98F9BB36-70E6-493B-AD4B-AA0049E498F2}"/>
              </a:ext>
            </a:extLst>
          </p:cNvPr>
          <p:cNvSpPr txBox="1"/>
          <p:nvPr/>
        </p:nvSpPr>
        <p:spPr>
          <a:xfrm>
            <a:off x="3086100" y="247472"/>
            <a:ext cx="60198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Henry M. Morris </a:t>
            </a:r>
          </a:p>
          <a:p>
            <a:pPr algn="ctr"/>
            <a:r>
              <a:rPr lang="en-US" sz="1800" i="1" dirty="0">
                <a:effectLst>
                  <a:outerShdw blurRad="38100" dist="38100" dir="2700000" algn="tl">
                    <a:srgbClr val="000000">
                      <a:alpha val="43137"/>
                    </a:srgbClr>
                  </a:outerShdw>
                </a:effectLst>
                <a:latin typeface="Calibri" panose="020F0502020204030204" pitchFamily="34" charset="0"/>
              </a:rPr>
              <a:t>The Defender's Study Bible: King James Version</a:t>
            </a:r>
            <a:r>
              <a:rPr lang="en-US" sz="1800" dirty="0">
                <a:effectLst>
                  <a:outerShdw blurRad="38100" dist="38100" dir="2700000" algn="tl">
                    <a:srgbClr val="000000">
                      <a:alpha val="43137"/>
                    </a:srgbClr>
                  </a:outerShdw>
                </a:effectLst>
                <a:latin typeface="Calibri" panose="020F0502020204030204" pitchFamily="34" charset="0"/>
              </a:rPr>
              <a:t> (Iowa Falls, IA: World Bible Publishers, 1995), 1337-38.</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82553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570912"/>
            <a:ext cx="10972800" cy="3458289"/>
          </a:xfrm>
        </p:spPr>
        <p:txBody>
          <a:bodyPr/>
          <a:lstStyle/>
          <a:p>
            <a:pPr marL="0" indent="0" algn="just">
              <a:buNone/>
            </a:pPr>
            <a:r>
              <a:rPr lang="en-US" sz="3000" dirty="0">
                <a:effectLst>
                  <a:outerShdw blurRad="38100" dist="38100" dir="2700000" algn="tl">
                    <a:srgbClr val="000000">
                      <a:alpha val="43137"/>
                    </a:srgbClr>
                  </a:outerShdw>
                </a:effectLst>
              </a:rPr>
              <a:t>“The entire context, before and after, fits this understanding of the text better than the idea of the apostasy from the faith. Over the 1950 years since Paul wrote these lines, there have been numerous great apostasies from the faith, and none of these introduced the day of the Lord, although the persecuted believers in each case might easily have so interpreted them</a:t>
            </a:r>
            <a:r>
              <a:rPr lang="en-US" sz="3000" dirty="0">
                <a:effectLst>
                  <a:outerShdw blurRad="38100" dist="38100" dir="2700000" algn="tl">
                    <a:srgbClr val="000000">
                      <a:alpha val="43137"/>
                    </a:srgbClr>
                  </a:outerShdw>
                </a:effectLst>
                <a:cs typeface="Calibri" panose="020F0502020204030204" pitchFamily="34" charset="0"/>
              </a:rPr>
              <a:t>.”</a:t>
            </a:r>
          </a:p>
        </p:txBody>
      </p:sp>
      <p:sp>
        <p:nvSpPr>
          <p:cNvPr id="5" name="TextBox 4">
            <a:extLst>
              <a:ext uri="{FF2B5EF4-FFF2-40B4-BE49-F238E27FC236}">
                <a16:creationId xmlns:a16="http://schemas.microsoft.com/office/drawing/2014/main" id="{9E3606AD-0B3B-4A0A-95E5-F7A3BF9CCD46}"/>
              </a:ext>
            </a:extLst>
          </p:cNvPr>
          <p:cNvSpPr txBox="1"/>
          <p:nvPr/>
        </p:nvSpPr>
        <p:spPr>
          <a:xfrm>
            <a:off x="3086100" y="247472"/>
            <a:ext cx="60198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Henry M. Morris </a:t>
            </a:r>
          </a:p>
          <a:p>
            <a:pPr algn="ctr"/>
            <a:r>
              <a:rPr lang="en-US" sz="1800" i="1" dirty="0">
                <a:effectLst>
                  <a:outerShdw blurRad="38100" dist="38100" dir="2700000" algn="tl">
                    <a:srgbClr val="000000">
                      <a:alpha val="43137"/>
                    </a:srgbClr>
                  </a:outerShdw>
                </a:effectLst>
                <a:latin typeface="Calibri" panose="020F0502020204030204" pitchFamily="34" charset="0"/>
              </a:rPr>
              <a:t>The Defender's Study Bible: King James Version</a:t>
            </a:r>
            <a:r>
              <a:rPr lang="en-US" sz="1800" dirty="0">
                <a:effectLst>
                  <a:outerShdw blurRad="38100" dist="38100" dir="2700000" algn="tl">
                    <a:srgbClr val="000000">
                      <a:alpha val="43137"/>
                    </a:srgbClr>
                  </a:outerShdw>
                </a:effectLst>
                <a:latin typeface="Calibri" panose="020F0502020204030204" pitchFamily="34" charset="0"/>
              </a:rPr>
              <a:t> (Iowa Falls, IA: World Bible Publishers, 1995), 1337-38.</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922001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600200"/>
            <a:ext cx="10972800" cy="5105400"/>
          </a:xfrm>
        </p:spPr>
        <p:txBody>
          <a:bodyPr/>
          <a:lstStyle/>
          <a:p>
            <a:pPr marL="0" indent="0" algn="just">
              <a:spcBef>
                <a:spcPts val="0"/>
              </a:spcBef>
              <a:spcAft>
                <a:spcPts val="0"/>
              </a:spcAft>
              <a:buNone/>
            </a:pPr>
            <a:r>
              <a:rPr lang="en-US" sz="2800" dirty="0">
                <a:effectLst>
                  <a:outerShdw blurRad="38100" dist="38100" dir="2700000" algn="tl">
                    <a:srgbClr val="000000">
                      <a:alpha val="43137"/>
                    </a:srgbClr>
                  </a:outerShdw>
                </a:effectLst>
              </a:rPr>
              <a:t>“The Greek word </a:t>
            </a:r>
            <a:r>
              <a:rPr lang="en-US" sz="2800" i="1" dirty="0" err="1">
                <a:effectLst>
                  <a:outerShdw blurRad="38100" dist="38100" dir="2700000" algn="tl">
                    <a:srgbClr val="000000">
                      <a:alpha val="43137"/>
                    </a:srgbClr>
                  </a:outerShdw>
                </a:effectLst>
              </a:rPr>
              <a:t>apostasia</a:t>
            </a:r>
            <a:r>
              <a:rPr lang="en-US" sz="2800" dirty="0">
                <a:effectLst>
                  <a:outerShdw blurRad="38100" dist="38100" dir="2700000" algn="tl">
                    <a:srgbClr val="000000">
                      <a:alpha val="43137"/>
                    </a:srgbClr>
                  </a:outerShdw>
                </a:effectLst>
              </a:rPr>
              <a:t> it is derived from a verb meaning ‘depart from’ (</a:t>
            </a:r>
            <a:r>
              <a:rPr lang="en-US" sz="2800" i="1" dirty="0" err="1">
                <a:effectLst>
                  <a:outerShdw blurRad="38100" dist="38100" dir="2700000" algn="tl">
                    <a:srgbClr val="000000">
                      <a:alpha val="43137"/>
                    </a:srgbClr>
                  </a:outerShdw>
                </a:effectLst>
              </a:rPr>
              <a:t>aphistēmi</a:t>
            </a:r>
            <a:r>
              <a:rPr lang="en-US" sz="2800" dirty="0">
                <a:effectLst>
                  <a:outerShdw blurRad="38100" dist="38100" dir="2700000" algn="tl">
                    <a:srgbClr val="000000">
                      <a:alpha val="43137"/>
                    </a:srgbClr>
                  </a:outerShdw>
                </a:effectLst>
              </a:rPr>
              <a:t>). The most basic root meaning of </a:t>
            </a:r>
            <a:r>
              <a:rPr lang="en-US" sz="2800" i="1" dirty="0" err="1">
                <a:effectLst>
                  <a:outerShdw blurRad="38100" dist="38100" dir="2700000" algn="tl">
                    <a:srgbClr val="000000">
                      <a:alpha val="43137"/>
                    </a:srgbClr>
                  </a:outerShdw>
                </a:effectLst>
              </a:rPr>
              <a:t>apostasia</a:t>
            </a:r>
            <a:r>
              <a:rPr lang="en-US" sz="2800" dirty="0">
                <a:effectLst>
                  <a:outerShdw blurRad="38100" dist="38100" dir="2700000" algn="tl">
                    <a:srgbClr val="000000">
                      <a:alpha val="43137"/>
                    </a:srgbClr>
                  </a:outerShdw>
                </a:effectLst>
              </a:rPr>
              <a:t> is ‘departure.’ While the word can be used metaphorically of departure from doctrine (Acts 21:21), the context of the passage must ultimately determine its meaning. It is significant that in 2:1 Paul is writing about ‘the coming of our Lord Jesus’ and particularly about the aspect of the event, which relates to ‘our gathering to Him.’ A comparison of 1 Thessalonians 4:17 suggests that this is a clear reference to the Rapture. Two events, then, must precede the Day of the Lord</a:t>
            </a:r>
            <a:r>
              <a:rPr lang="en-US" sz="2800" dirty="0">
                <a:effectLst>
                  <a:outerShdw blurRad="38100" dist="38100" dir="2700000" algn="tl">
                    <a:srgbClr val="000000">
                      <a:alpha val="43137"/>
                    </a:srgbClr>
                  </a:outerShdw>
                </a:effectLst>
                <a:cs typeface="Calibri" panose="020F0502020204030204" pitchFamily="34" charset="0"/>
              </a:rPr>
              <a:t>‒</a:t>
            </a:r>
            <a:r>
              <a:rPr lang="en-US" sz="2800" dirty="0">
                <a:effectLst>
                  <a:outerShdw blurRad="38100" dist="38100" dir="2700000" algn="tl">
                    <a:srgbClr val="000000">
                      <a:alpha val="43137"/>
                    </a:srgbClr>
                  </a:outerShdw>
                </a:effectLst>
              </a:rPr>
              <a:t>the rapture of the church and the revelation of the Antichrist. Believers who have not experienced these events can be assumed that they are not suffering Tribulation judgments.”</a:t>
            </a:r>
            <a:endParaRPr lang="en-US" sz="2800" dirty="0">
              <a:effectLst>
                <a:outerShdw blurRad="38100" dist="38100" dir="2700000" algn="tl">
                  <a:srgbClr val="000000">
                    <a:alpha val="43137"/>
                  </a:srgbClr>
                </a:outerShdw>
              </a:effectLst>
              <a:cs typeface="Calibri" panose="020F0502020204030204" pitchFamily="34" charset="0"/>
            </a:endParaRPr>
          </a:p>
        </p:txBody>
      </p:sp>
      <p:sp>
        <p:nvSpPr>
          <p:cNvPr id="5" name="TextBox 4">
            <a:extLst>
              <a:ext uri="{FF2B5EF4-FFF2-40B4-BE49-F238E27FC236}">
                <a16:creationId xmlns:a16="http://schemas.microsoft.com/office/drawing/2014/main" id="{98F9BB36-70E6-493B-AD4B-AA0049E498F2}"/>
              </a:ext>
            </a:extLst>
          </p:cNvPr>
          <p:cNvSpPr txBox="1"/>
          <p:nvPr/>
        </p:nvSpPr>
        <p:spPr>
          <a:xfrm>
            <a:off x="2529840" y="228600"/>
            <a:ext cx="7132320" cy="1554272"/>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 Carl Laney </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J. Carl Laney, </a:t>
            </a:r>
            <a:r>
              <a:rPr lang="en-US" sz="1800" i="1" dirty="0">
                <a:latin typeface="Calibri" panose="020F0502020204030204" pitchFamily="34" charset="0"/>
                <a:ea typeface="Calibri" panose="020F0502020204030204" pitchFamily="34" charset="0"/>
                <a:cs typeface="Times New Roman" panose="02020603050405020304" pitchFamily="18" charset="0"/>
              </a:rPr>
              <a:t>Answers to Tough Questions: A Survey of Problem Passages and Issues from Every Book of the Bible</a:t>
            </a:r>
            <a:r>
              <a:rPr lang="en-US" sz="1800" dirty="0">
                <a:latin typeface="Calibri" panose="020F0502020204030204" pitchFamily="34" charset="0"/>
                <a:ea typeface="Calibri" panose="020F0502020204030204" pitchFamily="34" charset="0"/>
                <a:cs typeface="Times New Roman" panose="02020603050405020304" pitchFamily="18" charset="0"/>
              </a:rPr>
              <a:t> (Kregel: Grand Rapids, 1997)</a:t>
            </a:r>
            <a: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289.</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545756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600200"/>
            <a:ext cx="10972800" cy="3657600"/>
          </a:xfrm>
        </p:spPr>
        <p:txBody>
          <a:bodyPr/>
          <a:lstStyle/>
          <a:p>
            <a:pPr marL="0" indent="0" algn="just">
              <a:buNone/>
            </a:pPr>
            <a:r>
              <a:rPr lang="en-US" dirty="0">
                <a:effectLst>
                  <a:outerShdw blurRad="38100" dist="38100" dir="2700000" algn="tl">
                    <a:srgbClr val="000000">
                      <a:alpha val="43137"/>
                    </a:srgbClr>
                  </a:outerShdw>
                </a:effectLst>
              </a:rPr>
              <a:t>“Paul says that before the Day of the Lord begins there must first come a removing. There are two kinds of removing that are going to take place. First, the organized church will depart from the faith</a:t>
            </a:r>
            <a:r>
              <a:rPr 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rPr>
              <a:t>that is what we call apostasy. But there will be total apostasy when the Lord comes, and that cannot take place until the true church is removed. The Lord asked… ‘when the Son of man cometh [to the earth], shall He find faith...?’ (Luke 18:8). When He says, ‘the faith,’ He means that body of truth which He left here. The answer to His question is no, He will not find faith here when He returns.” </a:t>
            </a:r>
          </a:p>
        </p:txBody>
      </p:sp>
      <p:sp>
        <p:nvSpPr>
          <p:cNvPr id="4" name="TextBox 3">
            <a:extLst>
              <a:ext uri="{FF2B5EF4-FFF2-40B4-BE49-F238E27FC236}">
                <a16:creationId xmlns:a16="http://schemas.microsoft.com/office/drawing/2014/main" id="{3D0DF032-DE24-4699-83BD-7C8A3CB3ED9F}"/>
              </a:ext>
            </a:extLst>
          </p:cNvPr>
          <p:cNvSpPr txBox="1"/>
          <p:nvPr/>
        </p:nvSpPr>
        <p:spPr>
          <a:xfrm>
            <a:off x="2894674" y="247472"/>
            <a:ext cx="6402652"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 Vernon McGee</a:t>
            </a:r>
          </a:p>
          <a:p>
            <a:pPr algn="ctr"/>
            <a:r>
              <a:rPr lang="en-US" sz="1800" dirty="0">
                <a:effectLst>
                  <a:outerShdw blurRad="38100" dist="38100" dir="2700000" algn="tl">
                    <a:srgbClr val="000000">
                      <a:alpha val="43137"/>
                    </a:srgbClr>
                  </a:outerShdw>
                </a:effectLst>
                <a:latin typeface="Calibri" panose="020F0502020204030204" pitchFamily="34" charset="0"/>
              </a:rPr>
              <a:t>Thru the Bible with J. Vernon McGee. 5 vols. Pasadena, Calif.: Thru The Bible Radio; and Nashville: Thomas Nelson, Inc., 1983. 5:413. </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160778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600200"/>
            <a:ext cx="10972800" cy="3657600"/>
          </a:xfrm>
        </p:spPr>
        <p:txBody>
          <a:bodyPr/>
          <a:lstStyle/>
          <a:p>
            <a:pPr marL="0" indent="0" algn="just">
              <a:buNone/>
            </a:pPr>
            <a:r>
              <a:rPr lang="en-US" dirty="0">
                <a:effectLst>
                  <a:outerShdw blurRad="38100" dist="38100" dir="2700000" algn="tl">
                    <a:srgbClr val="000000">
                      <a:alpha val="43137"/>
                    </a:srgbClr>
                  </a:outerShdw>
                </a:effectLst>
              </a:rPr>
              <a:t>“There will be total apostasy because of two things: (1) the organization of the church has separated from the faith—it has apostatized and (2) there has been another departure, the departure of the true church from the earth. The departure of the true church leads into the total apostatizing of the organized church. The Day of The Lord cannot begin</a:t>
            </a:r>
            <a:r>
              <a:rPr 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rPr>
              <a:t>nor the Great Tribulation period</a:t>
            </a:r>
            <a:r>
              <a:rPr 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rPr>
              <a:t>until the departure of the true church has taken place.” </a:t>
            </a:r>
          </a:p>
        </p:txBody>
      </p:sp>
      <p:sp>
        <p:nvSpPr>
          <p:cNvPr id="4" name="TextBox 3">
            <a:extLst>
              <a:ext uri="{FF2B5EF4-FFF2-40B4-BE49-F238E27FC236}">
                <a16:creationId xmlns:a16="http://schemas.microsoft.com/office/drawing/2014/main" id="{3D0DF032-DE24-4699-83BD-7C8A3CB3ED9F}"/>
              </a:ext>
            </a:extLst>
          </p:cNvPr>
          <p:cNvSpPr txBox="1"/>
          <p:nvPr/>
        </p:nvSpPr>
        <p:spPr>
          <a:xfrm>
            <a:off x="2894674" y="247472"/>
            <a:ext cx="6402652"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 Vernon McGee</a:t>
            </a:r>
          </a:p>
          <a:p>
            <a:pPr algn="ctr"/>
            <a:r>
              <a:rPr lang="en-US" sz="1800" dirty="0">
                <a:effectLst>
                  <a:outerShdw blurRad="38100" dist="38100" dir="2700000" algn="tl">
                    <a:srgbClr val="000000">
                      <a:alpha val="43137"/>
                    </a:srgbClr>
                  </a:outerShdw>
                </a:effectLst>
                <a:latin typeface="Calibri" panose="020F0502020204030204" pitchFamily="34" charset="0"/>
              </a:rPr>
              <a:t>Thru the Bible with J. Vernon McGee. 5 vols. Pasadena, Calif.: Thru The Bible Radio; and Nashville: Thomas Nelson, Inc., 1983. 5:413. </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655382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600200"/>
            <a:ext cx="10972800" cy="5105400"/>
          </a:xfrm>
        </p:spPr>
        <p:txBody>
          <a:bodyPr/>
          <a:lstStyle/>
          <a:p>
            <a:pPr marL="0" indent="0" algn="just">
              <a:spcBef>
                <a:spcPts val="0"/>
              </a:spcBef>
              <a:spcAft>
                <a:spcPts val="0"/>
              </a:spcAft>
              <a:buNone/>
            </a:pPr>
            <a:r>
              <a:rPr lang="en-US" sz="2700" dirty="0">
                <a:effectLst>
                  <a:outerShdw blurRad="38100" dist="38100" dir="2700000" algn="tl">
                    <a:srgbClr val="000000">
                      <a:alpha val="43137"/>
                    </a:srgbClr>
                  </a:outerShdw>
                </a:effectLst>
              </a:rPr>
              <a:t>“Apostasy has a basic root meaning of departure, departure from, or standing apart from. The question in Second Thessalonians is a departure from what? Context is the key for understanding many words in the text. Scripture uses the term apostasy in several ways…Paul had written to the Thessalonians about another departure of the church (1 Thessalonians 4:13–18) and her gathering together unto Him (2 Thessalonians 2:1). This is the rapture and a legitimate use of the word departure, stand apart, or apostasy. Historically the word can easily mean this. Once the church has departed. (been raptured) there is not one believer left on the planet. This would be a total complete apostasy in several ways. In essence, one departure, or an apostasy causes the other and Paul could have easily used the word he did, referring to the secondary part (those left behind on the planet) in total.”</a:t>
            </a:r>
            <a:endParaRPr lang="en-US" sz="2700" dirty="0">
              <a:effectLst>
                <a:outerShdw blurRad="38100" dist="38100" dir="2700000" algn="tl">
                  <a:srgbClr val="000000">
                    <a:alpha val="43137"/>
                  </a:srgbClr>
                </a:outerShdw>
              </a:effectLst>
              <a:cs typeface="Calibri" panose="020F0502020204030204" pitchFamily="34" charset="0"/>
            </a:endParaRPr>
          </a:p>
        </p:txBody>
      </p:sp>
      <p:sp>
        <p:nvSpPr>
          <p:cNvPr id="5" name="TextBox 4">
            <a:extLst>
              <a:ext uri="{FF2B5EF4-FFF2-40B4-BE49-F238E27FC236}">
                <a16:creationId xmlns:a16="http://schemas.microsoft.com/office/drawing/2014/main" id="{98F9BB36-70E6-493B-AD4B-AA0049E498F2}"/>
              </a:ext>
            </a:extLst>
          </p:cNvPr>
          <p:cNvSpPr txBox="1"/>
          <p:nvPr/>
        </p:nvSpPr>
        <p:spPr>
          <a:xfrm>
            <a:off x="3086100" y="247472"/>
            <a:ext cx="60198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David Olander </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David Olander, </a:t>
            </a:r>
            <a:r>
              <a:rPr lang="en-US" sz="1800" i="1" dirty="0">
                <a:latin typeface="Calibri" panose="020F0502020204030204" pitchFamily="34" charset="0"/>
                <a:ea typeface="Calibri" panose="020F0502020204030204" pitchFamily="34" charset="0"/>
                <a:cs typeface="Times New Roman" panose="02020603050405020304" pitchFamily="18" charset="0"/>
              </a:rPr>
              <a:t>The Greatness of the Rapture</a:t>
            </a:r>
            <a:r>
              <a:rPr lang="en-US" sz="1800" dirty="0">
                <a:latin typeface="Calibri" panose="020F0502020204030204" pitchFamily="34" charset="0"/>
                <a:ea typeface="Calibri" panose="020F0502020204030204" pitchFamily="34" charset="0"/>
                <a:cs typeface="Times New Roman" panose="02020603050405020304" pitchFamily="18" charset="0"/>
              </a:rPr>
              <a:t> (Fort Worth, TX: Tyndale Seminary Press, 2015). 100-101.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48088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2501"/>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16090</TotalTime>
  <Words>9191</Words>
  <Application>Microsoft Office PowerPoint</Application>
  <PresentationFormat>Widescreen</PresentationFormat>
  <Paragraphs>598</Paragraphs>
  <Slides>136</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136</vt:i4>
      </vt:variant>
    </vt:vector>
  </HeadingPairs>
  <TitlesOfParts>
    <vt:vector size="140" baseType="lpstr">
      <vt:lpstr>Calibri</vt:lpstr>
      <vt:lpstr>Times New Roman</vt:lpstr>
      <vt:lpstr>Wingdings</vt:lpstr>
      <vt:lpstr>Azure</vt:lpstr>
      <vt:lpstr>PowerPoint Presentation</vt:lpstr>
      <vt:lpstr>PowerPoint Presentation</vt:lpstr>
      <vt:lpstr>PowerPoint Presentation</vt:lpstr>
      <vt:lpstr>2 Thessalonians 2:1-12</vt:lpstr>
      <vt:lpstr>PowerPoint Presentation</vt:lpstr>
      <vt:lpstr>PowerPoint Presentation</vt:lpstr>
      <vt:lpstr>PowerPoint Presentation</vt:lpstr>
      <vt:lpstr>2 Thessalonians 2:1-12</vt:lpstr>
      <vt:lpstr>2 Thessalonians 2:1-12</vt:lpstr>
      <vt:lpstr>Apostasy? (2:3a)</vt:lpstr>
      <vt:lpstr>Apostasy? (2:3a)</vt:lpstr>
      <vt:lpstr>Spiritual Departure Options</vt:lpstr>
      <vt:lpstr>Apostasy? (2:3a)</vt:lpstr>
      <vt:lpstr>PowerPoint Presentation</vt:lpstr>
      <vt:lpstr>PowerPoint Presentation</vt:lpstr>
      <vt:lpstr>10 Reasons Favoring Physical Departure</vt:lpstr>
      <vt:lpstr>10 Reasons Favoring Physical Departure</vt:lpstr>
      <vt:lpstr>PowerPoint Presentation</vt:lpstr>
      <vt:lpstr>10 Reasons Favoring Physical Departure</vt:lpstr>
      <vt:lpstr>New Testament Meanings of Aphistēmi</vt:lpstr>
      <vt:lpstr>New Testament Meanings of Aphistēmi</vt:lpstr>
      <vt:lpstr>New Testament Meanings of Aphistēmi</vt:lpstr>
      <vt:lpstr>PowerPoint Presentation</vt:lpstr>
      <vt:lpstr>New Testament Meanings of Aphistēmi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10 Reasons Favoring Physical Departure</vt:lpstr>
      <vt:lpstr>Unique Characteristics of 1 Thessalonians</vt:lpstr>
      <vt:lpstr>Unique Characteristics of 1 Thessalonians</vt:lpstr>
      <vt:lpstr>PowerPoint Presentation</vt:lpstr>
      <vt:lpstr>PowerPoint Presentation</vt:lpstr>
      <vt:lpstr>PowerPoint Presentation</vt:lpstr>
      <vt:lpstr>10 Reasons Favoring Physical Departure</vt:lpstr>
      <vt:lpstr>PowerPoint Presentation</vt:lpstr>
      <vt:lpstr>2 Thessalonians 2:1-12</vt:lpstr>
      <vt:lpstr>PowerPoint Presentation</vt:lpstr>
      <vt:lpstr>Restrainer? (2:6-7)</vt:lpstr>
      <vt:lpstr>Restrainer? (2:6-7)</vt:lpstr>
      <vt:lpstr>PowerPoint Presentation</vt:lpstr>
      <vt:lpstr>PowerPoint Presentation</vt:lpstr>
      <vt:lpstr>PowerPoint Presentation</vt:lpstr>
      <vt:lpstr>3 Reasons Why the Restrainer is the Holy Spirit  (2 Thessalonians 2:6-7)</vt:lpstr>
      <vt:lpstr>3 Reasons Why the Restrainer is the Holy Spirit  (2 Thessalonians 2:6-7)</vt:lpstr>
      <vt:lpstr>PowerPoint Presentation</vt:lpstr>
      <vt:lpstr>3 Reasons Why the Restrainer is the Holy Spirit  (2 Thessalonians 2:6-7)</vt:lpstr>
      <vt:lpstr>PowerPoint Presentation</vt:lpstr>
      <vt:lpstr>PowerPoint Presentation</vt:lpstr>
      <vt:lpstr>3 Reasons Why the Restrainer is the Holy Spirit  (2 Thessalonians 2:6-7)</vt:lpstr>
      <vt:lpstr>PowerPoint Presentation</vt:lpstr>
      <vt:lpstr>PowerPoint Presentation</vt:lpstr>
      <vt:lpstr>PowerPoint Presentation</vt:lpstr>
      <vt:lpstr>Restrainer Must First be Removed</vt:lpstr>
      <vt:lpstr>PowerPoint Presentation</vt:lpstr>
      <vt:lpstr>PowerPoint Presentation</vt:lpstr>
      <vt:lpstr>PowerPoint Presentation</vt:lpstr>
      <vt:lpstr>PowerPoint Presentation</vt:lpstr>
      <vt:lpstr>10 Reasons Favoring Physical Departure</vt:lpstr>
      <vt:lpstr>PowerPoint Presentation</vt:lpstr>
      <vt:lpstr>PowerPoint Presentation</vt:lpstr>
      <vt:lpstr>PowerPoint Presentation</vt:lpstr>
      <vt:lpstr>Exemption from Death  (1 Cor 15:54-56)</vt:lpstr>
      <vt:lpstr>PowerPoint Presentation</vt:lpstr>
      <vt:lpstr>10 Reasons Favoring Physical Departure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NKJV, NIV, RSV, ASV, JB, NASB</vt:lpstr>
      <vt:lpstr>10 Reasons Favoring Physical Departure</vt:lpstr>
      <vt:lpstr>PowerPoint Presentation</vt:lpstr>
      <vt:lpstr>PowerPoint Presentation</vt:lpstr>
      <vt:lpstr>Arnold Fruchtenbaum Arnold G. Fruchtenbaum, Footsteps of the Messiah: A Study of the Sequence of Prophetic Events, rev. ed. (San Antonio, TX: Ariel, 2020), xviii.</vt:lpstr>
      <vt:lpstr>Arnold Fruchtenbaum Arnold G. Fruchtenbaum, Footsteps of the Messiah: A Study of the Sequence of Prophetic Events, rev. ed. (San Antonio, TX: Ariel, 2020), 546-47.</vt:lpstr>
      <vt:lpstr>Arnold Fruchtenbaum Arnold G. Fruchtenbaum, Footsteps of the Messiah: A Study of the Sequence of Prophetic Events, rev. ed. (San Antonio, TX: Ariel, 2020), 546-47.</vt:lpstr>
      <vt:lpstr>Arnold Fruchtenbaum Arnold G. Fruchtenbaum, Footsteps of the Messiah: A Study of the Sequence of Prophetic Events, rev. ed. (San Antonio, TX: Ariel, 2020), 546-47.</vt:lpstr>
      <vt:lpstr>Arnold Fruchtenbaum Arnold G. Fruchtenbaum, Footsteps of the Messiah: A Study of the Sequence of Prophetic Events, rev. ed. (San Antonio, TX: Ariel, 2020), 546-47.</vt:lpstr>
      <vt:lpstr>Arnold Fruchtenbaum Arnold G. Fruchtenbaum, Footsteps of the Messiah: A Study of the Sequence of Prophetic Events, rev. ed. (San Antonio, TX: Ariel, 2020), 546-47.</vt:lpstr>
      <vt:lpstr>Arnold Fruchtenbaum Arnold G. Fruchtenbaum, Footsteps of the Messiah: A Study of the Sequence of Prophetic Events, rev. ed. (San Antonio, TX: Ariel, 2020), 546-47.</vt:lpstr>
      <vt:lpstr>Arnold Fruchtenbaum Arnold G. Fruchtenbaum, Footsteps of the Messiah: A Study of the Sequence of Prophetic Events, rev. ed. (San Antonio, TX: Ariel, 2020), 546-47.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Answering Objections to the Physical Departure 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Thessalonians 2:1-12</vt:lpstr>
      <vt:lpstr>2 Thessalonians 2:1-12</vt:lpstr>
      <vt:lpstr>Conclusion</vt:lpstr>
      <vt:lpstr>10 Reasons Favoring Physical Departure</vt:lpstr>
      <vt:lpstr>10 Reasons Favoring Physical Departure</vt:lpstr>
      <vt:lpstr>PowerPoint Presentation</vt:lpstr>
      <vt:lpstr>PowerPoint Presentation</vt:lpstr>
      <vt:lpstr>2 Thessalonians 2:1-12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RAPTURE 018 - 2 Thess 2v3 -Part 1</dc:title>
  <dc:subject>THE RAPTURE</dc:subject>
  <dc:creator>A. Woods</dc:creator>
  <dc:description>Modified by Jim McGowan</dc:description>
  <cp:lastModifiedBy>Jim McGowan</cp:lastModifiedBy>
  <cp:revision>1841</cp:revision>
  <cp:lastPrinted>2023-09-15T19:09:08Z</cp:lastPrinted>
  <dcterms:created xsi:type="dcterms:W3CDTF">2009-03-17T12:21:13Z</dcterms:created>
  <dcterms:modified xsi:type="dcterms:W3CDTF">2023-09-15T19:09:21Z</dcterms:modified>
</cp:coreProperties>
</file>