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09"/>
  </p:notesMasterIdLst>
  <p:handoutMasterIdLst>
    <p:handoutMasterId r:id="rId210"/>
  </p:handoutMasterIdLst>
  <p:sldIdLst>
    <p:sldId id="256" r:id="rId2"/>
    <p:sldId id="9365" r:id="rId3"/>
    <p:sldId id="9955" r:id="rId4"/>
    <p:sldId id="9961" r:id="rId5"/>
    <p:sldId id="9962" r:id="rId6"/>
    <p:sldId id="9632" r:id="rId7"/>
    <p:sldId id="8612" r:id="rId8"/>
    <p:sldId id="9963" r:id="rId9"/>
    <p:sldId id="10099" r:id="rId10"/>
    <p:sldId id="10100" r:id="rId11"/>
    <p:sldId id="10101" r:id="rId12"/>
    <p:sldId id="9537" r:id="rId13"/>
    <p:sldId id="9940" r:id="rId14"/>
    <p:sldId id="9964" r:id="rId15"/>
    <p:sldId id="9965" r:id="rId16"/>
    <p:sldId id="6298" r:id="rId17"/>
    <p:sldId id="6292" r:id="rId18"/>
    <p:sldId id="265" r:id="rId19"/>
    <p:sldId id="263" r:id="rId20"/>
    <p:sldId id="264" r:id="rId21"/>
    <p:sldId id="9956" r:id="rId22"/>
    <p:sldId id="9969" r:id="rId23"/>
    <p:sldId id="9970" r:id="rId24"/>
    <p:sldId id="9972" r:id="rId25"/>
    <p:sldId id="9973" r:id="rId26"/>
    <p:sldId id="9974" r:id="rId27"/>
    <p:sldId id="9975" r:id="rId28"/>
    <p:sldId id="9569" r:id="rId29"/>
    <p:sldId id="2751" r:id="rId30"/>
    <p:sldId id="9971" r:id="rId31"/>
    <p:sldId id="9976" r:id="rId32"/>
    <p:sldId id="9977" r:id="rId33"/>
    <p:sldId id="9572" r:id="rId34"/>
    <p:sldId id="10072" r:id="rId35"/>
    <p:sldId id="10073" r:id="rId36"/>
    <p:sldId id="9978" r:id="rId37"/>
    <p:sldId id="10124" r:id="rId38"/>
    <p:sldId id="10125" r:id="rId39"/>
    <p:sldId id="10122" r:id="rId40"/>
    <p:sldId id="342" r:id="rId41"/>
    <p:sldId id="9979" r:id="rId42"/>
    <p:sldId id="1490" r:id="rId43"/>
    <p:sldId id="1504" r:id="rId44"/>
    <p:sldId id="1503" r:id="rId45"/>
    <p:sldId id="1299" r:id="rId46"/>
    <p:sldId id="361" r:id="rId47"/>
    <p:sldId id="1474" r:id="rId48"/>
    <p:sldId id="1475" r:id="rId49"/>
    <p:sldId id="1476" r:id="rId50"/>
    <p:sldId id="9474" r:id="rId51"/>
    <p:sldId id="9957" r:id="rId52"/>
    <p:sldId id="9980" r:id="rId53"/>
    <p:sldId id="9981" r:id="rId54"/>
    <p:sldId id="9986" r:id="rId55"/>
    <p:sldId id="9987" r:id="rId56"/>
    <p:sldId id="258" r:id="rId57"/>
    <p:sldId id="353" r:id="rId58"/>
    <p:sldId id="354" r:id="rId59"/>
    <p:sldId id="9988" r:id="rId60"/>
    <p:sldId id="9982" r:id="rId61"/>
    <p:sldId id="9983" r:id="rId62"/>
    <p:sldId id="9989" r:id="rId63"/>
    <p:sldId id="9990" r:id="rId64"/>
    <p:sldId id="10123" r:id="rId65"/>
    <p:sldId id="9918" r:id="rId66"/>
    <p:sldId id="9991" r:id="rId67"/>
    <p:sldId id="371" r:id="rId68"/>
    <p:sldId id="9984" r:id="rId69"/>
    <p:sldId id="9992" r:id="rId70"/>
    <p:sldId id="9993" r:id="rId71"/>
    <p:sldId id="10102" r:id="rId72"/>
    <p:sldId id="2241" r:id="rId73"/>
    <p:sldId id="9994" r:id="rId74"/>
    <p:sldId id="3862" r:id="rId75"/>
    <p:sldId id="9985" r:id="rId76"/>
    <p:sldId id="9995" r:id="rId77"/>
    <p:sldId id="9996" r:id="rId78"/>
    <p:sldId id="9997" r:id="rId79"/>
    <p:sldId id="5259" r:id="rId80"/>
    <p:sldId id="2502" r:id="rId81"/>
    <p:sldId id="939" r:id="rId82"/>
    <p:sldId id="9958" r:id="rId83"/>
    <p:sldId id="9998" r:id="rId84"/>
    <p:sldId id="9999" r:id="rId85"/>
    <p:sldId id="10000" r:id="rId86"/>
    <p:sldId id="4566" r:id="rId87"/>
    <p:sldId id="6564" r:id="rId88"/>
    <p:sldId id="6565" r:id="rId89"/>
    <p:sldId id="10074" r:id="rId90"/>
    <p:sldId id="10001" r:id="rId91"/>
    <p:sldId id="10003" r:id="rId92"/>
    <p:sldId id="10005" r:id="rId93"/>
    <p:sldId id="6331" r:id="rId94"/>
    <p:sldId id="6338" r:id="rId95"/>
    <p:sldId id="287" r:id="rId96"/>
    <p:sldId id="1266" r:id="rId97"/>
    <p:sldId id="9873" r:id="rId98"/>
    <p:sldId id="10075" r:id="rId99"/>
    <p:sldId id="10006" r:id="rId100"/>
    <p:sldId id="10011" r:id="rId101"/>
    <p:sldId id="10013" r:id="rId102"/>
    <p:sldId id="9570" r:id="rId103"/>
    <p:sldId id="10103" r:id="rId104"/>
    <p:sldId id="10076" r:id="rId105"/>
    <p:sldId id="9571" r:id="rId106"/>
    <p:sldId id="10007" r:id="rId107"/>
    <p:sldId id="10015" r:id="rId108"/>
    <p:sldId id="10077" r:id="rId109"/>
    <p:sldId id="10078" r:id="rId110"/>
    <p:sldId id="10079" r:id="rId111"/>
    <p:sldId id="10104" r:id="rId112"/>
    <p:sldId id="10002" r:id="rId113"/>
    <p:sldId id="10004" r:id="rId114"/>
    <p:sldId id="10008" r:id="rId115"/>
    <p:sldId id="10009" r:id="rId116"/>
    <p:sldId id="9555" r:id="rId117"/>
    <p:sldId id="10010" r:id="rId118"/>
    <p:sldId id="9959" r:id="rId119"/>
    <p:sldId id="10019" r:id="rId120"/>
    <p:sldId id="10020" r:id="rId121"/>
    <p:sldId id="10022" r:id="rId122"/>
    <p:sldId id="10023" r:id="rId123"/>
    <p:sldId id="10025" r:id="rId124"/>
    <p:sldId id="10080" r:id="rId125"/>
    <p:sldId id="10070" r:id="rId126"/>
    <p:sldId id="10071" r:id="rId127"/>
    <p:sldId id="10105" r:id="rId128"/>
    <p:sldId id="10106" r:id="rId129"/>
    <p:sldId id="10081" r:id="rId130"/>
    <p:sldId id="10107" r:id="rId131"/>
    <p:sldId id="9564" r:id="rId132"/>
    <p:sldId id="10082" r:id="rId133"/>
    <p:sldId id="10109" r:id="rId134"/>
    <p:sldId id="10111" r:id="rId135"/>
    <p:sldId id="10083" r:id="rId136"/>
    <p:sldId id="10024" r:id="rId137"/>
    <p:sldId id="10026" r:id="rId138"/>
    <p:sldId id="10084" r:id="rId139"/>
    <p:sldId id="6719" r:id="rId140"/>
    <p:sldId id="2331" r:id="rId141"/>
    <p:sldId id="10085" r:id="rId142"/>
    <p:sldId id="497" r:id="rId143"/>
    <p:sldId id="10112" r:id="rId144"/>
    <p:sldId id="10086" r:id="rId145"/>
    <p:sldId id="10113" r:id="rId146"/>
    <p:sldId id="10114" r:id="rId147"/>
    <p:sldId id="10115" r:id="rId148"/>
    <p:sldId id="10021" r:id="rId149"/>
    <p:sldId id="10034" r:id="rId150"/>
    <p:sldId id="10035" r:id="rId151"/>
    <p:sldId id="10037" r:id="rId152"/>
    <p:sldId id="10098" r:id="rId153"/>
    <p:sldId id="695" r:id="rId154"/>
    <p:sldId id="700" r:id="rId155"/>
    <p:sldId id="717" r:id="rId156"/>
    <p:sldId id="10087" r:id="rId157"/>
    <p:sldId id="7379" r:id="rId158"/>
    <p:sldId id="4907" r:id="rId159"/>
    <p:sldId id="10088" r:id="rId160"/>
    <p:sldId id="259" r:id="rId161"/>
    <p:sldId id="2998" r:id="rId162"/>
    <p:sldId id="2052" r:id="rId163"/>
    <p:sldId id="10116" r:id="rId164"/>
    <p:sldId id="10117" r:id="rId165"/>
    <p:sldId id="10036" r:id="rId166"/>
    <p:sldId id="10041" r:id="rId167"/>
    <p:sldId id="10089" r:id="rId168"/>
    <p:sldId id="10118" r:id="rId169"/>
    <p:sldId id="10090" r:id="rId170"/>
    <p:sldId id="10091" r:id="rId171"/>
    <p:sldId id="9960" r:id="rId172"/>
    <p:sldId id="10045" r:id="rId173"/>
    <p:sldId id="10046" r:id="rId174"/>
    <p:sldId id="10049" r:id="rId175"/>
    <p:sldId id="10050" r:id="rId176"/>
    <p:sldId id="10060" r:id="rId177"/>
    <p:sldId id="10092" r:id="rId178"/>
    <p:sldId id="10093" r:id="rId179"/>
    <p:sldId id="10051" r:id="rId180"/>
    <p:sldId id="10063" r:id="rId181"/>
    <p:sldId id="10094" r:id="rId182"/>
    <p:sldId id="10095" r:id="rId183"/>
    <p:sldId id="10119" r:id="rId184"/>
    <p:sldId id="1232" r:id="rId185"/>
    <p:sldId id="10120" r:id="rId186"/>
    <p:sldId id="1019" r:id="rId187"/>
    <p:sldId id="10121" r:id="rId188"/>
    <p:sldId id="10052" r:id="rId189"/>
    <p:sldId id="10066" r:id="rId190"/>
    <p:sldId id="10096" r:id="rId191"/>
    <p:sldId id="10097" r:id="rId192"/>
    <p:sldId id="10047" r:id="rId193"/>
    <p:sldId id="10053" r:id="rId194"/>
    <p:sldId id="10055" r:id="rId195"/>
    <p:sldId id="10056" r:id="rId196"/>
    <p:sldId id="10057" r:id="rId197"/>
    <p:sldId id="10048" r:id="rId198"/>
    <p:sldId id="10054" r:id="rId199"/>
    <p:sldId id="10058" r:id="rId200"/>
    <p:sldId id="9619" r:id="rId201"/>
    <p:sldId id="9621" r:id="rId202"/>
    <p:sldId id="9622" r:id="rId203"/>
    <p:sldId id="988" r:id="rId204"/>
    <p:sldId id="492" r:id="rId205"/>
    <p:sldId id="10059" r:id="rId206"/>
    <p:sldId id="8695" r:id="rId207"/>
    <p:sldId id="10069" r:id="rId208"/>
  </p:sldIdLst>
  <p:sldSz cx="12192000" cy="6858000"/>
  <p:notesSz cx="7315200" cy="9601200"/>
  <p:custDataLst>
    <p:tags r:id="rId21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4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23" y="5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microsoft.com/office/2016/11/relationships/changesInfo" Target="changesInfos/changesInfo1.xml"/><Relationship Id="rId211"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025 Acts 4v1-5v11 </a:t>
            </a:r>
          </a:p>
          <a:p>
            <a:pPr>
              <a:defRPr/>
            </a:pPr>
            <a:r>
              <a:rPr lang="en-US" sz="1700" dirty="0"/>
              <a:t>09-13-2023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169463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111</a:t>
            </a:fld>
            <a:endParaRPr lang="en-US" altLang="en-US" dirty="0"/>
          </a:p>
        </p:txBody>
      </p:sp>
    </p:spTree>
    <p:extLst>
      <p:ext uri="{BB962C8B-B14F-4D97-AF65-F5344CB8AC3E}">
        <p14:creationId xmlns:p14="http://schemas.microsoft.com/office/powerpoint/2010/main" val="156738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118</a:t>
            </a:fld>
            <a:endParaRPr lang="en-US"/>
          </a:p>
        </p:txBody>
      </p:sp>
    </p:spTree>
    <p:extLst>
      <p:ext uri="{BB962C8B-B14F-4D97-AF65-F5344CB8AC3E}">
        <p14:creationId xmlns:p14="http://schemas.microsoft.com/office/powerpoint/2010/main" val="3259708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125</a:t>
            </a:fld>
            <a:endParaRPr lang="en-US"/>
          </a:p>
        </p:txBody>
      </p:sp>
    </p:spTree>
    <p:extLst>
      <p:ext uri="{BB962C8B-B14F-4D97-AF65-F5344CB8AC3E}">
        <p14:creationId xmlns:p14="http://schemas.microsoft.com/office/powerpoint/2010/main" val="33861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143</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145</a:t>
            </a:fld>
            <a:endParaRPr lang="en-US" altLang="en-US" dirty="0"/>
          </a:p>
        </p:txBody>
      </p:sp>
    </p:spTree>
    <p:extLst>
      <p:ext uri="{BB962C8B-B14F-4D97-AF65-F5344CB8AC3E}">
        <p14:creationId xmlns:p14="http://schemas.microsoft.com/office/powerpoint/2010/main" val="1955507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146</a:t>
            </a:fld>
            <a:endParaRPr lang="en-US" altLang="en-US" dirty="0"/>
          </a:p>
        </p:txBody>
      </p:sp>
    </p:spTree>
    <p:extLst>
      <p:ext uri="{BB962C8B-B14F-4D97-AF65-F5344CB8AC3E}">
        <p14:creationId xmlns:p14="http://schemas.microsoft.com/office/powerpoint/2010/main" val="549296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147</a:t>
            </a:fld>
            <a:endParaRPr lang="en-US" altLang="en-US" dirty="0"/>
          </a:p>
        </p:txBody>
      </p:sp>
    </p:spTree>
    <p:extLst>
      <p:ext uri="{BB962C8B-B14F-4D97-AF65-F5344CB8AC3E}">
        <p14:creationId xmlns:p14="http://schemas.microsoft.com/office/powerpoint/2010/main" val="333231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163</a:t>
            </a:fld>
            <a:endParaRPr lang="en-US" altLang="en-US" dirty="0"/>
          </a:p>
        </p:txBody>
      </p:sp>
    </p:spTree>
    <p:extLst>
      <p:ext uri="{BB962C8B-B14F-4D97-AF65-F5344CB8AC3E}">
        <p14:creationId xmlns:p14="http://schemas.microsoft.com/office/powerpoint/2010/main" val="71972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164</a:t>
            </a:fld>
            <a:endParaRPr lang="en-US" altLang="en-US" dirty="0"/>
          </a:p>
        </p:txBody>
      </p:sp>
    </p:spTree>
    <p:extLst>
      <p:ext uri="{BB962C8B-B14F-4D97-AF65-F5344CB8AC3E}">
        <p14:creationId xmlns:p14="http://schemas.microsoft.com/office/powerpoint/2010/main" val="171588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3558362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168</a:t>
            </a:fld>
            <a:endParaRPr lang="en-US" altLang="en-US" dirty="0"/>
          </a:p>
        </p:txBody>
      </p:sp>
    </p:spTree>
    <p:extLst>
      <p:ext uri="{BB962C8B-B14F-4D97-AF65-F5344CB8AC3E}">
        <p14:creationId xmlns:p14="http://schemas.microsoft.com/office/powerpoint/2010/main" val="200578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171</a:t>
            </a:fld>
            <a:endParaRPr lang="en-US"/>
          </a:p>
        </p:txBody>
      </p:sp>
    </p:spTree>
    <p:extLst>
      <p:ext uri="{BB962C8B-B14F-4D97-AF65-F5344CB8AC3E}">
        <p14:creationId xmlns:p14="http://schemas.microsoft.com/office/powerpoint/2010/main" val="40430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183</a:t>
            </a:fld>
            <a:endParaRPr lang="en-US" altLang="en-US" dirty="0"/>
          </a:p>
        </p:txBody>
      </p:sp>
    </p:spTree>
    <p:extLst>
      <p:ext uri="{BB962C8B-B14F-4D97-AF65-F5344CB8AC3E}">
        <p14:creationId xmlns:p14="http://schemas.microsoft.com/office/powerpoint/2010/main" val="2537112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9/13/2023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203</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207</a:t>
            </a:fld>
            <a:endParaRPr lang="en-US"/>
          </a:p>
        </p:txBody>
      </p:sp>
    </p:spTree>
    <p:extLst>
      <p:ext uri="{BB962C8B-B14F-4D97-AF65-F5344CB8AC3E}">
        <p14:creationId xmlns:p14="http://schemas.microsoft.com/office/powerpoint/2010/main" val="212340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18</a:t>
            </a:fld>
            <a:endParaRPr lang="en-US"/>
          </a:p>
        </p:txBody>
      </p:sp>
    </p:spTree>
    <p:extLst>
      <p:ext uri="{BB962C8B-B14F-4D97-AF65-F5344CB8AC3E}">
        <p14:creationId xmlns:p14="http://schemas.microsoft.com/office/powerpoint/2010/main" val="41249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21</a:t>
            </a:fld>
            <a:endParaRPr lang="en-US"/>
          </a:p>
        </p:txBody>
      </p:sp>
    </p:spTree>
    <p:extLst>
      <p:ext uri="{BB962C8B-B14F-4D97-AF65-F5344CB8AC3E}">
        <p14:creationId xmlns:p14="http://schemas.microsoft.com/office/powerpoint/2010/main" val="211359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51</a:t>
            </a:fld>
            <a:endParaRPr lang="en-US"/>
          </a:p>
        </p:txBody>
      </p:sp>
    </p:spTree>
    <p:extLst>
      <p:ext uri="{BB962C8B-B14F-4D97-AF65-F5344CB8AC3E}">
        <p14:creationId xmlns:p14="http://schemas.microsoft.com/office/powerpoint/2010/main" val="251045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195609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82</a:t>
            </a:fld>
            <a:endParaRPr lang="en-US"/>
          </a:p>
        </p:txBody>
      </p:sp>
    </p:spTree>
    <p:extLst>
      <p:ext uri="{BB962C8B-B14F-4D97-AF65-F5344CB8AC3E}">
        <p14:creationId xmlns:p14="http://schemas.microsoft.com/office/powerpoint/2010/main" val="372764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803052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93</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14437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24.jpeg"/><Relationship Id="rId4" Type="http://schemas.openxmlformats.org/officeDocument/2006/relationships/image" Target="../media/image250.png"/><Relationship Id="rId9" Type="http://schemas.openxmlformats.org/officeDocument/2006/relationships/image" Target="../media/image59.png"/></Relationships>
</file>

<file path=ppt/slides/_rels/slide2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Reasons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Taught the people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Claimed a Resurrected Messiah (2b)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036518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95335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17117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37365836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BC86BF71-25AB-9ABA-35D8-DD9F0B6FE1DB}"/>
              </a:ext>
            </a:extLst>
          </p:cNvPr>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Tree>
    <p:extLst>
      <p:ext uri="{BB962C8B-B14F-4D97-AF65-F5344CB8AC3E}">
        <p14:creationId xmlns:p14="http://schemas.microsoft.com/office/powerpoint/2010/main" val="930964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 of God</a:t>
            </a:r>
            <a:r>
              <a:rPr lang="en-US" sz="3600" dirty="0">
                <a:effectLst>
                  <a:outerShdw blurRad="38100" dist="38100" dir="2700000" algn="tl">
                    <a:srgbClr val="000000">
                      <a:alpha val="43137"/>
                    </a:srgbClr>
                  </a:outerShdw>
                </a:effectLst>
                <a:cs typeface="Calibri" panose="020F0502020204030204" pitchFamily="34" charset="0"/>
              </a:rPr>
              <a:t>,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BC0E00-B795-8664-85BB-8AAA0FCBCC49}"/>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263004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769780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633425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30094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837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Reasons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Taught the people (2a)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Claimed a Resurrected Messiah (2b)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950008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187184"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via signs &amp; wonders (30)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97689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“What they were asking in the third prayer request is the continuous ability to perform these miracles of healing for the purpose of authenticating their message to their audience. Again, throughout the book of Acts, the only ones who performed miracles were the apostles and their legates, meaning those on whom the apostles laid hands. Believers in general were not performing signs and wonders, as people sometimes teach.”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114-15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566631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4635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6321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shaken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10354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(25-26)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filling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009302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(27-28)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 speaking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054015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40413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9991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390907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517492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513704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354746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50830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8870215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411921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400" dirty="0"/>
              <a:t>“…because upwards of 150 passages of Scripture condition salvation upon </a:t>
            </a:r>
            <a:r>
              <a:rPr lang="en-US" altLang="en-US" sz="3400" b="1" u="sng" dirty="0">
                <a:solidFill>
                  <a:srgbClr val="FFFFCC"/>
                </a:solidFill>
              </a:rPr>
              <a:t>believing</a:t>
            </a:r>
            <a:r>
              <a:rPr lang="en-US" altLang="en-US" sz="3400" dirty="0"/>
              <a:t> only</a:t>
            </a:r>
            <a:r>
              <a:rPr lang="en-US" altLang="en-US" sz="3400" b="1" dirty="0"/>
              <a:t> </a:t>
            </a:r>
            <a:r>
              <a:rPr lang="en-US" altLang="en-US" sz="34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2047808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911647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12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331377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10642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75860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507310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19743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615986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233867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08917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Provision for the Giver</a:t>
            </a:r>
            <a:br>
              <a:rPr lang="en-US" altLang="en-US" sz="3600" dirty="0">
                <a:solidFill>
                  <a:srgbClr val="00FFFF"/>
                </a:solidFill>
                <a:effectLst>
                  <a:outerShdw blurRad="38100" dist="38100" dir="2700000" algn="tl">
                    <a:srgbClr val="000000">
                      <a:alpha val="43137"/>
                    </a:srgbClr>
                  </a:outerShdw>
                </a:effectLst>
              </a:rPr>
            </a:br>
            <a:r>
              <a:rPr lang="en-US" altLang="en-US" sz="2800" dirty="0">
                <a:effectLst>
                  <a:outerShdw blurRad="38100" dist="38100" dir="2700000" algn="tl">
                    <a:srgbClr val="000000">
                      <a:alpha val="43137"/>
                    </a:srgbClr>
                  </a:outerShdw>
                </a:effectLst>
                <a:latin typeface="+mn-lt"/>
                <a:ea typeface="+mn-ea"/>
                <a:cs typeface="+mn-cs"/>
              </a:rPr>
              <a:t>(</a:t>
            </a:r>
            <a:r>
              <a:rPr lang="en-US" sz="2800" dirty="0">
                <a:effectLst>
                  <a:outerShdw blurRad="38100" dist="38100" dir="2700000" algn="tl">
                    <a:srgbClr val="000000">
                      <a:alpha val="43137"/>
                    </a:srgbClr>
                  </a:outerShdw>
                </a:effectLst>
                <a:latin typeface="+mn-lt"/>
                <a:ea typeface="+mn-ea"/>
                <a:cs typeface="+mn-cs"/>
              </a:rPr>
              <a:t>Phil. </a:t>
            </a:r>
            <a:r>
              <a:rPr lang="en-US" altLang="en-US" sz="2800" dirty="0">
                <a:effectLst>
                  <a:outerShdw blurRad="38100" dist="38100" dir="2700000" algn="tl">
                    <a:srgbClr val="000000">
                      <a:alpha val="43137"/>
                    </a:srgbClr>
                  </a:outerShdw>
                </a:effectLst>
                <a:latin typeface="+mn-lt"/>
                <a:ea typeface="+mn-ea"/>
                <a:cs typeface="+mn-cs"/>
              </a:rPr>
              <a:t>4:19)</a:t>
            </a:r>
          </a:p>
        </p:txBody>
      </p:sp>
      <p:sp>
        <p:nvSpPr>
          <p:cNvPr id="18435" name="Rectangle 3"/>
          <p:cNvSpPr>
            <a:spLocks noGrp="1" noChangeArrowheads="1"/>
          </p:cNvSpPr>
          <p:nvPr>
            <p:ph type="body" idx="1"/>
          </p:nvPr>
        </p:nvSpPr>
        <p:spPr>
          <a:xfrm>
            <a:off x="1524000" y="2057400"/>
            <a:ext cx="3657599" cy="2819399"/>
          </a:xfrm>
        </p:spPr>
        <p:txBody>
          <a:bodyPr/>
          <a:lstStyle/>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Exodus 16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1 Kings 17:2-6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Psalm 37:25</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2057400"/>
            <a:ext cx="3681984" cy="2563739"/>
          </a:xfrm>
          <a:prstGeom prst="rect">
            <a:avLst/>
          </a:prstGeom>
        </p:spPr>
      </p:pic>
    </p:spTree>
    <p:extLst>
      <p:ext uri="{BB962C8B-B14F-4D97-AF65-F5344CB8AC3E}">
        <p14:creationId xmlns:p14="http://schemas.microsoft.com/office/powerpoint/2010/main" val="132637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Interruption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Reasons (2)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Arrest (3)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Arrested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4:1-4</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093275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676953" y="8444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056447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“Wealthier believers sold their possessions, whether they were land holdings or houses, and all of this money was laid at the feet of the apostles. This was a clear recognition of apostolic authority. Nowadays, believers do not lay their financial possessions before the feet of others because there are no apostles anymore. The apostles had a unique authority, and in recognition of this, the saints brought them whatever they made from selling their possessions. The Greek tense allows for the translation to read, ‘Selling, they brought from time to time as it was occasioned by reason of need.’ In other words, the believers did not necessarily lay their entire profits at the apostles’ feet all at once. They would sometimes do it bit by bit as needs arose.”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42437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“Some have tried to base a doctrine of communism using this passage, but this was simply charity built on the teachings of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It was not communism for five reasons. First, according to Acts 5:4, this giving was a voluntary act of the believers of Jerusalem. Second, as was pointed out, the Greek tense of verse 34 indicates that varying portions were sold according to the conscience of the individuals; it was not a one-time act. Third, this action was largely based upon a misconception concerning the second coming. The Jewish believers felt strongly that </a:t>
            </a:r>
            <a:r>
              <a:rPr lang="en-US" sz="3050"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would return in their lifetime, although He had clearly indicated that this would not happen.” </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927247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“In fact,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prophesied in John 21:18-19 that Peter would die before His second coming. Fourth, this practice was limited to the congregation of Jerusalem; it did not spread to the other churches. Fifth, it proved to be a mistake, because it caused the church of Jerusalem to become poverty-stricken; after everything had been sold and distributed, there was nothing left in the common pot. The poverty of the congregation caused the Jewish believers to fall in need of help from Gentile churches that did not follow the procedure of having all things common (Acts 11:27-30; 24:17; Rom. 15:25-27; Gal. 2:10). Thus, there is no basis in this passage for developing the doctrine of communism.”</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46494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“A very important principle of biblical interpretation is to distinguish between what is descriptive and what is prescriptive. Historical accounts are descriptive, simply reporting what has occurred, but there is no command to forward the practice. Only when a specific command is given does it become prescriptive, an imperative to follow.”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762889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23954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64462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Interruption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Reasons (2)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Results (4)</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Arrested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4:1-4</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449115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56020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30438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22025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FF0493B-DC78-94A7-B397-F71652BC3C31}"/>
              </a:ext>
            </a:extLst>
          </p:cNvPr>
          <p:cNvSpPr>
            <a:spLocks noGrp="1" noChangeArrowheads="1"/>
          </p:cNvSpPr>
          <p:nvPr>
            <p:ph type="title"/>
          </p:nvPr>
        </p:nvSpPr>
        <p:spPr>
          <a:xfrm>
            <a:off x="1981200" y="228600"/>
            <a:ext cx="8229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Enumeration of Spiritual Gifts</a:t>
            </a:r>
            <a:br>
              <a:rPr lang="en-US" altLang="en-US" sz="36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 </a:t>
            </a:r>
            <a:r>
              <a:rPr lang="en-US" altLang="en-US" sz="2800" dirty="0">
                <a:effectLst>
                  <a:outerShdw blurRad="38100" dist="38100" dir="2700000" algn="tl">
                    <a:srgbClr val="000000">
                      <a:alpha val="43137"/>
                    </a:srgbClr>
                  </a:outerShdw>
                </a:effectLst>
                <a:latin typeface="+mn-lt"/>
                <a:ea typeface="+mn-ea"/>
                <a:cs typeface="+mn-cs"/>
              </a:rPr>
              <a:t>(Rom 12:6b-8)</a:t>
            </a:r>
          </a:p>
        </p:txBody>
      </p:sp>
      <p:sp>
        <p:nvSpPr>
          <p:cNvPr id="52227" name="Rectangle 3">
            <a:extLst>
              <a:ext uri="{FF2B5EF4-FFF2-40B4-BE49-F238E27FC236}">
                <a16:creationId xmlns:a16="http://schemas.microsoft.com/office/drawing/2014/main" id="{32F0957A-0438-2214-8AD6-C288F4095B23}"/>
              </a:ext>
            </a:extLst>
          </p:cNvPr>
          <p:cNvSpPr>
            <a:spLocks noGrp="1" noChangeArrowheads="1"/>
          </p:cNvSpPr>
          <p:nvPr>
            <p:ph type="body" idx="1"/>
          </p:nvPr>
        </p:nvSpPr>
        <p:spPr>
          <a:xfrm>
            <a:off x="2438400" y="1600200"/>
            <a:ext cx="3962400" cy="4495800"/>
          </a:xfrm>
          <a:noFill/>
          <a:extLst>
            <a:ext uri="{909E8E84-426E-40DD-AFC4-6F175D3DCCD1}">
              <a14:hiddenFill xmlns:a14="http://schemas.microsoft.com/office/drawing/2010/main">
                <a:solidFill>
                  <a:srgbClr val="FFFFFF"/>
                </a:solidFill>
              </a14:hiddenFill>
            </a:ext>
          </a:extLst>
        </p:spPr>
        <p:txBody>
          <a:bodyPr/>
          <a:lstStyle/>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“Prophecy” (6b)</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“Service” (7a)</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“Teaching” (7b)</a:t>
            </a:r>
          </a:p>
          <a:p>
            <a:pPr marL="457200" lvl="3" indent="-457200">
              <a:lnSpc>
                <a:spcPct val="100000"/>
              </a:lnSpc>
              <a:spcBef>
                <a:spcPts val="0"/>
              </a:spcBef>
              <a:spcAft>
                <a:spcPts val="1200"/>
              </a:spcAft>
              <a:buClr>
                <a:srgbClr val="00FFFF"/>
              </a:buClr>
              <a:buFont typeface="+mj-lt"/>
              <a:buAutoNum type="arabicPeriod"/>
              <a:defRPr/>
            </a:pPr>
            <a:r>
              <a:rPr lang="en-US" altLang="en-US" sz="3200" b="1" dirty="0">
                <a:solidFill>
                  <a:srgbClr val="FFFFCC"/>
                </a:solidFill>
                <a:effectLst/>
                <a:latin typeface="Calibri" panose="020F0502020204030204" pitchFamily="34" charset="0"/>
                <a:cs typeface="Calibri" panose="020F0502020204030204" pitchFamily="34" charset="0"/>
              </a:rPr>
              <a:t>“</a:t>
            </a:r>
            <a:r>
              <a:rPr lang="en-US" altLang="en-US" sz="3200" b="1" u="sng" dirty="0">
                <a:solidFill>
                  <a:srgbClr val="FFFFCC"/>
                </a:solidFill>
                <a:effectLst/>
                <a:latin typeface="Calibri" panose="020F0502020204030204" pitchFamily="34" charset="0"/>
                <a:cs typeface="Calibri" panose="020F0502020204030204" pitchFamily="34" charset="0"/>
              </a:rPr>
              <a:t>Exhortation” (8a)</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“Giving” (8b)</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“Leading” (8c) </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“Mercy” (8d)</a:t>
            </a:r>
          </a:p>
        </p:txBody>
      </p:sp>
      <p:pic>
        <p:nvPicPr>
          <p:cNvPr id="52228" name="Picture 4" descr="C:\Users\awoods\AppData\Local\Microsoft\Windows\Temporary Internet Files\Content.IE5\Q1EAF2DI\MCj01939740000[1].wmf">
            <a:extLst>
              <a:ext uri="{FF2B5EF4-FFF2-40B4-BE49-F238E27FC236}">
                <a16:creationId xmlns:a16="http://schemas.microsoft.com/office/drawing/2014/main" id="{FC3E1662-80C9-8FCF-5A58-D18260A98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1676401"/>
            <a:ext cx="1546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53C6D3-D806-8098-5008-7941C49CFB78}"/>
              </a:ext>
            </a:extLst>
          </p:cNvPr>
          <p:cNvSpPr>
            <a:spLocks noGrp="1" noChangeArrowheads="1"/>
          </p:cNvSpPr>
          <p:nvPr>
            <p:ph type="title" idx="4294967295"/>
          </p:nvPr>
        </p:nvSpPr>
        <p:spPr>
          <a:xfrm>
            <a:off x="838200" y="228600"/>
            <a:ext cx="105156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Gifts</a:t>
            </a:r>
          </a:p>
        </p:txBody>
      </p:sp>
      <p:sp>
        <p:nvSpPr>
          <p:cNvPr id="3075" name="Rectangle 3">
            <a:extLst>
              <a:ext uri="{FF2B5EF4-FFF2-40B4-BE49-F238E27FC236}">
                <a16:creationId xmlns:a16="http://schemas.microsoft.com/office/drawing/2014/main" id="{C0EA81C9-D9D2-EFC2-369C-A1D3F243E279}"/>
              </a:ext>
            </a:extLst>
          </p:cNvPr>
          <p:cNvSpPr>
            <a:spLocks noGrp="1" noChangeArrowheads="1"/>
          </p:cNvSpPr>
          <p:nvPr>
            <p:ph type="body" idx="4294967295"/>
          </p:nvPr>
        </p:nvSpPr>
        <p:spPr>
          <a:xfrm>
            <a:off x="1676400" y="1143001"/>
            <a:ext cx="8839200" cy="1142999"/>
          </a:xfrm>
        </p:spPr>
        <p:txBody>
          <a:bodyPr/>
          <a:lstStyle/>
          <a:p>
            <a:pPr marL="457200" indent="-457200" algn="just" eaLnBrk="1" hangingPunct="1">
              <a:lnSpc>
                <a:spcPct val="100000"/>
              </a:lnSpc>
              <a:buClr>
                <a:srgbClr val="00FFFF"/>
              </a:buClr>
              <a:defRPr/>
            </a:pPr>
            <a:r>
              <a:rPr lang="en-US" sz="3200" b="1" u="sng" dirty="0">
                <a:solidFill>
                  <a:srgbClr val="FFFFCC"/>
                </a:solidFill>
                <a:effectLst>
                  <a:outerShdw blurRad="38100" dist="38100" dir="2700000" algn="tl">
                    <a:srgbClr val="000000">
                      <a:alpha val="43137"/>
                    </a:srgbClr>
                  </a:outerShdw>
                </a:effectLst>
              </a:rPr>
              <a:t>Exhortation</a:t>
            </a:r>
            <a:r>
              <a:rPr lang="en-US" sz="3200" dirty="0">
                <a:effectLst>
                  <a:outerShdw blurRad="38100" dist="38100" dir="2700000" algn="tl">
                    <a:srgbClr val="000000">
                      <a:alpha val="43137"/>
                    </a:srgbClr>
                  </a:outerShdw>
                </a:effectLst>
              </a:rPr>
              <a:t>: the ability to encourage others in the body of Christ</a:t>
            </a:r>
          </a:p>
        </p:txBody>
      </p:sp>
      <p:pic>
        <p:nvPicPr>
          <p:cNvPr id="61444" name="Picture 1028">
            <a:extLst>
              <a:ext uri="{FF2B5EF4-FFF2-40B4-BE49-F238E27FC236}">
                <a16:creationId xmlns:a16="http://schemas.microsoft.com/office/drawing/2014/main" id="{7EDC5497-8A45-652C-D1F4-1E349966D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358" y="2362200"/>
            <a:ext cx="341528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84998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16499554-EF0F-3E66-B0A2-DD675BCFBAF2}"/>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5603096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1210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400" dirty="0"/>
              <a:t>“…because upwards of 150 passages of Scripture condition salvation upon </a:t>
            </a:r>
            <a:r>
              <a:rPr lang="en-US" altLang="en-US" sz="3400" b="1" u="sng" dirty="0">
                <a:solidFill>
                  <a:srgbClr val="FFFFCC"/>
                </a:solidFill>
              </a:rPr>
              <a:t>believing</a:t>
            </a:r>
            <a:r>
              <a:rPr lang="en-US" altLang="en-US" sz="3400" dirty="0"/>
              <a:t> only</a:t>
            </a:r>
            <a:r>
              <a:rPr lang="en-US" altLang="en-US" sz="3400" b="1" dirty="0"/>
              <a:t> </a:t>
            </a:r>
            <a:r>
              <a:rPr lang="en-US" altLang="en-US" sz="34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7239001" y="3733800"/>
            <a:ext cx="2322786" cy="9355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8305800" y="3429000"/>
            <a:ext cx="1447800" cy="9038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887" y="228600"/>
            <a:ext cx="8690226" cy="6400800"/>
          </a:xfrm>
          <a:prstGeom prst="rect">
            <a:avLst/>
          </a:prstGeom>
        </p:spPr>
      </p:pic>
      <p:sp>
        <p:nvSpPr>
          <p:cNvPr id="3" name="Oval 7">
            <a:extLst>
              <a:ext uri="{FF2B5EF4-FFF2-40B4-BE49-F238E27FC236}">
                <a16:creationId xmlns:a16="http://schemas.microsoft.com/office/drawing/2014/main" id="{F35083F7-3BE8-44B8-DCB1-EC8011D41C17}"/>
              </a:ext>
            </a:extLst>
          </p:cNvPr>
          <p:cNvSpPr>
            <a:spLocks noChangeArrowheads="1"/>
          </p:cNvSpPr>
          <p:nvPr/>
        </p:nvSpPr>
        <p:spPr bwMode="auto">
          <a:xfrm>
            <a:off x="2590800" y="1524000"/>
            <a:ext cx="1676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404745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“Additional facts about Barnabas can be gleaned from other passages of Scripture. His name appears 23 times in the book of Acts, and this is the first time he is mentioned. Furthermore, he is mentioned five times elsewhere in the New Testament: I Corinthians 9:6; Galatians 2:1, 9, 13; and Colossians 4:10. He was the cousin of John Mark, who was the author of the Gospel of Mark (Col. 4:10). He was the man who persuaded the church of Jerusalem to receive Paul (Acts 9:27) when Paul returned to Jerusalem from Damascus claiming to have become a believer. Later, Barnabas was sent by the church of Jerusalem to investigate Gentile salvation in Antioch (Acts 11:19-24).”</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838129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“He was full of the Holy Spirit (Acts 11:24), which means he was a man who was controlled by the Holy Spirit. He brought Paul from Tarsus to Antioch to begin his ministry there (Acts 11:25-26). According to Acts 14:12, he was of commanding appearance, as he was taken by the people of Lystra to be the god Jupiter or Zeus. Finally, he also had the gift of apostleship (Acts 14:14) and was of that second category of apostles, like Paul or James, the half-brother of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The only prerequisite for this category of apostleship was that they had seen the resurrected Messiah. Apparently, Barnabas was among the five hundred who saw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after His resurrection (I Cor. 15:6).”</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586356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839774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9078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50716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3622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“Whereas the Levites were not to hold land in Israel, they could own land elsewhere. Apparently, Barnabas, being from the island of Cyprus, owned land there. It is also possible that his wife owned land in Israel and that they together sold it.”</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364.</a:t>
            </a:r>
          </a:p>
        </p:txBody>
      </p:sp>
      <p:pic>
        <p:nvPicPr>
          <p:cNvPr id="2" name="Picture 1">
            <a:extLst>
              <a:ext uri="{FF2B5EF4-FFF2-40B4-BE49-F238E27FC236}">
                <a16:creationId xmlns:a16="http://schemas.microsoft.com/office/drawing/2014/main" id="{31A54BCB-243D-EE22-ECD2-38B12503475F}"/>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7025352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14657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129939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685140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172380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035574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346293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75042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81745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2856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11166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2968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9463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662672" y="2057400"/>
            <a:ext cx="3931920" cy="2617183"/>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1708075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4691297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2981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068853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199"/>
            <a:ext cx="10972800" cy="3259863"/>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fact that believers had the right to keep their money shows that this was not Christian socialism. It was a free-will arrangement for the support of the church, used only temporarily because evidently the early church expected Christ to come in their generation.”</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365.</a:t>
            </a:r>
          </a:p>
        </p:txBody>
      </p:sp>
      <p:pic>
        <p:nvPicPr>
          <p:cNvPr id="2" name="Picture 1">
            <a:extLst>
              <a:ext uri="{FF2B5EF4-FFF2-40B4-BE49-F238E27FC236}">
                <a16:creationId xmlns:a16="http://schemas.microsoft.com/office/drawing/2014/main" id="{F293A563-4AF5-1BA1-0B64-6F02D2DA34D3}"/>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41461082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63647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17139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9094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610683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731749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180748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416233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3829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985335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00013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467105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81036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43514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9788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4876800"/>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4:4;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4:4:31;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Dr. 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9"/>
          <a:stretch>
            <a:fillRect/>
          </a:stretch>
        </p:blipFill>
        <p:spPr>
          <a:xfrm>
            <a:off x="3620628" y="3505200"/>
            <a:ext cx="4950745" cy="2743200"/>
          </a:xfrm>
          <a:prstGeom prst="rect">
            <a:avLst/>
          </a:prstGeom>
          <a:ln>
            <a:solidFill>
              <a:schemeClr val="tx1"/>
            </a:solidFill>
          </a:ln>
        </p:spPr>
      </p:pic>
      <p:pic>
        <p:nvPicPr>
          <p:cNvPr id="3" name="Picture 2">
            <a:extLst>
              <a:ext uri="{FF2B5EF4-FFF2-40B4-BE49-F238E27FC236}">
                <a16:creationId xmlns:a16="http://schemas.microsoft.com/office/drawing/2014/main" id="{A442019A-4385-BDA3-DD6B-C642C8C4D8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29200" y="3048000"/>
            <a:ext cx="15240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49002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468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975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Questions (5-7)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Addresses Sanhedrin (8-12)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Examined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4:5-12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86836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Questions (5-7)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Addresses Sanhedrin (8-12)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Examined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4:5-12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7674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4:5-7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Questions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Convening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Conclave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Questioning (7)</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51290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4:5-7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Questions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Convening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Conclave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Questioning (7)</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47480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4:5-7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Questions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Convening (5)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Conclave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Questioning (7)</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05088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4:5-7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Questions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Convening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Conclave (6)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Questioning (7)</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3546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120" y="2362200"/>
            <a:ext cx="3413760" cy="256032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2432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Questions (5-7)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Addresses Sanhedrin (8-12)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Examined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4:5-12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44468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Addresses Sanhedrin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source (8-10)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Messiah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Only way of Salvation (12)</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9115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Addresses Sanhedrin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source (8-10)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Messiah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Only way of Salvation (12)</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0569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8964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31733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Addresses Sanhedrin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source (8-10)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rejection of Messiah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Only way of Salvation (12)</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97160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120" y="2362200"/>
            <a:ext cx="3413760" cy="2560320"/>
          </a:xfrm>
          <a:prstGeom prst="ellipse">
            <a:avLst/>
          </a:prstGeom>
          <a:ln>
            <a:noFill/>
          </a:ln>
          <a:effectLst>
            <a:softEdge rad="112500"/>
          </a:effectLst>
        </p:spPr>
      </p:pic>
    </p:spTree>
    <p:extLst>
      <p:ext uri="{BB962C8B-B14F-4D97-AF65-F5344CB8AC3E}">
        <p14:creationId xmlns:p14="http://schemas.microsoft.com/office/powerpoint/2010/main" val="46726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165712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45326-1FF2-4A03-A629-F12DB0EB0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3" name="Picture 4">
            <a:extLst>
              <a:ext uri="{FF2B5EF4-FFF2-40B4-BE49-F238E27FC236}">
                <a16:creationId xmlns:a16="http://schemas.microsoft.com/office/drawing/2014/main" id="{831092C3-9143-4BA2-A1ED-B9A7BAEBE192}"/>
              </a:ext>
            </a:extLst>
          </p:cNvPr>
          <p:cNvPicPr>
            <a:picLocks noChangeAspect="1"/>
          </p:cNvPicPr>
          <p:nvPr/>
        </p:nvPicPr>
        <p:blipFill>
          <a:blip r:embed="rId3" cstate="print"/>
          <a:srcRect/>
          <a:stretch>
            <a:fillRect/>
          </a:stretch>
        </p:blipFill>
        <p:spPr bwMode="auto">
          <a:xfrm>
            <a:off x="-1" y="0"/>
            <a:ext cx="12191999" cy="6858000"/>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dirty="0">
                <a:effectLst>
                  <a:outerShdw blurRad="38100" dist="38100" dir="2700000" algn="tl">
                    <a:srgbClr val="000000">
                      <a:alpha val="43137"/>
                    </a:srgbClr>
                  </a:outerShdw>
                </a:effectLst>
                <a:cs typeface="Calibri" panose="020F0502020204030204" pitchFamily="34" charset="0"/>
              </a:rPr>
              <a:t>built on the foundation of the apostles and 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Christ Jesus Himself being the corner </a:t>
            </a:r>
            <a:r>
              <a:rPr lang="en-US" sz="3600" b="1" i="1" u="sng" dirty="0">
                <a:solidFill>
                  <a:srgbClr val="FFFFCC"/>
                </a:solidFill>
                <a:effectLst>
                  <a:outerShdw blurRad="38100" dist="38100" dir="2700000" algn="tl">
                    <a:srgbClr val="000000">
                      <a:alpha val="43137"/>
                    </a:srgbClr>
                  </a:outerShdw>
                </a:effectLst>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3810000" y="2514600"/>
            <a:ext cx="4572000" cy="2286000"/>
          </a:xfrm>
          <a:prstGeom prst="rect">
            <a:avLst/>
          </a:prstGeom>
        </p:spPr>
      </p:pic>
    </p:spTree>
    <p:extLst>
      <p:ext uri="{BB962C8B-B14F-4D97-AF65-F5344CB8AC3E}">
        <p14:creationId xmlns:p14="http://schemas.microsoft.com/office/powerpoint/2010/main" val="213016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Interruption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Reasons (2)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Arrested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4:1-4</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4606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until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Addresses Sanhedrin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source (8-10)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Messiah (11)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Only way of Salvation (12)</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2786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Interruption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Reasons (2)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Arrested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4:1-4</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52887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286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96439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522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433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28092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88C88D2-BC50-8579-7136-C18741E163FF}"/>
              </a:ext>
            </a:extLst>
          </p:cNvPr>
          <p:cNvSpPr>
            <a:spLocks noGrp="1" noChangeArrowheads="1"/>
          </p:cNvSpPr>
          <p:nvPr>
            <p:ph type="title"/>
          </p:nvPr>
        </p:nvSpPr>
        <p:spPr>
          <a:xfrm>
            <a:off x="838200" y="228600"/>
            <a:ext cx="10515600" cy="777875"/>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Title</a:t>
            </a:r>
          </a:p>
        </p:txBody>
      </p:sp>
      <p:sp>
        <p:nvSpPr>
          <p:cNvPr id="15363" name="Rectangle 3">
            <a:extLst>
              <a:ext uri="{FF2B5EF4-FFF2-40B4-BE49-F238E27FC236}">
                <a16:creationId xmlns:a16="http://schemas.microsoft.com/office/drawing/2014/main" id="{7C4A91C3-8C18-D5C5-2AD4-D049EA91679B}"/>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Acts of the Apostles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Misleading?</a:t>
            </a:r>
          </a:p>
          <a:p>
            <a:pPr marL="914400" lvl="1" indent="-457200">
              <a:lnSpc>
                <a:spcPct val="100000"/>
              </a:lnSpc>
              <a:spcBef>
                <a:spcPts val="0"/>
              </a:spcBef>
              <a:spcAft>
                <a:spcPts val="2400"/>
              </a:spcAft>
              <a:buClr>
                <a:srgbClr val="FF00FF"/>
              </a:buClr>
            </a:pPr>
            <a:r>
              <a:rPr lang="en-US" altLang="en-US" sz="3200" dirty="0"/>
              <a:t>Acts of the Holy Spirit</a:t>
            </a:r>
          </a:p>
          <a:p>
            <a:pPr marL="914400" lvl="1" indent="-457200">
              <a:lnSpc>
                <a:spcPct val="100000"/>
              </a:lnSpc>
              <a:spcBef>
                <a:spcPts val="0"/>
              </a:spcBef>
              <a:spcAft>
                <a:spcPts val="2400"/>
              </a:spcAft>
              <a:buClr>
                <a:srgbClr val="FF00FF"/>
              </a:buClr>
            </a:pPr>
            <a:r>
              <a:rPr lang="en-US" altLang="en-US" sz="3200" dirty="0"/>
              <a:t>Geographical expansion</a:t>
            </a:r>
          </a:p>
          <a:p>
            <a:pPr marL="914400" lvl="1" indent="-457200">
              <a:lnSpc>
                <a:spcPct val="100000"/>
              </a:lnSpc>
              <a:spcBef>
                <a:spcPts val="0"/>
              </a:spcBef>
              <a:spcAft>
                <a:spcPts val="2400"/>
              </a:spcAft>
              <a:buClr>
                <a:srgbClr val="FF00FF"/>
              </a:buClr>
            </a:pPr>
            <a:r>
              <a:rPr lang="en-US" altLang="en-US" sz="3200" dirty="0"/>
              <a:t>Two apostles: Peter and Paul</a:t>
            </a:r>
          </a:p>
        </p:txBody>
      </p:sp>
      <p:pic>
        <p:nvPicPr>
          <p:cNvPr id="4" name="Picture 3">
            <a:extLst>
              <a:ext uri="{FF2B5EF4-FFF2-40B4-BE49-F238E27FC236}">
                <a16:creationId xmlns:a16="http://schemas.microsoft.com/office/drawing/2014/main" id="{43A73AF8-AD74-2017-C5A1-7CB23663F18D}"/>
              </a:ext>
            </a:extLst>
          </p:cNvPr>
          <p:cNvPicPr>
            <a:picLocks noChangeAspect="1"/>
          </p:cNvPicPr>
          <p:nvPr/>
        </p:nvPicPr>
        <p:blipFill>
          <a:blip r:embed="rId2"/>
          <a:stretch>
            <a:fillRect/>
          </a:stretch>
        </p:blipFill>
        <p:spPr>
          <a:xfrm>
            <a:off x="8750056" y="1600200"/>
            <a:ext cx="2844536"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79290ED-7BA7-2C56-7A64-0C5059BB342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(3:15-16)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18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7263384" cy="2563739"/>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9B69562F-C065-70E6-66F6-612F2BF8079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13246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99009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261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89184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14673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dirty="0">
                <a:effectLst>
                  <a:outerShdw blurRad="38100" dist="38100" dir="2700000" algn="tl">
                    <a:srgbClr val="000000">
                      <a:alpha val="43137"/>
                    </a:srgbClr>
                  </a:outerShdw>
                </a:effectLst>
                <a:cs typeface="Calibri" panose="020F0502020204030204" pitchFamily="34" charset="0"/>
              </a:rPr>
              <a:t>salvation in no one else; for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6215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“One should note the contemptuous use of the phrase ‘in this name,’ for the religious leaders did not even want to say the name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Rabbinic writings often refer to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as ‘that man.’…In Matthew 27:63, the Pharisees called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‘that deceiver,’ as was typical in Pharisaic Judaism. When the rabbis had an issue with someone, they substituted an epithet, title, or derogatory term for that person’s proper name. Even today,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is still called </a:t>
            </a:r>
            <a:r>
              <a:rPr lang="en-US" sz="3000" i="1" dirty="0" err="1">
                <a:effectLst>
                  <a:outerShdw blurRad="38100" dist="38100" dir="2700000" algn="tl">
                    <a:srgbClr val="000000">
                      <a:alpha val="43137"/>
                    </a:srgbClr>
                  </a:outerShdw>
                </a:effectLst>
              </a:rPr>
              <a:t>Yeshu</a:t>
            </a:r>
            <a:r>
              <a:rPr lang="en-US" sz="3000" dirty="0">
                <a:effectLst>
                  <a:outerShdw blurRad="38100" dist="38100" dir="2700000" algn="tl">
                    <a:srgbClr val="000000">
                      <a:alpha val="43137"/>
                    </a:srgbClr>
                  </a:outerShdw>
                </a:effectLst>
              </a:rPr>
              <a:t>, which in Hebrew forms a three-letter acronym meaning ‘May his name and memory be blotted out.’ He is also referred to as </a:t>
            </a:r>
            <a:r>
              <a:rPr lang="en-US" sz="3000" i="1" dirty="0">
                <a:effectLst>
                  <a:outerShdw blurRad="38100" dist="38100" dir="2700000" algn="tl">
                    <a:srgbClr val="000000">
                      <a:alpha val="43137"/>
                    </a:srgbClr>
                  </a:outerShdw>
                </a:effectLst>
              </a:rPr>
              <a:t>Ha-Ish Ha-Hu</a:t>
            </a:r>
            <a:r>
              <a:rPr lang="en-US" sz="3000" dirty="0">
                <a:effectLst>
                  <a:outerShdw blurRad="38100" dist="38100" dir="2700000" algn="tl">
                    <a:srgbClr val="000000">
                      <a:alpha val="43137"/>
                    </a:srgbClr>
                  </a:outerShdw>
                </a:effectLst>
              </a:rPr>
              <a:t>, meaning ‘that man,’ and </a:t>
            </a:r>
            <a:r>
              <a:rPr lang="en-US" sz="3000" i="1" dirty="0">
                <a:effectLst>
                  <a:outerShdw blurRad="38100" dist="38100" dir="2700000" algn="tl">
                    <a:srgbClr val="000000">
                      <a:alpha val="43137"/>
                    </a:srgbClr>
                  </a:outerShdw>
                </a:effectLst>
              </a:rPr>
              <a:t>Ha-</a:t>
            </a:r>
            <a:r>
              <a:rPr lang="en-US" sz="3000" i="1" dirty="0" err="1">
                <a:effectLst>
                  <a:outerShdw blurRad="38100" dist="38100" dir="2700000" algn="tl">
                    <a:srgbClr val="000000">
                      <a:alpha val="43137"/>
                    </a:srgbClr>
                  </a:outerShdw>
                </a:effectLst>
              </a:rPr>
              <a:t>Taloui</a:t>
            </a:r>
            <a:r>
              <a:rPr lang="en-US" sz="3000" dirty="0">
                <a:effectLst>
                  <a:outerShdw blurRad="38100" dist="38100" dir="2700000" algn="tl">
                    <a:srgbClr val="000000">
                      <a:alpha val="43137"/>
                    </a:srgbClr>
                  </a:outerShdw>
                </a:effectLst>
              </a:rPr>
              <a:t>, meaning ‘the hanged one.’”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14015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75692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592579"/>
            <a:ext cx="10972800" cy="2750821"/>
          </a:xfrm>
        </p:spPr>
        <p:txBody>
          <a:bodyPr/>
          <a:lstStyle/>
          <a:p>
            <a:pPr marL="0" indent="0" algn="just" eaLnBrk="1" hangingPunct="1">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627" y="121920"/>
            <a:ext cx="82617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51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16487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0825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4853636"/>
          </a:xfrm>
          <a:prstGeom prst="rect">
            <a:avLst/>
          </a:prstGeom>
          <a:noFill/>
          <a:ln w="28575">
            <a:noFill/>
            <a:miter lim="800000"/>
            <a:headEnd/>
            <a:tailEnd/>
          </a:ln>
        </p:spPr>
        <p:txBody>
          <a:bodyPr wrap="square">
            <a:spAutoFit/>
          </a:bodyPr>
          <a:lstStyle/>
          <a:p>
            <a:pPr algn="ctr" defTabSz="685800" eaLnBrk="1" hangingPunct="1">
              <a:lnSpc>
                <a:spcPct val="90000"/>
              </a:lnSpc>
              <a:spcAft>
                <a:spcPts val="600"/>
              </a:spcAft>
              <a:buClr>
                <a:schemeClr val="tx2"/>
              </a:buClr>
              <a:buSzPct val="75000"/>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 but the others to disgrace and everlasting contempt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89757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83062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2396757372"/>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a:t>
            </a:r>
            <a:r>
              <a:rPr lang="en-US" sz="3200" b="1" u="sng" dirty="0">
                <a:solidFill>
                  <a:srgbClr val="FFFFCC"/>
                </a:solidFill>
              </a:rPr>
              <a:t>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a:t>
            </a:r>
            <a:r>
              <a:rPr lang="en-US" sz="3200" b="1" u="sng" dirty="0">
                <a:solidFill>
                  <a:srgbClr val="FFFFCC"/>
                </a:solidFill>
              </a:rPr>
              <a:t>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943222308"/>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7665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4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witnesses</a:t>
            </a:r>
            <a:r>
              <a:rPr lang="en-US" sz="3400" dirty="0">
                <a:effectLst>
                  <a:outerShdw blurRad="38100" dist="38100" dir="2700000" algn="tl">
                    <a:srgbClr val="000000">
                      <a:alpha val="43137"/>
                    </a:srgbClr>
                  </a:outerShdw>
                </a:effectLst>
                <a:cs typeface="Calibri" panose="020F0502020204030204" pitchFamily="34" charset="0"/>
              </a:rPr>
              <a:t> both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400" dirty="0">
                <a:effectLst>
                  <a:outerShdw blurRad="38100" dist="38100" dir="2700000" algn="tl">
                    <a:srgbClr val="000000">
                      <a:alpha val="43137"/>
                    </a:srgbClr>
                  </a:outerShdw>
                </a:effectLst>
                <a:cs typeface="Calibri" panose="020F0502020204030204" pitchFamily="34" charset="0"/>
              </a:rPr>
              <a:t>,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400" dirty="0">
                <a:effectLst>
                  <a:outerShdw blurRad="38100" dist="38100" dir="2700000" algn="tl">
                    <a:srgbClr val="000000">
                      <a:alpha val="43137"/>
                    </a:srgbClr>
                  </a:outerShdw>
                </a:effectLst>
                <a:cs typeface="Calibri" panose="020F0502020204030204" pitchFamily="34" charset="0"/>
              </a:rPr>
              <a:t>, and even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241" y="2667000"/>
            <a:ext cx="2275518" cy="2286000"/>
          </a:xfrm>
          <a:prstGeom prst="ellipse">
            <a:avLst/>
          </a:prstGeom>
        </p:spPr>
      </p:pic>
    </p:spTree>
    <p:extLst>
      <p:ext uri="{BB962C8B-B14F-4D97-AF65-F5344CB8AC3E}">
        <p14:creationId xmlns:p14="http://schemas.microsoft.com/office/powerpoint/2010/main" val="3364622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97875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21610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17128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414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877711"/>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Interruption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Reasons (2)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Arrested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4:1-4</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66705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7E23F-6F84-46F2-A333-36E024AE3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1BBD5D79-810F-4C31-9E76-98617E3595F1}"/>
              </a:ext>
            </a:extLst>
          </p:cNvPr>
          <p:cNvSpPr>
            <a:spLocks noGrp="1"/>
          </p:cNvSpPr>
          <p:nvPr>
            <p:ph type="body" idx="4294967295"/>
          </p:nvPr>
        </p:nvSpPr>
        <p:spPr>
          <a:xfrm>
            <a:off x="609600" y="0"/>
            <a:ext cx="10972800" cy="3657600"/>
          </a:xfrm>
        </p:spPr>
        <p:txBody>
          <a:bodyPr/>
          <a:lstStyle/>
          <a:p>
            <a:pPr marL="0" indent="0" algn="ctr" defTabSz="457200" eaLnBrk="0" hangingPunct="0">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“Therefore many other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signs</a:t>
            </a:r>
            <a:r>
              <a:rPr lang="en-US" sz="3400" dirty="0">
                <a:effectLst>
                  <a:outerShdw blurRad="38100" dist="38100" dir="2700000" algn="tl">
                    <a:srgbClr val="000000">
                      <a:alpha val="43137"/>
                    </a:srgbClr>
                  </a:outerShdw>
                </a:effectLst>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believe</a:t>
            </a:r>
            <a:r>
              <a:rPr lang="en-US" sz="3400" dirty="0">
                <a:effectLst>
                  <a:outerShdw blurRad="38100" dist="38100" dir="2700000" algn="tl">
                    <a:srgbClr val="000000">
                      <a:alpha val="43137"/>
                    </a:srgbClr>
                  </a:outerShdw>
                </a:effectLst>
                <a:cs typeface="Calibri" panose="020F0502020204030204" pitchFamily="34" charset="0"/>
              </a:rPr>
              <a:t> 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Jesus is the Christ, the Son of God</a:t>
            </a:r>
            <a:r>
              <a:rPr lang="en-US" sz="3400" dirty="0">
                <a:effectLst>
                  <a:outerShdw blurRad="38100" dist="38100" dir="2700000" algn="tl">
                    <a:srgbClr val="000000">
                      <a:alpha val="43137"/>
                    </a:srgbClr>
                  </a:outerShdw>
                </a:effectLst>
                <a:cs typeface="Calibri" panose="020F0502020204030204" pitchFamily="34" charset="0"/>
              </a:rPr>
              <a:t>; and 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believing</a:t>
            </a:r>
            <a:r>
              <a:rPr lang="en-US" sz="3400" dirty="0">
                <a:effectLst>
                  <a:outerShdw blurRad="38100" dist="38100" dir="2700000" algn="tl">
                    <a:srgbClr val="000000">
                      <a:alpha val="43137"/>
                    </a:srgbClr>
                  </a:outerShdw>
                </a:effectLst>
                <a:cs typeface="Calibri" panose="020F0502020204030204" pitchFamily="34" charset="0"/>
              </a:rPr>
              <a:t> you may have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life</a:t>
            </a:r>
            <a:r>
              <a:rPr lang="en-US" sz="3400" dirty="0">
                <a:effectLst>
                  <a:outerShdw blurRad="38100" dist="38100" dir="2700000" algn="tl">
                    <a:srgbClr val="000000">
                      <a:alpha val="43137"/>
                    </a:srgbClr>
                  </a:outerShdw>
                </a:effectLst>
                <a:cs typeface="Calibri" panose="020F0502020204030204" pitchFamily="34" charset="0"/>
              </a:rPr>
              <a:t> in His name.”</a:t>
            </a:r>
          </a:p>
        </p:txBody>
      </p:sp>
      <p:pic>
        <p:nvPicPr>
          <p:cNvPr id="5126" name="Picture 6" descr="http://www.maggiesnotebook.com/wp-content/uploads/2011/08/Apostle_John_35.jpg">
            <a:extLst>
              <a:ext uri="{FF2B5EF4-FFF2-40B4-BE49-F238E27FC236}">
                <a16:creationId xmlns:a16="http://schemas.microsoft.com/office/drawing/2014/main" id="{F023F11B-66E4-41B9-9CFA-B4C17464B2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6990" y="3200400"/>
            <a:ext cx="1358021" cy="16459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7351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latin typeface="+mn-lt"/>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3400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12071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85253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5962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7BE91-463D-4735-BE51-87F8C13BDF5D}"/>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876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20:8-11</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spcAft>
                <a:spcPts val="1200"/>
              </a:spcAft>
              <a:buNone/>
              <a:defRPr/>
            </a:pPr>
            <a:r>
              <a:rPr lang="en-US" sz="3000" baseline="30000" dirty="0"/>
              <a:t>8</a:t>
            </a:r>
            <a:r>
              <a:rPr lang="en-US" sz="3000" dirty="0"/>
              <a:t> “Remember the sabbath day, to keep it holy. </a:t>
            </a:r>
            <a:r>
              <a:rPr lang="en-US" sz="3000" baseline="30000" dirty="0"/>
              <a:t>9</a:t>
            </a:r>
            <a:r>
              <a:rPr lang="en-US" sz="3000" dirty="0"/>
              <a:t> </a:t>
            </a:r>
            <a:r>
              <a:rPr lang="en-US" sz="3000" b="1" u="sng" dirty="0">
                <a:solidFill>
                  <a:srgbClr val="FFFFCC"/>
                </a:solidFill>
              </a:rPr>
              <a:t>Six days</a:t>
            </a:r>
            <a:r>
              <a:rPr lang="en-US" sz="3000" dirty="0"/>
              <a:t> you shall labor and do all your work, </a:t>
            </a:r>
            <a:r>
              <a:rPr lang="en-US" sz="3000" baseline="30000" dirty="0"/>
              <a:t>10</a:t>
            </a:r>
            <a:r>
              <a:rPr lang="en-US" sz="3000" dirty="0"/>
              <a:t> but the </a:t>
            </a:r>
            <a:r>
              <a:rPr lang="en-US" sz="3000" b="1" u="sng" dirty="0">
                <a:solidFill>
                  <a:srgbClr val="FFFFCC"/>
                </a:solidFill>
              </a:rPr>
              <a:t>seventh day</a:t>
            </a:r>
            <a:r>
              <a:rPr lang="en-US" sz="3000" dirty="0"/>
              <a:t> is a sabbath of the Lord your God; in it you shall not do any work, you or your son or your daughter, your male or your female servant or your cattle or your sojourner who stays with you. </a:t>
            </a:r>
            <a:r>
              <a:rPr lang="en-US" sz="3000" baseline="30000" dirty="0"/>
              <a:t>11</a:t>
            </a:r>
            <a:r>
              <a:rPr lang="en-US" sz="3000" dirty="0"/>
              <a:t> For in </a:t>
            </a:r>
            <a:r>
              <a:rPr lang="en-US" sz="3000" b="1" u="sng" dirty="0">
                <a:solidFill>
                  <a:srgbClr val="FFFFCC"/>
                </a:solidFill>
              </a:rPr>
              <a:t>six days</a:t>
            </a:r>
            <a:r>
              <a:rPr lang="en-US" sz="3000" dirty="0"/>
              <a:t> the Lord made the heavens and the earth, the sea and all that is in them, and rested on </a:t>
            </a:r>
            <a:r>
              <a:rPr lang="en-US" sz="3000" b="1" u="sng" dirty="0">
                <a:solidFill>
                  <a:srgbClr val="FFFFCC"/>
                </a:solidFill>
              </a:rPr>
              <a:t>the seventh day</a:t>
            </a:r>
            <a:r>
              <a:rPr lang="en-US" sz="3000" dirty="0"/>
              <a:t>; therefore the Lord blessed the sabbath day and made it holy.” </a:t>
            </a:r>
          </a:p>
        </p:txBody>
      </p:sp>
    </p:spTree>
    <p:extLst>
      <p:ext uri="{BB962C8B-B14F-4D97-AF65-F5344CB8AC3E}">
        <p14:creationId xmlns:p14="http://schemas.microsoft.com/office/powerpoint/2010/main" val="934894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31:15-17</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buNone/>
            </a:pPr>
            <a:r>
              <a:rPr lang="en-US" sz="3000" baseline="30000" dirty="0"/>
              <a:t>15</a:t>
            </a:r>
            <a:r>
              <a:rPr lang="en-US" sz="3000" dirty="0"/>
              <a:t> ‘For </a:t>
            </a:r>
            <a:r>
              <a:rPr lang="en-US" sz="3000" b="1" u="sng" dirty="0">
                <a:solidFill>
                  <a:srgbClr val="FFFFCC"/>
                </a:solidFill>
              </a:rPr>
              <a:t>six days</a:t>
            </a:r>
            <a:r>
              <a:rPr lang="en-US" sz="3000" dirty="0"/>
              <a:t> work may be done, but on </a:t>
            </a:r>
            <a:r>
              <a:rPr lang="en-US" sz="3000" b="1" u="sng" dirty="0">
                <a:solidFill>
                  <a:srgbClr val="FFFFCC"/>
                </a:solidFill>
              </a:rPr>
              <a:t>the seventh day </a:t>
            </a:r>
            <a:r>
              <a:rPr lang="en-US" sz="3000" dirty="0"/>
              <a:t>there is a sabbath of complete rest, holy to the </a:t>
            </a:r>
            <a:r>
              <a:rPr lang="en-US" sz="3000" cap="small" dirty="0"/>
              <a:t>Lord</a:t>
            </a:r>
            <a:r>
              <a:rPr lang="en-US" sz="3000" dirty="0"/>
              <a:t>; whoever does any work on the sabbath day shall surely be put to death. </a:t>
            </a:r>
            <a:r>
              <a:rPr lang="en-US" sz="3000" baseline="30000" dirty="0"/>
              <a:t>16</a:t>
            </a:r>
            <a:r>
              <a:rPr lang="en-US" sz="3000" dirty="0"/>
              <a:t> ‘So the sons of Israel shall observe the sabbath, to celebrate the sabbath throughout their generations as a perpetual covenant.’ </a:t>
            </a:r>
            <a:r>
              <a:rPr lang="en-US" sz="3000" baseline="30000" dirty="0"/>
              <a:t>17</a:t>
            </a:r>
            <a:r>
              <a:rPr lang="en-US" sz="3000" dirty="0"/>
              <a:t> “It is a sign between Me and the sons of Israel forever; for in </a:t>
            </a:r>
            <a:r>
              <a:rPr lang="en-US" sz="3000" b="1" u="sng" dirty="0">
                <a:solidFill>
                  <a:srgbClr val="FFFFCC"/>
                </a:solidFill>
              </a:rPr>
              <a:t>six days</a:t>
            </a:r>
            <a:r>
              <a:rPr lang="en-US" sz="3000" dirty="0"/>
              <a:t> the </a:t>
            </a:r>
            <a:r>
              <a:rPr lang="en-US" sz="3000" cap="small" dirty="0"/>
              <a:t>Lord</a:t>
            </a:r>
            <a:r>
              <a:rPr lang="en-US" sz="3000" dirty="0"/>
              <a:t> made heaven and earth, but on </a:t>
            </a:r>
            <a:r>
              <a:rPr lang="en-US" sz="3000" b="1" u="sng" dirty="0">
                <a:solidFill>
                  <a:srgbClr val="FFFFCC"/>
                </a:solidFill>
              </a:rPr>
              <a:t>the seventh day</a:t>
            </a:r>
            <a:r>
              <a:rPr lang="en-US" sz="3000" dirty="0"/>
              <a:t> He ceased </a:t>
            </a:r>
            <a:r>
              <a:rPr lang="en-US" sz="3000" i="1" dirty="0"/>
              <a:t>from labor,</a:t>
            </a:r>
            <a:r>
              <a:rPr lang="en-US" sz="3000" dirty="0"/>
              <a:t> and was refreshed.” </a:t>
            </a:r>
          </a:p>
        </p:txBody>
      </p:sp>
    </p:spTree>
    <p:extLst>
      <p:ext uri="{BB962C8B-B14F-4D97-AF65-F5344CB8AC3E}">
        <p14:creationId xmlns:p14="http://schemas.microsoft.com/office/powerpoint/2010/main" val="20347406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apostles addressed God as ‘Lord,’ or in Greek as </a:t>
            </a:r>
            <a:r>
              <a:rPr lang="en-US" sz="3200" i="1" dirty="0" err="1">
                <a:effectLst>
                  <a:outerShdw blurRad="38100" dist="38100" dir="2700000" algn="tl">
                    <a:srgbClr val="000000">
                      <a:alpha val="43137"/>
                    </a:srgbClr>
                  </a:outerShdw>
                </a:effectLst>
              </a:rPr>
              <a:t>despotés</a:t>
            </a:r>
            <a:r>
              <a:rPr lang="en-US" sz="3200" dirty="0">
                <a:effectLst>
                  <a:outerShdw blurRad="38100" dist="38100" dir="2700000" algn="tl">
                    <a:srgbClr val="000000">
                      <a:alpha val="43137"/>
                    </a:srgbClr>
                  </a:outerShdw>
                </a:effectLst>
              </a:rPr>
              <a:t>. This term is used a total of ten times in the New Testament: four times of a human lord (I Tim. 6:1, 2; Titus 2:9; I Pet. 2:18), three times of God (Lk. 2:29; Acts 4:24; Rev. 6:10), and three times of the Messiah (II Tim. 2:21; II Peter 2:1; Jude 4). In this verse, the apostles used the word in the sense of a master-slave relationship. Thus, they recognized God’s authority. He is the One who made the heavens and the earth and the sea and all life that is in them. This was a recognition of God’s power displayed in the act of creation.”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8927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Reasons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Taught the people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Claimed a Resurrected Messiah (2b)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5161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20762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5915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22287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err="1">
                <a:solidFill>
                  <a:srgbClr val="FFFFCC"/>
                </a:solidFill>
                <a:effectLst>
                  <a:outerShdw blurRad="38100" dist="38100" dir="2700000" algn="tl">
                    <a:srgbClr val="000000">
                      <a:alpha val="43137"/>
                    </a:srgbClr>
                  </a:outerShdw>
                </a:effectLst>
              </a:rPr>
              <a:t>theópneustos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solidFill>
                  <a:schemeClr val="tx1"/>
                </a:solidFill>
                <a:effectLst>
                  <a:outerShdw blurRad="38100" dist="38100" dir="2700000" algn="tl">
                    <a:srgbClr val="000000">
                      <a:alpha val="43137"/>
                    </a:srgbClr>
                  </a:outerShdw>
                </a:effectLst>
                <a:latin typeface="+mn-lt"/>
                <a:ea typeface="+mn-ea"/>
                <a:cs typeface="+mn-cs"/>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lnSpc>
                <a:spcPct val="100000"/>
              </a:lnSpc>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lnSpc>
                <a:spcPct val="100000"/>
              </a:lnSpc>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12:3</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“It will come about in that day that I will make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Jerusalem</a:t>
            </a:r>
            <a:r>
              <a:rPr lang="en-US" sz="3600" dirty="0">
                <a:effectLst>
                  <a:outerShdw blurRad="38100" dist="38100" dir="2700000" algn="tl">
                    <a:srgbClr val="000000">
                      <a:alpha val="43137"/>
                    </a:srgbClr>
                  </a:outerShdw>
                </a:effectLst>
                <a:latin typeface="Calibri" panose="020F0502020204030204" pitchFamily="34" charset="0"/>
              </a:rPr>
              <a:t> a heavy stone for all the peoples; all who lift it will be severely injured.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of the earth will be gathered against it</a:t>
            </a:r>
            <a:r>
              <a:rPr lang="en-US" sz="36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2597938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14:2-3 </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I will gather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against Jerusalem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to battle, and the city will be captured, the houses plundered, the women ravished and half of the city exiled, but the rest of the people will not be cut off from the city.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will go forth and fight against those nations, as when He fights on a day of battle. </a:t>
            </a:r>
          </a:p>
        </p:txBody>
      </p:sp>
    </p:spTree>
    <p:extLst>
      <p:ext uri="{BB962C8B-B14F-4D97-AF65-F5344CB8AC3E}">
        <p14:creationId xmlns:p14="http://schemas.microsoft.com/office/powerpoint/2010/main" val="14271863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“The literal meaning of the verses in Psalm 2 refers to the Gentiles and the Gentile nations that will come against God and against the Messiah during the Campaign of Armageddon. But the application made here is to the Jewish leaders who have now spoken against God and His Anointed One. The psalmist declared that the Gentiles who in the future will rise up against God will include kings, but these Jewish leaders were not kings. Still, they gathered together against God and against His Anointed. That is the one point of similarity. Just as the Gentiles in Armageddon will come against the Lord and His Messiah, even so, these Jewish leaders have now come against the Lord and His Messiah.”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113-14</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749362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9723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06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4815</TotalTime>
  <Words>8256</Words>
  <Application>Microsoft Office PowerPoint</Application>
  <PresentationFormat>Widescreen</PresentationFormat>
  <Paragraphs>952</Paragraphs>
  <Slides>207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207</vt:i4>
      </vt:variant>
    </vt:vector>
  </HeadingPairs>
  <TitlesOfParts>
    <vt:vector size="215" baseType="lpstr">
      <vt:lpstr>Abadi MT Condensed Light</vt:lpstr>
      <vt:lpstr>Arial</vt:lpstr>
      <vt:lpstr>Calibri</vt:lpstr>
      <vt:lpstr>Calibri Light</vt:lpstr>
      <vt:lpstr>Corbel</vt:lpstr>
      <vt:lpstr>system-ui</vt:lpstr>
      <vt:lpstr>Wingdings</vt:lpstr>
      <vt:lpstr>Office Theme</vt:lpstr>
      <vt:lpstr>PowerPoint Presentation</vt:lpstr>
      <vt:lpstr>Acts 4:1‒5:11 Summary</vt:lpstr>
      <vt:lpstr>Acts 4:1‒5:11 Summary</vt:lpstr>
      <vt:lpstr>PowerPoint Presentation</vt:lpstr>
      <vt:lpstr>PowerPoint Presentation</vt:lpstr>
      <vt:lpstr>PowerPoint Presentation</vt:lpstr>
      <vt:lpstr>PowerPoint Presentation</vt:lpstr>
      <vt:lpstr>PowerPoint Presentation</vt:lpstr>
      <vt:lpstr>Acts 4:2 Reasons</vt:lpstr>
      <vt:lpstr>Acts 4:2 Reasons</vt:lpstr>
      <vt:lpstr>Acts 4:2 Reasons</vt:lpstr>
      <vt:lpstr>PowerPoint Presentation</vt:lpstr>
      <vt:lpstr>Acts 3:13-15 Israel’s Rejection of Her Messiah</vt:lpstr>
      <vt:lpstr>PowerPoint Presentation</vt:lpstr>
      <vt:lpstr>PowerPoint Presentation</vt:lpstr>
      <vt:lpstr>Lewis Sperry Chafer, vol. 7, Systematic Theology (Grand Rapids, MI: Kregel Publications, 1993), 265-66.</vt:lpstr>
      <vt:lpstr>PowerPoint Presentation</vt:lpstr>
      <vt:lpstr>Purpose</vt:lpstr>
      <vt:lpstr>Message</vt:lpstr>
      <vt:lpstr>Progress Reports</vt:lpstr>
      <vt:lpstr>Acts 4:1‒5:11 Summary</vt:lpstr>
      <vt:lpstr>PowerPoint Presentation</vt:lpstr>
      <vt:lpstr>PowerPoint Presentation</vt:lpstr>
      <vt:lpstr>Acts 4:5-7 Sanhedrin’s Questions</vt:lpstr>
      <vt:lpstr>Acts 4:5-7 Sanhedrin’s Questions</vt:lpstr>
      <vt:lpstr>Acts 4:5-7 Sanhedrin’s Questions</vt:lpstr>
      <vt:lpstr>Acts 4:5-7 Sanhedrin’s Questions</vt:lpstr>
      <vt:lpstr>PowerPoint Presentation</vt:lpstr>
      <vt:lpstr>Matthew Outline</vt:lpstr>
      <vt:lpstr>PowerPoint Presentation</vt:lpstr>
      <vt:lpstr>Acts 4:8-12 Peter Addresses Sanhedrin</vt:lpstr>
      <vt:lpstr>Acts 4:8-12 Peter Addresses Sanhedrin</vt:lpstr>
      <vt:lpstr>PowerPoint Presentation</vt:lpstr>
      <vt:lpstr>PowerPoint Presentation</vt:lpstr>
      <vt:lpstr>Acts 3:13-15 Israel’s Rejection of Her Messiah</vt:lpstr>
      <vt:lpstr>Acts 4:8-12 Peter Addresses Sanhedrin</vt:lpstr>
      <vt:lpstr>PowerPoint Presentation</vt:lpstr>
      <vt:lpstr>Matthew Outline</vt:lpstr>
      <vt:lpstr>PowerPoint Presentation</vt:lpstr>
      <vt:lpstr>PowerPoint Presentation</vt:lpstr>
      <vt:lpstr>Acts 4:8-12 Peter Addresses Sanhedrin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4:1‒5:11 Summary</vt:lpstr>
      <vt:lpstr>PowerPoint Presentation</vt:lpstr>
      <vt:lpstr>PowerPoint Presentation</vt:lpstr>
      <vt:lpstr>Acts 4:13-14 Observations</vt:lpstr>
      <vt:lpstr>Acts 4:13-14 Observations</vt:lpstr>
      <vt:lpstr>Title</vt:lpstr>
      <vt:lpstr>PowerPoint Presentation</vt:lpstr>
      <vt:lpstr>PowerPoint Presentation</vt:lpstr>
      <vt:lpstr>Acts 4:13-14 Observations</vt:lpstr>
      <vt:lpstr>PowerPoint Presentation</vt:lpstr>
      <vt:lpstr>PowerPoint Presentation</vt:lpstr>
      <vt:lpstr>Acts 4:17-18 Decision</vt:lpstr>
      <vt:lpstr>Acts 4:17-18 Decision</vt:lpstr>
      <vt:lpstr>PowerPoint Presentation</vt:lpstr>
      <vt:lpstr>PowerPoint Presentation</vt:lpstr>
      <vt:lpstr>Acts 4:17-18 Decision</vt:lpstr>
      <vt:lpstr>Emphasis of 2 Timothy</vt:lpstr>
      <vt:lpstr>PowerPoint Presentation</vt:lpstr>
      <vt:lpstr>Acts 4:19-20 Apostles’ Response</vt:lpstr>
      <vt:lpstr>Acts 4:19-20 Apostles’ Response</vt:lpstr>
      <vt:lpstr>Outline</vt:lpstr>
      <vt:lpstr>Outline</vt:lpstr>
      <vt:lpstr>Acts 4:19-20 Apostles’ Response</vt:lpstr>
      <vt:lpstr>PowerPoint Presentation</vt:lpstr>
      <vt:lpstr>PowerPoint Presentation</vt:lpstr>
      <vt:lpstr>Acts 4:21-22 Sanhedrin’s Response</vt:lpstr>
      <vt:lpstr>Acts 4:21-22 Sanhedrin’s Response</vt:lpstr>
      <vt:lpstr>Acts 4:21-22 Sanhedrin’s Response</vt:lpstr>
      <vt:lpstr>PowerPoint Presentation</vt:lpstr>
      <vt:lpstr>PowerPoint Presentation</vt:lpstr>
      <vt:lpstr>“SEVEN SIGNS” in Gospel of John</vt:lpstr>
      <vt:lpstr>Acts 4:1‒5:11 Summary</vt:lpstr>
      <vt:lpstr>PowerPoint Presentation</vt:lpstr>
      <vt:lpstr>PowerPoint Presentation</vt:lpstr>
      <vt:lpstr>PowerPoint Presentation</vt:lpstr>
      <vt:lpstr>Activities of the Local Church  (Acts 2:41-47)</vt:lpstr>
      <vt:lpstr>PowerPoint Presentation</vt:lpstr>
      <vt:lpstr>PowerPoint Presentation</vt:lpstr>
      <vt:lpstr>PowerPoint Presentation</vt:lpstr>
      <vt:lpstr>PowerPoint Presentation</vt:lpstr>
      <vt:lpstr>Acts 4:25-30 Prayer</vt:lpstr>
      <vt:lpstr>Acts 4:25-30 Prayer</vt:lpstr>
      <vt:lpstr>PowerPoint Presentation</vt:lpstr>
      <vt:lpstr>PowerPoint Presentation</vt:lpstr>
      <vt:lpstr>INSPIRATION OF SCRIPTURE V. 20-21</vt:lpstr>
      <vt:lpstr>PowerPoint Presentation</vt:lpstr>
      <vt:lpstr>PowerPoint Presentation</vt:lpstr>
      <vt:lpstr>PowerPoint Presentation</vt:lpstr>
      <vt:lpstr>Acts 4:25-30 Prayer</vt:lpstr>
      <vt:lpstr>Acts 4:27-28 Prayer</vt:lpstr>
      <vt:lpstr>Acts 4:27-28 Prayer</vt:lpstr>
      <vt:lpstr>PowerPoint Presentation</vt:lpstr>
      <vt:lpstr>PowerPoint Presentation</vt:lpstr>
      <vt:lpstr>Acts 4:27-28 Prayer</vt:lpstr>
      <vt:lpstr>PowerPoint Presentation</vt:lpstr>
      <vt:lpstr>Acts 4:25-30 Prayer</vt:lpstr>
      <vt:lpstr>Acts 4:29-30 Three Requests</vt:lpstr>
      <vt:lpstr>Acts 4:29-30 Three Requests</vt:lpstr>
      <vt:lpstr>Acts 4:29-30 Three Requests</vt:lpstr>
      <vt:lpstr>Acts 4:29-30 Three Requests</vt:lpstr>
      <vt:lpstr>PowerPoint Presentation</vt:lpstr>
      <vt:lpstr>PowerPoint Presentation</vt:lpstr>
      <vt:lpstr>Acts 4:31 Prayer Answered</vt:lpstr>
      <vt:lpstr>Acts 4:31 Prayer Answered</vt:lpstr>
      <vt:lpstr>Acts 4:31 Prayer Answered</vt:lpstr>
      <vt:lpstr>PowerPoint Presentation</vt:lpstr>
      <vt:lpstr>Acts 4:31 Prayer Answered</vt:lpstr>
      <vt:lpstr>Acts 4:1‒5:11 Summary</vt:lpstr>
      <vt:lpstr>PowerPoint Presentation</vt:lpstr>
      <vt:lpstr>PowerPoint Presentation</vt:lpstr>
      <vt:lpstr>Acts 4:32-35 Community of the Saints</vt:lpstr>
      <vt:lpstr>Acts 4:32-35 Community of the Saints</vt:lpstr>
      <vt:lpstr>Acts 4:32-33 Characteristics of the Church</vt:lpstr>
      <vt:lpstr>Acts 4:32-33 Characteristics of the Church</vt:lpstr>
      <vt:lpstr>Purpose</vt:lpstr>
      <vt:lpstr>Message</vt:lpstr>
      <vt:lpstr>Lewis Sperry Chafer, vol. 7, Systematic Theology (Grand Rapids, MI: Kregel Publications, 1993), 265-66.</vt:lpstr>
      <vt:lpstr>PowerPoint Presentation</vt:lpstr>
      <vt:lpstr>Acts 4:32-33 Characteristics of the Church</vt:lpstr>
      <vt:lpstr>Activities of the Local Church  (Acts 2:41-47)</vt:lpstr>
      <vt:lpstr>PowerPoint Presentation</vt:lpstr>
      <vt:lpstr>Acts 4:32-33 Characteristics of the Church</vt:lpstr>
      <vt:lpstr>PowerPoint Presentation</vt:lpstr>
      <vt:lpstr>Acts 3:13-15 Israel’s Rejection of Her Messiah</vt:lpstr>
      <vt:lpstr>Acts 4:32-33 Characteristics of the Church</vt:lpstr>
      <vt:lpstr>Acts 4:32-35 Community of the Saints</vt:lpstr>
      <vt:lpstr>Acts 4:34-35 Community of the Church</vt:lpstr>
      <vt:lpstr>Acts 4:34-35 Community of the Church</vt:lpstr>
      <vt:lpstr>God’s Provision for the Giver (Phil. 4:19)</vt:lpstr>
      <vt:lpstr>PowerPoint Presentation</vt:lpstr>
      <vt:lpstr>Acts 4:34-35 Community of the Church</vt:lpstr>
      <vt:lpstr>PowerPoint Presentation</vt:lpstr>
      <vt:lpstr>PowerPoint Presentation</vt:lpstr>
      <vt:lpstr>Acts 4:34-35 Community of the Church</vt:lpstr>
      <vt:lpstr>PowerPoint Presentation</vt:lpstr>
      <vt:lpstr>PowerPoint Presentation</vt:lpstr>
      <vt:lpstr>PowerPoint Presentation</vt:lpstr>
      <vt:lpstr>PowerPoint Presentation</vt:lpstr>
      <vt:lpstr>Acts 4:36-37 Barnabas’ Positive Example</vt:lpstr>
      <vt:lpstr>Acts 4:36-37 Barnabas’ Positive Example</vt:lpstr>
      <vt:lpstr>Acts 4:36 Barnabas’ Example</vt:lpstr>
      <vt:lpstr>Acts 4:36 Barnabas’ Example</vt:lpstr>
      <vt:lpstr>Enumeration of Spiritual Gifts  (Rom 12:6b-8)</vt:lpstr>
      <vt:lpstr>Spiritual Gifts</vt:lpstr>
      <vt:lpstr>12/12/4/4</vt:lpstr>
      <vt:lpstr>Acts 4:36 Barnabas’ Example</vt:lpstr>
      <vt:lpstr>ISRAEL'S JUDGMENTS</vt:lpstr>
      <vt:lpstr>PowerPoint Presentation</vt:lpstr>
      <vt:lpstr>Acts 4:36 Barnabas’ Example</vt:lpstr>
      <vt:lpstr>Second Missionary Journey</vt:lpstr>
      <vt:lpstr>PowerPoint Presentation</vt:lpstr>
      <vt:lpstr>PowerPoint Presentation</vt:lpstr>
      <vt:lpstr>PowerPoint Presentation</vt:lpstr>
      <vt:lpstr>PowerPoint Presentation</vt:lpstr>
      <vt:lpstr>Acts 4:36-37 Barnabas’ Positive Example</vt:lpstr>
      <vt:lpstr>Acts 4:37 Barnabas’ Work</vt:lpstr>
      <vt:lpstr>Acts 4:37 Barnabas’ Work</vt:lpstr>
      <vt:lpstr>PowerPoint Presentation</vt:lpstr>
      <vt:lpstr>Acts 4:37 Barnabas’ Work</vt:lpstr>
      <vt:lpstr>Acts 4:37 Barnabas’ Work</vt:lpstr>
      <vt:lpstr>Acts 4:1‒5:11 Summary</vt:lpstr>
      <vt:lpstr>PowerPoint Presentation</vt:lpstr>
      <vt:lpstr>PowerPoint Presentation</vt:lpstr>
      <vt:lpstr>Acts 5:1-6 Ananias’ Discipline</vt:lpstr>
      <vt:lpstr>Acts 5:1-6 Ananias’ Discipline</vt:lpstr>
      <vt:lpstr>Acts 5:1-2 Deed</vt:lpstr>
      <vt:lpstr>Acts 5:1-2 Deed</vt:lpstr>
      <vt:lpstr>Acts 5:1-2 Deed</vt:lpstr>
      <vt:lpstr>Acts 5:1-6 Ananias’ Discipline</vt:lpstr>
      <vt:lpstr>Acts 5:3-4 Peter’s Accusation</vt:lpstr>
      <vt:lpstr>Acts 5:3-4 Peter’s Accusation</vt:lpstr>
      <vt:lpstr>Acts 5:3-4 Peter’s Accusation</vt:lpstr>
      <vt:lpstr>PowerPoint Presentation</vt:lpstr>
      <vt:lpstr>PowerPoint Presentation</vt:lpstr>
      <vt:lpstr>PowerPoint Presentation</vt:lpstr>
      <vt:lpstr>PowerPoint Presentation</vt:lpstr>
      <vt:lpstr>12/12/4/4</vt:lpstr>
      <vt:lpstr>Acts 5:1-6 Ananias’ Discipline</vt:lpstr>
      <vt:lpstr>Acts 5:5-6 Ananias's Discipline</vt:lpstr>
      <vt:lpstr>Acts 5:5-6 Ananias's Discipline</vt:lpstr>
      <vt:lpstr>Acts 5:5-6 Ananias's Discipline</vt:lpstr>
      <vt:lpstr>PowerPoint Presentation</vt:lpstr>
      <vt:lpstr>Acts 5:7-10 Sapphira's’ Discipline</vt:lpstr>
      <vt:lpstr>Acts 5:7-10 Sapphira's’ Discipline</vt:lpstr>
      <vt:lpstr>Acts 5:7-10 Sapphira's’ Discipline</vt:lpstr>
      <vt:lpstr>Acts 5:7-10 Sapphira's’ Discipline</vt:lpstr>
      <vt:lpstr>PowerPoint Presentation</vt:lpstr>
      <vt:lpstr>Acts 5:11 Result</vt:lpstr>
      <vt:lpstr>Acts 5:11 Result</vt:lpstr>
      <vt:lpstr>PowerPoint Presentation</vt:lpstr>
      <vt:lpstr>PowerPoint Presentation</vt:lpstr>
      <vt:lpstr>PowerPoint Presentation</vt:lpstr>
      <vt:lpstr>Dr. Arnold Fruchtenbaum Arnold G. Fruchtenbaum, “Israel and the Church,” in Issues in Dispensationalism, ed. Wesley R. Willis and John R. Master (Chicago: Moody, 1994), 118.</vt:lpstr>
      <vt:lpstr>PowerPoint Presentation</vt:lpstr>
      <vt:lpstr>Acts 5:11 Result</vt:lpstr>
      <vt:lpstr>Conclusion</vt:lpstr>
      <vt:lpstr>Acts 4:1‒5:11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025 Acts 4v1-22 - WORKING COPY FOR ANDY</dc:title>
  <dc:subject>ACTS</dc:subject>
  <dc:creator>A. Woods</dc:creator>
  <cp:lastModifiedBy>anne woods</cp:lastModifiedBy>
  <cp:revision>555</cp:revision>
  <cp:lastPrinted>2023-05-24T13:38:05Z</cp:lastPrinted>
  <dcterms:created xsi:type="dcterms:W3CDTF">2009-01-10T23:45:31Z</dcterms:created>
  <dcterms:modified xsi:type="dcterms:W3CDTF">2023-09-13T14:10:38Z</dcterms:modified>
</cp:coreProperties>
</file>