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094" r:id="rId2"/>
    <p:sldId id="9505" r:id="rId3"/>
    <p:sldId id="9806" r:id="rId4"/>
    <p:sldId id="10320" r:id="rId5"/>
    <p:sldId id="10325" r:id="rId6"/>
    <p:sldId id="10351" r:id="rId7"/>
    <p:sldId id="10352" r:id="rId8"/>
    <p:sldId id="8969" r:id="rId9"/>
    <p:sldId id="8995" r:id="rId10"/>
    <p:sldId id="8992" r:id="rId11"/>
    <p:sldId id="9922" r:id="rId12"/>
    <p:sldId id="10353" r:id="rId13"/>
    <p:sldId id="10370" r:id="rId14"/>
    <p:sldId id="10371" r:id="rId15"/>
    <p:sldId id="10372" r:id="rId16"/>
    <p:sldId id="5033" r:id="rId17"/>
    <p:sldId id="10354" r:id="rId18"/>
    <p:sldId id="10359" r:id="rId19"/>
    <p:sldId id="10360" r:id="rId20"/>
    <p:sldId id="10361" r:id="rId21"/>
    <p:sldId id="10326" r:id="rId22"/>
    <p:sldId id="10355" r:id="rId23"/>
    <p:sldId id="10356" r:id="rId24"/>
    <p:sldId id="10373" r:id="rId25"/>
    <p:sldId id="10380" r:id="rId26"/>
    <p:sldId id="10374" r:id="rId27"/>
    <p:sldId id="10375" r:id="rId28"/>
    <p:sldId id="10376" r:id="rId29"/>
    <p:sldId id="9359" r:id="rId30"/>
    <p:sldId id="10357" r:id="rId31"/>
    <p:sldId id="10358" r:id="rId32"/>
    <p:sldId id="10377" r:id="rId33"/>
    <p:sldId id="10378" r:id="rId34"/>
    <p:sldId id="10379" r:id="rId35"/>
    <p:sldId id="7655" r:id="rId36"/>
    <p:sldId id="10327" r:id="rId37"/>
    <p:sldId id="10381" r:id="rId38"/>
    <p:sldId id="7975" r:id="rId39"/>
  </p:sldIdLst>
  <p:sldSz cx="12192000" cy="6858000"/>
  <p:notesSz cx="7315200" cy="9601200"/>
  <p:custDataLst>
    <p:tags r:id="rId42"/>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22" autoAdjust="0"/>
    <p:restoredTop sz="96191" autoAdjust="0"/>
  </p:normalViewPr>
  <p:slideViewPr>
    <p:cSldViewPr>
      <p:cViewPr>
        <p:scale>
          <a:sx n="100" d="100"/>
          <a:sy n="100" d="100"/>
        </p:scale>
        <p:origin x="552" y="14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531" y="6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132 - 32v29-32</a:t>
            </a:r>
          </a:p>
          <a:p>
            <a:pPr>
              <a:defRPr/>
            </a:pPr>
            <a:r>
              <a:rPr lang="en-US" sz="1600" dirty="0"/>
              <a:t>08-27-2023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8/26/23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14</a:t>
            </a:fld>
            <a:endParaRPr lang="en-US" altLang="en-US" dirty="0"/>
          </a:p>
        </p:txBody>
      </p:sp>
    </p:spTree>
    <p:extLst>
      <p:ext uri="{BB962C8B-B14F-4D97-AF65-F5344CB8AC3E}">
        <p14:creationId xmlns:p14="http://schemas.microsoft.com/office/powerpoint/2010/main" val="15547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15</a:t>
            </a:fld>
            <a:endParaRPr lang="en-US" altLang="en-US" dirty="0"/>
          </a:p>
        </p:txBody>
      </p:sp>
    </p:spTree>
    <p:extLst>
      <p:ext uri="{BB962C8B-B14F-4D97-AF65-F5344CB8AC3E}">
        <p14:creationId xmlns:p14="http://schemas.microsoft.com/office/powerpoint/2010/main" val="344705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29</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32</a:t>
            </a:fld>
            <a:endParaRPr lang="en-US" altLang="en-US" dirty="0"/>
          </a:p>
        </p:txBody>
      </p:sp>
    </p:spTree>
    <p:extLst>
      <p:ext uri="{BB962C8B-B14F-4D97-AF65-F5344CB8AC3E}">
        <p14:creationId xmlns:p14="http://schemas.microsoft.com/office/powerpoint/2010/main" val="277827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38</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15BFF-0EE5-5E7C-8301-208DEF74000A}"/>
              </a:ext>
            </a:extLst>
          </p:cNvPr>
          <p:cNvPicPr>
            <a:picLocks noChangeAspect="1"/>
          </p:cNvPicPr>
          <p:nvPr/>
        </p:nvPicPr>
        <p:blipFill>
          <a:blip r:embed="rId2"/>
          <a:stretch>
            <a:fillRect/>
          </a:stretch>
        </p:blipFill>
        <p:spPr>
          <a:xfrm>
            <a:off x="1466852" y="1371600"/>
            <a:ext cx="9258297" cy="4114800"/>
          </a:xfrm>
          <a:prstGeom prst="rect">
            <a:avLst/>
          </a:prstGeom>
          <a:solidFill>
            <a:srgbClr val="FFFFFF">
              <a:shade val="85000"/>
            </a:srgbClr>
          </a:solidFill>
          <a:ln w="254000" cap="sq">
            <a:solidFill>
              <a:srgbClr val="CC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10362046-CA15-B5D3-5D02-463AF85C47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2567571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24100" y="228600"/>
            <a:ext cx="7543800" cy="70485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Names for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God</a:t>
            </a: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Genesis</a:t>
            </a:r>
            <a:endPar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1507" name="Rectangle 3"/>
          <p:cNvSpPr>
            <a:spLocks noGrp="1" noChangeArrowheads="1"/>
          </p:cNvSpPr>
          <p:nvPr>
            <p:ph idx="1"/>
          </p:nvPr>
        </p:nvSpPr>
        <p:spPr>
          <a:xfrm>
            <a:off x="2895600" y="1143000"/>
            <a:ext cx="7696200" cy="4876800"/>
          </a:xfrm>
        </p:spPr>
        <p:txBody>
          <a:bodyPr/>
          <a:lstStyle/>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Elohim</a:t>
            </a:r>
            <a:r>
              <a:rPr lang="en-US" sz="3200" dirty="0">
                <a:effectLst>
                  <a:outerShdw blurRad="38100" dist="38100" dir="2700000" algn="tl">
                    <a:srgbClr val="000000">
                      <a:alpha val="43137"/>
                    </a:srgbClr>
                  </a:outerShdw>
                </a:effectLst>
                <a:cs typeface="Calibri" panose="020F0502020204030204" pitchFamily="34" charset="0"/>
              </a:rPr>
              <a:t> (1:1) - Power</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Yahweh</a:t>
            </a:r>
            <a:r>
              <a:rPr lang="en-US" sz="3200" dirty="0">
                <a:effectLst>
                  <a:outerShdw blurRad="38100" dist="38100" dir="2700000" algn="tl">
                    <a:srgbClr val="000000">
                      <a:alpha val="43137"/>
                    </a:srgbClr>
                  </a:outerShdw>
                </a:effectLst>
                <a:cs typeface="Calibri" panose="020F0502020204030204" pitchFamily="34" charset="0"/>
              </a:rPr>
              <a:t> (2:4) - Relational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Roi (Gen. 16:13) – Aware</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El Olam</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21:33</a:t>
            </a:r>
            <a:r>
              <a:rPr lang="en-US" sz="3200" dirty="0">
                <a:effectLst>
                  <a:outerShdw blurRad="38100" dist="38100" dir="2700000" algn="tl">
                    <a:srgbClr val="000000">
                      <a:alpha val="43137"/>
                    </a:srgbClr>
                  </a:outerShdw>
                </a:effectLst>
                <a:cs typeface="Calibri" panose="020F0502020204030204" pitchFamily="34" charset="0"/>
              </a:rPr>
              <a:t>) – Eternal</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Jehovah Jireh (22:14) - Provision</a:t>
            </a:r>
          </a:p>
          <a:p>
            <a:pPr marL="457200" indent="-457200" algn="just" eaLnBrk="1" hangingPunct="1">
              <a:spcBef>
                <a:spcPts val="0"/>
              </a:spcBef>
              <a:spcAft>
                <a:spcPts val="30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God Isaac Feared</a:t>
            </a:r>
            <a:r>
              <a:rPr lang="en-US" sz="3200" dirty="0">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31:42, 53</a:t>
            </a:r>
            <a:r>
              <a:rPr lang="en-US" sz="3200" dirty="0">
                <a:effectLst>
                  <a:outerShdw blurRad="38100" dist="38100" dir="2700000" algn="tl">
                    <a:srgbClr val="000000">
                      <a:alpha val="43137"/>
                    </a:srgbClr>
                  </a:outerShdw>
                </a:effectLst>
                <a:cs typeface="Calibri" panose="020F0502020204030204" pitchFamily="34" charset="0"/>
              </a:rPr>
              <a:t>) - Reverenced</a:t>
            </a:r>
          </a:p>
        </p:txBody>
      </p:sp>
      <p:pic>
        <p:nvPicPr>
          <p:cNvPr id="2" name="Picture 1">
            <a:extLst>
              <a:ext uri="{FF2B5EF4-FFF2-40B4-BE49-F238E27FC236}">
                <a16:creationId xmlns:a16="http://schemas.microsoft.com/office/drawing/2014/main" id="{EDA53B86-3BEA-CD86-6FC9-C282C9973B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9773737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503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32:29</a:t>
            </a:r>
            <a:r>
              <a:rPr lang="en-US" dirty="0">
                <a:effectLst>
                  <a:outerShdw blurRad="38100" dist="38100" dir="2700000" algn="tl">
                    <a:srgbClr val="000000">
                      <a:alpha val="43137"/>
                    </a:srgbClr>
                  </a:outerShdw>
                </a:effectLst>
              </a:rPr>
              <a:t> (RSB:NASB1995U): 32:29 “Jacob’s question had already been answered in the name bestowed on him, since the </a:t>
            </a:r>
            <a:r>
              <a:rPr lang="en-US" dirty="0" err="1">
                <a:effectLst>
                  <a:outerShdw blurRad="38100" dist="38100" dir="2700000" algn="tl">
                    <a:srgbClr val="000000">
                      <a:alpha val="43137"/>
                    </a:srgbClr>
                  </a:outerShdw>
                </a:effectLst>
              </a:rPr>
              <a:t>el</a:t>
            </a:r>
            <a:r>
              <a:rPr lang="en-US" dirty="0">
                <a:effectLst>
                  <a:outerShdw blurRad="38100" dist="38100" dir="2700000" algn="tl">
                    <a:srgbClr val="000000">
                      <a:alpha val="43137"/>
                    </a:srgbClr>
                  </a:outerShdw>
                </a:effectLst>
              </a:rPr>
              <a:t> in Israel means ‘god.’”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43</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93063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In verse 29a is the Angel’s identification, beginning with Jacob’s question: Jacob asked him, and said, </a:t>
            </a:r>
            <a:r>
              <a:rPr lang="en-US" sz="3100" i="1" dirty="0">
                <a:effectLst>
                  <a:outerShdw blurRad="38100" dist="38100" dir="2700000" algn="tl">
                    <a:srgbClr val="000000">
                      <a:alpha val="43137"/>
                    </a:srgbClr>
                  </a:outerShdw>
                </a:effectLst>
              </a:rPr>
              <a:t>Tell me, I pray you, your name</a:t>
            </a:r>
            <a:r>
              <a:rPr lang="en-US" sz="3100" dirty="0">
                <a:effectLst>
                  <a:outerShdw blurRad="38100" dist="38100" dir="2700000" algn="tl">
                    <a:srgbClr val="000000">
                      <a:alpha val="43137"/>
                    </a:srgbClr>
                  </a:outerShdw>
                </a:effectLst>
              </a:rPr>
              <a:t>. However, the Angel answered the question with a question: </a:t>
            </a:r>
            <a:r>
              <a:rPr lang="en-US" sz="3100" i="1" dirty="0">
                <a:effectLst>
                  <a:outerShdw blurRad="38100" dist="38100" dir="2700000" algn="tl">
                    <a:srgbClr val="000000">
                      <a:alpha val="43137"/>
                    </a:srgbClr>
                  </a:outerShdw>
                </a:effectLst>
              </a:rPr>
              <a:t>Why is it that you do ask after my name?</a:t>
            </a:r>
            <a:r>
              <a:rPr lang="en-US" sz="3100" dirty="0">
                <a:effectLst>
                  <a:outerShdw blurRad="38100" dist="38100" dir="2700000" algn="tl">
                    <a:srgbClr val="000000">
                      <a:alpha val="43137"/>
                    </a:srgbClr>
                  </a:outerShdw>
                </a:effectLst>
              </a:rPr>
              <a:t> The point was: ‘Think on it, and you will know what My Name is.’ And His Name is </a:t>
            </a:r>
            <a:r>
              <a:rPr lang="en-US" sz="3100" i="1" dirty="0">
                <a:effectLst>
                  <a:outerShdw blurRad="38100" dist="38100" dir="2700000" algn="tl">
                    <a:srgbClr val="000000">
                      <a:alpha val="43137"/>
                    </a:srgbClr>
                  </a:outerShdw>
                </a:effectLst>
              </a:rPr>
              <a:t>YHVH</a:t>
            </a:r>
            <a:r>
              <a:rPr lang="en-US" sz="3100" dirty="0">
                <a:effectLst>
                  <a:outerShdw blurRad="38100" dist="38100" dir="2700000" algn="tl">
                    <a:srgbClr val="000000">
                      <a:alpha val="43137"/>
                    </a:srgbClr>
                  </a:outerShdw>
                </a:effectLst>
              </a:rPr>
              <a:t>. This was very similar to Manoah’s question. Manoah was the father of Samson. When Manoah had an encounter with the Angel of Jehovah, the Angel of God, he asked the same question that Jacob did: </a:t>
            </a:r>
            <a:r>
              <a:rPr lang="en-US" sz="3100" i="1" dirty="0">
                <a:effectLst>
                  <a:outerShdw blurRad="38100" dist="38100" dir="2700000" algn="tl">
                    <a:srgbClr val="000000">
                      <a:alpha val="43137"/>
                    </a:srgbClr>
                  </a:outerShdw>
                </a:effectLst>
              </a:rPr>
              <a:t>What is your name?</a:t>
            </a:r>
            <a:r>
              <a:rPr lang="en-US" sz="3100" dirty="0">
                <a:effectLst>
                  <a:outerShdw blurRad="38100" dist="38100" dir="2700000" algn="tl">
                    <a:srgbClr val="000000">
                      <a:alpha val="43137"/>
                    </a:srgbClr>
                  </a:outerShdw>
                </a:effectLst>
              </a:rPr>
              <a:t> (Judg. 13:17–18). In that passage the Angel also answered, ‘Why do you seek after My Name?’”</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18926099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100" dirty="0">
                <a:effectLst>
                  <a:outerShdw blurRad="38100" dist="38100" dir="2700000" algn="tl">
                    <a:srgbClr val="000000">
                      <a:alpha val="43137"/>
                    </a:srgbClr>
                  </a:outerShdw>
                </a:effectLst>
              </a:rPr>
              <a:t>“</a:t>
            </a:r>
            <a:r>
              <a:rPr lang="en-US" sz="3100" dirty="0">
                <a:effectLst>
                  <a:outerShdw blurRad="38100" dist="38100" dir="2700000" algn="tl">
                    <a:srgbClr val="000000">
                      <a:alpha val="43137"/>
                    </a:srgbClr>
                  </a:outerShdw>
                </a:effectLst>
              </a:rPr>
              <a:t>However, in the Judges passage, the Angel did not stop there but added: </a:t>
            </a:r>
            <a:r>
              <a:rPr lang="en-US" sz="3100" i="1" dirty="0">
                <a:effectLst>
                  <a:outerShdw blurRad="38100" dist="38100" dir="2700000" algn="tl">
                    <a:srgbClr val="000000">
                      <a:alpha val="43137"/>
                    </a:srgbClr>
                  </a:outerShdw>
                </a:effectLst>
              </a:rPr>
              <a:t>seeing it is wonderful</a:t>
            </a:r>
            <a:r>
              <a:rPr lang="en-US" sz="3100" dirty="0">
                <a:effectLst>
                  <a:outerShdw blurRad="38100" dist="38100" dir="2700000" algn="tl">
                    <a:srgbClr val="000000">
                      <a:alpha val="43137"/>
                    </a:srgbClr>
                  </a:outerShdw>
                </a:effectLst>
              </a:rPr>
              <a:t>. Moreover, the Hebrew word for </a:t>
            </a:r>
            <a:r>
              <a:rPr lang="en-US" sz="3100" i="1" dirty="0">
                <a:effectLst>
                  <a:outerShdw blurRad="38100" dist="38100" dir="2700000" algn="tl">
                    <a:srgbClr val="000000">
                      <a:alpha val="43137"/>
                    </a:srgbClr>
                  </a:outerShdw>
                </a:effectLst>
              </a:rPr>
              <a:t>wonderful</a:t>
            </a:r>
            <a:r>
              <a:rPr lang="en-US" sz="3100" dirty="0">
                <a:effectLst>
                  <a:outerShdw blurRad="38100" dist="38100" dir="2700000" algn="tl">
                    <a:srgbClr val="000000">
                      <a:alpha val="43137"/>
                    </a:srgbClr>
                  </a:outerShdw>
                </a:effectLst>
              </a:rPr>
              <a:t> is </a:t>
            </a:r>
            <a:r>
              <a:rPr lang="en-US" sz="3100" i="1" dirty="0" err="1">
                <a:effectLst>
                  <a:outerShdw blurRad="38100" dist="38100" dir="2700000" algn="tl">
                    <a:srgbClr val="000000">
                      <a:alpha val="43137"/>
                    </a:srgbClr>
                  </a:outerShdw>
                </a:effectLst>
              </a:rPr>
              <a:t>pele</a:t>
            </a:r>
            <a:r>
              <a:rPr lang="en-US" sz="3100" dirty="0">
                <a:effectLst>
                  <a:outerShdw blurRad="38100" dist="38100" dir="2700000" algn="tl">
                    <a:srgbClr val="000000">
                      <a:alpha val="43137"/>
                    </a:srgbClr>
                  </a:outerShdw>
                </a:effectLst>
              </a:rPr>
              <a:t>, one of those words in the Hebrew text used only of God and never used of a man. In this way, the Angel answered Manoah’s question. By combining the two passages, there is the same question on the part of man and the same answer with another similar question on the part of the Angel. The additional answer given by the Angel in Judges indicates this was clearly God Himself. In verse 29b, Jacob received the blessing: </a:t>
            </a:r>
            <a:r>
              <a:rPr lang="en-US" sz="3100" i="1" dirty="0">
                <a:effectLst>
                  <a:outerShdw blurRad="38100" dist="38100" dir="2700000" algn="tl">
                    <a:srgbClr val="000000">
                      <a:alpha val="43137"/>
                    </a:srgbClr>
                  </a:outerShdw>
                </a:effectLst>
              </a:rPr>
              <a:t>And he blessed him there</a:t>
            </a:r>
            <a:r>
              <a:rPr lang="en-US" sz="3100" dirty="0">
                <a:effectLst>
                  <a:outerShdw blurRad="38100" dist="38100" dir="2700000" algn="tl">
                    <a:srgbClr val="000000">
                      <a:alpha val="43137"/>
                    </a:srgbClr>
                  </a:outerShdw>
                </a:effectLst>
              </a:rPr>
              <a:t>. Hosea 12:4 states: </a:t>
            </a:r>
            <a:r>
              <a:rPr lang="en-US" sz="3100" i="1" dirty="0">
                <a:effectLst>
                  <a:outerShdw blurRad="38100" dist="38100" dir="2700000" algn="tl">
                    <a:srgbClr val="000000">
                      <a:alpha val="43137"/>
                    </a:srgbClr>
                  </a:outerShdw>
                </a:effectLst>
              </a:rPr>
              <a:t>Yea he had power over the angel and prevailed</a:t>
            </a:r>
            <a:r>
              <a:rPr lang="en-US" sz="31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84</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13227525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7A89E0-9A07-4FE4-ACFA-563092457A18}"/>
              </a:ext>
            </a:extLst>
          </p:cNvPr>
          <p:cNvPicPr>
            <a:picLocks noChangeAspect="1"/>
          </p:cNvPicPr>
          <p:nvPr/>
        </p:nvPicPr>
        <p:blipFill>
          <a:blip r:embed="rId2"/>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ts val="0"/>
              </a:spcBef>
              <a:spcAft>
                <a:spcPts val="1200"/>
              </a:spcAft>
              <a:buClr>
                <a:srgbClr val="00FFFF"/>
              </a:buClr>
              <a:buNone/>
              <a:defRPr/>
            </a:pPr>
            <a:r>
              <a:rPr 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Isaiah 9:6-7</a:t>
            </a:r>
          </a:p>
          <a:p>
            <a:pPr marL="0" indent="0" algn="just">
              <a:spcBef>
                <a:spcPts val="0"/>
              </a:spcBef>
              <a:buClr>
                <a:srgbClr val="00FFFF"/>
              </a:buClr>
              <a:buNone/>
              <a:defRPr/>
            </a:pPr>
            <a:r>
              <a:rPr lang="en-US" sz="3400" baseline="30000" dirty="0">
                <a:effectLst>
                  <a:outerShdw blurRad="38100" dist="38100" dir="2700000" algn="tl">
                    <a:srgbClr val="000000">
                      <a:alpha val="43137"/>
                    </a:srgbClr>
                  </a:outerShdw>
                </a:effectLst>
              </a:rPr>
              <a:t>6 </a:t>
            </a:r>
            <a:r>
              <a:rPr lang="en-US" sz="3400" dirty="0">
                <a:effectLst>
                  <a:outerShdw blurRad="38100" dist="38100" dir="2700000" algn="tl">
                    <a:srgbClr val="000000">
                      <a:alpha val="43137"/>
                    </a:srgbClr>
                  </a:outerShdw>
                </a:effectLst>
              </a:rPr>
              <a:t>For a child will be born to us, a son will be given to us; And the government will rest on His shoulders; And His name will be called </a:t>
            </a:r>
            <a:r>
              <a:rPr lang="en-US" sz="3400" b="1" u="sng" dirty="0">
                <a:solidFill>
                  <a:srgbClr val="FFFFCC"/>
                </a:solidFill>
                <a:effectLst>
                  <a:outerShdw blurRad="38100" dist="38100" dir="2700000" algn="tl">
                    <a:srgbClr val="000000">
                      <a:alpha val="43137"/>
                    </a:srgbClr>
                  </a:outerShdw>
                </a:effectLst>
              </a:rPr>
              <a:t>Wonderful</a:t>
            </a:r>
            <a:r>
              <a:rPr lang="en-US" sz="3400" dirty="0">
                <a:effectLst>
                  <a:outerShdw blurRad="38100" dist="38100" dir="2700000" algn="tl">
                    <a:srgbClr val="000000">
                      <a:alpha val="43137"/>
                    </a:srgbClr>
                  </a:outerShdw>
                </a:effectLst>
              </a:rPr>
              <a:t> Counselor, Mighty God, Eternal Father, Prince of Peace.</a:t>
            </a:r>
            <a:r>
              <a:rPr lang="en-US" sz="3400" baseline="30000" dirty="0">
                <a:effectLst>
                  <a:outerShdw blurRad="38100" dist="38100" dir="2700000" algn="tl">
                    <a:srgbClr val="000000">
                      <a:alpha val="43137"/>
                    </a:srgbClr>
                  </a:outerShdw>
                </a:effectLst>
              </a:rPr>
              <a:t>7</a:t>
            </a:r>
            <a:r>
              <a:rPr lang="en-US" sz="3400" dirty="0">
                <a:effectLst>
                  <a:outerShdw blurRad="38100" dist="38100" dir="2700000" algn="tl">
                    <a:srgbClr val="000000">
                      <a:alpha val="43137"/>
                    </a:srgbClr>
                  </a:outerShdw>
                </a:effectLst>
              </a:rPr>
              <a:t> There will be no end to the increase of His government or of peace, On the throne of David and over his kingdom, To establish it and to uphold it with justice and righteousness From then on and forevermore. The zeal of the Lord of hosts will accomplish this.</a:t>
            </a:r>
          </a:p>
        </p:txBody>
      </p:sp>
    </p:spTree>
    <p:extLst>
      <p:ext uri="{BB962C8B-B14F-4D97-AF65-F5344CB8AC3E}">
        <p14:creationId xmlns:p14="http://schemas.microsoft.com/office/powerpoint/2010/main" val="2790007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74562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3902417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267199" y="3657600"/>
            <a:ext cx="1295401" cy="533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492341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a:t>
            </a:r>
            <a:r>
              <a:rPr lang="en-US">
                <a:effectLst>
                  <a:outerShdw blurRad="38100" dist="38100" dir="2700000" algn="tl">
                    <a:srgbClr val="000000">
                      <a:alpha val="43137"/>
                    </a:srgbClr>
                  </a:outerShdw>
                </a:effectLst>
              </a:rPr>
              <a:t>37–50) </a:t>
            </a:r>
            <a:endParaRPr lang="en-US" dirty="0">
              <a:effectLst>
                <a:outerShdw blurRad="38100" dist="38100" dir="2700000" algn="tl">
                  <a:srgbClr val="000000">
                    <a:alpha val="43137"/>
                  </a:srgbClr>
                </a:outerShdw>
              </a:effectLst>
            </a:endParaRP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9A2841-8C94-43F9-BBCF-B0DF6B0934B3}"/>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0"/>
            <a:ext cx="109728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2:9</a:t>
            </a:r>
          </a:p>
          <a:p>
            <a:pPr algn="just">
              <a:spcBef>
                <a:spcPts val="600"/>
              </a:spcBef>
              <a:spcAft>
                <a:spcPts val="60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poverty (but you are rich)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those who say they are Jews and are not, but are a synagogue of Satan.”</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36320F-09BF-4AF0-858F-B519D1E41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1055" y="2667000"/>
            <a:ext cx="2369890" cy="2286000"/>
          </a:xfrm>
          <a:prstGeom prst="rect">
            <a:avLst/>
          </a:prstGeom>
        </p:spPr>
      </p:pic>
    </p:spTree>
    <p:extLst>
      <p:ext uri="{BB962C8B-B14F-4D97-AF65-F5344CB8AC3E}">
        <p14:creationId xmlns:p14="http://schemas.microsoft.com/office/powerpoint/2010/main" val="42449145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169460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5782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71175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524000" y="1828800"/>
            <a:ext cx="9144000" cy="1143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32:30</a:t>
            </a:r>
            <a:r>
              <a:rPr lang="en-US" dirty="0">
                <a:effectLst>
                  <a:outerShdw blurRad="38100" dist="38100" dir="2700000" algn="tl">
                    <a:srgbClr val="000000">
                      <a:alpha val="43137"/>
                    </a:srgbClr>
                  </a:outerShdw>
                </a:effectLst>
              </a:rPr>
              <a:t> (RSB:NASB1995U): 32:30 “Peniel means ‘the face of God.’”</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43</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descr="A person wrestling another person&#10;&#10;Description automatically generated">
            <a:extLst>
              <a:ext uri="{FF2B5EF4-FFF2-40B4-BE49-F238E27FC236}">
                <a16:creationId xmlns:a16="http://schemas.microsoft.com/office/drawing/2014/main" id="{DADBE275-9792-72AB-C57B-31EDF3397BF2}"/>
              </a:ext>
            </a:extLst>
          </p:cNvPr>
          <p:cNvPicPr>
            <a:picLocks noChangeAspect="1"/>
          </p:cNvPicPr>
          <p:nvPr/>
        </p:nvPicPr>
        <p:blipFill rotWithShape="1">
          <a:blip r:embed="rId3">
            <a:extLst>
              <a:ext uri="{28A0092B-C50C-407E-A947-70E740481C1C}">
                <a14:useLocalDpi xmlns:a14="http://schemas.microsoft.com/office/drawing/2010/main" val="0"/>
              </a:ext>
            </a:extLst>
          </a:blip>
          <a:srcRect l="21250"/>
          <a:stretch/>
        </p:blipFill>
        <p:spPr>
          <a:xfrm>
            <a:off x="3935731" y="3429000"/>
            <a:ext cx="4320539"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39313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1"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1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2876954" y="152811"/>
            <a:ext cx="6438095" cy="6552381"/>
          </a:xfrm>
          <a:prstGeom prst="rect">
            <a:avLst/>
          </a:prstGeom>
        </p:spPr>
      </p:pic>
    </p:spTree>
    <p:extLst>
      <p:ext uri="{BB962C8B-B14F-4D97-AF65-F5344CB8AC3E}">
        <p14:creationId xmlns:p14="http://schemas.microsoft.com/office/powerpoint/2010/main" val="111321811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84520-D12C-4CEB-F9C3-AC810C2ABB6E}"/>
              </a:ext>
            </a:extLst>
          </p:cNvPr>
          <p:cNvPicPr>
            <a:picLocks noChangeAspect="1"/>
          </p:cNvPicPr>
          <p:nvPr/>
        </p:nvPicPr>
        <p:blipFill>
          <a:blip r:embed="rId2"/>
          <a:stretch>
            <a:fillRect/>
          </a:stretch>
        </p:blipFill>
        <p:spPr>
          <a:xfrm>
            <a:off x="1537436" y="313838"/>
            <a:ext cx="9117127" cy="6230324"/>
          </a:xfrm>
          <a:prstGeom prst="rect">
            <a:avLst/>
          </a:prstGeom>
        </p:spPr>
      </p:pic>
    </p:spTree>
    <p:extLst>
      <p:ext uri="{BB962C8B-B14F-4D97-AF65-F5344CB8AC3E}">
        <p14:creationId xmlns:p14="http://schemas.microsoft.com/office/powerpoint/2010/main" val="33984975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98964" y="173454"/>
            <a:ext cx="6194073" cy="6511092"/>
          </a:xfrm>
          <a:prstGeom prst="rect">
            <a:avLst/>
          </a:prstGeom>
        </p:spPr>
      </p:pic>
    </p:spTree>
    <p:extLst>
      <p:ext uri="{BB962C8B-B14F-4D97-AF65-F5344CB8AC3E}">
        <p14:creationId xmlns:p14="http://schemas.microsoft.com/office/powerpoint/2010/main" val="30706105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762040"/>
          <a:ext cx="10972800" cy="5333920"/>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1066784">
                <a:tc gridSpan="4">
                  <a: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u="none"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extLst>
                  <a:ext uri="{0D108BD9-81ED-4DB2-BD59-A6C34878D82A}">
                    <a16:rowId xmlns:a16="http://schemas.microsoft.com/office/drawing/2014/main" val="1457753307"/>
                  </a:ext>
                </a:extLst>
              </a:tr>
              <a:tr h="1066784">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1066784">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066784">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066784">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75486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730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32:30-32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Results of the Encounter</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Naming of the place (30)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limp (31)</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Source of Hebrew tradition (32)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08182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2514600"/>
          </a:xfrm>
        </p:spPr>
        <p:txBody>
          <a:bodyPr/>
          <a:lstStyle/>
          <a:p>
            <a:pPr marL="0" indent="0" algn="just">
              <a:spcBef>
                <a:spcPts val="0"/>
              </a:spcBef>
              <a:buNone/>
            </a:pPr>
            <a:r>
              <a:rPr lang="en-US" altLang="en-US" sz="3050" dirty="0">
                <a:effectLst>
                  <a:outerShdw blurRad="38100" dist="38100" dir="2700000" algn="tl">
                    <a:srgbClr val="000000">
                      <a:alpha val="43137"/>
                    </a:srgbClr>
                  </a:outerShdw>
                </a:effectLst>
              </a:rPr>
              <a:t>“</a:t>
            </a:r>
            <a:r>
              <a:rPr lang="en-US" sz="3050" dirty="0">
                <a:effectLst>
                  <a:outerShdw blurRad="38100" dist="38100" dir="2700000" algn="tl">
                    <a:srgbClr val="000000">
                      <a:alpha val="43137"/>
                    </a:srgbClr>
                  </a:outerShdw>
                </a:effectLst>
              </a:rPr>
              <a:t>The account ends in verse 32 spelling out that this was the source of a Jewish eating tradition: Therefore, the children of Israel eat not the sinew of the hip which is upon the hollow of the thigh, unto this day. This refers to the sciatic nerve; and so, unto this day, the arteries and the tendons were removed before the meat was ritually prepared for Jewish consumption. However, this practice eventually was not incorporated into rabbinic Jewish law, and it is not considered part of kosher law today. However, this was the original practice, and the reason given for this practice was: because he touched the hollow of Jacob’s thigh in the sinew of the hip.”</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4</a:t>
            </a:r>
            <a:r>
              <a:rPr lang="en-US" altLang="en-US" sz="1800" dirty="0">
                <a:effectLst>
                  <a:outerShdw blurRad="38100" dist="38100" dir="2700000" algn="tl">
                    <a:srgbClr val="000000"/>
                  </a:outerShdw>
                </a:effectLst>
                <a:latin typeface="Calibri" panose="020F0502020204030204" pitchFamily="34" charset="0"/>
                <a:cs typeface="+mn-cs"/>
              </a:rPr>
              <a:t>84-85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42233711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286000"/>
          </a:xfrm>
        </p:spPr>
        <p:txBody>
          <a:bodyPr/>
          <a:lstStyle/>
          <a:p>
            <a:pPr marL="0" indent="0" algn="just">
              <a:spcBef>
                <a:spcPts val="0"/>
              </a:spcBef>
              <a:buNone/>
              <a:defRPr/>
            </a:pPr>
            <a:r>
              <a:rPr lang="en-US" i="1" dirty="0">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Genesis 32:30</a:t>
            </a:r>
            <a:r>
              <a:rPr lang="en-US" dirty="0">
                <a:effectLst>
                  <a:outerShdw blurRad="38100" dist="38100" dir="2700000" algn="tl">
                    <a:srgbClr val="000000">
                      <a:alpha val="43137"/>
                    </a:srgbClr>
                  </a:outerShdw>
                </a:effectLst>
              </a:rPr>
              <a:t> (RSB:NASB1995U): 32:30 “Though the practice is not forbidden in Scripture, Jews have traditionally avoided eating the sciatic nerve (</a:t>
            </a:r>
            <a:r>
              <a:rPr lang="en-US" i="1" dirty="0">
                <a:effectLst>
                  <a:outerShdw blurRad="38100" dist="38100" dir="2700000" algn="tl">
                    <a:srgbClr val="000000">
                      <a:alpha val="43137"/>
                    </a:srgbClr>
                  </a:outerShdw>
                </a:effectLst>
              </a:rPr>
              <a:t>sinew</a:t>
            </a:r>
            <a:r>
              <a:rPr lang="en-US" dirty="0">
                <a:effectLst>
                  <a:outerShdw blurRad="38100" dist="38100" dir="2700000" algn="tl">
                    <a:srgbClr val="000000">
                      <a:alpha val="43137"/>
                    </a:srgbClr>
                  </a:outerShdw>
                </a:effectLst>
              </a:rPr>
              <a:t>) of the hind quarter of animals.”</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3495675" y="228600"/>
            <a:ext cx="5200650" cy="1000274"/>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800" dirty="0">
                <a:effectLst>
                  <a:outerShdw blurRad="38100" dist="38100" dir="2700000" algn="tl">
                    <a:srgbClr val="000000">
                      <a:alpha val="43137"/>
                    </a:srgbClr>
                  </a:outerShdw>
                </a:effectLst>
                <a:latin typeface="Calibri" panose="020F0502020204030204" pitchFamily="34" charset="0"/>
              </a:rPr>
              <a:t>The Ryrie Study Bible, p. 44</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4394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7B84AC4D-59C2-4053-81EC-A24011A9A6B4}"/>
              </a:ext>
            </a:extLst>
          </p:cNvPr>
          <p:cNvGraphicFramePr>
            <a:graphicFrameLocks noGrp="1"/>
          </p:cNvGraphicFramePr>
          <p:nvPr/>
        </p:nvGraphicFramePr>
        <p:xfrm>
          <a:off x="1790700" y="228600"/>
          <a:ext cx="8610600" cy="6546130"/>
        </p:xfrm>
        <a:graphic>
          <a:graphicData uri="http://schemas.openxmlformats.org/drawingml/2006/table">
            <a:tbl>
              <a:tblPr firstRow="1" bandRow="1">
                <a:tableStyleId>{5940675A-B579-460E-94D1-54222C63F5DA}</a:tableStyleId>
              </a:tblPr>
              <a:tblGrid>
                <a:gridCol w="4305300">
                  <a:extLst>
                    <a:ext uri="{9D8B030D-6E8A-4147-A177-3AD203B41FA5}">
                      <a16:colId xmlns:a16="http://schemas.microsoft.com/office/drawing/2014/main" val="319069713"/>
                    </a:ext>
                  </a:extLst>
                </a:gridCol>
                <a:gridCol w="4305300">
                  <a:extLst>
                    <a:ext uri="{9D8B030D-6E8A-4147-A177-3AD203B41FA5}">
                      <a16:colId xmlns:a16="http://schemas.microsoft.com/office/drawing/2014/main" val="352119831"/>
                    </a:ext>
                  </a:extLst>
                </a:gridCol>
              </a:tblGrid>
              <a:tr h="838200">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3600" dirty="0">
                          <a:solidFill>
                            <a:schemeClr val="tx2"/>
                          </a:solidFill>
                          <a:latin typeface="Calibri" panose="020F0502020204030204" pitchFamily="34" charset="0"/>
                          <a:ea typeface="+mj-ea"/>
                          <a:cs typeface="+mj-cs"/>
                        </a:rPr>
                        <a:t>Beginning Themes</a:t>
                      </a:r>
                      <a:endParaRPr lang="en-US" sz="3600" noProof="0" dirty="0">
                        <a:solidFill>
                          <a:schemeClr val="tx2"/>
                        </a:solidFill>
                        <a:latin typeface="Calibri" panose="020F0502020204030204" pitchFamily="34" charset="0"/>
                        <a:ea typeface="+mj-ea"/>
                        <a:cs typeface="+mj-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45720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5080952"/>
                  </a:ext>
                </a:extLst>
              </a:tr>
              <a:tr h="4916078">
                <a:tc>
                  <a:txBody>
                    <a:bodyPr/>
                    <a:lstStyle/>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Universe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Life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Man</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Marriage</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Evil</a:t>
                      </a:r>
                    </a:p>
                    <a:p>
                      <a:pPr marL="9144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Clothing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Religion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Salvation</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Language</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Government</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Nations</a:t>
                      </a:r>
                    </a:p>
                    <a:p>
                      <a:pPr marL="1828800" marR="0" lvl="0" indent="-457200" algn="l" defTabSz="914400" rtl="0" eaLnBrk="1" fontAlgn="base" latinLnBrk="0" hangingPunct="1">
                        <a:lnSpc>
                          <a:spcPct val="100000"/>
                        </a:lnSpc>
                        <a:spcBef>
                          <a:spcPts val="0"/>
                        </a:spcBef>
                        <a:spcAft>
                          <a:spcPts val="2400"/>
                        </a:spcAft>
                        <a:buClr>
                          <a:srgbClr val="00FFFF"/>
                        </a:buClr>
                        <a:buSzPct val="75000"/>
                        <a:buFont typeface="Wingdings" pitchFamily="2" charset="2"/>
                        <a:buChar char="n"/>
                        <a:tabLst/>
                        <a:defRPr/>
                      </a:pPr>
                      <a:r>
                        <a:rPr kumimoji="0" lang="en-US" sz="3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a:t>
                      </a: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04485221"/>
                  </a:ext>
                </a:extLst>
              </a:tr>
              <a:tr h="791852">
                <a:tc gridSpan="2">
                  <a:txBody>
                    <a:bodyPr/>
                    <a:lstStyle/>
                    <a:p>
                      <a:pPr marL="0" marR="0" lvl="0" indent="0" algn="ctr"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Morris, </a:t>
                      </a:r>
                      <a:r>
                        <a:rPr lang="en-US" sz="2000" i="1" dirty="0">
                          <a:effectLst>
                            <a:outerShdw blurRad="38100" dist="38100" dir="2700000" algn="tl">
                              <a:srgbClr val="000000"/>
                            </a:outerShdw>
                          </a:effectLst>
                          <a:latin typeface="Calibri" panose="020F0502020204030204" pitchFamily="34" charset="0"/>
                          <a:cs typeface="Arial" panose="020B0604020202020204" pitchFamily="34" charset="0"/>
                        </a:rPr>
                        <a:t>Genesis Record</a:t>
                      </a:r>
                      <a:r>
                        <a:rPr lang="en-US" sz="2000" dirty="0">
                          <a:effectLst>
                            <a:outerShdw blurRad="38100" dist="38100" dir="2700000" algn="tl">
                              <a:srgbClr val="000000"/>
                            </a:outerShdw>
                          </a:effectLst>
                          <a:latin typeface="Calibri" panose="020F0502020204030204" pitchFamily="34" charset="0"/>
                          <a:cs typeface="Arial" panose="020B0604020202020204" pitchFamily="34" charset="0"/>
                        </a:rPr>
                        <a:t>, 18-20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base" latinLnBrk="0" hangingPunct="1">
                        <a:lnSpc>
                          <a:spcPct val="100000"/>
                        </a:lnSpc>
                        <a:spcBef>
                          <a:spcPts val="0"/>
                        </a:spcBef>
                        <a:spcAft>
                          <a:spcPts val="2400"/>
                        </a:spcAft>
                        <a:buClr>
                          <a:srgbClr val="00FFFF"/>
                        </a:buClr>
                        <a:buSzPct val="75000"/>
                        <a:buFont typeface="Wingdings" pitchFamily="2" charset="2"/>
                        <a:buNone/>
                        <a:tabLst/>
                        <a:defRPr/>
                      </a:pPr>
                      <a:endParaRPr kumimoji="0" lang="en-US" sz="3200" b="0" i="0" u="none" strike="noStrike" kern="0" cap="none" spc="0" normalizeH="0" baseline="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02565561"/>
                  </a:ext>
                </a:extLst>
              </a:tr>
            </a:tbl>
          </a:graphicData>
        </a:graphic>
      </p:graphicFrame>
      <p:pic>
        <p:nvPicPr>
          <p:cNvPr id="12" name="Picture 4" descr="5 Bible Lessons to Learn From the Book of Genesis | Jack Wellman">
            <a:extLst>
              <a:ext uri="{FF2B5EF4-FFF2-40B4-BE49-F238E27FC236}">
                <a16:creationId xmlns:a16="http://schemas.microsoft.com/office/drawing/2014/main" id="{BB928A33-AF8F-4BCD-AF26-AFBCC9F57C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6271" y="2743200"/>
            <a:ext cx="2059461"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46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800564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5722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9393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838200" y="1447800"/>
            <a:ext cx="86106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Family sent away (22-23)</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wrestles with the Angel of the Lord (24)</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thigh dislocated (25)</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Struggle for blessing (26-28)</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Angel of the Lord’s identity (29)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Results of the encounter (30-32)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32:22-32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Peniel</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272" y="3410607"/>
            <a:ext cx="3224783" cy="2743200"/>
          </a:xfrm>
          <a:prstGeom prst="rect">
            <a:avLst/>
          </a:prstGeom>
        </p:spPr>
      </p:pic>
    </p:spTree>
    <p:extLst>
      <p:ext uri="{BB962C8B-B14F-4D97-AF65-F5344CB8AC3E}">
        <p14:creationId xmlns:p14="http://schemas.microsoft.com/office/powerpoint/2010/main" val="425783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34382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2209800" y="152400"/>
            <a:ext cx="7400925" cy="914400"/>
          </a:xfrm>
        </p:spPr>
        <p:txBody>
          <a:bodyPr/>
          <a:lstStyle/>
          <a:p>
            <a:pPr marL="742950" indent="-742950" algn="ctr" eaLnBrk="1" hangingPunct="1">
              <a:buClr>
                <a:srgbClr val="CC66FF"/>
              </a:buClr>
              <a:buFont typeface="+mj-lt"/>
              <a:buAutoNum type="alphaUcPeriod" startAt="5"/>
            </a:pPr>
            <a:r>
              <a:rPr lang="en-US" sz="3600" dirty="0">
                <a:effectLst>
                  <a:outerShdw blurRad="38100" dist="38100" dir="2700000" algn="tl">
                    <a:srgbClr val="000000">
                      <a:alpha val="43137"/>
                    </a:srgbClr>
                  </a:outerShdw>
                </a:effectLst>
              </a:rPr>
              <a:t>Genesis 32:29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Angel of the Lord’s Identity</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Jacob’s question (29a)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Angel’s answer (29b)</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Angel blesses Jacob (29c)</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6778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r="67003"/>
          <a:stretch/>
        </p:blipFill>
        <p:spPr>
          <a:xfrm>
            <a:off x="4019512" y="914400"/>
            <a:ext cx="4152976" cy="5029200"/>
          </a:xfrm>
          <a:prstGeom prst="rect">
            <a:avLst/>
          </a:prstGeom>
        </p:spPr>
      </p:pic>
      <p:pic>
        <p:nvPicPr>
          <p:cNvPr id="2" name="Picture 1">
            <a:extLst>
              <a:ext uri="{FF2B5EF4-FFF2-40B4-BE49-F238E27FC236}">
                <a16:creationId xmlns:a16="http://schemas.microsoft.com/office/drawing/2014/main" id="{1BBCE684-E08D-021D-1A2A-C029311D0D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07656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l="33705"/>
          <a:stretch/>
        </p:blipFill>
        <p:spPr>
          <a:xfrm>
            <a:off x="2303284" y="1143000"/>
            <a:ext cx="7585433" cy="4572000"/>
          </a:xfrm>
          <a:prstGeom prst="rect">
            <a:avLst/>
          </a:prstGeom>
        </p:spPr>
      </p:pic>
      <p:pic>
        <p:nvPicPr>
          <p:cNvPr id="2" name="Picture 1">
            <a:extLst>
              <a:ext uri="{FF2B5EF4-FFF2-40B4-BE49-F238E27FC236}">
                <a16:creationId xmlns:a16="http://schemas.microsoft.com/office/drawing/2014/main" id="{A52EAFE5-7848-F2C6-0C29-38733677FE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44092697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7975"/>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35536</TotalTime>
  <Words>1320</Words>
  <Application>Microsoft Office PowerPoint</Application>
  <PresentationFormat>Widescreen</PresentationFormat>
  <Paragraphs>142</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Azure</vt:lpstr>
      <vt:lpstr>PowerPoint Presentation</vt:lpstr>
      <vt:lpstr>GENESIS STRUCTURE</vt:lpstr>
      <vt:lpstr>PowerPoint Presentation</vt:lpstr>
      <vt:lpstr>Genesis 32:1‒33:17 Jacob and Esau</vt:lpstr>
      <vt:lpstr>III. Genesis 32:22-32 Peniel</vt:lpstr>
      <vt:lpstr>Genesis 32:29 Angel of the Lord’s Identity</vt:lpstr>
      <vt:lpstr>Genesis 32:29 Angel of the Lord’s Identity</vt:lpstr>
      <vt:lpstr>PowerPoint Presentation</vt:lpstr>
      <vt:lpstr>PowerPoint Presentation</vt:lpstr>
      <vt:lpstr>PowerPoint Presentation</vt:lpstr>
      <vt:lpstr>Names for God in Genesis</vt:lpstr>
      <vt:lpstr>Genesis 32:29 Angel of the Lord’s Identity</vt:lpstr>
      <vt:lpstr>PowerPoint Presentation</vt:lpstr>
      <vt:lpstr>PowerPoint Presentation</vt:lpstr>
      <vt:lpstr>PowerPoint Presentation</vt:lpstr>
      <vt:lpstr>PowerPoint Presentation</vt:lpstr>
      <vt:lpstr>Genesis 32:29 Angel of the Lord’s Identity</vt:lpstr>
      <vt:lpstr>PowerPoint Presentation</vt:lpstr>
      <vt:lpstr>PowerPoint Presentation</vt:lpstr>
      <vt:lpstr>PowerPoint Presentation</vt:lpstr>
      <vt:lpstr>III. Genesis 32:22-32 Peniel</vt:lpstr>
      <vt:lpstr>Genesis 32:30-32 Results of the Encounter</vt:lpstr>
      <vt:lpstr>Genesis 32:30-32 Results of the Encounter</vt:lpstr>
      <vt:lpstr>PowerPoint Presentation</vt:lpstr>
      <vt:lpstr>PowerPoint Presentation</vt:lpstr>
      <vt:lpstr>PowerPoint Presentation</vt:lpstr>
      <vt:lpstr>PowerPoint Presentation</vt:lpstr>
      <vt:lpstr>PowerPoint Presentation</vt:lpstr>
      <vt:lpstr>PowerPoint Presentation</vt:lpstr>
      <vt:lpstr>Genesis 32:30-32 Results of the Encounter</vt:lpstr>
      <vt:lpstr>Genesis 32:30-32 Results of the Encounter</vt:lpstr>
      <vt:lpstr>PowerPoint Presentation</vt:lpstr>
      <vt:lpstr>PowerPoint Presentation</vt:lpstr>
      <vt:lpstr>PowerPoint Presentation</vt:lpstr>
      <vt:lpstr>Conclusion</vt:lpstr>
      <vt:lpstr>III. Genesis 32:22-32 Peniel</vt:lpstr>
      <vt:lpstr>Genesis 32:1‒33:17 Jacob and Esau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131 - 32v22-32 - 16x9</dc:title>
  <dc:subject>Genesis 32</dc:subject>
  <dc:creator>A. Woods</dc:creator>
  <dc:description>Modified by Jim McGowan</dc:description>
  <cp:lastModifiedBy>anne woods</cp:lastModifiedBy>
  <cp:revision>3621</cp:revision>
  <cp:lastPrinted>2023-08-17T17:25:24Z</cp:lastPrinted>
  <dcterms:created xsi:type="dcterms:W3CDTF">2009-03-17T12:21:13Z</dcterms:created>
  <dcterms:modified xsi:type="dcterms:W3CDTF">2023-08-27T02:21:09Z</dcterms:modified>
</cp:coreProperties>
</file>