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6.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notesSlides/notesSlide7.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notesSlides/notesSlide8.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9"/>
  </p:notesMasterIdLst>
  <p:handoutMasterIdLst>
    <p:handoutMasterId r:id="rId190"/>
  </p:handoutMasterIdLst>
  <p:sldIdLst>
    <p:sldId id="2501" r:id="rId2"/>
    <p:sldId id="284" r:id="rId3"/>
    <p:sldId id="2573" r:id="rId4"/>
    <p:sldId id="3742" r:id="rId5"/>
    <p:sldId id="9628" r:id="rId6"/>
    <p:sldId id="5512" r:id="rId7"/>
    <p:sldId id="2575" r:id="rId8"/>
    <p:sldId id="2576" r:id="rId9"/>
    <p:sldId id="9629" r:id="rId10"/>
    <p:sldId id="9630" r:id="rId11"/>
    <p:sldId id="2579" r:id="rId12"/>
    <p:sldId id="9635" r:id="rId13"/>
    <p:sldId id="6594" r:id="rId14"/>
    <p:sldId id="9636" r:id="rId15"/>
    <p:sldId id="6591" r:id="rId16"/>
    <p:sldId id="2612" r:id="rId17"/>
    <p:sldId id="6592" r:id="rId18"/>
    <p:sldId id="6586" r:id="rId19"/>
    <p:sldId id="9637" r:id="rId20"/>
    <p:sldId id="275" r:id="rId21"/>
    <p:sldId id="276" r:id="rId22"/>
    <p:sldId id="9638" r:id="rId23"/>
    <p:sldId id="6593" r:id="rId24"/>
    <p:sldId id="2755" r:id="rId25"/>
    <p:sldId id="9640" r:id="rId26"/>
    <p:sldId id="2582" r:id="rId27"/>
    <p:sldId id="2583" r:id="rId28"/>
    <p:sldId id="9641" r:id="rId29"/>
    <p:sldId id="2672" r:id="rId30"/>
    <p:sldId id="9631" r:id="rId31"/>
    <p:sldId id="2631" r:id="rId32"/>
    <p:sldId id="2315" r:id="rId33"/>
    <p:sldId id="2387" r:id="rId34"/>
    <p:sldId id="2584" r:id="rId35"/>
    <p:sldId id="5514" r:id="rId36"/>
    <p:sldId id="9642" r:id="rId37"/>
    <p:sldId id="1529" r:id="rId38"/>
    <p:sldId id="3733" r:id="rId39"/>
    <p:sldId id="3732" r:id="rId40"/>
    <p:sldId id="6584" r:id="rId41"/>
    <p:sldId id="5518" r:id="rId42"/>
    <p:sldId id="3721" r:id="rId43"/>
    <p:sldId id="3720" r:id="rId44"/>
    <p:sldId id="2611" r:id="rId45"/>
    <p:sldId id="3734" r:id="rId46"/>
    <p:sldId id="3771" r:id="rId47"/>
    <p:sldId id="6576" r:id="rId48"/>
    <p:sldId id="9643" r:id="rId49"/>
    <p:sldId id="9644" r:id="rId50"/>
    <p:sldId id="9639" r:id="rId51"/>
    <p:sldId id="5516" r:id="rId52"/>
    <p:sldId id="9645" r:id="rId53"/>
    <p:sldId id="5515" r:id="rId54"/>
    <p:sldId id="9647" r:id="rId55"/>
    <p:sldId id="6583" r:id="rId56"/>
    <p:sldId id="2673" r:id="rId57"/>
    <p:sldId id="1269" r:id="rId58"/>
    <p:sldId id="1349" r:id="rId59"/>
    <p:sldId id="492" r:id="rId60"/>
    <p:sldId id="6577" r:id="rId61"/>
    <p:sldId id="6315" r:id="rId62"/>
    <p:sldId id="6407" r:id="rId63"/>
    <p:sldId id="1154" r:id="rId64"/>
    <p:sldId id="9648" r:id="rId65"/>
    <p:sldId id="9649" r:id="rId66"/>
    <p:sldId id="3724" r:id="rId67"/>
    <p:sldId id="9650" r:id="rId68"/>
    <p:sldId id="2613" r:id="rId69"/>
    <p:sldId id="2654" r:id="rId70"/>
    <p:sldId id="2655" r:id="rId71"/>
    <p:sldId id="5511" r:id="rId72"/>
    <p:sldId id="6414" r:id="rId73"/>
    <p:sldId id="9651" r:id="rId74"/>
    <p:sldId id="2614" r:id="rId75"/>
    <p:sldId id="9652" r:id="rId76"/>
    <p:sldId id="9653" r:id="rId77"/>
    <p:sldId id="3723" r:id="rId78"/>
    <p:sldId id="9654" r:id="rId79"/>
    <p:sldId id="2619" r:id="rId80"/>
    <p:sldId id="6412" r:id="rId81"/>
    <p:sldId id="6408" r:id="rId82"/>
    <p:sldId id="6409" r:id="rId83"/>
    <p:sldId id="2785" r:id="rId84"/>
    <p:sldId id="6415" r:id="rId85"/>
    <p:sldId id="6411" r:id="rId86"/>
    <p:sldId id="6410" r:id="rId87"/>
    <p:sldId id="9655" r:id="rId88"/>
    <p:sldId id="9657" r:id="rId89"/>
    <p:sldId id="9043" r:id="rId90"/>
    <p:sldId id="4645" r:id="rId91"/>
    <p:sldId id="9035" r:id="rId92"/>
    <p:sldId id="9656" r:id="rId93"/>
    <p:sldId id="2674" r:id="rId94"/>
    <p:sldId id="9658" r:id="rId95"/>
    <p:sldId id="3722" r:id="rId96"/>
    <p:sldId id="2600" r:id="rId97"/>
    <p:sldId id="3760" r:id="rId98"/>
    <p:sldId id="2602" r:id="rId99"/>
    <p:sldId id="6562" r:id="rId100"/>
    <p:sldId id="2603" r:id="rId101"/>
    <p:sldId id="9659" r:id="rId102"/>
    <p:sldId id="6508" r:id="rId103"/>
    <p:sldId id="9660" r:id="rId104"/>
    <p:sldId id="9661" r:id="rId105"/>
    <p:sldId id="5600" r:id="rId106"/>
    <p:sldId id="6567" r:id="rId107"/>
    <p:sldId id="9662" r:id="rId108"/>
    <p:sldId id="2660" r:id="rId109"/>
    <p:sldId id="6566" r:id="rId110"/>
    <p:sldId id="6479" r:id="rId111"/>
    <p:sldId id="2617" r:id="rId112"/>
    <p:sldId id="5073" r:id="rId113"/>
    <p:sldId id="2661" r:id="rId114"/>
    <p:sldId id="2662" r:id="rId115"/>
    <p:sldId id="3920" r:id="rId116"/>
    <p:sldId id="9663" r:id="rId117"/>
    <p:sldId id="4882" r:id="rId118"/>
    <p:sldId id="6568" r:id="rId119"/>
    <p:sldId id="2663" r:id="rId120"/>
    <p:sldId id="1152" r:id="rId121"/>
    <p:sldId id="2678" r:id="rId122"/>
    <p:sldId id="9664" r:id="rId123"/>
    <p:sldId id="2604" r:id="rId124"/>
    <p:sldId id="6590" r:id="rId125"/>
    <p:sldId id="2651" r:id="rId126"/>
    <p:sldId id="6631" r:id="rId127"/>
    <p:sldId id="9587" r:id="rId128"/>
    <p:sldId id="9613" r:id="rId129"/>
    <p:sldId id="9339" r:id="rId130"/>
    <p:sldId id="9340" r:id="rId131"/>
    <p:sldId id="9614" r:id="rId132"/>
    <p:sldId id="2665" r:id="rId133"/>
    <p:sldId id="2666" r:id="rId134"/>
    <p:sldId id="9665" r:id="rId135"/>
    <p:sldId id="2679" r:id="rId136"/>
    <p:sldId id="988" r:id="rId137"/>
    <p:sldId id="8956" r:id="rId138"/>
    <p:sldId id="8957" r:id="rId139"/>
    <p:sldId id="8959" r:id="rId140"/>
    <p:sldId id="8958" r:id="rId141"/>
    <p:sldId id="8960" r:id="rId142"/>
    <p:sldId id="8961" r:id="rId143"/>
    <p:sldId id="8962" r:id="rId144"/>
    <p:sldId id="9615" r:id="rId145"/>
    <p:sldId id="3729" r:id="rId146"/>
    <p:sldId id="3730" r:id="rId147"/>
    <p:sldId id="3731" r:id="rId148"/>
    <p:sldId id="8953" r:id="rId149"/>
    <p:sldId id="3728" r:id="rId150"/>
    <p:sldId id="8952" r:id="rId151"/>
    <p:sldId id="9616" r:id="rId152"/>
    <p:sldId id="3770" r:id="rId153"/>
    <p:sldId id="3772" r:id="rId154"/>
    <p:sldId id="6578" r:id="rId155"/>
    <p:sldId id="8951" r:id="rId156"/>
    <p:sldId id="9617" r:id="rId157"/>
    <p:sldId id="9618" r:id="rId158"/>
    <p:sldId id="3727" r:id="rId159"/>
    <p:sldId id="9620" r:id="rId160"/>
    <p:sldId id="9621" r:id="rId161"/>
    <p:sldId id="9666" r:id="rId162"/>
    <p:sldId id="9646" r:id="rId163"/>
    <p:sldId id="3741" r:id="rId164"/>
    <p:sldId id="6587" r:id="rId165"/>
    <p:sldId id="9667" r:id="rId166"/>
    <p:sldId id="9619" r:id="rId167"/>
    <p:sldId id="8954" r:id="rId168"/>
    <p:sldId id="8955" r:id="rId169"/>
    <p:sldId id="3738" r:id="rId170"/>
    <p:sldId id="942" r:id="rId171"/>
    <p:sldId id="943" r:id="rId172"/>
    <p:sldId id="9668" r:id="rId173"/>
    <p:sldId id="6571" r:id="rId174"/>
    <p:sldId id="6570" r:id="rId175"/>
    <p:sldId id="3739" r:id="rId176"/>
    <p:sldId id="6588" r:id="rId177"/>
    <p:sldId id="9669" r:id="rId178"/>
    <p:sldId id="3777" r:id="rId179"/>
    <p:sldId id="9626" r:id="rId180"/>
    <p:sldId id="9632" r:id="rId181"/>
    <p:sldId id="9633" r:id="rId182"/>
    <p:sldId id="1348" r:id="rId183"/>
    <p:sldId id="9670" r:id="rId184"/>
    <p:sldId id="9671" r:id="rId185"/>
    <p:sldId id="2650" r:id="rId186"/>
    <p:sldId id="5613" r:id="rId187"/>
    <p:sldId id="9634" r:id="rId188"/>
  </p:sldIdLst>
  <p:sldSz cx="12192000" cy="6858000"/>
  <p:notesSz cx="7315200" cy="9601200"/>
  <p:custDataLst>
    <p:tags r:id="rId191"/>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00CC"/>
    <a:srgbClr val="003399"/>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65362" autoAdjust="0"/>
  </p:normalViewPr>
  <p:slideViewPr>
    <p:cSldViewPr>
      <p:cViewPr varScale="1">
        <p:scale>
          <a:sx n="60" d="100"/>
          <a:sy n="60" d="100"/>
        </p:scale>
        <p:origin x="108" y="49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192" y="8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gs" Target="tags/tag1.xml"/><Relationship Id="rId196"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800" dirty="0"/>
              <a:t>Dr. Andy Woods</a:t>
            </a:r>
          </a:p>
          <a:p>
            <a:pPr>
              <a:defRPr/>
            </a:pPr>
            <a:r>
              <a:rPr lang="en-US" sz="1800" dirty="0"/>
              <a:t>2 Thessalonians – 007 – 2v3a</a:t>
            </a:r>
          </a:p>
          <a:p>
            <a:pPr>
              <a:defRPr/>
            </a:pPr>
            <a:r>
              <a:rPr lang="en-US" sz="1800" dirty="0"/>
              <a:t>08-27-2023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8/26/2023</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8/26/2023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136</a:t>
            </a:fld>
            <a:endParaRPr lang="en-US" altLang="en-US" dirty="0"/>
          </a:p>
        </p:txBody>
      </p:sp>
    </p:spTree>
    <p:extLst>
      <p:ext uri="{BB962C8B-B14F-4D97-AF65-F5344CB8AC3E}">
        <p14:creationId xmlns:p14="http://schemas.microsoft.com/office/powerpoint/2010/main" val="70472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8/26/2023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137</a:t>
            </a:fld>
            <a:endParaRPr lang="en-US" altLang="en-US" dirty="0"/>
          </a:p>
        </p:txBody>
      </p:sp>
    </p:spTree>
    <p:extLst>
      <p:ext uri="{BB962C8B-B14F-4D97-AF65-F5344CB8AC3E}">
        <p14:creationId xmlns:p14="http://schemas.microsoft.com/office/powerpoint/2010/main" val="410248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8/26/2023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138</a:t>
            </a:fld>
            <a:endParaRPr lang="en-US" altLang="en-US" dirty="0"/>
          </a:p>
        </p:txBody>
      </p:sp>
    </p:spTree>
    <p:extLst>
      <p:ext uri="{BB962C8B-B14F-4D97-AF65-F5344CB8AC3E}">
        <p14:creationId xmlns:p14="http://schemas.microsoft.com/office/powerpoint/2010/main" val="3643610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8/26/2023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139</a:t>
            </a:fld>
            <a:endParaRPr lang="en-US" altLang="en-US" dirty="0"/>
          </a:p>
        </p:txBody>
      </p:sp>
    </p:spTree>
    <p:extLst>
      <p:ext uri="{BB962C8B-B14F-4D97-AF65-F5344CB8AC3E}">
        <p14:creationId xmlns:p14="http://schemas.microsoft.com/office/powerpoint/2010/main" val="376141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8/26/2023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140</a:t>
            </a:fld>
            <a:endParaRPr lang="en-US" altLang="en-US" dirty="0"/>
          </a:p>
        </p:txBody>
      </p:sp>
    </p:spTree>
    <p:extLst>
      <p:ext uri="{BB962C8B-B14F-4D97-AF65-F5344CB8AC3E}">
        <p14:creationId xmlns:p14="http://schemas.microsoft.com/office/powerpoint/2010/main" val="11134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8/26/2023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141</a:t>
            </a:fld>
            <a:endParaRPr lang="en-US" altLang="en-US" dirty="0"/>
          </a:p>
        </p:txBody>
      </p:sp>
    </p:spTree>
    <p:extLst>
      <p:ext uri="{BB962C8B-B14F-4D97-AF65-F5344CB8AC3E}">
        <p14:creationId xmlns:p14="http://schemas.microsoft.com/office/powerpoint/2010/main" val="373129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8/26/2023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142</a:t>
            </a:fld>
            <a:endParaRPr lang="en-US" altLang="en-US" dirty="0"/>
          </a:p>
        </p:txBody>
      </p:sp>
    </p:spTree>
    <p:extLst>
      <p:ext uri="{BB962C8B-B14F-4D97-AF65-F5344CB8AC3E}">
        <p14:creationId xmlns:p14="http://schemas.microsoft.com/office/powerpoint/2010/main" val="127686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8/26/2023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143</a:t>
            </a:fld>
            <a:endParaRPr lang="en-US" altLang="en-US" dirty="0"/>
          </a:p>
        </p:txBody>
      </p:sp>
    </p:spTree>
    <p:extLst>
      <p:ext uri="{BB962C8B-B14F-4D97-AF65-F5344CB8AC3E}">
        <p14:creationId xmlns:p14="http://schemas.microsoft.com/office/powerpoint/2010/main" val="151451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35428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147695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dirty="0"/>
          </a:p>
        </p:txBody>
      </p:sp>
    </p:spTree>
    <p:extLst>
      <p:ext uri="{BB962C8B-B14F-4D97-AF65-F5344CB8AC3E}">
        <p14:creationId xmlns:p14="http://schemas.microsoft.com/office/powerpoint/2010/main" val="427573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 id="2147496306" r:id="rId14"/>
    <p:sldLayoutId id="2147496308"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2.xml"/><Relationship Id="rId4" Type="http://schemas.openxmlformats.org/officeDocument/2006/relationships/image" Target="../media/image52.png"/><Relationship Id="rId9" Type="http://schemas.openxmlformats.org/officeDocument/2006/relationships/image" Target="../media/image47.png"/></Relationships>
</file>

<file path=ppt/slides/_rels/slide13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5.xml"/><Relationship Id="rId4" Type="http://schemas.openxmlformats.org/officeDocument/2006/relationships/image" Target="../media/image52.png"/><Relationship Id="rId9" Type="http://schemas.openxmlformats.org/officeDocument/2006/relationships/image" Target="../media/image47.png"/></Relationships>
</file>

<file path=ppt/slides/_rels/slide1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8.xml"/><Relationship Id="rId4" Type="http://schemas.openxmlformats.org/officeDocument/2006/relationships/image" Target="../media/image52.png"/><Relationship Id="rId9" Type="http://schemas.openxmlformats.org/officeDocument/2006/relationships/image" Target="../media/image47.png"/></Relationships>
</file>

<file path=ppt/slides/_rels/slide13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1.xml"/><Relationship Id="rId4" Type="http://schemas.openxmlformats.org/officeDocument/2006/relationships/image" Target="../media/image52.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4.xml"/><Relationship Id="rId4" Type="http://schemas.openxmlformats.org/officeDocument/2006/relationships/image" Target="../media/image52.png"/><Relationship Id="rId9" Type="http://schemas.openxmlformats.org/officeDocument/2006/relationships/image" Target="../media/image47.png"/></Relationships>
</file>

<file path=ppt/slides/_rels/slide14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7.xml"/><Relationship Id="rId4" Type="http://schemas.openxmlformats.org/officeDocument/2006/relationships/image" Target="../media/image52.png"/><Relationship Id="rId9" Type="http://schemas.openxmlformats.org/officeDocument/2006/relationships/image" Target="../media/image47.png"/></Relationships>
</file>

<file path=ppt/slides/_rels/slide14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20.xml"/><Relationship Id="rId4" Type="http://schemas.openxmlformats.org/officeDocument/2006/relationships/image" Target="../media/image52.png"/><Relationship Id="rId9" Type="http://schemas.openxmlformats.org/officeDocument/2006/relationships/image" Target="../media/image47.png"/></Relationships>
</file>

<file path=ppt/slides/_rels/slide14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22.xml"/><Relationship Id="rId7" Type="http://schemas.openxmlformats.org/officeDocument/2006/relationships/customXml" Target="../ink/ink24.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23.xml"/><Relationship Id="rId4" Type="http://schemas.openxmlformats.org/officeDocument/2006/relationships/image" Target="../media/image52.png"/><Relationship Id="rId9" Type="http://schemas.openxmlformats.org/officeDocument/2006/relationships/image" Target="../media/image4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2.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1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1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17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17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1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F204D2-030C-45FA-95EF-DCE609C49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1" y="5209309"/>
            <a:ext cx="913733" cy="1371600"/>
          </a:xfrm>
          <a:prstGeom prst="rect">
            <a:avLst/>
          </a:prstGeom>
        </p:spPr>
      </p:pic>
      <p:pic>
        <p:nvPicPr>
          <p:cNvPr id="8" name="Picture 7">
            <a:extLst>
              <a:ext uri="{FF2B5EF4-FFF2-40B4-BE49-F238E27FC236}">
                <a16:creationId xmlns:a16="http://schemas.microsoft.com/office/drawing/2014/main" id="{DABC90B4-9D19-4A6A-BA8D-22C5C2D0CB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1577" y="2286003"/>
            <a:ext cx="2228851" cy="27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34962ED-5D2D-4373-85E1-4BEE568CDCC9}"/>
              </a:ext>
            </a:extLst>
          </p:cNvPr>
          <p:cNvSpPr txBox="1">
            <a:spLocks/>
          </p:cNvSpPr>
          <p:nvPr/>
        </p:nvSpPr>
        <p:spPr bwMode="auto">
          <a:xfrm>
            <a:off x="3714751" y="5209309"/>
            <a:ext cx="4762500" cy="1524000"/>
          </a:xfrm>
          <a:prstGeom prst="rect">
            <a:avLst/>
          </a:prstGeom>
          <a:noFill/>
          <a:ln w="9525">
            <a:noFill/>
            <a:miter lim="800000"/>
            <a:headEnd/>
            <a:tailEnd/>
          </a:ln>
          <a:effectLst/>
        </p:spPr>
        <p:txBody>
          <a:bodyPr vert="horz" wrap="square" lIns="92075" tIns="46039" rIns="92075" bIns="46039"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11" name="Title 1">
            <a:extLst>
              <a:ext uri="{FF2B5EF4-FFF2-40B4-BE49-F238E27FC236}">
                <a16:creationId xmlns:a16="http://schemas.microsoft.com/office/drawing/2014/main" id="{9F8EB2B7-24E6-44ED-9401-6F6BA478AE3F}"/>
              </a:ext>
            </a:extLst>
          </p:cNvPr>
          <p:cNvSpPr txBox="1">
            <a:spLocks/>
          </p:cNvSpPr>
          <p:nvPr/>
        </p:nvSpPr>
        <p:spPr bwMode="auto">
          <a:xfrm>
            <a:off x="2324100" y="228602"/>
            <a:ext cx="7543800" cy="182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hangingPunct="1">
              <a:spcBef>
                <a:spcPct val="20000"/>
              </a:spcBef>
              <a:buClr>
                <a:srgbClr val="00FFFF"/>
              </a:buClr>
              <a:buSzPct val="75000"/>
              <a:defRPr/>
            </a:pPr>
            <a:r>
              <a:rPr lang="en-US" i="1" kern="0" dirty="0">
                <a:solidFill>
                  <a:srgbClr val="FFFFCC"/>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Apostasy</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 or </a:t>
            </a:r>
            <a:r>
              <a:rPr lang="en-US" i="1"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Rapture</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t>
            </a:r>
            <a:r>
              <a:rPr lang="en-US" dirty="0">
                <a:solidFill>
                  <a:srgbClr val="00FFFF"/>
                </a:solidFill>
                <a:latin typeface="Calibri"/>
              </a:rPr>
              <a:t> </a:t>
            </a:r>
            <a:br>
              <a:rPr lang="en-US" dirty="0">
                <a:solidFill>
                  <a:srgbClr val="00FFFF"/>
                </a:solidFill>
                <a:latin typeface="Calibri"/>
              </a:rPr>
            </a:br>
            <a:r>
              <a:rPr lang="en-US" sz="3200" kern="0" dirty="0">
                <a:effectLst>
                  <a:outerShdw blurRad="38100" dist="38100" dir="2700000" algn="tl">
                    <a:srgbClr val="000000">
                      <a:alpha val="43137"/>
                    </a:srgbClr>
                  </a:outerShdw>
                </a:effectLst>
                <a:latin typeface="Calibri" panose="020F0502020204030204" pitchFamily="34" charset="0"/>
                <a:ea typeface="+mn-ea"/>
                <a:cs typeface="+mn-cs"/>
              </a:rPr>
              <a:t>(2 Thessalonians 2:3A)</a:t>
            </a:r>
          </a:p>
        </p:txBody>
      </p:sp>
    </p:spTree>
    <p:extLst>
      <p:ext uri="{BB962C8B-B14F-4D97-AF65-F5344CB8AC3E}">
        <p14:creationId xmlns:p14="http://schemas.microsoft.com/office/powerpoint/2010/main" val="27586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170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1584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0544C-BB21-4D76-581F-172D316A08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2 Thessalonians 2:9</a:t>
            </a:r>
          </a:p>
          <a:p>
            <a:pPr marL="0" indent="0" algn="just" eaLnBrk="1" hangingPunct="1">
              <a:spcBef>
                <a:spcPts val="0"/>
              </a:spcBef>
              <a:buNone/>
            </a:pPr>
            <a:r>
              <a:rPr lang="en-US" sz="3600" dirty="0">
                <a:cs typeface="Calibri" panose="020F0502020204030204" pitchFamily="34" charset="0"/>
              </a:rPr>
              <a:t>“that is, the one whose coming is in accord with the activity of Satan, with all power and signs and false wonders.”</a:t>
            </a:r>
          </a:p>
        </p:txBody>
      </p:sp>
      <p:pic>
        <p:nvPicPr>
          <p:cNvPr id="2" name="Picture 8">
            <a:extLst>
              <a:ext uri="{FF2B5EF4-FFF2-40B4-BE49-F238E27FC236}">
                <a16:creationId xmlns:a16="http://schemas.microsoft.com/office/drawing/2014/main" id="{727E261A-DFB1-2106-BDAB-2578BCA328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9058" y="2514600"/>
            <a:ext cx="4473885" cy="2286000"/>
          </a:xfrm>
          <a:prstGeom prst="rect">
            <a:avLst/>
          </a:prstGeom>
          <a:noFill/>
          <a:ln w="9525">
            <a:noFill/>
            <a:miter lim="800000"/>
            <a:headEnd/>
            <a:tailEnd/>
          </a:ln>
        </p:spPr>
      </p:pic>
    </p:spTree>
    <p:extLst>
      <p:ext uri="{BB962C8B-B14F-4D97-AF65-F5344CB8AC3E}">
        <p14:creationId xmlns:p14="http://schemas.microsoft.com/office/powerpoint/2010/main" val="12421836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7645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6171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814F2A-C208-CF77-85AC-9AA2BACB96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Content Placeholder 2"/>
          <p:cNvSpPr>
            <a:spLocks noGrp="1"/>
          </p:cNvSpPr>
          <p:nvPr>
            <p:ph idx="1"/>
          </p:nvPr>
        </p:nvSpPr>
        <p:spPr>
          <a:xfrm>
            <a:off x="609600" y="0"/>
            <a:ext cx="10972800" cy="5486400"/>
          </a:xfrm>
        </p:spPr>
        <p:txBody>
          <a:bodyPr/>
          <a:lstStyle/>
          <a:p>
            <a:pPr marL="0" indent="0" algn="ctr" defTabSz="514350">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Genesis 6:1-3</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when men began to multiply on the face of the land, and daughters were born to them</a:t>
            </a:r>
            <a:r>
              <a:rPr lang="en-US" sz="3400" dirty="0">
                <a:effectLst/>
                <a:latin typeface="Calibri" panose="020F0502020204030204" pitchFamily="34" charset="0"/>
                <a:cs typeface="Calibri" panose="020F0502020204030204" pitchFamily="34" charset="0"/>
              </a:rPr>
              <a:t>, </a:t>
            </a:r>
            <a:r>
              <a:rPr lang="en-US" sz="3400" baseline="30000" dirty="0">
                <a:effectLst/>
                <a:latin typeface="Calibri" panose="020F0502020204030204" pitchFamily="34" charset="0"/>
                <a:cs typeface="Calibri" panose="020F0502020204030204" pitchFamily="34" charset="0"/>
              </a:rPr>
              <a:t>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sons of God saw that the daughters of men were beautiful; and they took wives for themselves, whomever they chose. </a:t>
            </a:r>
            <a:r>
              <a:rPr lang="en-US" sz="3400" baseline="30000" dirty="0">
                <a:effectLst/>
                <a:latin typeface="Calibri" panose="020F0502020204030204" pitchFamily="34" charset="0"/>
                <a:cs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Lord said,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Spirit shall not strive with man forever, because he also is flesh; nevertheless his days shall be one hundred and twenty years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941241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A7C0F-E45E-432D-EB2C-D9A8F89861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9939" name="Rectangle 3"/>
          <p:cNvSpPr>
            <a:spLocks noGrp="1"/>
          </p:cNvSpPr>
          <p:nvPr>
            <p:ph type="body" sz="half" idx="2"/>
          </p:nvPr>
        </p:nvSpPr>
        <p:spPr>
          <a:xfrm>
            <a:off x="609600" y="0"/>
            <a:ext cx="10972800"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ea typeface="+mj-ea"/>
                <a:cs typeface="Calibri" panose="020F0502020204030204" pitchFamily="34" charset="0"/>
              </a:rPr>
              <a:t>John 16:7-11</a:t>
            </a:r>
          </a:p>
          <a:p>
            <a:pPr marL="0" indent="0" algn="just">
              <a:spcBef>
                <a:spcPts val="0"/>
              </a:spcBef>
              <a:buNone/>
            </a:pPr>
            <a:r>
              <a:rPr lang="en-US" sz="3350" dirty="0">
                <a:effectLst>
                  <a:outerShdw blurRad="38100" dist="38100" dir="2700000" algn="tl">
                    <a:srgbClr val="000000">
                      <a:alpha val="43137"/>
                    </a:srgbClr>
                  </a:outerShdw>
                </a:effectLst>
                <a:cs typeface="Calibri" panose="020F0502020204030204" pitchFamily="34" charset="0"/>
              </a:rPr>
              <a:t>“</a:t>
            </a:r>
            <a:r>
              <a:rPr lang="en-US" sz="3350" baseline="30000" dirty="0">
                <a:effectLst/>
                <a:cs typeface="Calibri" panose="020F0502020204030204" pitchFamily="34" charset="0"/>
              </a:rPr>
              <a:t>7 </a:t>
            </a:r>
            <a:r>
              <a:rPr lang="en-US" sz="3350" dirty="0">
                <a:effectLst/>
                <a:cs typeface="Calibri" panose="020F0502020204030204" pitchFamily="34" charset="0"/>
              </a:rPr>
              <a:t>But I tell you the truth, it is to your advantage that I go away; for if I do not go away, the </a:t>
            </a:r>
            <a:r>
              <a:rPr lang="en-US" sz="3350" b="1" u="sng" dirty="0">
                <a:solidFill>
                  <a:srgbClr val="FFFFCC"/>
                </a:solidFill>
                <a:effectLst/>
                <a:cs typeface="Calibri" panose="020F0502020204030204" pitchFamily="34" charset="0"/>
              </a:rPr>
              <a:t>Helper</a:t>
            </a:r>
            <a:r>
              <a:rPr lang="en-US" sz="3350" dirty="0">
                <a:effectLst/>
                <a:cs typeface="Calibri" panose="020F0502020204030204" pitchFamily="34" charset="0"/>
              </a:rPr>
              <a:t> will not come to you; but if I go, I will send </a:t>
            </a:r>
            <a:r>
              <a:rPr lang="en-US" sz="3350" b="1" u="sng" dirty="0">
                <a:solidFill>
                  <a:srgbClr val="FFFFCC"/>
                </a:solidFill>
                <a:effectLst/>
                <a:cs typeface="Calibri" panose="020F0502020204030204" pitchFamily="34" charset="0"/>
              </a:rPr>
              <a:t>Him</a:t>
            </a:r>
            <a:r>
              <a:rPr lang="en-US" sz="3350" dirty="0">
                <a:effectLst/>
                <a:cs typeface="Calibri" panose="020F0502020204030204" pitchFamily="34" charset="0"/>
              </a:rPr>
              <a:t> to you. </a:t>
            </a:r>
            <a:r>
              <a:rPr lang="en-US" sz="3350" baseline="30000" dirty="0">
                <a:effectLst/>
                <a:cs typeface="Calibri" panose="020F0502020204030204" pitchFamily="34" charset="0"/>
              </a:rPr>
              <a:t>8 </a:t>
            </a:r>
            <a:r>
              <a:rPr lang="en-US" sz="3350" dirty="0">
                <a:effectLst/>
                <a:cs typeface="Calibri" panose="020F0502020204030204" pitchFamily="34" charset="0"/>
              </a:rPr>
              <a:t>And </a:t>
            </a:r>
            <a:r>
              <a:rPr lang="en-US" sz="3350" b="1" u="sng" dirty="0">
                <a:solidFill>
                  <a:srgbClr val="FFFFCC"/>
                </a:solidFill>
                <a:effectLst/>
                <a:cs typeface="Calibri" panose="020F0502020204030204" pitchFamily="34" charset="0"/>
              </a:rPr>
              <a:t>He</a:t>
            </a:r>
            <a:r>
              <a:rPr lang="en-US" sz="3350" dirty="0">
                <a:effectLst/>
                <a:cs typeface="Calibri" panose="020F0502020204030204" pitchFamily="34" charset="0"/>
              </a:rPr>
              <a:t>, when </a:t>
            </a:r>
            <a:r>
              <a:rPr lang="en-US" sz="3350" b="1" u="sng" dirty="0">
                <a:solidFill>
                  <a:srgbClr val="FFFFCC"/>
                </a:solidFill>
                <a:effectLst/>
                <a:cs typeface="Calibri" panose="020F0502020204030204" pitchFamily="34" charset="0"/>
              </a:rPr>
              <a:t>He</a:t>
            </a:r>
            <a:r>
              <a:rPr lang="en-US" sz="3350" dirty="0">
                <a:effectLst/>
                <a:cs typeface="Calibri" panose="020F0502020204030204" pitchFamily="34" charset="0"/>
              </a:rPr>
              <a:t> comes, will convict the world concerning sin and righteousness and judgment; </a:t>
            </a:r>
            <a:r>
              <a:rPr lang="en-US" sz="3350" baseline="30000" dirty="0">
                <a:effectLst/>
                <a:cs typeface="Calibri" panose="020F0502020204030204" pitchFamily="34" charset="0"/>
              </a:rPr>
              <a:t>9 </a:t>
            </a:r>
            <a:r>
              <a:rPr lang="en-US" sz="3350" dirty="0">
                <a:effectLst/>
                <a:cs typeface="Calibri" panose="020F0502020204030204" pitchFamily="34" charset="0"/>
              </a:rPr>
              <a:t>concerning sin, because they do not believe in Me; </a:t>
            </a:r>
            <a:r>
              <a:rPr lang="en-US" sz="3350" baseline="30000" dirty="0">
                <a:effectLst/>
                <a:cs typeface="Calibri" panose="020F0502020204030204" pitchFamily="34" charset="0"/>
              </a:rPr>
              <a:t>10 </a:t>
            </a:r>
            <a:r>
              <a:rPr lang="en-US" sz="3350" dirty="0">
                <a:effectLst/>
                <a:cs typeface="Calibri" panose="020F0502020204030204" pitchFamily="34" charset="0"/>
              </a:rPr>
              <a:t>and concerning righteousness, because I go to the Father and you no longer see Me; </a:t>
            </a:r>
            <a:r>
              <a:rPr lang="en-US" sz="3350" baseline="30000" dirty="0">
                <a:effectLst/>
                <a:cs typeface="Calibri" panose="020F0502020204030204" pitchFamily="34" charset="0"/>
              </a:rPr>
              <a:t>11 </a:t>
            </a:r>
            <a:r>
              <a:rPr lang="en-US" sz="3350" dirty="0">
                <a:effectLst/>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25827085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2187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6B61B3-DA5F-3456-37D9-63D52F7B9F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430" y="3413760"/>
            <a:ext cx="1553140" cy="1463040"/>
          </a:xfrm>
          <a:prstGeom prst="rect">
            <a:avLst/>
          </a:prstGeom>
        </p:spPr>
      </p:pic>
    </p:spTree>
    <p:extLst>
      <p:ext uri="{BB962C8B-B14F-4D97-AF65-F5344CB8AC3E}">
        <p14:creationId xmlns:p14="http://schemas.microsoft.com/office/powerpoint/2010/main" val="21103395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50659-CF30-D2AF-2BAA-3AF57230CE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forever;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5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in you.</a:t>
            </a:r>
          </a:p>
        </p:txBody>
      </p:sp>
      <p:pic>
        <p:nvPicPr>
          <p:cNvPr id="2" name="Picture 1">
            <a:extLst>
              <a:ext uri="{FF2B5EF4-FFF2-40B4-BE49-F238E27FC236}">
                <a16:creationId xmlns:a16="http://schemas.microsoft.com/office/drawing/2014/main" id="{F5BB1750-33B0-4FB7-B1C6-763305E58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430" y="3413760"/>
            <a:ext cx="1553140" cy="1463040"/>
          </a:xfrm>
          <a:prstGeom prst="rect">
            <a:avLst/>
          </a:prstGeom>
        </p:spPr>
      </p:pic>
    </p:spTree>
    <p:extLst>
      <p:ext uri="{BB962C8B-B14F-4D97-AF65-F5344CB8AC3E}">
        <p14:creationId xmlns:p14="http://schemas.microsoft.com/office/powerpoint/2010/main" val="168234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10972800" cy="2016124"/>
          </a:xfrm>
        </p:spPr>
        <p:txBody>
          <a:bodyPr/>
          <a:lstStyle/>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3C3926-46CF-C7DA-D7B9-7933D840FA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7" name="TextBox 6">
            <a:extLst>
              <a:ext uri="{FF2B5EF4-FFF2-40B4-BE49-F238E27FC236}">
                <a16:creationId xmlns:a16="http://schemas.microsoft.com/office/drawing/2014/main" id="{D07927A3-5CF2-2590-BD86-0DAE4737AA4D}"/>
              </a:ext>
            </a:extLst>
          </p:cNvPr>
          <p:cNvSpPr txBox="1"/>
          <p:nvPr/>
        </p:nvSpPr>
        <p:spPr>
          <a:xfrm>
            <a:off x="609600" y="0"/>
            <a:ext cx="10972800" cy="5047536"/>
          </a:xfrm>
          <a:prstGeom prst="rect">
            <a:avLst/>
          </a:prstGeom>
          <a:noFill/>
        </p:spPr>
        <p:txBody>
          <a:bodyPr wrap="square">
            <a:spAutoFit/>
          </a:body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16:7-11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the truth, it is to your advantage that I go away; for if I do not go away, the Helper will not come to you; but if I go, I will send Him to you.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when He comes, will convict the world concerning sin and righteousness and judgment;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concerning sin, because they do not believe in Me;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concerning righteousness, because I go to the Father and you no longer see Me;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concerning judgment, because the ruler of this world has been judged.”</a:t>
            </a:r>
          </a:p>
        </p:txBody>
      </p:sp>
    </p:spTree>
    <p:extLst>
      <p:ext uri="{BB962C8B-B14F-4D97-AF65-F5344CB8AC3E}">
        <p14:creationId xmlns:p14="http://schemas.microsoft.com/office/powerpoint/2010/main" val="17376029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4C4DD-CFD6-4945-C15C-3E63C9FF30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Samuel 16:13-14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Samuel took the horn of oil and anointed him in the midst of his brothers;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came mightily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David from that day forward. And Samuel arose and went to Ramah.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Saul, and an evil spirit from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terrorized him.”</a:t>
            </a:r>
          </a:p>
        </p:txBody>
      </p:sp>
    </p:spTree>
    <p:extLst>
      <p:ext uri="{BB962C8B-B14F-4D97-AF65-F5344CB8AC3E}">
        <p14:creationId xmlns:p14="http://schemas.microsoft.com/office/powerpoint/2010/main" val="14427967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9BC6AC-1898-A7D0-4F54-C25F8CF3C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7966" y="3505200"/>
            <a:ext cx="1456068" cy="1371600"/>
          </a:xfrm>
          <a:prstGeom prst="rect">
            <a:avLst/>
          </a:prstGeom>
        </p:spPr>
      </p:pic>
    </p:spTree>
    <p:extLst>
      <p:ext uri="{BB962C8B-B14F-4D97-AF65-F5344CB8AC3E}">
        <p14:creationId xmlns:p14="http://schemas.microsoft.com/office/powerpoint/2010/main" val="25182704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F5BAF2F2-AFCD-4AB8-AC01-8CB9E758F003}"/>
              </a:ext>
            </a:extLst>
          </p:cNvPr>
          <p:cNvSpPr>
            <a:spLocks noGrp="1" noChangeArrowheads="1"/>
          </p:cNvSpPr>
          <p:nvPr>
            <p:ph type="body" idx="1"/>
          </p:nvPr>
        </p:nvSpPr>
        <p:spPr>
          <a:xfrm>
            <a:off x="609600" y="1609725"/>
            <a:ext cx="8153400" cy="4105275"/>
          </a:xfrm>
        </p:spPr>
        <p:txBody>
          <a:bodyPr>
            <a:noAutofit/>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not, however, incur the risk of pronouncing positively as to the name of Antichrist. But if it had been necessary to announce his name plainly at the present time, it would have been spoken by him who saw the apocalypse. For it was not seen long ago, but almost in our own time, at the end of the reign of Domitian.” </a:t>
            </a:r>
          </a:p>
        </p:txBody>
      </p:sp>
      <p:sp>
        <p:nvSpPr>
          <p:cNvPr id="4" name="TextBox 3">
            <a:extLst>
              <a:ext uri="{FF2B5EF4-FFF2-40B4-BE49-F238E27FC236}">
                <a16:creationId xmlns:a16="http://schemas.microsoft.com/office/drawing/2014/main" id="{A2849AE6-648D-8704-B580-558C4F8B1A26}"/>
              </a:ext>
            </a:extLst>
          </p:cNvPr>
          <p:cNvSpPr txBox="1"/>
          <p:nvPr/>
        </p:nvSpPr>
        <p:spPr>
          <a:xfrm>
            <a:off x="609600" y="235803"/>
            <a:ext cx="10972800" cy="1092607"/>
          </a:xfrm>
          <a:prstGeom prst="rect">
            <a:avLst/>
          </a:prstGeom>
          <a:noFill/>
        </p:spPr>
        <p:txBody>
          <a:bodyPr wrap="square">
            <a:spAutoFit/>
          </a:bodyPr>
          <a:lstStyle/>
          <a:p>
            <a:pPr algn="ctr">
              <a:spcAft>
                <a:spcPts val="6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Guessing the Identity of the Antichrist?</a:t>
            </a:r>
          </a:p>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Irenaeus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Against Heresies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5.30.3 </a:t>
            </a:r>
          </a:p>
        </p:txBody>
      </p:sp>
      <p:pic>
        <p:nvPicPr>
          <p:cNvPr id="5" name="Picture 4">
            <a:extLst>
              <a:ext uri="{FF2B5EF4-FFF2-40B4-BE49-F238E27FC236}">
                <a16:creationId xmlns:a16="http://schemas.microsoft.com/office/drawing/2014/main" id="{0DFCEFE0-6F56-1390-8217-C6D76C036833}"/>
              </a:ext>
            </a:extLst>
          </p:cNvPr>
          <p:cNvPicPr>
            <a:picLocks noChangeAspect="1"/>
          </p:cNvPicPr>
          <p:nvPr/>
        </p:nvPicPr>
        <p:blipFill rotWithShape="1">
          <a:blip r:embed="rId2"/>
          <a:srcRect l="12740" t="8000" r="17123" b="8000"/>
          <a:stretch/>
        </p:blipFill>
        <p:spPr>
          <a:xfrm>
            <a:off x="9144000" y="1828800"/>
            <a:ext cx="2438400" cy="3200400"/>
          </a:xfrm>
          <a:prstGeom prst="rect">
            <a:avLst/>
          </a:prstGeom>
        </p:spPr>
      </p:pic>
    </p:spTree>
    <p:extLst>
      <p:ext uri="{BB962C8B-B14F-4D97-AF65-F5344CB8AC3E}">
        <p14:creationId xmlns:p14="http://schemas.microsoft.com/office/powerpoint/2010/main" val="42405023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85F796-784A-A684-413F-F7EBCFB59E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pic>
        <p:nvPicPr>
          <p:cNvPr id="3" name="Picture 2">
            <a:extLst>
              <a:ext uri="{FF2B5EF4-FFF2-40B4-BE49-F238E27FC236}">
                <a16:creationId xmlns:a16="http://schemas.microsoft.com/office/drawing/2014/main" id="{1720A0A6-8B36-4D09-B3F7-A71510E5D2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9497" y="2438202"/>
            <a:ext cx="3853006" cy="2286198"/>
          </a:xfrm>
          <a:prstGeom prst="rect">
            <a:avLst/>
          </a:prstGeom>
        </p:spPr>
      </p:pic>
      <p:sp>
        <p:nvSpPr>
          <p:cNvPr id="6" name="TextBox 5">
            <a:extLst>
              <a:ext uri="{FF2B5EF4-FFF2-40B4-BE49-F238E27FC236}">
                <a16:creationId xmlns:a16="http://schemas.microsoft.com/office/drawing/2014/main" id="{61B46C0B-56D3-2FAB-8305-6DA213A2F285}"/>
              </a:ext>
            </a:extLst>
          </p:cNvPr>
          <p:cNvSpPr txBox="1"/>
          <p:nvPr/>
        </p:nvSpPr>
        <p:spPr>
          <a:xfrm>
            <a:off x="1066800" y="0"/>
            <a:ext cx="10058400" cy="1969770"/>
          </a:xfrm>
          <a:prstGeom prst="rect">
            <a:avLst/>
          </a:prstGeom>
          <a:noFill/>
        </p:spPr>
        <p:txBody>
          <a:bodyPr wrap="square">
            <a:spAutoFit/>
          </a:body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50:10</a:t>
            </a: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every beast of the forest is Mine, The cattle on a thousand hills.”</a:t>
            </a:r>
          </a:p>
        </p:txBody>
      </p:sp>
    </p:spTree>
    <p:extLst>
      <p:ext uri="{BB962C8B-B14F-4D97-AF65-F5344CB8AC3E}">
        <p14:creationId xmlns:p14="http://schemas.microsoft.com/office/powerpoint/2010/main" val="7538664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208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BB519B-FC7D-6CF7-F2C1-3FD301878D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9939" name="Rectangle 3"/>
          <p:cNvSpPr>
            <a:spLocks noGrp="1"/>
          </p:cNvSpPr>
          <p:nvPr>
            <p:ph type="body" sz="half" idx="2"/>
          </p:nvPr>
        </p:nvSpPr>
        <p:spPr>
          <a:xfrm>
            <a:off x="609600" y="0"/>
            <a:ext cx="10972800"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ea typeface="+mj-ea"/>
                <a:cs typeface="Calibri" panose="020F0502020204030204" pitchFamily="34" charset="0"/>
              </a:rPr>
              <a:t>1 Thessalonians 4:16-18</a:t>
            </a:r>
          </a:p>
          <a:p>
            <a:pPr marL="0" indent="0" algn="just">
              <a:spcBef>
                <a:spcPts val="0"/>
              </a:spcBef>
              <a:buNone/>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6946270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BB4B03-61B5-06A8-34C4-93F88AC1D6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7973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1981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21"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395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3471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Exemption from Death </a:t>
            </a:r>
            <a:br>
              <a:rPr lang="en-US" altLang="en-US" sz="40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(1 Cor 15:54-56)</a:t>
            </a:r>
          </a:p>
        </p:txBody>
      </p:sp>
      <p:sp>
        <p:nvSpPr>
          <p:cNvPr id="13315" name="Rectangle 3"/>
          <p:cNvSpPr>
            <a:spLocks noGrp="1" noChangeArrowheads="1"/>
          </p:cNvSpPr>
          <p:nvPr>
            <p:ph type="body" sz="half" idx="1"/>
          </p:nvPr>
        </p:nvSpPr>
        <p:spPr>
          <a:xfrm>
            <a:off x="1066800" y="1447800"/>
            <a:ext cx="6400800" cy="4953000"/>
          </a:xfrm>
        </p:spPr>
        <p:txBody>
          <a:bodyPr/>
          <a:lstStyle/>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(Gen 5:24)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Elijah (2 Kings 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(Acts 1:11; Rev 12:5)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(Acts 8:39)                                 </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(2 Cor 12:2, 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(Rev 4:1-2)</a:t>
            </a:r>
          </a:p>
          <a:p>
            <a:pPr marL="457200" indent="-457200"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witnesses (Rev 11:12)</a:t>
            </a:r>
          </a:p>
        </p:txBody>
      </p:sp>
      <p:pic>
        <p:nvPicPr>
          <p:cNvPr id="33796" name="Picture 5" descr="clip0105"/>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7780976" y="1828800"/>
            <a:ext cx="3344224" cy="3200400"/>
          </a:xfrm>
          <a:prstGeom prst="ellipse">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803200-0048-FBEB-0151-D2DCAB6725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3"/>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while I was still with you, I was telling you these things?”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23FA2F4-1BCD-49A4-82C1-56449B6551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7791" y="2514600"/>
            <a:ext cx="1836418" cy="2286000"/>
          </a:xfrm>
          <a:prstGeom prst="rect">
            <a:avLst/>
          </a:prstGeom>
        </p:spPr>
      </p:pic>
    </p:spTree>
    <p:extLst>
      <p:ext uri="{BB962C8B-B14F-4D97-AF65-F5344CB8AC3E}">
        <p14:creationId xmlns:p14="http://schemas.microsoft.com/office/powerpoint/2010/main" val="26140577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90297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4419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nvPr>
        </p:nvGraphicFramePr>
        <p:xfrm>
          <a:off x="1981200" y="182861"/>
          <a:ext cx="8229600" cy="6492281"/>
        </p:xfrm>
        <a:graphic>
          <a:graphicData uri="http://schemas.openxmlformats.org/drawingml/2006/table">
            <a:tbl>
              <a:tblPr firstRow="1" bandRow="1">
                <a:tableStyleId>{073A0DAA-6AF3-43AB-8588-CEC1D06C72B9}</a:tableStyleId>
              </a:tblPr>
              <a:tblGrid>
                <a:gridCol w="1246910">
                  <a:extLst>
                    <a:ext uri="{9D8B030D-6E8A-4147-A177-3AD203B41FA5}">
                      <a16:colId xmlns:a16="http://schemas.microsoft.com/office/drawing/2014/main" val="20000"/>
                    </a:ext>
                  </a:extLst>
                </a:gridCol>
                <a:gridCol w="3491345">
                  <a:extLst>
                    <a:ext uri="{9D8B030D-6E8A-4147-A177-3AD203B41FA5}">
                      <a16:colId xmlns:a16="http://schemas.microsoft.com/office/drawing/2014/main" val="20001"/>
                    </a:ext>
                  </a:extLst>
                </a:gridCol>
                <a:gridCol w="3491345">
                  <a:extLst>
                    <a:ext uri="{9D8B030D-6E8A-4147-A177-3AD203B41FA5}">
                      <a16:colId xmlns:a16="http://schemas.microsoft.com/office/drawing/2014/main" val="20002"/>
                    </a:ext>
                  </a:extLst>
                </a:gridCol>
              </a:tblGrid>
              <a:tr h="579133">
                <a:tc gridSpan="3">
                  <a:txBody>
                    <a:bodyPr/>
                    <a:lstStyle/>
                    <a:p>
                      <a:pPr algn="ct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“Departing First” or “Falling Away”</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18173">
                <a:tc>
                  <a:txBody>
                    <a:bodyPr/>
                    <a:lstStyle/>
                    <a:p>
                      <a:pPr algn="ctr"/>
                      <a:r>
                        <a:rPr lang="en-US" sz="2800" dirty="0">
                          <a:solidFill>
                            <a:srgbClr val="C00000"/>
                          </a:solidFill>
                          <a:latin typeface="Calibri" panose="020F0502020204030204" pitchFamily="34" charset="0"/>
                          <a:cs typeface="Calibri" panose="020F0502020204030204" pitchFamily="34" charset="0"/>
                        </a:rPr>
                        <a:t>Year</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Bible</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Translation</a:t>
                      </a:r>
                    </a:p>
                  </a:txBody>
                  <a:tcPr marT="45727" marB="45727" anchor="ctr"/>
                </a:tc>
                <a:extLst>
                  <a:ext uri="{0D108BD9-81ED-4DB2-BD59-A6C34878D82A}">
                    <a16:rowId xmlns:a16="http://schemas.microsoft.com/office/drawing/2014/main" val="10000"/>
                  </a:ext>
                </a:extLst>
              </a:tr>
              <a:tr h="548640">
                <a:tc>
                  <a:txBody>
                    <a:bodyPr/>
                    <a:lstStyle/>
                    <a:p>
                      <a:pPr algn="ctr"/>
                      <a:r>
                        <a:rPr lang="en-US" sz="2600" dirty="0">
                          <a:latin typeface="Calibri" panose="020F0502020204030204" pitchFamily="34" charset="0"/>
                          <a:cs typeface="Calibri" panose="020F0502020204030204" pitchFamily="34" charset="0"/>
                        </a:rPr>
                        <a:t>1384</a:t>
                      </a:r>
                    </a:p>
                  </a:txBody>
                  <a:tcPr marT="45727" marB="45727" anchor="ctr"/>
                </a:tc>
                <a:tc>
                  <a:txBody>
                    <a:bodyPr/>
                    <a:lstStyle/>
                    <a:p>
                      <a:r>
                        <a:rPr lang="en-US" sz="2600" dirty="0">
                          <a:latin typeface="Calibri" panose="020F0502020204030204" pitchFamily="34" charset="0"/>
                          <a:cs typeface="Calibri" panose="020F0502020204030204" pitchFamily="34" charset="0"/>
                        </a:rPr>
                        <a:t>Wycliffe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548640">
                <a:tc>
                  <a:txBody>
                    <a:bodyPr/>
                    <a:lstStyle/>
                    <a:p>
                      <a:pPr algn="ctr"/>
                      <a:r>
                        <a:rPr lang="en-US" sz="2600" dirty="0">
                          <a:latin typeface="Calibri" panose="020F0502020204030204" pitchFamily="34" charset="0"/>
                          <a:cs typeface="Calibri" panose="020F0502020204030204" pitchFamily="34" charset="0"/>
                        </a:rPr>
                        <a:t>1526</a:t>
                      </a:r>
                    </a:p>
                  </a:txBody>
                  <a:tcPr marT="45727" marB="45727" anchor="ctr"/>
                </a:tc>
                <a:tc>
                  <a:txBody>
                    <a:bodyPr/>
                    <a:lstStyle/>
                    <a:p>
                      <a:r>
                        <a:rPr lang="en-US" sz="2600" dirty="0">
                          <a:latin typeface="Calibri" panose="020F0502020204030204" pitchFamily="34" charset="0"/>
                          <a:cs typeface="Calibri" panose="020F0502020204030204" pitchFamily="34" charset="0"/>
                        </a:rPr>
                        <a:t>Tyndale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548640">
                <a:tc>
                  <a:txBody>
                    <a:bodyPr/>
                    <a:lstStyle/>
                    <a:p>
                      <a:pPr algn="ctr"/>
                      <a:r>
                        <a:rPr lang="en-US" sz="2600" dirty="0">
                          <a:latin typeface="Calibri" panose="020F0502020204030204" pitchFamily="34" charset="0"/>
                          <a:cs typeface="Calibri" panose="020F0502020204030204" pitchFamily="34" charset="0"/>
                        </a:rPr>
                        <a:t>1535</a:t>
                      </a:r>
                    </a:p>
                  </a:txBody>
                  <a:tcPr marT="45727" marB="45727" anchor="ctr"/>
                </a:tc>
                <a:tc>
                  <a:txBody>
                    <a:bodyPr/>
                    <a:lstStyle/>
                    <a:p>
                      <a:r>
                        <a:rPr lang="en-US" sz="2600" dirty="0">
                          <a:latin typeface="Calibri" panose="020F0502020204030204" pitchFamily="34" charset="0"/>
                          <a:cs typeface="Calibri" panose="020F0502020204030204" pitchFamily="34" charset="0"/>
                        </a:rPr>
                        <a:t>Coverdale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3"/>
                  </a:ext>
                </a:extLst>
              </a:tr>
              <a:tr h="548640">
                <a:tc>
                  <a:txBody>
                    <a:bodyPr/>
                    <a:lstStyle/>
                    <a:p>
                      <a:pPr algn="ctr"/>
                      <a:r>
                        <a:rPr lang="en-US" sz="2600" dirty="0">
                          <a:latin typeface="Calibri" panose="020F0502020204030204" pitchFamily="34" charset="0"/>
                          <a:cs typeface="Calibri" panose="020F0502020204030204" pitchFamily="34" charset="0"/>
                        </a:rPr>
                        <a:t>1539</a:t>
                      </a:r>
                    </a:p>
                  </a:txBody>
                  <a:tcPr marT="45727" marB="45727" anchor="ctr"/>
                </a:tc>
                <a:tc>
                  <a:txBody>
                    <a:bodyPr/>
                    <a:lstStyle/>
                    <a:p>
                      <a:r>
                        <a:rPr lang="en-US" sz="2600" dirty="0">
                          <a:latin typeface="Calibri" panose="020F0502020204030204" pitchFamily="34" charset="0"/>
                          <a:cs typeface="Calibri" panose="020F0502020204030204" pitchFamily="34" charset="0"/>
                        </a:rPr>
                        <a:t>Crammer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4"/>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Breeches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548640">
                <a:tc>
                  <a:txBody>
                    <a:bodyPr/>
                    <a:lstStyle/>
                    <a:p>
                      <a:pPr algn="ctr"/>
                      <a:r>
                        <a:rPr lang="en-US" sz="2600" dirty="0">
                          <a:latin typeface="Calibri" panose="020F0502020204030204" pitchFamily="34" charset="0"/>
                          <a:cs typeface="Calibri" panose="020F0502020204030204" pitchFamily="34" charset="0"/>
                        </a:rPr>
                        <a:t>1583</a:t>
                      </a:r>
                    </a:p>
                  </a:txBody>
                  <a:tcPr marT="45727" marB="45727" anchor="ctr"/>
                </a:tc>
                <a:tc>
                  <a:txBody>
                    <a:bodyPr/>
                    <a:lstStyle/>
                    <a:p>
                      <a:r>
                        <a:rPr lang="en-US" sz="2600" dirty="0">
                          <a:latin typeface="Calibri" panose="020F0502020204030204" pitchFamily="34" charset="0"/>
                          <a:cs typeface="Calibri" panose="020F0502020204030204" pitchFamily="34" charset="0"/>
                        </a:rPr>
                        <a:t>Beeza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548640">
                <a:tc>
                  <a:txBody>
                    <a:bodyPr/>
                    <a:lstStyle/>
                    <a:p>
                      <a:pPr algn="ctr"/>
                      <a:r>
                        <a:rPr lang="en-US" sz="2600" dirty="0">
                          <a:latin typeface="Calibri" panose="020F0502020204030204" pitchFamily="34" charset="0"/>
                          <a:cs typeface="Calibri" panose="020F0502020204030204" pitchFamily="34" charset="0"/>
                        </a:rPr>
                        <a:t>1608</a:t>
                      </a:r>
                    </a:p>
                  </a:txBody>
                  <a:tcPr marT="45727" marB="45727" anchor="ctr"/>
                </a:tc>
                <a:tc>
                  <a:txBody>
                    <a:bodyPr/>
                    <a:lstStyle/>
                    <a:p>
                      <a:r>
                        <a:rPr lang="en-US" sz="2600" dirty="0">
                          <a:latin typeface="Calibri" panose="020F0502020204030204" pitchFamily="34" charset="0"/>
                          <a:cs typeface="Calibri" panose="020F0502020204030204" pitchFamily="34" charset="0"/>
                        </a:rPr>
                        <a:t>Geneva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7"/>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Rheims Bible</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The Protestant “Revolt”</a:t>
                      </a:r>
                    </a:p>
                  </a:txBody>
                  <a:tcPr marT="45727" marB="45727" anchor="ctr"/>
                </a:tc>
                <a:extLst>
                  <a:ext uri="{0D108BD9-81ED-4DB2-BD59-A6C34878D82A}">
                    <a16:rowId xmlns:a16="http://schemas.microsoft.com/office/drawing/2014/main" val="1896520417"/>
                  </a:ext>
                </a:extLst>
              </a:tr>
              <a:tr h="548640">
                <a:tc>
                  <a:txBody>
                    <a:bodyPr/>
                    <a:lstStyle/>
                    <a:p>
                      <a:pPr algn="ctr"/>
                      <a:r>
                        <a:rPr lang="en-US" sz="2600" dirty="0">
                          <a:latin typeface="Calibri" panose="020F0502020204030204" pitchFamily="34" charset="0"/>
                          <a:cs typeface="Calibri" panose="020F0502020204030204" pitchFamily="34" charset="0"/>
                        </a:rPr>
                        <a:t>1611</a:t>
                      </a:r>
                    </a:p>
                  </a:txBody>
                  <a:tcPr marT="45727" marB="45727" anchor="ctr"/>
                </a:tc>
                <a:tc>
                  <a:txBody>
                    <a:bodyPr/>
                    <a:lstStyle/>
                    <a:p>
                      <a:r>
                        <a:rPr lang="en-US" sz="2600" dirty="0">
                          <a:latin typeface="Calibri" panose="020F0502020204030204" pitchFamily="34" charset="0"/>
                          <a:cs typeface="Calibri" panose="020F0502020204030204" pitchFamily="34" charset="0"/>
                        </a:rPr>
                        <a:t>King James V.</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Falling Away</a:t>
                      </a:r>
                    </a:p>
                  </a:txBody>
                  <a:tcPr marT="45727" marB="45727" anchor="ctr"/>
                </a:tc>
                <a:extLst>
                  <a:ext uri="{0D108BD9-81ED-4DB2-BD59-A6C34878D82A}">
                    <a16:rowId xmlns:a16="http://schemas.microsoft.com/office/drawing/2014/main" val="10008"/>
                  </a:ext>
                </a:extLst>
              </a:tr>
              <a:tr h="457213">
                <a:tc gridSpan="3">
                  <a:txBody>
                    <a:bodyPr/>
                    <a:lstStyle/>
                    <a:p>
                      <a:pPr algn="ctr"/>
                      <a:r>
                        <a:rPr lang="en-US" sz="2000" dirty="0">
                          <a:latin typeface="Calibri" panose="020F0502020204030204" pitchFamily="34" charset="0"/>
                          <a:cs typeface="Calibri" panose="020F0502020204030204" pitchFamily="34" charset="0"/>
                        </a:rPr>
                        <a:t>House, When the Trumpet Sounds, p. 270.</a:t>
                      </a:r>
                    </a:p>
                  </a:txBody>
                  <a:tcPr marT="45727" marB="45727" anchor="ctr"/>
                </a:tc>
                <a:tc hMerge="1">
                  <a:txBody>
                    <a:bodyPr/>
                    <a:lstStyle/>
                    <a:p>
                      <a:endParaRPr lang="en-US" sz="3200" dirty="0">
                        <a:latin typeface="Calibri" panose="020F0502020204030204" pitchFamily="34" charset="0"/>
                        <a:cs typeface="Calibri" panose="020F0502020204030204" pitchFamily="34" charset="0"/>
                      </a:endParaRPr>
                    </a:p>
                  </a:txBody>
                  <a:tcPr marT="45726" marB="45726"/>
                </a:tc>
                <a:tc hMerge="1">
                  <a:txBody>
                    <a:bodyPr/>
                    <a:lstStyle/>
                    <a:p>
                      <a:endParaRPr lang="en-US" sz="3200" dirty="0">
                        <a:latin typeface="Calibri" panose="020F0502020204030204" pitchFamily="34" charset="0"/>
                        <a:cs typeface="Calibri" panose="020F0502020204030204" pitchFamily="34" charset="0"/>
                      </a:endParaRPr>
                    </a:p>
                  </a:txBody>
                  <a:tcPr marT="45726" marB="45726"/>
                </a:tc>
                <a:extLst>
                  <a:ext uri="{0D108BD9-81ED-4DB2-BD59-A6C34878D82A}">
                    <a16:rowId xmlns:a16="http://schemas.microsoft.com/office/drawing/2014/main" val="2442827259"/>
                  </a:ext>
                </a:extLst>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2A2AE4-FF8A-DA87-331D-849ED2DCA6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570208"/>
          </a:xfrm>
          <a:prstGeom prst="rect">
            <a:avLst/>
          </a:prstGeom>
        </p:spPr>
        <p:txBody>
          <a:bodyPr wrap="square">
            <a:spAutoFit/>
          </a:bodyPr>
          <a:lstStyle/>
          <a:p>
            <a:pPr algn="ctr">
              <a:spcBef>
                <a:spcPts val="0"/>
              </a:spcBef>
              <a:spcAft>
                <a:spcPts val="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algn="ctr">
              <a:spcBef>
                <a:spcPts val="0"/>
              </a:spcBef>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Rheims Bible 1576</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man deceive you by any means, for unless there come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and the man of sin be revealed, the son of perdition.”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0924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6C70F-A467-DAE7-7160-39C564BD39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just">
              <a:spcBef>
                <a:spcPts val="0"/>
              </a:spcBef>
              <a:spcAft>
                <a:spcPts val="0"/>
              </a:spcAft>
            </a:pPr>
            <a:r>
              <a:rPr lang="en-US" altLang="en-US" sz="3600" kern="0" dirty="0">
                <a:latin typeface="Calibri" panose="020F0502020204030204" pitchFamily="34" charset="0"/>
              </a:rPr>
              <a:t>“</a:t>
            </a:r>
            <a:r>
              <a:rPr lang="en-US" sz="3600" dirty="0">
                <a:latin typeface="Calibri" panose="020F0502020204030204" pitchFamily="34" charset="0"/>
              </a:rPr>
              <a:t>Now in those days John the Baptist came, preaching in the wilderness of Judea, saying, ‘</a:t>
            </a:r>
            <a:r>
              <a:rPr lang="en-US" sz="3600" b="1" u="sng" dirty="0">
                <a:solidFill>
                  <a:srgbClr val="FFFFCC"/>
                </a:solidFill>
                <a:latin typeface="Calibri" panose="020F0502020204030204" pitchFamily="34" charset="0"/>
              </a:rPr>
              <a:t>Repent [</a:t>
            </a:r>
            <a:r>
              <a:rPr lang="en-US" sz="3600" b="1" i="1" u="sng" dirty="0" err="1">
                <a:solidFill>
                  <a:srgbClr val="FFFFCC"/>
                </a:solidFill>
                <a:latin typeface="Calibri" panose="020F0502020204030204" pitchFamily="34" charset="0"/>
              </a:rPr>
              <a:t>metanoeō</a:t>
            </a:r>
            <a:r>
              <a:rPr lang="en-US" sz="3600" b="1" u="sng" dirty="0">
                <a:solidFill>
                  <a:srgbClr val="FFFFCC"/>
                </a:solidFill>
                <a:latin typeface="Calibri" panose="020F0502020204030204" pitchFamily="34" charset="0"/>
              </a:rPr>
              <a:t>], for the kingdom of heaven is at hand</a:t>
            </a:r>
            <a:r>
              <a:rPr lang="en-US" sz="3600" dirty="0">
                <a:latin typeface="Calibri" panose="020F0502020204030204" pitchFamily="34" charset="0"/>
              </a:rPr>
              <a:t>.”</a:t>
            </a:r>
          </a:p>
        </p:txBody>
      </p:sp>
      <p:pic>
        <p:nvPicPr>
          <p:cNvPr id="5" name="Picture 4">
            <a:extLst>
              <a:ext uri="{FF2B5EF4-FFF2-40B4-BE49-F238E27FC236}">
                <a16:creationId xmlns:a16="http://schemas.microsoft.com/office/drawing/2014/main" id="{1FF3C22A-5FCD-4BC8-CE96-36CFFEABD9CB}"/>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26249940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B071C-BE74-29D2-E805-843D84E74E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016210"/>
          </a:xfrm>
          <a:prstGeom prst="rect">
            <a:avLst/>
          </a:prstGeom>
          <a:noFill/>
          <a:ln w="28575">
            <a:noFill/>
            <a:miter lim="800000"/>
            <a:headEnd/>
            <a:tailEnd/>
          </a:ln>
        </p:spPr>
        <p:txBody>
          <a:bodyPr wrap="square">
            <a:spAutoFit/>
          </a:bodyPr>
          <a:lstStyle/>
          <a:p>
            <a:pPr algn="ctr">
              <a:spcBef>
                <a:spcPts val="0"/>
              </a:spcBef>
              <a:spcAft>
                <a:spcPts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ctr">
              <a:spcBef>
                <a:spcPts val="0"/>
              </a:spcBef>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Rheims Bible 1576</a:t>
            </a:r>
          </a:p>
          <a:p>
            <a:pPr algn="just">
              <a:spcBef>
                <a:spcPts val="0"/>
              </a:spcBef>
              <a:spcAft>
                <a:spcPts val="0"/>
              </a:spcAft>
            </a:pPr>
            <a:r>
              <a:rPr lang="en-US" altLang="en-US" sz="3600" dirty="0">
                <a:latin typeface="Calibri" panose="020F0502020204030204" pitchFamily="34" charset="0"/>
              </a:rPr>
              <a:t>“</a:t>
            </a:r>
            <a:r>
              <a:rPr lang="en-US" sz="3600" dirty="0">
                <a:latin typeface="Calibri" panose="020F0502020204030204" pitchFamily="34" charset="0"/>
              </a:rPr>
              <a:t>AND in those days cometh John the Baptist preaching in the desert of Judea. And saying: </a:t>
            </a:r>
            <a:r>
              <a:rPr lang="en-US" sz="3600" b="1" u="sng" dirty="0">
                <a:solidFill>
                  <a:srgbClr val="FFFFCC"/>
                </a:solidFill>
                <a:latin typeface="Calibri" panose="020F0502020204030204" pitchFamily="34" charset="0"/>
              </a:rPr>
              <a:t>Do penance</a:t>
            </a:r>
            <a:r>
              <a:rPr lang="en-US" sz="3600" dirty="0">
                <a:latin typeface="Calibri" panose="020F0502020204030204" pitchFamily="34" charset="0"/>
              </a:rPr>
              <a:t>: for the kingdom of heaven is at hand.”</a:t>
            </a:r>
          </a:p>
        </p:txBody>
      </p:sp>
      <p:pic>
        <p:nvPicPr>
          <p:cNvPr id="5" name="Picture 4">
            <a:extLst>
              <a:ext uri="{FF2B5EF4-FFF2-40B4-BE49-F238E27FC236}">
                <a16:creationId xmlns:a16="http://schemas.microsoft.com/office/drawing/2014/main" id="{207B8412-94E6-76E9-4CC9-23653DE3F3C6}"/>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36705465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3A11AF-557A-26A8-8C32-42F2DFE665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923877"/>
          </a:xfrm>
          <a:prstGeom prst="rect">
            <a:avLst/>
          </a:prstGeom>
          <a:noFill/>
          <a:ln w="28575">
            <a:noFill/>
            <a:miter lim="800000"/>
            <a:headEnd/>
            <a:tailEnd/>
          </a:ln>
        </p:spPr>
        <p:txBody>
          <a:bodyPr wrap="square">
            <a:spAutoFit/>
          </a:bodyPr>
          <a:lstStyle/>
          <a:p>
            <a:pPr algn="ctr">
              <a:spcBef>
                <a:spcPts val="0"/>
              </a:spcBef>
              <a:spcAft>
                <a:spcPts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2:38</a:t>
            </a:r>
          </a:p>
          <a:p>
            <a:pPr algn="just">
              <a:spcBef>
                <a:spcPts val="0"/>
              </a:spcBef>
              <a:spcAft>
                <a:spcPts val="0"/>
              </a:spcAft>
            </a:pPr>
            <a:r>
              <a:rPr lang="en-US" altLang="en-US" sz="3600" dirty="0">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ea typeface="Calibri" panose="020F0502020204030204" pitchFamily="34" charset="0"/>
                <a:cs typeface="Calibri" panose="020F0502020204030204" pitchFamily="34" charset="0"/>
              </a:rPr>
              <a:t>Peter said to them, “</a:t>
            </a:r>
            <a:r>
              <a:rPr lang="en-US" sz="3600" b="1" u="sng" kern="0" dirty="0">
                <a:solidFill>
                  <a:srgbClr val="FFFFCC"/>
                </a:solidFill>
                <a:latin typeface="Calibri" panose="020F0502020204030204" pitchFamily="34" charset="0"/>
                <a:ea typeface="Calibri" panose="020F0502020204030204" pitchFamily="34" charset="0"/>
                <a:cs typeface="Calibri" panose="020F0502020204030204" pitchFamily="34" charset="0"/>
              </a:rPr>
              <a:t>Repent [</a:t>
            </a:r>
            <a:r>
              <a:rPr lang="en-US" sz="3600" b="1" i="1" u="sng" kern="0" dirty="0" err="1">
                <a:solidFill>
                  <a:srgbClr val="FFFFCC"/>
                </a:solidFill>
                <a:latin typeface="Calibri" panose="020F0502020204030204" pitchFamily="34" charset="0"/>
                <a:ea typeface="Calibri" panose="020F0502020204030204" pitchFamily="34" charset="0"/>
                <a:cs typeface="Calibri" panose="020F0502020204030204" pitchFamily="34" charset="0"/>
              </a:rPr>
              <a:t>metanoeō</a:t>
            </a:r>
            <a:r>
              <a:rPr lang="en-US" sz="3600" b="1" u="sng" kern="0" dirty="0">
                <a:solidFill>
                  <a:srgbClr val="FFFFCC"/>
                </a:solidFill>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ea typeface="Calibri" panose="020F0502020204030204" pitchFamily="34" charset="0"/>
                <a:cs typeface="Calibri" panose="020F0502020204030204" pitchFamily="34" charset="0"/>
              </a:rPr>
              <a:t>, and each of you be baptized in the name of Jesus Christ for (</a:t>
            </a:r>
            <a:r>
              <a:rPr lang="en-US" sz="3600" dirty="0" err="1">
                <a:latin typeface="Calibri" panose="020F0502020204030204" pitchFamily="34" charset="0"/>
                <a:ea typeface="Calibri" panose="020F0502020204030204" pitchFamily="34" charset="0"/>
                <a:cs typeface="Calibri" panose="020F0502020204030204" pitchFamily="34" charset="0"/>
              </a:rPr>
              <a:t>eis</a:t>
            </a:r>
            <a:r>
              <a:rPr lang="en-US" sz="3600" dirty="0">
                <a:latin typeface="Calibri" panose="020F0502020204030204" pitchFamily="34" charset="0"/>
                <a:ea typeface="Calibri" panose="020F0502020204030204" pitchFamily="34" charset="0"/>
                <a:cs typeface="Calibri" panose="020F0502020204030204" pitchFamily="34" charset="0"/>
              </a:rPr>
              <a:t>) the forgiveness of your sins; and you will receive the gift of the Holy Spirit.</a:t>
            </a:r>
            <a:r>
              <a:rPr lang="en-US" altLang="en-US" sz="3600" kern="0" dirty="0">
                <a:latin typeface="Calibri" panose="020F0502020204030204" pitchFamily="34" charset="0"/>
                <a:ea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ABC82386-E4C6-36F0-179A-ACBF5FF7AAFA}"/>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5134555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46A9F9-6DE2-F83C-9827-D379E45934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595856"/>
          </a:xfrm>
          <a:prstGeom prst="rect">
            <a:avLst/>
          </a:prstGeom>
          <a:noFill/>
          <a:ln w="28575">
            <a:noFill/>
            <a:miter lim="800000"/>
            <a:headEnd/>
            <a:tailEnd/>
          </a:ln>
        </p:spPr>
        <p:txBody>
          <a:bodyPr wrap="square">
            <a:spAutoFit/>
          </a:bodyPr>
          <a:lstStyle/>
          <a:p>
            <a:pPr algn="ctr">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Acts 2:38</a:t>
            </a:r>
          </a:p>
          <a:p>
            <a:pPr algn="ctr" defTabSz="514350">
              <a:spcBef>
                <a:spcPts val="0"/>
              </a:spcBef>
              <a:spcAft>
                <a:spcPts val="450"/>
              </a:spcAft>
              <a:buClr>
                <a:schemeClr val="tx2"/>
              </a:buClr>
              <a:buSzPct val="75000"/>
              <a:defRPr/>
            </a:pPr>
            <a:r>
              <a:rPr lang="en-US" sz="2800" b="1" dirty="0">
                <a:solidFill>
                  <a:srgbClr val="FFFFCC"/>
                </a:solidFill>
                <a:latin typeface="Calibri" panose="020F0502020204030204" pitchFamily="34" charset="0"/>
                <a:ea typeface="Calibri" panose="020F0502020204030204" pitchFamily="34" charset="0"/>
                <a:cs typeface="Calibri" panose="020F0502020204030204" pitchFamily="34" charset="0"/>
              </a:rPr>
              <a:t>Douay-Rheims 1899 American Edition (DRA)</a:t>
            </a:r>
            <a:endParaRPr lang="en-US" altLang="en-US" sz="2800" b="1" dirty="0">
              <a:solidFill>
                <a:srgbClr val="FFFFCC"/>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“But Peter said to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Do penance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and be baptized every one of you in the name of Jesus Christ, for the remission of your sins: and you shall receive the gift of the Holy Ghost.”</a:t>
            </a:r>
            <a:endParaRPr lang="en-US" alt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2" descr="Evangelism &amp; Street Preaching for Outreaches – Harveston Lake Church">
            <a:extLst>
              <a:ext uri="{FF2B5EF4-FFF2-40B4-BE49-F238E27FC236}">
                <a16:creationId xmlns:a16="http://schemas.microsoft.com/office/drawing/2014/main" id="{E56A4208-2318-9952-D02E-B30FCB2EE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76" y="3175398"/>
            <a:ext cx="2856648"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0262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1E63F-889C-0CDA-23B4-3A788FCCAD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485296"/>
          </a:xfrm>
          <a:prstGeom prst="rect">
            <a:avLst/>
          </a:prstGeom>
          <a:noFill/>
          <a:ln w="28575">
            <a:noFill/>
            <a:miter lim="800000"/>
            <a:headEnd/>
            <a:tailEnd/>
          </a:ln>
        </p:spPr>
        <p:txBody>
          <a:bodyPr wrap="square">
            <a:spAutoFit/>
          </a:bodyPr>
          <a:lstStyle/>
          <a:p>
            <a:pPr algn="ctr">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Peter 3:9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Lord is not slow about His promise, as some count slowness, but is patient toward you, not wishing for any to perish but for all to come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repentance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Evangelism &amp; Street Preaching for Outreaches – Harveston Lake Church">
            <a:extLst>
              <a:ext uri="{FF2B5EF4-FFF2-40B4-BE49-F238E27FC236}">
                <a16:creationId xmlns:a16="http://schemas.microsoft.com/office/drawing/2014/main" id="{C0144E5A-13AA-65F8-0601-C4F63D607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76" y="3175398"/>
            <a:ext cx="2856648"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41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Church (pre-rapture) </a:t>
            </a:r>
            <a:endParaRPr lang="en-US" dirty="0">
              <a:latin typeface="Calibri" panose="020F0502020204030204" pitchFamily="34" charset="0"/>
              <a:cs typeface="Calibri" panose="020F0502020204030204" pitchFamily="34" charset="0"/>
            </a:endParaRPr>
          </a:p>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dirty="0">
                <a:latin typeface="Calibri" panose="020F0502020204030204" pitchFamily="34" charset="0"/>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79617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520676-C068-5322-F88A-4712B699BC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980303"/>
          </a:xfrm>
          <a:prstGeom prst="rect">
            <a:avLst/>
          </a:prstGeom>
          <a:noFill/>
          <a:ln w="28575">
            <a:noFill/>
            <a:miter lim="800000"/>
            <a:headEnd/>
            <a:tailEnd/>
          </a:ln>
        </p:spPr>
        <p:txBody>
          <a:bodyPr wrap="square">
            <a:spAutoFit/>
          </a:bodyPr>
          <a:lstStyle/>
          <a:p>
            <a:pPr algn="ctr">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Peter 3:9</a:t>
            </a:r>
          </a:p>
          <a:p>
            <a:pPr algn="ctr" defTabSz="514350">
              <a:spcBef>
                <a:spcPts val="0"/>
              </a:spcBef>
              <a:spcAft>
                <a:spcPts val="450"/>
              </a:spcAft>
              <a:buClr>
                <a:schemeClr val="tx2"/>
              </a:buClr>
              <a:buSzPct val="75000"/>
              <a:defRPr/>
            </a:pPr>
            <a:r>
              <a:rPr lang="en-US" sz="2800" b="1" dirty="0">
                <a:solidFill>
                  <a:srgbClr val="FFFFCC"/>
                </a:solidFill>
                <a:latin typeface="Calibri" panose="020F0502020204030204" pitchFamily="34" charset="0"/>
                <a:ea typeface="Calibri" panose="020F0502020204030204" pitchFamily="34" charset="0"/>
                <a:cs typeface="Calibri" panose="020F0502020204030204" pitchFamily="34" charset="0"/>
              </a:rPr>
              <a:t>Douay-Rheims 1899 American Edition (DRA)</a:t>
            </a:r>
            <a:endParaRPr lang="en-US" altLang="en-US" sz="2800" b="1" dirty="0">
              <a:solidFill>
                <a:srgbClr val="FFFFCC"/>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Lord </a:t>
            </a:r>
            <a:r>
              <a:rPr lang="en-US" sz="36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delayeth</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not his promise, as some imagine, but </a:t>
            </a:r>
            <a:r>
              <a:rPr lang="en-US" sz="36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dealeth</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patiently for your sake, not willing that any should perish, but that all should return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penance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Evangelism &amp; Street Preaching for Outreaches – Harveston Lake Church">
            <a:extLst>
              <a:ext uri="{FF2B5EF4-FFF2-40B4-BE49-F238E27FC236}">
                <a16:creationId xmlns:a16="http://schemas.microsoft.com/office/drawing/2014/main" id="{3668E0D7-EAD5-3ABC-EE35-2B7B964DD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76" y="3175398"/>
            <a:ext cx="2856648"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349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nvPr>
        </p:nvGraphicFramePr>
        <p:xfrm>
          <a:off x="1981200" y="182861"/>
          <a:ext cx="8229600" cy="6492281"/>
        </p:xfrm>
        <a:graphic>
          <a:graphicData uri="http://schemas.openxmlformats.org/drawingml/2006/table">
            <a:tbl>
              <a:tblPr firstRow="1" bandRow="1">
                <a:tableStyleId>{073A0DAA-6AF3-43AB-8588-CEC1D06C72B9}</a:tableStyleId>
              </a:tblPr>
              <a:tblGrid>
                <a:gridCol w="1246910">
                  <a:extLst>
                    <a:ext uri="{9D8B030D-6E8A-4147-A177-3AD203B41FA5}">
                      <a16:colId xmlns:a16="http://schemas.microsoft.com/office/drawing/2014/main" val="20000"/>
                    </a:ext>
                  </a:extLst>
                </a:gridCol>
                <a:gridCol w="3491345">
                  <a:extLst>
                    <a:ext uri="{9D8B030D-6E8A-4147-A177-3AD203B41FA5}">
                      <a16:colId xmlns:a16="http://schemas.microsoft.com/office/drawing/2014/main" val="20001"/>
                    </a:ext>
                  </a:extLst>
                </a:gridCol>
                <a:gridCol w="3491345">
                  <a:extLst>
                    <a:ext uri="{9D8B030D-6E8A-4147-A177-3AD203B41FA5}">
                      <a16:colId xmlns:a16="http://schemas.microsoft.com/office/drawing/2014/main" val="20002"/>
                    </a:ext>
                  </a:extLst>
                </a:gridCol>
              </a:tblGrid>
              <a:tr h="579133">
                <a:tc gridSpan="3">
                  <a:txBody>
                    <a:bodyPr/>
                    <a:lstStyle/>
                    <a:p>
                      <a:pPr algn="ct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“Departing First” or “Falling Away”</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18173">
                <a:tc>
                  <a:txBody>
                    <a:bodyPr/>
                    <a:lstStyle/>
                    <a:p>
                      <a:pPr algn="ctr"/>
                      <a:r>
                        <a:rPr lang="en-US" sz="2800" dirty="0">
                          <a:solidFill>
                            <a:srgbClr val="C00000"/>
                          </a:solidFill>
                          <a:latin typeface="Calibri" panose="020F0502020204030204" pitchFamily="34" charset="0"/>
                          <a:cs typeface="Calibri" panose="020F0502020204030204" pitchFamily="34" charset="0"/>
                        </a:rPr>
                        <a:t>Year</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Bible</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Translation</a:t>
                      </a:r>
                    </a:p>
                  </a:txBody>
                  <a:tcPr marT="45727" marB="45727" anchor="ctr"/>
                </a:tc>
                <a:extLst>
                  <a:ext uri="{0D108BD9-81ED-4DB2-BD59-A6C34878D82A}">
                    <a16:rowId xmlns:a16="http://schemas.microsoft.com/office/drawing/2014/main" val="10000"/>
                  </a:ext>
                </a:extLst>
              </a:tr>
              <a:tr h="548640">
                <a:tc>
                  <a:txBody>
                    <a:bodyPr/>
                    <a:lstStyle/>
                    <a:p>
                      <a:pPr algn="ctr"/>
                      <a:r>
                        <a:rPr lang="en-US" sz="2600" dirty="0">
                          <a:latin typeface="Calibri" panose="020F0502020204030204" pitchFamily="34" charset="0"/>
                          <a:cs typeface="Calibri" panose="020F0502020204030204" pitchFamily="34" charset="0"/>
                        </a:rPr>
                        <a:t>1384</a:t>
                      </a:r>
                    </a:p>
                  </a:txBody>
                  <a:tcPr marT="45727" marB="45727" anchor="ctr"/>
                </a:tc>
                <a:tc>
                  <a:txBody>
                    <a:bodyPr/>
                    <a:lstStyle/>
                    <a:p>
                      <a:r>
                        <a:rPr lang="en-US" sz="2600" dirty="0">
                          <a:latin typeface="Calibri" panose="020F0502020204030204" pitchFamily="34" charset="0"/>
                          <a:cs typeface="Calibri" panose="020F0502020204030204" pitchFamily="34" charset="0"/>
                        </a:rPr>
                        <a:t>Wycliffe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548640">
                <a:tc>
                  <a:txBody>
                    <a:bodyPr/>
                    <a:lstStyle/>
                    <a:p>
                      <a:pPr algn="ctr"/>
                      <a:r>
                        <a:rPr lang="en-US" sz="2600" dirty="0">
                          <a:latin typeface="Calibri" panose="020F0502020204030204" pitchFamily="34" charset="0"/>
                          <a:cs typeface="Calibri" panose="020F0502020204030204" pitchFamily="34" charset="0"/>
                        </a:rPr>
                        <a:t>1526</a:t>
                      </a:r>
                    </a:p>
                  </a:txBody>
                  <a:tcPr marT="45727" marB="45727" anchor="ctr"/>
                </a:tc>
                <a:tc>
                  <a:txBody>
                    <a:bodyPr/>
                    <a:lstStyle/>
                    <a:p>
                      <a:r>
                        <a:rPr lang="en-US" sz="2600" dirty="0">
                          <a:latin typeface="Calibri" panose="020F0502020204030204" pitchFamily="34" charset="0"/>
                          <a:cs typeface="Calibri" panose="020F0502020204030204" pitchFamily="34" charset="0"/>
                        </a:rPr>
                        <a:t>Tyndale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548640">
                <a:tc>
                  <a:txBody>
                    <a:bodyPr/>
                    <a:lstStyle/>
                    <a:p>
                      <a:pPr algn="ctr"/>
                      <a:r>
                        <a:rPr lang="en-US" sz="2600" dirty="0">
                          <a:latin typeface="Calibri" panose="020F0502020204030204" pitchFamily="34" charset="0"/>
                          <a:cs typeface="Calibri" panose="020F0502020204030204" pitchFamily="34" charset="0"/>
                        </a:rPr>
                        <a:t>1535</a:t>
                      </a:r>
                    </a:p>
                  </a:txBody>
                  <a:tcPr marT="45727" marB="45727" anchor="ctr"/>
                </a:tc>
                <a:tc>
                  <a:txBody>
                    <a:bodyPr/>
                    <a:lstStyle/>
                    <a:p>
                      <a:r>
                        <a:rPr lang="en-US" sz="2600" dirty="0">
                          <a:latin typeface="Calibri" panose="020F0502020204030204" pitchFamily="34" charset="0"/>
                          <a:cs typeface="Calibri" panose="020F0502020204030204" pitchFamily="34" charset="0"/>
                        </a:rPr>
                        <a:t>Coverdale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3"/>
                  </a:ext>
                </a:extLst>
              </a:tr>
              <a:tr h="548640">
                <a:tc>
                  <a:txBody>
                    <a:bodyPr/>
                    <a:lstStyle/>
                    <a:p>
                      <a:pPr algn="ctr"/>
                      <a:r>
                        <a:rPr lang="en-US" sz="2600" dirty="0">
                          <a:latin typeface="Calibri" panose="020F0502020204030204" pitchFamily="34" charset="0"/>
                          <a:cs typeface="Calibri" panose="020F0502020204030204" pitchFamily="34" charset="0"/>
                        </a:rPr>
                        <a:t>1539</a:t>
                      </a:r>
                    </a:p>
                  </a:txBody>
                  <a:tcPr marT="45727" marB="45727" anchor="ctr"/>
                </a:tc>
                <a:tc>
                  <a:txBody>
                    <a:bodyPr/>
                    <a:lstStyle/>
                    <a:p>
                      <a:r>
                        <a:rPr lang="en-US" sz="2600" dirty="0">
                          <a:latin typeface="Calibri" panose="020F0502020204030204" pitchFamily="34" charset="0"/>
                          <a:cs typeface="Calibri" panose="020F0502020204030204" pitchFamily="34" charset="0"/>
                        </a:rPr>
                        <a:t>Crammer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4"/>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Breeches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548640">
                <a:tc>
                  <a:txBody>
                    <a:bodyPr/>
                    <a:lstStyle/>
                    <a:p>
                      <a:pPr algn="ctr"/>
                      <a:r>
                        <a:rPr lang="en-US" sz="2600" dirty="0">
                          <a:latin typeface="Calibri" panose="020F0502020204030204" pitchFamily="34" charset="0"/>
                          <a:cs typeface="Calibri" panose="020F0502020204030204" pitchFamily="34" charset="0"/>
                        </a:rPr>
                        <a:t>1583</a:t>
                      </a:r>
                    </a:p>
                  </a:txBody>
                  <a:tcPr marT="45727" marB="45727" anchor="ctr"/>
                </a:tc>
                <a:tc>
                  <a:txBody>
                    <a:bodyPr/>
                    <a:lstStyle/>
                    <a:p>
                      <a:r>
                        <a:rPr lang="en-US" sz="2600" dirty="0">
                          <a:latin typeface="Calibri" panose="020F0502020204030204" pitchFamily="34" charset="0"/>
                          <a:cs typeface="Calibri" panose="020F0502020204030204" pitchFamily="34" charset="0"/>
                        </a:rPr>
                        <a:t>Beeza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548640">
                <a:tc>
                  <a:txBody>
                    <a:bodyPr/>
                    <a:lstStyle/>
                    <a:p>
                      <a:pPr algn="ctr"/>
                      <a:r>
                        <a:rPr lang="en-US" sz="2600" dirty="0">
                          <a:latin typeface="Calibri" panose="020F0502020204030204" pitchFamily="34" charset="0"/>
                          <a:cs typeface="Calibri" panose="020F0502020204030204" pitchFamily="34" charset="0"/>
                        </a:rPr>
                        <a:t>1608</a:t>
                      </a:r>
                    </a:p>
                  </a:txBody>
                  <a:tcPr marT="45727" marB="45727" anchor="ctr"/>
                </a:tc>
                <a:tc>
                  <a:txBody>
                    <a:bodyPr/>
                    <a:lstStyle/>
                    <a:p>
                      <a:r>
                        <a:rPr lang="en-US" sz="2600" dirty="0">
                          <a:latin typeface="Calibri" panose="020F0502020204030204" pitchFamily="34" charset="0"/>
                          <a:cs typeface="Calibri" panose="020F0502020204030204" pitchFamily="34" charset="0"/>
                        </a:rPr>
                        <a:t>Geneva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7"/>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Rheims Bible</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The Protestant “Revolt”</a:t>
                      </a:r>
                    </a:p>
                  </a:txBody>
                  <a:tcPr marT="45727" marB="45727" anchor="ctr"/>
                </a:tc>
                <a:extLst>
                  <a:ext uri="{0D108BD9-81ED-4DB2-BD59-A6C34878D82A}">
                    <a16:rowId xmlns:a16="http://schemas.microsoft.com/office/drawing/2014/main" val="1896520417"/>
                  </a:ext>
                </a:extLst>
              </a:tr>
              <a:tr h="548640">
                <a:tc>
                  <a:txBody>
                    <a:bodyPr/>
                    <a:lstStyle/>
                    <a:p>
                      <a:pPr algn="ctr"/>
                      <a:r>
                        <a:rPr lang="en-US" sz="2600" dirty="0">
                          <a:latin typeface="Calibri" panose="020F0502020204030204" pitchFamily="34" charset="0"/>
                          <a:cs typeface="Calibri" panose="020F0502020204030204" pitchFamily="34" charset="0"/>
                        </a:rPr>
                        <a:t>1611</a:t>
                      </a:r>
                    </a:p>
                  </a:txBody>
                  <a:tcPr marT="45727" marB="45727" anchor="ctr"/>
                </a:tc>
                <a:tc>
                  <a:txBody>
                    <a:bodyPr/>
                    <a:lstStyle/>
                    <a:p>
                      <a:r>
                        <a:rPr lang="en-US" sz="2600" dirty="0">
                          <a:latin typeface="Calibri" panose="020F0502020204030204" pitchFamily="34" charset="0"/>
                          <a:cs typeface="Calibri" panose="020F0502020204030204" pitchFamily="34" charset="0"/>
                        </a:rPr>
                        <a:t>King James V.</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Falling Away</a:t>
                      </a:r>
                    </a:p>
                  </a:txBody>
                  <a:tcPr marT="45727" marB="45727" anchor="ctr"/>
                </a:tc>
                <a:extLst>
                  <a:ext uri="{0D108BD9-81ED-4DB2-BD59-A6C34878D82A}">
                    <a16:rowId xmlns:a16="http://schemas.microsoft.com/office/drawing/2014/main" val="10008"/>
                  </a:ext>
                </a:extLst>
              </a:tr>
              <a:tr h="457213">
                <a:tc gridSpan="3">
                  <a:txBody>
                    <a:bodyPr/>
                    <a:lstStyle/>
                    <a:p>
                      <a:pPr algn="ctr"/>
                      <a:r>
                        <a:rPr lang="en-US" sz="2000" dirty="0">
                          <a:latin typeface="Calibri" panose="020F0502020204030204" pitchFamily="34" charset="0"/>
                          <a:cs typeface="Calibri" panose="020F0502020204030204" pitchFamily="34" charset="0"/>
                        </a:rPr>
                        <a:t>House, When the Trumpet Sounds, p. 270.</a:t>
                      </a:r>
                    </a:p>
                  </a:txBody>
                  <a:tcPr marT="45727" marB="45727" anchor="ctr"/>
                </a:tc>
                <a:tc hMerge="1">
                  <a:txBody>
                    <a:bodyPr/>
                    <a:lstStyle/>
                    <a:p>
                      <a:endParaRPr lang="en-US" sz="3200" dirty="0">
                        <a:latin typeface="Calibri" panose="020F0502020204030204" pitchFamily="34" charset="0"/>
                        <a:cs typeface="Calibri" panose="020F0502020204030204" pitchFamily="34" charset="0"/>
                      </a:endParaRPr>
                    </a:p>
                  </a:txBody>
                  <a:tcPr marT="45726" marB="45726"/>
                </a:tc>
                <a:tc hMerge="1">
                  <a:txBody>
                    <a:bodyPr/>
                    <a:lstStyle/>
                    <a:p>
                      <a:endParaRPr lang="en-US" sz="3200" dirty="0">
                        <a:latin typeface="Calibri" panose="020F0502020204030204" pitchFamily="34" charset="0"/>
                        <a:cs typeface="Calibri" panose="020F0502020204030204" pitchFamily="34" charset="0"/>
                      </a:endParaRPr>
                    </a:p>
                  </a:txBody>
                  <a:tcPr marT="45726" marB="45726"/>
                </a:tc>
                <a:extLst>
                  <a:ext uri="{0D108BD9-81ED-4DB2-BD59-A6C34878D82A}">
                    <a16:rowId xmlns:a16="http://schemas.microsoft.com/office/drawing/2014/main" val="2442827259"/>
                  </a:ext>
                </a:extLst>
              </a:tr>
            </a:tbl>
          </a:graphicData>
        </a:graphic>
      </p:graphicFrame>
    </p:spTree>
    <p:extLst>
      <p:ext uri="{BB962C8B-B14F-4D97-AF65-F5344CB8AC3E}">
        <p14:creationId xmlns:p14="http://schemas.microsoft.com/office/powerpoint/2010/main" val="23540359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295400"/>
            <a:ext cx="10972800" cy="5105400"/>
          </a:xfrm>
        </p:spPr>
        <p:txBody>
          <a:bodyPr/>
          <a:lstStyle/>
          <a:p>
            <a:pPr marL="0" indent="0" algn="just">
              <a:buNone/>
            </a:pPr>
            <a:r>
              <a:rPr lang="en-US" sz="2900" dirty="0">
                <a:effectLst>
                  <a:outerShdw blurRad="38100" dist="38100" dir="2700000" algn="tl">
                    <a:srgbClr val="000000">
                      <a:alpha val="43137"/>
                    </a:srgbClr>
                  </a:outerShdw>
                </a:effectLst>
                <a:cs typeface="Calibri" panose="020F0502020204030204" pitchFamily="34" charset="0"/>
              </a:rPr>
              <a:t>“Most scholars say that no one knows the reason for the translation shift. However, a plausible theory has been put forth by Martin </a:t>
            </a:r>
            <a:r>
              <a:rPr lang="en-US" sz="2900" dirty="0" err="1">
                <a:effectLst>
                  <a:outerShdw blurRad="38100" dist="38100" dir="2700000" algn="tl">
                    <a:srgbClr val="000000">
                      <a:alpha val="43137"/>
                    </a:srgbClr>
                  </a:outerShdw>
                </a:effectLst>
                <a:cs typeface="Calibri" panose="020F0502020204030204" pitchFamily="34" charset="0"/>
              </a:rPr>
              <a:t>Butalla</a:t>
            </a:r>
            <a:r>
              <a:rPr lang="en-US" sz="2900" dirty="0">
                <a:effectLst>
                  <a:outerShdw blurRad="38100" dist="38100" dir="2700000" algn="tl">
                    <a:srgbClr val="000000">
                      <a:alpha val="43137"/>
                    </a:srgbClr>
                  </a:outerShdw>
                </a:effectLst>
                <a:cs typeface="Calibri" panose="020F0502020204030204" pitchFamily="34" charset="0"/>
              </a:rPr>
              <a:t> in his Master of Theology thesis produced at Dallas Theology Seminary in 1998. It appears that the Catholic translation into English from Jerome’s Latin Vulgate known as the Rheims Bible (1576) was the first to break the translation trend. “</a:t>
            </a:r>
            <a:r>
              <a:rPr lang="en-US" sz="2900" i="1" dirty="0">
                <a:effectLst>
                  <a:outerShdw blurRad="38100" dist="38100" dir="2700000" algn="tl">
                    <a:srgbClr val="000000">
                      <a:alpha val="43137"/>
                    </a:srgbClr>
                  </a:outerShdw>
                </a:effectLst>
                <a:cs typeface="Calibri" panose="020F0502020204030204" pitchFamily="34" charset="0"/>
              </a:rPr>
              <a:t>Apostasia </a:t>
            </a:r>
            <a:r>
              <a:rPr lang="en-US" sz="2900" dirty="0">
                <a:effectLst>
                  <a:outerShdw blurRad="38100" dist="38100" dir="2700000" algn="tl">
                    <a:srgbClr val="000000">
                      <a:alpha val="43137"/>
                    </a:srgbClr>
                  </a:outerShdw>
                </a:effectLst>
                <a:cs typeface="Calibri" panose="020F0502020204030204" pitchFamily="34" charset="0"/>
              </a:rPr>
              <a:t>was revised from ‘the departure’ to ‘the Protestant Revolt,’” explains </a:t>
            </a:r>
            <a:r>
              <a:rPr lang="en-US" sz="2900" dirty="0" err="1">
                <a:effectLst>
                  <a:outerShdw blurRad="38100" dist="38100" dir="2700000" algn="tl">
                    <a:srgbClr val="000000">
                      <a:alpha val="43137"/>
                    </a:srgbClr>
                  </a:outerShdw>
                </a:effectLst>
                <a:cs typeface="Calibri" panose="020F0502020204030204" pitchFamily="34" charset="0"/>
              </a:rPr>
              <a:t>Butalla</a:t>
            </a:r>
            <a:r>
              <a:rPr lang="en-US" sz="2900" dirty="0">
                <a:effectLst>
                  <a:outerShdw blurRad="38100" dist="38100" dir="2700000" algn="tl">
                    <a:srgbClr val="000000">
                      <a:alpha val="43137"/>
                    </a:srgbClr>
                  </a:outerShdw>
                </a:effectLst>
                <a:cs typeface="Calibri" panose="020F0502020204030204" pitchFamily="34" charset="0"/>
              </a:rPr>
              <a:t>. “</a:t>
            </a:r>
            <a:r>
              <a:rPr lang="en-US" sz="2900" b="1" u="sng" dirty="0">
                <a:solidFill>
                  <a:srgbClr val="FFFFCC"/>
                </a:solidFill>
                <a:effectLst>
                  <a:outerShdw blurRad="38100" dist="38100" dir="2700000" algn="tl">
                    <a:srgbClr val="000000">
                      <a:alpha val="43137"/>
                    </a:srgbClr>
                  </a:outerShdw>
                </a:effectLst>
                <a:cs typeface="Calibri" panose="020F0502020204030204" pitchFamily="34" charset="0"/>
              </a:rPr>
              <a:t>Revolution</a:t>
            </a:r>
            <a:r>
              <a:rPr lang="en-US" sz="2900" dirty="0">
                <a:effectLst>
                  <a:outerShdw blurRad="38100" dist="38100" dir="2700000" algn="tl">
                    <a:srgbClr val="000000">
                      <a:alpha val="43137"/>
                    </a:srgbClr>
                  </a:outerShdw>
                </a:effectLst>
                <a:cs typeface="Calibri" panose="020F0502020204030204" pitchFamily="34" charset="0"/>
              </a:rPr>
              <a:t> is the terminology still in use today when Catholicism teaches the history of the Protestant Reformation. Under this guise, </a:t>
            </a:r>
            <a:r>
              <a:rPr lang="en-US" sz="2900" i="1" dirty="0">
                <a:effectLst>
                  <a:outerShdw blurRad="38100" dist="38100" dir="2700000" algn="tl">
                    <a:srgbClr val="000000">
                      <a:alpha val="43137"/>
                    </a:srgbClr>
                  </a:outerShdw>
                </a:effectLst>
                <a:cs typeface="Calibri" panose="020F0502020204030204" pitchFamily="34" charset="0"/>
              </a:rPr>
              <a:t>apostasia </a:t>
            </a:r>
            <a:r>
              <a:rPr lang="en-US" sz="2900" dirty="0">
                <a:effectLst>
                  <a:outerShdw blurRad="38100" dist="38100" dir="2700000" algn="tl">
                    <a:srgbClr val="000000">
                      <a:alpha val="43137"/>
                    </a:srgbClr>
                  </a:outerShdw>
                </a:effectLst>
                <a:cs typeface="Calibri" panose="020F0502020204030204" pitchFamily="34" charset="0"/>
              </a:rPr>
              <a:t>would refer to </a:t>
            </a:r>
            <a:r>
              <a:rPr lang="en-US" sz="2900" b="1" u="sng" dirty="0">
                <a:solidFill>
                  <a:srgbClr val="FFFFCC"/>
                </a:solidFill>
                <a:effectLst>
                  <a:outerShdw blurRad="38100" dist="38100" dir="2700000" algn="tl">
                    <a:srgbClr val="000000">
                      <a:alpha val="43137"/>
                    </a:srgbClr>
                  </a:outerShdw>
                </a:effectLst>
                <a:cs typeface="Calibri" panose="020F0502020204030204" pitchFamily="34" charset="0"/>
              </a:rPr>
              <a:t>a departure of Protestants from the Catholic Church</a:t>
            </a:r>
            <a:r>
              <a:rPr lang="en-US" sz="2900" dirty="0">
                <a:effectLst>
                  <a:outerShdw blurRad="38100" dist="38100" dir="2700000" algn="tl">
                    <a:srgbClr val="000000">
                      <a:alpha val="43137"/>
                    </a:srgbClr>
                  </a:outerShdw>
                </a:effectLst>
                <a:cs typeface="Calibri" panose="020F0502020204030204" pitchFamily="34" charset="0"/>
              </a:rPr>
              <a:t>.” The Catholic translators appear eager to engage in polemics against the Reformation by even allowing it to impact Bible translation.”</a:t>
            </a:r>
          </a:p>
        </p:txBody>
      </p:sp>
      <p:sp>
        <p:nvSpPr>
          <p:cNvPr id="4" name="TextBox 3">
            <a:extLst>
              <a:ext uri="{FF2B5EF4-FFF2-40B4-BE49-F238E27FC236}">
                <a16:creationId xmlns:a16="http://schemas.microsoft.com/office/drawing/2014/main" id="{3D0DF032-DE24-4699-83BD-7C8A3CB3ED9F}"/>
              </a:ext>
            </a:extLst>
          </p:cNvPr>
          <p:cNvSpPr txBox="1"/>
          <p:nvPr/>
        </p:nvSpPr>
        <p:spPr>
          <a:xfrm>
            <a:off x="609600" y="218926"/>
            <a:ext cx="10972800" cy="1000274"/>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Thomas Ice</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‘Departure’ in 2 Thessalonians 2:3,” online: www.pre-trib.org, accessed 7 May 2017, 2.</a:t>
            </a:r>
          </a:p>
        </p:txBody>
      </p:sp>
    </p:spTree>
    <p:extLst>
      <p:ext uri="{BB962C8B-B14F-4D97-AF65-F5344CB8AC3E}">
        <p14:creationId xmlns:p14="http://schemas.microsoft.com/office/powerpoint/2010/main" val="5057964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1524000" y="228600"/>
            <a:ext cx="914400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NKJV, NIV, RSV, ASV, JB, NASB</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2466279" y="1485901"/>
            <a:ext cx="3401122" cy="38861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“falling away”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“rejection”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a:t>
            </a:r>
          </a:p>
        </p:txBody>
      </p:sp>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1" y="1600200"/>
            <a:ext cx="294392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0467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90297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62758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nvPr>
        </p:nvGraphicFramePr>
        <p:xfrm>
          <a:off x="1684020" y="180995"/>
          <a:ext cx="8823961" cy="6570482"/>
        </p:xfrm>
        <a:graphic>
          <a:graphicData uri="http://schemas.openxmlformats.org/drawingml/2006/table">
            <a:tbl>
              <a:tblPr firstRow="1" bandRow="1">
                <a:tableStyleId>{073A0DAA-6AF3-43AB-8588-CEC1D06C72B9}</a:tableStyleId>
              </a:tblPr>
              <a:tblGrid>
                <a:gridCol w="3199898">
                  <a:extLst>
                    <a:ext uri="{9D8B030D-6E8A-4147-A177-3AD203B41FA5}">
                      <a16:colId xmlns:a16="http://schemas.microsoft.com/office/drawing/2014/main" val="20000"/>
                    </a:ext>
                  </a:extLst>
                </a:gridCol>
                <a:gridCol w="2424165">
                  <a:extLst>
                    <a:ext uri="{9D8B030D-6E8A-4147-A177-3AD203B41FA5}">
                      <a16:colId xmlns:a16="http://schemas.microsoft.com/office/drawing/2014/main" val="20001"/>
                    </a:ext>
                  </a:extLst>
                </a:gridCol>
                <a:gridCol w="3199898">
                  <a:extLst>
                    <a:ext uri="{9D8B030D-6E8A-4147-A177-3AD203B41FA5}">
                      <a16:colId xmlns:a16="http://schemas.microsoft.com/office/drawing/2014/main" val="20002"/>
                    </a:ext>
                  </a:extLst>
                </a:gridCol>
              </a:tblGrid>
              <a:tr h="59421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Physical Departure Adherents</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Kenneth Wuest</a:t>
                      </a:r>
                    </a:p>
                  </a:txBody>
                  <a:tcPr marT="45727" marB="45727" anchor="ctr"/>
                </a:tc>
                <a:tc rowSpan="9">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Paul Lee Tan*</a:t>
                      </a:r>
                    </a:p>
                  </a:txBody>
                  <a:tcPr marT="45727" marB="45727" anchor="ctr"/>
                </a:tc>
                <a:extLst>
                  <a:ext uri="{0D108BD9-81ED-4DB2-BD59-A6C34878D82A}">
                    <a16:rowId xmlns:a16="http://schemas.microsoft.com/office/drawing/2014/main" val="10000"/>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E. Schuyler English</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Arnold Fruchtenbaum*</a:t>
                      </a:r>
                    </a:p>
                  </a:txBody>
                  <a:tcPr marT="45727" marB="45727" anchor="ctr"/>
                </a:tc>
                <a:extLst>
                  <a:ext uri="{0D108BD9-81ED-4DB2-BD59-A6C34878D82A}">
                    <a16:rowId xmlns:a16="http://schemas.microsoft.com/office/drawing/2014/main" val="10001"/>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 Dwight Pentecost</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Tim LaHaye</a:t>
                      </a:r>
                    </a:p>
                  </a:txBody>
                  <a:tcPr marT="45727" marB="45727" anchor="ctr"/>
                </a:tc>
                <a:extLst>
                  <a:ext uri="{0D108BD9-81ED-4DB2-BD59-A6C34878D82A}">
                    <a16:rowId xmlns:a16="http://schemas.microsoft.com/office/drawing/2014/main" val="10002"/>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H. Wayne House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Thomas Ice</a:t>
                      </a:r>
                    </a:p>
                  </a:txBody>
                  <a:tcPr marT="45727" marB="45727" anchor="ctr"/>
                </a:tc>
                <a:extLst>
                  <a:ext uri="{0D108BD9-81ED-4DB2-BD59-A6C34878D82A}">
                    <a16:rowId xmlns:a16="http://schemas.microsoft.com/office/drawing/2014/main" val="10003"/>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Stanley Ellison</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Don Stewart</a:t>
                      </a:r>
                    </a:p>
                  </a:txBody>
                  <a:tcPr marT="45727" marB="45727" anchor="ctr"/>
                </a:tc>
                <a:extLst>
                  <a:ext uri="{0D108BD9-81ED-4DB2-BD59-A6C34878D82A}">
                    <a16:rowId xmlns:a16="http://schemas.microsoft.com/office/drawing/2014/main" val="10004"/>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J.S. Mabie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Robert Thieme</a:t>
                      </a:r>
                    </a:p>
                  </a:txBody>
                  <a:tcPr marT="45727" marB="45727" anchor="ctr"/>
                </a:tc>
                <a:extLst>
                  <a:ext uri="{0D108BD9-81ED-4DB2-BD59-A6C34878D82A}">
                    <a16:rowId xmlns:a16="http://schemas.microsoft.com/office/drawing/2014/main" val="10005"/>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Allen McRae</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Olson*</a:t>
                      </a:r>
                    </a:p>
                  </a:txBody>
                  <a:tcPr marT="45727" marB="45727" anchor="ctr"/>
                </a:tc>
                <a:extLst>
                  <a:ext uri="{0D108BD9-81ED-4DB2-BD59-A6C34878D82A}">
                    <a16:rowId xmlns:a16="http://schemas.microsoft.com/office/drawing/2014/main" val="3495780500"/>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Lewis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Vernon McGee*</a:t>
                      </a:r>
                    </a:p>
                  </a:txBody>
                  <a:tcPr marT="45727" marB="45727" anchor="ctr"/>
                </a:tc>
                <a:extLst>
                  <a:ext uri="{0D108BD9-81ED-4DB2-BD59-A6C34878D82A}">
                    <a16:rowId xmlns:a16="http://schemas.microsoft.com/office/drawing/2014/main" val="3415392241"/>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Henry Morris*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DeYoung*</a:t>
                      </a:r>
                    </a:p>
                  </a:txBody>
                  <a:tcPr marT="45727" marB="45727" anchor="ctr"/>
                </a:tc>
                <a:extLst>
                  <a:ext uri="{0D108BD9-81ED-4DB2-BD59-A6C34878D82A}">
                    <a16:rowId xmlns:a16="http://schemas.microsoft.com/office/drawing/2014/main" val="198792130"/>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John. R. Rice</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J.D. Farag</a:t>
                      </a:r>
                    </a:p>
                  </a:txBody>
                  <a:tcPr marT="45727" marB="45727" anchor="ctr"/>
                </a:tc>
                <a:extLst>
                  <a:ext uri="{0D108BD9-81ED-4DB2-BD59-A6C34878D82A}">
                    <a16:rowId xmlns:a16="http://schemas.microsoft.com/office/drawing/2014/main" val="2182340917"/>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Olander*</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Hocking</a:t>
                      </a:r>
                    </a:p>
                  </a:txBody>
                  <a:tcPr marT="45727" marB="45727" anchor="ctr"/>
                </a:tc>
                <a:extLst>
                  <a:ext uri="{0D108BD9-81ED-4DB2-BD59-A6C34878D82A}">
                    <a16:rowId xmlns:a16="http://schemas.microsoft.com/office/drawing/2014/main" val="3199408611"/>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Carl Laney*</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extLst>
                  <a:ext uri="{0D108BD9-81ED-4DB2-BD59-A6C34878D82A}">
                    <a16:rowId xmlns:a16="http://schemas.microsoft.com/office/drawing/2014/main" val="674480886"/>
                  </a:ext>
                </a:extLst>
              </a:tr>
            </a:tbl>
          </a:graphicData>
        </a:graphic>
      </p:graphicFrame>
      <p:pic>
        <p:nvPicPr>
          <p:cNvPr id="2" name="Picture 1">
            <a:extLst>
              <a:ext uri="{FF2B5EF4-FFF2-40B4-BE49-F238E27FC236}">
                <a16:creationId xmlns:a16="http://schemas.microsoft.com/office/drawing/2014/main" id="{D1FF2400-0410-4441-AD67-041077DCCD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0220" y="2467290"/>
            <a:ext cx="1551560" cy="1923423"/>
          </a:xfrm>
          <a:prstGeom prst="rect">
            <a:avLst/>
          </a:prstGeom>
        </p:spPr>
      </p:pic>
    </p:spTree>
    <p:extLst>
      <p:ext uri="{BB962C8B-B14F-4D97-AF65-F5344CB8AC3E}">
        <p14:creationId xmlns:p14="http://schemas.microsoft.com/office/powerpoint/2010/main" val="14140800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484120" y="228600"/>
            <a:ext cx="722376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xviii.</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4475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2020 revision primarily focuses on correcting some formatting and spelling inconsistencies of the 2003‒edition of this work as well as the editing of the text to improve its readability. Furthermore, it includes a new topical index as well as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altered view of II Thessalonians 2:3</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 developed after additional research of new scholarly work, such as Dr. Andy Woods’ </a:t>
            </a:r>
            <a:r>
              <a:rPr lang="en-US" sz="31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Falling Away – Spiritual Departure or Physical Rapture?</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published in 2018 by Dispensational Publishing House.”</a:t>
            </a:r>
            <a:endParaRPr lang="en-US" sz="3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82816170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previous editions of this work, I presented a different viewpoint: that the term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referring to the apostasy of the church. The fact that in the last days, the church will depart from the faith is clearly taught in other passages, such as I Timothy 4:1-3. But is that true also of II Thessalonians 2:3? That was my assumption for many years, but at one point I began questioning this conclusion. One reason I held this position was based on viewing II Thessalonians 2:3 from the perspective of systematic theology where conclusions are drawn from all sources. My conclusions on the II Thessalonian passage were drawn from the I Timothy passage.”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3" name="Picture 2">
            <a:extLst>
              <a:ext uri="{FF2B5EF4-FFF2-40B4-BE49-F238E27FC236}">
                <a16:creationId xmlns:a16="http://schemas.microsoft.com/office/drawing/2014/main" id="{9F61A3CE-C1AA-7774-8C49-EDB86417EC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5480174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second reason was based on another fact. I already knew that the Greek term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could refer to a physical departure as well as a moral, ethical, or spiritual departure. In the vast majority of appearances, the term is used in the latter sense. Hence, the vast majority of theologians, including me, interpret II Thessalonians 2:3 according to this meaning of the term. Rather than continuing to interpret the verse primarily from the viewpoint of systematic theology, I decided to research it from the perspective of biblical theology, which focuses more on a specific biblical writer and/or book.”</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822CFCC2-53D4-AF3C-737E-523773298DF7}"/>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8466394-F6A5-C9AA-F67B-950486DED4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6469092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652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this case, the focus was on both epistles to the Thessalonians before interpreting one verse in one of the epistles through a verse from a different book by the same author, but addressed to a different audience and written in a different context. Paul wrote I and II Thessalonians to the same church responding to questions they had written to him. In the first epistle, Paul dealt with the rapture of the church (4:13-18) and the day of the Lord (5:1-11). He clearly taught that the day of the Lord will not overtake the believer, but only the unbeliever, since believers are not appointed to wrath (v. 9) and the antecedent to wrath is the day of the Lord (v. 2).”</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5BCFBBF5-26A6-7A27-5BD5-629EA79006AE}"/>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847F2957-6F7F-7C2B-E8E3-CE99FBC7BE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655742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cs typeface="Calibri" panose="020F0502020204030204" pitchFamily="34" charset="0"/>
              </a:rPr>
              <a:t>Apostasy of the Church (pre-rapture) </a:t>
            </a:r>
          </a:p>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dirty="0">
                <a:latin typeface="Calibri" panose="020F0502020204030204" pitchFamily="34" charset="0"/>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3060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0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verses show a pre-</a:t>
            </a:r>
            <a:r>
              <a:rPr lang="en-US" sz="295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tribulational</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 Between the two epistles, false teachers had come into the church announcing that the day of the Lord had begun. The news troubled the Thessalonians greatly, since it was the opposite of what Paul had taught them both in person and in writing (in the first epistle). So, Paul wrote them the second epistle to let them know that it was not possible for them to be in the day of the Lord since two things had to precede this time, the first of which was the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fact raised a question in my mind: Is it possible that Paul mentioned the </a:t>
            </a:r>
            <a:r>
              <a:rPr lang="en-US" sz="295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II Thessalonians 2:3 in order to reaffirm what he had written in the first epistle, namely, that the believers would not enter the day of the Lord?”</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60F7C0EB-4396-927E-C713-A14A52302E71}"/>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066154EA-D7D1-AEE3-0E3C-1BC9137977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16181442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368"/>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finally helped to convince me is Dr. Andy Woods’ booklet </a:t>
            </a:r>
            <a:r>
              <a:rPr lang="en-US" sz="305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Falling Away: Spiritual Departure or Physical Departure?</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published by Dispensational Publishing House in 2018. Among the points Woods makes are the following: 1. There have always been doctrinal departures, even in the first century (p. 6-8). 2. There is a definite article before the noun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just as there is a definite article before ‘man of sin’ in the same verse. Woods states: ‘By providing these two definite articles essentially Paul is indicating that the apostasy will be something that has specific, time-bound qualities just like the man of sin’s coming has such qualities.’”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C76692FA-7619-5A22-A746-9C8189744B1B}"/>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4A298F03-8BD4-8AA3-2245-60CD993D01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12915093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other words, just like the advent of the man of sin will be specific and an instantaneous event in future history, the coming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departure, will similarly be specific and time bound . . . [It] will also take place instantaneously.’ (p. 15-16). 3. The Greek noun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a physical departure, and examples include Matthew 5:31, 19:7; and Mark 10:4 (p. 17-20). 4. The verbal form of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Woods states: ‘Only three times does the verb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mean a spiritual departure [Lk. 8:13; I Tim. 4:1; Heb. 3:12] . . . However, the majority of times, or a full seventy-five percent of instances where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used in the Greek New Testament, it does not refer to a spiritual departure, but rather to a physical departure.’”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DD550D26-AA59-6B27-2E87-63061202C1F8}"/>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9D91B76-104B-C454-9692-97C88F8708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40275991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0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while this verb is used 15 times, only three times does it mean a spiritual departure. The remaining twelve times it clearly means a physical departure.’” (p. 21). Woods made additional observations in his booklet, but these four were the main points that finally convinced me that II Thessalonians 2:3 is speaking of a physical departure, which will be the rapture of the church. Hence, the verse provides additional evidence for a pre-</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tribulational</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0C18E03F-08D3-0B6B-7DD1-6F10396A0089}"/>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4228C066-5EB2-6558-9FB3-4E50F1F7A9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952782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“‘Let no one deceive you in anyway, for that day will not come unless </a:t>
            </a:r>
            <a:r>
              <a:rPr lang="en-US" b="1" i="1" u="sng" dirty="0">
                <a:solidFill>
                  <a:srgbClr val="FFFFCC"/>
                </a:solidFill>
                <a:effectLst>
                  <a:outerShdw blurRad="38100" dist="38100" dir="2700000" algn="tl">
                    <a:srgbClr val="000000">
                      <a:alpha val="43137"/>
                    </a:srgbClr>
                  </a:outerShdw>
                </a:effectLst>
              </a:rPr>
              <a:t>the departure</a:t>
            </a:r>
            <a:r>
              <a:rPr lang="en-US" dirty="0">
                <a:effectLst>
                  <a:outerShdw blurRad="38100" dist="38100" dir="2700000" algn="tl">
                    <a:srgbClr val="000000">
                      <a:alpha val="43137"/>
                    </a:srgbClr>
                  </a:outerShdw>
                </a:effectLst>
              </a:rPr>
              <a:t> comes first and the man of lawlessness is revealed, the man doomed to destruction.’….The Greek </a:t>
            </a:r>
            <a:r>
              <a:rPr lang="en-US" i="1" dirty="0">
                <a:effectLst>
                  <a:outerShdw blurRad="38100" dist="38100" dir="2700000" algn="tl">
                    <a:srgbClr val="000000">
                      <a:alpha val="43137"/>
                    </a:srgbClr>
                  </a:outerShdw>
                </a:effectLst>
              </a:rPr>
              <a:t>Apostasy</a:t>
            </a:r>
            <a:r>
              <a:rPr lang="en-US" dirty="0">
                <a:effectLst>
                  <a:outerShdw blurRad="38100" dist="38100" dir="2700000" algn="tl">
                    <a:srgbClr val="000000">
                      <a:alpha val="43137"/>
                    </a:srgbClr>
                  </a:outerShdw>
                </a:effectLst>
              </a:rPr>
              <a:t> means a departure, as does its verb </a:t>
            </a:r>
            <a:r>
              <a:rPr lang="en-US" i="1" dirty="0">
                <a:effectLst>
                  <a:outerShdw blurRad="38100" dist="38100" dir="2700000" algn="tl">
                    <a:srgbClr val="000000">
                      <a:alpha val="43137"/>
                    </a:srgbClr>
                  </a:outerShdw>
                </a:effectLst>
              </a:rPr>
              <a:t>aphistēmi</a:t>
            </a:r>
            <a:r>
              <a:rPr lang="en-US" dirty="0">
                <a:effectLst>
                  <a:outerShdw blurRad="38100" dist="38100" dir="2700000" algn="tl">
                    <a:srgbClr val="000000">
                      <a:alpha val="43137"/>
                    </a:srgbClr>
                  </a:outerShdw>
                </a:effectLst>
              </a:rPr>
              <a:t>. It can refer to </a:t>
            </a:r>
            <a:r>
              <a:rPr lang="en-US" b="1" u="sng" dirty="0">
                <a:solidFill>
                  <a:srgbClr val="FFFFCC"/>
                </a:solidFill>
                <a:effectLst>
                  <a:outerShdw blurRad="38100" dist="38100" dir="2700000" algn="tl">
                    <a:srgbClr val="000000">
                      <a:alpha val="43137"/>
                    </a:srgbClr>
                  </a:outerShdw>
                </a:effectLst>
              </a:rPr>
              <a:t>a physical departure</a:t>
            </a:r>
            <a:r>
              <a:rPr lang="en-US" dirty="0">
                <a:effectLst>
                  <a:outerShdw blurRad="38100" dist="38100" dir="2700000" algn="tl">
                    <a:srgbClr val="000000">
                      <a:alpha val="43137"/>
                    </a:srgbClr>
                  </a:outerShdw>
                </a:effectLst>
              </a:rPr>
              <a:t>, a spiritual departure, or a rebellion. The rapture of Christians would be a physical departure, which is supported by his announced subject in 2:1, ‘our gathering together unto him’ (cf. 1 Th. 4:13-18). Otherwise, Paul never returned to his declared topic in a lapse of thought, which raises questions. Only two other versions so render it: GNV &amp; WEB.”</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124200" y="247472"/>
            <a:ext cx="59436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 Gordon Olson </a:t>
            </a:r>
          </a:p>
          <a:p>
            <a:pPr algn="ct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 Gordon Olson, </a:t>
            </a:r>
            <a:r>
              <a:rPr lang="en-US" sz="1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Resurrection New Testament</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(Lynchburg, VA: Global Gospel Publishers, 2017), 261, n. B.</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643149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buNone/>
            </a:pPr>
            <a:r>
              <a:rPr lang="en-US" sz="3000" dirty="0">
                <a:effectLst>
                  <a:outerShdw blurRad="38100" dist="38100" dir="2700000" algn="tl">
                    <a:srgbClr val="000000">
                      <a:alpha val="43137"/>
                    </a:srgbClr>
                  </a:outerShdw>
                </a:effectLst>
                <a:cs typeface="Calibri" panose="020F0502020204030204" pitchFamily="34" charset="0"/>
              </a:rPr>
              <a:t>“</a:t>
            </a:r>
            <a:r>
              <a:rPr lang="en-US" sz="3000" dirty="0">
                <a:effectLst>
                  <a:outerShdw blurRad="38100" dist="38100" dir="2700000" algn="tl">
                    <a:srgbClr val="000000">
                      <a:alpha val="43137"/>
                    </a:srgbClr>
                  </a:outerShdw>
                </a:effectLst>
              </a:rPr>
              <a:t>2:3 </a:t>
            </a:r>
            <a:r>
              <a:rPr lang="en-US" sz="3000" b="1" i="1" dirty="0">
                <a:solidFill>
                  <a:srgbClr val="FFFFCC"/>
                </a:solidFill>
                <a:effectLst>
                  <a:outerShdw blurRad="38100" dist="38100" dir="2700000" algn="tl">
                    <a:srgbClr val="000000">
                      <a:alpha val="43137"/>
                    </a:srgbClr>
                  </a:outerShdw>
                </a:effectLst>
              </a:rPr>
              <a:t>falling away</a:t>
            </a:r>
            <a:r>
              <a:rPr lang="en-US" sz="3000" dirty="0">
                <a:effectLst>
                  <a:outerShdw blurRad="38100" dist="38100" dir="2700000" algn="tl">
                    <a:srgbClr val="000000">
                      <a:alpha val="43137"/>
                    </a:srgbClr>
                  </a:outerShdw>
                </a:effectLst>
              </a:rPr>
              <a:t>. The ‘falling away’ (Greek </a:t>
            </a:r>
            <a:r>
              <a:rPr lang="en-US" sz="3000" i="1" dirty="0">
                <a:effectLst>
                  <a:outerShdw blurRad="38100" dist="38100" dir="2700000" algn="tl">
                    <a:srgbClr val="000000">
                      <a:alpha val="43137"/>
                    </a:srgbClr>
                  </a:outerShdw>
                </a:effectLst>
              </a:rPr>
              <a:t>apostasia</a:t>
            </a:r>
            <a:r>
              <a:rPr lang="en-US" sz="3000" dirty="0">
                <a:effectLst>
                  <a:outerShdw blurRad="38100" dist="38100" dir="2700000" algn="tl">
                    <a:srgbClr val="000000">
                      <a:alpha val="43137"/>
                    </a:srgbClr>
                  </a:outerShdw>
                </a:effectLst>
              </a:rPr>
              <a:t>) has commonly been translated as the apostasy (the definite article in the Greek indicates Paul had already told them about it), and then assumed to apply to the final, great religious apostasy at the end of the age. The context, however, as well as the etymology of the word itself, makes this interpretation unlikely. In this precise form, it is used nowhere else in the New Testament, so its meaning must be defined by its context here. It is derived from two Greek words, </a:t>
            </a:r>
            <a:r>
              <a:rPr lang="en-US" sz="3000" i="1" dirty="0">
                <a:effectLst>
                  <a:outerShdw blurRad="38100" dist="38100" dir="2700000" algn="tl">
                    <a:srgbClr val="000000">
                      <a:alpha val="43137"/>
                    </a:srgbClr>
                  </a:outerShdw>
                </a:effectLst>
              </a:rPr>
              <a:t>apo</a:t>
            </a:r>
            <a:r>
              <a:rPr lang="en-US" sz="3000" dirty="0">
                <a:effectLst>
                  <a:outerShdw blurRad="38100" dist="38100" dir="2700000" algn="tl">
                    <a:srgbClr val="000000">
                      <a:alpha val="43137"/>
                    </a:srgbClr>
                  </a:outerShdw>
                </a:effectLst>
              </a:rPr>
              <a:t> (meaning ‘away from’) and </a:t>
            </a:r>
            <a:r>
              <a:rPr lang="en-US" sz="3000" i="1" dirty="0">
                <a:effectLst>
                  <a:outerShdw blurRad="38100" dist="38100" dir="2700000" algn="tl">
                    <a:srgbClr val="000000">
                      <a:alpha val="43137"/>
                    </a:srgbClr>
                  </a:outerShdw>
                </a:effectLst>
              </a:rPr>
              <a:t>stasis</a:t>
            </a:r>
            <a:r>
              <a:rPr lang="en-US" sz="3000" dirty="0">
                <a:effectLst>
                  <a:outerShdw blurRad="38100" dist="38100" dir="2700000" algn="tl">
                    <a:srgbClr val="000000">
                      <a:alpha val="43137"/>
                    </a:srgbClr>
                  </a:outerShdw>
                </a:effectLst>
              </a:rPr>
              <a:t> (meaning ‘standing’). It could properly be rendered ‘standing away’ instead of ‘falling away.’”</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4" name="TextBox 3">
            <a:extLst>
              <a:ext uri="{FF2B5EF4-FFF2-40B4-BE49-F238E27FC236}">
                <a16:creationId xmlns:a16="http://schemas.microsoft.com/office/drawing/2014/main" id="{3D0DF032-DE24-4699-83BD-7C8A3CB3ED9F}"/>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9191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buNone/>
            </a:pPr>
            <a:r>
              <a:rPr lang="en-US" sz="3000" dirty="0">
                <a:effectLst>
                  <a:outerShdw blurRad="38100" dist="38100" dir="2700000" algn="tl">
                    <a:srgbClr val="000000">
                      <a:alpha val="43137"/>
                    </a:srgbClr>
                  </a:outerShdw>
                </a:effectLst>
              </a:rPr>
              <a:t>“In Paul’s previous letter, he made no reference to a coming departure from the faith, but he had discussed, at length, a coming departure from the earth by all believers when Christ returns to meet them in the air (1 Thessalonians 4:13-18). </a:t>
            </a:r>
            <a:r>
              <a:rPr lang="en-US" sz="3000" b="1" u="sng" dirty="0">
                <a:solidFill>
                  <a:srgbClr val="FFFFCC"/>
                </a:solidFill>
                <a:effectLst>
                  <a:outerShdw blurRad="38100" dist="38100" dir="2700000" algn="tl">
                    <a:srgbClr val="000000">
                      <a:alpha val="43137"/>
                    </a:srgbClr>
                  </a:outerShdw>
                </a:effectLst>
              </a:rPr>
              <a:t>This standing away from, in context, seems to refer to all the raptured believers standing away from the earth, as they stand before their returning Lord when they meet Him in the heavens</a:t>
            </a:r>
            <a:r>
              <a:rPr lang="en-US" sz="3000" dirty="0">
                <a:effectLst>
                  <a:outerShdw blurRad="38100" dist="38100" dir="2700000" algn="tl">
                    <a:srgbClr val="000000">
                      <a:alpha val="43137"/>
                    </a:srgbClr>
                  </a:outerShdw>
                </a:effectLst>
              </a:rPr>
              <a:t>. Here, Paul is reminding them that the ‘sudden destruction’ that would come upon unbelievers when the day of the Lord begins could not happen until the rapture - the standing away from the earth before Christ (Romans 14:10) - had taken place.”</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255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2"/>
            <a:ext cx="10972800" cy="3458289"/>
          </a:xfrm>
        </p:spPr>
        <p:txBody>
          <a:bodyPr/>
          <a:lstStyle/>
          <a:p>
            <a:pPr marL="0" indent="0" algn="just">
              <a:buNone/>
            </a:pPr>
            <a:r>
              <a:rPr lang="en-US" sz="3000" dirty="0">
                <a:effectLst>
                  <a:outerShdw blurRad="38100" dist="38100" dir="2700000" algn="tl">
                    <a:srgbClr val="000000">
                      <a:alpha val="43137"/>
                    </a:srgbClr>
                  </a:outerShdw>
                </a:effectLst>
              </a:rPr>
              <a:t>“The entire context, before and after, fits this understanding of the text better than the idea of the apostasy from the faith. Over the 1950 years since Paul wrote these lines, there have been numerous great apostasies from the faith, and none of these introduced the day of the Lord, although the persecuted believers in each case might easily have so interpreted them</a:t>
            </a:r>
            <a:r>
              <a:rPr lang="en-US" sz="3000" dirty="0">
                <a:effectLst>
                  <a:outerShdw blurRad="38100" dist="38100" dir="2700000" algn="tl">
                    <a:srgbClr val="000000">
                      <a:alpha val="43137"/>
                    </a:srgbClr>
                  </a:outerShdw>
                </a:effectLst>
                <a:cs typeface="Calibri" panose="020F0502020204030204" pitchFamily="34" charset="0"/>
              </a:rPr>
              <a:t>.”</a:t>
            </a:r>
          </a:p>
        </p:txBody>
      </p:sp>
      <p:sp>
        <p:nvSpPr>
          <p:cNvPr id="5" name="TextBox 4">
            <a:extLst>
              <a:ext uri="{FF2B5EF4-FFF2-40B4-BE49-F238E27FC236}">
                <a16:creationId xmlns:a16="http://schemas.microsoft.com/office/drawing/2014/main" id="{9E3606AD-0B3B-4A0A-95E5-F7A3BF9CCD46}"/>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92200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5105400"/>
          </a:xfrm>
        </p:spPr>
        <p:txBody>
          <a:bodyPr/>
          <a:lstStyle/>
          <a:p>
            <a:pPr marL="0" indent="0" algn="just">
              <a:spcBef>
                <a:spcPts val="0"/>
              </a:spcBef>
              <a:spcAft>
                <a:spcPts val="0"/>
              </a:spcAft>
              <a:buNone/>
            </a:pPr>
            <a:r>
              <a:rPr lang="en-US" sz="2800" dirty="0">
                <a:effectLst>
                  <a:outerShdw blurRad="38100" dist="38100" dir="2700000" algn="tl">
                    <a:srgbClr val="000000">
                      <a:alpha val="43137"/>
                    </a:srgbClr>
                  </a:outerShdw>
                </a:effectLst>
              </a:rPr>
              <a:t>“The Greek word </a:t>
            </a:r>
            <a:r>
              <a:rPr lang="en-US" sz="2800" i="1" dirty="0" err="1">
                <a:effectLst>
                  <a:outerShdw blurRad="38100" dist="38100" dir="2700000" algn="tl">
                    <a:srgbClr val="000000">
                      <a:alpha val="43137"/>
                    </a:srgbClr>
                  </a:outerShdw>
                </a:effectLst>
              </a:rPr>
              <a:t>apostasia</a:t>
            </a:r>
            <a:r>
              <a:rPr lang="en-US" sz="2800" dirty="0">
                <a:effectLst>
                  <a:outerShdw blurRad="38100" dist="38100" dir="2700000" algn="tl">
                    <a:srgbClr val="000000">
                      <a:alpha val="43137"/>
                    </a:srgbClr>
                  </a:outerShdw>
                </a:effectLst>
              </a:rPr>
              <a:t> it is derived from a verb meaning ‘depart from’ (</a:t>
            </a:r>
            <a:r>
              <a:rPr lang="en-US" sz="2800" i="1" dirty="0" err="1">
                <a:effectLst>
                  <a:outerShdw blurRad="38100" dist="38100" dir="2700000" algn="tl">
                    <a:srgbClr val="000000">
                      <a:alpha val="43137"/>
                    </a:srgbClr>
                  </a:outerShdw>
                </a:effectLst>
              </a:rPr>
              <a:t>aphistēmi</a:t>
            </a:r>
            <a:r>
              <a:rPr lang="en-US" sz="2800" dirty="0">
                <a:effectLst>
                  <a:outerShdw blurRad="38100" dist="38100" dir="2700000" algn="tl">
                    <a:srgbClr val="000000">
                      <a:alpha val="43137"/>
                    </a:srgbClr>
                  </a:outerShdw>
                </a:effectLst>
              </a:rPr>
              <a:t>). The most basic root meaning of </a:t>
            </a:r>
            <a:r>
              <a:rPr lang="en-US" sz="2800" i="1" dirty="0" err="1">
                <a:effectLst>
                  <a:outerShdw blurRad="38100" dist="38100" dir="2700000" algn="tl">
                    <a:srgbClr val="000000">
                      <a:alpha val="43137"/>
                    </a:srgbClr>
                  </a:outerShdw>
                </a:effectLst>
              </a:rPr>
              <a:t>apostasia</a:t>
            </a:r>
            <a:r>
              <a:rPr lang="en-US" sz="2800" dirty="0">
                <a:effectLst>
                  <a:outerShdw blurRad="38100" dist="38100" dir="2700000" algn="tl">
                    <a:srgbClr val="000000">
                      <a:alpha val="43137"/>
                    </a:srgbClr>
                  </a:outerShdw>
                </a:effectLst>
              </a:rPr>
              <a:t> is ‘departure.’ While the word can be used metaphorically of departure from doctrine (Acts 21:21), the context of the passage must ultimately determine its meaning. It is significant that in 2:1 Paul is writing about ‘the coming of our Lord Jesus’ and particularly about the aspect of the event, which relates to ‘our gathering to Him.’ A comparison of 1 Thessalonians 4:17 suggests that this is a clear reference to the Rapture. Two events, then, must precede the Day of the Lord</a:t>
            </a: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the rapture of the church and the revelation of the Antichrist. Believers who have not experienced these events can be assumed that they are not suffering Tribulation judgments.”</a:t>
            </a:r>
            <a:endParaRPr lang="en-US" sz="28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2529840" y="228600"/>
            <a:ext cx="7132320" cy="1554272"/>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Carl Laney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J. Carl Laney, </a:t>
            </a:r>
            <a:r>
              <a:rPr lang="en-US" sz="1800" i="1" dirty="0">
                <a:latin typeface="Calibri" panose="020F0502020204030204" pitchFamily="34" charset="0"/>
                <a:ea typeface="Calibri" panose="020F0502020204030204" pitchFamily="34" charset="0"/>
                <a:cs typeface="Times New Roman" panose="02020603050405020304" pitchFamily="18" charset="0"/>
              </a:rPr>
              <a:t>Answers to Tough Questions: A Survey of Problem Passages and Issues from Every Book of the Bible</a:t>
            </a:r>
            <a:r>
              <a:rPr lang="en-US" sz="1800" dirty="0">
                <a:latin typeface="Calibri" panose="020F0502020204030204" pitchFamily="34" charset="0"/>
                <a:ea typeface="Calibri" panose="020F0502020204030204" pitchFamily="34" charset="0"/>
                <a:cs typeface="Times New Roman" panose="02020603050405020304" pitchFamily="18" charset="0"/>
              </a:rPr>
              <a:t> (Kregel: Grand Rapids, 1997)</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289.</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545756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3657600"/>
          </a:xfrm>
        </p:spPr>
        <p:txBody>
          <a:bodyPr/>
          <a:lstStyle/>
          <a:p>
            <a:pPr marL="0" indent="0" algn="just">
              <a:buNone/>
            </a:pPr>
            <a:r>
              <a:rPr lang="en-US" dirty="0">
                <a:effectLst>
                  <a:outerShdw blurRad="38100" dist="38100" dir="2700000" algn="tl">
                    <a:srgbClr val="000000">
                      <a:alpha val="43137"/>
                    </a:srgbClr>
                  </a:outerShdw>
                </a:effectLst>
              </a:rPr>
              <a:t>“Paul says that before the Day of the Lord begins there must first come a removing. There are two kinds of removing that are going to take place. First, the organized church will depart from the faith</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that is what we call apostasy. But there will be total apostasy when the Lord comes, and that cannot take place until the true church is removed. The Lord asked… ‘when the Son of man cometh [to the earth], shall He find faith...?’ (Luke 18:8). When He says, ‘the faith,’ He means that body of truth which He left here. The answer to His question is no, He will not find faith here when He returns.” </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4674" y="247472"/>
            <a:ext cx="6402652"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r>
              <a:rPr lang="en-US" sz="1800" dirty="0">
                <a:effectLst>
                  <a:outerShdw blurRad="38100" dist="38100" dir="2700000" algn="tl">
                    <a:srgbClr val="000000">
                      <a:alpha val="43137"/>
                    </a:srgbClr>
                  </a:outerShdw>
                </a:effectLst>
                <a:latin typeface="Calibri" panose="020F0502020204030204" pitchFamily="34" charset="0"/>
              </a:rPr>
              <a:t>Thru the Bible with J. Vernon McGee. 5 vols. Pasadena, Calif.: Thru The Bible Radio; and Nashville: Thomas Nelson, Inc., 1983. 5:413.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160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2628900" y="228600"/>
            <a:ext cx="69342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066800" y="1143000"/>
            <a:ext cx="7010400" cy="5410200"/>
          </a:xfrm>
        </p:spPr>
        <p:txBody>
          <a:bodyPr/>
          <a:lstStyle/>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(A.D. 49)</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Thessalonians (A.D. 51)</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Corinthians (A.D. 56)</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(A.D. 57)</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Colossians, Philemon, Philippians (A.D. 60‒62)</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Titus (A.D. 62‒66)</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(A.D. 67)</a:t>
            </a:r>
            <a:endParaRPr lang="en-US" sz="2400" dirty="0">
              <a:effectLst>
                <a:outerShdw blurRad="38100" dist="38100" dir="2700000" algn="tl">
                  <a:srgbClr val="000000">
                    <a:alpha val="43137"/>
                  </a:srgbClr>
                </a:outerShdw>
              </a:effectLst>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0595" y="1600200"/>
            <a:ext cx="283698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66429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3657600"/>
          </a:xfrm>
        </p:spPr>
        <p:txBody>
          <a:bodyPr/>
          <a:lstStyle/>
          <a:p>
            <a:pPr marL="0" indent="0" algn="just">
              <a:buNone/>
            </a:pPr>
            <a:r>
              <a:rPr lang="en-US" dirty="0">
                <a:effectLst>
                  <a:outerShdw blurRad="38100" dist="38100" dir="2700000" algn="tl">
                    <a:srgbClr val="000000">
                      <a:alpha val="43137"/>
                    </a:srgbClr>
                  </a:outerShdw>
                </a:effectLst>
              </a:rPr>
              <a:t>“There will be total apostasy because of two things: (1) the organization of the church has separated from the faith—it has apostatized and (2) there has been another departure, the departure of the true church from the earth. The departure of the true church leads into the total apostatizing of the organized church. The Day of The Lord cannot begin</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nor the Great Tribulation period</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until the departure of the true church has taken place.” </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4674" y="247472"/>
            <a:ext cx="6402652"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r>
              <a:rPr lang="en-US" sz="1800" dirty="0">
                <a:effectLst>
                  <a:outerShdw blurRad="38100" dist="38100" dir="2700000" algn="tl">
                    <a:srgbClr val="000000">
                      <a:alpha val="43137"/>
                    </a:srgbClr>
                  </a:outerShdw>
                </a:effectLst>
                <a:latin typeface="Calibri" panose="020F0502020204030204" pitchFamily="34" charset="0"/>
              </a:rPr>
              <a:t>Thru the Bible with J. Vernon McGee. 5 vols. Pasadena, Calif.: Thru The Bible Radio; and Nashville: Thomas Nelson, Inc., 1983. 5:413.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655382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5105400"/>
          </a:xfrm>
        </p:spPr>
        <p:txBody>
          <a:bodyPr/>
          <a:lstStyle/>
          <a:p>
            <a:pPr marL="0" indent="0" algn="just">
              <a:spcBef>
                <a:spcPts val="0"/>
              </a:spcBef>
              <a:spcAft>
                <a:spcPts val="0"/>
              </a:spcAft>
              <a:buNone/>
            </a:pPr>
            <a:r>
              <a:rPr lang="en-US" sz="2700" dirty="0">
                <a:effectLst>
                  <a:outerShdw blurRad="38100" dist="38100" dir="2700000" algn="tl">
                    <a:srgbClr val="000000">
                      <a:alpha val="43137"/>
                    </a:srgbClr>
                  </a:outerShdw>
                </a:effectLst>
              </a:rPr>
              <a:t>“Apostasy has a basic root meaning of departure, departure from, or standing apart from. The question in Second Thessalonians is a departure from what? Context is the key for understanding many words in the text. Scripture uses the term apostasy in several ways…Paul had written to the Thessalonians about another departure of the church (1 Thessalonians 4:13–18) and her gathering together unto Him (2 Thessalonians 2:1). This is the rapture and a legitimate use of the word departure, stand apart, or apostasy. Historically the word can easily mean this. Once the church has departed. (been raptured) there is not one believer left on the planet. This would be a total complete apostasy in several ways. In essence, one departure, or an apostasy causes the other and Paul could have easily used the word he did, referring to the secondary part (those left behind on the planet) in total.”</a:t>
            </a:r>
            <a:endParaRPr lang="en-US" sz="27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Olander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David Olander, </a:t>
            </a:r>
            <a:r>
              <a:rPr lang="en-US" sz="1800" i="1" dirty="0">
                <a:latin typeface="Calibri" panose="020F0502020204030204" pitchFamily="34" charset="0"/>
                <a:ea typeface="Calibri" panose="020F0502020204030204" pitchFamily="34" charset="0"/>
                <a:cs typeface="Times New Roman" panose="02020603050405020304" pitchFamily="18" charset="0"/>
              </a:rPr>
              <a:t>The Greatness of the Rapture</a:t>
            </a:r>
            <a:r>
              <a:rPr lang="en-US" sz="1800" dirty="0">
                <a:latin typeface="Calibri" panose="020F0502020204030204" pitchFamily="34" charset="0"/>
                <a:ea typeface="Calibri" panose="020F0502020204030204" pitchFamily="34" charset="0"/>
                <a:cs typeface="Times New Roman" panose="02020603050405020304" pitchFamily="18" charset="0"/>
              </a:rPr>
              <a:t> (Fort Worth, TX: Tyndale Seminary Press, 2015). 100-101.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48088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1"/>
            <a:ext cx="10972800" cy="4053245"/>
          </a:xfrm>
        </p:spPr>
        <p:txBody>
          <a:bodyPr/>
          <a:lstStyle/>
          <a:p>
            <a:pPr marL="0" indent="0" algn="just">
              <a:buNone/>
            </a:pPr>
            <a:r>
              <a:rPr lang="en-US" sz="3000" dirty="0">
                <a:effectLst>
                  <a:outerShdw blurRad="38100" dist="38100" dir="2700000" algn="tl">
                    <a:srgbClr val="000000">
                      <a:alpha val="43137"/>
                    </a:srgbClr>
                  </a:outerShdw>
                </a:effectLst>
              </a:rPr>
              <a:t>“Our key verse for this devotional, verse 3, has become somewhat controversial. There are those that believe that the Antichrist will come when the ‘falling away’ of the church, apostasy in the Church, has happened. This then seems to be saying that the church will be here when the Antichrist appears. This belief comes from a wrong understanding of the Greek word used in the passage and translated, ‘a falling away’…A close and careful word study of the Greek word apostasia will conclude that the true meaning of the word is found in the phrase, ‘departing from one place and going to another’, not a falling away from the doctrines of the church.</a:t>
            </a:r>
            <a:r>
              <a:rPr lang="en-US" sz="3000" dirty="0">
                <a:effectLst>
                  <a:outerShdw blurRad="38100" dist="38100" dir="2700000" algn="tl">
                    <a:srgbClr val="000000">
                      <a:alpha val="43137"/>
                    </a:srgbClr>
                  </a:outerShdw>
                </a:effectLst>
                <a:cs typeface="Calibri" panose="020F0502020204030204" pitchFamily="34" charset="0"/>
              </a:rPr>
              <a:t>”</a:t>
            </a:r>
          </a:p>
        </p:txBody>
      </p:sp>
      <p:pic>
        <p:nvPicPr>
          <p:cNvPr id="2" name="Picture 3" descr="Jimmy DeYoung">
            <a:extLst>
              <a:ext uri="{FF2B5EF4-FFF2-40B4-BE49-F238E27FC236}">
                <a16:creationId xmlns:a16="http://schemas.microsoft.com/office/drawing/2014/main" id="{AD34251F-BA2A-470F-8E90-06C07E200EA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71626F7-0A53-4642-A235-DD324499966F}"/>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493549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0"/>
            <a:ext cx="10972800" cy="5238926"/>
          </a:xfrm>
        </p:spPr>
        <p:txBody>
          <a:bodyPr/>
          <a:lstStyle/>
          <a:p>
            <a:pPr marL="0" indent="0" algn="just">
              <a:buNone/>
            </a:pPr>
            <a:r>
              <a:rPr lang="en-US" sz="3000" dirty="0">
                <a:effectLst>
                  <a:outerShdw blurRad="38100" dist="38100" dir="2700000" algn="tl">
                    <a:srgbClr val="000000">
                      <a:alpha val="43137"/>
                    </a:srgbClr>
                  </a:outerShdw>
                </a:effectLst>
              </a:rPr>
              <a:t>“If the word ‘</a:t>
            </a:r>
            <a:r>
              <a:rPr lang="en-US" sz="3000" dirty="0" err="1">
                <a:effectLst>
                  <a:outerShdw blurRad="38100" dist="38100" dir="2700000" algn="tl">
                    <a:srgbClr val="000000">
                      <a:alpha val="43137"/>
                    </a:srgbClr>
                  </a:outerShdw>
                </a:effectLst>
              </a:rPr>
              <a:t>apostasia</a:t>
            </a:r>
            <a:r>
              <a:rPr lang="en-US" sz="3000" dirty="0">
                <a:effectLst>
                  <a:outerShdw blurRad="38100" dist="38100" dir="2700000" algn="tl">
                    <a:srgbClr val="000000">
                      <a:alpha val="43137"/>
                    </a:srgbClr>
                  </a:outerShdw>
                </a:effectLst>
              </a:rPr>
              <a:t>’ was communicating that ‘apostasy’ was what it was talking about then the Rapture and the coming of the Antichrist would have happened during the writing of II Thessalonians. Apostasy had infiltrated the early church by the time Paul wrote this passage. What Paul is saying here is that the Antichrist, the ‘Son of Perdition’, would not come until the Church departs from one place and goes to another. That is what happens at the Rapture. The scenario for the future according to all prophetic passages is that the Rapture takes all Christians into Heaven and then the Antichrist appears on earth…Let me remind you that all preparations have been made for the temple to be built in . . . </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4" name="TextBox 3">
            <a:extLst>
              <a:ext uri="{FF2B5EF4-FFF2-40B4-BE49-F238E27FC236}">
                <a16:creationId xmlns:a16="http://schemas.microsoft.com/office/drawing/2014/main" id="{012F038E-9D6D-4552-A5B2-8596EE9E937C}"/>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3" descr="Jimmy DeYoung">
            <a:extLst>
              <a:ext uri="{FF2B5EF4-FFF2-40B4-BE49-F238E27FC236}">
                <a16:creationId xmlns:a16="http://schemas.microsoft.com/office/drawing/2014/main" id="{EC70515D-6369-6D20-A3E6-A2524469D625}"/>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69572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1"/>
            <a:ext cx="10972800" cy="3840469"/>
          </a:xfrm>
        </p:spPr>
        <p:txBody>
          <a:bodyPr/>
          <a:lstStyle/>
          <a:p>
            <a:pPr marL="0" indent="0" algn="just">
              <a:buNone/>
            </a:pPr>
            <a:r>
              <a:rPr lang="en-US" sz="3000" dirty="0">
                <a:effectLst>
                  <a:outerShdw blurRad="38100" dist="38100" dir="2700000" algn="tl">
                    <a:srgbClr val="000000">
                      <a:alpha val="43137"/>
                    </a:srgbClr>
                  </a:outerShdw>
                </a:effectLst>
              </a:rPr>
              <a:t>. . . Jerusalem. False teachers and deception presently are a part of our society today, which indicates that Antichrist is nearing his appearance on earth. Remember, before the appearance of Antichrist and the temple is built, the Rapture happens. Actually the Rapture could happen at any moment. Be ready!</a:t>
            </a:r>
            <a:r>
              <a:rPr lang="en-US" sz="3000" dirty="0">
                <a:effectLst>
                  <a:outerShdw blurRad="38100" dist="38100" dir="2700000" algn="tl">
                    <a:srgbClr val="000000">
                      <a:alpha val="43137"/>
                    </a:srgbClr>
                  </a:outerShdw>
                </a:effectLst>
                <a:cs typeface="Calibri" panose="020F0502020204030204" pitchFamily="34" charset="0"/>
              </a:rPr>
              <a:t>”</a:t>
            </a:r>
          </a:p>
        </p:txBody>
      </p:sp>
      <p:sp>
        <p:nvSpPr>
          <p:cNvPr id="4" name="TextBox 3">
            <a:extLst>
              <a:ext uri="{FF2B5EF4-FFF2-40B4-BE49-F238E27FC236}">
                <a16:creationId xmlns:a16="http://schemas.microsoft.com/office/drawing/2014/main" id="{012F038E-9D6D-4552-A5B2-8596EE9E937C}"/>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3" descr="Jimmy DeYoung">
            <a:extLst>
              <a:ext uri="{FF2B5EF4-FFF2-40B4-BE49-F238E27FC236}">
                <a16:creationId xmlns:a16="http://schemas.microsoft.com/office/drawing/2014/main" id="{3A16D532-AC76-3C69-33F4-484E4D96189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4870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B9A502EC-FC2F-7A00-1240-4F5FFBEF13B0}"/>
              </a:ext>
            </a:extLst>
          </p:cNvPr>
          <p:cNvPicPr>
            <a:picLocks noChangeAspect="1"/>
          </p:cNvPicPr>
          <p:nvPr/>
        </p:nvPicPr>
        <p:blipFill rotWithShape="1">
          <a:blip r:embed="rId2">
            <a:extLst>
              <a:ext uri="{28A0092B-C50C-407E-A947-70E740481C1C}">
                <a14:useLocalDpi xmlns:a14="http://schemas.microsoft.com/office/drawing/2010/main" val="0"/>
              </a:ext>
            </a:extLst>
          </a:blip>
          <a:srcRect t="6666" b="23333"/>
          <a:stretch/>
        </p:blipFill>
        <p:spPr>
          <a:xfrm>
            <a:off x="3592833" y="20501"/>
            <a:ext cx="5006334" cy="6816998"/>
          </a:xfrm>
          <a:prstGeom prst="rect">
            <a:avLst/>
          </a:prstGeom>
        </p:spPr>
      </p:pic>
    </p:spTree>
    <p:extLst>
      <p:ext uri="{BB962C8B-B14F-4D97-AF65-F5344CB8AC3E}">
        <p14:creationId xmlns:p14="http://schemas.microsoft.com/office/powerpoint/2010/main" val="38121021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5488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“What precisely does Paul mean when he says that ‘the falling away’ (2:3) must come before the tribulation? The definite article ‘the’ denotes that this will be a definitive event, an event distinct from the appearance of the Man of Sin. The Greek word for ‘falling away’, taken by itself, does not mean religious apostasy or defection. Neither does the word mean ‘to fall,’ as the Greeks have another word for that. The best translation of the word is ‘to depart.’ The apostle Paul refers here to a definitive event, which he calls ‘the departure,’ and which will occur just before the start of the tribulation. This is the rapture of the church.”</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2209800" y="247471"/>
            <a:ext cx="7772400" cy="1554272"/>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Paul Lee Tan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Paul Lee Tan, </a:t>
            </a:r>
            <a:r>
              <a:rPr lang="en-US" sz="1800" i="1" dirty="0">
                <a:latin typeface="Calibri" panose="020F0502020204030204" pitchFamily="34" charset="0"/>
                <a:ea typeface="Calibri" panose="020F0502020204030204" pitchFamily="34" charset="0"/>
                <a:cs typeface="Times New Roman" panose="02020603050405020304" pitchFamily="18" charset="0"/>
              </a:rPr>
              <a:t>The Interpretation of Prophecy</a:t>
            </a:r>
            <a:r>
              <a:rPr lang="en-US" sz="1800" dirty="0">
                <a:latin typeface="Calibri" panose="020F0502020204030204" pitchFamily="34" charset="0"/>
                <a:ea typeface="Calibri" panose="020F0502020204030204" pitchFamily="34" charset="0"/>
                <a:cs typeface="Times New Roman" panose="02020603050405020304" pitchFamily="18" charset="0"/>
              </a:rPr>
              <a:t> (Dallas, TX: Paul Lee Tan Prophetic Ministries, 2015; reprint, Dallas, TX: Paul Lee Tan Prophetic Ministries, 2015). 341.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758449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2057400"/>
            <a:ext cx="10972800" cy="219456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apostle Paul uses this word in 1 Timothy 4:1, ‘some shall depart from the faith.’ The necessity for qualifying the word with the phrase “from the faith“ shows of the word taken by itself has no such connotation.”</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1981200" y="247471"/>
            <a:ext cx="8229600" cy="1280160"/>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Paul Lee Tan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Paul Lee Tan, </a:t>
            </a:r>
            <a:r>
              <a:rPr lang="en-US" sz="1800" i="1" dirty="0">
                <a:latin typeface="Calibri" panose="020F0502020204030204" pitchFamily="34" charset="0"/>
                <a:ea typeface="Calibri" panose="020F0502020204030204" pitchFamily="34" charset="0"/>
                <a:cs typeface="Times New Roman" panose="02020603050405020304" pitchFamily="18" charset="0"/>
              </a:rPr>
              <a:t>The Interpretation of Prophecy</a:t>
            </a:r>
            <a:r>
              <a:rPr lang="en-US" sz="1800" dirty="0">
                <a:latin typeface="Calibri" panose="020F0502020204030204" pitchFamily="34" charset="0"/>
                <a:ea typeface="Calibri" panose="020F0502020204030204" pitchFamily="34" charset="0"/>
                <a:cs typeface="Times New Roman" panose="02020603050405020304" pitchFamily="18" charset="0"/>
              </a:rPr>
              <a:t> (Dallas, TX: Paul Lee Tan Prophetic Ministries, 2015; reprint, Dallas, TX: Paul Lee Tan Prophetic Ministries, 2015). 341, n. 2.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1162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609600" y="228600"/>
            <a:ext cx="10149840" cy="9144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47020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Greek from the </a:t>
            </a:r>
            <a:r>
              <a:rPr lang="en-US" sz="3000" b="1" i="1" u="sng" dirty="0" err="1">
                <a:solidFill>
                  <a:srgbClr val="FFFFCC"/>
                </a:solidFill>
                <a:effectLst>
                  <a:outerShdw blurRad="38100" dist="38100" dir="2700000" algn="tl">
                    <a:srgbClr val="000000">
                      <a:alpha val="43137"/>
                    </a:srgbClr>
                  </a:outerShdw>
                </a:effectLst>
                <a:cs typeface="Calibri" panose="020F0502020204030204" pitchFamily="34" charset="0"/>
              </a:rPr>
              <a:t>Koine</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640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8CA68EC-A501-4EB5-B70B-D670E5D2DFD0}"/>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Unique Characteristics of 1 Thessalonians</a:t>
            </a:r>
          </a:p>
        </p:txBody>
      </p:sp>
      <p:sp>
        <p:nvSpPr>
          <p:cNvPr id="13315" name="Rectangle 3">
            <a:extLst>
              <a:ext uri="{FF2B5EF4-FFF2-40B4-BE49-F238E27FC236}">
                <a16:creationId xmlns:a16="http://schemas.microsoft.com/office/drawing/2014/main" id="{005418EE-01FA-4E4C-B9AD-C1E2A0C9DF08}"/>
              </a:ext>
            </a:extLst>
          </p:cNvPr>
          <p:cNvSpPr>
            <a:spLocks noGrp="1" noChangeArrowheads="1"/>
          </p:cNvSpPr>
          <p:nvPr>
            <p:ph type="body" idx="4294967295"/>
          </p:nvPr>
        </p:nvSpPr>
        <p:spPr>
          <a:xfrm>
            <a:off x="609600" y="1600200"/>
            <a:ext cx="10972800" cy="2819398"/>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chapter ends with a reference to the Second Advent</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amount of time in between planting of the church and the first letter to the church</a:t>
            </a:r>
          </a:p>
        </p:txBody>
      </p:sp>
      <p:pic>
        <p:nvPicPr>
          <p:cNvPr id="3" name="Picture 4">
            <a:extLst>
              <a:ext uri="{FF2B5EF4-FFF2-40B4-BE49-F238E27FC236}">
                <a16:creationId xmlns:a16="http://schemas.microsoft.com/office/drawing/2014/main" id="{ADA72C53-A3E3-F795-562D-6016738AB7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24400"/>
          </a:xfrm>
        </p:spPr>
        <p:txBody>
          <a:bodyPr/>
          <a:lstStyle/>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“The noun form allows for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as a simple departure in the classical period, proved by examples from Liddell and Scott...If one says that this is not important because the meaning is only classical or ancient and thus lost its meaning by the time of the New Testament, then I may turn to the same root meaning of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in the patristic era immediately following the New Testament period, as indicated in the definitions for the noun form in Lampe's </a:t>
            </a:r>
            <a:r>
              <a:rPr lang="en-US" sz="2800" i="1" dirty="0">
                <a:effectLst>
                  <a:outerShdw blurRad="38100" dist="38100" dir="2700000" algn="tl">
                    <a:srgbClr val="000000">
                      <a:alpha val="43137"/>
                    </a:srgbClr>
                  </a:outerShdw>
                </a:effectLst>
                <a:cs typeface="Calibri" panose="020F0502020204030204" pitchFamily="34" charset="0"/>
              </a:rPr>
              <a:t>Patristic Greek Lexicon</a:t>
            </a:r>
            <a:r>
              <a:rPr lang="en-US" sz="2800" dirty="0">
                <a:effectLst>
                  <a:outerShdw blurRad="38100" dist="38100" dir="2700000" algn="tl">
                    <a:srgbClr val="000000">
                      <a:alpha val="43137"/>
                    </a:srgbClr>
                  </a:outerShdw>
                </a:effectLst>
                <a:cs typeface="Calibri" panose="020F0502020204030204" pitchFamily="34" charset="0"/>
              </a:rPr>
              <a:t>. Although the noun used in the sense of spatial departure is not the normal meaning…during New Testament times, the word is found with this meaning in time periods before and after the New Testament era, and it is likely to have been understood this way at least sometimes.”</a:t>
            </a:r>
          </a:p>
        </p:txBody>
      </p:sp>
      <p:sp>
        <p:nvSpPr>
          <p:cNvPr id="4" name="TextBox 3">
            <a:extLst>
              <a:ext uri="{FF2B5EF4-FFF2-40B4-BE49-F238E27FC236}">
                <a16:creationId xmlns:a16="http://schemas.microsoft.com/office/drawing/2014/main" id="{3D0DF032-DE24-4699-83BD-7C8A3CB3ED9F}"/>
              </a:ext>
            </a:extLst>
          </p:cNvPr>
          <p:cNvSpPr txBox="1"/>
          <p:nvPr/>
        </p:nvSpPr>
        <p:spPr>
          <a:xfrm>
            <a:off x="1158240" y="235807"/>
            <a:ext cx="9875520" cy="1461939"/>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 Wayne 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in 2 Thessalonians 2:3: Apostasy of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Trumpet Sounds: Today's Foremost Authorities Speak out on End-Time Controversies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Thomas Ice and Timothy Demy (Eugene, OR: Harvest House, 1995), 273.</a:t>
            </a:r>
          </a:p>
        </p:txBody>
      </p:sp>
    </p:spTree>
    <p:extLst>
      <p:ext uri="{BB962C8B-B14F-4D97-AF65-F5344CB8AC3E}">
        <p14:creationId xmlns:p14="http://schemas.microsoft.com/office/powerpoint/2010/main" val="405446137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01787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2628900" y="228600"/>
            <a:ext cx="69342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066800" y="1143000"/>
            <a:ext cx="7010400" cy="5410200"/>
          </a:xfrm>
        </p:spPr>
        <p:txBody>
          <a:bodyPr/>
          <a:lstStyle/>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(A.D. 49)</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Thessalonians (A.D. 51)</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Corinthians (A.D. 56)</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(A.D. 57)</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Colossians, Philemon, Philippians (A.D. 60‒62)</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Titus (A.D. 62‒66)</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(A.D. 67)</a:t>
            </a:r>
            <a:endParaRPr lang="en-US" sz="2400" dirty="0">
              <a:effectLst>
                <a:outerShdw blurRad="38100" dist="38100" dir="2700000" algn="tl">
                  <a:srgbClr val="000000">
                    <a:alpha val="43137"/>
                  </a:srgbClr>
                </a:outerShdw>
              </a:effectLst>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0595" y="1600200"/>
            <a:ext cx="283698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6859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CEA871-991B-1652-94FA-9B0860D2D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lnSpc>
                <a:spcPct val="90000"/>
              </a:lnSpc>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Timothy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61480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46DF11-B078-4CE2-D51D-C176BB439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4" name="Picture 4">
            <a:extLst>
              <a:ext uri="{FF2B5EF4-FFF2-40B4-BE49-F238E27FC236}">
                <a16:creationId xmlns:a16="http://schemas.microsoft.com/office/drawing/2014/main" id="{4F058D0C-DD65-C3A0-F469-D093E420D1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20798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98200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88371"/>
            <a:ext cx="10972800" cy="4876800"/>
          </a:xfrm>
        </p:spPr>
        <p:txBody>
          <a:bodyPr/>
          <a:lstStyle/>
          <a:p>
            <a:pPr marL="0" indent="0" algn="just">
              <a:buNone/>
              <a:defRPr/>
            </a:pPr>
            <a:r>
              <a:rPr lang="en-US" sz="3100" dirty="0">
                <a:effectLst/>
                <a:cs typeface="Calibri" panose="020F0502020204030204" pitchFamily="34" charset="0"/>
              </a:rPr>
              <a:t>“Since the word </a:t>
            </a:r>
            <a:r>
              <a:rPr lang="en-US" sz="3100" i="1" dirty="0" err="1">
                <a:effectLst/>
                <a:cs typeface="Calibri" panose="020F0502020204030204" pitchFamily="34" charset="0"/>
              </a:rPr>
              <a:t>apostasia</a:t>
            </a:r>
            <a:r>
              <a:rPr lang="en-US" sz="3100" dirty="0">
                <a:effectLst/>
                <a:cs typeface="Calibri" panose="020F0502020204030204" pitchFamily="34" charset="0"/>
              </a:rPr>
              <a:t> means ‘departure,’ some have understood the term ‘the apostasy’ to be the physical departure of the church itself—that is, the Rapture, since the Rapture will be a physical departure of believers from the earth. If this view were correct, it would definitely place the Rapture before the Tribulation, which would be a slam dunk for the pre-Tribulation Rapture position. While this is attractive to </a:t>
            </a:r>
            <a:r>
              <a:rPr lang="en-US" sz="3100" dirty="0" err="1">
                <a:effectLst/>
                <a:cs typeface="Calibri" panose="020F0502020204030204" pitchFamily="34" charset="0"/>
              </a:rPr>
              <a:t>pretribulationalists</a:t>
            </a:r>
            <a:r>
              <a:rPr lang="en-US" sz="3100" dirty="0">
                <a:effectLst/>
                <a:cs typeface="Calibri" panose="020F0502020204030204" pitchFamily="34" charset="0"/>
              </a:rPr>
              <a:t>, there are six main reasons to reject a physical departure as the meaning of </a:t>
            </a:r>
            <a:r>
              <a:rPr lang="en-US" sz="3100" i="1" dirty="0" err="1">
                <a:effectLst/>
                <a:cs typeface="Calibri" panose="020F0502020204030204" pitchFamily="34" charset="0"/>
              </a:rPr>
              <a:t>apostasia</a:t>
            </a:r>
            <a:r>
              <a:rPr lang="en-US" sz="3100" dirty="0">
                <a:effectLst/>
                <a:cs typeface="Calibri" panose="020F0502020204030204" pitchFamily="34" charset="0"/>
              </a:rPr>
              <a:t> in this context:</a:t>
            </a:r>
            <a:r>
              <a:rPr lang="en-US" sz="3100" i="1" dirty="0">
                <a:cs typeface="Calibri" panose="020F0502020204030204" pitchFamily="34" charset="0"/>
              </a:rPr>
              <a:t>”</a:t>
            </a:r>
          </a:p>
        </p:txBody>
      </p:sp>
      <p:sp>
        <p:nvSpPr>
          <p:cNvPr id="6" name="TextBox 5">
            <a:extLst>
              <a:ext uri="{FF2B5EF4-FFF2-40B4-BE49-F238E27FC236}">
                <a16:creationId xmlns:a16="http://schemas.microsoft.com/office/drawing/2014/main" id="{88310CC8-5CF2-409F-AE97-0E28EB84DBB0}"/>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4" name="Picture 3">
            <a:extLst>
              <a:ext uri="{FF2B5EF4-FFF2-40B4-BE49-F238E27FC236}">
                <a16:creationId xmlns:a16="http://schemas.microsoft.com/office/drawing/2014/main" id="{90903417-3C10-419F-90E6-71267BD014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126837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“(1) In classical Greek, </a:t>
            </a:r>
            <a:r>
              <a:rPr lang="en-US" i="1" dirty="0" err="1">
                <a:effectLst/>
                <a:cs typeface="Calibri" panose="020F0502020204030204" pitchFamily="34" charset="0"/>
              </a:rPr>
              <a:t>hē</a:t>
            </a:r>
            <a:r>
              <a:rPr lang="en-US" i="1" dirty="0">
                <a:effectLst/>
                <a:cs typeface="Calibri" panose="020F0502020204030204" pitchFamily="34" charset="0"/>
              </a:rPr>
              <a:t> </a:t>
            </a:r>
            <a:r>
              <a:rPr lang="en-US" i="1" dirty="0" err="1">
                <a:effectLst/>
                <a:cs typeface="Calibri" panose="020F0502020204030204" pitchFamily="34" charset="0"/>
              </a:rPr>
              <a:t>apostasia</a:t>
            </a:r>
            <a:r>
              <a:rPr lang="en-US" dirty="0">
                <a:effectLst/>
                <a:cs typeface="Calibri" panose="020F0502020204030204" pitchFamily="34" charset="0"/>
              </a:rPr>
              <a:t> (‘the apostasy’) was used to denote a political or military rebellion. (2) In the Septuagint (the Greek translation of the Old Testament), this term was used of rebellion against God (see Joshua 22:22; Jeremiah 2:19). (3) In 2 Maccabees 2:15 (a noncanonical book written in the time between the Old and New Testaments), it is used of apostasy to paganism. (4) In Acts 21:21, the only other use of the noun in the New Testament, it refers to apostasy or spiritual departure from Moses</a:t>
            </a:r>
            <a:r>
              <a:rPr lang="en-US" i="1" dirty="0">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BB8D329E-8822-81CC-6E0C-685ED2F13453}"/>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028172D6-6A0B-9734-263A-95FF3F03E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99147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“(5) The Rapture is not an act of departure by the saints; the saints are passive not active participants. (6) In 2 Thessalonians 2:1, Paul refers to the Rapture as ‘our gathering together to Him.’ It seems strange to use this unlikely term (‘the apostasy’) for the same thing in the immediate context. (These six points are from D. Edmond Hiebert, 1 &amp; 2 Thessalonians [Chicago: Moody Press, 1971], 331.) For these reasons, most expositors have understood ‘the rebellion’ (</a:t>
            </a:r>
            <a:r>
              <a:rPr lang="en-US" i="1" dirty="0">
                <a:effectLst/>
                <a:cs typeface="Calibri" panose="020F0502020204030204" pitchFamily="34" charset="0"/>
              </a:rPr>
              <a:t>apostasy</a:t>
            </a:r>
            <a:r>
              <a:rPr lang="en-US" dirty="0">
                <a:effectLst/>
                <a:cs typeface="Calibri" panose="020F0502020204030204" pitchFamily="34" charset="0"/>
              </a:rPr>
              <a:t>) not as the physical departure of the church at the Rapture but rather as doctrinal, theological, and moral departure from the truth</a:t>
            </a:r>
            <a:r>
              <a:rPr lang="en-US" i="1" dirty="0">
                <a:cs typeface="Calibri" panose="020F0502020204030204" pitchFamily="34" charset="0"/>
              </a:rPr>
              <a:t>.”</a:t>
            </a:r>
          </a:p>
        </p:txBody>
      </p:sp>
      <p:sp>
        <p:nvSpPr>
          <p:cNvPr id="2" name="TextBox 1">
            <a:extLst>
              <a:ext uri="{FF2B5EF4-FFF2-40B4-BE49-F238E27FC236}">
                <a16:creationId xmlns:a16="http://schemas.microsoft.com/office/drawing/2014/main" id="{DC69D932-7756-EC92-D12F-510BFE7CE53B}"/>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A37268B4-C9AD-8617-DEFC-2F4C35A9A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741813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038600"/>
          </a:xfrm>
        </p:spPr>
        <p:txBody>
          <a:bodyPr/>
          <a:lstStyle/>
          <a:p>
            <a:pPr marL="0" indent="0" algn="just">
              <a:buNone/>
            </a:pPr>
            <a:r>
              <a:rPr lang="en-US" dirty="0">
                <a:effectLst>
                  <a:outerShdw blurRad="38100" dist="38100" dir="2700000" algn="tl">
                    <a:srgbClr val="000000">
                      <a:alpha val="43137"/>
                    </a:srgbClr>
                  </a:outerShdw>
                </a:effectLst>
              </a:rPr>
              <a:t>"Nowhere else does the Scripture speak of the rapture as 'the departure.' A departure denotes an act on the part of the individual or company departing. But the rapture is not an act of departure on the part of the saints. In the rapture the church is passive, not active. At the rapture, the church is 'caught up' or 'snatched away,' an event wherein the Lord acts to transport believers from earth into His presence (1 Thess. 4:16-17). Everything that takes place with the believers at the rapture is initiated by the Lord and done by Him.”</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301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75221E-03A5-EFD7-81A0-8562484E71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83271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1422E-5974-86EF-6B79-2D021C98A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1"/>
            <a:ext cx="10972800" cy="25853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shall not live on bread alone, but on </a:t>
            </a:r>
            <a:r>
              <a:rPr lang="en-US" sz="36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word</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proceeds out of the mouth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D30B6-46D0-209F-762C-E9B857CD5D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truly I say to you, until heaven and earth pass away, not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smallest letter or stroke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pass from the Law until all is accomplished.”</a:t>
            </a:r>
          </a:p>
        </p:txBody>
      </p:sp>
      <p:pic>
        <p:nvPicPr>
          <p:cNvPr id="5" name="Picture 4">
            <a:extLst>
              <a:ext uri="{FF2B5EF4-FFF2-40B4-BE49-F238E27FC236}">
                <a16:creationId xmlns:a16="http://schemas.microsoft.com/office/drawing/2014/main" id="{BF3D19CD-0352-8741-C41C-4E792CDFD9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329995303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32909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017395-FF0C-B0A7-458A-35FF33E9A4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3077766"/>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parousia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7908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42670-64F5-9E24-49E1-BF8CF90F4F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35317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726770"/>
            <a:ext cx="10972800" cy="2311831"/>
          </a:xfrm>
        </p:spPr>
        <p:txBody>
          <a:bodyPr/>
          <a:lstStyle/>
          <a:p>
            <a:pPr marL="0" indent="0" algn="just">
              <a:buNone/>
            </a:pPr>
            <a:r>
              <a:rPr lang="en-US" dirty="0">
                <a:effectLst>
                  <a:outerShdw blurRad="38100" dist="38100" dir="2700000" algn="tl">
                    <a:srgbClr val="000000">
                      <a:alpha val="43137"/>
                    </a:srgbClr>
                  </a:outerShdw>
                </a:effectLst>
              </a:rPr>
              <a:t>"Paul has just referred to the rapture as 'our gathering together unto him' (v. 1); why then should he now use this unlikely term to mean the same thing?”</a:t>
            </a:r>
          </a:p>
        </p:txBody>
      </p:sp>
      <p:sp>
        <p:nvSpPr>
          <p:cNvPr id="5" name="TextBox 4">
            <a:extLst>
              <a:ext uri="{FF2B5EF4-FFF2-40B4-BE49-F238E27FC236}">
                <a16:creationId xmlns:a16="http://schemas.microsoft.com/office/drawing/2014/main" id="{60899C66-1705-4189-A53C-515692D0BE2B}"/>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2B2EBB-1EDC-46B5-8F2C-F4DA95DC9869}"/>
              </a:ext>
            </a:extLst>
          </p:cNvPr>
          <p:cNvPicPr>
            <a:picLocks noChangeAspect="1"/>
          </p:cNvPicPr>
          <p:nvPr/>
        </p:nvPicPr>
        <p:blipFill>
          <a:blip r:embed="rId2"/>
          <a:stretch>
            <a:fillRect/>
          </a:stretch>
        </p:blipFill>
        <p:spPr>
          <a:xfrm>
            <a:off x="5194804" y="3733800"/>
            <a:ext cx="1802392" cy="2743200"/>
          </a:xfrm>
          <a:prstGeom prst="rect">
            <a:avLst/>
          </a:prstGeom>
        </p:spPr>
      </p:pic>
    </p:spTree>
    <p:extLst>
      <p:ext uri="{BB962C8B-B14F-4D97-AF65-F5344CB8AC3E}">
        <p14:creationId xmlns:p14="http://schemas.microsoft.com/office/powerpoint/2010/main" val="41882363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1981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21"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816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b="1" u="sng" dirty="0">
                <a:solidFill>
                  <a:srgbClr val="FFFFCC"/>
                </a:solidFill>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b="1" u="sng" dirty="0">
              <a:solidFill>
                <a:srgbClr val="FFFFCC"/>
              </a:solidFill>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59198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9AC10A-A4C7-D8FC-C701-BF75CB50EC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to be soon shaken in mind or troubled, either by spirit or by word or by letter, as if from us, as though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had come.”</a:t>
            </a:r>
          </a:p>
        </p:txBody>
      </p:sp>
      <p:pic>
        <p:nvPicPr>
          <p:cNvPr id="3" name="Picture 4">
            <a:extLst>
              <a:ext uri="{FF2B5EF4-FFF2-40B4-BE49-F238E27FC236}">
                <a16:creationId xmlns:a16="http://schemas.microsoft.com/office/drawing/2014/main" id="{3753EABE-D65C-CB51-A047-FE9D4E57B8B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1" y="2590800"/>
            <a:ext cx="183901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28880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980002-D7FB-5DAC-F666-830DB3685D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 (NASB)</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shaken from your composure or be disturbed either by a spirit or a message or a letter as if from us,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come.”</a:t>
            </a:r>
          </a:p>
        </p:txBody>
      </p:sp>
      <p:pic>
        <p:nvPicPr>
          <p:cNvPr id="3" name="Picture 4">
            <a:extLst>
              <a:ext uri="{FF2B5EF4-FFF2-40B4-BE49-F238E27FC236}">
                <a16:creationId xmlns:a16="http://schemas.microsoft.com/office/drawing/2014/main" id="{5BCC5717-8514-C8E3-6A0F-1E6D42B0DF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1" y="2590800"/>
            <a:ext cx="183901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242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“‘Let no one deceive you in anyway, for that day will not come unless </a:t>
            </a:r>
            <a:r>
              <a:rPr lang="en-US" b="1" i="1" u="sng" dirty="0">
                <a:solidFill>
                  <a:srgbClr val="FFFFCC"/>
                </a:solidFill>
                <a:effectLst>
                  <a:outerShdw blurRad="38100" dist="38100" dir="2700000" algn="tl">
                    <a:srgbClr val="000000">
                      <a:alpha val="43137"/>
                    </a:srgbClr>
                  </a:outerShdw>
                </a:effectLst>
              </a:rPr>
              <a:t>the departure</a:t>
            </a:r>
            <a:r>
              <a:rPr lang="en-US" dirty="0">
                <a:effectLst>
                  <a:outerShdw blurRad="38100" dist="38100" dir="2700000" algn="tl">
                    <a:srgbClr val="000000">
                      <a:alpha val="43137"/>
                    </a:srgbClr>
                  </a:outerShdw>
                </a:effectLst>
              </a:rPr>
              <a:t> comes first and the man of lawlessness is revealed, the man doomed to destruction.’….The Greek </a:t>
            </a:r>
            <a:r>
              <a:rPr lang="en-US" i="1" dirty="0">
                <a:effectLst>
                  <a:outerShdw blurRad="38100" dist="38100" dir="2700000" algn="tl">
                    <a:srgbClr val="000000">
                      <a:alpha val="43137"/>
                    </a:srgbClr>
                  </a:outerShdw>
                </a:effectLst>
              </a:rPr>
              <a:t>Apostasy</a:t>
            </a:r>
            <a:r>
              <a:rPr lang="en-US" dirty="0">
                <a:effectLst>
                  <a:outerShdw blurRad="38100" dist="38100" dir="2700000" algn="tl">
                    <a:srgbClr val="000000">
                      <a:alpha val="43137"/>
                    </a:srgbClr>
                  </a:outerShdw>
                </a:effectLst>
              </a:rPr>
              <a:t> means a departure, as does its verb </a:t>
            </a:r>
            <a:r>
              <a:rPr lang="en-US" i="1" dirty="0">
                <a:effectLst>
                  <a:outerShdw blurRad="38100" dist="38100" dir="2700000" algn="tl">
                    <a:srgbClr val="000000">
                      <a:alpha val="43137"/>
                    </a:srgbClr>
                  </a:outerShdw>
                </a:effectLst>
              </a:rPr>
              <a:t>aphistēmi</a:t>
            </a:r>
            <a:r>
              <a:rPr lang="en-US" dirty="0">
                <a:effectLst>
                  <a:outerShdw blurRad="38100" dist="38100" dir="2700000" algn="tl">
                    <a:srgbClr val="000000">
                      <a:alpha val="43137"/>
                    </a:srgbClr>
                  </a:outerShdw>
                </a:effectLst>
              </a:rPr>
              <a:t>. It can refer to </a:t>
            </a:r>
            <a:r>
              <a:rPr lang="en-US" b="1" u="sng" dirty="0">
                <a:solidFill>
                  <a:srgbClr val="FFFFCC"/>
                </a:solidFill>
                <a:effectLst>
                  <a:outerShdw blurRad="38100" dist="38100" dir="2700000" algn="tl">
                    <a:srgbClr val="000000">
                      <a:alpha val="43137"/>
                    </a:srgbClr>
                  </a:outerShdw>
                </a:effectLst>
              </a:rPr>
              <a:t>a physical departure</a:t>
            </a:r>
            <a:r>
              <a:rPr lang="en-US" dirty="0">
                <a:effectLst>
                  <a:outerShdw blurRad="38100" dist="38100" dir="2700000" algn="tl">
                    <a:srgbClr val="000000">
                      <a:alpha val="43137"/>
                    </a:srgbClr>
                  </a:outerShdw>
                </a:effectLst>
              </a:rPr>
              <a:t>, a spiritual departure, or a rebellion. The rapture of Christians would be a physical departure, which is supported by his announced subject in 2:1, ‘our gathering together unto him’ (cf. 1 Th. 4:13-18). Otherwise, Paul never returned to his declared topic in a lapse of thought, which raises questions. Only two other versions so render it: GNV &amp; WEB.”</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 Gordon Olson </a:t>
            </a:r>
          </a:p>
          <a:p>
            <a:pPr algn="ct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 Gordon Olson, </a:t>
            </a:r>
            <a:r>
              <a:rPr lang="en-US" sz="1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Resurrection New Testament</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(Lynchburg, VA: Global Gospel Publishers, 2017), 261, n. B.</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447057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76325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u="sng"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u="sng"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11138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01866BA-D5D9-4D2F-A0A4-703FC9225D0C}"/>
              </a:ext>
            </a:extLst>
          </p:cNvPr>
          <p:cNvSpPr>
            <a:spLocks noGrp="1" noChangeArrowheads="1"/>
          </p:cNvSpPr>
          <p:nvPr>
            <p:ph type="title" idx="4294967295"/>
          </p:nvPr>
        </p:nvSpPr>
        <p:spPr>
          <a:xfrm>
            <a:off x="2209800" y="2857500"/>
            <a:ext cx="7772400" cy="1143000"/>
          </a:xfrm>
        </p:spPr>
        <p:txBody>
          <a:bodyPr/>
          <a:lstStyle/>
          <a:p>
            <a:pPr algn="ctr"/>
            <a:r>
              <a:rPr lang="en-US" altLang="en-US" sz="6000"/>
              <a:t>Conclusion</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4649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23979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p:spPr>
      </p:pic>
    </p:spTree>
    <p:extLst>
      <p:ext uri="{BB962C8B-B14F-4D97-AF65-F5344CB8AC3E}">
        <p14:creationId xmlns:p14="http://schemas.microsoft.com/office/powerpoint/2010/main" val="60952601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A0B55-ECA9-02D6-5784-D2B030E283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ooking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blessed hope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appearing of the glory of our great God and Savior, Christ Jesus.”</a:t>
            </a:r>
          </a:p>
        </p:txBody>
      </p:sp>
      <p:pic>
        <p:nvPicPr>
          <p:cNvPr id="3" name="Picture 2">
            <a:extLst>
              <a:ext uri="{FF2B5EF4-FFF2-40B4-BE49-F238E27FC236}">
                <a16:creationId xmlns:a16="http://schemas.microsoft.com/office/drawing/2014/main" id="{557DEFB2-31B3-41D8-A38A-324497FFB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5814" y="2590800"/>
            <a:ext cx="3000375" cy="2286000"/>
          </a:xfrm>
          <a:prstGeom prst="rect">
            <a:avLst/>
          </a:prstGeom>
        </p:spPr>
      </p:pic>
    </p:spTree>
    <p:extLst>
      <p:ext uri="{BB962C8B-B14F-4D97-AF65-F5344CB8AC3E}">
        <p14:creationId xmlns:p14="http://schemas.microsoft.com/office/powerpoint/2010/main" val="213882657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820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Church (pre-rapture) </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dirty="0">
                <a:latin typeface="Calibri" panose="020F0502020204030204" pitchFamily="34" charset="0"/>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0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FF0BEFCB-D3A3-F09E-8CEB-42034D957271}"/>
              </a:ext>
            </a:extLst>
          </p:cNvPr>
          <p:cNvSpPr>
            <a:spLocks noGrp="1" noChangeArrowheads="1"/>
          </p:cNvSpPr>
          <p:nvPr>
            <p:ph type="body" idx="1"/>
          </p:nvPr>
        </p:nvSpPr>
        <p:spPr>
          <a:xfrm>
            <a:off x="2438400" y="1371600"/>
            <a:ext cx="6934199" cy="5257800"/>
          </a:xfrm>
        </p:spPr>
        <p:txBody>
          <a:bodyPr/>
          <a:lstStyle/>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Lost (Luke 19:10)</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Perishing (John 3:16)</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Condemned (John 3:18)</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Lovers of darkness/evil (John 3:19-21)</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Under divine wrath (John 3:36)</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Without spiritual life (John 3:36)</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Of their father the devil (John 8:44)</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Dead (Eph 2:1)</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Demonically energized (Eph 2:2)</a:t>
            </a:r>
          </a:p>
        </p:txBody>
      </p:sp>
      <p:sp>
        <p:nvSpPr>
          <p:cNvPr id="4" name="TextBox 3">
            <a:extLst>
              <a:ext uri="{FF2B5EF4-FFF2-40B4-BE49-F238E27FC236}">
                <a16:creationId xmlns:a16="http://schemas.microsoft.com/office/drawing/2014/main" id="{DE4990C9-CE75-72B4-1E9A-38437ADD3816}"/>
              </a:ext>
            </a:extLst>
          </p:cNvPr>
          <p:cNvSpPr txBox="1"/>
          <p:nvPr/>
        </p:nvSpPr>
        <p:spPr>
          <a:xfrm>
            <a:off x="609600" y="228600"/>
            <a:ext cx="10972800" cy="1031051"/>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God’s Estimate of the Lost</a:t>
            </a:r>
          </a:p>
          <a:p>
            <a:pPr algn="ctr"/>
            <a:r>
              <a:rPr lang="en-US" sz="2000" dirty="0">
                <a:effectLst>
                  <a:outerShdw blurRad="38100" dist="38100" dir="2700000" algn="tl">
                    <a:srgbClr val="000000">
                      <a:alpha val="43137"/>
                    </a:srgbClr>
                  </a:outerShdw>
                </a:effectLst>
                <a:latin typeface="Calibri" panose="020F0502020204030204" pitchFamily="34" charset="0"/>
                <a:cs typeface="+mn-cs"/>
              </a:rPr>
              <a:t>Lightner, </a:t>
            </a:r>
            <a:r>
              <a:rPr lang="en-US" sz="2000" i="1" dirty="0">
                <a:effectLst>
                  <a:outerShdw blurRad="38100" dist="38100" dir="2700000" algn="tl">
                    <a:srgbClr val="000000">
                      <a:alpha val="43137"/>
                    </a:srgbClr>
                  </a:outerShdw>
                </a:effectLst>
                <a:latin typeface="Calibri" panose="020F0502020204030204" pitchFamily="34" charset="0"/>
                <a:cs typeface="+mn-cs"/>
              </a:rPr>
              <a:t>Salvation</a:t>
            </a:r>
            <a:r>
              <a:rPr lang="en-US" sz="2000" dirty="0">
                <a:effectLst>
                  <a:outerShdw blurRad="38100" dist="38100" dir="2700000" algn="tl">
                    <a:srgbClr val="000000">
                      <a:alpha val="43137"/>
                    </a:srgbClr>
                  </a:outerShdw>
                </a:effectLst>
                <a:latin typeface="Calibri" panose="020F0502020204030204" pitchFamily="34" charset="0"/>
                <a:cs typeface="+mn-cs"/>
              </a:rPr>
              <a:t>, Class notes of Andy Woods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A2288C24-1AD7-1FDD-5840-133BFDED40D4}"/>
              </a:ext>
            </a:extLst>
          </p:cNvPr>
          <p:cNvSpPr>
            <a:spLocks noGrp="1" noChangeArrowheads="1"/>
          </p:cNvSpPr>
          <p:nvPr>
            <p:ph type="body" idx="1"/>
          </p:nvPr>
        </p:nvSpPr>
        <p:spPr>
          <a:xfrm>
            <a:off x="2438400" y="1371600"/>
            <a:ext cx="9220200" cy="5181600"/>
          </a:xfrm>
        </p:spPr>
        <p:txBody>
          <a:bodyPr/>
          <a:lstStyle/>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Depraved (Eph 2:3a)</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Doomed (Eph 2:3b)</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Held captive (Col 1:13; 2 Tim. 26; Acts 26:17-18)</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Unable to receive truth (1 Cor. 2:14; 2 Cor. 4:3-4)</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Under the control of Satan’s world system (1 John 5:19)</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Filled with all unrighteousness (Rom 1:29-32)</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Unable to seek God (Rom 3:10-18)</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Conceived in iniquity (Ps 51:5)</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Desperately wicked (Jer. 17:9)</a:t>
            </a:r>
          </a:p>
        </p:txBody>
      </p:sp>
      <p:sp>
        <p:nvSpPr>
          <p:cNvPr id="3" name="TextBox 2">
            <a:extLst>
              <a:ext uri="{FF2B5EF4-FFF2-40B4-BE49-F238E27FC236}">
                <a16:creationId xmlns:a16="http://schemas.microsoft.com/office/drawing/2014/main" id="{260E536C-303D-E206-C21F-E380BA783BB5}"/>
              </a:ext>
            </a:extLst>
          </p:cNvPr>
          <p:cNvSpPr txBox="1"/>
          <p:nvPr/>
        </p:nvSpPr>
        <p:spPr>
          <a:xfrm>
            <a:off x="609600" y="228600"/>
            <a:ext cx="10972800" cy="1031051"/>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God’s Estimate of the Lost</a:t>
            </a:r>
          </a:p>
          <a:p>
            <a:pPr algn="ctr"/>
            <a:r>
              <a:rPr lang="en-US" sz="2000" dirty="0">
                <a:effectLst>
                  <a:outerShdw blurRad="38100" dist="38100" dir="2700000" algn="tl">
                    <a:srgbClr val="000000">
                      <a:alpha val="43137"/>
                    </a:srgbClr>
                  </a:outerShdw>
                </a:effectLst>
                <a:latin typeface="Calibri" panose="020F0502020204030204" pitchFamily="34" charset="0"/>
                <a:cs typeface="+mn-cs"/>
              </a:rPr>
              <a:t>Lightner, </a:t>
            </a:r>
            <a:r>
              <a:rPr lang="en-US" sz="2000" i="1" dirty="0">
                <a:effectLst>
                  <a:outerShdw blurRad="38100" dist="38100" dir="2700000" algn="tl">
                    <a:srgbClr val="000000">
                      <a:alpha val="43137"/>
                    </a:srgbClr>
                  </a:outerShdw>
                </a:effectLst>
                <a:latin typeface="Calibri" panose="020F0502020204030204" pitchFamily="34" charset="0"/>
                <a:cs typeface="+mn-cs"/>
              </a:rPr>
              <a:t>Salvation</a:t>
            </a:r>
            <a:r>
              <a:rPr lang="en-US" sz="2000" dirty="0">
                <a:effectLst>
                  <a:outerShdw blurRad="38100" dist="38100" dir="2700000" algn="tl">
                    <a:srgbClr val="000000">
                      <a:alpha val="43137"/>
                    </a:srgbClr>
                  </a:outerShdw>
                </a:effectLst>
                <a:latin typeface="Calibri" panose="020F0502020204030204" pitchFamily="34" charset="0"/>
                <a:cs typeface="+mn-cs"/>
              </a:rPr>
              <a:t>, Class notes of Andy Woods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Church (pre-rapture) </a:t>
            </a:r>
          </a:p>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007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5440" y="586855"/>
            <a:ext cx="8961120" cy="5684293"/>
          </a:xfrm>
          <a:prstGeom prst="rect">
            <a:avLst/>
          </a:prstGeom>
          <a:ln w="28575">
            <a:solidFill>
              <a:srgbClr val="FFFFCC"/>
            </a:solidFill>
          </a:ln>
        </p:spPr>
      </p:pic>
    </p:spTree>
    <p:extLst>
      <p:ext uri="{BB962C8B-B14F-4D97-AF65-F5344CB8AC3E}">
        <p14:creationId xmlns:p14="http://schemas.microsoft.com/office/powerpoint/2010/main" val="2119685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CE9DA2-6F3D-0820-A882-90C74F1B80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12:24</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But when the Pharisees heard </a:t>
            </a:r>
            <a:r>
              <a:rPr lang="en-US" sz="3600" i="1" dirty="0">
                <a:latin typeface="Calibri" panose="020F0502020204030204" pitchFamily="34" charset="0"/>
              </a:rPr>
              <a:t>this</a:t>
            </a:r>
            <a:r>
              <a:rPr lang="en-US" sz="3600" dirty="0">
                <a:latin typeface="Calibri" panose="020F0502020204030204" pitchFamily="34" charset="0"/>
              </a:rPr>
              <a:t>, they said, “‘This man casts out demons only by </a:t>
            </a:r>
            <a:r>
              <a:rPr lang="en-US" sz="3600" dirty="0" err="1">
                <a:latin typeface="Calibri" panose="020F0502020204030204" pitchFamily="34" charset="0"/>
              </a:rPr>
              <a:t>Beelzebul</a:t>
            </a:r>
            <a:r>
              <a:rPr lang="en-US" sz="3600" dirty="0">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dirty="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050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F7C0842-02FF-486E-B1D4-24799C13A948}"/>
              </a:ext>
            </a:extLst>
          </p:cNvPr>
          <p:cNvSpPr>
            <a:spLocks noGrp="1" noChangeArrowheads="1"/>
          </p:cNvSpPr>
          <p:nvPr>
            <p:ph type="title"/>
          </p:nvPr>
        </p:nvSpPr>
        <p:spPr>
          <a:xfrm>
            <a:off x="609600" y="228600"/>
            <a:ext cx="10972800" cy="13716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a:extLst>
              <a:ext uri="{FF2B5EF4-FFF2-40B4-BE49-F238E27FC236}">
                <a16:creationId xmlns:a16="http://schemas.microsoft.com/office/drawing/2014/main" id="{AA4A36BA-99AF-44B8-803C-E29B4CE773D1}"/>
              </a:ext>
            </a:extLst>
          </p:cNvPr>
          <p:cNvSpPr>
            <a:spLocks noGrp="1" noChangeArrowheads="1"/>
          </p:cNvSpPr>
          <p:nvPr>
            <p:ph type="body" idx="1"/>
          </p:nvPr>
        </p:nvSpPr>
        <p:spPr>
          <a:xfrm>
            <a:off x="2761192" y="1828803"/>
            <a:ext cx="6669616" cy="4232275"/>
          </a:xfrm>
        </p:spPr>
        <p:txBody>
          <a:bodyPr/>
          <a:lstStyle/>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Pre-tribulation rapture theory</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Mid-tribulation rapture theory</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Post-tribulation rapture theory</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Pre-wrath rapture theory</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Partial rapture theory</a:t>
            </a:r>
          </a:p>
          <a:p>
            <a:pPr eaLnBrk="1" hangingPunct="1">
              <a:defRPr/>
            </a:pP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dirty="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333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AD3492-25D6-C402-B229-A466A3462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8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009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p:spPr>
      </p:pic>
    </p:spTree>
    <p:extLst>
      <p:ext uri="{BB962C8B-B14F-4D97-AF65-F5344CB8AC3E}">
        <p14:creationId xmlns:p14="http://schemas.microsoft.com/office/powerpoint/2010/main" val="3055569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88371"/>
            <a:ext cx="10972800" cy="3657600"/>
          </a:xfrm>
        </p:spPr>
        <p:txBody>
          <a:bodyPr/>
          <a:lstStyle/>
          <a:p>
            <a:pPr marL="0" indent="0" algn="just">
              <a:buNone/>
              <a:defRPr/>
            </a:pPr>
            <a:r>
              <a:rPr lang="en-US" i="1" dirty="0">
                <a:latin typeface="Calibri" panose="020F0502020204030204" pitchFamily="34" charset="0"/>
                <a:cs typeface="Calibri" panose="020F0502020204030204" pitchFamily="34" charset="0"/>
              </a:rPr>
              <a:t>“</a:t>
            </a:r>
            <a:r>
              <a:rPr lang="en-US" dirty="0">
                <a:effectLst/>
                <a:latin typeface="Calibri" panose="020F0502020204030204" pitchFamily="34" charset="0"/>
                <a:cs typeface="Calibri" panose="020F0502020204030204" pitchFamily="34" charset="0"/>
              </a:rPr>
              <a:t>Since the word </a:t>
            </a:r>
            <a:r>
              <a:rPr lang="en-US" i="1" dirty="0" err="1">
                <a:effectLst/>
                <a:latin typeface="Calibri" panose="020F0502020204030204" pitchFamily="34" charset="0"/>
                <a:cs typeface="Calibri" panose="020F0502020204030204" pitchFamily="34" charset="0"/>
              </a:rPr>
              <a:t>apostasia</a:t>
            </a:r>
            <a:r>
              <a:rPr lang="en-US" dirty="0">
                <a:effectLst/>
                <a:latin typeface="Calibri" panose="020F0502020204030204" pitchFamily="34" charset="0"/>
                <a:cs typeface="Calibri" panose="020F0502020204030204" pitchFamily="34" charset="0"/>
              </a:rPr>
              <a:t> means ‘departure,’ some have understood the term ‘the apostasy’ to be the physical departure of the church itself—that is, the Rapture, since the Rapture will be a physical departure of believers from the earth. If this view were correct, it would definitely place the Rapture before the Tribulation, which would be a </a:t>
            </a:r>
            <a:r>
              <a:rPr lang="en-US" b="1" u="sng" dirty="0">
                <a:solidFill>
                  <a:srgbClr val="FFFFCC"/>
                </a:solidFill>
                <a:effectLst/>
                <a:latin typeface="Calibri" panose="020F0502020204030204" pitchFamily="34" charset="0"/>
                <a:cs typeface="Calibri" panose="020F0502020204030204" pitchFamily="34" charset="0"/>
              </a:rPr>
              <a:t>slam dunk</a:t>
            </a:r>
            <a:r>
              <a:rPr lang="en-US" dirty="0">
                <a:effectLst/>
                <a:latin typeface="Calibri" panose="020F0502020204030204" pitchFamily="34" charset="0"/>
                <a:cs typeface="Calibri" panose="020F0502020204030204" pitchFamily="34" charset="0"/>
              </a:rPr>
              <a:t> for the pre-Tribulation Rapture position</a:t>
            </a:r>
            <a:r>
              <a:rPr lang="en-US" i="1"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88310CC8-5CF2-409F-AE97-0E28EB84DBB0}"/>
              </a:ext>
            </a:extLst>
          </p:cNvPr>
          <p:cNvSpPr txBox="1"/>
          <p:nvPr/>
        </p:nvSpPr>
        <p:spPr>
          <a:xfrm>
            <a:off x="2438400" y="243751"/>
            <a:ext cx="7315200" cy="1585049"/>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4" name="Picture 3">
            <a:extLst>
              <a:ext uri="{FF2B5EF4-FFF2-40B4-BE49-F238E27FC236}">
                <a16:creationId xmlns:a16="http://schemas.microsoft.com/office/drawing/2014/main" id="{90903417-3C10-419F-90E6-71267BD014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305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189C43-28B2-40ED-A635-B3C9515024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0262" y="228600"/>
            <a:ext cx="427147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3007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393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0BDC7A-4C3B-62A7-95F7-1CC8442B9A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7" name="Rectangle 3"/>
          <p:cNvSpPr>
            <a:spLocks noGrp="1" noChangeArrowheads="1"/>
          </p:cNvSpPr>
          <p:nvPr>
            <p:ph sz="half" idx="2"/>
          </p:nvPr>
        </p:nvSpPr>
        <p:spPr>
          <a:xfrm>
            <a:off x="609600" y="0"/>
            <a:ext cx="10972800" cy="4171950"/>
          </a:xfrm>
          <a:noFill/>
          <a:ln w="28575">
            <a:noFill/>
          </a:ln>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Acts 20:29-31</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“For I know this, that after my departure savage wolves </a:t>
            </a:r>
            <a:r>
              <a:rPr lang="en-US" sz="3600" b="1" i="1" u="sng" dirty="0">
                <a:solidFill>
                  <a:srgbClr val="FFFFCC"/>
                </a:solidFill>
                <a:effectLst>
                  <a:outerShdw blurRad="38100" dist="38100" dir="2700000" algn="tl">
                    <a:srgbClr val="000000">
                      <a:alpha val="43137"/>
                    </a:srgbClr>
                  </a:outerShdw>
                </a:effectLst>
              </a:rPr>
              <a:t>will come in among you</a:t>
            </a:r>
            <a:r>
              <a:rPr lang="en-US" sz="3600" dirty="0">
                <a:effectLst>
                  <a:outerShdw blurRad="38100" dist="38100" dir="2700000" algn="tl">
                    <a:srgbClr val="000000">
                      <a:alpha val="43137"/>
                    </a:srgbClr>
                  </a:outerShdw>
                </a:effectLst>
              </a:rPr>
              <a:t>, not sparing the flock.”Also </a:t>
            </a:r>
            <a:r>
              <a:rPr lang="en-US" sz="3600" b="1" i="1" u="sng" dirty="0">
                <a:solidFill>
                  <a:srgbClr val="FFFFCC"/>
                </a:solidFill>
                <a:effectLst>
                  <a:outerShdw blurRad="38100" dist="38100" dir="2700000" algn="tl">
                    <a:srgbClr val="000000">
                      <a:alpha val="43137"/>
                    </a:srgbClr>
                  </a:outerShdw>
                </a:effectLst>
              </a:rPr>
              <a:t>from among yourselves</a:t>
            </a:r>
            <a:r>
              <a:rPr lang="en-US" sz="3600" b="1" i="1"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men will rise up, speaking perverse things, to draw away the disciples after themselves. Therefore be on the alert, remembering that night and day for a period of three years I did not cease to admonish each one with tears.” (Italics added). </a:t>
            </a:r>
          </a:p>
        </p:txBody>
      </p:sp>
    </p:spTree>
    <p:extLst>
      <p:ext uri="{BB962C8B-B14F-4D97-AF65-F5344CB8AC3E}">
        <p14:creationId xmlns:p14="http://schemas.microsoft.com/office/powerpoint/2010/main" val="61155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838EB0-1084-2639-E646-67F34D7B2F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21507" name="Rectangle 3"/>
          <p:cNvSpPr>
            <a:spLocks noGrp="1" noChangeArrowheads="1"/>
          </p:cNvSpPr>
          <p:nvPr>
            <p:ph type="body" idx="1"/>
          </p:nvPr>
        </p:nvSpPr>
        <p:spPr>
          <a:xfrm>
            <a:off x="609600" y="0"/>
            <a:ext cx="10972800" cy="3048000"/>
          </a:xfrm>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Acts 19:10</a:t>
            </a:r>
          </a:p>
          <a:p>
            <a:pPr marL="0" indent="0" algn="just" eaLnBrk="1" hangingPunct="1">
              <a:spcBef>
                <a:spcPts val="0"/>
              </a:spcBef>
              <a:buNone/>
            </a:pPr>
            <a:r>
              <a:rPr lang="en-US" sz="3600" dirty="0"/>
              <a:t>“This took place for two years, so that </a:t>
            </a:r>
            <a:r>
              <a:rPr lang="en-US" sz="3600" b="1" u="sng" dirty="0">
                <a:solidFill>
                  <a:srgbClr val="FFFFCC"/>
                </a:solidFill>
              </a:rPr>
              <a:t>all who lived in Asia heard the word of the Lord</a:t>
            </a:r>
            <a:r>
              <a:rPr lang="en-US" sz="3600" dirty="0"/>
              <a:t>, both Jews and Greeks.”</a:t>
            </a:r>
          </a:p>
        </p:txBody>
      </p:sp>
      <p:pic>
        <p:nvPicPr>
          <p:cNvPr id="7" name="Picture 8">
            <a:extLst>
              <a:ext uri="{FF2B5EF4-FFF2-40B4-BE49-F238E27FC236}">
                <a16:creationId xmlns:a16="http://schemas.microsoft.com/office/drawing/2014/main" id="{711FE21F-338E-4339-B63B-5B872A8D15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9058" y="2514600"/>
            <a:ext cx="4473885" cy="2286000"/>
          </a:xfrm>
          <a:prstGeom prst="rect">
            <a:avLst/>
          </a:prstGeom>
          <a:noFill/>
          <a:ln w="9525">
            <a:noFill/>
            <a:miter lim="800000"/>
            <a:headEnd/>
            <a:tailEnd/>
          </a:ln>
        </p:spPr>
      </p:pic>
    </p:spTree>
    <p:extLst>
      <p:ext uri="{BB962C8B-B14F-4D97-AF65-F5344CB8AC3E}">
        <p14:creationId xmlns:p14="http://schemas.microsoft.com/office/powerpoint/2010/main" val="4195871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B6F426-AE16-6CDE-8A1E-1E22847AFB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21507" name="Rectangle 3"/>
          <p:cNvSpPr>
            <a:spLocks noGrp="1" noChangeArrowheads="1"/>
          </p:cNvSpPr>
          <p:nvPr>
            <p:ph type="body" idx="1"/>
          </p:nvPr>
        </p:nvSpPr>
        <p:spPr>
          <a:xfrm>
            <a:off x="609600" y="0"/>
            <a:ext cx="10972800" cy="3048000"/>
          </a:xfrm>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2 Timothy 1:15 </a:t>
            </a:r>
          </a:p>
          <a:p>
            <a:pPr marL="0" indent="0" algn="just" eaLnBrk="1" hangingPunct="1">
              <a:spcBef>
                <a:spcPts val="0"/>
              </a:spcBef>
              <a:buNone/>
            </a:pPr>
            <a:r>
              <a:rPr lang="en-US" sz="3600" dirty="0"/>
              <a:t>“You are aware of the fact that </a:t>
            </a:r>
            <a:r>
              <a:rPr lang="en-US" sz="3600" b="1" u="sng" dirty="0">
                <a:solidFill>
                  <a:srgbClr val="FFFFCC"/>
                </a:solidFill>
              </a:rPr>
              <a:t>all who are in Asia turned away from me,</a:t>
            </a:r>
            <a:r>
              <a:rPr lang="en-US" sz="3600" dirty="0"/>
              <a:t> among whom are </a:t>
            </a:r>
            <a:r>
              <a:rPr lang="en-US" sz="3600" dirty="0" err="1"/>
              <a:t>Phygelus</a:t>
            </a:r>
            <a:r>
              <a:rPr lang="en-US" sz="3600" dirty="0"/>
              <a:t> and Hermogenes.”</a:t>
            </a:r>
          </a:p>
        </p:txBody>
      </p:sp>
      <p:pic>
        <p:nvPicPr>
          <p:cNvPr id="3" name="Picture 8">
            <a:extLst>
              <a:ext uri="{FF2B5EF4-FFF2-40B4-BE49-F238E27FC236}">
                <a16:creationId xmlns:a16="http://schemas.microsoft.com/office/drawing/2014/main" id="{00676DA0-71A0-D2EB-90B0-8D6811572C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9058" y="2514600"/>
            <a:ext cx="4473885" cy="2286000"/>
          </a:xfrm>
          <a:prstGeom prst="rect">
            <a:avLst/>
          </a:prstGeom>
          <a:noFill/>
          <a:ln w="9525">
            <a:noFill/>
            <a:miter lim="800000"/>
            <a:headEnd/>
            <a:tailEnd/>
          </a:ln>
        </p:spPr>
      </p:pic>
    </p:spTree>
    <p:extLst>
      <p:ext uri="{BB962C8B-B14F-4D97-AF65-F5344CB8AC3E}">
        <p14:creationId xmlns:p14="http://schemas.microsoft.com/office/powerpoint/2010/main" val="188309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928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2362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2" name="Oval 7">
            <a:extLst>
              <a:ext uri="{FF2B5EF4-FFF2-40B4-BE49-F238E27FC236}">
                <a16:creationId xmlns:a16="http://schemas.microsoft.com/office/drawing/2014/main" id="{2304E4F4-2AA4-48A8-B572-0DF6700D8414}"/>
              </a:ext>
            </a:extLst>
          </p:cNvPr>
          <p:cNvSpPr>
            <a:spLocks noChangeArrowheads="1"/>
          </p:cNvSpPr>
          <p:nvPr/>
        </p:nvSpPr>
        <p:spPr bwMode="auto">
          <a:xfrm>
            <a:off x="4581042" y="4114800"/>
            <a:ext cx="1133959" cy="8001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3564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F14750-F543-8372-29BC-3600C326DF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609600" y="0"/>
            <a:ext cx="10972800" cy="3810000"/>
          </a:xfrm>
        </p:spPr>
        <p:txBody>
          <a:bodyPr/>
          <a:lstStyle/>
          <a:p>
            <a:pPr marL="0" indent="0" algn="ctr" eaLnBrk="1" hangingPunct="1">
              <a:spcBef>
                <a:spcPts val="0"/>
              </a:spcBef>
              <a:spcAft>
                <a:spcPts val="0"/>
              </a:spcAft>
              <a:buNone/>
              <a:defRPr/>
            </a:pPr>
            <a:r>
              <a:rPr lang="en-US" sz="4000" dirty="0">
                <a:solidFill>
                  <a:srgbClr val="00FFFF"/>
                </a:solidFill>
                <a:ea typeface="+mj-ea"/>
                <a:cs typeface="+mj-cs"/>
              </a:rPr>
              <a:t>Rev 2:4-5</a:t>
            </a:r>
          </a:p>
          <a:p>
            <a:pPr marL="0" indent="0" algn="ctr" eaLnBrk="1" hangingPunct="1">
              <a:spcBef>
                <a:spcPts val="0"/>
              </a:spcBef>
              <a:spcAft>
                <a:spcPts val="600"/>
              </a:spcAft>
              <a:buNone/>
              <a:defRPr/>
            </a:pPr>
            <a:r>
              <a:rPr lang="en-US" sz="3600" dirty="0">
                <a:solidFill>
                  <a:srgbClr val="00FFFF"/>
                </a:solidFill>
                <a:ea typeface="+mj-ea"/>
                <a:cs typeface="+mj-cs"/>
              </a:rPr>
              <a:t>Apostasy</a:t>
            </a:r>
          </a:p>
          <a:p>
            <a:pPr marL="0" indent="0" algn="just">
              <a:spcBef>
                <a:spcPts val="0"/>
              </a:spcBef>
              <a:spcAft>
                <a:spcPts val="0"/>
              </a:spcAft>
              <a:buNone/>
              <a:defRPr/>
            </a:pPr>
            <a:r>
              <a:rPr lang="en-US" altLang="en-US" sz="3300" dirty="0">
                <a:effectLst>
                  <a:outerShdw blurRad="38100" dist="38100" dir="2700000" algn="tl">
                    <a:srgbClr val="000000">
                      <a:alpha val="43137"/>
                    </a:srgbClr>
                  </a:outerShdw>
                </a:effectLst>
              </a:rPr>
              <a:t>“</a:t>
            </a:r>
            <a:r>
              <a:rPr lang="en-US" sz="3300" baseline="30000" dirty="0">
                <a:effectLst>
                  <a:outerShdw blurRad="38100" dist="38100" dir="2700000" algn="tl">
                    <a:srgbClr val="000000">
                      <a:alpha val="43137"/>
                    </a:srgbClr>
                  </a:outerShdw>
                </a:effectLst>
                <a:cs typeface="Calibri" panose="020F0502020204030204" pitchFamily="34" charset="0"/>
              </a:rPr>
              <a:t>4</a:t>
            </a:r>
            <a:r>
              <a:rPr lang="en-US" sz="3300" dirty="0">
                <a:effectLst>
                  <a:outerShdw blurRad="38100" dist="38100" dir="2700000" algn="tl">
                    <a:srgbClr val="000000">
                      <a:alpha val="43137"/>
                    </a:srgbClr>
                  </a:outerShdw>
                </a:effectLst>
              </a:rPr>
              <a:t> But I have this against you, that </a:t>
            </a:r>
            <a:r>
              <a:rPr lang="en-US" sz="3300" b="1" u="sng" dirty="0">
                <a:solidFill>
                  <a:srgbClr val="FFFFCC"/>
                </a:solidFill>
                <a:effectLst>
                  <a:outerShdw blurRad="38100" dist="38100" dir="2700000" algn="tl">
                    <a:srgbClr val="000000">
                      <a:alpha val="43137"/>
                    </a:srgbClr>
                  </a:outerShdw>
                </a:effectLst>
                <a:cs typeface="Calibri" pitchFamily="34" charset="0"/>
              </a:rPr>
              <a:t>you have left your first love</a:t>
            </a:r>
            <a:r>
              <a:rPr lang="en-US" sz="3300" dirty="0">
                <a:effectLst>
                  <a:outerShdw blurRad="38100" dist="38100" dir="2700000" algn="tl">
                    <a:srgbClr val="000000">
                      <a:alpha val="43137"/>
                    </a:srgbClr>
                  </a:outerShdw>
                </a:effectLst>
              </a:rPr>
              <a:t>. </a:t>
            </a:r>
            <a:r>
              <a:rPr lang="en-US" sz="3300" baseline="30000" dirty="0">
                <a:effectLst>
                  <a:outerShdw blurRad="38100" dist="38100" dir="2700000" algn="tl">
                    <a:srgbClr val="000000">
                      <a:alpha val="43137"/>
                    </a:srgbClr>
                  </a:outerShdw>
                </a:effectLst>
                <a:cs typeface="Calibri" panose="020F0502020204030204" pitchFamily="34" charset="0"/>
              </a:rPr>
              <a:t>5 </a:t>
            </a:r>
            <a:r>
              <a:rPr lang="en-US" altLang="en-US" sz="3300" dirty="0">
                <a:effectLst>
                  <a:outerShdw blurRad="38100" dist="38100" dir="2700000" algn="tl">
                    <a:srgbClr val="000000">
                      <a:alpha val="43137"/>
                    </a:srgbClr>
                  </a:outerShdw>
                </a:effectLst>
              </a:rPr>
              <a:t>Therefore </a:t>
            </a:r>
            <a:r>
              <a:rPr lang="en-US" altLang="en-US" sz="3300" b="1" u="sng" dirty="0">
                <a:solidFill>
                  <a:srgbClr val="FFFFCC"/>
                </a:solidFill>
                <a:effectLst>
                  <a:outerShdw blurRad="38100" dist="38100" dir="2700000" algn="tl">
                    <a:srgbClr val="000000">
                      <a:alpha val="43137"/>
                    </a:srgbClr>
                  </a:outerShdw>
                </a:effectLst>
                <a:cs typeface="Calibri" pitchFamily="34" charset="0"/>
              </a:rPr>
              <a:t>remember from where you have fallen</a:t>
            </a:r>
            <a:r>
              <a:rPr lang="en-US" altLang="en-US" sz="3300" dirty="0">
                <a:effectLst>
                  <a:outerShdw blurRad="38100" dist="38100" dir="2700000" algn="tl">
                    <a:srgbClr val="000000">
                      <a:alpha val="43137"/>
                    </a:srgbClr>
                  </a:outerShdw>
                </a:effectLst>
                <a:cs typeface="Calibri" pitchFamily="34" charset="0"/>
              </a:rPr>
              <a:t>, and </a:t>
            </a:r>
            <a:r>
              <a:rPr lang="en-US" altLang="en-US" sz="3300" dirty="0">
                <a:effectLst>
                  <a:outerShdw blurRad="38100" dist="38100" dir="2700000" algn="tl">
                    <a:srgbClr val="000000">
                      <a:alpha val="43137"/>
                    </a:srgbClr>
                  </a:outerShdw>
                </a:effectLst>
              </a:rPr>
              <a:t>repent and do the deeds you did at first; or else I am coming to you and will remove your lampstand out of its place—unless you repent.”</a:t>
            </a:r>
            <a:endParaRPr lang="en-US" sz="3300" dirty="0">
              <a:effectLst>
                <a:outerShdw blurRad="38100" dist="38100" dir="2700000" algn="tl">
                  <a:srgbClr val="000000">
                    <a:alpha val="43137"/>
                  </a:srgbClr>
                </a:outerShdw>
              </a:effectLst>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1639" y="3505200"/>
            <a:ext cx="1228725" cy="1371600"/>
          </a:xfrm>
          <a:prstGeom prst="rect">
            <a:avLst/>
          </a:prstGeom>
        </p:spPr>
      </p:pic>
    </p:spTree>
    <p:extLst>
      <p:ext uri="{BB962C8B-B14F-4D97-AF65-F5344CB8AC3E}">
        <p14:creationId xmlns:p14="http://schemas.microsoft.com/office/powerpoint/2010/main" val="8234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DFB1EB-C564-8E17-51B6-6E11053DAA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21507" name="Rectangle 3"/>
          <p:cNvSpPr>
            <a:spLocks noGrp="1" noChangeArrowheads="1"/>
          </p:cNvSpPr>
          <p:nvPr>
            <p:ph type="body" idx="1"/>
          </p:nvPr>
        </p:nvSpPr>
        <p:spPr>
          <a:xfrm>
            <a:off x="609600" y="0"/>
            <a:ext cx="10972800" cy="3048000"/>
          </a:xfrm>
        </p:spPr>
        <p:txBody>
          <a:bodyPr/>
          <a:lstStyle/>
          <a:p>
            <a:pPr marL="0" indent="0" algn="ctr" eaLnBrk="1" hangingPunct="1">
              <a:spcBef>
                <a:spcPts val="0"/>
              </a:spcBef>
              <a:spcAft>
                <a:spcPts val="1200"/>
              </a:spcAft>
              <a:buNone/>
            </a:pPr>
            <a:r>
              <a:rPr lang="en-US" sz="4000" dirty="0">
                <a:solidFill>
                  <a:srgbClr val="00FFFF"/>
                </a:solidFill>
                <a:ea typeface="+mj-ea"/>
                <a:cs typeface="+mj-cs"/>
              </a:rPr>
              <a:t>2 Thessalonians 2:7 </a:t>
            </a:r>
          </a:p>
          <a:p>
            <a:pPr marL="0" indent="0" algn="just" eaLnBrk="1" hangingPunct="1">
              <a:spcBef>
                <a:spcPts val="0"/>
              </a:spcBef>
              <a:buNone/>
            </a:pPr>
            <a:r>
              <a:rPr lang="en-US" sz="3600" dirty="0"/>
              <a:t>“For the mystery of lawlessness </a:t>
            </a:r>
            <a:r>
              <a:rPr lang="en-US" sz="3600" b="1" u="sng" dirty="0">
                <a:solidFill>
                  <a:srgbClr val="FFFFCC"/>
                </a:solidFill>
              </a:rPr>
              <a:t>is already at work</a:t>
            </a:r>
            <a:r>
              <a:rPr lang="en-US" sz="3600" dirty="0"/>
              <a:t>; only he who now restrains </a:t>
            </a:r>
            <a:r>
              <a:rPr lang="en-US" sz="3600" i="1" dirty="0"/>
              <a:t>will do so</a:t>
            </a:r>
            <a:r>
              <a:rPr lang="en-US" sz="3600" dirty="0"/>
              <a:t> until he is taken out of the way.”</a:t>
            </a:r>
          </a:p>
        </p:txBody>
      </p:sp>
      <p:pic>
        <p:nvPicPr>
          <p:cNvPr id="3" name="Picture 8">
            <a:extLst>
              <a:ext uri="{FF2B5EF4-FFF2-40B4-BE49-F238E27FC236}">
                <a16:creationId xmlns:a16="http://schemas.microsoft.com/office/drawing/2014/main" id="{D001251A-B0B3-526F-10CE-64F7F28212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9058" y="2514600"/>
            <a:ext cx="4473885" cy="2286000"/>
          </a:xfrm>
          <a:prstGeom prst="rect">
            <a:avLst/>
          </a:prstGeom>
          <a:noFill/>
          <a:ln w="9525">
            <a:noFill/>
            <a:miter lim="800000"/>
            <a:headEnd/>
            <a:tailEnd/>
          </a:ln>
        </p:spPr>
      </p:pic>
    </p:spTree>
    <p:extLst>
      <p:ext uri="{BB962C8B-B14F-4D97-AF65-F5344CB8AC3E}">
        <p14:creationId xmlns:p14="http://schemas.microsoft.com/office/powerpoint/2010/main" val="2065013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E718B0-B333-1CAD-83EF-10FD31FFAD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21507" name="Rectangle 3"/>
          <p:cNvSpPr>
            <a:spLocks noGrp="1" noChangeArrowheads="1"/>
          </p:cNvSpPr>
          <p:nvPr>
            <p:ph type="body" idx="1"/>
          </p:nvPr>
        </p:nvSpPr>
        <p:spPr>
          <a:xfrm>
            <a:off x="609600" y="0"/>
            <a:ext cx="10972800" cy="3048000"/>
          </a:xfrm>
        </p:spPr>
        <p:txBody>
          <a:bodyPr/>
          <a:lstStyle/>
          <a:p>
            <a:pPr marL="0" indent="0" algn="ctr" eaLnBrk="1" hangingPunct="1">
              <a:spcBef>
                <a:spcPts val="0"/>
              </a:spcBef>
              <a:spcAft>
                <a:spcPts val="1200"/>
              </a:spcAft>
              <a:buNone/>
            </a:pPr>
            <a:r>
              <a:rPr lang="en-US" sz="4000" dirty="0">
                <a:solidFill>
                  <a:srgbClr val="00FFFF"/>
                </a:solidFill>
                <a:ea typeface="+mj-ea"/>
                <a:cs typeface="+mj-cs"/>
              </a:rPr>
              <a:t>1 John 4:3 </a:t>
            </a:r>
          </a:p>
          <a:p>
            <a:pPr marL="0" indent="0" algn="just" eaLnBrk="1" hangingPunct="1">
              <a:spcBef>
                <a:spcPts val="0"/>
              </a:spcBef>
              <a:buNone/>
            </a:pPr>
            <a:r>
              <a:rPr lang="en-US" sz="3500" dirty="0"/>
              <a:t>“and every spirit that does not confess Jesus is not from God; this is </a:t>
            </a:r>
            <a:r>
              <a:rPr lang="en-US" sz="3500" b="1" u="sng" dirty="0">
                <a:solidFill>
                  <a:srgbClr val="FFFFCC"/>
                </a:solidFill>
              </a:rPr>
              <a:t>the </a:t>
            </a:r>
            <a:r>
              <a:rPr lang="en-US" sz="3500" b="1" i="1" u="sng" dirty="0">
                <a:solidFill>
                  <a:srgbClr val="FFFFCC"/>
                </a:solidFill>
              </a:rPr>
              <a:t>spirit</a:t>
            </a:r>
            <a:r>
              <a:rPr lang="en-US" sz="3500" b="1" u="sng" dirty="0">
                <a:solidFill>
                  <a:srgbClr val="FFFFCC"/>
                </a:solidFill>
              </a:rPr>
              <a:t> of the antichrist</a:t>
            </a:r>
            <a:r>
              <a:rPr lang="en-US" sz="3500" dirty="0"/>
              <a:t>, of which you have heard that it is coming, </a:t>
            </a:r>
            <a:r>
              <a:rPr lang="en-US" sz="3500" b="1" u="sng" dirty="0">
                <a:solidFill>
                  <a:srgbClr val="FFFFCC"/>
                </a:solidFill>
              </a:rPr>
              <a:t>and now it is already in the world</a:t>
            </a:r>
            <a:r>
              <a:rPr lang="en-US" sz="3500" dirty="0"/>
              <a:t>.”</a:t>
            </a:r>
          </a:p>
        </p:txBody>
      </p:sp>
      <p:pic>
        <p:nvPicPr>
          <p:cNvPr id="2" name="Picture 8">
            <a:extLst>
              <a:ext uri="{FF2B5EF4-FFF2-40B4-BE49-F238E27FC236}">
                <a16:creationId xmlns:a16="http://schemas.microsoft.com/office/drawing/2014/main" id="{1E4CE1D7-95FF-2764-B754-750AF5F673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9058" y="2514600"/>
            <a:ext cx="4473885" cy="2286000"/>
          </a:xfrm>
          <a:prstGeom prst="rect">
            <a:avLst/>
          </a:prstGeom>
          <a:noFill/>
          <a:ln w="9525">
            <a:noFill/>
            <a:miter lim="800000"/>
            <a:headEnd/>
            <a:tailEnd/>
          </a:ln>
        </p:spPr>
      </p:pic>
    </p:spTree>
    <p:extLst>
      <p:ext uri="{BB962C8B-B14F-4D97-AF65-F5344CB8AC3E}">
        <p14:creationId xmlns:p14="http://schemas.microsoft.com/office/powerpoint/2010/main" val="864073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4E08292D-3B13-4BCD-A241-3B90C59374E6}"/>
              </a:ext>
            </a:extLst>
          </p:cNvPr>
          <p:cNvSpPr>
            <a:spLocks noGrp="1" noChangeArrowheads="1"/>
          </p:cNvSpPr>
          <p:nvPr>
            <p:ph type="title" idx="4294967295"/>
          </p:nvPr>
        </p:nvSpPr>
        <p:spPr>
          <a:xfrm>
            <a:off x="3676651" y="228600"/>
            <a:ext cx="4838700" cy="685800"/>
          </a:xfrm>
        </p:spPr>
        <p:txBody>
          <a:bodyPr/>
          <a:lstStyle/>
          <a:p>
            <a:pPr algn="ctr" eaLnBrk="1" hangingPunct="1"/>
            <a:r>
              <a:rPr lang="en-US" altLang="en-US" sz="3600" dirty="0">
                <a:effectLst>
                  <a:outerShdw blurRad="38100" dist="38100" dir="2700000" algn="tl">
                    <a:srgbClr val="000000">
                      <a:alpha val="43137"/>
                    </a:srgbClr>
                  </a:outerShdw>
                </a:effectLst>
              </a:rPr>
              <a:t>Harvard University</a:t>
            </a:r>
          </a:p>
        </p:txBody>
      </p:sp>
      <p:pic>
        <p:nvPicPr>
          <p:cNvPr id="34820" name="Picture 2">
            <a:extLst>
              <a:ext uri="{FF2B5EF4-FFF2-40B4-BE49-F238E27FC236}">
                <a16:creationId xmlns:a16="http://schemas.microsoft.com/office/drawing/2014/main" id="{1F971101-2D6A-48EC-AA6D-DC3C55684F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2832" y="838200"/>
            <a:ext cx="12863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F667649-A838-4D86-827E-CC0373FDC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6400" y="1905000"/>
            <a:ext cx="8839200" cy="469625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2"/>
            <a:ext cx="10972800" cy="3991689"/>
          </a:xfrm>
        </p:spPr>
        <p:txBody>
          <a:bodyPr/>
          <a:lstStyle/>
          <a:p>
            <a:pPr marL="0" indent="0" algn="just">
              <a:buNone/>
            </a:pPr>
            <a:r>
              <a:rPr lang="en-US" dirty="0">
                <a:effectLst>
                  <a:outerShdw blurRad="38100" dist="38100" dir="2700000" algn="tl">
                    <a:srgbClr val="000000">
                      <a:alpha val="43137"/>
                    </a:srgbClr>
                  </a:outerShdw>
                </a:effectLst>
              </a:rPr>
              <a:t>“2:3 </a:t>
            </a:r>
            <a:r>
              <a:rPr lang="en-US" b="1" i="1" dirty="0">
                <a:solidFill>
                  <a:srgbClr val="FFFFCC"/>
                </a:solidFill>
                <a:effectLst>
                  <a:outerShdw blurRad="38100" dist="38100" dir="2700000" algn="tl">
                    <a:srgbClr val="000000">
                      <a:alpha val="43137"/>
                    </a:srgbClr>
                  </a:outerShdw>
                </a:effectLst>
              </a:rPr>
              <a:t>falling away</a:t>
            </a:r>
            <a:r>
              <a:rPr lang="en-US" dirty="0">
                <a:effectLst>
                  <a:outerShdw blurRad="38100" dist="38100" dir="2700000" algn="tl">
                    <a:srgbClr val="000000">
                      <a:alpha val="43137"/>
                    </a:srgbClr>
                  </a:outerShdw>
                </a:effectLst>
              </a:rPr>
              <a:t>…The entire context, before and after, fits this understanding of the text better than the idea of the apostasy from the faith. </a:t>
            </a:r>
            <a:r>
              <a:rPr lang="en-US" b="1" u="sng" dirty="0">
                <a:solidFill>
                  <a:srgbClr val="FFFFCC"/>
                </a:solidFill>
                <a:effectLst>
                  <a:outerShdw blurRad="38100" dist="38100" dir="2700000" algn="tl">
                    <a:srgbClr val="000000">
                      <a:alpha val="43137"/>
                    </a:srgbClr>
                  </a:outerShdw>
                </a:effectLst>
              </a:rPr>
              <a:t>Over the 1950 years since Paul wrote these lines, there have been numerous great apostasies from the faith, and none of these introduced the day of the Lord</a:t>
            </a:r>
            <a:r>
              <a:rPr lang="en-US" dirty="0">
                <a:effectLst>
                  <a:outerShdw blurRad="38100" dist="38100" dir="2700000" algn="tl">
                    <a:srgbClr val="000000">
                      <a:alpha val="43137"/>
                    </a:srgbClr>
                  </a:outerShdw>
                </a:effectLst>
              </a:rPr>
              <a:t>, although the persecuted believers in each case might easily have so interpreted them</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3D0DF032-DE24-4699-83BD-7C8A3CB3ED9F}"/>
              </a:ext>
            </a:extLst>
          </p:cNvPr>
          <p:cNvSpPr txBox="1"/>
          <p:nvPr/>
        </p:nvSpPr>
        <p:spPr>
          <a:xfrm>
            <a:off x="2933700" y="247474"/>
            <a:ext cx="6324600" cy="1338828"/>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2000" i="1" dirty="0">
                <a:latin typeface="Calibri" panose="020F0502020204030204" pitchFamily="34" charset="0"/>
              </a:rPr>
              <a:t>The Defender's Study Bible: King James Version</a:t>
            </a:r>
            <a:r>
              <a:rPr lang="en-US" sz="2000" dirty="0">
                <a:latin typeface="Calibri" panose="020F0502020204030204" pitchFamily="34" charset="0"/>
              </a:rPr>
              <a:t> (Iowa Falls, IA: World Bible Publishers, 1995), 1338.</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1425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0"/>
            <a:ext cx="10972800" cy="5010324"/>
          </a:xfrm>
        </p:spPr>
        <p:txBody>
          <a:bodyPr/>
          <a:lstStyle/>
          <a:p>
            <a:pPr marL="0" indent="0" algn="just">
              <a:buNone/>
            </a:pPr>
            <a:r>
              <a:rPr lang="en-US" dirty="0">
                <a:effectLst>
                  <a:outerShdw blurRad="38100" dist="38100" dir="2700000" algn="tl">
                    <a:srgbClr val="000000">
                      <a:alpha val="43137"/>
                    </a:srgbClr>
                  </a:outerShdw>
                </a:effectLst>
              </a:rPr>
              <a:t>“If the word ‘</a:t>
            </a:r>
            <a:r>
              <a:rPr lang="en-US" i="1" dirty="0" err="1">
                <a:effectLst>
                  <a:outerShdw blurRad="38100" dist="38100" dir="2700000" algn="tl">
                    <a:srgbClr val="000000">
                      <a:alpha val="43137"/>
                    </a:srgbClr>
                  </a:outerShdw>
                </a:effectLst>
              </a:rPr>
              <a:t>apostasia</a:t>
            </a:r>
            <a:r>
              <a:rPr lang="en-US" dirty="0">
                <a:effectLst>
                  <a:outerShdw blurRad="38100" dist="38100" dir="2700000" algn="tl">
                    <a:srgbClr val="000000">
                      <a:alpha val="43137"/>
                    </a:srgbClr>
                  </a:outerShdw>
                </a:effectLst>
              </a:rPr>
              <a:t>’ was communicating that ‘apostasy’ was what it was talking about then the Rapture and </a:t>
            </a:r>
            <a:r>
              <a:rPr lang="en-US" b="1" u="sng" dirty="0">
                <a:solidFill>
                  <a:srgbClr val="FFFFCC"/>
                </a:solidFill>
                <a:effectLst>
                  <a:outerShdw blurRad="38100" dist="38100" dir="2700000" algn="tl">
                    <a:srgbClr val="000000">
                      <a:alpha val="43137"/>
                    </a:srgbClr>
                  </a:outerShdw>
                </a:effectLst>
              </a:rPr>
              <a:t>the coming of the Antichrist would have happened during the writing of II Thessalonians. Apostasy had infiltrated the early church by the time Paul wrote this passage</a:t>
            </a:r>
            <a:r>
              <a:rPr lang="en-US" dirty="0">
                <a:effectLst>
                  <a:outerShdw blurRad="38100" dist="38100" dir="2700000" algn="tl">
                    <a:srgbClr val="000000">
                      <a:alpha val="43137"/>
                    </a:srgbClr>
                  </a:outerShdw>
                </a:effectLst>
              </a:rPr>
              <a:t>. What Paul is saying here is that the Antichrist, the ‘Son of Perdition’, would not come until the Church departs from one place and goes to another. That is what happens at the Rapture. The scenario for the future according to all prophetic passages is that the Rapture takes all Christians into Heaven and then the Antichrist appears on earth. Let me . . .</a:t>
            </a: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7" name="Picture 3" descr="Jimmy DeYoung">
            <a:extLst>
              <a:ext uri="{FF2B5EF4-FFF2-40B4-BE49-F238E27FC236}">
                <a16:creationId xmlns:a16="http://schemas.microsoft.com/office/drawing/2014/main" id="{017A8B4B-4DB3-40E9-92A5-407CAE6DF6B6}"/>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609600"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291694A-CFE9-499A-A855-7C5C0CD2996B}"/>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latin typeface="Calibri" panose="020F0502020204030204" pitchFamily="34" charset="0"/>
              </a:rPr>
              <a:t>Prophetic Prospective – Daily Devotional</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1284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17220" y="1371600"/>
            <a:ext cx="10972800" cy="3611869"/>
          </a:xfrm>
        </p:spPr>
        <p:txBody>
          <a:bodyPr/>
          <a:lstStyle/>
          <a:p>
            <a:pPr marL="0" indent="0" algn="just">
              <a:buNone/>
            </a:pPr>
            <a:r>
              <a:rPr lang="en-US" dirty="0">
                <a:effectLst>
                  <a:outerShdw blurRad="38100" dist="38100" dir="2700000" algn="tl">
                    <a:srgbClr val="000000">
                      <a:alpha val="43137"/>
                    </a:srgbClr>
                  </a:outerShdw>
                </a:effectLst>
              </a:rPr>
              <a:t>. . . remind you that all preparations have been made for the temple to be built in Jerusalem. False teachers and deception presently are a part of our society today, which indicates that Antichrist is nearing his appearance on earth. Remember, before the appearance of Antichrist and the temple is built, the Rapture happens. Actually the Rapture could happen at any moment. Be ready!</a:t>
            </a:r>
            <a:r>
              <a:rPr lang="en-US" dirty="0">
                <a:effectLst>
                  <a:outerShdw blurRad="38100" dist="38100" dir="2700000" algn="tl">
                    <a:srgbClr val="000000">
                      <a:alpha val="43137"/>
                    </a:srgbClr>
                  </a:outerShdw>
                </a:effectLst>
                <a:cs typeface="Calibri" panose="020F0502020204030204" pitchFamily="34" charset="0"/>
              </a:rPr>
              <a:t>”</a:t>
            </a:r>
          </a:p>
        </p:txBody>
      </p:sp>
      <p:sp>
        <p:nvSpPr>
          <p:cNvPr id="2" name="TextBox 1">
            <a:extLst>
              <a:ext uri="{FF2B5EF4-FFF2-40B4-BE49-F238E27FC236}">
                <a16:creationId xmlns:a16="http://schemas.microsoft.com/office/drawing/2014/main" id="{F291694A-CFE9-499A-A855-7C5C0CD2996B}"/>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latin typeface="Calibri" panose="020F0502020204030204" pitchFamily="34" charset="0"/>
              </a:rPr>
              <a:t>Prophetic Prospective – Daily Devotional</a:t>
            </a:r>
            <a:endParaRPr lang="en-US" sz="1800" dirty="0">
              <a:latin typeface="Calibri" panose="020F0502020204030204" pitchFamily="34" charset="0"/>
              <a:cs typeface="Calibri" panose="020F0502020204030204" pitchFamily="34" charset="0"/>
            </a:endParaRPr>
          </a:p>
        </p:txBody>
      </p:sp>
      <p:pic>
        <p:nvPicPr>
          <p:cNvPr id="4" name="Picture 3" descr="Jimmy DeYoung">
            <a:extLst>
              <a:ext uri="{FF2B5EF4-FFF2-40B4-BE49-F238E27FC236}">
                <a16:creationId xmlns:a16="http://schemas.microsoft.com/office/drawing/2014/main" id="{1262C177-A136-456E-99BA-2722642DA096}"/>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609600"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128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514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2628900" y="228600"/>
            <a:ext cx="69342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066800" y="1143000"/>
            <a:ext cx="7010400" cy="5410200"/>
          </a:xfrm>
        </p:spPr>
        <p:txBody>
          <a:bodyPr/>
          <a:lstStyle/>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(A.D. 49)</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Thessalonians (A.D. 51)</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Corinthians (A.D. 56)</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(A.D. 57)</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Colossians, Philemon, Philippians (A.D. 60‒62)</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Titus (A.D. 62‒66)</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(A.D. 67)</a:t>
            </a:r>
            <a:endParaRPr lang="en-US" sz="2400" dirty="0">
              <a:effectLst>
                <a:outerShdw blurRad="38100" dist="38100" dir="2700000" algn="tl">
                  <a:srgbClr val="000000">
                    <a:alpha val="43137"/>
                  </a:srgbClr>
                </a:outerShdw>
              </a:effectLst>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0595" y="1600200"/>
            <a:ext cx="283698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999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8CA68EC-A501-4EB5-B70B-D670E5D2DFD0}"/>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Unique Characteristics of 1-2 Thessalonians</a:t>
            </a:r>
          </a:p>
        </p:txBody>
      </p:sp>
      <p:sp>
        <p:nvSpPr>
          <p:cNvPr id="13315" name="Rectangle 3">
            <a:extLst>
              <a:ext uri="{FF2B5EF4-FFF2-40B4-BE49-F238E27FC236}">
                <a16:creationId xmlns:a16="http://schemas.microsoft.com/office/drawing/2014/main" id="{005418EE-01FA-4E4C-B9AD-C1E2A0C9DF08}"/>
              </a:ext>
            </a:extLst>
          </p:cNvPr>
          <p:cNvSpPr>
            <a:spLocks noGrp="1" noChangeArrowheads="1"/>
          </p:cNvSpPr>
          <p:nvPr>
            <p:ph type="body" idx="4294967295"/>
          </p:nvPr>
        </p:nvSpPr>
        <p:spPr>
          <a:xfrm>
            <a:off x="609600" y="1600200"/>
            <a:ext cx="10972800" cy="2819398"/>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chapter ends with a reference to the Second Advent</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amount of time in between planting of the church and the first letter to the church</a:t>
            </a:r>
          </a:p>
        </p:txBody>
      </p:sp>
      <p:pic>
        <p:nvPicPr>
          <p:cNvPr id="3" name="Picture 4">
            <a:extLst>
              <a:ext uri="{FF2B5EF4-FFF2-40B4-BE49-F238E27FC236}">
                <a16:creationId xmlns:a16="http://schemas.microsoft.com/office/drawing/2014/main" id="{E196CE4B-7C64-E676-5E1B-88DA9C807E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866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6E4172-1E2F-F078-34F3-0A025F6E5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7" name="Rectangle 3"/>
          <p:cNvSpPr>
            <a:spLocks noGrp="1" noChangeArrowheads="1"/>
          </p:cNvSpPr>
          <p:nvPr>
            <p:ph sz="half" idx="2"/>
          </p:nvPr>
        </p:nvSpPr>
        <p:spPr>
          <a:xfrm>
            <a:off x="609600" y="0"/>
            <a:ext cx="10972800" cy="4171950"/>
          </a:xfrm>
          <a:noFill/>
          <a:ln w="28575">
            <a:noFill/>
          </a:ln>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Acts 20:29-31</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“For I know this, that after my departure savage wolves </a:t>
            </a:r>
            <a:r>
              <a:rPr lang="en-US" sz="3600" b="1" i="1" u="sng" dirty="0">
                <a:solidFill>
                  <a:srgbClr val="FFFFCC"/>
                </a:solidFill>
                <a:effectLst>
                  <a:outerShdw blurRad="38100" dist="38100" dir="2700000" algn="tl">
                    <a:srgbClr val="000000">
                      <a:alpha val="43137"/>
                    </a:srgbClr>
                  </a:outerShdw>
                </a:effectLst>
              </a:rPr>
              <a:t>will come in among you</a:t>
            </a:r>
            <a:r>
              <a:rPr lang="en-US" sz="3600" dirty="0">
                <a:effectLst>
                  <a:outerShdw blurRad="38100" dist="38100" dir="2700000" algn="tl">
                    <a:srgbClr val="000000">
                      <a:alpha val="43137"/>
                    </a:srgbClr>
                  </a:outerShdw>
                </a:effectLst>
              </a:rPr>
              <a:t>, not sparing the flock.”Also </a:t>
            </a:r>
            <a:r>
              <a:rPr lang="en-US" sz="3600" b="1" i="1" u="sng" dirty="0">
                <a:solidFill>
                  <a:srgbClr val="FFFFCC"/>
                </a:solidFill>
                <a:effectLst>
                  <a:outerShdw blurRad="38100" dist="38100" dir="2700000" algn="tl">
                    <a:srgbClr val="000000">
                      <a:alpha val="43137"/>
                    </a:srgbClr>
                  </a:outerShdw>
                </a:effectLst>
              </a:rPr>
              <a:t>from among yourselves</a:t>
            </a:r>
            <a:r>
              <a:rPr lang="en-US" sz="3600" b="1" i="1"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men will rise up, speaking perverse things, to draw away the disciples after themselves. Therefore be on the alert, remembering that night and day for a period of three years I did not cease to admonish each one with tears.” (Italics added). </a:t>
            </a:r>
          </a:p>
        </p:txBody>
      </p:sp>
    </p:spTree>
    <p:extLst>
      <p:ext uri="{BB962C8B-B14F-4D97-AF65-F5344CB8AC3E}">
        <p14:creationId xmlns:p14="http://schemas.microsoft.com/office/powerpoint/2010/main" val="765729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2628900" y="228600"/>
            <a:ext cx="69342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066800" y="1143000"/>
            <a:ext cx="7010400" cy="5410200"/>
          </a:xfrm>
        </p:spPr>
        <p:txBody>
          <a:bodyPr/>
          <a:lstStyle/>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(A.D. 49)</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Thessalonians (A.D. 51)</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Corinthians (A.D. 56)</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(A.D. 57)</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Colossians, Philemon, Philippians (A.D. 60‒62)</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Titus (A.D. 62‒66)</a:t>
            </a:r>
          </a:p>
          <a:p>
            <a:pPr marL="685800" indent="-685800">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(A.D. 67)</a:t>
            </a:r>
            <a:endParaRPr lang="en-US" sz="2400" dirty="0">
              <a:effectLst>
                <a:outerShdw blurRad="38100" dist="38100" dir="2700000" algn="tl">
                  <a:srgbClr val="000000">
                    <a:alpha val="43137"/>
                  </a:srgbClr>
                </a:outerShdw>
              </a:effectLst>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0595" y="1600200"/>
            <a:ext cx="283698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287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B29511-017A-A7FC-9A7A-06C553AD22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1 Timothy 4:1</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5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p>
        </p:txBody>
      </p:sp>
      <p:pic>
        <p:nvPicPr>
          <p:cNvPr id="3" name="Picture 4">
            <a:extLst>
              <a:ext uri="{FF2B5EF4-FFF2-40B4-BE49-F238E27FC236}">
                <a16:creationId xmlns:a16="http://schemas.microsoft.com/office/drawing/2014/main" id="{40E032E1-6991-32E6-4BE7-E29979C1CE8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268" y="25908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15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definite article before </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apostasia</a:t>
            </a:r>
            <a:endParaRPr lang="en-US" b="1" i="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633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D4FAD5-4DC3-AAA9-6FE8-0DBDE0112C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31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5D0317-DD94-4CDC-B542-22692EF9FD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man of lawlessness</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328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5440" y="586855"/>
            <a:ext cx="8961120" cy="5684293"/>
          </a:xfrm>
          <a:prstGeom prst="rect">
            <a:avLst/>
          </a:prstGeom>
          <a:ln w="28575">
            <a:solidFill>
              <a:srgbClr val="FFFFCC"/>
            </a:solidFill>
          </a:ln>
        </p:spPr>
      </p:pic>
    </p:spTree>
    <p:extLst>
      <p:ext uri="{BB962C8B-B14F-4D97-AF65-F5344CB8AC3E}">
        <p14:creationId xmlns:p14="http://schemas.microsoft.com/office/powerpoint/2010/main" val="7084508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5D8A56-A04E-4FAD-9610-A02ABC516A94}"/>
              </a:ext>
            </a:extLst>
          </p:cNvPr>
          <p:cNvPicPr>
            <a:picLocks noChangeAspect="1"/>
          </p:cNvPicPr>
          <p:nvPr/>
        </p:nvPicPr>
        <p:blipFill>
          <a:blip r:embed="rId2"/>
          <a:stretch>
            <a:fillRect/>
          </a:stretch>
        </p:blipFill>
        <p:spPr>
          <a:xfrm>
            <a:off x="1669921" y="158213"/>
            <a:ext cx="8852159" cy="6541575"/>
          </a:xfrm>
          <a:prstGeom prst="rect">
            <a:avLst/>
          </a:prstGeom>
        </p:spPr>
      </p:pic>
    </p:spTree>
    <p:extLst>
      <p:ext uri="{BB962C8B-B14F-4D97-AF65-F5344CB8AC3E}">
        <p14:creationId xmlns:p14="http://schemas.microsoft.com/office/powerpoint/2010/main" val="1329526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2362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2" name="Oval 7">
            <a:extLst>
              <a:ext uri="{FF2B5EF4-FFF2-40B4-BE49-F238E27FC236}">
                <a16:creationId xmlns:a16="http://schemas.microsoft.com/office/drawing/2014/main" id="{2304E4F4-2AA4-48A8-B572-0DF6700D8414}"/>
              </a:ext>
            </a:extLst>
          </p:cNvPr>
          <p:cNvSpPr>
            <a:spLocks noChangeArrowheads="1"/>
          </p:cNvSpPr>
          <p:nvPr/>
        </p:nvSpPr>
        <p:spPr bwMode="auto">
          <a:xfrm>
            <a:off x="4581042" y="4114800"/>
            <a:ext cx="1133959" cy="8001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2628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79AEE4-9CCC-F821-9CC1-472C132DA1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609600" y="0"/>
            <a:ext cx="10972800" cy="3810000"/>
          </a:xfrm>
        </p:spPr>
        <p:txBody>
          <a:bodyPr/>
          <a:lstStyle/>
          <a:p>
            <a:pPr marL="0" indent="0" algn="ctr" eaLnBrk="1" hangingPunct="1">
              <a:spcBef>
                <a:spcPts val="0"/>
              </a:spcBef>
              <a:spcAft>
                <a:spcPts val="0"/>
              </a:spcAft>
              <a:buNone/>
              <a:defRPr/>
            </a:pPr>
            <a:r>
              <a:rPr lang="en-US" sz="4000" dirty="0">
                <a:solidFill>
                  <a:srgbClr val="00FFFF"/>
                </a:solidFill>
                <a:ea typeface="+mj-ea"/>
                <a:cs typeface="+mj-cs"/>
              </a:rPr>
              <a:t>Rev 2:4-5</a:t>
            </a:r>
          </a:p>
          <a:p>
            <a:pPr marL="0" indent="0" algn="ctr" eaLnBrk="1" hangingPunct="1">
              <a:spcBef>
                <a:spcPts val="0"/>
              </a:spcBef>
              <a:spcAft>
                <a:spcPts val="600"/>
              </a:spcAft>
              <a:buNone/>
              <a:defRPr/>
            </a:pPr>
            <a:r>
              <a:rPr lang="en-US" sz="3600" dirty="0">
                <a:solidFill>
                  <a:srgbClr val="00FFFF"/>
                </a:solidFill>
                <a:ea typeface="+mj-ea"/>
                <a:cs typeface="+mj-cs"/>
              </a:rPr>
              <a:t>Apostasy</a:t>
            </a:r>
          </a:p>
          <a:p>
            <a:pPr marL="0" indent="0" algn="just">
              <a:spcBef>
                <a:spcPts val="0"/>
              </a:spcBef>
              <a:spcAft>
                <a:spcPts val="0"/>
              </a:spcAft>
              <a:buNone/>
              <a:defRPr/>
            </a:pPr>
            <a:r>
              <a:rPr lang="en-US" alt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cs typeface="Calibri" panose="020F0502020204030204" pitchFamily="34" charset="0"/>
              </a:rPr>
              <a:t>4</a:t>
            </a:r>
            <a:r>
              <a:rPr lang="en-US" dirty="0">
                <a:effectLst>
                  <a:outerShdw blurRad="38100" dist="38100" dir="2700000" algn="tl">
                    <a:srgbClr val="000000">
                      <a:alpha val="43137"/>
                    </a:srgbClr>
                  </a:outerShdw>
                </a:effectLst>
              </a:rPr>
              <a:t> But I have this against you, that </a:t>
            </a:r>
            <a:r>
              <a:rPr lang="en-US" b="1" u="sng" dirty="0">
                <a:solidFill>
                  <a:srgbClr val="FFFFCC"/>
                </a:solidFill>
                <a:effectLst>
                  <a:outerShdw blurRad="38100" dist="38100" dir="2700000" algn="tl">
                    <a:srgbClr val="000000">
                      <a:alpha val="43137"/>
                    </a:srgbClr>
                  </a:outerShdw>
                </a:effectLst>
                <a:cs typeface="Calibri" pitchFamily="34" charset="0"/>
              </a:rPr>
              <a:t>you have left your first love</a:t>
            </a:r>
            <a:r>
              <a:rPr lang="en-US" dirty="0">
                <a:effectLst>
                  <a:outerShdw blurRad="38100" dist="38100" dir="2700000" algn="tl">
                    <a:srgbClr val="000000">
                      <a:alpha val="43137"/>
                    </a:srgbClr>
                  </a:outerShdw>
                </a:effectLst>
              </a:rPr>
              <a:t>. </a:t>
            </a:r>
            <a:r>
              <a:rPr lang="en-US" baseline="30000" dirty="0">
                <a:effectLst>
                  <a:outerShdw blurRad="38100" dist="38100" dir="2700000" algn="tl">
                    <a:srgbClr val="000000">
                      <a:alpha val="43137"/>
                    </a:srgbClr>
                  </a:outerShdw>
                </a:effectLst>
                <a:cs typeface="Calibri" panose="020F0502020204030204" pitchFamily="34" charset="0"/>
              </a:rPr>
              <a:t>5 </a:t>
            </a:r>
            <a:r>
              <a:rPr lang="en-US" altLang="en-US" dirty="0">
                <a:effectLst>
                  <a:outerShdw blurRad="38100" dist="38100" dir="2700000" algn="tl">
                    <a:srgbClr val="000000">
                      <a:alpha val="43137"/>
                    </a:srgbClr>
                  </a:outerShdw>
                </a:effectLst>
              </a:rPr>
              <a:t>Therefore </a:t>
            </a:r>
            <a:r>
              <a:rPr lang="en-US" altLang="en-US" b="1" u="sng" dirty="0">
                <a:solidFill>
                  <a:srgbClr val="FFFFCC"/>
                </a:solidFill>
                <a:effectLst>
                  <a:outerShdw blurRad="38100" dist="38100" dir="2700000" algn="tl">
                    <a:srgbClr val="000000">
                      <a:alpha val="43137"/>
                    </a:srgbClr>
                  </a:outerShdw>
                </a:effectLst>
                <a:cs typeface="Calibri" pitchFamily="34" charset="0"/>
              </a:rPr>
              <a:t>remember from where you have fallen</a:t>
            </a:r>
            <a:r>
              <a:rPr lang="en-US" altLang="en-US" dirty="0">
                <a:effectLst>
                  <a:outerShdw blurRad="38100" dist="38100" dir="2700000" algn="tl">
                    <a:srgbClr val="000000">
                      <a:alpha val="43137"/>
                    </a:srgbClr>
                  </a:outerShdw>
                </a:effectLst>
                <a:cs typeface="Calibri" pitchFamily="34" charset="0"/>
              </a:rPr>
              <a:t>, and </a:t>
            </a:r>
            <a:r>
              <a:rPr lang="en-US" altLang="en-US" dirty="0">
                <a:effectLst>
                  <a:outerShdw blurRad="38100" dist="38100" dir="2700000" algn="tl">
                    <a:srgbClr val="000000">
                      <a:alpha val="43137"/>
                    </a:srgbClr>
                  </a:outerShdw>
                </a:effectLst>
              </a:rPr>
              <a:t>repent and do the deeds you did at first; or else I am coming to you and will remove your lampstand out of its place—unless you repent.”</a:t>
            </a:r>
            <a:endParaRPr lang="en-US" dirty="0">
              <a:effectLst>
                <a:outerShdw blurRad="38100" dist="38100" dir="2700000" algn="tl">
                  <a:srgbClr val="000000">
                    <a:alpha val="43137"/>
                  </a:srgbClr>
                </a:outerShdw>
              </a:effectLst>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1639" y="3505200"/>
            <a:ext cx="1228725" cy="1371600"/>
          </a:xfrm>
          <a:prstGeom prst="rect">
            <a:avLst/>
          </a:prstGeom>
        </p:spPr>
      </p:pic>
    </p:spTree>
    <p:extLst>
      <p:ext uri="{BB962C8B-B14F-4D97-AF65-F5344CB8AC3E}">
        <p14:creationId xmlns:p14="http://schemas.microsoft.com/office/powerpoint/2010/main" val="156290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3E6E94-EDE7-5B8C-1BDA-D12A0EB7F8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0162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15:52</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 moment,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twinkling of an eye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last trumpet; for the trumpet will sound, and the dead will be raised imperishable, and we will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442D5F9-C7C5-40C8-8AD9-3B921752AD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4735" y="3048000"/>
            <a:ext cx="2482533" cy="1828800"/>
          </a:xfrm>
          <a:prstGeom prst="rect">
            <a:avLst/>
          </a:prstGeom>
        </p:spPr>
      </p:pic>
    </p:spTree>
    <p:extLst>
      <p:ext uri="{BB962C8B-B14F-4D97-AF65-F5344CB8AC3E}">
        <p14:creationId xmlns:p14="http://schemas.microsoft.com/office/powerpoint/2010/main" val="4125797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7DA3C1-3679-C3A4-712B-B43A077A98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0162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15:52</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moment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atomos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twinkling of an eye, at the last trumpet; for the trumpet will sound, and the dead will be raised imperishable, and we will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442D5F9-C7C5-40C8-8AD9-3B921752AD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4735" y="3048000"/>
            <a:ext cx="2482533" cy="1828800"/>
          </a:xfrm>
          <a:prstGeom prst="rect">
            <a:avLst/>
          </a:prstGeom>
        </p:spPr>
      </p:pic>
    </p:spTree>
    <p:extLst>
      <p:ext uri="{BB962C8B-B14F-4D97-AF65-F5344CB8AC3E}">
        <p14:creationId xmlns:p14="http://schemas.microsoft.com/office/powerpoint/2010/main" val="18318549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Instantaneous</a:t>
            </a:r>
            <a:r>
              <a:rPr lang="en-US" altLang="en-US" sz="3200" dirty="0">
                <a:effectLst>
                  <a:outerShdw blurRad="38100" dist="38100" dir="2700000" algn="tl">
                    <a:srgbClr val="000000">
                      <a:alpha val="43137"/>
                    </a:srgbClr>
                  </a:outerShdw>
                </a:effectLst>
                <a:cs typeface="Calibri" panose="020F0502020204030204" pitchFamily="34" charset="0"/>
              </a:rPr>
              <a:t> </a:t>
            </a:r>
            <a:br>
              <a:rPr lang="en-US" altLang="en-US" sz="3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(1 Cor 15:52)</a:t>
            </a:r>
          </a:p>
        </p:txBody>
      </p:sp>
      <p:sp>
        <p:nvSpPr>
          <p:cNvPr id="14339" name="Rectangle 3"/>
          <p:cNvSpPr>
            <a:spLocks noGrp="1" noChangeArrowheads="1"/>
          </p:cNvSpPr>
          <p:nvPr>
            <p:ph idx="1"/>
          </p:nvPr>
        </p:nvSpPr>
        <p:spPr>
          <a:xfrm>
            <a:off x="609600" y="1615440"/>
            <a:ext cx="6172200" cy="2743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Twinkling of an eye</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Flash or moment</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Split second</a:t>
            </a:r>
          </a:p>
          <a:p>
            <a:pPr marL="457200" indent="-457200" eaLnBrk="1" hangingPunct="1">
              <a:spcBef>
                <a:spcPts val="0"/>
              </a:spcBef>
              <a:spcAft>
                <a:spcPts val="1800"/>
              </a:spcAft>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Atomos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 = atom (English)</a:t>
            </a:r>
          </a:p>
        </p:txBody>
      </p:sp>
      <p:pic>
        <p:nvPicPr>
          <p:cNvPr id="2" name="Picture 1">
            <a:extLst>
              <a:ext uri="{FF2B5EF4-FFF2-40B4-BE49-F238E27FC236}">
                <a16:creationId xmlns:a16="http://schemas.microsoft.com/office/drawing/2014/main" id="{A424D64D-A029-48FF-8DE1-88F55500BC78}"/>
              </a:ext>
            </a:extLst>
          </p:cNvPr>
          <p:cNvPicPr>
            <a:picLocks noChangeAspect="1"/>
          </p:cNvPicPr>
          <p:nvPr/>
        </p:nvPicPr>
        <p:blipFill>
          <a:blip r:embed="rId2"/>
          <a:stretch>
            <a:fillRect/>
          </a:stretch>
        </p:blipFill>
        <p:spPr>
          <a:xfrm>
            <a:off x="8479232" y="1844040"/>
            <a:ext cx="3103168" cy="22860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definite article before </a:t>
            </a:r>
            <a:r>
              <a:rPr lang="en-US" i="1" dirty="0" err="1">
                <a:effectLst>
                  <a:outerShdw blurRad="38100" dist="38100" dir="2700000" algn="tl">
                    <a:srgbClr val="000000">
                      <a:alpha val="43137"/>
                    </a:srgbClr>
                  </a:outerShdw>
                </a:effectLst>
                <a:cs typeface="Calibri" panose="020F0502020204030204" pitchFamily="34" charset="0"/>
              </a:rPr>
              <a:t>apostasia</a:t>
            </a:r>
            <a:endParaRPr lang="en-US" i="1" dirty="0">
              <a:effectLst>
                <a:outerShdw blurRad="38100" dist="38100" dir="2700000" algn="tl">
                  <a:srgbClr val="000000">
                    <a:alpha val="43137"/>
                  </a:srgbClr>
                </a:outerShdw>
              </a:effectLst>
              <a:cs typeface="Calibri" panose="020F0502020204030204" pitchFamily="34" charset="0"/>
            </a:endParaRPr>
          </a:p>
          <a:p>
            <a:pPr marL="687388" indent="-687388">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Noun </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apostasia</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740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279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0DF7B9-FD6F-335C-C0A4-0A24D13E72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21:21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have been told about you, that you are teaching all the Jews who are among the Gentiles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forsake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 telling them not to circumcise their children nor to walk according to the customs.” </a:t>
            </a:r>
          </a:p>
        </p:txBody>
      </p:sp>
      <p:pic>
        <p:nvPicPr>
          <p:cNvPr id="3" name="Picture 4">
            <a:extLst>
              <a:ext uri="{FF2B5EF4-FFF2-40B4-BE49-F238E27FC236}">
                <a16:creationId xmlns:a16="http://schemas.microsoft.com/office/drawing/2014/main" id="{4574D12A-31BB-2ECF-F1A0-79C20CDB3E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637" y="2895600"/>
            <a:ext cx="161872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411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dirty="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7873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2438400" y="228601"/>
            <a:ext cx="73152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Entries for </a:t>
            </a:r>
            <a:r>
              <a:rPr lang="en-US" altLang="en-US" sz="3600" i="1" dirty="0">
                <a:effectLst>
                  <a:outerShdw blurRad="38100" dist="38100" dir="2700000" algn="tl">
                    <a:srgbClr val="000000">
                      <a:alpha val="43137"/>
                    </a:srgbClr>
                  </a:outerShdw>
                </a:effectLst>
                <a:cs typeface="Calibri" panose="020F0502020204030204" pitchFamily="34" charset="0"/>
              </a:rPr>
              <a:t>Apostasia</a:t>
            </a:r>
            <a:r>
              <a:rPr lang="en-US" altLang="en-US" sz="3600" dirty="0">
                <a:effectLst>
                  <a:outerShdw blurRad="38100" dist="38100" dir="2700000" algn="tl">
                    <a:srgbClr val="000000">
                      <a:alpha val="43137"/>
                    </a:srgbClr>
                  </a:outerShdw>
                </a:effectLst>
                <a:cs typeface="Calibri" panose="020F0502020204030204" pitchFamily="34" charset="0"/>
              </a:rPr>
              <a:t> in Liddell &amp; Scott</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1066800" y="1481138"/>
            <a:ext cx="5638800" cy="3895724"/>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 against God</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Disappearance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Distance</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1790700" y="6384133"/>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Henry Liddell &amp; Henry Scott,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Greek English Lexicon </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(Oxford: Oxford University Press, 1940), 218.</a:t>
            </a:r>
          </a:p>
        </p:txBody>
      </p:sp>
      <p:pic>
        <p:nvPicPr>
          <p:cNvPr id="2" name="Picture 4">
            <a:extLst>
              <a:ext uri="{FF2B5EF4-FFF2-40B4-BE49-F238E27FC236}">
                <a16:creationId xmlns:a16="http://schemas.microsoft.com/office/drawing/2014/main" id="{D65D37BE-34FD-E6E8-E5FB-BF3F75550A4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609600" y="228600"/>
            <a:ext cx="109728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Entries for </a:t>
            </a:r>
            <a:r>
              <a:rPr lang="en-US" altLang="en-US" sz="3600" i="1" dirty="0">
                <a:effectLst>
                  <a:outerShdw blurRad="38100" dist="38100" dir="2700000" algn="tl">
                    <a:srgbClr val="000000">
                      <a:alpha val="43137"/>
                    </a:srgbClr>
                  </a:outerShdw>
                </a:effectLst>
                <a:cs typeface="Calibri" panose="020F0502020204030204" pitchFamily="34" charset="0"/>
              </a:rPr>
              <a:t>Apostasia</a:t>
            </a:r>
            <a:r>
              <a:rPr lang="en-US" altLang="en-US" sz="3600" dirty="0">
                <a:effectLst>
                  <a:outerShdw blurRad="38100" dist="38100" dir="2700000" algn="tl">
                    <a:srgbClr val="000000">
                      <a:alpha val="43137"/>
                    </a:srgbClr>
                  </a:outerShdw>
                </a:effectLst>
                <a:cs typeface="Calibri" panose="020F0502020204030204" pitchFamily="34" charset="0"/>
              </a:rPr>
              <a:t> in Lampe’s </a:t>
            </a:r>
            <a:r>
              <a:rPr lang="en-US" altLang="en-US" sz="3600" i="1" dirty="0">
                <a:effectLst>
                  <a:outerShdw blurRad="38100" dist="38100" dir="2700000" algn="tl">
                    <a:srgbClr val="000000">
                      <a:alpha val="43137"/>
                    </a:srgbClr>
                  </a:outerShdw>
                </a:effectLst>
                <a:cs typeface="Calibri" panose="020F0502020204030204" pitchFamily="34" charset="0"/>
              </a:rPr>
              <a:t>A Patristic Greek Lexicon</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1066800" y="1655763"/>
            <a:ext cx="6553200" cy="4460875"/>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Defection</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 from paganism, Judaism, Christianity, orthodoxy</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Divorce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Standing aloof</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1790700" y="6400802"/>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 W. H. Lampe,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Patristic Greek Lexicon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(Oxford: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Clarnedon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Press, 1961), 208.</a:t>
            </a:r>
            <a:endPar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a:extLst>
              <a:ext uri="{FF2B5EF4-FFF2-40B4-BE49-F238E27FC236}">
                <a16:creationId xmlns:a16="http://schemas.microsoft.com/office/drawing/2014/main" id="{C63DEADF-0890-4A2B-889E-41952F6E90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07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24400"/>
          </a:xfrm>
        </p:spPr>
        <p:txBody>
          <a:bodyPr/>
          <a:lstStyle/>
          <a:p>
            <a:pPr marL="0" indent="0" algn="just">
              <a:spcBef>
                <a:spcPts val="0"/>
              </a:spcBef>
              <a:buNone/>
            </a:pPr>
            <a:r>
              <a:rPr lang="en-US" sz="2900" dirty="0">
                <a:effectLst>
                  <a:outerShdw blurRad="38100" dist="38100" dir="2700000" algn="tl">
                    <a:srgbClr val="000000">
                      <a:alpha val="43137"/>
                    </a:srgbClr>
                  </a:outerShdw>
                </a:effectLst>
                <a:cs typeface="Calibri" panose="020F0502020204030204" pitchFamily="34" charset="0"/>
              </a:rPr>
              <a:t>“The noun form allows for </a:t>
            </a:r>
            <a:r>
              <a:rPr lang="en-US" sz="2900" i="1" dirty="0" err="1">
                <a:effectLst>
                  <a:outerShdw blurRad="38100" dist="38100" dir="2700000" algn="tl">
                    <a:srgbClr val="000000">
                      <a:alpha val="43137"/>
                    </a:srgbClr>
                  </a:outerShdw>
                </a:effectLst>
                <a:cs typeface="Calibri" panose="020F0502020204030204" pitchFamily="34" charset="0"/>
              </a:rPr>
              <a:t>apostasia</a:t>
            </a:r>
            <a:r>
              <a:rPr lang="en-US" sz="2900" dirty="0">
                <a:effectLst>
                  <a:outerShdw blurRad="38100" dist="38100" dir="2700000" algn="tl">
                    <a:srgbClr val="000000">
                      <a:alpha val="43137"/>
                    </a:srgbClr>
                  </a:outerShdw>
                </a:effectLst>
                <a:cs typeface="Calibri" panose="020F0502020204030204" pitchFamily="34" charset="0"/>
              </a:rPr>
              <a:t> as a simple departure in the classical period, proved by examples from Liddell and Scott...If one says that this is not important because the meaning is only classical or ancient and thus lost its meaning by the time of the New Testament, then I may turn to the same root meaning of </a:t>
            </a:r>
            <a:r>
              <a:rPr lang="en-US" sz="2900" i="1" dirty="0" err="1">
                <a:effectLst>
                  <a:outerShdw blurRad="38100" dist="38100" dir="2700000" algn="tl">
                    <a:srgbClr val="000000">
                      <a:alpha val="43137"/>
                    </a:srgbClr>
                  </a:outerShdw>
                </a:effectLst>
                <a:cs typeface="Calibri" panose="020F0502020204030204" pitchFamily="34" charset="0"/>
              </a:rPr>
              <a:t>apostasia</a:t>
            </a:r>
            <a:r>
              <a:rPr lang="en-US" sz="2900" dirty="0">
                <a:effectLst>
                  <a:outerShdw blurRad="38100" dist="38100" dir="2700000" algn="tl">
                    <a:srgbClr val="000000">
                      <a:alpha val="43137"/>
                    </a:srgbClr>
                  </a:outerShdw>
                </a:effectLst>
                <a:cs typeface="Calibri" panose="020F0502020204030204" pitchFamily="34" charset="0"/>
              </a:rPr>
              <a:t> in the patristic era immediately following the New Testament period, as indicated in the definitions for the noun form in Lampe's </a:t>
            </a:r>
            <a:r>
              <a:rPr lang="en-US" sz="2900" i="1" dirty="0">
                <a:effectLst>
                  <a:outerShdw blurRad="38100" dist="38100" dir="2700000" algn="tl">
                    <a:srgbClr val="000000">
                      <a:alpha val="43137"/>
                    </a:srgbClr>
                  </a:outerShdw>
                </a:effectLst>
                <a:cs typeface="Calibri" panose="020F0502020204030204" pitchFamily="34" charset="0"/>
              </a:rPr>
              <a:t>Patristic Greek Lexicon</a:t>
            </a:r>
            <a:r>
              <a:rPr lang="en-US" sz="2900" dirty="0">
                <a:effectLst>
                  <a:outerShdw blurRad="38100" dist="38100" dir="2700000" algn="tl">
                    <a:srgbClr val="000000">
                      <a:alpha val="43137"/>
                    </a:srgbClr>
                  </a:outerShdw>
                </a:effectLst>
                <a:cs typeface="Calibri" panose="020F0502020204030204" pitchFamily="34" charset="0"/>
              </a:rPr>
              <a:t>. Although the noun used in the sense of spatial departure is not the normal meaning…during New Testament times, the word is found with this meaning in time periods before and after the New Testament era, and it is likely to have been understood this way at least sometimes.”</a:t>
            </a:r>
          </a:p>
        </p:txBody>
      </p:sp>
      <p:sp>
        <p:nvSpPr>
          <p:cNvPr id="4" name="TextBox 3">
            <a:extLst>
              <a:ext uri="{FF2B5EF4-FFF2-40B4-BE49-F238E27FC236}">
                <a16:creationId xmlns:a16="http://schemas.microsoft.com/office/drawing/2014/main" id="{3D0DF032-DE24-4699-83BD-7C8A3CB3ED9F}"/>
              </a:ext>
            </a:extLst>
          </p:cNvPr>
          <p:cNvSpPr txBox="1"/>
          <p:nvPr/>
        </p:nvSpPr>
        <p:spPr>
          <a:xfrm>
            <a:off x="1066800" y="235807"/>
            <a:ext cx="10058400" cy="1461939"/>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 Wayne 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in 2 Thessalonians 2:3: Apostasy of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Trumpet Sounds: Today's Foremost Authorities Speak out on End-Time Controversies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Thomas Ice and Timothy Demy (Eugene, OR: Harvest House, 1995), 273.</a:t>
            </a:r>
          </a:p>
        </p:txBody>
      </p:sp>
    </p:spTree>
    <p:extLst>
      <p:ext uri="{BB962C8B-B14F-4D97-AF65-F5344CB8AC3E}">
        <p14:creationId xmlns:p14="http://schemas.microsoft.com/office/powerpoint/2010/main" val="1945193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D78C76-38F5-7C66-7B0B-A6E763EE47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2498120"/>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5:32</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was said, ‘Whoever sends his wife away, let him give her a certificate of divorce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apostosion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0" y="2590800"/>
            <a:ext cx="183902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4243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162300" y="228600"/>
            <a:ext cx="5867400" cy="914400"/>
          </a:xfrm>
        </p:spPr>
        <p:txBody>
          <a:bodyPr/>
          <a:lstStyle/>
          <a:p>
            <a:pPr algn="ctr" eaLnBrk="1" hangingPunct="1"/>
            <a:r>
              <a:rPr lang="en-US" sz="3600" dirty="0">
                <a:effectLst>
                  <a:outerShdw blurRad="38100" dist="38100" dir="2700000" algn="tl">
                    <a:srgbClr val="000000">
                      <a:alpha val="43137"/>
                    </a:srgbClr>
                  </a:outerShdw>
                </a:effectLst>
              </a:rPr>
              <a:t>Definition of “Apostasy”</a:t>
            </a:r>
          </a:p>
        </p:txBody>
      </p:sp>
      <p:sp>
        <p:nvSpPr>
          <p:cNvPr id="3075" name="Rectangle 3"/>
          <p:cNvSpPr>
            <a:spLocks noGrp="1" noChangeArrowheads="1"/>
          </p:cNvSpPr>
          <p:nvPr>
            <p:ph type="body" idx="1"/>
          </p:nvPr>
        </p:nvSpPr>
        <p:spPr>
          <a:xfrm>
            <a:off x="1066800" y="1295400"/>
            <a:ext cx="7620000" cy="5334000"/>
          </a:xfrm>
        </p:spPr>
        <p:txBody>
          <a:bodyPr/>
          <a:lstStyle/>
          <a:p>
            <a:pPr marL="342900" indent="-342900" eaLnBrk="1" hangingPunct="1">
              <a:spcBef>
                <a:spcPts val="0"/>
              </a:spcBef>
              <a:spcAft>
                <a:spcPts val="1800"/>
              </a:spcAft>
              <a:defRPr/>
            </a:pPr>
            <a:r>
              <a:rPr lang="en-US" i="1" dirty="0" err="1">
                <a:effectLst>
                  <a:outerShdw blurRad="38100" dist="38100" dir="2700000" algn="tl">
                    <a:srgbClr val="000000">
                      <a:alpha val="43137"/>
                    </a:srgbClr>
                  </a:outerShdw>
                </a:effectLst>
              </a:rPr>
              <a:t>apos</a:t>
            </a:r>
            <a:r>
              <a:rPr lang="en-US" dirty="0">
                <a:effectLst>
                  <a:outerShdw blurRad="38100" dist="38100" dir="2700000" algn="tl">
                    <a:srgbClr val="000000">
                      <a:alpha val="43137"/>
                    </a:srgbClr>
                  </a:outerShdw>
                </a:effectLst>
              </a:rPr>
              <a:t> = away from</a:t>
            </a:r>
          </a:p>
          <a:p>
            <a:pPr marL="342900" indent="-342900" eaLnBrk="1" hangingPunct="1">
              <a:spcBef>
                <a:spcPts val="0"/>
              </a:spcBef>
              <a:spcAft>
                <a:spcPts val="1800"/>
              </a:spcAft>
              <a:defRPr/>
            </a:pPr>
            <a:r>
              <a:rPr lang="en-US" i="1" dirty="0" err="1">
                <a:effectLst>
                  <a:outerShdw blurRad="38100" dist="38100" dir="2700000" algn="tl">
                    <a:srgbClr val="000000">
                      <a:alpha val="43137"/>
                    </a:srgbClr>
                  </a:outerShdw>
                </a:effectLst>
              </a:rPr>
              <a:t>hist</a:t>
            </a:r>
            <a:r>
              <a:rPr lang="en-US" i="1" dirty="0" err="1">
                <a:effectLst>
                  <a:outerShdw blurRad="38100" dist="38100" dir="2700000" algn="tl">
                    <a:srgbClr val="000000">
                      <a:alpha val="43137"/>
                    </a:srgbClr>
                  </a:outerShdw>
                </a:effectLst>
                <a:cs typeface="Arial" charset="0"/>
              </a:rPr>
              <a:t>ēmi</a:t>
            </a:r>
            <a:r>
              <a:rPr lang="en-US" dirty="0">
                <a:effectLst>
                  <a:outerShdw blurRad="38100" dist="38100" dir="2700000" algn="tl">
                    <a:srgbClr val="000000">
                      <a:alpha val="43137"/>
                    </a:srgbClr>
                  </a:outerShdw>
                </a:effectLst>
              </a:rPr>
              <a:t> = to stand</a:t>
            </a:r>
          </a:p>
          <a:p>
            <a:pPr marL="342900" indent="-342900" eaLnBrk="1" hangingPunct="1">
              <a:spcBef>
                <a:spcPts val="0"/>
              </a:spcBef>
              <a:spcAft>
                <a:spcPts val="1800"/>
              </a:spcAft>
              <a:defRPr/>
            </a:pPr>
            <a:r>
              <a:rPr lang="en-US" dirty="0">
                <a:effectLst>
                  <a:outerShdw blurRad="38100" dist="38100" dir="2700000" algn="tl">
                    <a:srgbClr val="000000">
                      <a:alpha val="43137"/>
                    </a:srgbClr>
                  </a:outerShdw>
                </a:effectLst>
              </a:rPr>
              <a:t>Apostasy = to stand away from</a:t>
            </a:r>
          </a:p>
          <a:p>
            <a:pPr marL="342900" indent="-342900" eaLnBrk="1" hangingPunct="1">
              <a:spcBef>
                <a:spcPts val="0"/>
              </a:spcBef>
              <a:spcAft>
                <a:spcPts val="1800"/>
              </a:spcAft>
              <a:defRPr/>
            </a:pPr>
            <a:r>
              <a:rPr lang="en-US" dirty="0">
                <a:effectLst>
                  <a:outerShdw blurRad="38100" dist="38100" dir="2700000" algn="tl">
                    <a:srgbClr val="000000">
                      <a:alpha val="43137"/>
                    </a:srgbClr>
                  </a:outerShdw>
                </a:effectLst>
              </a:rPr>
              <a:t>Apostasy = a departure</a:t>
            </a:r>
          </a:p>
          <a:p>
            <a:pPr marL="342900" indent="-342900" eaLnBrk="1" hangingPunct="1">
              <a:spcBef>
                <a:spcPts val="0"/>
              </a:spcBef>
              <a:spcAft>
                <a:spcPts val="1800"/>
              </a:spcAft>
              <a:defRPr/>
            </a:pPr>
            <a:r>
              <a:rPr lang="en-US" dirty="0">
                <a:effectLst>
                  <a:outerShdw blurRad="38100" dist="38100" dir="2700000" algn="tl">
                    <a:srgbClr val="000000">
                      <a:alpha val="43137"/>
                    </a:srgbClr>
                  </a:outerShdw>
                </a:effectLst>
              </a:rPr>
              <a:t>A departure from what?</a:t>
            </a:r>
          </a:p>
          <a:p>
            <a:pPr marL="742941" lvl="1" indent="-342900" eaLnBrk="1" hangingPunct="1">
              <a:spcBef>
                <a:spcPts val="0"/>
              </a:spcBef>
              <a:spcAft>
                <a:spcPts val="1800"/>
              </a:spcAft>
              <a:defRPr/>
            </a:pPr>
            <a:r>
              <a:rPr lang="en-US" dirty="0">
                <a:effectLst>
                  <a:outerShdw blurRad="38100" dist="38100" dir="2700000" algn="tl">
                    <a:srgbClr val="000000">
                      <a:alpha val="43137"/>
                    </a:srgbClr>
                  </a:outerShdw>
                </a:effectLst>
              </a:rPr>
              <a:t>From previously known truth</a:t>
            </a:r>
          </a:p>
          <a:p>
            <a:pPr marL="742941" lvl="1" indent="-342900" eaLnBrk="1" hangingPunct="1">
              <a:spcBef>
                <a:spcPts val="0"/>
              </a:spcBef>
              <a:spcAft>
                <a:spcPts val="1800"/>
              </a:spcAft>
              <a:defRPr/>
            </a:pPr>
            <a:r>
              <a:rPr lang="en-US" dirty="0">
                <a:effectLst>
                  <a:outerShdw blurRad="38100" dist="38100" dir="2700000" algn="tl">
                    <a:srgbClr val="000000">
                      <a:alpha val="43137"/>
                    </a:srgbClr>
                  </a:outerShdw>
                </a:effectLst>
              </a:rPr>
              <a:t>Physically from something</a:t>
            </a:r>
            <a:endParaRPr lang="en-US" sz="3600" dirty="0">
              <a:effectLst>
                <a:outerShdw blurRad="38100" dist="38100" dir="2700000" algn="tl">
                  <a:srgbClr val="000000">
                    <a:alpha val="43137"/>
                  </a:srgbClr>
                </a:outerShdw>
              </a:effectLst>
            </a:endParaRPr>
          </a:p>
        </p:txBody>
      </p:sp>
      <p:pic>
        <p:nvPicPr>
          <p:cNvPr id="3" name="Picture 4">
            <a:extLst>
              <a:ext uri="{FF2B5EF4-FFF2-40B4-BE49-F238E27FC236}">
                <a16:creationId xmlns:a16="http://schemas.microsoft.com/office/drawing/2014/main" id="{91CB7A36-EC18-513D-94C5-B28E804411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479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definite article before </a:t>
            </a:r>
            <a:r>
              <a:rPr lang="en-US" i="1" dirty="0" err="1">
                <a:effectLst>
                  <a:outerShdw blurRad="38100" dist="38100" dir="2700000" algn="tl">
                    <a:srgbClr val="000000">
                      <a:alpha val="43137"/>
                    </a:srgbClr>
                  </a:outerShdw>
                </a:effectLst>
                <a:cs typeface="Calibri" panose="020F0502020204030204" pitchFamily="34" charset="0"/>
              </a:rPr>
              <a:t>apostasia</a:t>
            </a:r>
            <a:endParaRPr lang="en-US" i="1" dirty="0">
              <a:effectLst>
                <a:outerShdw blurRad="38100" dist="38100" dir="2700000" algn="tl">
                  <a:srgbClr val="000000">
                    <a:alpha val="43137"/>
                  </a:srgbClr>
                </a:outerShdw>
              </a:effectLst>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Verb </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aphistēmi</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7058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952500" y="1143001"/>
            <a:ext cx="10287000" cy="3810000"/>
          </a:xfrm>
        </p:spPr>
        <p:txBody>
          <a:bodyPr/>
          <a:lstStyle/>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15 New Testament uses</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Spiritual departure – Luke 8:13; 1 Tim. 4:1; Heb. 3:12</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448" y="4495800"/>
            <a:ext cx="16191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952500" y="1143001"/>
            <a:ext cx="10287000" cy="3810000"/>
          </a:xfrm>
        </p:spPr>
        <p:txBody>
          <a:bodyPr/>
          <a:lstStyle/>
          <a:p>
            <a:pPr marL="457189" indent="-457189"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15 New Testament uses</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Spiritual departure – Luke 8:13; 1 Tim. 4:1; Heb. 3:12</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448" y="4495800"/>
            <a:ext cx="16191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0351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952500" y="1143001"/>
            <a:ext cx="10287000" cy="3810000"/>
          </a:xfrm>
        </p:spPr>
        <p:txBody>
          <a:bodyPr/>
          <a:lstStyle/>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15 New Testament uses</a:t>
            </a:r>
          </a:p>
          <a:p>
            <a:pPr marL="457189" indent="-457189"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Spiritual departure – Luke 8:13; 1 Tim. 4:1; Heb. 3:12</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448" y="4495800"/>
            <a:ext cx="16191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7553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38C0C1-904C-E305-921D-CE4BAA62F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4:1</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5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p>
        </p:txBody>
      </p:sp>
      <p:pic>
        <p:nvPicPr>
          <p:cNvPr id="3" name="Picture 2">
            <a:extLst>
              <a:ext uri="{FF2B5EF4-FFF2-40B4-BE49-F238E27FC236}">
                <a16:creationId xmlns:a16="http://schemas.microsoft.com/office/drawing/2014/main" id="{8ED134F2-BD45-B5A9-7FB5-F836953ADA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0" y="2590800"/>
            <a:ext cx="183902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9925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952500" y="1143001"/>
            <a:ext cx="10287000" cy="3810000"/>
          </a:xfrm>
        </p:spPr>
        <p:txBody>
          <a:bodyPr/>
          <a:lstStyle/>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15 New Testament uses</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Spiritual departure – Luke 8:13; 1 Tim. 4:1; Heb. 3:12</a:t>
            </a:r>
          </a:p>
          <a:p>
            <a:pPr marL="457189" indent="-457189"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448" y="4495800"/>
            <a:ext cx="16191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7628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5821C039-CB7A-4D93-B10F-0F7E17DA96A1}"/>
              </a:ext>
            </a:extLst>
          </p:cNvPr>
          <p:cNvSpPr>
            <a:spLocks noChangeArrowheads="1"/>
          </p:cNvSpPr>
          <p:nvPr/>
        </p:nvSpPr>
        <p:spPr bwMode="auto">
          <a:xfrm>
            <a:off x="609600" y="1371601"/>
            <a:ext cx="109728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ingredients for the salad, so I decided to make a quick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 to the store. While at the store, I left the car engine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while I made my purchase, thinking that I would be right out again. However, while I was in the store, I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my good friend Edward who was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county supervisor. This resulted in my having to endure a somewhat long-winded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down on how his campaign was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Finally, fearing that my car would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gas, I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great haste out to the parking lot and returned home with the car surely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only on fumes.”</a:t>
            </a:r>
          </a:p>
        </p:txBody>
      </p:sp>
      <p:sp>
        <p:nvSpPr>
          <p:cNvPr id="47107" name="TextBox 4">
            <a:extLst>
              <a:ext uri="{FF2B5EF4-FFF2-40B4-BE49-F238E27FC236}">
                <a16:creationId xmlns:a16="http://schemas.microsoft.com/office/drawing/2014/main" id="{7FD25604-B6E0-4EBA-AAED-E10342248A30}"/>
              </a:ext>
            </a:extLst>
          </p:cNvPr>
          <p:cNvSpPr txBox="1">
            <a:spLocks noChangeArrowheads="1"/>
          </p:cNvSpPr>
          <p:nvPr/>
        </p:nvSpPr>
        <p:spPr bwMode="auto">
          <a:xfrm>
            <a:off x="1524000" y="228602"/>
            <a:ext cx="9144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George Gunn</a:t>
            </a:r>
          </a:p>
          <a:p>
            <a:pPr algn="ctr" eaLnBrk="1" hangingPunct="1">
              <a:spcBef>
                <a:spcPct val="0"/>
              </a:spcBef>
              <a:buClrTx/>
              <a:buSzTx/>
              <a:buFontTx/>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14:1-3 – The Father’s House: Are We There Yet?, 30. www.pre-trib.org</a:t>
            </a:r>
          </a:p>
        </p:txBody>
      </p:sp>
    </p:spTree>
    <p:extLst>
      <p:ext uri="{BB962C8B-B14F-4D97-AF65-F5344CB8AC3E}">
        <p14:creationId xmlns:p14="http://schemas.microsoft.com/office/powerpoint/2010/main" val="2745728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1"/>
            <a:ext cx="10972800" cy="3809999"/>
          </a:xfrm>
        </p:spPr>
        <p:txBody>
          <a:bodyPr/>
          <a:lstStyle/>
          <a:p>
            <a:pPr marL="0" indent="0" algn="just">
              <a:buNone/>
            </a:pPr>
            <a:r>
              <a:rPr lang="en-US" b="1" dirty="0">
                <a:solidFill>
                  <a:srgbClr val="FFFFCC"/>
                </a:solidFill>
                <a:effectLst/>
              </a:rPr>
              <a:t>“Unwarranted adoption of an expanded semantic field</a:t>
            </a:r>
            <a:r>
              <a:rPr lang="en-US" dirty="0">
                <a:effectLst/>
              </a:rPr>
              <a:t>: The fallacy in this instance lies in the supposition that the meaning of a word in a specific context is much broader than the context itself allows and may bring with it the word’s entire semantic range. This step is sometimes called </a:t>
            </a:r>
            <a:r>
              <a:rPr lang="en-US" b="1" u="sng" dirty="0">
                <a:solidFill>
                  <a:srgbClr val="FFFFCC"/>
                </a:solidFill>
                <a:effectLst/>
              </a:rPr>
              <a:t>illegitimate totality transfer</a:t>
            </a:r>
            <a:r>
              <a:rPr lang="en-US" dirty="0">
                <a:effectLst/>
              </a:rPr>
              <a:t>.”</a:t>
            </a:r>
          </a:p>
        </p:txBody>
      </p:sp>
      <p:sp>
        <p:nvSpPr>
          <p:cNvPr id="4" name="TextBox 3">
            <a:extLst>
              <a:ext uri="{FF2B5EF4-FFF2-40B4-BE49-F238E27FC236}">
                <a16:creationId xmlns:a16="http://schemas.microsoft.com/office/drawing/2014/main" id="{3D0DF032-DE24-4699-83BD-7C8A3CB3ED9F}"/>
              </a:ext>
            </a:extLst>
          </p:cNvPr>
          <p:cNvSpPr txBox="1"/>
          <p:nvPr/>
        </p:nvSpPr>
        <p:spPr>
          <a:xfrm>
            <a:off x="609600" y="231338"/>
            <a:ext cx="10972800" cy="1369606"/>
          </a:xfrm>
          <a:prstGeom prst="rect">
            <a:avLst/>
          </a:prstGeom>
          <a:noFill/>
        </p:spPr>
        <p:txBody>
          <a:bodyPr wrap="square" rtlCol="0">
            <a:spAutoFit/>
          </a:bodyPr>
          <a:lstStyle/>
          <a:p>
            <a:pPr algn="ctr" eaLnBrk="1" hangingPunct="1">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Illegitimate Totality Transfer</a:t>
            </a:r>
          </a:p>
          <a:p>
            <a:pPr algn="ctr"/>
            <a:r>
              <a:rPr lang="en-US" sz="1800" dirty="0">
                <a:latin typeface="Calibri" panose="020F0502020204030204" pitchFamily="34" charset="0"/>
              </a:rPr>
              <a:t>D. A. Carson, </a:t>
            </a:r>
            <a:r>
              <a:rPr lang="en-US" sz="1800" i="1" dirty="0">
                <a:latin typeface="Calibri" panose="020F0502020204030204" pitchFamily="34" charset="0"/>
              </a:rPr>
              <a:t>Exegetical Fallacies</a:t>
            </a:r>
            <a:r>
              <a:rPr lang="en-US" sz="1800" dirty="0">
                <a:latin typeface="Calibri" panose="020F0502020204030204" pitchFamily="34" charset="0"/>
              </a:rPr>
              <a:t>, 2nd ed. (Grand Rapids, MI: Baker Academic, 1996), 60-61.</a:t>
            </a:r>
          </a:p>
          <a:p>
            <a:pPr algn="ctr"/>
            <a:endParaRPr lang="en-US" dirty="0"/>
          </a:p>
        </p:txBody>
      </p:sp>
    </p:spTree>
    <p:extLst>
      <p:ext uri="{BB962C8B-B14F-4D97-AF65-F5344CB8AC3E}">
        <p14:creationId xmlns:p14="http://schemas.microsoft.com/office/powerpoint/2010/main" val="5259670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08230D-E219-4B07-966D-FA86931F32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21:21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have been told about you, that you are teaching all the Jews who are among the Gentiles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forsake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 telling them not to circumcise their children nor to walk according to the customs.” </a:t>
            </a:r>
          </a:p>
        </p:txBody>
      </p:sp>
      <p:pic>
        <p:nvPicPr>
          <p:cNvPr id="3" name="Picture 2">
            <a:extLst>
              <a:ext uri="{FF2B5EF4-FFF2-40B4-BE49-F238E27FC236}">
                <a16:creationId xmlns:a16="http://schemas.microsoft.com/office/drawing/2014/main" id="{B4017F8E-3CD5-5D92-D243-C643D5144F8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983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791D1B6-26D5-4E37-8CC7-7EAFC9A205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6045" y="76200"/>
            <a:ext cx="4619910" cy="6705600"/>
          </a:xfrm>
          <a:prstGeom prst="rect">
            <a:avLst/>
          </a:prstGeom>
        </p:spPr>
      </p:pic>
    </p:spTree>
    <p:extLst>
      <p:ext uri="{BB962C8B-B14F-4D97-AF65-F5344CB8AC3E}">
        <p14:creationId xmlns:p14="http://schemas.microsoft.com/office/powerpoint/2010/main" val="35995056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214749"/>
            <a:ext cx="8686800" cy="6428505"/>
          </a:xfrm>
          <a:prstGeom prst="rect">
            <a:avLst/>
          </a:prstGeom>
        </p:spPr>
      </p:pic>
    </p:spTree>
    <p:extLst>
      <p:ext uri="{BB962C8B-B14F-4D97-AF65-F5344CB8AC3E}">
        <p14:creationId xmlns:p14="http://schemas.microsoft.com/office/powerpoint/2010/main" val="10048640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4F0289-0AE6-40D4-E2F8-4856E100F9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21:21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have been told about you, that you are teaching all the Jews who are among the Gentiles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forsake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 telling them not to circumcise their children nor to walk according to the customs.” </a:t>
            </a:r>
          </a:p>
        </p:txBody>
      </p:sp>
      <p:pic>
        <p:nvPicPr>
          <p:cNvPr id="3" name="Picture 2">
            <a:extLst>
              <a:ext uri="{FF2B5EF4-FFF2-40B4-BE49-F238E27FC236}">
                <a16:creationId xmlns:a16="http://schemas.microsoft.com/office/drawing/2014/main" id="{568603B2-9C7E-A08E-CBB7-A39A5F8DC8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7025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883284-B40E-4B01-7181-6432EE1BED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2" name="Picture 1">
            <a:extLst>
              <a:ext uri="{FF2B5EF4-FFF2-40B4-BE49-F238E27FC236}">
                <a16:creationId xmlns:a16="http://schemas.microsoft.com/office/drawing/2014/main" id="{FFFF7ECE-CDAF-52FB-FC92-2556159234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1424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DF33B6D-9485-4502-BF3D-B9343F35BD64}"/>
              </a:ext>
            </a:extLst>
          </p:cNvPr>
          <p:cNvGraphicFramePr>
            <a:graphicFrameLocks noGrp="1"/>
          </p:cNvGraphicFramePr>
          <p:nvPr>
            <p:ph idx="4294967295"/>
          </p:nvPr>
        </p:nvGraphicFramePr>
        <p:xfrm>
          <a:off x="1615440" y="121921"/>
          <a:ext cx="8961120" cy="6583681"/>
        </p:xfrm>
        <a:graphic>
          <a:graphicData uri="http://schemas.openxmlformats.org/drawingml/2006/table">
            <a:tbl>
              <a:tblPr firstRow="1" bandRow="1">
                <a:tableStyleId>{073A0DAA-6AF3-43AB-8588-CEC1D06C72B9}</a:tableStyleId>
              </a:tblPr>
              <a:tblGrid>
                <a:gridCol w="4251960">
                  <a:extLst>
                    <a:ext uri="{9D8B030D-6E8A-4147-A177-3AD203B41FA5}">
                      <a16:colId xmlns:a16="http://schemas.microsoft.com/office/drawing/2014/main" val="4133773365"/>
                    </a:ext>
                  </a:extLst>
                </a:gridCol>
                <a:gridCol w="4709160">
                  <a:extLst>
                    <a:ext uri="{9D8B030D-6E8A-4147-A177-3AD203B41FA5}">
                      <a16:colId xmlns:a16="http://schemas.microsoft.com/office/drawing/2014/main" val="1587703666"/>
                    </a:ext>
                  </a:extLst>
                </a:gridCol>
              </a:tblGrid>
              <a:tr h="881743">
                <a:tc gridSpan="2">
                  <a:txBody>
                    <a:bodyPr/>
                    <a:lstStyle/>
                    <a:p>
                      <a:pPr algn="ctr"/>
                      <a:r>
                        <a:rPr lang="en-US" sz="36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APOSTASIA</a:t>
                      </a:r>
                      <a:endPar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363493036"/>
                  </a:ext>
                </a:extLst>
              </a:tr>
              <a:tr h="881743">
                <a:tc>
                  <a:txBody>
                    <a:bodyPr/>
                    <a:lstStyle/>
                    <a:p>
                      <a:pPr algn="ctr"/>
                      <a:r>
                        <a:rPr lang="en-US" sz="3200" b="1" dirty="0">
                          <a:solidFill>
                            <a:srgbClr val="C00000"/>
                          </a:solidFill>
                          <a:latin typeface="Calibri" panose="020F0502020204030204" pitchFamily="34" charset="0"/>
                          <a:cs typeface="Calibri" panose="020F0502020204030204" pitchFamily="34" charset="0"/>
                        </a:rPr>
                        <a:t>2 Thessalonians 2:3a</a:t>
                      </a:r>
                    </a:p>
                  </a:txBody>
                  <a:tcPr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Acts 21:21</a:t>
                      </a:r>
                    </a:p>
                  </a:txBody>
                  <a:tcPr anchor="ctr"/>
                </a:tc>
                <a:extLst>
                  <a:ext uri="{0D108BD9-81ED-4DB2-BD59-A6C34878D82A}">
                    <a16:rowId xmlns:a16="http://schemas.microsoft.com/office/drawing/2014/main" val="920619013"/>
                  </a:ext>
                </a:extLst>
              </a:tr>
              <a:tr h="881743">
                <a:tc>
                  <a:txBody>
                    <a:bodyPr/>
                    <a:lstStyle/>
                    <a:p>
                      <a:r>
                        <a:rPr lang="en-US" sz="2700" dirty="0">
                          <a:latin typeface="Calibri" panose="020F0502020204030204" pitchFamily="34" charset="0"/>
                          <a:cs typeface="Calibri" panose="020F0502020204030204" pitchFamily="34" charset="0"/>
                        </a:rPr>
                        <a:t>Pauline authorship</a:t>
                      </a:r>
                    </a:p>
                  </a:txBody>
                  <a:tcPr anchor="ctr"/>
                </a:tc>
                <a:tc>
                  <a:txBody>
                    <a:bodyPr/>
                    <a:lstStyle/>
                    <a:p>
                      <a:r>
                        <a:rPr lang="en-US" sz="2700" dirty="0">
                          <a:latin typeface="Calibri" panose="020F0502020204030204" pitchFamily="34" charset="0"/>
                          <a:cs typeface="Calibri" panose="020F0502020204030204" pitchFamily="34" charset="0"/>
                        </a:rPr>
                        <a:t>Lukan authorship</a:t>
                      </a:r>
                    </a:p>
                  </a:txBody>
                  <a:tcPr anchor="ctr"/>
                </a:tc>
                <a:extLst>
                  <a:ext uri="{0D108BD9-81ED-4DB2-BD59-A6C34878D82A}">
                    <a16:rowId xmlns:a16="http://schemas.microsoft.com/office/drawing/2014/main" val="1434946491"/>
                  </a:ext>
                </a:extLst>
              </a:tr>
              <a:tr h="1087483">
                <a:tc>
                  <a:txBody>
                    <a:bodyPr/>
                    <a:lstStyle/>
                    <a:p>
                      <a:r>
                        <a:rPr lang="en-US" sz="2700" dirty="0">
                          <a:latin typeface="Calibri" panose="020F0502020204030204" pitchFamily="34" charset="0"/>
                          <a:cs typeface="Calibri" panose="020F0502020204030204" pitchFamily="34" charset="0"/>
                        </a:rPr>
                        <a:t>Paul speaking</a:t>
                      </a:r>
                    </a:p>
                  </a:txBody>
                  <a:tcPr anchor="ctr"/>
                </a:tc>
                <a:tc>
                  <a:txBody>
                    <a:bodyPr/>
                    <a:lstStyle/>
                    <a:p>
                      <a:r>
                        <a:rPr lang="en-US" sz="2700" dirty="0">
                          <a:latin typeface="Calibri" panose="020F0502020204030204" pitchFamily="34" charset="0"/>
                          <a:cs typeface="Calibri" panose="020F0502020204030204" pitchFamily="34" charset="0"/>
                        </a:rPr>
                        <a:t>Paul not speaking (v. 20)</a:t>
                      </a:r>
                    </a:p>
                  </a:txBody>
                  <a:tcPr anchor="ctr"/>
                </a:tc>
                <a:extLst>
                  <a:ext uri="{0D108BD9-81ED-4DB2-BD59-A6C34878D82A}">
                    <a16:rowId xmlns:a16="http://schemas.microsoft.com/office/drawing/2014/main" val="676783065"/>
                  </a:ext>
                </a:extLst>
              </a:tr>
              <a:tr h="1087483">
                <a:tc>
                  <a:txBody>
                    <a:bodyPr/>
                    <a:lstStyle/>
                    <a:p>
                      <a:r>
                        <a:rPr lang="en-US" sz="2700" dirty="0">
                          <a:latin typeface="Calibri" panose="020F0502020204030204" pitchFamily="34" charset="0"/>
                          <a:cs typeface="Calibri" panose="020F0502020204030204" pitchFamily="34" charset="0"/>
                        </a:rPr>
                        <a:t>Mosaic Law not mentioned</a:t>
                      </a:r>
                    </a:p>
                  </a:txBody>
                  <a:tcPr anchor="ctr"/>
                </a:tc>
                <a:tc>
                  <a:txBody>
                    <a:bodyPr/>
                    <a:lstStyle/>
                    <a:p>
                      <a:r>
                        <a:rPr lang="en-US" sz="2700" dirty="0">
                          <a:latin typeface="Calibri" panose="020F0502020204030204" pitchFamily="34" charset="0"/>
                          <a:cs typeface="Calibri" panose="020F0502020204030204" pitchFamily="34" charset="0"/>
                        </a:rPr>
                        <a:t>Departure from the Mosaic Law</a:t>
                      </a:r>
                    </a:p>
                  </a:txBody>
                  <a:tcPr anchor="ctr"/>
                </a:tc>
                <a:extLst>
                  <a:ext uri="{0D108BD9-81ED-4DB2-BD59-A6C34878D82A}">
                    <a16:rowId xmlns:a16="http://schemas.microsoft.com/office/drawing/2014/main" val="3417443409"/>
                  </a:ext>
                </a:extLst>
              </a:tr>
              <a:tr h="881743">
                <a:tc>
                  <a:txBody>
                    <a:bodyPr/>
                    <a:lstStyle/>
                    <a:p>
                      <a:r>
                        <a:rPr lang="en-US" sz="2700" dirty="0">
                          <a:latin typeface="Calibri" panose="020F0502020204030204" pitchFamily="34" charset="0"/>
                          <a:cs typeface="Calibri" panose="020F0502020204030204" pitchFamily="34" charset="0"/>
                        </a:rPr>
                        <a:t>Epistolary genre</a:t>
                      </a:r>
                    </a:p>
                  </a:txBody>
                  <a:tcPr anchor="ctr"/>
                </a:tc>
                <a:tc>
                  <a:txBody>
                    <a:bodyPr/>
                    <a:lstStyle/>
                    <a:p>
                      <a:r>
                        <a:rPr lang="en-US" sz="2700" dirty="0">
                          <a:latin typeface="Calibri" panose="020F0502020204030204" pitchFamily="34" charset="0"/>
                          <a:cs typeface="Calibri" panose="020F0502020204030204" pitchFamily="34" charset="0"/>
                        </a:rPr>
                        <a:t>Narrative genre</a:t>
                      </a:r>
                    </a:p>
                  </a:txBody>
                  <a:tcPr anchor="ctr"/>
                </a:tc>
                <a:extLst>
                  <a:ext uri="{0D108BD9-81ED-4DB2-BD59-A6C34878D82A}">
                    <a16:rowId xmlns:a16="http://schemas.microsoft.com/office/drawing/2014/main" val="785581226"/>
                  </a:ext>
                </a:extLst>
              </a:tr>
              <a:tr h="881743">
                <a:tc>
                  <a:txBody>
                    <a:bodyPr/>
                    <a:lstStyle/>
                    <a:p>
                      <a:r>
                        <a:rPr lang="en-US" sz="2700" dirty="0">
                          <a:latin typeface="Calibri" panose="020F0502020204030204" pitchFamily="34" charset="0"/>
                          <a:cs typeface="Calibri" panose="020F0502020204030204" pitchFamily="34" charset="0"/>
                        </a:rPr>
                        <a:t>Definite article</a:t>
                      </a:r>
                    </a:p>
                  </a:txBody>
                  <a:tcPr anchor="ctr"/>
                </a:tc>
                <a:tc>
                  <a:txBody>
                    <a:bodyPr/>
                    <a:lstStyle/>
                    <a:p>
                      <a:r>
                        <a:rPr lang="en-US" sz="2700" dirty="0">
                          <a:latin typeface="Calibri" panose="020F0502020204030204" pitchFamily="34" charset="0"/>
                          <a:cs typeface="Calibri" panose="020F0502020204030204" pitchFamily="34" charset="0"/>
                        </a:rPr>
                        <a:t>No definite article</a:t>
                      </a:r>
                    </a:p>
                  </a:txBody>
                  <a:tcPr anchor="ctr"/>
                </a:tc>
                <a:extLst>
                  <a:ext uri="{0D108BD9-81ED-4DB2-BD59-A6C34878D82A}">
                    <a16:rowId xmlns:a16="http://schemas.microsoft.com/office/drawing/2014/main" val="2819195413"/>
                  </a:ext>
                </a:extLst>
              </a:tr>
            </a:tbl>
          </a:graphicData>
        </a:graphic>
      </p:graphicFrame>
    </p:spTree>
    <p:extLst>
      <p:ext uri="{BB962C8B-B14F-4D97-AF65-F5344CB8AC3E}">
        <p14:creationId xmlns:p14="http://schemas.microsoft.com/office/powerpoint/2010/main" val="26074933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7135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8CA68EC-A501-4EB5-B70B-D670E5D2DFD0}"/>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Unique Characteristics of 1 Thessalonians</a:t>
            </a:r>
          </a:p>
        </p:txBody>
      </p:sp>
      <p:sp>
        <p:nvSpPr>
          <p:cNvPr id="13315" name="Rectangle 3">
            <a:extLst>
              <a:ext uri="{FF2B5EF4-FFF2-40B4-BE49-F238E27FC236}">
                <a16:creationId xmlns:a16="http://schemas.microsoft.com/office/drawing/2014/main" id="{005418EE-01FA-4E4C-B9AD-C1E2A0C9DF08}"/>
              </a:ext>
            </a:extLst>
          </p:cNvPr>
          <p:cNvSpPr>
            <a:spLocks noGrp="1" noChangeArrowheads="1"/>
          </p:cNvSpPr>
          <p:nvPr>
            <p:ph type="body" idx="4294967295"/>
          </p:nvPr>
        </p:nvSpPr>
        <p:spPr>
          <a:xfrm>
            <a:off x="609600" y="1600200"/>
            <a:ext cx="10972800" cy="2819398"/>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chapter ends with a reference to the Second Advent</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amount of time in between planting of the church and the first letter to the church</a:t>
            </a:r>
          </a:p>
        </p:txBody>
      </p:sp>
      <p:pic>
        <p:nvPicPr>
          <p:cNvPr id="3" name="Picture 4">
            <a:extLst>
              <a:ext uri="{FF2B5EF4-FFF2-40B4-BE49-F238E27FC236}">
                <a16:creationId xmlns:a16="http://schemas.microsoft.com/office/drawing/2014/main" id="{ADA72C53-A3E3-F795-562D-6016738AB7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454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56585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9906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7058750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151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F4BB34-3D09-DCE3-F2D8-55F91D43EF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2523768"/>
          </a:xfrm>
          <a:prstGeom prst="rect">
            <a:avLst/>
          </a:prstGeom>
        </p:spPr>
        <p:txBody>
          <a:bodyPr wrap="square">
            <a:spAutoFit/>
          </a:body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AC558F2-3B51-F8CF-DF1A-20D8FFF50B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0718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0566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ABE0ED-B8D2-1D8D-DBE3-C8CE495A5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32460" y="2"/>
            <a:ext cx="1092708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2:6-7</a:t>
            </a:r>
          </a:p>
          <a:p>
            <a:pPr algn="just">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430" y="3413760"/>
            <a:ext cx="1553140" cy="1463040"/>
          </a:xfrm>
          <a:prstGeom prst="rect">
            <a:avLst/>
          </a:prstGeom>
        </p:spPr>
      </p:pic>
    </p:spTree>
    <p:extLst>
      <p:ext uri="{BB962C8B-B14F-4D97-AF65-F5344CB8AC3E}">
        <p14:creationId xmlns:p14="http://schemas.microsoft.com/office/powerpoint/2010/main" val="42446522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942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06437-538B-4561-947D-02FF207F10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9659" y="228325"/>
            <a:ext cx="8632684" cy="6401355"/>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4108493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50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15874</TotalTime>
  <Words>11582</Words>
  <Application>Microsoft Office PowerPoint</Application>
  <PresentationFormat>Widescreen</PresentationFormat>
  <Paragraphs>782</Paragraphs>
  <Slides>187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187</vt:i4>
      </vt:variant>
    </vt:vector>
  </HeadingPairs>
  <TitlesOfParts>
    <vt:vector size="191" baseType="lpstr">
      <vt:lpstr>Calibri</vt:lpstr>
      <vt:lpstr>Times New Roman</vt:lpstr>
      <vt:lpstr>Wingdings</vt:lpstr>
      <vt:lpstr>Azure</vt:lpstr>
      <vt:lpstr>PowerPoint Presentation</vt:lpstr>
      <vt:lpstr>PowerPoint Presentation</vt:lpstr>
      <vt:lpstr>PowerPoint Presentation</vt:lpstr>
      <vt:lpstr>2 Thessalonians 2:1-12</vt:lpstr>
      <vt:lpstr>2 Thessalonians 2:1-12</vt:lpstr>
      <vt:lpstr>PowerPoint Presentation</vt:lpstr>
      <vt:lpstr>PowerPoint Presentation</vt:lpstr>
      <vt:lpstr>PowerPoint Presentation</vt:lpstr>
      <vt:lpstr>2 Thessalonians 2:1-12</vt:lpstr>
      <vt:lpstr>2 Thessalonians 2:1-12</vt:lpstr>
      <vt:lpstr>Apostasy? (2:3a)</vt:lpstr>
      <vt:lpstr>Apostasy? (2:3a)</vt:lpstr>
      <vt:lpstr>Spiritual Departure Options</vt:lpstr>
      <vt:lpstr>Spiritual Departure Options</vt:lpstr>
      <vt:lpstr>Order of Paul’s Letters</vt:lpstr>
      <vt:lpstr>Unique Characteristics of 1 Thessalonians</vt:lpstr>
      <vt:lpstr>PowerPoint Presentation</vt:lpstr>
      <vt:lpstr>PowerPoint Presentation</vt:lpstr>
      <vt:lpstr>Spiritual Departure Options</vt:lpstr>
      <vt:lpstr>PowerPoint Presentation</vt:lpstr>
      <vt:lpstr>PowerPoint Presentation</vt:lpstr>
      <vt:lpstr>Spiritual Departure Options</vt:lpstr>
      <vt:lpstr>PowerPoint Presentation</vt:lpstr>
      <vt:lpstr>PowerPoint Presentation</vt:lpstr>
      <vt:lpstr>Apostasy? (2:3a)</vt:lpstr>
      <vt:lpstr>When Will the Rapture Take Place Relative to the Tribulation Period?</vt:lpstr>
      <vt:lpstr>PowerPoint Presentation</vt:lpstr>
      <vt:lpstr>Apostasy? (2:3a)</vt:lpstr>
      <vt:lpstr>PowerPoint Presentation</vt:lpstr>
      <vt:lpstr>2 Thessalonians 2:1-12</vt:lpstr>
      <vt:lpstr>PowerPoint Presentation</vt:lpstr>
      <vt:lpstr>PowerPoint Presentation</vt:lpstr>
      <vt:lpstr>10 Reasons Favoring Physical Departure</vt:lpstr>
      <vt:lpstr>10 Reasons Favoring Physical Departure</vt:lpstr>
      <vt:lpstr>PowerPoint Presentation</vt:lpstr>
      <vt:lpstr>10 Reasons Favoring Physical Departure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Harvard University</vt:lpstr>
      <vt:lpstr>PowerPoint Presentation</vt:lpstr>
      <vt:lpstr>PowerPoint Presentation</vt:lpstr>
      <vt:lpstr>PowerPoint Presentation</vt:lpstr>
      <vt:lpstr>10 Reasons Favoring Physical Departure</vt:lpstr>
      <vt:lpstr>Order of Paul’s Letters</vt:lpstr>
      <vt:lpstr>Unique Characteristics of 1-2 Thessalonians</vt:lpstr>
      <vt:lpstr>PowerPoint Presentation</vt:lpstr>
      <vt:lpstr>Order of Paul’s Letters</vt:lpstr>
      <vt:lpstr>PowerPoint Presentation</vt:lpstr>
      <vt:lpstr>10 Reasons Favoring Physical Departure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Instantaneous  (1 Cor 15:52)</vt:lpstr>
      <vt:lpstr>10 Reasons Favoring Physical Departure</vt:lpstr>
      <vt:lpstr>Apostasy? (2:3a)</vt:lpstr>
      <vt:lpstr>PowerPoint Presentation</vt:lpstr>
      <vt:lpstr>Apostasy? (2:3a)</vt:lpstr>
      <vt:lpstr>Entries for Apostasia in Liddell &amp; Scott</vt:lpstr>
      <vt:lpstr>Entries for Apostasia in Lampe’s A Patristic Greek Lexicon</vt:lpstr>
      <vt:lpstr>PowerPoint Presentation</vt:lpstr>
      <vt:lpstr>PowerPoint Presentation</vt:lpstr>
      <vt:lpstr>Definition of “Apostasy”</vt:lpstr>
      <vt:lpstr>10 Reasons Favoring Physical Departure</vt:lpstr>
      <vt:lpstr>New Testament Meanings of Aphistēmi</vt:lpstr>
      <vt:lpstr>New Testament Meanings of Aphistēmi</vt:lpstr>
      <vt:lpstr>New Testament Meanings of Aphistēmi</vt:lpstr>
      <vt:lpstr>PowerPoint Presentation</vt:lpstr>
      <vt:lpstr>New Testament Meanings of Aphistēmi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Reasons Favoring Physical Departure</vt:lpstr>
      <vt:lpstr>Unique Characteristics of 1 Thessalonians</vt:lpstr>
      <vt:lpstr>PowerPoint Presentation</vt:lpstr>
      <vt:lpstr>PowerPoint Presentation</vt:lpstr>
      <vt:lpstr>PowerPoint Presentation</vt:lpstr>
      <vt:lpstr>10 Reasons Favoring Physical Departure</vt:lpstr>
      <vt:lpstr>PowerPoint Presentation</vt:lpstr>
      <vt:lpstr>2 Thessalonians 2:1-12</vt:lpstr>
      <vt:lpstr>PowerPoint Presentation</vt:lpstr>
      <vt:lpstr>Restrainer? (2:6-7)</vt:lpstr>
      <vt:lpstr>Restrainer? (2:6-7)</vt:lpstr>
      <vt:lpstr>PowerPoint Presentation</vt:lpstr>
      <vt:lpstr>PowerPoint Presentation</vt:lpstr>
      <vt:lpstr>3 Reasons Why the Restrainer is the Holy Spirit  (2 Thessalonians 2:6-7)</vt:lpstr>
      <vt:lpstr>3 Reasons Why the Restrainer is the Holy Spirit  (2 Thessalonians 2:6-7)</vt:lpstr>
      <vt:lpstr>PowerPoint Presentation</vt:lpstr>
      <vt:lpstr>3 Reasons Why the Restrainer is the Holy Spirit  (2 Thessalonians 2:6-7)</vt:lpstr>
      <vt:lpstr>3 Reasons Why the Restrainer is the Holy Spirit  (2 Thessalonians 2:6-7)</vt:lpstr>
      <vt:lpstr>PowerPoint Presentation</vt:lpstr>
      <vt:lpstr>PowerPoint Presentation</vt:lpstr>
      <vt:lpstr>3 Reasons Why the Restrainer is the Holy Spirit  (2 Thessalonians 2:6-7)</vt:lpstr>
      <vt:lpstr>PowerPoint Presentation</vt:lpstr>
      <vt:lpstr>PowerPoint Presentation</vt:lpstr>
      <vt:lpstr>PowerPoint Presentation</vt:lpstr>
      <vt:lpstr>Restrainer Must First be Removed</vt:lpstr>
      <vt:lpstr>PowerPoint Presentation</vt:lpstr>
      <vt:lpstr>PowerPoint Presentation</vt:lpstr>
      <vt:lpstr>PowerPoint Presentation</vt:lpstr>
      <vt:lpstr>PowerPoint Presentation</vt:lpstr>
      <vt:lpstr>10 Reasons Favoring Physical Departure</vt:lpstr>
      <vt:lpstr>PowerPoint Presentation</vt:lpstr>
      <vt:lpstr>PowerPoint Presentation</vt:lpstr>
      <vt:lpstr>PowerPoint Presentation</vt:lpstr>
      <vt:lpstr>Exemption from Death  (1 Cor 15:54-56)</vt:lpstr>
      <vt:lpstr>PowerPoint Presentation</vt:lpstr>
      <vt:lpstr>10 Reasons Favoring Physical Departure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NKJV, NIV, RSV, ASV, JB, NASB</vt:lpstr>
      <vt:lpstr>10 Reasons Favoring Physical Departure</vt:lpstr>
      <vt:lpstr>PowerPoint Presentation</vt:lpstr>
      <vt:lpstr>Arnold Fruchtenbaum Arnold G. Fruchtenbaum, Footsteps of the Messiah: A Study of the Sequence of Prophetic Events, rev. ed. (San Antonio, TX: Ariel, 2020), xviii.</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Answering Objections to the Physical Departure View</vt:lpstr>
      <vt:lpstr>PowerPoint Presentation</vt:lpstr>
      <vt:lpstr>PowerPoint Presentation</vt:lpstr>
      <vt:lpstr>PowerPoint Presentation</vt:lpstr>
      <vt:lpstr>Order of Paul’s Letters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Thessalonians 2:1-12</vt:lpstr>
      <vt:lpstr>2 Thessalonians 2:1-12</vt:lpstr>
      <vt:lpstr>Conclusion</vt:lpstr>
      <vt:lpstr>10 Reasons Favoring Physical Departure</vt:lpstr>
      <vt:lpstr>10 Reasons Favoring Physical Departure</vt:lpstr>
      <vt:lpstr>PowerPoint Presentation</vt:lpstr>
      <vt:lpstr>PowerPoint Presentation</vt:lpstr>
      <vt:lpstr>2 Thessalonians 2:1-12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018 - 2 Thess 2v3 -Part 1</dc:title>
  <dc:subject>THE RAPTURE</dc:subject>
  <dc:creator>A. Woods</dc:creator>
  <dc:description>Modified by Jim McGowan</dc:description>
  <cp:lastModifiedBy>anne woods</cp:lastModifiedBy>
  <cp:revision>1814</cp:revision>
  <cp:lastPrinted>2011-06-25T18:12:52Z</cp:lastPrinted>
  <dcterms:created xsi:type="dcterms:W3CDTF">2009-03-17T12:21:13Z</dcterms:created>
  <dcterms:modified xsi:type="dcterms:W3CDTF">2023-08-27T02:48:36Z</dcterms:modified>
</cp:coreProperties>
</file>