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8"/>
  </p:notesMasterIdLst>
  <p:handoutMasterIdLst>
    <p:handoutMasterId r:id="rId89"/>
  </p:handoutMasterIdLst>
  <p:sldIdLst>
    <p:sldId id="2094" r:id="rId2"/>
    <p:sldId id="9505" r:id="rId3"/>
    <p:sldId id="9806" r:id="rId4"/>
    <p:sldId id="10320" r:id="rId5"/>
    <p:sldId id="10247" r:id="rId6"/>
    <p:sldId id="10321" r:id="rId7"/>
    <p:sldId id="10328" r:id="rId8"/>
    <p:sldId id="10329" r:id="rId9"/>
    <p:sldId id="10362" r:id="rId10"/>
    <p:sldId id="10330" r:id="rId11"/>
    <p:sldId id="10229" r:id="rId12"/>
    <p:sldId id="10331" r:id="rId13"/>
    <p:sldId id="10249" r:id="rId14"/>
    <p:sldId id="7908" r:id="rId15"/>
    <p:sldId id="10332" r:id="rId16"/>
    <p:sldId id="10363" r:id="rId17"/>
    <p:sldId id="10322" r:id="rId18"/>
    <p:sldId id="10333" r:id="rId19"/>
    <p:sldId id="10334" r:id="rId20"/>
    <p:sldId id="10335" r:id="rId21"/>
    <p:sldId id="10364" r:id="rId22"/>
    <p:sldId id="1232" r:id="rId23"/>
    <p:sldId id="10120" r:id="rId24"/>
    <p:sldId id="1019" r:id="rId25"/>
    <p:sldId id="10365" r:id="rId26"/>
    <p:sldId id="10323" r:id="rId27"/>
    <p:sldId id="10336" r:id="rId28"/>
    <p:sldId id="10337" r:id="rId29"/>
    <p:sldId id="4437" r:id="rId30"/>
    <p:sldId id="10338" r:id="rId31"/>
    <p:sldId id="10339" r:id="rId32"/>
    <p:sldId id="10340" r:id="rId33"/>
    <p:sldId id="10324" r:id="rId34"/>
    <p:sldId id="10341" r:id="rId35"/>
    <p:sldId id="10342" r:id="rId36"/>
    <p:sldId id="10344" r:id="rId37"/>
    <p:sldId id="10345" r:id="rId38"/>
    <p:sldId id="10346" r:id="rId39"/>
    <p:sldId id="10347" r:id="rId40"/>
    <p:sldId id="3538" r:id="rId41"/>
    <p:sldId id="492" r:id="rId42"/>
    <p:sldId id="818" r:id="rId43"/>
    <p:sldId id="10343" r:id="rId44"/>
    <p:sldId id="10348" r:id="rId45"/>
    <p:sldId id="10349" r:id="rId46"/>
    <p:sldId id="10350" r:id="rId47"/>
    <p:sldId id="3694" r:id="rId48"/>
    <p:sldId id="2058" r:id="rId49"/>
    <p:sldId id="10366" r:id="rId50"/>
    <p:sldId id="10367" r:id="rId51"/>
    <p:sldId id="10368" r:id="rId52"/>
    <p:sldId id="10045" r:id="rId53"/>
    <p:sldId id="9169" r:id="rId54"/>
    <p:sldId id="3531" r:id="rId55"/>
    <p:sldId id="10369" r:id="rId56"/>
    <p:sldId id="10325" r:id="rId57"/>
    <p:sldId id="10351" r:id="rId58"/>
    <p:sldId id="10352" r:id="rId59"/>
    <p:sldId id="8969" r:id="rId60"/>
    <p:sldId id="8995" r:id="rId61"/>
    <p:sldId id="8992" r:id="rId62"/>
    <p:sldId id="9922" r:id="rId63"/>
    <p:sldId id="10353" r:id="rId64"/>
    <p:sldId id="10370" r:id="rId65"/>
    <p:sldId id="10371" r:id="rId66"/>
    <p:sldId id="10372" r:id="rId67"/>
    <p:sldId id="10354" r:id="rId68"/>
    <p:sldId id="10359" r:id="rId69"/>
    <p:sldId id="10360" r:id="rId70"/>
    <p:sldId id="10361" r:id="rId71"/>
    <p:sldId id="10326" r:id="rId72"/>
    <p:sldId id="10355" r:id="rId73"/>
    <p:sldId id="10356" r:id="rId74"/>
    <p:sldId id="10373" r:id="rId75"/>
    <p:sldId id="10374" r:id="rId76"/>
    <p:sldId id="10375" r:id="rId77"/>
    <p:sldId id="10376" r:id="rId78"/>
    <p:sldId id="9359" r:id="rId79"/>
    <p:sldId id="10357" r:id="rId80"/>
    <p:sldId id="10358" r:id="rId81"/>
    <p:sldId id="10377" r:id="rId82"/>
    <p:sldId id="10378" r:id="rId83"/>
    <p:sldId id="10379" r:id="rId84"/>
    <p:sldId id="7655" r:id="rId85"/>
    <p:sldId id="10327" r:id="rId86"/>
    <p:sldId id="7975" r:id="rId87"/>
  </p:sldIdLst>
  <p:sldSz cx="12192000" cy="6858000"/>
  <p:notesSz cx="7315200" cy="9601200"/>
  <p:custDataLst>
    <p:tags r:id="rId90"/>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8000"/>
    <a:srgbClr val="CC66FF"/>
    <a:srgbClr val="00FF00"/>
    <a:srgbClr val="99FFCC"/>
    <a:srgbClr val="FF99FF"/>
    <a:srgbClr val="FF00FF"/>
    <a:srgbClr val="00CCFF"/>
    <a:srgbClr val="00006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7C2F78-BA76-4485-98F7-1652D4E53716}" v="6" dt="2023-07-22T23:16:34.974"/>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2" autoAdjust="0"/>
    <p:restoredTop sz="96191" autoAdjust="0"/>
  </p:normalViewPr>
  <p:slideViewPr>
    <p:cSldViewPr>
      <p:cViewPr varScale="1">
        <p:scale>
          <a:sx n="61" d="100"/>
          <a:sy n="61" d="100"/>
        </p:scale>
        <p:origin x="78" y="3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834" y="4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97"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gs" Target="tags/tag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commentAuthors" Target="commentAuthors.xml"/><Relationship Id="rId9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BC7C2F78-BA76-4485-98F7-1652D4E53716}"/>
    <pc:docChg chg="modSld">
      <pc:chgData name="Jim McGowan" userId="e2c7446dd3aca506" providerId="LiveId" clId="{BC7C2F78-BA76-4485-98F7-1652D4E53716}" dt="2023-07-22T23:16:34.974" v="5" actId="1440"/>
      <pc:docMkLst>
        <pc:docMk/>
      </pc:docMkLst>
      <pc:sldChg chg="modSp">
        <pc:chgData name="Jim McGowan" userId="e2c7446dd3aca506" providerId="LiveId" clId="{BC7C2F78-BA76-4485-98F7-1652D4E53716}" dt="2023-07-22T23:16:34.974" v="5" actId="1440"/>
        <pc:sldMkLst>
          <pc:docMk/>
          <pc:sldMk cId="534627724" sldId="10249"/>
        </pc:sldMkLst>
        <pc:picChg chg="mod">
          <ac:chgData name="Jim McGowan" userId="e2c7446dd3aca506" providerId="LiveId" clId="{BC7C2F78-BA76-4485-98F7-1652D4E53716}" dt="2023-07-22T23:16:34.974" v="5" actId="1440"/>
          <ac:picMkLst>
            <pc:docMk/>
            <pc:sldMk cId="534627724" sldId="10249"/>
            <ac:picMk id="1026" creationId="{7FDAA679-F93D-F534-E0DE-BF1DFAE6FF40}"/>
          </ac:picMkLst>
        </pc:picChg>
      </pc:sldChg>
    </pc:docChg>
  </pc:docChgLst>
  <pc:docChgLst>
    <pc:chgData name="Jim McGowan" userId="e2c7446dd3aca506" providerId="LiveId" clId="{FC1EC93F-9578-48BE-A968-4B37445B56E0}"/>
    <pc:docChg chg="custSel modSld sldOrd">
      <pc:chgData name="Jim McGowan" userId="e2c7446dd3aca506" providerId="LiveId" clId="{FC1EC93F-9578-48BE-A968-4B37445B56E0}" dt="2023-07-09T17:26:43.939" v="14"/>
      <pc:docMkLst>
        <pc:docMk/>
      </pc:docMkLst>
      <pc:sldChg chg="delSp mod ord">
        <pc:chgData name="Jim McGowan" userId="e2c7446dd3aca506" providerId="LiveId" clId="{FC1EC93F-9578-48BE-A968-4B37445B56E0}" dt="2023-07-09T17:26:43.939" v="14"/>
        <pc:sldMkLst>
          <pc:docMk/>
          <pc:sldMk cId="2622797135" sldId="6577"/>
        </pc:sldMkLst>
        <pc:picChg chg="del">
          <ac:chgData name="Jim McGowan" userId="e2c7446dd3aca506" providerId="LiveId" clId="{FC1EC93F-9578-48BE-A968-4B37445B56E0}" dt="2023-07-09T17:22:11.224" v="8" actId="478"/>
          <ac:picMkLst>
            <pc:docMk/>
            <pc:sldMk cId="2622797135" sldId="6577"/>
            <ac:picMk id="3" creationId="{D11482C0-C2ED-C406-1733-2548810D25EA}"/>
          </ac:picMkLst>
        </pc:picChg>
      </pc:sldChg>
      <pc:sldChg chg="modSp mod">
        <pc:chgData name="Jim McGowan" userId="e2c7446dd3aca506" providerId="LiveId" clId="{FC1EC93F-9578-48BE-A968-4B37445B56E0}" dt="2023-07-09T16:55:03.956" v="1" actId="6549"/>
        <pc:sldMkLst>
          <pc:docMk/>
          <pc:sldMk cId="2704483426" sldId="10150"/>
        </pc:sldMkLst>
        <pc:spChg chg="mod">
          <ac:chgData name="Jim McGowan" userId="e2c7446dd3aca506" providerId="LiveId" clId="{FC1EC93F-9578-48BE-A968-4B37445B56E0}" dt="2023-07-09T16:55:03.956" v="1" actId="6549"/>
          <ac:spMkLst>
            <pc:docMk/>
            <pc:sldMk cId="2704483426" sldId="10150"/>
            <ac:spMk id="161795" creationId="{00000000-0000-0000-0000-000000000000}"/>
          </ac:spMkLst>
        </pc:spChg>
      </pc:sldChg>
      <pc:sldChg chg="modSp mod">
        <pc:chgData name="Jim McGowan" userId="e2c7446dd3aca506" providerId="LiveId" clId="{FC1EC93F-9578-48BE-A968-4B37445B56E0}" dt="2023-07-09T16:55:19.829" v="3" actId="6549"/>
        <pc:sldMkLst>
          <pc:docMk/>
          <pc:sldMk cId="4248253767" sldId="10179"/>
        </pc:sldMkLst>
        <pc:spChg chg="mod">
          <ac:chgData name="Jim McGowan" userId="e2c7446dd3aca506" providerId="LiveId" clId="{FC1EC93F-9578-48BE-A968-4B37445B56E0}" dt="2023-07-09T16:55:19.829" v="3" actId="6549"/>
          <ac:spMkLst>
            <pc:docMk/>
            <pc:sldMk cId="4248253767" sldId="10179"/>
            <ac:spMk id="161795" creationId="{00000000-0000-0000-0000-000000000000}"/>
          </ac:spMkLst>
        </pc:spChg>
      </pc:sldChg>
      <pc:sldChg chg="modSp mod">
        <pc:chgData name="Jim McGowan" userId="e2c7446dd3aca506" providerId="LiveId" clId="{FC1EC93F-9578-48BE-A968-4B37445B56E0}" dt="2023-07-09T16:55:26.385" v="5" actId="6549"/>
        <pc:sldMkLst>
          <pc:docMk/>
          <pc:sldMk cId="513197400" sldId="10180"/>
        </pc:sldMkLst>
        <pc:spChg chg="mod">
          <ac:chgData name="Jim McGowan" userId="e2c7446dd3aca506" providerId="LiveId" clId="{FC1EC93F-9578-48BE-A968-4B37445B56E0}" dt="2023-07-09T16:55:26.385" v="5" actId="6549"/>
          <ac:spMkLst>
            <pc:docMk/>
            <pc:sldMk cId="513197400" sldId="10180"/>
            <ac:spMk id="161795" creationId="{00000000-0000-0000-0000-000000000000}"/>
          </ac:spMkLst>
        </pc:spChg>
      </pc:sldChg>
      <pc:sldChg chg="modSp mod">
        <pc:chgData name="Jim McGowan" userId="e2c7446dd3aca506" providerId="LiveId" clId="{FC1EC93F-9578-48BE-A968-4B37445B56E0}" dt="2023-07-09T16:55:31.461" v="7" actId="6549"/>
        <pc:sldMkLst>
          <pc:docMk/>
          <pc:sldMk cId="723746891" sldId="10181"/>
        </pc:sldMkLst>
        <pc:spChg chg="mod">
          <ac:chgData name="Jim McGowan" userId="e2c7446dd3aca506" providerId="LiveId" clId="{FC1EC93F-9578-48BE-A968-4B37445B56E0}" dt="2023-07-09T16:55:31.461" v="7" actId="6549"/>
          <ac:spMkLst>
            <pc:docMk/>
            <pc:sldMk cId="723746891" sldId="10181"/>
            <ac:spMk id="161795" creationId="{00000000-0000-0000-0000-000000000000}"/>
          </ac:spMkLst>
        </pc:spChg>
      </pc:sldChg>
    </pc:docChg>
  </pc:docChgLst>
  <pc:docChgLst>
    <pc:chgData name="Jim McGowan" userId="e2c7446dd3aca506" providerId="LiveId" clId="{2FE9CEB1-4D39-4FFC-B1C9-C823B4A6D77B}"/>
    <pc:docChg chg="addSld modSld">
      <pc:chgData name="Jim McGowan" userId="e2c7446dd3aca506" providerId="LiveId" clId="{2FE9CEB1-4D39-4FFC-B1C9-C823B4A6D77B}" dt="2023-06-11T17:27:33.657" v="22" actId="12789"/>
      <pc:docMkLst>
        <pc:docMk/>
      </pc:docMkLst>
      <pc:sldChg chg="modSp mod">
        <pc:chgData name="Jim McGowan" userId="e2c7446dd3aca506" providerId="LiveId" clId="{2FE9CEB1-4D39-4FFC-B1C9-C823B4A6D77B}" dt="2023-06-11T17:23:31.867" v="2" actId="115"/>
        <pc:sldMkLst>
          <pc:docMk/>
          <pc:sldMk cId="2882724961" sldId="10106"/>
        </pc:sldMkLst>
        <pc:spChg chg="mod">
          <ac:chgData name="Jim McGowan" userId="e2c7446dd3aca506" providerId="LiveId" clId="{2FE9CEB1-4D39-4FFC-B1C9-C823B4A6D77B}" dt="2023-06-11T17:23:31.867" v="2" actId="115"/>
          <ac:spMkLst>
            <pc:docMk/>
            <pc:sldMk cId="2882724961" sldId="10106"/>
            <ac:spMk id="68611" creationId="{00000000-0000-0000-0000-000000000000}"/>
          </ac:spMkLst>
        </pc:spChg>
      </pc:sldChg>
      <pc:sldChg chg="delSp modSp add mod">
        <pc:chgData name="Jim McGowan" userId="e2c7446dd3aca506" providerId="LiveId" clId="{2FE9CEB1-4D39-4FFC-B1C9-C823B4A6D77B}" dt="2023-06-11T17:27:33.657" v="22" actId="12789"/>
        <pc:sldMkLst>
          <pc:docMk/>
          <pc:sldMk cId="3812181960" sldId="10183"/>
        </pc:sldMkLst>
        <pc:spChg chg="del mod">
          <ac:chgData name="Jim McGowan" userId="e2c7446dd3aca506" providerId="LiveId" clId="{2FE9CEB1-4D39-4FFC-B1C9-C823B4A6D77B}" dt="2023-06-11T17:27:23.987" v="20" actId="478"/>
          <ac:spMkLst>
            <pc:docMk/>
            <pc:sldMk cId="3812181960" sldId="10183"/>
            <ac:spMk id="4" creationId="{00000000-0000-0000-0000-000000000000}"/>
          </ac:spMkLst>
        </pc:spChg>
        <pc:spChg chg="mod">
          <ac:chgData name="Jim McGowan" userId="e2c7446dd3aca506" providerId="LiveId" clId="{2FE9CEB1-4D39-4FFC-B1C9-C823B4A6D77B}" dt="2023-06-11T17:27:33.657" v="22" actId="12789"/>
          <ac:spMkLst>
            <pc:docMk/>
            <pc:sldMk cId="3812181960" sldId="10183"/>
            <ac:spMk id="6861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131 - 32v22-32</a:t>
            </a:r>
          </a:p>
          <a:p>
            <a:pPr>
              <a:defRPr/>
            </a:pPr>
            <a:r>
              <a:rPr lang="en-US" sz="1600" dirty="0"/>
              <a:t>08-20-2023</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8/19/2023</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9</a:t>
            </a:fld>
            <a:endParaRPr lang="en-US" altLang="en-US" dirty="0"/>
          </a:p>
        </p:txBody>
      </p:sp>
    </p:spTree>
    <p:extLst>
      <p:ext uri="{BB962C8B-B14F-4D97-AF65-F5344CB8AC3E}">
        <p14:creationId xmlns:p14="http://schemas.microsoft.com/office/powerpoint/2010/main" val="1166493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21</a:t>
            </a:fld>
            <a:endParaRPr lang="en-US" altLang="en-US" dirty="0"/>
          </a:p>
        </p:txBody>
      </p:sp>
    </p:spTree>
    <p:extLst>
      <p:ext uri="{BB962C8B-B14F-4D97-AF65-F5344CB8AC3E}">
        <p14:creationId xmlns:p14="http://schemas.microsoft.com/office/powerpoint/2010/main" val="181495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50</a:t>
            </a:fld>
            <a:endParaRPr lang="en-US" altLang="en-US" dirty="0"/>
          </a:p>
        </p:txBody>
      </p:sp>
    </p:spTree>
    <p:extLst>
      <p:ext uri="{BB962C8B-B14F-4D97-AF65-F5344CB8AC3E}">
        <p14:creationId xmlns:p14="http://schemas.microsoft.com/office/powerpoint/2010/main" val="3795752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51</a:t>
            </a:fld>
            <a:endParaRPr lang="en-US" altLang="en-US" dirty="0"/>
          </a:p>
        </p:txBody>
      </p:sp>
    </p:spTree>
    <p:extLst>
      <p:ext uri="{BB962C8B-B14F-4D97-AF65-F5344CB8AC3E}">
        <p14:creationId xmlns:p14="http://schemas.microsoft.com/office/powerpoint/2010/main" val="314749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65</a:t>
            </a:fld>
            <a:endParaRPr lang="en-US" altLang="en-US" dirty="0"/>
          </a:p>
        </p:txBody>
      </p:sp>
    </p:spTree>
    <p:extLst>
      <p:ext uri="{BB962C8B-B14F-4D97-AF65-F5344CB8AC3E}">
        <p14:creationId xmlns:p14="http://schemas.microsoft.com/office/powerpoint/2010/main" val="155478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66</a:t>
            </a:fld>
            <a:endParaRPr lang="en-US" altLang="en-US" dirty="0"/>
          </a:p>
        </p:txBody>
      </p:sp>
    </p:spTree>
    <p:extLst>
      <p:ext uri="{BB962C8B-B14F-4D97-AF65-F5344CB8AC3E}">
        <p14:creationId xmlns:p14="http://schemas.microsoft.com/office/powerpoint/2010/main" val="3447059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E5424-D4B9-4AFD-9B49-AB165923F980}" type="slidenum">
              <a:rPr lang="en-US" altLang="en-US" smtClean="0"/>
              <a:pPr/>
              <a:t>78</a:t>
            </a:fld>
            <a:endParaRPr lang="en-US" altLang="en-US"/>
          </a:p>
        </p:txBody>
      </p:sp>
      <p:sp>
        <p:nvSpPr>
          <p:cNvPr id="5" name="Date Placeholder 4">
            <a:extLst>
              <a:ext uri="{FF2B5EF4-FFF2-40B4-BE49-F238E27FC236}">
                <a16:creationId xmlns:a16="http://schemas.microsoft.com/office/drawing/2014/main" id="{4E80FC55-0BAD-43BF-987D-0DE1CFD4C3F9}"/>
              </a:ext>
            </a:extLst>
          </p:cNvPr>
          <p:cNvSpPr>
            <a:spLocks noGrp="1"/>
          </p:cNvSpPr>
          <p:nvPr>
            <p:ph type="dt" idx="11"/>
          </p:nvPr>
        </p:nvSpPr>
        <p:spPr/>
        <p:txBody>
          <a:bodyPr/>
          <a:lstStyle/>
          <a:p>
            <a:pPr>
              <a:defRPr/>
            </a:pPr>
            <a:r>
              <a:rPr lang="en-US"/>
              <a:t>January 6, 2016</a:t>
            </a:r>
          </a:p>
        </p:txBody>
      </p:sp>
      <p:sp>
        <p:nvSpPr>
          <p:cNvPr id="6" name="Footer Placeholder 5">
            <a:extLst>
              <a:ext uri="{FF2B5EF4-FFF2-40B4-BE49-F238E27FC236}">
                <a16:creationId xmlns:a16="http://schemas.microsoft.com/office/drawing/2014/main" id="{E8144BD1-1A97-425C-AC14-6516E3D12DC0}"/>
              </a:ext>
            </a:extLst>
          </p:cNvPr>
          <p:cNvSpPr>
            <a:spLocks noGrp="1"/>
          </p:cNvSpPr>
          <p:nvPr>
            <p:ph type="ftr" sz="quarter" idx="12"/>
          </p:nvPr>
        </p:nvSpPr>
        <p:spPr/>
        <p:txBody>
          <a:bodyPr/>
          <a:lstStyle/>
          <a:p>
            <a:pPr>
              <a:defRPr/>
            </a:pPr>
            <a:r>
              <a:rPr lang="en-US"/>
              <a:t>Sugar Land Bible Church</a:t>
            </a:r>
          </a:p>
        </p:txBody>
      </p:sp>
      <p:sp>
        <p:nvSpPr>
          <p:cNvPr id="7" name="Header Placeholder 6">
            <a:extLst>
              <a:ext uri="{FF2B5EF4-FFF2-40B4-BE49-F238E27FC236}">
                <a16:creationId xmlns:a16="http://schemas.microsoft.com/office/drawing/2014/main" id="{22E3AE8F-71A5-4BA8-A4DE-8174B071DAB5}"/>
              </a:ext>
            </a:extLst>
          </p:cNvPr>
          <p:cNvSpPr>
            <a:spLocks noGrp="1"/>
          </p:cNvSpPr>
          <p:nvPr>
            <p:ph type="hdr" sz="quarter" idx="13"/>
          </p:nvPr>
        </p:nvSpPr>
        <p:spPr/>
        <p:txBody>
          <a:bodyPr/>
          <a:lstStyle/>
          <a:p>
            <a:pPr>
              <a:defRPr/>
            </a:pPr>
            <a:r>
              <a:rPr lang="en-US"/>
              <a:t>Dr. Andy Woods - Soteriolgy Session 01</a:t>
            </a:r>
          </a:p>
        </p:txBody>
      </p:sp>
    </p:spTree>
    <p:extLst>
      <p:ext uri="{BB962C8B-B14F-4D97-AF65-F5344CB8AC3E}">
        <p14:creationId xmlns:p14="http://schemas.microsoft.com/office/powerpoint/2010/main" val="57672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81</a:t>
            </a:fld>
            <a:endParaRPr lang="en-US" altLang="en-US" dirty="0"/>
          </a:p>
        </p:txBody>
      </p:sp>
    </p:spTree>
    <p:extLst>
      <p:ext uri="{BB962C8B-B14F-4D97-AF65-F5344CB8AC3E}">
        <p14:creationId xmlns:p14="http://schemas.microsoft.com/office/powerpoint/2010/main" val="2778279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86</a:t>
            </a:fld>
            <a:endParaRPr lang="en-US" altLang="en-US" dirty="0"/>
          </a:p>
        </p:txBody>
      </p:sp>
    </p:spTree>
    <p:extLst>
      <p:ext uri="{BB962C8B-B14F-4D97-AF65-F5344CB8AC3E}">
        <p14:creationId xmlns:p14="http://schemas.microsoft.com/office/powerpoint/2010/main" val="50970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20"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7.png"/></Relationships>
</file>

<file path=ppt/slides/_rels/slide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32:22-23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Family Sent Away</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Timing (22a)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Family (22b)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Jabbok crossing (22c)</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New encampment (23)</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41754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1975602" y="137160"/>
            <a:ext cx="824079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88547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32:22-23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Family Sent Away</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Timing (22a)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Family (22b)</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Jabbok crossing (22c)</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New encampment (23)</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64589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hanaim: Insights From Biblical Geography • Bible Study ...">
            <a:extLst>
              <a:ext uri="{FF2B5EF4-FFF2-40B4-BE49-F238E27FC236}">
                <a16:creationId xmlns:a16="http://schemas.microsoft.com/office/drawing/2014/main" id="{7FDAA679-F93D-F534-E0DE-BF1DFAE6FF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4423" y="137160"/>
            <a:ext cx="5643155"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1">
            <a:extLst>
              <a:ext uri="{FF2B5EF4-FFF2-40B4-BE49-F238E27FC236}">
                <a16:creationId xmlns:a16="http://schemas.microsoft.com/office/drawing/2014/main" id="{DE2D7CB0-EE94-681A-598B-44F8821BD4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3399976"/>
            <a:ext cx="1752600" cy="562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62772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828800"/>
            <a:ext cx="10972800" cy="2286000"/>
          </a:xfrm>
        </p:spPr>
        <p:txBody>
          <a:bodyPr/>
          <a:lstStyle/>
          <a:p>
            <a:pPr marL="0" indent="0" algn="just">
              <a:spcBef>
                <a:spcPts val="0"/>
              </a:spcBef>
              <a:buNone/>
              <a:defRPr/>
            </a:pPr>
            <a:r>
              <a:rPr lang="en-US" i="1" dirty="0">
                <a:effectLst>
                  <a:outerShdw blurRad="38100" dist="38100" dir="2700000" algn="tl">
                    <a:srgbClr val="000000">
                      <a:alpha val="43137"/>
                    </a:srgbClr>
                  </a:outerShdw>
                </a:effectLst>
              </a:rPr>
              <a:t>“</a:t>
            </a:r>
            <a:r>
              <a:rPr lang="en-US" b="1" dirty="0">
                <a:solidFill>
                  <a:srgbClr val="FFFFCC"/>
                </a:solidFill>
                <a:effectLst>
                  <a:outerShdw blurRad="38100" dist="38100" dir="2700000" algn="tl">
                    <a:srgbClr val="000000">
                      <a:alpha val="43137"/>
                    </a:srgbClr>
                  </a:outerShdw>
                </a:effectLst>
              </a:rPr>
              <a:t>Genesis 32:22</a:t>
            </a:r>
            <a:r>
              <a:rPr lang="en-US" dirty="0">
                <a:effectLst>
                  <a:outerShdw blurRad="38100" dist="38100" dir="2700000" algn="tl">
                    <a:srgbClr val="000000">
                      <a:alpha val="43137"/>
                    </a:srgbClr>
                  </a:outerShdw>
                </a:effectLst>
              </a:rPr>
              <a:t> (RSB:NASB1995U): 32:22 “The Jabbok is a tributary of the Jordan, flowing into it about 24 mi. (38 km) N of the Dead Sea. The name is related to the Hebrew word for ‘wrestled’ (see v. 24).”</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3495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 p. 43</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805759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32:22-23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Family Sent Away</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Timing (22a)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Family (22b)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Jabbok crossing (22c)</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New encampment (23)</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59180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5" name="Oval 7">
            <a:extLst>
              <a:ext uri="{FF2B5EF4-FFF2-40B4-BE49-F238E27FC236}">
                <a16:creationId xmlns:a16="http://schemas.microsoft.com/office/drawing/2014/main" id="{4752FD6B-7872-4DF6-8E18-7885AC122007}"/>
              </a:ext>
            </a:extLst>
          </p:cNvPr>
          <p:cNvSpPr>
            <a:spLocks noChangeArrowheads="1"/>
          </p:cNvSpPr>
          <p:nvPr/>
        </p:nvSpPr>
        <p:spPr bwMode="auto">
          <a:xfrm>
            <a:off x="3886200" y="2057400"/>
            <a:ext cx="1752600" cy="2438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781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200" y="1447800"/>
            <a:ext cx="86106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Family sent away (22-23)</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 wrestles with the Angel of the Lord (24)</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thigh dislocated (25)</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Struggle for blessing (26-28)</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Angel of the Lord’s identity (29)</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Results of the encounter (30-32)</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32:22-32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Peniel</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4272" y="3410607"/>
            <a:ext cx="3224783" cy="2743200"/>
          </a:xfrm>
          <a:prstGeom prst="rect">
            <a:avLst/>
          </a:prstGeom>
        </p:spPr>
      </p:pic>
    </p:spTree>
    <p:extLst>
      <p:ext uri="{BB962C8B-B14F-4D97-AF65-F5344CB8AC3E}">
        <p14:creationId xmlns:p14="http://schemas.microsoft.com/office/powerpoint/2010/main" val="342438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209800" y="1524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32:24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Wrestles with the Angel of the Lord</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Solitude (24a)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Wrestling (24b)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3447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209800" y="1524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32:24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Wrestles with the Angel of the Lord</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Solitude (24a)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Wrestling (24b)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26816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a:t>
            </a:r>
            <a:r>
              <a:rPr lang="en-US">
                <a:effectLst>
                  <a:outerShdw blurRad="38100" dist="38100" dir="2700000" algn="tl">
                    <a:srgbClr val="000000">
                      <a:alpha val="43137"/>
                    </a:srgbClr>
                  </a:outerShdw>
                </a:effectLst>
              </a:rPr>
              <a:t>37–50) </a:t>
            </a:r>
            <a:endParaRPr lang="en-US" dirty="0">
              <a:effectLst>
                <a:outerShdw blurRad="38100" dist="38100" dir="2700000" algn="tl">
                  <a:srgbClr val="000000">
                    <a:alpha val="43137"/>
                  </a:srgbClr>
                </a:outerShdw>
              </a:effectLst>
            </a:endParaRP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209800" y="1524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32:24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Wrestles with the Angel of the Lord</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Solitude (24a)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Wrestling (24b)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723806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2895600"/>
          </a:xfrm>
        </p:spPr>
        <p:txBody>
          <a:bodyPr/>
          <a:lstStyle/>
          <a:p>
            <a:pPr marL="0" indent="0" algn="just">
              <a:spcBef>
                <a:spcPts val="0"/>
              </a:spcBef>
              <a:buNone/>
            </a:pPr>
            <a:r>
              <a:rPr lang="en-US" altLang="en-US" sz="3100" dirty="0">
                <a:effectLst>
                  <a:outerShdw blurRad="38100" dist="38100" dir="2700000" algn="tl">
                    <a:srgbClr val="000000">
                      <a:alpha val="43137"/>
                    </a:srgbClr>
                  </a:outerShdw>
                </a:effectLst>
              </a:rPr>
              <a:t>“</a:t>
            </a:r>
            <a:r>
              <a:rPr lang="en-US" sz="3100" dirty="0">
                <a:effectLst>
                  <a:outerShdw blurRad="38100" dist="38100" dir="2700000" algn="tl">
                    <a:srgbClr val="000000">
                      <a:alpha val="43137"/>
                    </a:srgbClr>
                  </a:outerShdw>
                </a:effectLst>
              </a:rPr>
              <a:t>In verse 24b is the account of the wrestling: </a:t>
            </a:r>
            <a:r>
              <a:rPr lang="en-US" sz="3100" i="1" dirty="0">
                <a:effectLst>
                  <a:outerShdw blurRad="38100" dist="38100" dir="2700000" algn="tl">
                    <a:srgbClr val="000000">
                      <a:alpha val="43137"/>
                    </a:srgbClr>
                  </a:outerShdw>
                </a:effectLst>
              </a:rPr>
              <a:t>and there wrestled a man with him</a:t>
            </a:r>
            <a:r>
              <a:rPr lang="en-US" sz="3100" dirty="0">
                <a:effectLst>
                  <a:outerShdw blurRad="38100" dist="38100" dir="2700000" algn="tl">
                    <a:srgbClr val="000000">
                      <a:alpha val="43137"/>
                    </a:srgbClr>
                  </a:outerShdw>
                </a:effectLst>
              </a:rPr>
              <a:t>. The Hebrew word for </a:t>
            </a:r>
            <a:r>
              <a:rPr lang="en-US" sz="3100" i="1" dirty="0">
                <a:effectLst>
                  <a:outerShdw blurRad="38100" dist="38100" dir="2700000" algn="tl">
                    <a:srgbClr val="000000">
                      <a:alpha val="43137"/>
                    </a:srgbClr>
                  </a:outerShdw>
                </a:effectLst>
              </a:rPr>
              <a:t>wrestled</a:t>
            </a:r>
            <a:r>
              <a:rPr lang="en-US" sz="3100" dirty="0">
                <a:effectLst>
                  <a:outerShdw blurRad="38100" dist="38100" dir="2700000" algn="tl">
                    <a:srgbClr val="000000">
                      <a:alpha val="43137"/>
                    </a:srgbClr>
                  </a:outerShdw>
                </a:effectLst>
              </a:rPr>
              <a:t> is a word play based on the name of the river, which would forever serve as a reminder. The Hebrew word for ‘wrestling’ is found only here and in verse 25 and nowhere else in the Hebrew Bible. The word itself comes from the root </a:t>
            </a:r>
            <a:r>
              <a:rPr lang="en-US" sz="3100" i="1" dirty="0" err="1">
                <a:effectLst>
                  <a:outerShdw blurRad="38100" dist="38100" dir="2700000" algn="tl">
                    <a:srgbClr val="000000">
                      <a:alpha val="43137"/>
                    </a:srgbClr>
                  </a:outerShdw>
                </a:effectLst>
              </a:rPr>
              <a:t>avak</a:t>
            </a:r>
            <a:r>
              <a:rPr lang="en-US" sz="3100" dirty="0">
                <a:effectLst>
                  <a:outerShdw blurRad="38100" dist="38100" dir="2700000" algn="tl">
                    <a:srgbClr val="000000">
                      <a:alpha val="43137"/>
                    </a:srgbClr>
                  </a:outerShdw>
                </a:effectLst>
              </a:rPr>
              <a:t>, which means ‘dust.’ The basic meaning of this word for </a:t>
            </a:r>
            <a:r>
              <a:rPr lang="en-US" sz="3100" i="1" dirty="0">
                <a:effectLst>
                  <a:outerShdw blurRad="38100" dist="38100" dir="2700000" algn="tl">
                    <a:srgbClr val="000000">
                      <a:alpha val="43137"/>
                    </a:srgbClr>
                  </a:outerShdw>
                </a:effectLst>
              </a:rPr>
              <a:t>wrestling</a:t>
            </a:r>
            <a:r>
              <a:rPr lang="en-US" sz="3100" dirty="0">
                <a:effectLst>
                  <a:outerShdw blurRad="38100" dist="38100" dir="2700000" algn="tl">
                    <a:srgbClr val="000000">
                      <a:alpha val="43137"/>
                    </a:srgbClr>
                  </a:outerShdw>
                </a:effectLst>
              </a:rPr>
              <a:t> is ‘to get dusty in wrestling’ or ‘to get dusty while wrestling.’ Altogether, there are three similar-sounding words in Hebrew: Jacob; Jabbok; and ‘he wrestled,’ </a:t>
            </a:r>
            <a:r>
              <a:rPr lang="en-US" sz="3100" i="1" dirty="0" err="1">
                <a:effectLst>
                  <a:outerShdw blurRad="38100" dist="38100" dir="2700000" algn="tl">
                    <a:srgbClr val="000000">
                      <a:alpha val="43137"/>
                    </a:srgbClr>
                  </a:outerShdw>
                </a:effectLst>
              </a:rPr>
              <a:t>yaaveik</a:t>
            </a:r>
            <a:r>
              <a:rPr lang="en-US" sz="3100" dirty="0">
                <a:effectLst>
                  <a:outerShdw blurRad="38100" dist="38100" dir="2700000" algn="tl">
                    <a:srgbClr val="000000">
                      <a:alpha val="43137"/>
                    </a:srgbClr>
                  </a:outerShdw>
                </a:effectLst>
              </a:rPr>
              <a:t>.”</a:t>
            </a: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4</a:t>
            </a:r>
            <a:r>
              <a:rPr lang="en-US" altLang="en-US" sz="1800" dirty="0">
                <a:effectLst>
                  <a:outerShdw blurRad="38100" dist="38100" dir="2700000" algn="tl">
                    <a:srgbClr val="000000"/>
                  </a:outerShdw>
                </a:effectLst>
                <a:latin typeface="Calibri" panose="020F0502020204030204" pitchFamily="34" charset="0"/>
                <a:cs typeface="+mn-cs"/>
              </a:rPr>
              <a:t>82</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868" y="121920"/>
            <a:ext cx="821932" cy="1097280"/>
          </a:xfrm>
          <a:prstGeom prst="rect">
            <a:avLst/>
          </a:prstGeom>
          <a:ln>
            <a:solidFill>
              <a:schemeClr val="tx1"/>
            </a:solidFill>
          </a:ln>
        </p:spPr>
      </p:pic>
      <p:pic>
        <p:nvPicPr>
          <p:cNvPr id="7" name="Picture 6">
            <a:extLst>
              <a:ext uri="{FF2B5EF4-FFF2-40B4-BE49-F238E27FC236}">
                <a16:creationId xmlns:a16="http://schemas.microsoft.com/office/drawing/2014/main" id="{181B7A38-30E6-4C8D-B36D-CFE3485859B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20400" y="76200"/>
            <a:ext cx="732253" cy="1097280"/>
          </a:xfrm>
          <a:prstGeom prst="rect">
            <a:avLst/>
          </a:prstGeom>
          <a:ln>
            <a:solidFill>
              <a:schemeClr val="tx1"/>
            </a:solidFill>
          </a:ln>
        </p:spPr>
      </p:pic>
    </p:spTree>
    <p:extLst>
      <p:ext uri="{BB962C8B-B14F-4D97-AF65-F5344CB8AC3E}">
        <p14:creationId xmlns:p14="http://schemas.microsoft.com/office/powerpoint/2010/main" val="422681700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a:stretch>
            <a:fillRect/>
          </a:stretch>
        </p:blipFill>
        <p:spPr>
          <a:xfrm>
            <a:off x="2876954" y="152811"/>
            <a:ext cx="6438095" cy="6552381"/>
          </a:xfrm>
          <a:prstGeom prst="rect">
            <a:avLst/>
          </a:prstGeom>
        </p:spPr>
      </p:pic>
    </p:spTree>
    <p:extLst>
      <p:ext uri="{BB962C8B-B14F-4D97-AF65-F5344CB8AC3E}">
        <p14:creationId xmlns:p14="http://schemas.microsoft.com/office/powerpoint/2010/main" val="254326871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884520-D12C-4CEB-F9C3-AC810C2ABB6E}"/>
              </a:ext>
            </a:extLst>
          </p:cNvPr>
          <p:cNvPicPr>
            <a:picLocks noChangeAspect="1"/>
          </p:cNvPicPr>
          <p:nvPr/>
        </p:nvPicPr>
        <p:blipFill>
          <a:blip r:embed="rId2"/>
          <a:stretch>
            <a:fillRect/>
          </a:stretch>
        </p:blipFill>
        <p:spPr>
          <a:xfrm>
            <a:off x="1537436" y="313838"/>
            <a:ext cx="9117127" cy="6230324"/>
          </a:xfrm>
          <a:prstGeom prst="rect">
            <a:avLst/>
          </a:prstGeom>
        </p:spPr>
      </p:pic>
    </p:spTree>
    <p:extLst>
      <p:ext uri="{BB962C8B-B14F-4D97-AF65-F5344CB8AC3E}">
        <p14:creationId xmlns:p14="http://schemas.microsoft.com/office/powerpoint/2010/main" val="350371605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8964" y="173454"/>
            <a:ext cx="6194073" cy="6511092"/>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828800"/>
            <a:ext cx="10972800" cy="2286000"/>
          </a:xfrm>
        </p:spPr>
        <p:txBody>
          <a:bodyPr/>
          <a:lstStyle/>
          <a:p>
            <a:pPr marL="0" indent="0" algn="just">
              <a:spcBef>
                <a:spcPts val="0"/>
              </a:spcBef>
              <a:buNone/>
              <a:defRPr/>
            </a:pPr>
            <a:r>
              <a:rPr lang="en-US" i="1" dirty="0">
                <a:effectLst>
                  <a:outerShdw blurRad="38100" dist="38100" dir="2700000" algn="tl">
                    <a:srgbClr val="000000">
                      <a:alpha val="43137"/>
                    </a:srgbClr>
                  </a:outerShdw>
                </a:effectLst>
              </a:rPr>
              <a:t>“</a:t>
            </a:r>
            <a:r>
              <a:rPr lang="en-US" b="1" dirty="0">
                <a:solidFill>
                  <a:srgbClr val="FFFFCC"/>
                </a:solidFill>
                <a:effectLst>
                  <a:outerShdw blurRad="38100" dist="38100" dir="2700000" algn="tl">
                    <a:srgbClr val="000000">
                      <a:alpha val="43137"/>
                    </a:srgbClr>
                  </a:outerShdw>
                </a:effectLst>
              </a:rPr>
              <a:t>Genesis 32:24</a:t>
            </a:r>
            <a:r>
              <a:rPr lang="en-US" dirty="0">
                <a:effectLst>
                  <a:outerShdw blurRad="38100" dist="38100" dir="2700000" algn="tl">
                    <a:srgbClr val="000000">
                      <a:alpha val="43137"/>
                    </a:srgbClr>
                  </a:outerShdw>
                </a:effectLst>
              </a:rPr>
              <a:t> (RSB:NASB1995U): 32:24 “The man who wrestled Jacob is called an angel in Hos. 12:4 and was evidently the preincarnate Christ. Jacob’s wrestling involved agonizing prayer (Hos. 12:4).”</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3495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 p. 43</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271124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200" y="1447800"/>
            <a:ext cx="86106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Family sent away (22-23)</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wrestles with the Angel of the Lord (24)</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thigh dislocated (25)</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Struggle for blessing (26-28)</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Angel of the Lord’s identity (29)</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Results of the encounter (30-32)</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32:22-32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Peniel</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4272" y="3410607"/>
            <a:ext cx="3224783" cy="2743200"/>
          </a:xfrm>
          <a:prstGeom prst="rect">
            <a:avLst/>
          </a:prstGeom>
        </p:spPr>
      </p:pic>
    </p:spTree>
    <p:extLst>
      <p:ext uri="{BB962C8B-B14F-4D97-AF65-F5344CB8AC3E}">
        <p14:creationId xmlns:p14="http://schemas.microsoft.com/office/powerpoint/2010/main" val="3867851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209800" y="1524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32:25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Thigh Dislocated</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Situation (25a)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Action (25b)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Result (25c)</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Occasion (25d)</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78208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209800" y="1524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32:25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Thigh Dislocated</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Situation (25a)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Action (25b)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Result (25c)</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Occasion (25d)</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920123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9800" y="228600"/>
            <a:ext cx="7772400" cy="1143000"/>
          </a:xfrm>
        </p:spPr>
        <p:txBody>
          <a:bodyPr/>
          <a:lstStyle/>
          <a:p>
            <a:pPr algn="ctr"/>
            <a:r>
              <a:rPr lang="en-US" sz="3600" dirty="0">
                <a:effectLst>
                  <a:outerShdw blurRad="38100" dist="38100" dir="2700000" algn="tl">
                    <a:srgbClr val="000000">
                      <a:alpha val="43137"/>
                    </a:srgbClr>
                  </a:outerShdw>
                </a:effectLst>
              </a:rPr>
              <a:t>Evidence of Abrahamic Covenant’s Unconditional Nature</a:t>
            </a:r>
          </a:p>
        </p:txBody>
      </p:sp>
      <p:sp>
        <p:nvSpPr>
          <p:cNvPr id="34819" name="Rectangle 3"/>
          <p:cNvSpPr>
            <a:spLocks noGrp="1" noChangeArrowheads="1"/>
          </p:cNvSpPr>
          <p:nvPr>
            <p:ph type="body" idx="1"/>
          </p:nvPr>
        </p:nvSpPr>
        <p:spPr>
          <a:xfrm>
            <a:off x="800100" y="1600200"/>
            <a:ext cx="10591800" cy="3810001"/>
          </a:xfrm>
        </p:spPr>
        <p:txBody>
          <a:bodyPr/>
          <a:lstStyle/>
          <a:p>
            <a:pPr marL="457200" indent="-457200">
              <a:spcBef>
                <a:spcPts val="0"/>
              </a:spcBef>
              <a:spcAft>
                <a:spcPts val="1800"/>
              </a:spcAft>
              <a:defRPr/>
            </a:pPr>
            <a:r>
              <a:rPr lang="en-US" dirty="0">
                <a:effectLst>
                  <a:outerShdw blurRad="38100" dist="38100" dir="2700000" algn="tl">
                    <a:srgbClr val="000000">
                      <a:alpha val="43137"/>
                    </a:srgbClr>
                  </a:outerShdw>
                </a:effectLst>
              </a:rPr>
              <a:t>ANE covenant ratification ceremony (Gen 15)</a:t>
            </a:r>
          </a:p>
          <a:p>
            <a:pPr marL="457200" indent="-457200">
              <a:spcBef>
                <a:spcPts val="0"/>
              </a:spcBef>
              <a:spcAft>
                <a:spcPts val="1800"/>
              </a:spcAft>
              <a:defRPr/>
            </a:pPr>
            <a:r>
              <a:rPr lang="en-US" dirty="0">
                <a:effectLst>
                  <a:outerShdw blurRad="38100" dist="38100" dir="2700000" algn="tl">
                    <a:srgbClr val="000000">
                      <a:alpha val="43137"/>
                    </a:srgbClr>
                  </a:outerShdw>
                </a:effectLst>
              </a:rPr>
              <a:t>Lack of stated conditions for Israel’s obedience (Gen 15)</a:t>
            </a:r>
          </a:p>
          <a:p>
            <a:pPr marL="457200" indent="-457200">
              <a:spcBef>
                <a:spcPts val="0"/>
              </a:spcBef>
              <a:spcAft>
                <a:spcPts val="1800"/>
              </a:spcAft>
              <a:defRPr/>
            </a:pPr>
            <a:r>
              <a:rPr lang="en-US" dirty="0">
                <a:effectLst>
                  <a:outerShdw blurRad="38100" dist="38100" dir="2700000" algn="tl">
                    <a:srgbClr val="000000">
                      <a:alpha val="43137"/>
                    </a:srgbClr>
                  </a:outerShdw>
                </a:effectLst>
              </a:rPr>
              <a:t>Covenant's eternality (Gen 17:7, 13, 19; Ps. 90:2)</a:t>
            </a:r>
          </a:p>
          <a:p>
            <a:pPr marL="457200" indent="-457200">
              <a:spcBef>
                <a:spcPts val="0"/>
              </a:spcBef>
              <a:spcAft>
                <a:spcPts val="1800"/>
              </a:spcAft>
              <a:defRPr/>
            </a:pPr>
            <a:r>
              <a:rPr lang="en-US" dirty="0">
                <a:effectLst>
                  <a:outerShdw blurRad="38100" dist="38100" dir="2700000" algn="tl">
                    <a:srgbClr val="000000">
                      <a:alpha val="43137"/>
                    </a:srgbClr>
                  </a:outerShdw>
                </a:effectLst>
              </a:rPr>
              <a:t>Covenant's immutability (</a:t>
            </a:r>
            <a:r>
              <a:rPr lang="en-US" dirty="0" err="1">
                <a:effectLst>
                  <a:outerShdw blurRad="38100" dist="38100" dir="2700000" algn="tl">
                    <a:srgbClr val="000000">
                      <a:alpha val="43137"/>
                    </a:srgbClr>
                  </a:outerShdw>
                </a:effectLst>
              </a:rPr>
              <a:t>Heb</a:t>
            </a:r>
            <a:r>
              <a:rPr lang="en-US" dirty="0">
                <a:effectLst>
                  <a:outerShdw blurRad="38100" dist="38100" dir="2700000" algn="tl">
                    <a:srgbClr val="000000">
                      <a:alpha val="43137"/>
                    </a:srgbClr>
                  </a:outerShdw>
                </a:effectLst>
              </a:rPr>
              <a:t> 6:13-18; Mal. 3:6)</a:t>
            </a:r>
          </a:p>
          <a:p>
            <a:pPr marL="457200" indent="-457200">
              <a:spcBef>
                <a:spcPts val="0"/>
              </a:spcBef>
              <a:spcAft>
                <a:spcPts val="1800"/>
              </a:spcAft>
              <a:defRPr/>
            </a:pPr>
            <a:r>
              <a:rPr lang="en-US" dirty="0">
                <a:effectLst>
                  <a:outerShdw blurRad="38100" dist="38100" dir="2700000" algn="tl">
                    <a:srgbClr val="000000">
                      <a:alpha val="43137"/>
                    </a:srgbClr>
                  </a:outerShdw>
                </a:effectLst>
              </a:rPr>
              <a:t>Trans-generational reaffirmation despite perpetual national disobedience (</a:t>
            </a:r>
            <a:r>
              <a:rPr lang="en-US" dirty="0" err="1">
                <a:effectLst>
                  <a:outerShdw blurRad="38100" dist="38100" dir="2700000" algn="tl">
                    <a:srgbClr val="000000">
                      <a:alpha val="43137"/>
                    </a:srgbClr>
                  </a:outerShdw>
                </a:effectLst>
              </a:rPr>
              <a:t>Jer</a:t>
            </a:r>
            <a:r>
              <a:rPr lang="en-US" dirty="0">
                <a:effectLst>
                  <a:outerShdw blurRad="38100" dist="38100" dir="2700000" algn="tl">
                    <a:srgbClr val="000000">
                      <a:alpha val="43137"/>
                    </a:srgbClr>
                  </a:outerShdw>
                </a:effectLst>
              </a:rPr>
              <a:t> 31:35-37)</a:t>
            </a:r>
          </a:p>
        </p:txBody>
      </p:sp>
      <p:sp>
        <p:nvSpPr>
          <p:cNvPr id="30724" name="Text Box 4"/>
          <p:cNvSpPr txBox="1">
            <a:spLocks noChangeArrowheads="1"/>
          </p:cNvSpPr>
          <p:nvPr/>
        </p:nvSpPr>
        <p:spPr bwMode="auto">
          <a:xfrm>
            <a:off x="3314700" y="6400800"/>
            <a:ext cx="5562600" cy="369332"/>
          </a:xfrm>
          <a:prstGeom prst="rect">
            <a:avLst/>
          </a:prstGeom>
          <a:noFill/>
          <a:ln w="9525">
            <a:noFill/>
            <a:miter lim="800000"/>
            <a:headEnd/>
            <a:tailEnd/>
          </a:ln>
        </p:spPr>
        <p:txBody>
          <a:bodyPr wrap="square">
            <a:spAutoFit/>
          </a:bodyPr>
          <a:lstStyle/>
          <a:p>
            <a:pPr algn="ctr">
              <a:spcBef>
                <a:spcPct val="50000"/>
              </a:spcBef>
            </a:pPr>
            <a:r>
              <a:rPr lang="en-US" sz="1800" dirty="0">
                <a:effectLst>
                  <a:outerShdw blurRad="38100" dist="38100" dir="2700000" algn="tl">
                    <a:srgbClr val="000000">
                      <a:alpha val="43137"/>
                    </a:srgbClr>
                  </a:outerShdw>
                </a:effectLst>
                <a:latin typeface="Calibri" panose="020F0502020204030204" pitchFamily="34" charset="0"/>
              </a:rPr>
              <a:t>Walvoord, </a:t>
            </a:r>
            <a:r>
              <a:rPr lang="en-US" sz="1800" i="1" dirty="0">
                <a:effectLst>
                  <a:outerShdw blurRad="38100" dist="38100" dir="2700000" algn="tl">
                    <a:srgbClr val="000000">
                      <a:alpha val="43137"/>
                    </a:srgbClr>
                  </a:outerShdw>
                </a:effectLst>
                <a:latin typeface="Calibri" panose="020F0502020204030204" pitchFamily="34" charset="0"/>
              </a:rPr>
              <a:t>The Millennial Kingdom</a:t>
            </a:r>
            <a:r>
              <a:rPr lang="en-US" sz="1800" dirty="0">
                <a:effectLst>
                  <a:outerShdw blurRad="38100" dist="38100" dir="2700000" algn="tl">
                    <a:srgbClr val="000000">
                      <a:alpha val="43137"/>
                    </a:srgbClr>
                  </a:outerShdw>
                </a:effectLst>
                <a:latin typeface="Calibri" panose="020F0502020204030204" pitchFamily="34" charset="0"/>
              </a:rPr>
              <a:t>, 149-52</a:t>
            </a:r>
          </a:p>
        </p:txBody>
      </p:sp>
      <p:pic>
        <p:nvPicPr>
          <p:cNvPr id="5"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20116" cy="109728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726963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5" name="Oval 7">
            <a:extLst>
              <a:ext uri="{FF2B5EF4-FFF2-40B4-BE49-F238E27FC236}">
                <a16:creationId xmlns:a16="http://schemas.microsoft.com/office/drawing/2014/main" id="{4752FD6B-7872-4DF6-8E18-7885AC122007}"/>
              </a:ext>
            </a:extLst>
          </p:cNvPr>
          <p:cNvSpPr>
            <a:spLocks noChangeArrowheads="1"/>
          </p:cNvSpPr>
          <p:nvPr/>
        </p:nvSpPr>
        <p:spPr bwMode="auto">
          <a:xfrm>
            <a:off x="3886200" y="2057400"/>
            <a:ext cx="1752600" cy="2438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1959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209800" y="1524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32:25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Thigh Dislocated</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Situation (25a)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Action (25b)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Result (25c)</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Occasion (25d)</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65886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209800" y="1524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32:25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Thigh Dislocated</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Situation (25a)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Action (25b)</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Result (25c)</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Occasion (25d)</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60684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209800" y="1524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32:25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Thigh Dislocated</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Situation (25a)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Action (25b)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Result (25c)</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Occasion (25d)</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2717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200" y="1447800"/>
            <a:ext cx="86106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Family sent away (22-23)</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wrestles with the Angel of the Lord (24)</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thigh dislocated (25)</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Struggle for blessing (26-28)</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Angel of the Lord’s identity (29)</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Results of the encounter (30-32)</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32:22-32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Peniel</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4272" y="3410607"/>
            <a:ext cx="3224783" cy="2743200"/>
          </a:xfrm>
          <a:prstGeom prst="rect">
            <a:avLst/>
          </a:prstGeom>
        </p:spPr>
      </p:pic>
    </p:spTree>
    <p:extLst>
      <p:ext uri="{BB962C8B-B14F-4D97-AF65-F5344CB8AC3E}">
        <p14:creationId xmlns:p14="http://schemas.microsoft.com/office/powerpoint/2010/main" val="544485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209800" y="1524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32:26-28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Struggle for Blessing</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Angel’s demand (26)</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Change of names (27-28)</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13807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209800" y="1524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32:26-28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Struggle for Blessing</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Angel’s demand (26)</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Change of names (27-28)</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32152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32:26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Angel of the Lord’s Demand</a:t>
            </a:r>
          </a:p>
        </p:txBody>
      </p:sp>
      <p:sp>
        <p:nvSpPr>
          <p:cNvPr id="161795" name="Rectangle 3"/>
          <p:cNvSpPr>
            <a:spLocks noGrp="1" noChangeArrowheads="1"/>
          </p:cNvSpPr>
          <p:nvPr>
            <p:ph type="body" idx="1"/>
          </p:nvPr>
        </p:nvSpPr>
        <p:spPr>
          <a:xfrm>
            <a:off x="986603" y="1524000"/>
            <a:ext cx="5731388" cy="1752600"/>
          </a:xfrm>
        </p:spPr>
        <p:txBody>
          <a:bodyPr/>
          <a:lstStyle/>
          <a:p>
            <a:pPr marL="514350" lvl="3" indent="-514350" eaLnBrk="1" hangingPunct="1">
              <a:lnSpc>
                <a:spcPct val="150000"/>
              </a:lnSpc>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Demand (26a)</a:t>
            </a:r>
          </a:p>
          <a:p>
            <a:pPr marL="514350" lvl="3" indent="-514350" eaLnBrk="1" hangingPunct="1">
              <a:lnSpc>
                <a:spcPct val="150000"/>
              </a:lnSpc>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Reason (26b)</a:t>
            </a:r>
          </a:p>
          <a:p>
            <a:pPr marL="514350" lvl="3" indent="-514350" eaLnBrk="1" hangingPunct="1">
              <a:lnSpc>
                <a:spcPct val="150000"/>
              </a:lnSpc>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Jacob’s response (26c)</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02105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32:26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Angel of the Lord’s Demand</a:t>
            </a:r>
          </a:p>
        </p:txBody>
      </p:sp>
      <p:sp>
        <p:nvSpPr>
          <p:cNvPr id="161795" name="Rectangle 3"/>
          <p:cNvSpPr>
            <a:spLocks noGrp="1" noChangeArrowheads="1"/>
          </p:cNvSpPr>
          <p:nvPr>
            <p:ph type="body" idx="1"/>
          </p:nvPr>
        </p:nvSpPr>
        <p:spPr>
          <a:xfrm>
            <a:off x="986603" y="1524000"/>
            <a:ext cx="5731388" cy="1752600"/>
          </a:xfrm>
        </p:spPr>
        <p:txBody>
          <a:bodyPr/>
          <a:lstStyle/>
          <a:p>
            <a:pPr marL="514350" lvl="3" indent="-514350" eaLnBrk="1" hangingPunct="1">
              <a:lnSpc>
                <a:spcPct val="150000"/>
              </a:lnSpc>
              <a:spcBef>
                <a:spcPts val="0"/>
              </a:spcBef>
              <a:spcAft>
                <a:spcPts val="18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Demand (26a)</a:t>
            </a:r>
          </a:p>
          <a:p>
            <a:pPr marL="514350" lvl="3" indent="-514350" eaLnBrk="1" hangingPunct="1">
              <a:lnSpc>
                <a:spcPct val="150000"/>
              </a:lnSpc>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Reason (26b)</a:t>
            </a:r>
          </a:p>
          <a:p>
            <a:pPr marL="514350" lvl="3" indent="-514350" eaLnBrk="1" hangingPunct="1">
              <a:lnSpc>
                <a:spcPct val="150000"/>
              </a:lnSpc>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Jacob’s response (26c)</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36204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32:26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Angel of the Lord’s Demand</a:t>
            </a:r>
          </a:p>
        </p:txBody>
      </p:sp>
      <p:sp>
        <p:nvSpPr>
          <p:cNvPr id="161795" name="Rectangle 3"/>
          <p:cNvSpPr>
            <a:spLocks noGrp="1" noChangeArrowheads="1"/>
          </p:cNvSpPr>
          <p:nvPr>
            <p:ph type="body" idx="1"/>
          </p:nvPr>
        </p:nvSpPr>
        <p:spPr>
          <a:xfrm>
            <a:off x="986603" y="1524000"/>
            <a:ext cx="5731388" cy="1752600"/>
          </a:xfrm>
        </p:spPr>
        <p:txBody>
          <a:bodyPr/>
          <a:lstStyle/>
          <a:p>
            <a:pPr marL="514350" lvl="3" indent="-514350" eaLnBrk="1" hangingPunct="1">
              <a:lnSpc>
                <a:spcPct val="150000"/>
              </a:lnSpc>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Demand (26a)</a:t>
            </a:r>
          </a:p>
          <a:p>
            <a:pPr marL="514350" lvl="3" indent="-514350" eaLnBrk="1" hangingPunct="1">
              <a:lnSpc>
                <a:spcPct val="150000"/>
              </a:lnSpc>
              <a:spcBef>
                <a:spcPts val="0"/>
              </a:spcBef>
              <a:spcAft>
                <a:spcPts val="18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Reason (26b)</a:t>
            </a:r>
          </a:p>
          <a:p>
            <a:pPr marL="514350" lvl="3" indent="-514350" eaLnBrk="1" hangingPunct="1">
              <a:lnSpc>
                <a:spcPct val="150000"/>
              </a:lnSpc>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Jacob’s response (26c)</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52295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32:26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Angel of the Lord’s Demand</a:t>
            </a:r>
          </a:p>
        </p:txBody>
      </p:sp>
      <p:sp>
        <p:nvSpPr>
          <p:cNvPr id="161795" name="Rectangle 3"/>
          <p:cNvSpPr>
            <a:spLocks noGrp="1" noChangeArrowheads="1"/>
          </p:cNvSpPr>
          <p:nvPr>
            <p:ph type="body" idx="1"/>
          </p:nvPr>
        </p:nvSpPr>
        <p:spPr>
          <a:xfrm>
            <a:off x="986603" y="1524000"/>
            <a:ext cx="5731388" cy="1752600"/>
          </a:xfrm>
        </p:spPr>
        <p:txBody>
          <a:bodyPr/>
          <a:lstStyle/>
          <a:p>
            <a:pPr marL="514350" lvl="3" indent="-514350" eaLnBrk="1" hangingPunct="1">
              <a:lnSpc>
                <a:spcPct val="150000"/>
              </a:lnSpc>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Demand (26a)</a:t>
            </a:r>
          </a:p>
          <a:p>
            <a:pPr marL="514350" lvl="3" indent="-514350" eaLnBrk="1" hangingPunct="1">
              <a:lnSpc>
                <a:spcPct val="150000"/>
              </a:lnSpc>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Reason (26b)</a:t>
            </a:r>
          </a:p>
          <a:p>
            <a:pPr marL="514350" lvl="3" indent="-514350" eaLnBrk="1" hangingPunct="1">
              <a:lnSpc>
                <a:spcPct val="150000"/>
              </a:lnSpc>
              <a:spcBef>
                <a:spcPts val="0"/>
              </a:spcBef>
              <a:spcAft>
                <a:spcPts val="18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Jacob’s response (26c)</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21207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32:1‒33:17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and Esau</a:t>
            </a:r>
          </a:p>
        </p:txBody>
      </p:sp>
      <p:sp>
        <p:nvSpPr>
          <p:cNvPr id="161795" name="Rectangle 3"/>
          <p:cNvSpPr>
            <a:spLocks noGrp="1" noChangeArrowheads="1"/>
          </p:cNvSpPr>
          <p:nvPr>
            <p:ph type="body" idx="1"/>
          </p:nvPr>
        </p:nvSpPr>
        <p:spPr>
          <a:xfrm>
            <a:off x="627513" y="1600200"/>
            <a:ext cx="7788900" cy="4572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Mahanaim (32:1-2)</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Message to Esau (32:3-21)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Peniel (32:22-32)</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Meeting with Esau (33:1-17)</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93934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0" y="0"/>
            <a:ext cx="12191999" cy="6858000"/>
          </a:xfrm>
          <a:prstGeom prst="rect">
            <a:avLst/>
          </a:prstGeom>
        </p:spPr>
      </p:pic>
      <p:sp>
        <p:nvSpPr>
          <p:cNvPr id="134147" name="Rectangle 1"/>
          <p:cNvSpPr>
            <a:spLocks noChangeArrowheads="1"/>
          </p:cNvSpPr>
          <p:nvPr/>
        </p:nvSpPr>
        <p:spPr bwMode="auto">
          <a:xfrm>
            <a:off x="600075" y="0"/>
            <a:ext cx="10982325" cy="2600712"/>
          </a:xfrm>
          <a:prstGeom prst="rect">
            <a:avLst/>
          </a:prstGeom>
          <a:noFill/>
          <a:ln w="28575">
            <a:noFill/>
            <a:miter lim="800000"/>
            <a:headEnd/>
            <a:tailEnd/>
          </a:ln>
        </p:spPr>
        <p:txBody>
          <a:bodyPr wrap="square">
            <a:spAutoFit/>
          </a:bodyPr>
          <a:lstStyle/>
          <a:p>
            <a:pPr algn="ctr" defTabSz="685800" eaLnBrk="0" hangingPunct="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Ephesians 1:3</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God and Father of our Lord Jesus Christ, who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us with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spiritual blessing in the heavenly places in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985468C-6D5A-447D-8588-AC1E37943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3344" y="2971800"/>
            <a:ext cx="2745312" cy="1828800"/>
          </a:xfrm>
          <a:prstGeom prst="rect">
            <a:avLst/>
          </a:prstGeom>
        </p:spPr>
      </p:pic>
    </p:spTree>
    <p:extLst>
      <p:ext uri="{BB962C8B-B14F-4D97-AF65-F5344CB8AC3E}">
        <p14:creationId xmlns:p14="http://schemas.microsoft.com/office/powerpoint/2010/main" val="3974699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4267199" y="3657600"/>
            <a:ext cx="1295401" cy="533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086846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9A2841-8C94-43F9-BBCF-B0DF6B0934B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0"/>
            <a:ext cx="10972800"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2:9</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tribulation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your poverty (but you are rich)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blasphemy by those who say they are Jews and are not, but are a synagogue of Satan.”</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3B36320F-09BF-4AF0-858F-B519D1E412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11055" y="2590800"/>
            <a:ext cx="2369891" cy="2286000"/>
          </a:xfrm>
          <a:prstGeom prst="rect">
            <a:avLst/>
          </a:prstGeom>
        </p:spPr>
      </p:pic>
    </p:spTree>
    <p:extLst>
      <p:ext uri="{BB962C8B-B14F-4D97-AF65-F5344CB8AC3E}">
        <p14:creationId xmlns:p14="http://schemas.microsoft.com/office/powerpoint/2010/main" val="359808132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209800" y="1524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32:26-28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Struggle for Blessing</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Angel’s demand (26)</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Change of names (27-28)</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71066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32:27-28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Change of Names</a:t>
            </a:r>
          </a:p>
        </p:txBody>
      </p:sp>
      <p:sp>
        <p:nvSpPr>
          <p:cNvPr id="161795" name="Rectangle 3"/>
          <p:cNvSpPr>
            <a:spLocks noGrp="1" noChangeArrowheads="1"/>
          </p:cNvSpPr>
          <p:nvPr>
            <p:ph type="body" idx="1"/>
          </p:nvPr>
        </p:nvSpPr>
        <p:spPr>
          <a:xfrm>
            <a:off x="986603" y="1524000"/>
            <a:ext cx="5731388" cy="1752600"/>
          </a:xfrm>
        </p:spPr>
        <p:txBody>
          <a:bodyPr/>
          <a:lstStyle/>
          <a:p>
            <a:pPr marL="514350" lvl="3" indent="-514350" eaLnBrk="1" hangingPunct="1">
              <a:lnSpc>
                <a:spcPct val="150000"/>
              </a:lnSpc>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Old name (27)</a:t>
            </a:r>
          </a:p>
          <a:p>
            <a:pPr marL="514350" lvl="3" indent="-514350" eaLnBrk="1" hangingPunct="1">
              <a:lnSpc>
                <a:spcPct val="150000"/>
              </a:lnSpc>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New name (28)</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68742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32:27-28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Change of Names</a:t>
            </a:r>
          </a:p>
        </p:txBody>
      </p:sp>
      <p:sp>
        <p:nvSpPr>
          <p:cNvPr id="161795" name="Rectangle 3"/>
          <p:cNvSpPr>
            <a:spLocks noGrp="1" noChangeArrowheads="1"/>
          </p:cNvSpPr>
          <p:nvPr>
            <p:ph type="body" idx="1"/>
          </p:nvPr>
        </p:nvSpPr>
        <p:spPr>
          <a:xfrm>
            <a:off x="986603" y="1524000"/>
            <a:ext cx="5731388" cy="1752600"/>
          </a:xfrm>
        </p:spPr>
        <p:txBody>
          <a:bodyPr/>
          <a:lstStyle/>
          <a:p>
            <a:pPr marL="514350" lvl="3" indent="-514350" eaLnBrk="1" hangingPunct="1">
              <a:lnSpc>
                <a:spcPct val="150000"/>
              </a:lnSpc>
              <a:spcBef>
                <a:spcPts val="0"/>
              </a:spcBef>
              <a:spcAft>
                <a:spcPts val="18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Old name (27)</a:t>
            </a:r>
          </a:p>
          <a:p>
            <a:pPr marL="514350" lvl="3" indent="-514350" eaLnBrk="1" hangingPunct="1">
              <a:lnSpc>
                <a:spcPct val="150000"/>
              </a:lnSpc>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New name (28)</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32889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32:27-28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Change of Names</a:t>
            </a:r>
          </a:p>
        </p:txBody>
      </p:sp>
      <p:sp>
        <p:nvSpPr>
          <p:cNvPr id="161795" name="Rectangle 3"/>
          <p:cNvSpPr>
            <a:spLocks noGrp="1" noChangeArrowheads="1"/>
          </p:cNvSpPr>
          <p:nvPr>
            <p:ph type="body" idx="1"/>
          </p:nvPr>
        </p:nvSpPr>
        <p:spPr>
          <a:xfrm>
            <a:off x="986603" y="1524000"/>
            <a:ext cx="5731388" cy="1752600"/>
          </a:xfrm>
        </p:spPr>
        <p:txBody>
          <a:bodyPr/>
          <a:lstStyle/>
          <a:p>
            <a:pPr marL="514350" lvl="3" indent="-514350" eaLnBrk="1" hangingPunct="1">
              <a:lnSpc>
                <a:spcPct val="150000"/>
              </a:lnSpc>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Old name (27)</a:t>
            </a:r>
          </a:p>
          <a:p>
            <a:pPr marL="514350" lvl="3" indent="-514350" eaLnBrk="1" hangingPunct="1">
              <a:lnSpc>
                <a:spcPct val="150000"/>
              </a:lnSpc>
              <a:spcBef>
                <a:spcPts val="0"/>
              </a:spcBef>
              <a:spcAft>
                <a:spcPts val="18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New name (28)</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915377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2625AB-CCDF-6804-1AE9-8C484DA18E16}"/>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24579" name="Rectangle 3">
            <a:extLst>
              <a:ext uri="{FF2B5EF4-FFF2-40B4-BE49-F238E27FC236}">
                <a16:creationId xmlns:a16="http://schemas.microsoft.com/office/drawing/2014/main" id="{64164359-1CCE-491B-8BD9-5FB74E8EE1B2}"/>
              </a:ext>
            </a:extLst>
          </p:cNvPr>
          <p:cNvSpPr>
            <a:spLocks noGrp="1"/>
          </p:cNvSpPr>
          <p:nvPr>
            <p:ph type="body" idx="4294967295"/>
          </p:nvPr>
        </p:nvSpPr>
        <p:spPr>
          <a:xfrm>
            <a:off x="609600" y="0"/>
            <a:ext cx="10972800" cy="2011680"/>
          </a:xfrm>
        </p:spPr>
        <p:txBody>
          <a:bodyPr/>
          <a:lstStyle/>
          <a:p>
            <a:pPr marL="0" indent="0" algn="ctr">
              <a:buNone/>
              <a:defRPr/>
            </a:pPr>
            <a:r>
              <a:rPr lang="en-US" altLang="en-US" sz="4000" kern="1200" dirty="0">
                <a:solidFill>
                  <a:srgbClr val="00FFFF"/>
                </a:solidFill>
                <a:effectLst>
                  <a:outerShdw blurRad="38100" dist="38100" dir="2700000" algn="tl">
                    <a:srgbClr val="000000">
                      <a:alpha val="43137"/>
                    </a:srgbClr>
                  </a:outerShdw>
                </a:effectLst>
              </a:rPr>
              <a:t>Jeremiah 30:7</a:t>
            </a:r>
            <a:endParaRPr lang="en-US" sz="4000" dirty="0">
              <a:effectLst>
                <a:outerShdw blurRad="38100" dist="38100" dir="2700000" algn="tl">
                  <a:srgbClr val="000000">
                    <a:alpha val="43137"/>
                  </a:srgbClr>
                </a:outerShdw>
              </a:effectLst>
              <a:latin typeface="Arial" pitchFamily="34" charset="0"/>
              <a:cs typeface="Arial" pitchFamily="34" charset="0"/>
            </a:endParaRPr>
          </a:p>
          <a:p>
            <a:pPr marL="0" indent="0" algn="just">
              <a:buNone/>
              <a:defRPr/>
            </a:pPr>
            <a:r>
              <a:rPr lang="en-US" sz="3600" dirty="0">
                <a:effectLst>
                  <a:outerShdw blurRad="38100" dist="38100" dir="2700000" algn="tl">
                    <a:srgbClr val="000000">
                      <a:alpha val="43137"/>
                    </a:srgbClr>
                  </a:outerShdw>
                </a:effectLst>
                <a:latin typeface="Arial" pitchFamily="34" charset="0"/>
                <a:cs typeface="Arial" pitchFamily="34" charset="0"/>
              </a:rPr>
              <a:t>“</a:t>
            </a:r>
            <a:r>
              <a:rPr lang="en-US" sz="3600" baseline="30000"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Alas! </a:t>
            </a:r>
            <a:r>
              <a:rPr lang="en-US" sz="3600" b="1" u="sng" dirty="0">
                <a:solidFill>
                  <a:srgbClr val="FFFFCC"/>
                </a:solidFill>
                <a:effectLst>
                  <a:outerShdw blurRad="38100" dist="38100" dir="2700000" algn="tl">
                    <a:srgbClr val="000000">
                      <a:alpha val="43137"/>
                    </a:srgbClr>
                  </a:outerShdw>
                </a:effectLst>
              </a:rPr>
              <a:t>for that day is great</a:t>
            </a:r>
            <a:r>
              <a:rPr lang="en-US" sz="3600" dirty="0">
                <a:effectLst>
                  <a:outerShdw blurRad="38100" dist="38100" dir="2700000" algn="tl">
                    <a:srgbClr val="000000">
                      <a:alpha val="43137"/>
                    </a:srgbClr>
                  </a:outerShdw>
                </a:effectLst>
              </a:rPr>
              <a:t>, </a:t>
            </a:r>
            <a:r>
              <a:rPr lang="en-US" sz="3600" b="1" u="sng" dirty="0">
                <a:solidFill>
                  <a:srgbClr val="FFFFCC"/>
                </a:solidFill>
                <a:effectLst>
                  <a:outerShdw blurRad="38100" dist="38100" dir="2700000" algn="tl">
                    <a:srgbClr val="000000">
                      <a:alpha val="43137"/>
                    </a:srgbClr>
                  </a:outerShdw>
                </a:effectLst>
              </a:rPr>
              <a:t>There is none like it</a:t>
            </a:r>
            <a:r>
              <a:rPr lang="en-US" sz="3600" dirty="0">
                <a:effectLst>
                  <a:outerShdw blurRad="38100" dist="38100" dir="2700000" algn="tl">
                    <a:srgbClr val="000000">
                      <a:alpha val="43137"/>
                    </a:srgbClr>
                  </a:outerShdw>
                </a:effectLst>
              </a:rPr>
              <a:t>; And it is the time of Jacob’s </a:t>
            </a:r>
            <a:r>
              <a:rPr lang="en-US" sz="3600" b="1" u="sng" dirty="0">
                <a:solidFill>
                  <a:srgbClr val="FFFFCC"/>
                </a:solidFill>
                <a:effectLst>
                  <a:outerShdw blurRad="38100" dist="38100" dir="2700000" algn="tl">
                    <a:srgbClr val="000000">
                      <a:alpha val="43137"/>
                    </a:srgbClr>
                  </a:outerShdw>
                </a:effectLst>
              </a:rPr>
              <a:t>distress</a:t>
            </a:r>
            <a:r>
              <a:rPr lang="en-US" sz="3600" dirty="0">
                <a:effectLst>
                  <a:outerShdw blurRad="38100" dist="38100" dir="2700000" algn="tl">
                    <a:srgbClr val="000000">
                      <a:alpha val="43137"/>
                    </a:srgbClr>
                  </a:outerShdw>
                </a:effectLst>
              </a:rPr>
              <a:t>, But he will be </a:t>
            </a:r>
            <a:r>
              <a:rPr lang="en-US" sz="3600" b="1" u="sng" dirty="0">
                <a:solidFill>
                  <a:srgbClr val="FFFFCC"/>
                </a:solidFill>
                <a:effectLst>
                  <a:outerShdw blurRad="38100" dist="38100" dir="2700000" algn="tl">
                    <a:srgbClr val="000000">
                      <a:alpha val="43137"/>
                    </a:srgbClr>
                  </a:outerShdw>
                </a:effectLst>
              </a:rPr>
              <a:t>saved</a:t>
            </a:r>
            <a:r>
              <a:rPr lang="en-US" sz="3600" dirty="0">
                <a:effectLst>
                  <a:outerShdw blurRad="38100" dist="38100" dir="2700000" algn="tl">
                    <a:srgbClr val="000000">
                      <a:alpha val="43137"/>
                    </a:srgbClr>
                  </a:outerShdw>
                </a:effectLst>
              </a:rPr>
              <a:t> from it</a:t>
            </a:r>
            <a:r>
              <a:rPr lang="en-US" sz="3600" dirty="0">
                <a:effectLst>
                  <a:outerShdw blurRad="38100" dist="38100" dir="2700000" algn="tl">
                    <a:srgbClr val="000000">
                      <a:alpha val="43137"/>
                    </a:srgbClr>
                  </a:outerShdw>
                </a:effectLst>
                <a:latin typeface="Arial" pitchFamily="34" charset="0"/>
                <a:cs typeface="Arial" pitchFamily="34" charset="0"/>
              </a:rPr>
              <a:t>.”</a:t>
            </a:r>
          </a:p>
        </p:txBody>
      </p:sp>
      <p:pic>
        <p:nvPicPr>
          <p:cNvPr id="74756" name="Picture 2" descr="http://www.iconograms.org/images/igimages/I0219000501S0037AA_jeremiah_prophet.jpg">
            <a:extLst>
              <a:ext uri="{FF2B5EF4-FFF2-40B4-BE49-F238E27FC236}">
                <a16:creationId xmlns:a16="http://schemas.microsoft.com/office/drawing/2014/main" id="{F55345D5-26C4-423C-AAE9-757EDACD56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48956" y="2514600"/>
            <a:ext cx="169408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1796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7B84AC4D-59C2-4053-81EC-A24011A9A6B4}"/>
              </a:ext>
            </a:extLst>
          </p:cNvPr>
          <p:cNvGraphicFramePr>
            <a:graphicFrameLocks noGrp="1"/>
          </p:cNvGraphicFramePr>
          <p:nvPr/>
        </p:nvGraphicFramePr>
        <p:xfrm>
          <a:off x="1790700" y="228600"/>
          <a:ext cx="8610600" cy="6546130"/>
        </p:xfrm>
        <a:graphic>
          <a:graphicData uri="http://schemas.openxmlformats.org/drawingml/2006/table">
            <a:tbl>
              <a:tblPr firstRow="1" bandRow="1">
                <a:tableStyleId>{5940675A-B579-460E-94D1-54222C63F5DA}</a:tableStyleId>
              </a:tblPr>
              <a:tblGrid>
                <a:gridCol w="4305300">
                  <a:extLst>
                    <a:ext uri="{9D8B030D-6E8A-4147-A177-3AD203B41FA5}">
                      <a16:colId xmlns:a16="http://schemas.microsoft.com/office/drawing/2014/main" val="319069713"/>
                    </a:ext>
                  </a:extLst>
                </a:gridCol>
                <a:gridCol w="4305300">
                  <a:extLst>
                    <a:ext uri="{9D8B030D-6E8A-4147-A177-3AD203B41FA5}">
                      <a16:colId xmlns:a16="http://schemas.microsoft.com/office/drawing/2014/main" val="352119831"/>
                    </a:ext>
                  </a:extLst>
                </a:gridCol>
              </a:tblGrid>
              <a:tr h="838200">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3600" dirty="0">
                          <a:solidFill>
                            <a:schemeClr val="tx2"/>
                          </a:solidFill>
                          <a:latin typeface="Calibri" panose="020F0502020204030204" pitchFamily="34" charset="0"/>
                          <a:ea typeface="+mj-ea"/>
                          <a:cs typeface="+mj-cs"/>
                        </a:rPr>
                        <a:t>Beginning Themes</a:t>
                      </a:r>
                      <a:endParaRPr lang="en-US" sz="3600" noProof="0" dirty="0">
                        <a:solidFill>
                          <a:schemeClr val="tx2"/>
                        </a:solidFill>
                        <a:latin typeface="Calibri" panose="020F0502020204030204" pitchFamily="34" charset="0"/>
                        <a:ea typeface="+mj-ea"/>
                        <a:cs typeface="+mj-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45720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5080952"/>
                  </a:ext>
                </a:extLst>
              </a:tr>
              <a:tr h="4916078">
                <a:tc>
                  <a:txBody>
                    <a:bodyPr/>
                    <a:lstStyle/>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Universe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Life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Man</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Marriage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Evil</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Clothing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Religion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Salvation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Language</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Government</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Nations</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a:t>
                      </a: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04485221"/>
                  </a:ext>
                </a:extLst>
              </a:tr>
              <a:tr h="791852">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Morris, </a:t>
                      </a:r>
                      <a:r>
                        <a:rPr lang="en-US" sz="2000" i="1" dirty="0">
                          <a:effectLst>
                            <a:outerShdw blurRad="38100" dist="38100" dir="2700000" algn="tl">
                              <a:srgbClr val="000000"/>
                            </a:outerShdw>
                          </a:effectLst>
                          <a:latin typeface="Calibri" panose="020F0502020204030204" pitchFamily="34" charset="0"/>
                          <a:cs typeface="Arial" panose="020B0604020202020204" pitchFamily="34" charset="0"/>
                        </a:rPr>
                        <a:t>Genesis Record</a:t>
                      </a: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 18-20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2565561"/>
                  </a:ext>
                </a:extLst>
              </a:tr>
            </a:tbl>
          </a:graphicData>
        </a:graphic>
      </p:graphicFrame>
      <p:pic>
        <p:nvPicPr>
          <p:cNvPr id="12" name="Picture 4" descr="5 Bible Lessons to Learn From the Book of Genesis | Jack Wellman">
            <a:extLst>
              <a:ext uri="{FF2B5EF4-FFF2-40B4-BE49-F238E27FC236}">
                <a16:creationId xmlns:a16="http://schemas.microsoft.com/office/drawing/2014/main" id="{BB928A33-AF8F-4BCD-AF26-AFBCC9F57C4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66271" y="2743200"/>
            <a:ext cx="205946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299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1975602" y="137160"/>
            <a:ext cx="824079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654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200" y="1447800"/>
            <a:ext cx="86106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Family sent away (22-23)</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wrestles with the Angel of the Lord (24)</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thigh dislocated (25)</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Struggle for blessing (26-28)</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Angel of the Lord’s identity (29)</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Results of the encounter (30-32)</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32:22-32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Peniel</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4272" y="3410607"/>
            <a:ext cx="3224783" cy="2743200"/>
          </a:xfrm>
          <a:prstGeom prst="rect">
            <a:avLst/>
          </a:prstGeom>
        </p:spPr>
      </p:pic>
    </p:spTree>
    <p:extLst>
      <p:ext uri="{BB962C8B-B14F-4D97-AF65-F5344CB8AC3E}">
        <p14:creationId xmlns:p14="http://schemas.microsoft.com/office/powerpoint/2010/main" val="132969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5364480"/>
          </a:xfrm>
        </p:spPr>
        <p:txBody>
          <a:bodyPr/>
          <a:lstStyle/>
          <a:p>
            <a:pPr marL="0" indent="0" algn="just">
              <a:spcBef>
                <a:spcPts val="0"/>
              </a:spcBef>
              <a:buNone/>
            </a:pPr>
            <a:r>
              <a:rPr lang="en-US" altLang="en-US" sz="3100" dirty="0">
                <a:effectLst>
                  <a:outerShdw blurRad="38100" dist="38100" dir="2700000" algn="tl">
                    <a:srgbClr val="000000">
                      <a:alpha val="43137"/>
                    </a:srgbClr>
                  </a:outerShdw>
                </a:effectLst>
              </a:rPr>
              <a:t>“</a:t>
            </a:r>
            <a:r>
              <a:rPr lang="en-US" sz="3100" dirty="0">
                <a:effectLst>
                  <a:outerShdw blurRad="38100" dist="38100" dir="2700000" algn="tl">
                    <a:srgbClr val="000000">
                      <a:alpha val="43137"/>
                    </a:srgbClr>
                  </a:outerShdw>
                </a:effectLst>
              </a:rPr>
              <a:t>He answered: </a:t>
            </a:r>
            <a:r>
              <a:rPr lang="en-US" sz="3100" i="1" dirty="0">
                <a:effectLst>
                  <a:outerShdw blurRad="38100" dist="38100" dir="2700000" algn="tl">
                    <a:srgbClr val="000000">
                      <a:alpha val="43137"/>
                    </a:srgbClr>
                  </a:outerShdw>
                </a:effectLst>
              </a:rPr>
              <a:t>Jacob</a:t>
            </a:r>
            <a:r>
              <a:rPr lang="en-US" sz="3100" dirty="0">
                <a:effectLst>
                  <a:outerShdw blurRad="38100" dist="38100" dir="2700000" algn="tl">
                    <a:srgbClr val="000000">
                      <a:alpha val="43137"/>
                    </a:srgbClr>
                  </a:outerShdw>
                </a:effectLst>
              </a:rPr>
              <a:t>. In verse 28 is the new name: </a:t>
            </a:r>
            <a:r>
              <a:rPr lang="en-US" sz="3100" i="1" dirty="0">
                <a:effectLst>
                  <a:outerShdw blurRad="38100" dist="38100" dir="2700000" algn="tl">
                    <a:srgbClr val="000000">
                      <a:alpha val="43137"/>
                    </a:srgbClr>
                  </a:outerShdw>
                </a:effectLst>
              </a:rPr>
              <a:t>Your name shall be called no more Jacob, but Israel</a:t>
            </a:r>
            <a:r>
              <a:rPr lang="en-US" sz="3100" dirty="0">
                <a:effectLst>
                  <a:outerShdw blurRad="38100" dist="38100" dir="2700000" algn="tl">
                    <a:srgbClr val="000000">
                      <a:alpha val="43137"/>
                    </a:srgbClr>
                  </a:outerShdw>
                </a:effectLst>
              </a:rPr>
              <a:t>. In Hebrew, it is </a:t>
            </a:r>
            <a:r>
              <a:rPr lang="en-US" sz="3100" i="1" dirty="0">
                <a:effectLst>
                  <a:outerShdw blurRad="38100" dist="38100" dir="2700000" algn="tl">
                    <a:srgbClr val="000000">
                      <a:alpha val="43137"/>
                    </a:srgbClr>
                  </a:outerShdw>
                </a:effectLst>
              </a:rPr>
              <a:t>Yisrael</a:t>
            </a:r>
            <a:r>
              <a:rPr lang="en-US" sz="3100" dirty="0">
                <a:effectLst>
                  <a:outerShdw blurRad="38100" dist="38100" dir="2700000" algn="tl">
                    <a:srgbClr val="000000">
                      <a:alpha val="43137"/>
                    </a:srgbClr>
                  </a:outerShdw>
                </a:effectLst>
              </a:rPr>
              <a:t>, a combination of two Hebrew words: </a:t>
            </a:r>
            <a:r>
              <a:rPr lang="en-US" sz="3100" i="1" dirty="0" err="1">
                <a:effectLst>
                  <a:outerShdw blurRad="38100" dist="38100" dir="2700000" algn="tl">
                    <a:srgbClr val="000000">
                      <a:alpha val="43137"/>
                    </a:srgbClr>
                  </a:outerShdw>
                </a:effectLst>
              </a:rPr>
              <a:t>sarah</a:t>
            </a:r>
            <a:r>
              <a:rPr lang="en-US" sz="3100" dirty="0">
                <a:effectLst>
                  <a:outerShdw blurRad="38100" dist="38100" dir="2700000" algn="tl">
                    <a:srgbClr val="000000">
                      <a:alpha val="43137"/>
                    </a:srgbClr>
                  </a:outerShdw>
                </a:effectLst>
              </a:rPr>
              <a:t> and </a:t>
            </a:r>
            <a:r>
              <a:rPr lang="en-US" sz="3100" i="1" dirty="0" err="1">
                <a:effectLst>
                  <a:outerShdw blurRad="38100" dist="38100" dir="2700000" algn="tl">
                    <a:srgbClr val="000000">
                      <a:alpha val="43137"/>
                    </a:srgbClr>
                  </a:outerShdw>
                </a:effectLst>
              </a:rPr>
              <a:t>el</a:t>
            </a:r>
            <a:r>
              <a:rPr lang="en-US" sz="3100" dirty="0">
                <a:effectLst>
                  <a:outerShdw blurRad="38100" dist="38100" dir="2700000" algn="tl">
                    <a:srgbClr val="000000">
                      <a:alpha val="43137"/>
                    </a:srgbClr>
                  </a:outerShdw>
                </a:effectLst>
              </a:rPr>
              <a:t>, and it literally means ‘he who strives with God.’ Corollary interpretations include ‘God strives,’ ‘God fights,’ ‘God contends.’ A third alternative is: ‘May God contend.’ However, the basic meaning is this: God has fought for </a:t>
            </a:r>
            <a:r>
              <a:rPr lang="en-US" sz="3100" i="1" dirty="0">
                <a:effectLst>
                  <a:outerShdw blurRad="38100" dist="38100" dir="2700000" algn="tl">
                    <a:srgbClr val="000000">
                      <a:alpha val="43137"/>
                    </a:srgbClr>
                  </a:outerShdw>
                </a:effectLst>
              </a:rPr>
              <a:t>Jacob</a:t>
            </a:r>
            <a:r>
              <a:rPr lang="en-US" sz="3100" dirty="0">
                <a:effectLst>
                  <a:outerShdw blurRad="38100" dist="38100" dir="2700000" algn="tl">
                    <a:srgbClr val="000000">
                      <a:alpha val="43137"/>
                    </a:srgbClr>
                  </a:outerShdw>
                </a:effectLst>
              </a:rPr>
              <a:t>, now God will fight for </a:t>
            </a:r>
            <a:r>
              <a:rPr lang="en-US" sz="3100" i="1" dirty="0">
                <a:effectLst>
                  <a:outerShdw blurRad="38100" dist="38100" dir="2700000" algn="tl">
                    <a:srgbClr val="000000">
                      <a:alpha val="43137"/>
                    </a:srgbClr>
                  </a:outerShdw>
                </a:effectLst>
              </a:rPr>
              <a:t>Israel</a:t>
            </a:r>
            <a:r>
              <a:rPr lang="en-US" sz="3100" dirty="0">
                <a:effectLst>
                  <a:outerShdw blurRad="38100" dist="38100" dir="2700000" algn="tl">
                    <a:srgbClr val="000000">
                      <a:alpha val="43137"/>
                    </a:srgbClr>
                  </a:outerShdw>
                </a:effectLst>
              </a:rPr>
              <a:t>. The reason for the change of name was: </a:t>
            </a:r>
            <a:r>
              <a:rPr lang="en-US" sz="3100" i="1" dirty="0">
                <a:effectLst>
                  <a:outerShdw blurRad="38100" dist="38100" dir="2700000" algn="tl">
                    <a:srgbClr val="000000">
                      <a:alpha val="43137"/>
                    </a:srgbClr>
                  </a:outerShdw>
                </a:effectLst>
              </a:rPr>
              <a:t>for you have striven</a:t>
            </a:r>
            <a:r>
              <a:rPr lang="en-US" sz="3100" dirty="0">
                <a:effectLst>
                  <a:outerShdw blurRad="38100" dist="38100" dir="2700000" algn="tl">
                    <a:srgbClr val="000000">
                      <a:alpha val="43137"/>
                    </a:srgbClr>
                  </a:outerShdw>
                </a:effectLst>
              </a:rPr>
              <a:t>. The Hebrew is used only here and in Hosea 12:3, which speaks of the same event and literally means: ‘You have striven,’ and this is the first part of the name Israel-Sars.”</a:t>
            </a: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4</a:t>
            </a:r>
            <a:r>
              <a:rPr lang="en-US" altLang="en-US" sz="1800" dirty="0">
                <a:effectLst>
                  <a:outerShdw blurRad="38100" dist="38100" dir="2700000" algn="tl">
                    <a:srgbClr val="000000"/>
                  </a:outerShdw>
                </a:effectLst>
                <a:latin typeface="Calibri" panose="020F0502020204030204" pitchFamily="34" charset="0"/>
                <a:cs typeface="+mn-cs"/>
              </a:rPr>
              <a:t>83</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868" y="121920"/>
            <a:ext cx="821932" cy="1097280"/>
          </a:xfrm>
          <a:prstGeom prst="rect">
            <a:avLst/>
          </a:prstGeom>
          <a:ln>
            <a:solidFill>
              <a:schemeClr val="tx1"/>
            </a:solidFill>
          </a:ln>
        </p:spPr>
      </p:pic>
      <p:pic>
        <p:nvPicPr>
          <p:cNvPr id="7" name="Picture 6">
            <a:extLst>
              <a:ext uri="{FF2B5EF4-FFF2-40B4-BE49-F238E27FC236}">
                <a16:creationId xmlns:a16="http://schemas.microsoft.com/office/drawing/2014/main" id="{181B7A38-30E6-4C8D-B36D-CFE3485859B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20400" y="76200"/>
            <a:ext cx="732253" cy="1097280"/>
          </a:xfrm>
          <a:prstGeom prst="rect">
            <a:avLst/>
          </a:prstGeom>
          <a:ln>
            <a:solidFill>
              <a:schemeClr val="tx1"/>
            </a:solidFill>
          </a:ln>
        </p:spPr>
      </p:pic>
    </p:spTree>
    <p:extLst>
      <p:ext uri="{BB962C8B-B14F-4D97-AF65-F5344CB8AC3E}">
        <p14:creationId xmlns:p14="http://schemas.microsoft.com/office/powerpoint/2010/main" val="120793352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2514600"/>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Furthermore, Jacob has striven with two categories: with God, to gain the blessing; and with men, such as Esau and Laban, and has </a:t>
            </a:r>
            <a:r>
              <a:rPr lang="en-US" i="1" dirty="0">
                <a:effectLst>
                  <a:outerShdw blurRad="38100" dist="38100" dir="2700000" algn="tl">
                    <a:srgbClr val="000000">
                      <a:alpha val="43137"/>
                    </a:srgbClr>
                  </a:outerShdw>
                </a:effectLst>
              </a:rPr>
              <a:t>prevailed</a:t>
            </a:r>
            <a:r>
              <a:rPr lang="en-US" dirty="0">
                <a:effectLst>
                  <a:outerShdw blurRad="38100" dist="38100" dir="2700000" algn="tl">
                    <a:srgbClr val="000000">
                      <a:alpha val="43137"/>
                    </a:srgbClr>
                  </a:outerShdw>
                </a:effectLst>
              </a:rPr>
              <a:t>. Even after his loss of strength by the dislocated hip, he has still </a:t>
            </a:r>
            <a:r>
              <a:rPr lang="en-US" i="1" dirty="0">
                <a:effectLst>
                  <a:outerShdw blurRad="38100" dist="38100" dir="2700000" algn="tl">
                    <a:srgbClr val="000000">
                      <a:alpha val="43137"/>
                    </a:srgbClr>
                  </a:outerShdw>
                </a:effectLst>
              </a:rPr>
              <a:t>prevailed</a:t>
            </a:r>
            <a:r>
              <a:rPr lang="en-US" dirty="0">
                <a:effectLst>
                  <a:outerShdw blurRad="38100" dist="38100" dir="2700000" algn="tl">
                    <a:srgbClr val="000000">
                      <a:alpha val="43137"/>
                    </a:srgbClr>
                  </a:outerShdw>
                </a:effectLst>
              </a:rPr>
              <a:t> in that he received the blessing of God. That was what he had striven for; that is what he received.”</a:t>
            </a: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4</a:t>
            </a:r>
            <a:r>
              <a:rPr lang="en-US" altLang="en-US" sz="1800" dirty="0">
                <a:effectLst>
                  <a:outerShdw blurRad="38100" dist="38100" dir="2700000" algn="tl">
                    <a:srgbClr val="000000"/>
                  </a:outerShdw>
                </a:effectLst>
                <a:latin typeface="Calibri" panose="020F0502020204030204" pitchFamily="34" charset="0"/>
                <a:cs typeface="+mn-cs"/>
              </a:rPr>
              <a:t>83</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868" y="121920"/>
            <a:ext cx="821932" cy="1097280"/>
          </a:xfrm>
          <a:prstGeom prst="rect">
            <a:avLst/>
          </a:prstGeom>
          <a:ln>
            <a:solidFill>
              <a:schemeClr val="tx1"/>
            </a:solidFill>
          </a:ln>
        </p:spPr>
      </p:pic>
      <p:pic>
        <p:nvPicPr>
          <p:cNvPr id="7" name="Picture 6">
            <a:extLst>
              <a:ext uri="{FF2B5EF4-FFF2-40B4-BE49-F238E27FC236}">
                <a16:creationId xmlns:a16="http://schemas.microsoft.com/office/drawing/2014/main" id="{181B7A38-30E6-4C8D-B36D-CFE3485859B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20400" y="76200"/>
            <a:ext cx="732253" cy="1097280"/>
          </a:xfrm>
          <a:prstGeom prst="rect">
            <a:avLst/>
          </a:prstGeom>
          <a:ln>
            <a:solidFill>
              <a:schemeClr val="tx1"/>
            </a:solidFill>
          </a:ln>
        </p:spPr>
      </p:pic>
    </p:spTree>
    <p:extLst>
      <p:ext uri="{BB962C8B-B14F-4D97-AF65-F5344CB8AC3E}">
        <p14:creationId xmlns:p14="http://schemas.microsoft.com/office/powerpoint/2010/main" val="116305570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AB91AF-CEC8-E421-A778-5D101CEFBE90}"/>
              </a:ext>
            </a:extLst>
          </p:cNvPr>
          <p:cNvPicPr>
            <a:picLocks noChangeAspect="1"/>
          </p:cNvPicPr>
          <p:nvPr/>
        </p:nvPicPr>
        <p:blipFill>
          <a:blip r:embed="rId2"/>
          <a:stretch>
            <a:fillRect/>
          </a:stretch>
        </p:blipFill>
        <p:spPr>
          <a:xfrm>
            <a:off x="0" y="0"/>
            <a:ext cx="12192000" cy="6857999"/>
          </a:xfrm>
          <a:prstGeom prst="rect">
            <a:avLst/>
          </a:prstGeom>
        </p:spPr>
      </p:pic>
      <p:sp>
        <p:nvSpPr>
          <p:cNvPr id="3" name="Content Placeholder 2"/>
          <p:cNvSpPr>
            <a:spLocks noGrp="1"/>
          </p:cNvSpPr>
          <p:nvPr>
            <p:ph idx="1"/>
          </p:nvPr>
        </p:nvSpPr>
        <p:spPr>
          <a:xfrm>
            <a:off x="609600" y="0"/>
            <a:ext cx="10972800" cy="3733800"/>
          </a:xfrm>
        </p:spPr>
        <p:txBody>
          <a:bodyPr/>
          <a:lstStyle/>
          <a:p>
            <a:pPr algn="ctr">
              <a:spcBef>
                <a:spcPts val="0"/>
              </a:spcBef>
              <a:spcAft>
                <a:spcPts val="1200"/>
              </a:spcAft>
              <a:buNone/>
              <a:defRPr/>
            </a:pPr>
            <a:r>
              <a:rPr lang="en-US" sz="3600" dirty="0">
                <a:ea typeface="Calibri" panose="020F0502020204030204" pitchFamily="34" charset="0"/>
                <a:cs typeface="Calibri" panose="020F0502020204030204" pitchFamily="34" charset="0"/>
              </a:rPr>
              <a:t>	</a:t>
            </a:r>
            <a:r>
              <a:rPr lang="en-US" sz="4000" dirty="0">
                <a:solidFill>
                  <a:schemeClr val="tx2"/>
                </a:solidFill>
                <a:ea typeface="Calibri" panose="020F0502020204030204" pitchFamily="34" charset="0"/>
                <a:cs typeface="Calibri" panose="020F0502020204030204" pitchFamily="34" charset="0"/>
              </a:rPr>
              <a:t>Zechariah 14:2-3</a:t>
            </a:r>
          </a:p>
          <a:p>
            <a:pPr marL="0" indent="0" algn="just">
              <a:spcBef>
                <a:spcPts val="0"/>
              </a:spcBef>
              <a:buNone/>
            </a:pPr>
            <a:r>
              <a:rPr lang="en-US" sz="3600" baseline="30000" dirty="0">
                <a:ea typeface="Calibri" panose="020F0502020204030204" pitchFamily="34" charset="0"/>
                <a:cs typeface="Calibri" panose="020F0502020204030204" pitchFamily="34" charset="0"/>
              </a:rPr>
              <a:t>2</a:t>
            </a:r>
            <a:r>
              <a:rPr lang="en-US" sz="3600" dirty="0">
                <a:ea typeface="Calibri" panose="020F0502020204030204" pitchFamily="34" charset="0"/>
                <a:cs typeface="Calibri" panose="020F0502020204030204" pitchFamily="34" charset="0"/>
              </a:rPr>
              <a:t> For I will gather </a:t>
            </a:r>
            <a:r>
              <a:rPr lang="en-US" sz="3600" dirty="0">
                <a:cs typeface="Calibri" panose="020F0502020204030204" pitchFamily="34" charset="0"/>
              </a:rPr>
              <a:t>all the nations against Jerusalem </a:t>
            </a:r>
            <a:r>
              <a:rPr lang="en-US" sz="3600" dirty="0">
                <a:ea typeface="Calibri" panose="020F0502020204030204" pitchFamily="34" charset="0"/>
                <a:cs typeface="Calibri" panose="020F0502020204030204" pitchFamily="34" charset="0"/>
              </a:rPr>
              <a:t>to battle, and the city will be captured, the houses plundered, the women ravished and half of the city exiled, but the rest of the people will not be cut off from the city. </a:t>
            </a:r>
            <a:r>
              <a:rPr lang="en-US" sz="3600" baseline="30000" dirty="0">
                <a:ea typeface="Calibri" panose="020F0502020204030204" pitchFamily="34" charset="0"/>
                <a:cs typeface="Calibri" panose="020F0502020204030204" pitchFamily="34" charset="0"/>
              </a:rPr>
              <a:t>3</a:t>
            </a:r>
            <a:r>
              <a:rPr lang="en-US" sz="3600" dirty="0">
                <a:ea typeface="Calibri" panose="020F0502020204030204" pitchFamily="34" charset="0"/>
                <a:cs typeface="Calibri" panose="020F0502020204030204" pitchFamily="34" charset="0"/>
              </a:rPr>
              <a:t> </a:t>
            </a:r>
            <a:r>
              <a:rPr lang="en-US" sz="3600" b="1" u="sng" dirty="0">
                <a:solidFill>
                  <a:srgbClr val="FFFFCC"/>
                </a:solidFill>
                <a:cs typeface="Calibri" panose="020F0502020204030204" pitchFamily="34" charset="0"/>
              </a:rPr>
              <a:t>Then the LORD will go forth and fight against those nations, as when He fights on a day of battle</a:t>
            </a:r>
            <a:r>
              <a:rPr lang="en-US" sz="3600" dirty="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0018256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‒25</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marriage (24)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Keturah (25:1-6)</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Abraham’s death (25:7-11)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3108680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16:18</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say to you that you are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Peter,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upon this rock </a:t>
            </a:r>
            <a:r>
              <a:rPr lang="en-US" sz="3600" dirty="0">
                <a:effectLst>
                  <a:outerShdw blurRad="38100" dist="38100" dir="2700000" algn="tl">
                    <a:srgbClr val="000000">
                      <a:alpha val="43137"/>
                    </a:srgbClr>
                  </a:outerShdw>
                </a:effectLst>
                <a:latin typeface="Calibri" panose="020F0502020204030204" pitchFamily="34" charset="0"/>
              </a:rPr>
              <a:t>I will build [</a:t>
            </a:r>
            <a:r>
              <a:rPr lang="en-US" sz="3600" i="1" dirty="0" err="1">
                <a:effectLst>
                  <a:outerShdw blurRad="38100" dist="38100" dir="2700000" algn="tl">
                    <a:srgbClr val="000000">
                      <a:alpha val="43137"/>
                    </a:srgbClr>
                  </a:outerShdw>
                </a:effectLst>
                <a:latin typeface="Calibri" panose="020F0502020204030204" pitchFamily="34" charset="0"/>
              </a:rPr>
              <a:t>oikodomeō</a:t>
            </a:r>
            <a:r>
              <a:rPr lang="en-US" sz="3600" dirty="0">
                <a:effectLst>
                  <a:outerShdw blurRad="38100" dist="38100" dir="2700000" algn="tl">
                    <a:srgbClr val="000000">
                      <a:alpha val="43137"/>
                    </a:srgbClr>
                  </a:outerShdw>
                </a:effectLst>
                <a:latin typeface="Calibri" panose="020F0502020204030204" pitchFamily="34" charset="0"/>
              </a:rPr>
              <a:t>] My church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gates of Hades will not overpower it.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DBC4F52-CDCC-495A-81E8-AADE03C2BB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8862" y="2743200"/>
            <a:ext cx="2374279" cy="2011680"/>
          </a:xfrm>
          <a:prstGeom prst="rect">
            <a:avLst/>
          </a:prstGeom>
        </p:spPr>
      </p:pic>
    </p:spTree>
    <p:extLst>
      <p:ext uri="{BB962C8B-B14F-4D97-AF65-F5344CB8AC3E}">
        <p14:creationId xmlns:p14="http://schemas.microsoft.com/office/powerpoint/2010/main" val="202887437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6096000" y="3657600"/>
            <a:ext cx="1295401" cy="533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691865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200" y="1447800"/>
            <a:ext cx="86106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Family sent away (22-23)</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wrestles with the Angel of the Lord (24)</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thigh dislocated (25)</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Struggle for blessing (26-28)</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Angel of the Lord’s identity (29)</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Results of the encounter (30-32)</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32:22-32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Peniel</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4272" y="3410607"/>
            <a:ext cx="3224783" cy="2743200"/>
          </a:xfrm>
          <a:prstGeom prst="rect">
            <a:avLst/>
          </a:prstGeom>
        </p:spPr>
      </p:pic>
    </p:spTree>
    <p:extLst>
      <p:ext uri="{BB962C8B-B14F-4D97-AF65-F5344CB8AC3E}">
        <p14:creationId xmlns:p14="http://schemas.microsoft.com/office/powerpoint/2010/main" val="425783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209800" y="1524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32:29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Angel of the Lord’s Identity</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question (29a)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Angel’s answer (29b)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Angel blesses Jacob (29c)</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34382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209800" y="1524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32:29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Angel of the Lord’s Identity</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Jacob’s question (29a)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Angel’s answer (29b)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Angel blesses Jacob (29c)</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6778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B908C8-9ECA-0F66-6947-A0840ACF91E6}"/>
              </a:ext>
            </a:extLst>
          </p:cNvPr>
          <p:cNvPicPr>
            <a:picLocks noChangeAspect="1"/>
          </p:cNvPicPr>
          <p:nvPr/>
        </p:nvPicPr>
        <p:blipFill rotWithShape="1">
          <a:blip r:embed="rId2"/>
          <a:srcRect r="67003"/>
          <a:stretch/>
        </p:blipFill>
        <p:spPr>
          <a:xfrm>
            <a:off x="4019512" y="914400"/>
            <a:ext cx="4152976" cy="5029200"/>
          </a:xfrm>
          <a:prstGeom prst="rect">
            <a:avLst/>
          </a:prstGeom>
        </p:spPr>
      </p:pic>
      <p:pic>
        <p:nvPicPr>
          <p:cNvPr id="2" name="Picture 1">
            <a:extLst>
              <a:ext uri="{FF2B5EF4-FFF2-40B4-BE49-F238E27FC236}">
                <a16:creationId xmlns:a16="http://schemas.microsoft.com/office/drawing/2014/main" id="{1BBCE684-E08D-021D-1A2A-C029311D0D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8076565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200" y="1447800"/>
            <a:ext cx="86106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Family sent away (22-23)</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wrestles with the Angel of the Lord (24)</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thigh dislocated (25)</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Struggle for blessing (26-28)</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Angel of the Lord’s identity (29)</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Results of the encounter (30-32)</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32:22-32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Peniel</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4272" y="3410607"/>
            <a:ext cx="3224783" cy="2743200"/>
          </a:xfrm>
          <a:prstGeom prst="rect">
            <a:avLst/>
          </a:prstGeom>
        </p:spPr>
      </p:pic>
    </p:spTree>
    <p:extLst>
      <p:ext uri="{BB962C8B-B14F-4D97-AF65-F5344CB8AC3E}">
        <p14:creationId xmlns:p14="http://schemas.microsoft.com/office/powerpoint/2010/main" val="1524430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B908C8-9ECA-0F66-6947-A0840ACF91E6}"/>
              </a:ext>
            </a:extLst>
          </p:cNvPr>
          <p:cNvPicPr>
            <a:picLocks noChangeAspect="1"/>
          </p:cNvPicPr>
          <p:nvPr/>
        </p:nvPicPr>
        <p:blipFill rotWithShape="1">
          <a:blip r:embed="rId2"/>
          <a:srcRect l="33705"/>
          <a:stretch/>
        </p:blipFill>
        <p:spPr>
          <a:xfrm>
            <a:off x="2303284" y="1143000"/>
            <a:ext cx="7585433" cy="4572000"/>
          </a:xfrm>
          <a:prstGeom prst="rect">
            <a:avLst/>
          </a:prstGeom>
        </p:spPr>
      </p:pic>
      <p:pic>
        <p:nvPicPr>
          <p:cNvPr id="2" name="Picture 1">
            <a:extLst>
              <a:ext uri="{FF2B5EF4-FFF2-40B4-BE49-F238E27FC236}">
                <a16:creationId xmlns:a16="http://schemas.microsoft.com/office/drawing/2014/main" id="{A52EAFE5-7848-F2C6-0C29-38733677FE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2440926979"/>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15BFF-0EE5-5E7C-8301-208DEF74000A}"/>
              </a:ext>
            </a:extLst>
          </p:cNvPr>
          <p:cNvPicPr>
            <a:picLocks noChangeAspect="1"/>
          </p:cNvPicPr>
          <p:nvPr/>
        </p:nvPicPr>
        <p:blipFill>
          <a:blip r:embed="rId2"/>
          <a:stretch>
            <a:fillRect/>
          </a:stretch>
        </p:blipFill>
        <p:spPr>
          <a:xfrm>
            <a:off x="1466852" y="1371600"/>
            <a:ext cx="9258297" cy="4114800"/>
          </a:xfrm>
          <a:prstGeom prst="rect">
            <a:avLst/>
          </a:prstGeom>
          <a:solidFill>
            <a:srgbClr val="FFFFFF">
              <a:shade val="85000"/>
            </a:srgbClr>
          </a:solidFill>
          <a:ln w="254000" cap="sq">
            <a:solidFill>
              <a:srgbClr val="CC66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10362046-CA15-B5D3-5D02-463AF85C47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225675713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324100" y="228600"/>
            <a:ext cx="7543800" cy="70485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Names for </a:t>
            </a: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God</a:t>
            </a: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t>
            </a: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Genesis</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1507" name="Rectangle 3"/>
          <p:cNvSpPr>
            <a:spLocks noGrp="1" noChangeArrowheads="1"/>
          </p:cNvSpPr>
          <p:nvPr>
            <p:ph idx="1"/>
          </p:nvPr>
        </p:nvSpPr>
        <p:spPr>
          <a:xfrm>
            <a:off x="2895600" y="1143000"/>
            <a:ext cx="7696200" cy="4876800"/>
          </a:xfrm>
        </p:spPr>
        <p:txBody>
          <a:bodyPr/>
          <a:lstStyle/>
          <a:p>
            <a:pPr marL="457200" indent="-457200" algn="just" eaLnBrk="1" hangingPunct="1">
              <a:spcBef>
                <a:spcPts val="0"/>
              </a:spcBef>
              <a:spcAft>
                <a:spcPts val="30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Elohim</a:t>
            </a:r>
            <a:r>
              <a:rPr lang="en-US" sz="3200" dirty="0">
                <a:effectLst>
                  <a:outerShdw blurRad="38100" dist="38100" dir="2700000" algn="tl">
                    <a:srgbClr val="000000">
                      <a:alpha val="43137"/>
                    </a:srgbClr>
                  </a:outerShdw>
                </a:effectLst>
                <a:cs typeface="Calibri" panose="020F0502020204030204" pitchFamily="34" charset="0"/>
              </a:rPr>
              <a:t> (1:1) - Power</a:t>
            </a:r>
          </a:p>
          <a:p>
            <a:pPr marL="457200" indent="-457200" algn="just" eaLnBrk="1" hangingPunct="1">
              <a:spcBef>
                <a:spcPts val="0"/>
              </a:spcBef>
              <a:spcAft>
                <a:spcPts val="30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Yahweh</a:t>
            </a:r>
            <a:r>
              <a:rPr lang="en-US" sz="3200" dirty="0">
                <a:effectLst>
                  <a:outerShdw blurRad="38100" dist="38100" dir="2700000" algn="tl">
                    <a:srgbClr val="000000">
                      <a:alpha val="43137"/>
                    </a:srgbClr>
                  </a:outerShdw>
                </a:effectLst>
                <a:cs typeface="Calibri" panose="020F0502020204030204" pitchFamily="34" charset="0"/>
              </a:rPr>
              <a:t> (2:4) - Relational</a:t>
            </a:r>
          </a:p>
          <a:p>
            <a:pPr marL="457200" indent="-457200" algn="just" eaLnBrk="1" hangingPunct="1">
              <a:spcBef>
                <a:spcPts val="0"/>
              </a:spcBef>
              <a:spcAft>
                <a:spcPts val="30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El Roi (Gen. 16:13) – Aware</a:t>
            </a:r>
          </a:p>
          <a:p>
            <a:pPr marL="457200" indent="-457200" algn="just" eaLnBrk="1" hangingPunct="1">
              <a:spcBef>
                <a:spcPts val="0"/>
              </a:spcBef>
              <a:spcAft>
                <a:spcPts val="30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El Olam</a:t>
            </a:r>
            <a:r>
              <a:rPr lang="en-US" sz="3200" dirty="0">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21:33</a:t>
            </a:r>
            <a:r>
              <a:rPr lang="en-US" sz="3200" dirty="0">
                <a:effectLst>
                  <a:outerShdw blurRad="38100" dist="38100" dir="2700000" algn="tl">
                    <a:srgbClr val="000000">
                      <a:alpha val="43137"/>
                    </a:srgbClr>
                  </a:outerShdw>
                </a:effectLst>
                <a:cs typeface="Calibri" panose="020F0502020204030204" pitchFamily="34" charset="0"/>
              </a:rPr>
              <a:t>) – Eternal</a:t>
            </a:r>
          </a:p>
          <a:p>
            <a:pPr marL="457200" indent="-457200" algn="just" eaLnBrk="1" hangingPunct="1">
              <a:spcBef>
                <a:spcPts val="0"/>
              </a:spcBef>
              <a:spcAft>
                <a:spcPts val="30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Jehovah Jireh (22:14) - Provision</a:t>
            </a:r>
          </a:p>
          <a:p>
            <a:pPr marL="457200" indent="-457200" algn="just" eaLnBrk="1" hangingPunct="1">
              <a:spcBef>
                <a:spcPts val="0"/>
              </a:spcBef>
              <a:spcAft>
                <a:spcPts val="30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God Isaac Feared</a:t>
            </a:r>
            <a:r>
              <a:rPr lang="en-US" sz="3200" dirty="0">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31:42, 53</a:t>
            </a:r>
            <a:r>
              <a:rPr lang="en-US" sz="3200" dirty="0">
                <a:effectLst>
                  <a:outerShdw blurRad="38100" dist="38100" dir="2700000" algn="tl">
                    <a:srgbClr val="000000">
                      <a:alpha val="43137"/>
                    </a:srgbClr>
                  </a:outerShdw>
                </a:effectLst>
                <a:cs typeface="Calibri" panose="020F0502020204030204" pitchFamily="34" charset="0"/>
              </a:rPr>
              <a:t>) - Reverenced</a:t>
            </a:r>
          </a:p>
        </p:txBody>
      </p:sp>
      <p:pic>
        <p:nvPicPr>
          <p:cNvPr id="2" name="Picture 1">
            <a:extLst>
              <a:ext uri="{FF2B5EF4-FFF2-40B4-BE49-F238E27FC236}">
                <a16:creationId xmlns:a16="http://schemas.microsoft.com/office/drawing/2014/main" id="{EDA53B86-3BEA-CD86-6FC9-C282C9973B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97737370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209800" y="1524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32:29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Angel of the Lord’s Identity</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question (29a)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Angel’s answer (29b)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Angel blesses Jacob (29c)</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7503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828800"/>
            <a:ext cx="10972800" cy="2286000"/>
          </a:xfrm>
        </p:spPr>
        <p:txBody>
          <a:bodyPr/>
          <a:lstStyle/>
          <a:p>
            <a:pPr marL="0" indent="0" algn="just">
              <a:spcBef>
                <a:spcPts val="0"/>
              </a:spcBef>
              <a:buNone/>
              <a:defRPr/>
            </a:pPr>
            <a:r>
              <a:rPr lang="en-US" i="1" dirty="0">
                <a:effectLst>
                  <a:outerShdw blurRad="38100" dist="38100" dir="2700000" algn="tl">
                    <a:srgbClr val="000000">
                      <a:alpha val="43137"/>
                    </a:srgbClr>
                  </a:outerShdw>
                </a:effectLst>
              </a:rPr>
              <a:t>“</a:t>
            </a:r>
            <a:r>
              <a:rPr lang="en-US" b="1" dirty="0">
                <a:solidFill>
                  <a:srgbClr val="FFFFCC"/>
                </a:solidFill>
                <a:effectLst>
                  <a:outerShdw blurRad="38100" dist="38100" dir="2700000" algn="tl">
                    <a:srgbClr val="000000">
                      <a:alpha val="43137"/>
                    </a:srgbClr>
                  </a:outerShdw>
                </a:effectLst>
              </a:rPr>
              <a:t>Genesis 32:29</a:t>
            </a:r>
            <a:r>
              <a:rPr lang="en-US" dirty="0">
                <a:effectLst>
                  <a:outerShdw blurRad="38100" dist="38100" dir="2700000" algn="tl">
                    <a:srgbClr val="000000">
                      <a:alpha val="43137"/>
                    </a:srgbClr>
                  </a:outerShdw>
                </a:effectLst>
              </a:rPr>
              <a:t> (RSB:NASB1995U): 32:29 “Jacob’s question had already been answered in the name bestowed on him, since the </a:t>
            </a:r>
            <a:r>
              <a:rPr lang="en-US" dirty="0" err="1">
                <a:effectLst>
                  <a:outerShdw blurRad="38100" dist="38100" dir="2700000" algn="tl">
                    <a:srgbClr val="000000">
                      <a:alpha val="43137"/>
                    </a:srgbClr>
                  </a:outerShdw>
                </a:effectLst>
              </a:rPr>
              <a:t>el</a:t>
            </a:r>
            <a:r>
              <a:rPr lang="en-US" dirty="0">
                <a:effectLst>
                  <a:outerShdw blurRad="38100" dist="38100" dir="2700000" algn="tl">
                    <a:srgbClr val="000000">
                      <a:alpha val="43137"/>
                    </a:srgbClr>
                  </a:outerShdw>
                </a:effectLst>
              </a:rPr>
              <a:t> in Israel means ‘god.’”</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3495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 p. 43</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930638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2514600"/>
          </a:xfrm>
        </p:spPr>
        <p:txBody>
          <a:bodyPr/>
          <a:lstStyle/>
          <a:p>
            <a:pPr marL="0" indent="0" algn="just">
              <a:spcBef>
                <a:spcPts val="0"/>
              </a:spcBef>
              <a:buNone/>
            </a:pPr>
            <a:r>
              <a:rPr lang="en-US" altLang="en-US" sz="3100" dirty="0">
                <a:effectLst>
                  <a:outerShdw blurRad="38100" dist="38100" dir="2700000" algn="tl">
                    <a:srgbClr val="000000">
                      <a:alpha val="43137"/>
                    </a:srgbClr>
                  </a:outerShdw>
                </a:effectLst>
              </a:rPr>
              <a:t>“</a:t>
            </a:r>
            <a:r>
              <a:rPr lang="en-US" sz="3100" dirty="0">
                <a:effectLst>
                  <a:outerShdw blurRad="38100" dist="38100" dir="2700000" algn="tl">
                    <a:srgbClr val="000000">
                      <a:alpha val="43137"/>
                    </a:srgbClr>
                  </a:outerShdw>
                </a:effectLst>
              </a:rPr>
              <a:t>In verse 29a is the Angel’s identification, beginning with Jacob’s question: Jacob asked him, and said, </a:t>
            </a:r>
            <a:r>
              <a:rPr lang="en-US" sz="3100" i="1" dirty="0">
                <a:effectLst>
                  <a:outerShdw blurRad="38100" dist="38100" dir="2700000" algn="tl">
                    <a:srgbClr val="000000">
                      <a:alpha val="43137"/>
                    </a:srgbClr>
                  </a:outerShdw>
                </a:effectLst>
              </a:rPr>
              <a:t>Tell me, I pray you, your name</a:t>
            </a:r>
            <a:r>
              <a:rPr lang="en-US" sz="3100" dirty="0">
                <a:effectLst>
                  <a:outerShdw blurRad="38100" dist="38100" dir="2700000" algn="tl">
                    <a:srgbClr val="000000">
                      <a:alpha val="43137"/>
                    </a:srgbClr>
                  </a:outerShdw>
                </a:effectLst>
              </a:rPr>
              <a:t>. However, the Angel answered the question with a question: </a:t>
            </a:r>
            <a:r>
              <a:rPr lang="en-US" sz="3100" i="1" dirty="0">
                <a:effectLst>
                  <a:outerShdw blurRad="38100" dist="38100" dir="2700000" algn="tl">
                    <a:srgbClr val="000000">
                      <a:alpha val="43137"/>
                    </a:srgbClr>
                  </a:outerShdw>
                </a:effectLst>
              </a:rPr>
              <a:t>Why is it that you do ask after my name?</a:t>
            </a:r>
            <a:r>
              <a:rPr lang="en-US" sz="3100" dirty="0">
                <a:effectLst>
                  <a:outerShdw blurRad="38100" dist="38100" dir="2700000" algn="tl">
                    <a:srgbClr val="000000">
                      <a:alpha val="43137"/>
                    </a:srgbClr>
                  </a:outerShdw>
                </a:effectLst>
              </a:rPr>
              <a:t> The point was: ‘Think on it, and you will know what My Name is.’ And His Name is </a:t>
            </a:r>
            <a:r>
              <a:rPr lang="en-US" sz="3100" i="1" dirty="0">
                <a:effectLst>
                  <a:outerShdw blurRad="38100" dist="38100" dir="2700000" algn="tl">
                    <a:srgbClr val="000000">
                      <a:alpha val="43137"/>
                    </a:srgbClr>
                  </a:outerShdw>
                </a:effectLst>
              </a:rPr>
              <a:t>YHVH</a:t>
            </a:r>
            <a:r>
              <a:rPr lang="en-US" sz="3100" dirty="0">
                <a:effectLst>
                  <a:outerShdw blurRad="38100" dist="38100" dir="2700000" algn="tl">
                    <a:srgbClr val="000000">
                      <a:alpha val="43137"/>
                    </a:srgbClr>
                  </a:outerShdw>
                </a:effectLst>
              </a:rPr>
              <a:t>. This was very similar to Manoah’s question. Manoah was the father of Samson. When Manoah had an encounter with the Angel of Jehovah, the Angel of God, he asked the same question that Jacob did: </a:t>
            </a:r>
            <a:r>
              <a:rPr lang="en-US" sz="3100" i="1" dirty="0">
                <a:effectLst>
                  <a:outerShdw blurRad="38100" dist="38100" dir="2700000" algn="tl">
                    <a:srgbClr val="000000">
                      <a:alpha val="43137"/>
                    </a:srgbClr>
                  </a:outerShdw>
                </a:effectLst>
              </a:rPr>
              <a:t>What is your name?</a:t>
            </a:r>
            <a:r>
              <a:rPr lang="en-US" sz="3100" dirty="0">
                <a:effectLst>
                  <a:outerShdw blurRad="38100" dist="38100" dir="2700000" algn="tl">
                    <a:srgbClr val="000000">
                      <a:alpha val="43137"/>
                    </a:srgbClr>
                  </a:outerShdw>
                </a:effectLst>
              </a:rPr>
              <a:t> (Judg. 13:17–18). In that passage the Angel also answered, ‘Why do you seek after My Name?’”</a:t>
            </a: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4</a:t>
            </a:r>
            <a:r>
              <a:rPr lang="en-US" altLang="en-US" sz="1800" dirty="0">
                <a:effectLst>
                  <a:outerShdw blurRad="38100" dist="38100" dir="2700000" algn="tl">
                    <a:srgbClr val="000000"/>
                  </a:outerShdw>
                </a:effectLst>
                <a:latin typeface="Calibri" panose="020F0502020204030204" pitchFamily="34" charset="0"/>
                <a:cs typeface="+mn-cs"/>
              </a:rPr>
              <a:t>84</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868" y="121920"/>
            <a:ext cx="821932" cy="1097280"/>
          </a:xfrm>
          <a:prstGeom prst="rect">
            <a:avLst/>
          </a:prstGeom>
          <a:ln>
            <a:solidFill>
              <a:schemeClr val="tx1"/>
            </a:solidFill>
          </a:ln>
        </p:spPr>
      </p:pic>
      <p:pic>
        <p:nvPicPr>
          <p:cNvPr id="7" name="Picture 6">
            <a:extLst>
              <a:ext uri="{FF2B5EF4-FFF2-40B4-BE49-F238E27FC236}">
                <a16:creationId xmlns:a16="http://schemas.microsoft.com/office/drawing/2014/main" id="{181B7A38-30E6-4C8D-B36D-CFE3485859B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20400" y="76200"/>
            <a:ext cx="732253" cy="1097280"/>
          </a:xfrm>
          <a:prstGeom prst="rect">
            <a:avLst/>
          </a:prstGeom>
          <a:ln>
            <a:solidFill>
              <a:schemeClr val="tx1"/>
            </a:solidFill>
          </a:ln>
        </p:spPr>
      </p:pic>
    </p:spTree>
    <p:extLst>
      <p:ext uri="{BB962C8B-B14F-4D97-AF65-F5344CB8AC3E}">
        <p14:creationId xmlns:p14="http://schemas.microsoft.com/office/powerpoint/2010/main" val="1892609978"/>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2514600"/>
          </a:xfrm>
        </p:spPr>
        <p:txBody>
          <a:bodyPr/>
          <a:lstStyle/>
          <a:p>
            <a:pPr marL="0" indent="0" algn="just">
              <a:spcBef>
                <a:spcPts val="0"/>
              </a:spcBef>
              <a:buNone/>
            </a:pPr>
            <a:r>
              <a:rPr lang="en-US" altLang="en-US" sz="3100" dirty="0">
                <a:effectLst>
                  <a:outerShdw blurRad="38100" dist="38100" dir="2700000" algn="tl">
                    <a:srgbClr val="000000">
                      <a:alpha val="43137"/>
                    </a:srgbClr>
                  </a:outerShdw>
                </a:effectLst>
              </a:rPr>
              <a:t>“</a:t>
            </a:r>
            <a:r>
              <a:rPr lang="en-US" sz="3100" dirty="0">
                <a:effectLst>
                  <a:outerShdw blurRad="38100" dist="38100" dir="2700000" algn="tl">
                    <a:srgbClr val="000000">
                      <a:alpha val="43137"/>
                    </a:srgbClr>
                  </a:outerShdw>
                </a:effectLst>
              </a:rPr>
              <a:t>However, in the Judges passage, the Angel did not stop there but added: </a:t>
            </a:r>
            <a:r>
              <a:rPr lang="en-US" sz="3100" i="1" dirty="0">
                <a:effectLst>
                  <a:outerShdw blurRad="38100" dist="38100" dir="2700000" algn="tl">
                    <a:srgbClr val="000000">
                      <a:alpha val="43137"/>
                    </a:srgbClr>
                  </a:outerShdw>
                </a:effectLst>
              </a:rPr>
              <a:t>seeing it is wonderful</a:t>
            </a:r>
            <a:r>
              <a:rPr lang="en-US" sz="3100" dirty="0">
                <a:effectLst>
                  <a:outerShdw blurRad="38100" dist="38100" dir="2700000" algn="tl">
                    <a:srgbClr val="000000">
                      <a:alpha val="43137"/>
                    </a:srgbClr>
                  </a:outerShdw>
                </a:effectLst>
              </a:rPr>
              <a:t>. Moreover, the Hebrew word for </a:t>
            </a:r>
            <a:r>
              <a:rPr lang="en-US" sz="3100" i="1" dirty="0">
                <a:effectLst>
                  <a:outerShdw blurRad="38100" dist="38100" dir="2700000" algn="tl">
                    <a:srgbClr val="000000">
                      <a:alpha val="43137"/>
                    </a:srgbClr>
                  </a:outerShdw>
                </a:effectLst>
              </a:rPr>
              <a:t>wonderful</a:t>
            </a:r>
            <a:r>
              <a:rPr lang="en-US" sz="3100" dirty="0">
                <a:effectLst>
                  <a:outerShdw blurRad="38100" dist="38100" dir="2700000" algn="tl">
                    <a:srgbClr val="000000">
                      <a:alpha val="43137"/>
                    </a:srgbClr>
                  </a:outerShdw>
                </a:effectLst>
              </a:rPr>
              <a:t> is </a:t>
            </a:r>
            <a:r>
              <a:rPr lang="en-US" sz="3100" i="1" dirty="0" err="1">
                <a:effectLst>
                  <a:outerShdw blurRad="38100" dist="38100" dir="2700000" algn="tl">
                    <a:srgbClr val="000000">
                      <a:alpha val="43137"/>
                    </a:srgbClr>
                  </a:outerShdw>
                </a:effectLst>
              </a:rPr>
              <a:t>pele</a:t>
            </a:r>
            <a:r>
              <a:rPr lang="en-US" sz="3100" dirty="0">
                <a:effectLst>
                  <a:outerShdw blurRad="38100" dist="38100" dir="2700000" algn="tl">
                    <a:srgbClr val="000000">
                      <a:alpha val="43137"/>
                    </a:srgbClr>
                  </a:outerShdw>
                </a:effectLst>
              </a:rPr>
              <a:t>, one of those words in the Hebrew text used only of God and never used of a man. In this way, the Angel answered Manoah’s question. By combining the two passages, there is the same question on the part of man and the same answer with another similar question on the part of the Angel. The additional answer given by the Angel in Judges indicates this was clearly God Himself. In verse 29b, Jacob received the blessing: </a:t>
            </a:r>
            <a:r>
              <a:rPr lang="en-US" sz="3100" i="1" dirty="0">
                <a:effectLst>
                  <a:outerShdw blurRad="38100" dist="38100" dir="2700000" algn="tl">
                    <a:srgbClr val="000000">
                      <a:alpha val="43137"/>
                    </a:srgbClr>
                  </a:outerShdw>
                </a:effectLst>
              </a:rPr>
              <a:t>And he blessed him there</a:t>
            </a:r>
            <a:r>
              <a:rPr lang="en-US" sz="3100" dirty="0">
                <a:effectLst>
                  <a:outerShdw blurRad="38100" dist="38100" dir="2700000" algn="tl">
                    <a:srgbClr val="000000">
                      <a:alpha val="43137"/>
                    </a:srgbClr>
                  </a:outerShdw>
                </a:effectLst>
              </a:rPr>
              <a:t>. Hosea 12:4 states: </a:t>
            </a:r>
            <a:r>
              <a:rPr lang="en-US" sz="3100" i="1" dirty="0">
                <a:effectLst>
                  <a:outerShdw blurRad="38100" dist="38100" dir="2700000" algn="tl">
                    <a:srgbClr val="000000">
                      <a:alpha val="43137"/>
                    </a:srgbClr>
                  </a:outerShdw>
                </a:effectLst>
              </a:rPr>
              <a:t>Yea he had power over the angel and prevailed</a:t>
            </a:r>
            <a:r>
              <a:rPr lang="en-US" sz="3100" dirty="0">
                <a:effectLst>
                  <a:outerShdw blurRad="38100" dist="38100" dir="2700000" algn="tl">
                    <a:srgbClr val="000000">
                      <a:alpha val="43137"/>
                    </a:srgbClr>
                  </a:outerShdw>
                </a:effectLst>
              </a:rPr>
              <a:t>.”</a:t>
            </a: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4</a:t>
            </a:r>
            <a:r>
              <a:rPr lang="en-US" altLang="en-US" sz="1800" dirty="0">
                <a:effectLst>
                  <a:outerShdw blurRad="38100" dist="38100" dir="2700000" algn="tl">
                    <a:srgbClr val="000000"/>
                  </a:outerShdw>
                </a:effectLst>
                <a:latin typeface="Calibri" panose="020F0502020204030204" pitchFamily="34" charset="0"/>
                <a:cs typeface="+mn-cs"/>
              </a:rPr>
              <a:t>84</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868" y="121920"/>
            <a:ext cx="821932" cy="1097280"/>
          </a:xfrm>
          <a:prstGeom prst="rect">
            <a:avLst/>
          </a:prstGeom>
          <a:ln>
            <a:solidFill>
              <a:schemeClr val="tx1"/>
            </a:solidFill>
          </a:ln>
        </p:spPr>
      </p:pic>
      <p:pic>
        <p:nvPicPr>
          <p:cNvPr id="7" name="Picture 6">
            <a:extLst>
              <a:ext uri="{FF2B5EF4-FFF2-40B4-BE49-F238E27FC236}">
                <a16:creationId xmlns:a16="http://schemas.microsoft.com/office/drawing/2014/main" id="{181B7A38-30E6-4C8D-B36D-CFE3485859B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20400" y="76200"/>
            <a:ext cx="732253" cy="1097280"/>
          </a:xfrm>
          <a:prstGeom prst="rect">
            <a:avLst/>
          </a:prstGeom>
          <a:ln>
            <a:solidFill>
              <a:schemeClr val="tx1"/>
            </a:solidFill>
          </a:ln>
        </p:spPr>
      </p:pic>
    </p:spTree>
    <p:extLst>
      <p:ext uri="{BB962C8B-B14F-4D97-AF65-F5344CB8AC3E}">
        <p14:creationId xmlns:p14="http://schemas.microsoft.com/office/powerpoint/2010/main" val="1322752594"/>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209800" y="1524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32:29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Angel of the Lord’s Identity</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question (29a)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Angel’s answer (29b)</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Angel blesses Jacob (29c)</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74562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0" y="0"/>
            <a:ext cx="12191999" cy="6858000"/>
          </a:xfrm>
          <a:prstGeom prst="rect">
            <a:avLst/>
          </a:prstGeom>
        </p:spPr>
      </p:pic>
      <p:sp>
        <p:nvSpPr>
          <p:cNvPr id="134147" name="Rectangle 1"/>
          <p:cNvSpPr>
            <a:spLocks noChangeArrowheads="1"/>
          </p:cNvSpPr>
          <p:nvPr/>
        </p:nvSpPr>
        <p:spPr bwMode="auto">
          <a:xfrm>
            <a:off x="600075" y="0"/>
            <a:ext cx="10982325" cy="2600712"/>
          </a:xfrm>
          <a:prstGeom prst="rect">
            <a:avLst/>
          </a:prstGeom>
          <a:noFill/>
          <a:ln w="28575">
            <a:noFill/>
            <a:miter lim="800000"/>
            <a:headEnd/>
            <a:tailEnd/>
          </a:ln>
        </p:spPr>
        <p:txBody>
          <a:bodyPr wrap="square">
            <a:spAutoFit/>
          </a:bodyPr>
          <a:lstStyle/>
          <a:p>
            <a:pPr algn="ctr" defTabSz="685800" eaLnBrk="0" hangingPunct="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Ephesians 1:3</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God and Father of our Lord Jesus Christ, who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us with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spiritual blessing in the heavenly places in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985468C-6D5A-447D-8588-AC1E37943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3344" y="2971800"/>
            <a:ext cx="2745312" cy="1828800"/>
          </a:xfrm>
          <a:prstGeom prst="rect">
            <a:avLst/>
          </a:prstGeom>
        </p:spPr>
      </p:pic>
    </p:spTree>
    <p:extLst>
      <p:ext uri="{BB962C8B-B14F-4D97-AF65-F5344CB8AC3E}">
        <p14:creationId xmlns:p14="http://schemas.microsoft.com/office/powerpoint/2010/main" val="39024174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4267199" y="3657600"/>
            <a:ext cx="1295401" cy="533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492341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32:22-23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Family Sent Away</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Timing (22a)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Family (22b)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Jabbok crossing (22c)</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New encampment (23)</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267234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9A2841-8C94-43F9-BBCF-B0DF6B0934B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0"/>
            <a:ext cx="10972800"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2:9</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tribulation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your poverty (but you are rich)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blasphemy by those who say they are Jews and are not, but are a synagogue of Satan.”</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3B36320F-09BF-4AF0-858F-B519D1E412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11055" y="2667000"/>
            <a:ext cx="2369890" cy="2286000"/>
          </a:xfrm>
          <a:prstGeom prst="rect">
            <a:avLst/>
          </a:prstGeom>
        </p:spPr>
      </p:pic>
    </p:spTree>
    <p:extLst>
      <p:ext uri="{BB962C8B-B14F-4D97-AF65-F5344CB8AC3E}">
        <p14:creationId xmlns:p14="http://schemas.microsoft.com/office/powerpoint/2010/main" val="4244914579"/>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200" y="1447800"/>
            <a:ext cx="86106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Family sent away (22-23)</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wrestles with the Angel of the Lord (24)</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thigh dislocated (25)</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Struggle for blessing (26-28)</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Angel of the Lord’s identity (29)</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Results of the encounter (30-32)</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32:22-32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Peniel</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4272" y="3410607"/>
            <a:ext cx="3224783" cy="2743200"/>
          </a:xfrm>
          <a:prstGeom prst="rect">
            <a:avLst/>
          </a:prstGeom>
        </p:spPr>
      </p:pic>
    </p:spTree>
    <p:extLst>
      <p:ext uri="{BB962C8B-B14F-4D97-AF65-F5344CB8AC3E}">
        <p14:creationId xmlns:p14="http://schemas.microsoft.com/office/powerpoint/2010/main" val="1694604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209800" y="152400"/>
            <a:ext cx="7400925" cy="914400"/>
          </a:xfrm>
        </p:spPr>
        <p:txBody>
          <a:bodyPr/>
          <a:lstStyle/>
          <a:p>
            <a:pPr marL="742950" indent="-742950" algn="ctr" eaLnBrk="1" hangingPunct="1">
              <a:buClr>
                <a:srgbClr val="CC66FF"/>
              </a:buClr>
              <a:buFont typeface="+mj-lt"/>
              <a:buAutoNum type="alphaUcPeriod" startAt="6"/>
            </a:pPr>
            <a:r>
              <a:rPr lang="en-US" sz="3600" dirty="0">
                <a:effectLst>
                  <a:outerShdw blurRad="38100" dist="38100" dir="2700000" algn="tl">
                    <a:srgbClr val="000000">
                      <a:alpha val="43137"/>
                    </a:srgbClr>
                  </a:outerShdw>
                </a:effectLst>
              </a:rPr>
              <a:t>Genesis 32:30-32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Results of the Encounter</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Naming of the place (30)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limp (31)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Source of Hebrew tradition (32)</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5782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209800" y="152400"/>
            <a:ext cx="7400925" cy="914400"/>
          </a:xfrm>
        </p:spPr>
        <p:txBody>
          <a:bodyPr/>
          <a:lstStyle/>
          <a:p>
            <a:pPr marL="742950" indent="-742950" algn="ctr" eaLnBrk="1" hangingPunct="1">
              <a:buClr>
                <a:srgbClr val="CC66FF"/>
              </a:buClr>
              <a:buFont typeface="+mj-lt"/>
              <a:buAutoNum type="alphaUcPeriod" startAt="6"/>
            </a:pPr>
            <a:r>
              <a:rPr lang="en-US" sz="3600" dirty="0">
                <a:effectLst>
                  <a:outerShdw blurRad="38100" dist="38100" dir="2700000" algn="tl">
                    <a:srgbClr val="000000">
                      <a:alpha val="43137"/>
                    </a:srgbClr>
                  </a:outerShdw>
                </a:effectLst>
              </a:rPr>
              <a:t>Genesis 32:30-32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Results of the Encounter</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Naming of the place (30)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limp (31)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Source of Hebrew tradition (32)</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71175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524000" y="1828800"/>
            <a:ext cx="9144000" cy="1143000"/>
          </a:xfrm>
        </p:spPr>
        <p:txBody>
          <a:bodyPr/>
          <a:lstStyle/>
          <a:p>
            <a:pPr marL="0" indent="0" algn="just">
              <a:spcBef>
                <a:spcPts val="0"/>
              </a:spcBef>
              <a:buNone/>
              <a:defRPr/>
            </a:pPr>
            <a:r>
              <a:rPr lang="en-US" i="1" dirty="0">
                <a:effectLst>
                  <a:outerShdw blurRad="38100" dist="38100" dir="2700000" algn="tl">
                    <a:srgbClr val="000000">
                      <a:alpha val="43137"/>
                    </a:srgbClr>
                  </a:outerShdw>
                </a:effectLst>
              </a:rPr>
              <a:t>“</a:t>
            </a:r>
            <a:r>
              <a:rPr lang="en-US" b="1" dirty="0">
                <a:solidFill>
                  <a:srgbClr val="FFFFCC"/>
                </a:solidFill>
                <a:effectLst>
                  <a:outerShdw blurRad="38100" dist="38100" dir="2700000" algn="tl">
                    <a:srgbClr val="000000">
                      <a:alpha val="43137"/>
                    </a:srgbClr>
                  </a:outerShdw>
                </a:effectLst>
              </a:rPr>
              <a:t>Genesis 32:30</a:t>
            </a:r>
            <a:r>
              <a:rPr lang="en-US" dirty="0">
                <a:effectLst>
                  <a:outerShdw blurRad="38100" dist="38100" dir="2700000" algn="tl">
                    <a:srgbClr val="000000">
                      <a:alpha val="43137"/>
                    </a:srgbClr>
                  </a:outerShdw>
                </a:effectLst>
              </a:rPr>
              <a:t> (RSB:NASB1995U): 32:30 “Peniel means ‘the face of God.’”</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3495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 p. 43</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descr="A person wrestling another person&#10;&#10;Description automatically generated">
            <a:extLst>
              <a:ext uri="{FF2B5EF4-FFF2-40B4-BE49-F238E27FC236}">
                <a16:creationId xmlns:a16="http://schemas.microsoft.com/office/drawing/2014/main" id="{DADBE275-9792-72AB-C57B-31EDF3397BF2}"/>
              </a:ext>
            </a:extLst>
          </p:cNvPr>
          <p:cNvPicPr>
            <a:picLocks noChangeAspect="1"/>
          </p:cNvPicPr>
          <p:nvPr/>
        </p:nvPicPr>
        <p:blipFill rotWithShape="1">
          <a:blip r:embed="rId3">
            <a:extLst>
              <a:ext uri="{28A0092B-C50C-407E-A947-70E740481C1C}">
                <a14:useLocalDpi xmlns:a14="http://schemas.microsoft.com/office/drawing/2010/main" val="0"/>
              </a:ext>
            </a:extLst>
          </a:blip>
          <a:srcRect l="21250"/>
          <a:stretch/>
        </p:blipFill>
        <p:spPr>
          <a:xfrm>
            <a:off x="3935731" y="3429000"/>
            <a:ext cx="4320539"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93931310"/>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a:stretch>
            <a:fillRect/>
          </a:stretch>
        </p:blipFill>
        <p:spPr>
          <a:xfrm>
            <a:off x="2876954" y="152811"/>
            <a:ext cx="6438095" cy="6552381"/>
          </a:xfrm>
          <a:prstGeom prst="rect">
            <a:avLst/>
          </a:prstGeom>
        </p:spPr>
      </p:pic>
    </p:spTree>
    <p:extLst>
      <p:ext uri="{BB962C8B-B14F-4D97-AF65-F5344CB8AC3E}">
        <p14:creationId xmlns:p14="http://schemas.microsoft.com/office/powerpoint/2010/main" val="1113218114"/>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884520-D12C-4CEB-F9C3-AC810C2ABB6E}"/>
              </a:ext>
            </a:extLst>
          </p:cNvPr>
          <p:cNvPicPr>
            <a:picLocks noChangeAspect="1"/>
          </p:cNvPicPr>
          <p:nvPr/>
        </p:nvPicPr>
        <p:blipFill>
          <a:blip r:embed="rId2"/>
          <a:stretch>
            <a:fillRect/>
          </a:stretch>
        </p:blipFill>
        <p:spPr>
          <a:xfrm>
            <a:off x="1537436" y="313838"/>
            <a:ext cx="9117127" cy="6230324"/>
          </a:xfrm>
          <a:prstGeom prst="rect">
            <a:avLst/>
          </a:prstGeom>
        </p:spPr>
      </p:pic>
    </p:spTree>
    <p:extLst>
      <p:ext uri="{BB962C8B-B14F-4D97-AF65-F5344CB8AC3E}">
        <p14:creationId xmlns:p14="http://schemas.microsoft.com/office/powerpoint/2010/main" val="339849754"/>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8964" y="173454"/>
            <a:ext cx="6194073" cy="6511092"/>
          </a:xfrm>
          <a:prstGeom prst="rect">
            <a:avLst/>
          </a:prstGeom>
        </p:spPr>
      </p:pic>
    </p:spTree>
    <p:extLst>
      <p:ext uri="{BB962C8B-B14F-4D97-AF65-F5344CB8AC3E}">
        <p14:creationId xmlns:p14="http://schemas.microsoft.com/office/powerpoint/2010/main" val="3070610522"/>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609600" y="762040"/>
          <a:ext cx="10972800" cy="5333920"/>
        </p:xfrm>
        <a:graphic>
          <a:graphicData uri="http://schemas.openxmlformats.org/drawingml/2006/table">
            <a:tbl>
              <a:tblPr>
                <a:tableStyleId>{16D9F66E-5EB9-4882-86FB-DCBF35E3C3E4}</a:tableStyleId>
              </a:tblPr>
              <a:tblGrid>
                <a:gridCol w="32512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tblGrid>
              <a:tr h="1066784">
                <a:tc gridSpan="4">
                  <a:txBody>
                    <a:bodyPr/>
                    <a:lstStyle/>
                    <a:p>
                      <a:pPr algn="ct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Three Tenses of Salvation</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T="45712" marB="45712" anchor="ctr">
                    <a:solidFill>
                      <a:schemeClr val="bg2"/>
                    </a:solidFill>
                  </a:tcPr>
                </a:tc>
                <a:tc hMerge="1">
                  <a:txBody>
                    <a:bodyPr/>
                    <a:lstStyle/>
                    <a:p>
                      <a:pPr algn="ctr"/>
                      <a:endParaRPr lang="en-US" sz="3200" b="1" dirty="0">
                        <a:solidFill>
                          <a:srgbClr val="FFFF00"/>
                        </a:solidFill>
                        <a:latin typeface="Calibri" pitchFamily="34" charset="0"/>
                        <a:cs typeface="Calibri" pitchFamily="34" charset="0"/>
                      </a:endParaRPr>
                    </a:p>
                  </a:txBody>
                  <a:tcPr marT="45712" marB="45712" anchor="ctr">
                    <a:solidFill>
                      <a:schemeClr val="bg2"/>
                    </a:solidFill>
                  </a:tcPr>
                </a:tc>
                <a:tc hMerge="1">
                  <a:txBody>
                    <a:bodyPr/>
                    <a:lstStyle/>
                    <a:p>
                      <a:pPr algn="ctr"/>
                      <a:endParaRPr lang="en-US" sz="3200" b="1" u="none" dirty="0">
                        <a:solidFill>
                          <a:srgbClr val="FFFF00"/>
                        </a:solidFill>
                        <a:latin typeface="Calibri" pitchFamily="34" charset="0"/>
                        <a:cs typeface="Calibri" pitchFamily="34" charset="0"/>
                      </a:endParaRPr>
                    </a:p>
                  </a:txBody>
                  <a:tcPr marT="45712" marB="45712" anchor="ctr">
                    <a:solidFill>
                      <a:schemeClr val="bg2"/>
                    </a:solidFill>
                  </a:tcPr>
                </a:tc>
                <a:tc hMerge="1">
                  <a:txBody>
                    <a:bodyPr/>
                    <a:lstStyle/>
                    <a:p>
                      <a:pPr algn="ctr"/>
                      <a:endParaRPr lang="en-US" sz="3200" b="1" dirty="0">
                        <a:solidFill>
                          <a:srgbClr val="FFFF00"/>
                        </a:solidFill>
                        <a:latin typeface="Calibri" pitchFamily="34" charset="0"/>
                        <a:cs typeface="Calibri" pitchFamily="34" charset="0"/>
                      </a:endParaRPr>
                    </a:p>
                  </a:txBody>
                  <a:tcPr marT="45712" marB="45712" anchor="ctr">
                    <a:solidFill>
                      <a:schemeClr val="bg2"/>
                    </a:solidFill>
                  </a:tcPr>
                </a:tc>
                <a:extLst>
                  <a:ext uri="{0D108BD9-81ED-4DB2-BD59-A6C34878D82A}">
                    <a16:rowId xmlns:a16="http://schemas.microsoft.com/office/drawing/2014/main" val="1457753307"/>
                  </a:ext>
                </a:extLst>
              </a:tr>
              <a:tr h="1066784">
                <a:tc>
                  <a:txBody>
                    <a:bodyPr/>
                    <a:lstStyle/>
                    <a:p>
                      <a:pPr algn="ctr"/>
                      <a:r>
                        <a:rPr lang="en-US" sz="3200" b="1" dirty="0">
                          <a:latin typeface="Calibri" pitchFamily="34" charset="0"/>
                          <a:cs typeface="Calibri" pitchFamily="34" charset="0"/>
                        </a:rPr>
                        <a:t>Phase</a:t>
                      </a:r>
                      <a:endParaRPr lang="en-US" sz="3200" b="1" dirty="0">
                        <a:solidFill>
                          <a:srgbClr val="FFFF00"/>
                        </a:solidFill>
                        <a:latin typeface="Calibri" pitchFamily="34" charset="0"/>
                        <a:cs typeface="Calibri" pitchFamily="34" charset="0"/>
                      </a:endParaRPr>
                    </a:p>
                  </a:txBody>
                  <a:tcPr marT="45712" marB="45712" anchor="ctr">
                    <a:solidFill>
                      <a:schemeClr val="tx1"/>
                    </a:solidFill>
                  </a:tcPr>
                </a:tc>
                <a:tc>
                  <a:txBody>
                    <a:bodyPr/>
                    <a:lstStyle/>
                    <a:p>
                      <a:pPr algn="ctr"/>
                      <a:r>
                        <a:rPr lang="en-US" sz="3200" b="1" dirty="0">
                          <a:latin typeface="Calibri" pitchFamily="34" charset="0"/>
                          <a:cs typeface="Calibri" pitchFamily="34" charset="0"/>
                        </a:rPr>
                        <a:t>Justification</a:t>
                      </a:r>
                      <a:endParaRPr lang="en-US" sz="3200" b="1" dirty="0">
                        <a:solidFill>
                          <a:srgbClr val="FFFF00"/>
                        </a:solidFill>
                        <a:latin typeface="Calibri" pitchFamily="34" charset="0"/>
                        <a:cs typeface="Calibri" pitchFamily="34" charset="0"/>
                      </a:endParaRPr>
                    </a:p>
                  </a:txBody>
                  <a:tcPr marT="45712" marB="45712" anchor="ctr">
                    <a:solidFill>
                      <a:schemeClr val="tx1"/>
                    </a:solidFill>
                  </a:tcPr>
                </a:tc>
                <a:tc>
                  <a:txBody>
                    <a:bodyPr/>
                    <a:lstStyle/>
                    <a:p>
                      <a:pPr algn="ctr"/>
                      <a:r>
                        <a:rPr lang="en-US" sz="3200" b="1" u="none" dirty="0">
                          <a:latin typeface="Calibri" pitchFamily="34" charset="0"/>
                          <a:cs typeface="Calibri" pitchFamily="34" charset="0"/>
                        </a:rPr>
                        <a:t>Sanctification</a:t>
                      </a:r>
                      <a:endParaRPr lang="en-US" sz="3200" b="1" u="none" dirty="0">
                        <a:solidFill>
                          <a:srgbClr val="FFFF00"/>
                        </a:solidFill>
                        <a:latin typeface="Calibri" pitchFamily="34" charset="0"/>
                        <a:cs typeface="Calibri" pitchFamily="34" charset="0"/>
                      </a:endParaRPr>
                    </a:p>
                  </a:txBody>
                  <a:tcPr marT="45712" marB="45712" anchor="ctr">
                    <a:solidFill>
                      <a:schemeClr val="tx1"/>
                    </a:solidFill>
                  </a:tcPr>
                </a:tc>
                <a:tc>
                  <a:txBody>
                    <a:bodyPr/>
                    <a:lstStyle/>
                    <a:p>
                      <a:pPr algn="ctr"/>
                      <a:r>
                        <a:rPr lang="en-US" sz="3200" b="1" dirty="0">
                          <a:latin typeface="Calibri" pitchFamily="34" charset="0"/>
                          <a:cs typeface="Calibri" pitchFamily="34" charset="0"/>
                        </a:rPr>
                        <a:t>Glorification</a:t>
                      </a:r>
                      <a:endParaRPr lang="en-US" sz="3200" b="1" dirty="0">
                        <a:solidFill>
                          <a:srgbClr val="FFFF00"/>
                        </a:solidFill>
                        <a:latin typeface="Calibri" pitchFamily="34" charset="0"/>
                        <a:cs typeface="Calibri" pitchFamily="34" charset="0"/>
                      </a:endParaRPr>
                    </a:p>
                  </a:txBody>
                  <a:tcPr marT="45712" marB="45712" anchor="ctr">
                    <a:solidFill>
                      <a:schemeClr val="tx1"/>
                    </a:solidFill>
                  </a:tcPr>
                </a:tc>
                <a:extLst>
                  <a:ext uri="{0D108BD9-81ED-4DB2-BD59-A6C34878D82A}">
                    <a16:rowId xmlns:a16="http://schemas.microsoft.com/office/drawing/2014/main" val="10000"/>
                  </a:ext>
                </a:extLst>
              </a:tr>
              <a:tr h="1066784">
                <a:tc>
                  <a:txBody>
                    <a:bodyPr/>
                    <a:lstStyle/>
                    <a:p>
                      <a:pPr algn="ctr"/>
                      <a:r>
                        <a:rPr lang="en-US" sz="3200" b="1" dirty="0">
                          <a:latin typeface="Calibri" pitchFamily="34" charset="0"/>
                          <a:cs typeface="Calibri" pitchFamily="34" charset="0"/>
                        </a:rPr>
                        <a:t>Tense</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Past</a:t>
                      </a:r>
                    </a:p>
                  </a:txBody>
                  <a:tcPr marT="45712" marB="45712" anchor="ctr">
                    <a:solidFill>
                      <a:schemeClr val="tx1"/>
                    </a:solidFill>
                  </a:tcPr>
                </a:tc>
                <a:tc>
                  <a:txBody>
                    <a:bodyPr/>
                    <a:lstStyle/>
                    <a:p>
                      <a:pPr algn="ctr"/>
                      <a:r>
                        <a:rPr lang="en-US" sz="3200" b="1" u="none" dirty="0">
                          <a:solidFill>
                            <a:srgbClr val="C00000"/>
                          </a:solidFill>
                          <a:latin typeface="Calibri" pitchFamily="34" charset="0"/>
                          <a:cs typeface="Calibri" pitchFamily="34" charset="0"/>
                        </a:rPr>
                        <a:t>Present</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Future</a:t>
                      </a:r>
                    </a:p>
                  </a:txBody>
                  <a:tcPr marT="45712" marB="45712" anchor="ctr">
                    <a:solidFill>
                      <a:schemeClr val="tx1"/>
                    </a:solidFill>
                  </a:tcPr>
                </a:tc>
                <a:extLst>
                  <a:ext uri="{0D108BD9-81ED-4DB2-BD59-A6C34878D82A}">
                    <a16:rowId xmlns:a16="http://schemas.microsoft.com/office/drawing/2014/main" val="10001"/>
                  </a:ext>
                </a:extLst>
              </a:tr>
              <a:tr h="1066784">
                <a:tc>
                  <a:txBody>
                    <a:bodyPr/>
                    <a:lstStyle/>
                    <a:p>
                      <a:pPr algn="ctr"/>
                      <a:r>
                        <a:rPr lang="en-US" sz="3200" b="1" dirty="0">
                          <a:latin typeface="Calibri" pitchFamily="34" charset="0"/>
                          <a:cs typeface="Calibri" pitchFamily="34" charset="0"/>
                        </a:rPr>
                        <a:t>Saved from sin’s:</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Penalty</a:t>
                      </a:r>
                    </a:p>
                  </a:txBody>
                  <a:tcPr marT="45712" marB="45712" anchor="ctr">
                    <a:solidFill>
                      <a:schemeClr val="tx1"/>
                    </a:solidFill>
                  </a:tcPr>
                </a:tc>
                <a:tc>
                  <a:txBody>
                    <a:bodyPr/>
                    <a:lstStyle/>
                    <a:p>
                      <a:pPr algn="ctr"/>
                      <a:r>
                        <a:rPr lang="en-US" sz="3200" b="1" u="none" dirty="0">
                          <a:solidFill>
                            <a:srgbClr val="C00000"/>
                          </a:solidFill>
                          <a:latin typeface="Calibri" pitchFamily="34" charset="0"/>
                          <a:cs typeface="Calibri" pitchFamily="34" charset="0"/>
                        </a:rPr>
                        <a:t>Power</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Presence</a:t>
                      </a:r>
                    </a:p>
                  </a:txBody>
                  <a:tcPr marT="45712" marB="45712" anchor="ctr">
                    <a:solidFill>
                      <a:schemeClr val="tx1"/>
                    </a:solidFill>
                  </a:tcPr>
                </a:tc>
                <a:extLst>
                  <a:ext uri="{0D108BD9-81ED-4DB2-BD59-A6C34878D82A}">
                    <a16:rowId xmlns:a16="http://schemas.microsoft.com/office/drawing/2014/main" val="10002"/>
                  </a:ext>
                </a:extLst>
              </a:tr>
              <a:tr h="1066784">
                <a:tc>
                  <a:txBody>
                    <a:bodyPr/>
                    <a:lstStyle/>
                    <a:p>
                      <a:pPr algn="ctr"/>
                      <a:r>
                        <a:rPr lang="en-US" sz="3200" b="1" dirty="0">
                          <a:latin typeface="Calibri" pitchFamily="34" charset="0"/>
                          <a:cs typeface="Calibri" pitchFamily="34" charset="0"/>
                        </a:rPr>
                        <a:t>Scripture</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Eph 2:8-9; Titus 3:5</a:t>
                      </a:r>
                    </a:p>
                  </a:txBody>
                  <a:tcPr marT="45712" marB="45712" anchor="ctr">
                    <a:solidFill>
                      <a:schemeClr val="tx1"/>
                    </a:solidFill>
                  </a:tcPr>
                </a:tc>
                <a:tc>
                  <a:txBody>
                    <a:bodyPr/>
                    <a:lstStyle/>
                    <a:p>
                      <a:pPr algn="ctr"/>
                      <a:r>
                        <a:rPr lang="en-US" sz="3200" b="1" u="none" dirty="0">
                          <a:solidFill>
                            <a:srgbClr val="C00000"/>
                          </a:solidFill>
                          <a:latin typeface="Calibri" pitchFamily="34" charset="0"/>
                          <a:cs typeface="Calibri" pitchFamily="34" charset="0"/>
                        </a:rPr>
                        <a:t>Philip 2:12</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Rom 5:10</a:t>
                      </a:r>
                    </a:p>
                  </a:txBody>
                  <a:tcPr marT="45712" marB="45712" anchor="ctr">
                    <a:solidFill>
                      <a:schemeClr val="tx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77548665"/>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209800" y="152400"/>
            <a:ext cx="7400925" cy="914400"/>
          </a:xfrm>
        </p:spPr>
        <p:txBody>
          <a:bodyPr/>
          <a:lstStyle/>
          <a:p>
            <a:pPr marL="742950" indent="-742950" algn="ctr" eaLnBrk="1" hangingPunct="1">
              <a:buClr>
                <a:srgbClr val="CC66FF"/>
              </a:buClr>
              <a:buFont typeface="+mj-lt"/>
              <a:buAutoNum type="alphaUcPeriod" startAt="6"/>
            </a:pPr>
            <a:r>
              <a:rPr lang="en-US" sz="3600" dirty="0">
                <a:effectLst>
                  <a:outerShdw blurRad="38100" dist="38100" dir="2700000" algn="tl">
                    <a:srgbClr val="000000">
                      <a:alpha val="43137"/>
                    </a:srgbClr>
                  </a:outerShdw>
                </a:effectLst>
              </a:rPr>
              <a:t>Genesis 32:30-32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Results of the Encounter</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Naming of the place (30)</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Jacob’s limp (31)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Source of Hebrew tradition (32)</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730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32:22-23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Family Sent Away</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Timing (22a)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Family (22b)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Jabbok crossing (22c)</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New encampment (23)</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934807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209800" y="152400"/>
            <a:ext cx="7400925" cy="914400"/>
          </a:xfrm>
        </p:spPr>
        <p:txBody>
          <a:bodyPr/>
          <a:lstStyle/>
          <a:p>
            <a:pPr marL="742950" indent="-742950" algn="ctr" eaLnBrk="1" hangingPunct="1">
              <a:buClr>
                <a:srgbClr val="CC66FF"/>
              </a:buClr>
              <a:buFont typeface="+mj-lt"/>
              <a:buAutoNum type="alphaUcPeriod" startAt="6"/>
            </a:pPr>
            <a:r>
              <a:rPr lang="en-US" sz="3600" dirty="0">
                <a:effectLst>
                  <a:outerShdw blurRad="38100" dist="38100" dir="2700000" algn="tl">
                    <a:srgbClr val="000000">
                      <a:alpha val="43137"/>
                    </a:srgbClr>
                  </a:outerShdw>
                </a:effectLst>
              </a:rPr>
              <a:t>Genesis 32:30-32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Results of the Encounter</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Naming of the place (30)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limp (31)</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Source of Hebrew tradition (32)</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408182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2514600"/>
          </a:xfrm>
        </p:spPr>
        <p:txBody>
          <a:bodyPr/>
          <a:lstStyle/>
          <a:p>
            <a:pPr marL="0" indent="0" algn="just">
              <a:spcBef>
                <a:spcPts val="0"/>
              </a:spcBef>
              <a:buNone/>
            </a:pPr>
            <a:r>
              <a:rPr lang="en-US" altLang="en-US" sz="3050" dirty="0">
                <a:effectLst>
                  <a:outerShdw blurRad="38100" dist="38100" dir="2700000" algn="tl">
                    <a:srgbClr val="000000">
                      <a:alpha val="43137"/>
                    </a:srgbClr>
                  </a:outerShdw>
                </a:effectLst>
              </a:rPr>
              <a:t>“</a:t>
            </a:r>
            <a:r>
              <a:rPr lang="en-US" sz="3050" dirty="0">
                <a:effectLst>
                  <a:outerShdw blurRad="38100" dist="38100" dir="2700000" algn="tl">
                    <a:srgbClr val="000000">
                      <a:alpha val="43137"/>
                    </a:srgbClr>
                  </a:outerShdw>
                </a:effectLst>
              </a:rPr>
              <a:t>The account ends in verse 32 spelling out that this was the source of a Jewish eating tradition: Therefore, the children of Israel eat not the sinew of the hip which is upon the hollow of the thigh, unto this day. This refers to the sciatic nerve; and so, unto this day, the arteries and the tendons were removed before the meat was ritually prepared for Jewish consumption. However, this practice eventually was not incorporated into rabbinic Jewish law, and it is not considered part of kosher law today. However, this was the original practice, and the reason given for this practice was: because he touched the hollow of Jacob’s thigh in the sinew of the hip.”</a:t>
            </a: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4</a:t>
            </a:r>
            <a:r>
              <a:rPr lang="en-US" altLang="en-US" sz="1800" dirty="0">
                <a:effectLst>
                  <a:outerShdw blurRad="38100" dist="38100" dir="2700000" algn="tl">
                    <a:srgbClr val="000000"/>
                  </a:outerShdw>
                </a:effectLst>
                <a:latin typeface="Calibri" panose="020F0502020204030204" pitchFamily="34" charset="0"/>
                <a:cs typeface="+mn-cs"/>
              </a:rPr>
              <a:t>84-85</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868" y="121920"/>
            <a:ext cx="821932" cy="1097280"/>
          </a:xfrm>
          <a:prstGeom prst="rect">
            <a:avLst/>
          </a:prstGeom>
          <a:ln>
            <a:solidFill>
              <a:schemeClr val="tx1"/>
            </a:solidFill>
          </a:ln>
        </p:spPr>
      </p:pic>
      <p:pic>
        <p:nvPicPr>
          <p:cNvPr id="7" name="Picture 6">
            <a:extLst>
              <a:ext uri="{FF2B5EF4-FFF2-40B4-BE49-F238E27FC236}">
                <a16:creationId xmlns:a16="http://schemas.microsoft.com/office/drawing/2014/main" id="{181B7A38-30E6-4C8D-B36D-CFE3485859B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20400" y="76200"/>
            <a:ext cx="732253" cy="1097280"/>
          </a:xfrm>
          <a:prstGeom prst="rect">
            <a:avLst/>
          </a:prstGeom>
          <a:ln>
            <a:solidFill>
              <a:schemeClr val="tx1"/>
            </a:solidFill>
          </a:ln>
        </p:spPr>
      </p:pic>
    </p:spTree>
    <p:extLst>
      <p:ext uri="{BB962C8B-B14F-4D97-AF65-F5344CB8AC3E}">
        <p14:creationId xmlns:p14="http://schemas.microsoft.com/office/powerpoint/2010/main" val="4223371107"/>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828800"/>
            <a:ext cx="10972800" cy="2286000"/>
          </a:xfrm>
        </p:spPr>
        <p:txBody>
          <a:bodyPr/>
          <a:lstStyle/>
          <a:p>
            <a:pPr marL="0" indent="0" algn="just">
              <a:spcBef>
                <a:spcPts val="0"/>
              </a:spcBef>
              <a:buNone/>
              <a:defRPr/>
            </a:pPr>
            <a:r>
              <a:rPr lang="en-US" i="1" dirty="0">
                <a:effectLst>
                  <a:outerShdw blurRad="38100" dist="38100" dir="2700000" algn="tl">
                    <a:srgbClr val="000000">
                      <a:alpha val="43137"/>
                    </a:srgbClr>
                  </a:outerShdw>
                </a:effectLst>
              </a:rPr>
              <a:t>“</a:t>
            </a:r>
            <a:r>
              <a:rPr lang="en-US" b="1" dirty="0">
                <a:solidFill>
                  <a:srgbClr val="FFFFCC"/>
                </a:solidFill>
                <a:effectLst>
                  <a:outerShdw blurRad="38100" dist="38100" dir="2700000" algn="tl">
                    <a:srgbClr val="000000">
                      <a:alpha val="43137"/>
                    </a:srgbClr>
                  </a:outerShdw>
                </a:effectLst>
              </a:rPr>
              <a:t>Genesis 32:30</a:t>
            </a:r>
            <a:r>
              <a:rPr lang="en-US" dirty="0">
                <a:effectLst>
                  <a:outerShdw blurRad="38100" dist="38100" dir="2700000" algn="tl">
                    <a:srgbClr val="000000">
                      <a:alpha val="43137"/>
                    </a:srgbClr>
                  </a:outerShdw>
                </a:effectLst>
              </a:rPr>
              <a:t> (RSB:NASB1995U): 32:30 “Though the practice is not forbidden in Scripture, Jews have traditionally avoided eating the sciatic nerve (</a:t>
            </a:r>
            <a:r>
              <a:rPr lang="en-US" i="1" dirty="0">
                <a:effectLst>
                  <a:outerShdw blurRad="38100" dist="38100" dir="2700000" algn="tl">
                    <a:srgbClr val="000000">
                      <a:alpha val="43137"/>
                    </a:srgbClr>
                  </a:outerShdw>
                </a:effectLst>
              </a:rPr>
              <a:t>sinew</a:t>
            </a:r>
            <a:r>
              <a:rPr lang="en-US" dirty="0">
                <a:effectLst>
                  <a:outerShdw blurRad="38100" dist="38100" dir="2700000" algn="tl">
                    <a:srgbClr val="000000">
                      <a:alpha val="43137"/>
                    </a:srgbClr>
                  </a:outerShdw>
                </a:effectLst>
              </a:rPr>
              <a:t>) of the hind quarter of animals.”</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3495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 p. 44</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4439474"/>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7B84AC4D-59C2-4053-81EC-A24011A9A6B4}"/>
              </a:ext>
            </a:extLst>
          </p:cNvPr>
          <p:cNvGraphicFramePr>
            <a:graphicFrameLocks noGrp="1"/>
          </p:cNvGraphicFramePr>
          <p:nvPr/>
        </p:nvGraphicFramePr>
        <p:xfrm>
          <a:off x="1790700" y="228600"/>
          <a:ext cx="8610600" cy="6546130"/>
        </p:xfrm>
        <a:graphic>
          <a:graphicData uri="http://schemas.openxmlformats.org/drawingml/2006/table">
            <a:tbl>
              <a:tblPr firstRow="1" bandRow="1">
                <a:tableStyleId>{5940675A-B579-460E-94D1-54222C63F5DA}</a:tableStyleId>
              </a:tblPr>
              <a:tblGrid>
                <a:gridCol w="4305300">
                  <a:extLst>
                    <a:ext uri="{9D8B030D-6E8A-4147-A177-3AD203B41FA5}">
                      <a16:colId xmlns:a16="http://schemas.microsoft.com/office/drawing/2014/main" val="319069713"/>
                    </a:ext>
                  </a:extLst>
                </a:gridCol>
                <a:gridCol w="4305300">
                  <a:extLst>
                    <a:ext uri="{9D8B030D-6E8A-4147-A177-3AD203B41FA5}">
                      <a16:colId xmlns:a16="http://schemas.microsoft.com/office/drawing/2014/main" val="352119831"/>
                    </a:ext>
                  </a:extLst>
                </a:gridCol>
              </a:tblGrid>
              <a:tr h="838200">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3600" dirty="0">
                          <a:solidFill>
                            <a:schemeClr val="tx2"/>
                          </a:solidFill>
                          <a:latin typeface="Calibri" panose="020F0502020204030204" pitchFamily="34" charset="0"/>
                          <a:ea typeface="+mj-ea"/>
                          <a:cs typeface="+mj-cs"/>
                        </a:rPr>
                        <a:t>Beginning Themes</a:t>
                      </a:r>
                      <a:endParaRPr lang="en-US" sz="3600" noProof="0" dirty="0">
                        <a:solidFill>
                          <a:schemeClr val="tx2"/>
                        </a:solidFill>
                        <a:latin typeface="Calibri" panose="020F0502020204030204" pitchFamily="34" charset="0"/>
                        <a:ea typeface="+mj-ea"/>
                        <a:cs typeface="+mj-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45720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5080952"/>
                  </a:ext>
                </a:extLst>
              </a:tr>
              <a:tr h="4916078">
                <a:tc>
                  <a:txBody>
                    <a:bodyPr/>
                    <a:lstStyle/>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Universe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Life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Man</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Marriage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Evil</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Clothing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Religion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Salvation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Language</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Government</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Nations</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a:t>
                      </a: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04485221"/>
                  </a:ext>
                </a:extLst>
              </a:tr>
              <a:tr h="791852">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Morris, </a:t>
                      </a:r>
                      <a:r>
                        <a:rPr lang="en-US" sz="2000" i="1" dirty="0">
                          <a:effectLst>
                            <a:outerShdw blurRad="38100" dist="38100" dir="2700000" algn="tl">
                              <a:srgbClr val="000000"/>
                            </a:outerShdw>
                          </a:effectLst>
                          <a:latin typeface="Calibri" panose="020F0502020204030204" pitchFamily="34" charset="0"/>
                          <a:cs typeface="Arial" panose="020B0604020202020204" pitchFamily="34" charset="0"/>
                        </a:rPr>
                        <a:t>Genesis Record</a:t>
                      </a: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 18-20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2565561"/>
                  </a:ext>
                </a:extLst>
              </a:tr>
            </a:tbl>
          </a:graphicData>
        </a:graphic>
      </p:graphicFrame>
      <p:pic>
        <p:nvPicPr>
          <p:cNvPr id="12" name="Picture 4" descr="5 Bible Lessons to Learn From the Book of Genesis | Jack Wellman">
            <a:extLst>
              <a:ext uri="{FF2B5EF4-FFF2-40B4-BE49-F238E27FC236}">
                <a16:creationId xmlns:a16="http://schemas.microsoft.com/office/drawing/2014/main" id="{BB928A33-AF8F-4BCD-AF26-AFBCC9F57C4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66271" y="2743200"/>
            <a:ext cx="205946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462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62456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200" y="1447800"/>
            <a:ext cx="86106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Family sent away (22-23)</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wrestles with the Angel of the Lord (24)</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thigh dislocated (25)</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Struggle for blessing (26-28)</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Angel of the Lord’s identity (29)</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Results of the encounter (30-32)</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32:22-32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Peniel</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4272" y="3410607"/>
            <a:ext cx="3224783" cy="2743200"/>
          </a:xfrm>
          <a:prstGeom prst="rect">
            <a:avLst/>
          </a:prstGeom>
        </p:spPr>
      </p:pic>
    </p:spTree>
    <p:extLst>
      <p:ext uri="{BB962C8B-B14F-4D97-AF65-F5344CB8AC3E}">
        <p14:creationId xmlns:p14="http://schemas.microsoft.com/office/powerpoint/2010/main" val="800564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34803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2895600"/>
          </a:xfrm>
        </p:spPr>
        <p:txBody>
          <a:bodyPr/>
          <a:lstStyle/>
          <a:p>
            <a:pPr marL="0" indent="0" algn="just">
              <a:spcBef>
                <a:spcPts val="0"/>
              </a:spcBef>
              <a:buNone/>
            </a:pPr>
            <a:r>
              <a:rPr lang="en-US" altLang="en-US" sz="3100" dirty="0">
                <a:effectLst>
                  <a:outerShdw blurRad="38100" dist="38100" dir="2700000" algn="tl">
                    <a:srgbClr val="000000">
                      <a:alpha val="43137"/>
                    </a:srgbClr>
                  </a:outerShdw>
                </a:effectLst>
              </a:rPr>
              <a:t>“</a:t>
            </a:r>
            <a:r>
              <a:rPr lang="en-US" sz="3100" dirty="0">
                <a:effectLst>
                  <a:outerShdw blurRad="38100" dist="38100" dir="2700000" algn="tl">
                    <a:srgbClr val="000000">
                      <a:alpha val="43137"/>
                    </a:srgbClr>
                  </a:outerShdw>
                </a:effectLst>
              </a:rPr>
              <a:t>In the previous section, in the Hebrew text, the word </a:t>
            </a:r>
            <a:r>
              <a:rPr lang="en-US" sz="3100" i="1" dirty="0">
                <a:effectLst>
                  <a:outerShdw blurRad="38100" dist="38100" dir="2700000" algn="tl">
                    <a:srgbClr val="000000">
                      <a:alpha val="43137"/>
                    </a:srgbClr>
                  </a:outerShdw>
                </a:effectLst>
              </a:rPr>
              <a:t>face</a:t>
            </a:r>
            <a:r>
              <a:rPr lang="en-US" sz="3100" dirty="0">
                <a:effectLst>
                  <a:outerShdw blurRad="38100" dist="38100" dir="2700000" algn="tl">
                    <a:srgbClr val="000000">
                      <a:alpha val="43137"/>
                    </a:srgbClr>
                  </a:outerShdw>
                </a:effectLst>
              </a:rPr>
              <a:t> appeared five times: </a:t>
            </a:r>
            <a:r>
              <a:rPr lang="en-US" sz="3100" i="1" dirty="0">
                <a:effectLst>
                  <a:outerShdw blurRad="38100" dist="38100" dir="2700000" algn="tl">
                    <a:srgbClr val="000000">
                      <a:alpha val="43137"/>
                    </a:srgbClr>
                  </a:outerShdw>
                </a:effectLst>
              </a:rPr>
              <a:t>that I may cover his face</a:t>
            </a:r>
            <a:r>
              <a:rPr lang="en-US" sz="3100" dirty="0">
                <a:effectLst>
                  <a:outerShdw blurRad="38100" dist="38100" dir="2700000" algn="tl">
                    <a:srgbClr val="000000">
                      <a:alpha val="43137"/>
                    </a:srgbClr>
                  </a:outerShdw>
                </a:effectLst>
              </a:rPr>
              <a:t>, to appease him; </a:t>
            </a:r>
            <a:r>
              <a:rPr lang="en-US" sz="3100" i="1" dirty="0">
                <a:effectLst>
                  <a:outerShdw blurRad="38100" dist="38100" dir="2700000" algn="tl">
                    <a:srgbClr val="000000">
                      <a:alpha val="43137"/>
                    </a:srgbClr>
                  </a:outerShdw>
                </a:effectLst>
              </a:rPr>
              <a:t>gifts that go before my face</a:t>
            </a:r>
            <a:r>
              <a:rPr lang="en-US" sz="3100" dirty="0">
                <a:effectLst>
                  <a:outerShdw blurRad="38100" dist="38100" dir="2700000" algn="tl">
                    <a:srgbClr val="000000">
                      <a:alpha val="43137"/>
                    </a:srgbClr>
                  </a:outerShdw>
                </a:effectLst>
              </a:rPr>
              <a:t>, gifts that precede me; </a:t>
            </a:r>
            <a:r>
              <a:rPr lang="en-US" sz="3100" i="1" dirty="0">
                <a:effectLst>
                  <a:outerShdw blurRad="38100" dist="38100" dir="2700000" algn="tl">
                    <a:srgbClr val="000000">
                      <a:alpha val="43137"/>
                    </a:srgbClr>
                  </a:outerShdw>
                </a:effectLst>
              </a:rPr>
              <a:t>when I see his face</a:t>
            </a:r>
            <a:r>
              <a:rPr lang="en-US" sz="3100" dirty="0">
                <a:effectLst>
                  <a:outerShdw blurRad="38100" dist="38100" dir="2700000" algn="tl">
                    <a:srgbClr val="000000">
                      <a:alpha val="43137"/>
                    </a:srgbClr>
                  </a:outerShdw>
                </a:effectLst>
              </a:rPr>
              <a:t>, when I face him; </a:t>
            </a:r>
            <a:r>
              <a:rPr lang="en-US" sz="3100" i="1" dirty="0">
                <a:effectLst>
                  <a:outerShdw blurRad="38100" dist="38100" dir="2700000" algn="tl">
                    <a:srgbClr val="000000">
                      <a:alpha val="43137"/>
                    </a:srgbClr>
                  </a:outerShdw>
                </a:effectLst>
              </a:rPr>
              <a:t>he will raise my face</a:t>
            </a:r>
            <a:r>
              <a:rPr lang="en-US" sz="3100" dirty="0">
                <a:effectLst>
                  <a:outerShdw blurRad="38100" dist="38100" dir="2700000" algn="tl">
                    <a:srgbClr val="000000">
                      <a:alpha val="43137"/>
                    </a:srgbClr>
                  </a:outerShdw>
                </a:effectLst>
              </a:rPr>
              <a:t>, he will forgive me; and </a:t>
            </a:r>
            <a:r>
              <a:rPr lang="en-US" sz="3100" i="1" dirty="0">
                <a:effectLst>
                  <a:outerShdw blurRad="38100" dist="38100" dir="2700000" algn="tl">
                    <a:srgbClr val="000000">
                      <a:alpha val="43137"/>
                    </a:srgbClr>
                  </a:outerShdw>
                </a:effectLst>
              </a:rPr>
              <a:t>the gifts went on ahead of his face</a:t>
            </a:r>
            <a:r>
              <a:rPr lang="en-US" sz="3100" dirty="0">
                <a:effectLst>
                  <a:outerShdw blurRad="38100" dist="38100" dir="2700000" algn="tl">
                    <a:srgbClr val="000000">
                      <a:alpha val="43137"/>
                    </a:srgbClr>
                  </a:outerShdw>
                </a:effectLst>
              </a:rPr>
              <a:t>, went ahead of him. This sets the stage for this next division about Peniel, the Face of God.”</a:t>
            </a: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4</a:t>
            </a:r>
            <a:r>
              <a:rPr lang="en-US" altLang="en-US" sz="1800" dirty="0">
                <a:effectLst>
                  <a:outerShdw blurRad="38100" dist="38100" dir="2700000" algn="tl">
                    <a:srgbClr val="000000"/>
                  </a:outerShdw>
                </a:effectLst>
                <a:latin typeface="Calibri" panose="020F0502020204030204" pitchFamily="34" charset="0"/>
                <a:cs typeface="+mn-cs"/>
              </a:rPr>
              <a:t>81</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868" y="121920"/>
            <a:ext cx="821932" cy="1097280"/>
          </a:xfrm>
          <a:prstGeom prst="rect">
            <a:avLst/>
          </a:prstGeom>
          <a:ln>
            <a:solidFill>
              <a:schemeClr val="tx1"/>
            </a:solidFill>
          </a:ln>
        </p:spPr>
      </p:pic>
      <p:pic>
        <p:nvPicPr>
          <p:cNvPr id="7" name="Picture 6">
            <a:extLst>
              <a:ext uri="{FF2B5EF4-FFF2-40B4-BE49-F238E27FC236}">
                <a16:creationId xmlns:a16="http://schemas.microsoft.com/office/drawing/2014/main" id="{181B7A38-30E6-4C8D-B36D-CFE3485859B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20400" y="76200"/>
            <a:ext cx="732253" cy="1097280"/>
          </a:xfrm>
          <a:prstGeom prst="rect">
            <a:avLst/>
          </a:prstGeom>
          <a:ln>
            <a:solidFill>
              <a:schemeClr val="tx1"/>
            </a:solidFill>
          </a:ln>
        </p:spPr>
      </p:pic>
    </p:spTree>
    <p:extLst>
      <p:ext uri="{BB962C8B-B14F-4D97-AF65-F5344CB8AC3E}">
        <p14:creationId xmlns:p14="http://schemas.microsoft.com/office/powerpoint/2010/main" val="114618047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REVIOUS_ACTIVE_SLIDE" val="10373"/>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35442</TotalTime>
  <Words>2982</Words>
  <Application>Microsoft Office PowerPoint</Application>
  <PresentationFormat>Widescreen</PresentationFormat>
  <Paragraphs>342</Paragraphs>
  <Slides>86</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86</vt:i4>
      </vt:variant>
    </vt:vector>
  </HeadingPairs>
  <TitlesOfParts>
    <vt:vector size="91" baseType="lpstr">
      <vt:lpstr>Arial</vt:lpstr>
      <vt:lpstr>Calibri</vt:lpstr>
      <vt:lpstr>Times New Roman</vt:lpstr>
      <vt:lpstr>Wingdings</vt:lpstr>
      <vt:lpstr>Azure</vt:lpstr>
      <vt:lpstr>PowerPoint Presentation</vt:lpstr>
      <vt:lpstr>GENESIS STRUCTURE</vt:lpstr>
      <vt:lpstr>PowerPoint Presentation</vt:lpstr>
      <vt:lpstr>Genesis 32:1‒33:17 Jacob and Esau</vt:lpstr>
      <vt:lpstr>III. Genesis 32:22-32 Peniel</vt:lpstr>
      <vt:lpstr>III. Genesis 32:22-32 Peniel</vt:lpstr>
      <vt:lpstr>Genesis 32:22-23 Family Sent Away</vt:lpstr>
      <vt:lpstr>Genesis 32:22-23 Family Sent Away</vt:lpstr>
      <vt:lpstr>PowerPoint Presentation</vt:lpstr>
      <vt:lpstr>Genesis 32:22-23 Family Sent Away</vt:lpstr>
      <vt:lpstr>PowerPoint Presentation</vt:lpstr>
      <vt:lpstr>Genesis 32:22-23 Family Sent Away</vt:lpstr>
      <vt:lpstr>PowerPoint Presentation</vt:lpstr>
      <vt:lpstr>PowerPoint Presentation</vt:lpstr>
      <vt:lpstr>Genesis 32:22-23 Family Sent Away</vt:lpstr>
      <vt:lpstr>PowerPoint Presentation</vt:lpstr>
      <vt:lpstr>III. Genesis 32:22-32 Peniel</vt:lpstr>
      <vt:lpstr>Genesis 32:24 Jacob’s Wrestles with the Angel of the Lord</vt:lpstr>
      <vt:lpstr>Genesis 32:24 Jacob’s Wrestles with the Angel of the Lord</vt:lpstr>
      <vt:lpstr>Genesis 32:24 Jacob’s Wrestles with the Angel of the Lord</vt:lpstr>
      <vt:lpstr>PowerPoint Presentation</vt:lpstr>
      <vt:lpstr>PowerPoint Presentation</vt:lpstr>
      <vt:lpstr>PowerPoint Presentation</vt:lpstr>
      <vt:lpstr>PowerPoint Presentation</vt:lpstr>
      <vt:lpstr>PowerPoint Presentation</vt:lpstr>
      <vt:lpstr>III. Genesis 32:22-32 Peniel</vt:lpstr>
      <vt:lpstr>Genesis 32:25 Jacob’s Thigh Dislocated</vt:lpstr>
      <vt:lpstr>Genesis 32:25 Jacob’s Thigh Dislocated</vt:lpstr>
      <vt:lpstr>Evidence of Abrahamic Covenant’s Unconditional Nature</vt:lpstr>
      <vt:lpstr>Genesis 32:25 Jacob’s Thigh Dislocated</vt:lpstr>
      <vt:lpstr>Genesis 32:25 Jacob’s Thigh Dislocated</vt:lpstr>
      <vt:lpstr>Genesis 32:25 Jacob’s Thigh Dislocated</vt:lpstr>
      <vt:lpstr>III. Genesis 32:22-32 Peniel</vt:lpstr>
      <vt:lpstr>Genesis 32:26-28 Struggle for Blessing</vt:lpstr>
      <vt:lpstr>Genesis 32:26-28 Struggle for Blessing</vt:lpstr>
      <vt:lpstr>Genesis 32:26 Angel of the Lord’s Demand</vt:lpstr>
      <vt:lpstr>Genesis 32:26 Angel of the Lord’s Demand</vt:lpstr>
      <vt:lpstr>Genesis 32:26 Angel of the Lord’s Demand</vt:lpstr>
      <vt:lpstr>Genesis 32:26 Angel of the Lord’s Demand</vt:lpstr>
      <vt:lpstr>PowerPoint Presentation</vt:lpstr>
      <vt:lpstr>PowerPoint Presentation</vt:lpstr>
      <vt:lpstr>PowerPoint Presentation</vt:lpstr>
      <vt:lpstr>Genesis 32:26-28 Struggle for Blessing</vt:lpstr>
      <vt:lpstr>Genesis 32:27-28 Change of Names</vt:lpstr>
      <vt:lpstr>Genesis 32:27-28 Change of Names</vt:lpstr>
      <vt:lpstr>Genesis 32:27-28 Change of Names</vt:lpstr>
      <vt:lpstr>PowerPoint Presentation</vt:lpstr>
      <vt:lpstr>PowerPoint Presentation</vt:lpstr>
      <vt:lpstr>PowerPoint Presentation</vt:lpstr>
      <vt:lpstr>PowerPoint Presentation</vt:lpstr>
      <vt:lpstr>PowerPoint Presentation</vt:lpstr>
      <vt:lpstr>PowerPoint Presentation</vt:lpstr>
      <vt:lpstr>Genesis 12‒25 Abraham’s Early Journeys</vt:lpstr>
      <vt:lpstr>PowerPoint Presentation</vt:lpstr>
      <vt:lpstr>PowerPoint Presentation</vt:lpstr>
      <vt:lpstr>III. Genesis 32:22-32 Peniel</vt:lpstr>
      <vt:lpstr>Genesis 32:29 Angel of the Lord’s Identity</vt:lpstr>
      <vt:lpstr>Genesis 32:29 Angel of the Lord’s Identity</vt:lpstr>
      <vt:lpstr>PowerPoint Presentation</vt:lpstr>
      <vt:lpstr>PowerPoint Presentation</vt:lpstr>
      <vt:lpstr>PowerPoint Presentation</vt:lpstr>
      <vt:lpstr>Names for God in Genesis</vt:lpstr>
      <vt:lpstr>Genesis 32:29 Angel of the Lord’s Identity</vt:lpstr>
      <vt:lpstr>PowerPoint Presentation</vt:lpstr>
      <vt:lpstr>PowerPoint Presentation</vt:lpstr>
      <vt:lpstr>PowerPoint Presentation</vt:lpstr>
      <vt:lpstr>Genesis 32:29 Angel of the Lord’s Identity</vt:lpstr>
      <vt:lpstr>PowerPoint Presentation</vt:lpstr>
      <vt:lpstr>PowerPoint Presentation</vt:lpstr>
      <vt:lpstr>PowerPoint Presentation</vt:lpstr>
      <vt:lpstr>III. Genesis 32:22-32 Peniel</vt:lpstr>
      <vt:lpstr>Genesis 32:30-32 Results of the Encounter</vt:lpstr>
      <vt:lpstr>Genesis 32:30-32 Results of the Encounter</vt:lpstr>
      <vt:lpstr>PowerPoint Presentation</vt:lpstr>
      <vt:lpstr>PowerPoint Presentation</vt:lpstr>
      <vt:lpstr>PowerPoint Presentation</vt:lpstr>
      <vt:lpstr>PowerPoint Presentation</vt:lpstr>
      <vt:lpstr>PowerPoint Presentation</vt:lpstr>
      <vt:lpstr>Genesis 32:30-32 Results of the Encounter</vt:lpstr>
      <vt:lpstr>Genesis 32:30-32 Results of the Encounter</vt:lpstr>
      <vt:lpstr>PowerPoint Presentation</vt:lpstr>
      <vt:lpstr>PowerPoint Presentation</vt:lpstr>
      <vt:lpstr>PowerPoint Presentation</vt:lpstr>
      <vt:lpstr>Conclusion</vt:lpstr>
      <vt:lpstr>III. Genesis 32:22-32 Peniel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131 - 32v22-32 - 16x9</dc:title>
  <dc:subject>Genesis 32</dc:subject>
  <dc:creator>A. Woods</dc:creator>
  <dc:description>Modified by Jim McGowan</dc:description>
  <cp:lastModifiedBy>anne woods</cp:lastModifiedBy>
  <cp:revision>3610</cp:revision>
  <cp:lastPrinted>2023-08-17T17:25:24Z</cp:lastPrinted>
  <dcterms:created xsi:type="dcterms:W3CDTF">2009-03-17T12:21:13Z</dcterms:created>
  <dcterms:modified xsi:type="dcterms:W3CDTF">2023-08-19T23:01:02Z</dcterms:modified>
</cp:coreProperties>
</file>