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6"/>
  </p:notesMasterIdLst>
  <p:handoutMasterIdLst>
    <p:handoutMasterId r:id="rId57"/>
  </p:handoutMasterIdLst>
  <p:sldIdLst>
    <p:sldId id="2094" r:id="rId2"/>
    <p:sldId id="9505" r:id="rId3"/>
    <p:sldId id="9806" r:id="rId4"/>
    <p:sldId id="10250" r:id="rId5"/>
    <p:sldId id="10253" r:id="rId6"/>
    <p:sldId id="10278" r:id="rId7"/>
    <p:sldId id="10279" r:id="rId8"/>
    <p:sldId id="10280" r:id="rId9"/>
    <p:sldId id="10282" r:id="rId10"/>
    <p:sldId id="10283" r:id="rId11"/>
    <p:sldId id="10284" r:id="rId12"/>
    <p:sldId id="10285" r:id="rId13"/>
    <p:sldId id="10286" r:id="rId14"/>
    <p:sldId id="10287" r:id="rId15"/>
    <p:sldId id="10288" r:id="rId16"/>
    <p:sldId id="10318" r:id="rId17"/>
    <p:sldId id="10319" r:id="rId18"/>
    <p:sldId id="3538" r:id="rId19"/>
    <p:sldId id="492" r:id="rId20"/>
    <p:sldId id="818" r:id="rId21"/>
    <p:sldId id="10281" r:id="rId22"/>
    <p:sldId id="10254" r:id="rId23"/>
    <p:sldId id="10289" r:id="rId24"/>
    <p:sldId id="10290" r:id="rId25"/>
    <p:sldId id="10292" r:id="rId26"/>
    <p:sldId id="10293" r:id="rId27"/>
    <p:sldId id="10298" r:id="rId28"/>
    <p:sldId id="10309" r:id="rId29"/>
    <p:sldId id="10310" r:id="rId30"/>
    <p:sldId id="10311" r:id="rId31"/>
    <p:sldId id="10294" r:id="rId32"/>
    <p:sldId id="10302" r:id="rId33"/>
    <p:sldId id="10312" r:id="rId34"/>
    <p:sldId id="10313" r:id="rId35"/>
    <p:sldId id="8974" r:id="rId36"/>
    <p:sldId id="6439" r:id="rId37"/>
    <p:sldId id="10314" r:id="rId38"/>
    <p:sldId id="10291" r:id="rId39"/>
    <p:sldId id="10295" r:id="rId40"/>
    <p:sldId id="10315" r:id="rId41"/>
    <p:sldId id="10316" r:id="rId42"/>
    <p:sldId id="10255" r:id="rId43"/>
    <p:sldId id="10159" r:id="rId44"/>
    <p:sldId id="728" r:id="rId45"/>
    <p:sldId id="680" r:id="rId46"/>
    <p:sldId id="1323" r:id="rId47"/>
    <p:sldId id="3863" r:id="rId48"/>
    <p:sldId id="10256" r:id="rId49"/>
    <p:sldId id="10306" r:id="rId50"/>
    <p:sldId id="10307" r:id="rId51"/>
    <p:sldId id="10308" r:id="rId52"/>
    <p:sldId id="7655" r:id="rId53"/>
    <p:sldId id="10257" r:id="rId54"/>
    <p:sldId id="7975" r:id="rId55"/>
  </p:sldIdLst>
  <p:sldSz cx="12192000" cy="6858000"/>
  <p:notesSz cx="7315200" cy="9601200"/>
  <p:custDataLst>
    <p:tags r:id="rId5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8000"/>
    <a:srgbClr val="CC66FF"/>
    <a:srgbClr val="00FF00"/>
    <a:srgbClr val="99FFCC"/>
    <a:srgbClr val="FF99FF"/>
    <a:srgbClr val="FF00FF"/>
    <a:srgbClr val="00CCFF"/>
    <a:srgbClr val="000066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7C2F78-BA76-4485-98F7-1652D4E53716}" v="6" dt="2023-07-22T23:16:34.974"/>
  </p1510:revLst>
</p1510:revInfo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2" autoAdjust="0"/>
    <p:restoredTop sz="96191" autoAdjust="0"/>
  </p:normalViewPr>
  <p:slideViewPr>
    <p:cSldViewPr>
      <p:cViewPr varScale="1">
        <p:scale>
          <a:sx n="61" d="100"/>
          <a:sy n="61" d="100"/>
        </p:scale>
        <p:origin x="78" y="3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64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BC7C2F78-BA76-4485-98F7-1652D4E53716}"/>
    <pc:docChg chg="modSld">
      <pc:chgData name="Jim McGowan" userId="e2c7446dd3aca506" providerId="LiveId" clId="{BC7C2F78-BA76-4485-98F7-1652D4E53716}" dt="2023-07-22T23:16:34.974" v="5" actId="1440"/>
      <pc:docMkLst>
        <pc:docMk/>
      </pc:docMkLst>
      <pc:sldChg chg="modSp">
        <pc:chgData name="Jim McGowan" userId="e2c7446dd3aca506" providerId="LiveId" clId="{BC7C2F78-BA76-4485-98F7-1652D4E53716}" dt="2023-07-22T23:16:34.974" v="5" actId="1440"/>
        <pc:sldMkLst>
          <pc:docMk/>
          <pc:sldMk cId="534627724" sldId="10249"/>
        </pc:sldMkLst>
        <pc:picChg chg="mod">
          <ac:chgData name="Jim McGowan" userId="e2c7446dd3aca506" providerId="LiveId" clId="{BC7C2F78-BA76-4485-98F7-1652D4E53716}" dt="2023-07-22T23:16:34.974" v="5" actId="1440"/>
          <ac:picMkLst>
            <pc:docMk/>
            <pc:sldMk cId="534627724" sldId="10249"/>
            <ac:picMk id="1026" creationId="{7FDAA679-F93D-F534-E0DE-BF1DFAE6FF40}"/>
          </ac:picMkLst>
        </pc:picChg>
      </pc:sldChg>
    </pc:docChg>
  </pc:docChgLst>
  <pc:docChgLst>
    <pc:chgData name="Jim McGowan" userId="e2c7446dd3aca506" providerId="LiveId" clId="{FC1EC93F-9578-48BE-A968-4B37445B56E0}"/>
    <pc:docChg chg="custSel modSld sldOrd">
      <pc:chgData name="Jim McGowan" userId="e2c7446dd3aca506" providerId="LiveId" clId="{FC1EC93F-9578-48BE-A968-4B37445B56E0}" dt="2023-07-09T17:26:43.939" v="14"/>
      <pc:docMkLst>
        <pc:docMk/>
      </pc:docMkLst>
      <pc:sldChg chg="delSp mod ord">
        <pc:chgData name="Jim McGowan" userId="e2c7446dd3aca506" providerId="LiveId" clId="{FC1EC93F-9578-48BE-A968-4B37445B56E0}" dt="2023-07-09T17:26:43.939" v="14"/>
        <pc:sldMkLst>
          <pc:docMk/>
          <pc:sldMk cId="2622797135" sldId="6577"/>
        </pc:sldMkLst>
        <pc:picChg chg="del">
          <ac:chgData name="Jim McGowan" userId="e2c7446dd3aca506" providerId="LiveId" clId="{FC1EC93F-9578-48BE-A968-4B37445B56E0}" dt="2023-07-09T17:22:11.224" v="8" actId="478"/>
          <ac:picMkLst>
            <pc:docMk/>
            <pc:sldMk cId="2622797135" sldId="6577"/>
            <ac:picMk id="3" creationId="{D11482C0-C2ED-C406-1733-2548810D25EA}"/>
          </ac:picMkLst>
        </pc:picChg>
      </pc:sldChg>
      <pc:sldChg chg="modSp mod">
        <pc:chgData name="Jim McGowan" userId="e2c7446dd3aca506" providerId="LiveId" clId="{FC1EC93F-9578-48BE-A968-4B37445B56E0}" dt="2023-07-09T16:55:03.956" v="1" actId="6549"/>
        <pc:sldMkLst>
          <pc:docMk/>
          <pc:sldMk cId="2704483426" sldId="10150"/>
        </pc:sldMkLst>
        <pc:spChg chg="mod">
          <ac:chgData name="Jim McGowan" userId="e2c7446dd3aca506" providerId="LiveId" clId="{FC1EC93F-9578-48BE-A968-4B37445B56E0}" dt="2023-07-09T16:55:03.956" v="1" actId="6549"/>
          <ac:spMkLst>
            <pc:docMk/>
            <pc:sldMk cId="2704483426" sldId="10150"/>
            <ac:spMk id="161795" creationId="{00000000-0000-0000-0000-000000000000}"/>
          </ac:spMkLst>
        </pc:spChg>
      </pc:sldChg>
      <pc:sldChg chg="modSp mod">
        <pc:chgData name="Jim McGowan" userId="e2c7446dd3aca506" providerId="LiveId" clId="{FC1EC93F-9578-48BE-A968-4B37445B56E0}" dt="2023-07-09T16:55:19.829" v="3" actId="6549"/>
        <pc:sldMkLst>
          <pc:docMk/>
          <pc:sldMk cId="4248253767" sldId="10179"/>
        </pc:sldMkLst>
        <pc:spChg chg="mod">
          <ac:chgData name="Jim McGowan" userId="e2c7446dd3aca506" providerId="LiveId" clId="{FC1EC93F-9578-48BE-A968-4B37445B56E0}" dt="2023-07-09T16:55:19.829" v="3" actId="6549"/>
          <ac:spMkLst>
            <pc:docMk/>
            <pc:sldMk cId="4248253767" sldId="10179"/>
            <ac:spMk id="161795" creationId="{00000000-0000-0000-0000-000000000000}"/>
          </ac:spMkLst>
        </pc:spChg>
      </pc:sldChg>
      <pc:sldChg chg="modSp mod">
        <pc:chgData name="Jim McGowan" userId="e2c7446dd3aca506" providerId="LiveId" clId="{FC1EC93F-9578-48BE-A968-4B37445B56E0}" dt="2023-07-09T16:55:26.385" v="5" actId="6549"/>
        <pc:sldMkLst>
          <pc:docMk/>
          <pc:sldMk cId="513197400" sldId="10180"/>
        </pc:sldMkLst>
        <pc:spChg chg="mod">
          <ac:chgData name="Jim McGowan" userId="e2c7446dd3aca506" providerId="LiveId" clId="{FC1EC93F-9578-48BE-A968-4B37445B56E0}" dt="2023-07-09T16:55:26.385" v="5" actId="6549"/>
          <ac:spMkLst>
            <pc:docMk/>
            <pc:sldMk cId="513197400" sldId="10180"/>
            <ac:spMk id="161795" creationId="{00000000-0000-0000-0000-000000000000}"/>
          </ac:spMkLst>
        </pc:spChg>
      </pc:sldChg>
      <pc:sldChg chg="modSp mod">
        <pc:chgData name="Jim McGowan" userId="e2c7446dd3aca506" providerId="LiveId" clId="{FC1EC93F-9578-48BE-A968-4B37445B56E0}" dt="2023-07-09T16:55:31.461" v="7" actId="6549"/>
        <pc:sldMkLst>
          <pc:docMk/>
          <pc:sldMk cId="723746891" sldId="10181"/>
        </pc:sldMkLst>
        <pc:spChg chg="mod">
          <ac:chgData name="Jim McGowan" userId="e2c7446dd3aca506" providerId="LiveId" clId="{FC1EC93F-9578-48BE-A968-4B37445B56E0}" dt="2023-07-09T16:55:31.461" v="7" actId="6549"/>
          <ac:spMkLst>
            <pc:docMk/>
            <pc:sldMk cId="723746891" sldId="10181"/>
            <ac:spMk id="161795" creationId="{00000000-0000-0000-0000-000000000000}"/>
          </ac:spMkLst>
        </pc:spChg>
      </pc:sldChg>
    </pc:docChg>
  </pc:docChgLst>
  <pc:docChgLst>
    <pc:chgData name="Jim McGowan" userId="e2c7446dd3aca506" providerId="LiveId" clId="{2FE9CEB1-4D39-4FFC-B1C9-C823B4A6D77B}"/>
    <pc:docChg chg="addSld modSld">
      <pc:chgData name="Jim McGowan" userId="e2c7446dd3aca506" providerId="LiveId" clId="{2FE9CEB1-4D39-4FFC-B1C9-C823B4A6D77B}" dt="2023-06-11T17:27:33.657" v="22" actId="12789"/>
      <pc:docMkLst>
        <pc:docMk/>
      </pc:docMkLst>
      <pc:sldChg chg="modSp mod">
        <pc:chgData name="Jim McGowan" userId="e2c7446dd3aca506" providerId="LiveId" clId="{2FE9CEB1-4D39-4FFC-B1C9-C823B4A6D77B}" dt="2023-06-11T17:23:31.867" v="2" actId="115"/>
        <pc:sldMkLst>
          <pc:docMk/>
          <pc:sldMk cId="2882724961" sldId="10106"/>
        </pc:sldMkLst>
        <pc:spChg chg="mod">
          <ac:chgData name="Jim McGowan" userId="e2c7446dd3aca506" providerId="LiveId" clId="{2FE9CEB1-4D39-4FFC-B1C9-C823B4A6D77B}" dt="2023-06-11T17:23:31.867" v="2" actId="115"/>
          <ac:spMkLst>
            <pc:docMk/>
            <pc:sldMk cId="2882724961" sldId="10106"/>
            <ac:spMk id="68611" creationId="{00000000-0000-0000-0000-000000000000}"/>
          </ac:spMkLst>
        </pc:spChg>
      </pc:sldChg>
      <pc:sldChg chg="delSp modSp add mod">
        <pc:chgData name="Jim McGowan" userId="e2c7446dd3aca506" providerId="LiveId" clId="{2FE9CEB1-4D39-4FFC-B1C9-C823B4A6D77B}" dt="2023-06-11T17:27:33.657" v="22" actId="12789"/>
        <pc:sldMkLst>
          <pc:docMk/>
          <pc:sldMk cId="3812181960" sldId="10183"/>
        </pc:sldMkLst>
        <pc:spChg chg="del mod">
          <ac:chgData name="Jim McGowan" userId="e2c7446dd3aca506" providerId="LiveId" clId="{2FE9CEB1-4D39-4FFC-B1C9-C823B4A6D77B}" dt="2023-06-11T17:27:23.987" v="20" actId="478"/>
          <ac:spMkLst>
            <pc:docMk/>
            <pc:sldMk cId="3812181960" sldId="10183"/>
            <ac:spMk id="4" creationId="{00000000-0000-0000-0000-000000000000}"/>
          </ac:spMkLst>
        </pc:spChg>
        <pc:spChg chg="mod">
          <ac:chgData name="Jim McGowan" userId="e2c7446dd3aca506" providerId="LiveId" clId="{2FE9CEB1-4D39-4FFC-B1C9-C823B4A6D77B}" dt="2023-06-11T17:27:33.657" v="22" actId="12789"/>
          <ac:spMkLst>
            <pc:docMk/>
            <pc:sldMk cId="3812181960" sldId="10183"/>
            <ac:spMk id="686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802" tIns="53903" rIns="107802" bIns="53903" numCol="1" anchor="b" anchorCtr="0" compatLnSpc="1">
            <a:prstTxWarp prst="textNoShape">
              <a:avLst/>
            </a:prstTxWarp>
          </a:bodyPr>
          <a:lstStyle>
            <a:lvl1pPr defTabSz="1019412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3" y="120405"/>
            <a:ext cx="4089536" cy="793995"/>
          </a:xfrm>
          <a:prstGeom prst="rect">
            <a:avLst/>
          </a:prstGeom>
        </p:spPr>
        <p:txBody>
          <a:bodyPr vert="horz" lIns="118243" tIns="59121" rIns="118243" bIns="59121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600" dirty="0"/>
              <a:t>Dr. Andy Woods</a:t>
            </a:r>
          </a:p>
          <a:p>
            <a:pPr>
              <a:defRPr/>
            </a:pPr>
            <a:r>
              <a:rPr lang="en-US" sz="1600" dirty="0"/>
              <a:t>Genesis 130 - 32v13-21</a:t>
            </a:r>
          </a:p>
          <a:p>
            <a:pPr>
              <a:defRPr/>
            </a:pPr>
            <a:r>
              <a:rPr lang="en-US" sz="1600" dirty="0"/>
              <a:t>08-13-2023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8/12/2023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6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579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658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970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15681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20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32:14-15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Enumerated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3" y="1524000"/>
            <a:ext cx="5731388" cy="1752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Goats (14a)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Rams (14b)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Camels (15a)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Cows (15b)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Bulls (15c)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Donkeys (15d)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34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32:14-15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Enumerated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3" y="1524000"/>
            <a:ext cx="5731388" cy="1752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Goats (14a)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Rams (14b)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Camels (15a)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Cows (15b)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Bulls (15c)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Donkeys (15d)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32:14-15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Enumerated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3" y="1524000"/>
            <a:ext cx="5731388" cy="1752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Goats (14a)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Rams (14b)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Camels (15a)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Cows (15b)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Bulls (15c)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Donkeys (15d)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32:14-15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Enumerated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3" y="1524000"/>
            <a:ext cx="5731388" cy="1752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Goats (14a)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Rams (14b)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Camels (15a)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Cows (15b)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Bulls (15c)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Donkeys (15d)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32:14-15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Enumerated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3" y="1524000"/>
            <a:ext cx="5731388" cy="1752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Goats (14a)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Rams (14b)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Camels (15a)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Cows (15b)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Bulls (15c)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Donkeys (15d)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32:14-15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Enumerated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3" y="1524000"/>
            <a:ext cx="5731388" cy="1752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Goats (14a)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Rams (14b)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Camels (15a)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Cows (15b)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Bulls (15c)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Donkeys (15d)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1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0" y="228600"/>
            <a:ext cx="40005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New Promises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12:1-3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217" y="1295400"/>
            <a:ext cx="7187183" cy="5029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(Gen. 12:1b)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nation (Gen. 12:2a)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blessing (Gen. 12:2b)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name (Gen. 12:2c)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to others (Gen. 12:2d)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to blessers (Gen. 12:3a)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Cursing to cursers (Gen. 12:3b)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to the world (Gen. 12:3c)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4C4E5E-8274-9018-399D-93A528AA37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236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856C0-8DBA-44EE-B8F2-6FB365CF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799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12:2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 I will make you a great nation, And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will bless you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make your name great; And so you shall be a blessing.”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525CB14-0D8D-4CF1-89E1-8E2BADA2D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32" y="2682240"/>
            <a:ext cx="169773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0075" y="0"/>
            <a:ext cx="10982325" cy="2600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0" hangingPunct="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1:3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Blessed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God and Father of our Lord Jesus Christ, who has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blessed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us with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spiritual blessing in the heavenly places in Christ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5468C-6D5A-447D-8588-AC1E37943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344" y="2971800"/>
            <a:ext cx="274531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73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1" y="1143001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199" y="3657600"/>
            <a:ext cx="1295401" cy="533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249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9A2841-8C94-43F9-BBCF-B0DF6B0934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838200" y="0"/>
            <a:ext cx="10515600" cy="26007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2:9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know your tribulation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 poverty (but you are rich)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the blasphemy by those who say they are Jews and are not, but are a synagogue of Satan.”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6320F-09BF-4AF0-858F-B519D1E412E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6092" y="3032416"/>
            <a:ext cx="2139816" cy="206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74854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32:13-16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Offer of Appeasement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aside (13)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Enumerated (14-15)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(16)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6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6934200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Messengers sent to Esau (3-6)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(7-12)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of appeasement (13-16)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(17-20a)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desire to appease Esau (20b)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circumstances (21)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32:3-21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D0570-7907-E323-3506-FD2CF544B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32:17-20a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Response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(17-18)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4 groups (19-20a)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74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32:17-20a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Response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="1" u="sng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(17-18)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4 groups (19-20a)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9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32:17-18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First Group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176197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Esau’s anticipated questions (17)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 (18)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32:17-18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First Group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480998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Esau’s anticipated questions (17)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 (18)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Esau’s Anticipated Questions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633398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are you? (17a)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 (17b)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are these behind you? (17c)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48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Esau’s Anticipated Questions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633398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are you? (17a)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 (17b)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are these behind you? (17c)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83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Esau’s Anticipated Questions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633398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are you? (17a)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 (17b)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are these behind you? (17c)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6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6742" y="137160"/>
            <a:ext cx="8938517" cy="6583680"/>
          </a:xfrm>
          <a:prstGeom prst="rect">
            <a:avLst/>
          </a:prstGeom>
        </p:spPr>
      </p:pic>
      <p:sp>
        <p:nvSpPr>
          <p:cNvPr id="6" name="Oval 7">
            <a:extLst>
              <a:ext uri="{FF2B5EF4-FFF2-40B4-BE49-F238E27FC236}">
                <a16:creationId xmlns:a16="http://schemas.microsoft.com/office/drawing/2014/main" id="{F882EAB0-01C5-4E90-9A67-7AA912D99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300" y="609600"/>
            <a:ext cx="1752600" cy="6096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Oval 7">
            <a:extLst>
              <a:ext uri="{FF2B5EF4-FFF2-40B4-BE49-F238E27FC236}">
                <a16:creationId xmlns:a16="http://schemas.microsoft.com/office/drawing/2014/main" id="{4752FD6B-7872-4DF6-8E18-7885AC122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057400"/>
            <a:ext cx="1752600" cy="2438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5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Esau’s Anticipated Questions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785798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are you? (17a)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you going? (17b)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Whose are these behind you? (17c)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32:17-18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First Group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176197" cy="1219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Esau’s anticipated questions (17)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Answers (18)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32:18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Answers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633398" cy="1219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belong to Jacob (18a)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sent to Esau (18b)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is behind us (18c)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3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633398" cy="1219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belong to Jacob (18a)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sent to Esau (18b)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is behind us (18c)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893C6E7D-6BAE-C8E6-2A14-74C2607986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228600"/>
            <a:ext cx="565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32:18</a:t>
            </a:r>
            <a:b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90330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633398" cy="1219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belong to Jacob (18a)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sent to Esau (18b)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is behind us (18c)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50AC11F8-2892-45DF-8FF6-E3ADE635F4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228600"/>
            <a:ext cx="565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32:18</a:t>
            </a:r>
            <a:br>
              <a:rPr lang="en-U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Answers</a:t>
            </a:r>
            <a:endParaRPr lang="en-US" sz="28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04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1616480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9C1E2A-F162-46D2-BA5B-1FB5DA17E2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10820400" cy="4876800"/>
          </a:xfrm>
        </p:spPr>
        <p:txBody>
          <a:bodyPr/>
          <a:lstStyle/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sz="4000" kern="1200" dirty="0">
                <a:solidFill>
                  <a:schemeClr val="tx2"/>
                </a:solidFill>
                <a:ea typeface="+mj-ea"/>
              </a:rPr>
              <a:t>Numbers 13:32-33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baseline="30000" dirty="0"/>
              <a:t>32 </a:t>
            </a:r>
            <a:r>
              <a:rPr lang="en-US" dirty="0"/>
              <a:t>So they gave out to the sons of Israel a bad report of the land which they had spied out, saying, “The land through which we have gone, in spying it out, is a land that devours its inhabitants; and all the people whom we saw in it are men of great size. </a:t>
            </a:r>
            <a:r>
              <a:rPr lang="en-US" baseline="30000" dirty="0"/>
              <a:t>33 </a:t>
            </a:r>
            <a:r>
              <a:rPr lang="en-US" dirty="0"/>
              <a:t>There also we saw the Nephilim (the sons of Anak are part of the Nephilim); and </a:t>
            </a:r>
            <a:r>
              <a:rPr lang="en-US" b="1" u="sng" dirty="0">
                <a:solidFill>
                  <a:srgbClr val="FFFFCC"/>
                </a:solidFill>
              </a:rPr>
              <a:t>we became like grasshoppers in our own sight</a:t>
            </a:r>
            <a:r>
              <a:rPr lang="en-US" dirty="0"/>
              <a:t>, and so we were in their sight.”</a:t>
            </a:r>
          </a:p>
        </p:txBody>
      </p:sp>
    </p:spTree>
    <p:extLst>
      <p:ext uri="{BB962C8B-B14F-4D97-AF65-F5344CB8AC3E}">
        <p14:creationId xmlns:p14="http://schemas.microsoft.com/office/powerpoint/2010/main" val="966140238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633398" cy="1219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They belong to Jacob (18a)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sent to Esau (18b)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is behind us (18c)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0E7564D0-E097-FAD4-098D-181CA15762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228600"/>
            <a:ext cx="56578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32:18</a:t>
            </a:r>
            <a:br>
              <a:rPr lang="en-U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ker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Answers</a:t>
            </a:r>
            <a:endParaRPr lang="en-US" sz="28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64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4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32:17-20a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Response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group (17-18)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Remaining 4 groups (19-20a)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4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32:19-20a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First Group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176197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(19a)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(19b-20a)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1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32:1‒33:17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 and Esau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7513" y="1600200"/>
            <a:ext cx="7788900" cy="4572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Mahanaim (32:1-2)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Message to Esau (32:3-21)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Peniel (32:22-32)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Meeting with Esau (33:1-17)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839479-96CF-1F7A-43B5-D05CAFC82BD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23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32:19-20a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First Group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176197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(19a)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(19b-20a)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32:19-20a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First Group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2" y="2057400"/>
            <a:ext cx="6176197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(19a)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(19b-20a)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3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6934200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Messengers sent to Esau (3-6)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(7-12)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of appeasement (13-16)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(17-20a)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desire to appease Esau (20b)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circumstances (21)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32:3-21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D0570-7907-E323-3506-FD2CF544B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1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10972800" cy="2895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he said, I will appease him with the present that goes before 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The Hebrew word for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appease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has the same Hebrew root as ‘atonement.’ What this means is that Jacob was seeking Esau’s forgiveness: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Afterward I will see his face; peradventure he will accept me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381375" y="2958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480-81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5B7A00-E364-4431-A644-EF24666BAF9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868" y="121920"/>
            <a:ext cx="821932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1B7A38-30E6-4C8D-B36D-CFE348585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20400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13311998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54C8D9-6096-B162-9A9D-F3A3407DC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0"/>
            <a:ext cx="10972800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Isaiah 53:3–6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3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“He was despised and forsaken of men, A man of sorrows and acquainted with grief; And like one from whom men hide their face He was despised, and we did not esteem Him.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Surely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griefs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 Himself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bore, And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sorrows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carried; Yet we ourselves esteemed Him stricken, Smitten of God, and afflicted.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But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was pierced through for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transgressions,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was crushed for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iniquities; The chastening for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our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well-being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fell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upon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by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scourging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are healed.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All of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like sheep have gone astray, Each of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has turned to his own way; But the </a:t>
            </a:r>
            <a:r>
              <a:rPr lang="en-US" sz="30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Lord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has caused the iniquity of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all To fall on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Him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1572583963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8229600" cy="71913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False Views of the Atonement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09600" y="1143001"/>
            <a:ext cx="10972800" cy="493776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Ransom to Satan – Christ’s death is a ransom to Satan and not the Father (A.D. 185‒54)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influence – Christ’s death is an expression of God’s love (A.D. 1079‒1142)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Moral example – Christ’s death inspires us to be sacrificial (A.D. 1539‒1604)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Governmental – Christ’s death promotes respect for God’s Law (A.D. 1583‒1645)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Accidental – Fate accidently ended Christ’s life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AA0525-9AA2-4DF9-AE20-A702259309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609599" y="0"/>
            <a:ext cx="10972801" cy="24776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John 5:24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“Truly, truly, I say to you, he who hears My word, and </a:t>
            </a:r>
            <a:r>
              <a:rPr lang="en-US" altLang="en-US" sz="35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believes Him</a:t>
            </a: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who sent Me, </a:t>
            </a:r>
            <a:r>
              <a:rPr lang="en-US" altLang="en-US" sz="35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 eternal life</a:t>
            </a: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and does not come into judgment, but </a:t>
            </a:r>
            <a:r>
              <a:rPr lang="en-US" altLang="en-US" sz="35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has passed out</a:t>
            </a:r>
            <a:r>
              <a:rPr lang="en-US" alt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death into life.”</a:t>
            </a:r>
          </a:p>
        </p:txBody>
      </p:sp>
      <p:pic>
        <p:nvPicPr>
          <p:cNvPr id="2050" name="Picture 2" descr="Gerald Whitely: John 5:24">
            <a:extLst>
              <a:ext uri="{FF2B5EF4-FFF2-40B4-BE49-F238E27FC236}">
                <a16:creationId xmlns:a16="http://schemas.microsoft.com/office/drawing/2014/main" id="{68F01910-F839-4379-87CC-135E320A91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8" t="9737" r="15277" b="11489"/>
          <a:stretch/>
        </p:blipFill>
        <p:spPr bwMode="auto">
          <a:xfrm>
            <a:off x="4978401" y="2788920"/>
            <a:ext cx="2235199" cy="201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04493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8640E3-4515-47C7-A271-CF926476DA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98659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66226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1"/>
              </a:buClr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John 19:30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Therefore, when Jesus had received the sour wine, He said, 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‘It is finished!’ 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tetelestai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]</a:t>
            </a:r>
            <a:r>
              <a:rPr lang="en-US" sz="36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He bowed His head and gave up His spirit.”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8B5EA-194E-4656-88C6-B4DA899032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5065" y="2788920"/>
            <a:ext cx="304187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00145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6934200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Messengers sent to Esau (3-6)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(7-12)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of appeasement (13-16)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(17-20a)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desire to appease Esau (20b)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circumstances (21)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32:3-21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D0570-7907-E323-3506-FD2CF544B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2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6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Concluding Circumstances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Presents pass before Jacob (21a)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lodged that night (21b)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8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6934200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Messengers sent to Esau (3-6)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(7-12)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of appeasement (13-16)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(17-20a)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desire to appease Esau (20b)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circumstances (21)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32:3-21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D0570-7907-E323-3506-FD2CF544B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8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6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Concluding Circumstances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Presents pass before Jacob (21a)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lodged that night (21b)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6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Concluding Circumstances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Presents pass before Jacob (21a)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lodged that night (21b)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3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624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6934200" cy="2743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Messengers sent to Esau (3-6)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response (7-12)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Offer of appeasement (13-16)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Instructions (17-20a)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desire to appease Esau (20b)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circumstances (21)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63A5E4C-5C2C-A611-E0F3-B1008DFC00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Genesis 32:3-21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8D0570-7907-E323-3506-FD2CF544B0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lift up His countenance on you, And give you peace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</a:rPr>
              <a:t>Numbers 6:24–26 (NASB95)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7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32:13-16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Offer of Appeasement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aside (13)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Enumerated (14-15)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(16)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780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32:13-16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Offer of Appeasement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aside (13)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Enumerated (14-15)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(16)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63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32:13-16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Offer of Appeasement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41148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Setting aside (13)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Enumerated (14-15)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(16)</a:t>
            </a:r>
          </a:p>
          <a:p>
            <a:pPr marL="0" lvl="3" indent="0" eaLnBrk="1" hangingPunct="1">
              <a:spcBef>
                <a:spcPts val="0"/>
              </a:spcBef>
              <a:spcAft>
                <a:spcPts val="3000"/>
              </a:spcAft>
              <a:buClr>
                <a:srgbClr val="00FF00"/>
              </a:buClr>
              <a:buNone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61A172-C2B9-3470-C716-B088B9B2742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93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32:14-15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Enumerated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6603" y="1524000"/>
            <a:ext cx="5731388" cy="17526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Goats (14a)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Rams (14b)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Camels (15a)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Cows (15b)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Bulls (15c)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Donkeys (15d)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2121EE-5045-1042-0924-76C26DB12A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7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09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35237</TotalTime>
  <Words>1641</Words>
  <Application>Microsoft Office PowerPoint</Application>
  <PresentationFormat>Widescreen</PresentationFormat>
  <Paragraphs>221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Calibri</vt:lpstr>
      <vt:lpstr>Times New Roman</vt:lpstr>
      <vt:lpstr>Wingdings</vt:lpstr>
      <vt:lpstr>Azure</vt:lpstr>
      <vt:lpstr>PowerPoint Presentation</vt:lpstr>
      <vt:lpstr>GENESIS STRUCTURE</vt:lpstr>
      <vt:lpstr>PowerPoint Presentation</vt:lpstr>
      <vt:lpstr>Genesis 32:1‒33:17 Jacob and Esau</vt:lpstr>
      <vt:lpstr>II. Genesis 32:3-21 Jacob’s Response</vt:lpstr>
      <vt:lpstr>Genesis 32:13-16 Offer of Appeasement</vt:lpstr>
      <vt:lpstr>Genesis 32:13-16 Offer of Appeasement</vt:lpstr>
      <vt:lpstr>Genesis 32:13-16 Offer of Appeasement</vt:lpstr>
      <vt:lpstr>Genesis 32:14-15 Enumerated</vt:lpstr>
      <vt:lpstr>Genesis 32:14-15 Enumerated</vt:lpstr>
      <vt:lpstr>Genesis 32:14-15 Enumerated</vt:lpstr>
      <vt:lpstr>Genesis 32:14-15 Enumerated</vt:lpstr>
      <vt:lpstr>Genesis 32:14-15 Enumerated</vt:lpstr>
      <vt:lpstr>Genesis 32:14-15 Enumerated</vt:lpstr>
      <vt:lpstr>Genesis 32:14-15 Enumerated</vt:lpstr>
      <vt:lpstr>8 New Promises Genesis 12:1-3</vt:lpstr>
      <vt:lpstr>PowerPoint Presentation</vt:lpstr>
      <vt:lpstr>PowerPoint Presentation</vt:lpstr>
      <vt:lpstr>PowerPoint Presentation</vt:lpstr>
      <vt:lpstr>PowerPoint Presentation</vt:lpstr>
      <vt:lpstr>Genesis 32:13-16 Offer of Appeasement</vt:lpstr>
      <vt:lpstr>II. Genesis 32:3-21 Jacob’s Response</vt:lpstr>
      <vt:lpstr>Genesis 32:17-20a Jacob’s Response</vt:lpstr>
      <vt:lpstr>Genesis 32:17-20a Jacob’s Response</vt:lpstr>
      <vt:lpstr>Genesis 32:17-18 First Group</vt:lpstr>
      <vt:lpstr>Genesis 32:17-18 First Group</vt:lpstr>
      <vt:lpstr>Genesis 32:17 Esau’s Anticipated Questions</vt:lpstr>
      <vt:lpstr>Genesis 32:17 Esau’s Anticipated Questions</vt:lpstr>
      <vt:lpstr>Genesis 32:17 Esau’s Anticipated Questions</vt:lpstr>
      <vt:lpstr>Genesis 32:17 Esau’s Anticipated Questions</vt:lpstr>
      <vt:lpstr>Genesis 32:17-18 First Group</vt:lpstr>
      <vt:lpstr>Genesis 32:18 Answers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Genesis 32:17-20a Jacob’s Response</vt:lpstr>
      <vt:lpstr>Genesis 32:19-20a First Group</vt:lpstr>
      <vt:lpstr>Genesis 32:19-20a First Group</vt:lpstr>
      <vt:lpstr>Genesis 32:19-20a First Group</vt:lpstr>
      <vt:lpstr>II. Genesis 32:3-21 Jacob’s Response</vt:lpstr>
      <vt:lpstr>PowerPoint Presentation</vt:lpstr>
      <vt:lpstr>PowerPoint Presentation</vt:lpstr>
      <vt:lpstr>False Views of the Atonement</vt:lpstr>
      <vt:lpstr>PowerPoint Presentation</vt:lpstr>
      <vt:lpstr>PowerPoint Presentation</vt:lpstr>
      <vt:lpstr>II. Genesis 32:3-21 Jacob’s Response</vt:lpstr>
      <vt:lpstr>Genesis 32:21 Concluding Circumstances</vt:lpstr>
      <vt:lpstr>Genesis 32:21 Concluding Circumstances</vt:lpstr>
      <vt:lpstr>Genesis 32:21 Concluding Circumstances</vt:lpstr>
      <vt:lpstr>Conclusion</vt:lpstr>
      <vt:lpstr>II. Genesis 32:3-21 Jacob’s Response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130 - 32v13-21 - 16x9</dc:title>
  <dc:subject>Genesis 32</dc:subject>
  <dc:creator>A. Woods</dc:creator>
  <dc:description>Modified by Jim McGowan</dc:description>
  <cp:lastModifiedBy>anne woods</cp:lastModifiedBy>
  <cp:revision>3586</cp:revision>
  <cp:lastPrinted>2023-08-12T22:55:05Z</cp:lastPrinted>
  <dcterms:created xsi:type="dcterms:W3CDTF">2009-03-17T12:21:13Z</dcterms:created>
  <dcterms:modified xsi:type="dcterms:W3CDTF">2023-08-13T01:45:43Z</dcterms:modified>
</cp:coreProperties>
</file>