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02"/>
  </p:notesMasterIdLst>
  <p:handoutMasterIdLst>
    <p:handoutMasterId r:id="rId103"/>
  </p:handoutMasterIdLst>
  <p:sldIdLst>
    <p:sldId id="2094" r:id="rId2"/>
    <p:sldId id="9505" r:id="rId3"/>
    <p:sldId id="9806" r:id="rId4"/>
    <p:sldId id="10243" r:id="rId5"/>
    <p:sldId id="10244" r:id="rId6"/>
    <p:sldId id="10247" r:id="rId7"/>
    <p:sldId id="10246" r:id="rId8"/>
    <p:sldId id="10322" r:id="rId9"/>
    <p:sldId id="9809" r:id="rId10"/>
    <p:sldId id="2055" r:id="rId11"/>
    <p:sldId id="10245" r:id="rId12"/>
    <p:sldId id="10323" r:id="rId13"/>
    <p:sldId id="10249" r:id="rId14"/>
    <p:sldId id="10248" r:id="rId15"/>
    <p:sldId id="10250" r:id="rId16"/>
    <p:sldId id="10216" r:id="rId17"/>
    <p:sldId id="10251" r:id="rId18"/>
    <p:sldId id="10206" r:id="rId19"/>
    <p:sldId id="10258" r:id="rId20"/>
    <p:sldId id="10317" r:id="rId21"/>
    <p:sldId id="10259" r:id="rId22"/>
    <p:sldId id="9849" r:id="rId23"/>
    <p:sldId id="10261" r:id="rId24"/>
    <p:sldId id="10262" r:id="rId25"/>
    <p:sldId id="8974" r:id="rId26"/>
    <p:sldId id="6439" r:id="rId27"/>
    <p:sldId id="10263" r:id="rId28"/>
    <p:sldId id="10320" r:id="rId29"/>
    <p:sldId id="10321" r:id="rId30"/>
    <p:sldId id="10264" r:id="rId31"/>
    <p:sldId id="7916" r:id="rId32"/>
    <p:sldId id="7908" r:id="rId33"/>
    <p:sldId id="10265" r:id="rId34"/>
    <p:sldId id="10260" r:id="rId35"/>
    <p:sldId id="10252" r:id="rId36"/>
    <p:sldId id="10267" r:id="rId37"/>
    <p:sldId id="10268" r:id="rId38"/>
    <p:sldId id="10266" r:id="rId39"/>
    <p:sldId id="10270" r:id="rId40"/>
    <p:sldId id="632" r:id="rId41"/>
    <p:sldId id="10271" r:id="rId42"/>
    <p:sldId id="10324" r:id="rId43"/>
    <p:sldId id="10325" r:id="rId44"/>
    <p:sldId id="10272" r:id="rId45"/>
    <p:sldId id="10269" r:id="rId46"/>
    <p:sldId id="10273" r:id="rId47"/>
    <p:sldId id="10274" r:id="rId48"/>
    <p:sldId id="10275" r:id="rId49"/>
    <p:sldId id="10230" r:id="rId50"/>
    <p:sldId id="10229" r:id="rId51"/>
    <p:sldId id="10326" r:id="rId52"/>
    <p:sldId id="10327" r:id="rId53"/>
    <p:sldId id="10276" r:id="rId54"/>
    <p:sldId id="9359" r:id="rId55"/>
    <p:sldId id="10277" r:id="rId56"/>
    <p:sldId id="10328" r:id="rId57"/>
    <p:sldId id="10253" r:id="rId58"/>
    <p:sldId id="10278" r:id="rId59"/>
    <p:sldId id="10279" r:id="rId60"/>
    <p:sldId id="10280" r:id="rId61"/>
    <p:sldId id="10282" r:id="rId62"/>
    <p:sldId id="10283" r:id="rId63"/>
    <p:sldId id="10284" r:id="rId64"/>
    <p:sldId id="10285" r:id="rId65"/>
    <p:sldId id="10286" r:id="rId66"/>
    <p:sldId id="10287" r:id="rId67"/>
    <p:sldId id="10288" r:id="rId68"/>
    <p:sldId id="10318" r:id="rId69"/>
    <p:sldId id="10319" r:id="rId70"/>
    <p:sldId id="3538" r:id="rId71"/>
    <p:sldId id="10281" r:id="rId72"/>
    <p:sldId id="10254" r:id="rId73"/>
    <p:sldId id="10289" r:id="rId74"/>
    <p:sldId id="10290" r:id="rId75"/>
    <p:sldId id="10292" r:id="rId76"/>
    <p:sldId id="10293" r:id="rId77"/>
    <p:sldId id="10298" r:id="rId78"/>
    <p:sldId id="10309" r:id="rId79"/>
    <p:sldId id="10310" r:id="rId80"/>
    <p:sldId id="10311" r:id="rId81"/>
    <p:sldId id="10294" r:id="rId82"/>
    <p:sldId id="10302" r:id="rId83"/>
    <p:sldId id="10312" r:id="rId84"/>
    <p:sldId id="10313" r:id="rId85"/>
    <p:sldId id="10314" r:id="rId86"/>
    <p:sldId id="10291" r:id="rId87"/>
    <p:sldId id="10295" r:id="rId88"/>
    <p:sldId id="10315" r:id="rId89"/>
    <p:sldId id="10316" r:id="rId90"/>
    <p:sldId id="10255" r:id="rId91"/>
    <p:sldId id="10159" r:id="rId92"/>
    <p:sldId id="728" r:id="rId93"/>
    <p:sldId id="680" r:id="rId94"/>
    <p:sldId id="10256" r:id="rId95"/>
    <p:sldId id="10306" r:id="rId96"/>
    <p:sldId id="10307" r:id="rId97"/>
    <p:sldId id="10308" r:id="rId98"/>
    <p:sldId id="7655" r:id="rId99"/>
    <p:sldId id="10257" r:id="rId100"/>
    <p:sldId id="7975" r:id="rId101"/>
  </p:sldIdLst>
  <p:sldSz cx="12192000" cy="6858000"/>
  <p:notesSz cx="7315200" cy="9601200"/>
  <p:custDataLst>
    <p:tags r:id="rId104"/>
  </p:custDataLst>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y Woods" initials="AW" lastIdx="1" clrIdx="0">
    <p:extLst>
      <p:ext uri="{19B8F6BF-5375-455C-9EA6-DF929625EA0E}">
        <p15:presenceInfo xmlns:p15="http://schemas.microsoft.com/office/powerpoint/2012/main" userId="f980d2db616d9d0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008000"/>
    <a:srgbClr val="CC66FF"/>
    <a:srgbClr val="00FF00"/>
    <a:srgbClr val="99FFCC"/>
    <a:srgbClr val="FF99FF"/>
    <a:srgbClr val="FF00FF"/>
    <a:srgbClr val="00CCFF"/>
    <a:srgbClr val="000066"/>
    <a:srgbClr val="4D4D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C7C2F78-BA76-4485-98F7-1652D4E53716}" v="6" dt="2023-07-22T23:16:34.974"/>
  </p1510:revLst>
</p1510:revInfo>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22" autoAdjust="0"/>
    <p:restoredTop sz="95428" autoAdjust="0"/>
  </p:normalViewPr>
  <p:slideViewPr>
    <p:cSldViewPr>
      <p:cViewPr varScale="1">
        <p:scale>
          <a:sx n="108" d="100"/>
          <a:sy n="108" d="100"/>
        </p:scale>
        <p:origin x="522" y="10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9" d="100"/>
          <a:sy n="79" d="100"/>
        </p:scale>
        <p:origin x="3369" y="3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viewProps" Target="viewProp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notesMaster" Target="notesMasters/notesMaster1.xml"/><Relationship Id="rId110" Type="http://schemas.microsoft.com/office/2016/11/relationships/changesInfo" Target="changesInfos/changesInfo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handoutMaster" Target="handoutMasters/handoutMaster1.xml"/><Relationship Id="rId108"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ableStyles" Target="tableStyle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ags" Target="tags/tag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im McGowan" userId="e2c7446dd3aca506" providerId="LiveId" clId="{BC7C2F78-BA76-4485-98F7-1652D4E53716}"/>
    <pc:docChg chg="modSld">
      <pc:chgData name="Jim McGowan" userId="e2c7446dd3aca506" providerId="LiveId" clId="{BC7C2F78-BA76-4485-98F7-1652D4E53716}" dt="2023-07-22T23:16:34.974" v="5" actId="1440"/>
      <pc:docMkLst>
        <pc:docMk/>
      </pc:docMkLst>
      <pc:sldChg chg="modSp">
        <pc:chgData name="Jim McGowan" userId="e2c7446dd3aca506" providerId="LiveId" clId="{BC7C2F78-BA76-4485-98F7-1652D4E53716}" dt="2023-07-22T23:16:34.974" v="5" actId="1440"/>
        <pc:sldMkLst>
          <pc:docMk/>
          <pc:sldMk cId="534627724" sldId="10249"/>
        </pc:sldMkLst>
        <pc:picChg chg="mod">
          <ac:chgData name="Jim McGowan" userId="e2c7446dd3aca506" providerId="LiveId" clId="{BC7C2F78-BA76-4485-98F7-1652D4E53716}" dt="2023-07-22T23:16:34.974" v="5" actId="1440"/>
          <ac:picMkLst>
            <pc:docMk/>
            <pc:sldMk cId="534627724" sldId="10249"/>
            <ac:picMk id="1026" creationId="{7FDAA679-F93D-F534-E0DE-BF1DFAE6FF40}"/>
          </ac:picMkLst>
        </pc:picChg>
      </pc:sldChg>
    </pc:docChg>
  </pc:docChgLst>
  <pc:docChgLst>
    <pc:chgData name="Jim McGowan" userId="e2c7446dd3aca506" providerId="LiveId" clId="{FC1EC93F-9578-48BE-A968-4B37445B56E0}"/>
    <pc:docChg chg="custSel modSld sldOrd">
      <pc:chgData name="Jim McGowan" userId="e2c7446dd3aca506" providerId="LiveId" clId="{FC1EC93F-9578-48BE-A968-4B37445B56E0}" dt="2023-07-09T17:26:43.939" v="14"/>
      <pc:docMkLst>
        <pc:docMk/>
      </pc:docMkLst>
      <pc:sldChg chg="delSp mod ord">
        <pc:chgData name="Jim McGowan" userId="e2c7446dd3aca506" providerId="LiveId" clId="{FC1EC93F-9578-48BE-A968-4B37445B56E0}" dt="2023-07-09T17:26:43.939" v="14"/>
        <pc:sldMkLst>
          <pc:docMk/>
          <pc:sldMk cId="2622797135" sldId="6577"/>
        </pc:sldMkLst>
        <pc:picChg chg="del">
          <ac:chgData name="Jim McGowan" userId="e2c7446dd3aca506" providerId="LiveId" clId="{FC1EC93F-9578-48BE-A968-4B37445B56E0}" dt="2023-07-09T17:22:11.224" v="8" actId="478"/>
          <ac:picMkLst>
            <pc:docMk/>
            <pc:sldMk cId="2622797135" sldId="6577"/>
            <ac:picMk id="3" creationId="{D11482C0-C2ED-C406-1733-2548810D25EA}"/>
          </ac:picMkLst>
        </pc:picChg>
      </pc:sldChg>
      <pc:sldChg chg="modSp mod">
        <pc:chgData name="Jim McGowan" userId="e2c7446dd3aca506" providerId="LiveId" clId="{FC1EC93F-9578-48BE-A968-4B37445B56E0}" dt="2023-07-09T16:55:03.956" v="1" actId="6549"/>
        <pc:sldMkLst>
          <pc:docMk/>
          <pc:sldMk cId="2704483426" sldId="10150"/>
        </pc:sldMkLst>
        <pc:spChg chg="mod">
          <ac:chgData name="Jim McGowan" userId="e2c7446dd3aca506" providerId="LiveId" clId="{FC1EC93F-9578-48BE-A968-4B37445B56E0}" dt="2023-07-09T16:55:03.956" v="1" actId="6549"/>
          <ac:spMkLst>
            <pc:docMk/>
            <pc:sldMk cId="2704483426" sldId="10150"/>
            <ac:spMk id="161795" creationId="{00000000-0000-0000-0000-000000000000}"/>
          </ac:spMkLst>
        </pc:spChg>
      </pc:sldChg>
      <pc:sldChg chg="modSp mod">
        <pc:chgData name="Jim McGowan" userId="e2c7446dd3aca506" providerId="LiveId" clId="{FC1EC93F-9578-48BE-A968-4B37445B56E0}" dt="2023-07-09T16:55:19.829" v="3" actId="6549"/>
        <pc:sldMkLst>
          <pc:docMk/>
          <pc:sldMk cId="4248253767" sldId="10179"/>
        </pc:sldMkLst>
        <pc:spChg chg="mod">
          <ac:chgData name="Jim McGowan" userId="e2c7446dd3aca506" providerId="LiveId" clId="{FC1EC93F-9578-48BE-A968-4B37445B56E0}" dt="2023-07-09T16:55:19.829" v="3" actId="6549"/>
          <ac:spMkLst>
            <pc:docMk/>
            <pc:sldMk cId="4248253767" sldId="10179"/>
            <ac:spMk id="161795" creationId="{00000000-0000-0000-0000-000000000000}"/>
          </ac:spMkLst>
        </pc:spChg>
      </pc:sldChg>
      <pc:sldChg chg="modSp mod">
        <pc:chgData name="Jim McGowan" userId="e2c7446dd3aca506" providerId="LiveId" clId="{FC1EC93F-9578-48BE-A968-4B37445B56E0}" dt="2023-07-09T16:55:26.385" v="5" actId="6549"/>
        <pc:sldMkLst>
          <pc:docMk/>
          <pc:sldMk cId="513197400" sldId="10180"/>
        </pc:sldMkLst>
        <pc:spChg chg="mod">
          <ac:chgData name="Jim McGowan" userId="e2c7446dd3aca506" providerId="LiveId" clId="{FC1EC93F-9578-48BE-A968-4B37445B56E0}" dt="2023-07-09T16:55:26.385" v="5" actId="6549"/>
          <ac:spMkLst>
            <pc:docMk/>
            <pc:sldMk cId="513197400" sldId="10180"/>
            <ac:spMk id="161795" creationId="{00000000-0000-0000-0000-000000000000}"/>
          </ac:spMkLst>
        </pc:spChg>
      </pc:sldChg>
      <pc:sldChg chg="modSp mod">
        <pc:chgData name="Jim McGowan" userId="e2c7446dd3aca506" providerId="LiveId" clId="{FC1EC93F-9578-48BE-A968-4B37445B56E0}" dt="2023-07-09T16:55:31.461" v="7" actId="6549"/>
        <pc:sldMkLst>
          <pc:docMk/>
          <pc:sldMk cId="723746891" sldId="10181"/>
        </pc:sldMkLst>
        <pc:spChg chg="mod">
          <ac:chgData name="Jim McGowan" userId="e2c7446dd3aca506" providerId="LiveId" clId="{FC1EC93F-9578-48BE-A968-4B37445B56E0}" dt="2023-07-09T16:55:31.461" v="7" actId="6549"/>
          <ac:spMkLst>
            <pc:docMk/>
            <pc:sldMk cId="723746891" sldId="10181"/>
            <ac:spMk id="161795" creationId="{00000000-0000-0000-0000-000000000000}"/>
          </ac:spMkLst>
        </pc:spChg>
      </pc:sldChg>
    </pc:docChg>
  </pc:docChgLst>
  <pc:docChgLst>
    <pc:chgData name="Jim McGowan" userId="e2c7446dd3aca506" providerId="LiveId" clId="{2FE9CEB1-4D39-4FFC-B1C9-C823B4A6D77B}"/>
    <pc:docChg chg="addSld modSld">
      <pc:chgData name="Jim McGowan" userId="e2c7446dd3aca506" providerId="LiveId" clId="{2FE9CEB1-4D39-4FFC-B1C9-C823B4A6D77B}" dt="2023-06-11T17:27:33.657" v="22" actId="12789"/>
      <pc:docMkLst>
        <pc:docMk/>
      </pc:docMkLst>
      <pc:sldChg chg="modSp mod">
        <pc:chgData name="Jim McGowan" userId="e2c7446dd3aca506" providerId="LiveId" clId="{2FE9CEB1-4D39-4FFC-B1C9-C823B4A6D77B}" dt="2023-06-11T17:23:31.867" v="2" actId="115"/>
        <pc:sldMkLst>
          <pc:docMk/>
          <pc:sldMk cId="2882724961" sldId="10106"/>
        </pc:sldMkLst>
        <pc:spChg chg="mod">
          <ac:chgData name="Jim McGowan" userId="e2c7446dd3aca506" providerId="LiveId" clId="{2FE9CEB1-4D39-4FFC-B1C9-C823B4A6D77B}" dt="2023-06-11T17:23:31.867" v="2" actId="115"/>
          <ac:spMkLst>
            <pc:docMk/>
            <pc:sldMk cId="2882724961" sldId="10106"/>
            <ac:spMk id="68611" creationId="{00000000-0000-0000-0000-000000000000}"/>
          </ac:spMkLst>
        </pc:spChg>
      </pc:sldChg>
      <pc:sldChg chg="delSp modSp add mod">
        <pc:chgData name="Jim McGowan" userId="e2c7446dd3aca506" providerId="LiveId" clId="{2FE9CEB1-4D39-4FFC-B1C9-C823B4A6D77B}" dt="2023-06-11T17:27:33.657" v="22" actId="12789"/>
        <pc:sldMkLst>
          <pc:docMk/>
          <pc:sldMk cId="3812181960" sldId="10183"/>
        </pc:sldMkLst>
        <pc:spChg chg="del mod">
          <ac:chgData name="Jim McGowan" userId="e2c7446dd3aca506" providerId="LiveId" clId="{2FE9CEB1-4D39-4FFC-B1C9-C823B4A6D77B}" dt="2023-06-11T17:27:23.987" v="20" actId="478"/>
          <ac:spMkLst>
            <pc:docMk/>
            <pc:sldMk cId="3812181960" sldId="10183"/>
            <ac:spMk id="4" creationId="{00000000-0000-0000-0000-000000000000}"/>
          </ac:spMkLst>
        </pc:spChg>
        <pc:spChg chg="mod">
          <ac:chgData name="Jim McGowan" userId="e2c7446dd3aca506" providerId="LiveId" clId="{2FE9CEB1-4D39-4FFC-B1C9-C823B4A6D77B}" dt="2023-06-11T17:27:33.657" v="22" actId="12789"/>
          <ac:spMkLst>
            <pc:docMk/>
            <pc:sldMk cId="3812181960" sldId="10183"/>
            <ac:spMk id="68611"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9" name="Rectangle 5"/>
          <p:cNvSpPr>
            <a:spLocks noGrp="1" noChangeArrowheads="1"/>
          </p:cNvSpPr>
          <p:nvPr>
            <p:ph type="sldNum" sz="quarter" idx="3"/>
          </p:nvPr>
        </p:nvSpPr>
        <p:spPr bwMode="auto">
          <a:xfrm>
            <a:off x="4144437" y="9122452"/>
            <a:ext cx="3170764"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579">
              <a:defRPr sz="1400"/>
            </a:lvl1pPr>
          </a:lstStyle>
          <a:p>
            <a:fld id="{416C2B2E-E9D7-4230-8EE4-F98D0B6BB14D}" type="slidenum">
              <a:rPr lang="en-US" altLang="en-US">
                <a:latin typeface="Calibri" panose="020F0502020204030204" pitchFamily="34" charset="0"/>
              </a:rPr>
              <a:pPr/>
              <a:t>‹#›</a:t>
            </a:fld>
            <a:endParaRPr lang="en-US" altLang="en-US" dirty="0">
              <a:latin typeface="Calibri" panose="020F0502020204030204" pitchFamily="34" charset="0"/>
            </a:endParaRPr>
          </a:p>
        </p:txBody>
      </p:sp>
      <p:sp>
        <p:nvSpPr>
          <p:cNvPr id="6" name="Rectangle 4">
            <a:extLst>
              <a:ext uri="{FF2B5EF4-FFF2-40B4-BE49-F238E27FC236}">
                <a16:creationId xmlns:a16="http://schemas.microsoft.com/office/drawing/2014/main" id="{E639ABDC-F385-432C-BC0C-EC9FB366D81E}"/>
              </a:ext>
            </a:extLst>
          </p:cNvPr>
          <p:cNvSpPr>
            <a:spLocks noGrp="1" noChangeArrowheads="1"/>
          </p:cNvSpPr>
          <p:nvPr>
            <p:ph type="ftr" sz="quarter" idx="2"/>
          </p:nvPr>
        </p:nvSpPr>
        <p:spPr bwMode="auto">
          <a:xfrm>
            <a:off x="0" y="9082034"/>
            <a:ext cx="3594184" cy="519166"/>
          </a:xfrm>
          <a:prstGeom prst="rect">
            <a:avLst/>
          </a:prstGeom>
          <a:noFill/>
          <a:ln w="9525">
            <a:noFill/>
            <a:miter lim="800000"/>
            <a:headEnd/>
            <a:tailEnd/>
          </a:ln>
        </p:spPr>
        <p:txBody>
          <a:bodyPr vert="horz" wrap="square" lIns="107802" tIns="53903" rIns="107802" bIns="53903" numCol="1" anchor="b" anchorCtr="0" compatLnSpc="1">
            <a:prstTxWarp prst="textNoShape">
              <a:avLst/>
            </a:prstTxWarp>
          </a:bodyPr>
          <a:lstStyle>
            <a:lvl1pPr defTabSz="1019412" eaLnBrk="1" hangingPunct="1">
              <a:defRPr sz="1600">
                <a:latin typeface="Times New Roman" pitchFamily="18" charset="0"/>
                <a:cs typeface="Arial" charset="0"/>
              </a:defRPr>
            </a:lvl1pPr>
          </a:lstStyle>
          <a:p>
            <a:pPr>
              <a:defRPr/>
            </a:pPr>
            <a:r>
              <a:rPr lang="en-US" dirty="0">
                <a:latin typeface="Calibri" panose="020F0502020204030204" pitchFamily="34" charset="0"/>
              </a:rPr>
              <a:t>Sugar Land Bible Church</a:t>
            </a:r>
          </a:p>
        </p:txBody>
      </p:sp>
      <p:sp>
        <p:nvSpPr>
          <p:cNvPr id="7" name="Header Placeholder 1">
            <a:extLst>
              <a:ext uri="{FF2B5EF4-FFF2-40B4-BE49-F238E27FC236}">
                <a16:creationId xmlns:a16="http://schemas.microsoft.com/office/drawing/2014/main" id="{DBD86D44-784A-49A5-8D58-104289F50E40}"/>
              </a:ext>
            </a:extLst>
          </p:cNvPr>
          <p:cNvSpPr>
            <a:spLocks noGrp="1"/>
          </p:cNvSpPr>
          <p:nvPr>
            <p:ph type="hdr" sz="quarter"/>
          </p:nvPr>
        </p:nvSpPr>
        <p:spPr>
          <a:xfrm>
            <a:off x="1612833" y="120405"/>
            <a:ext cx="4089536" cy="793995"/>
          </a:xfrm>
          <a:prstGeom prst="rect">
            <a:avLst/>
          </a:prstGeom>
        </p:spPr>
        <p:txBody>
          <a:bodyPr vert="horz" lIns="118243" tIns="59121" rIns="118243" bIns="59121" rtlCol="0"/>
          <a:lstStyle>
            <a:lvl1pPr algn="ctr">
              <a:defRPr sz="1700" dirty="0">
                <a:latin typeface="Calibri" panose="020F0502020204030204" pitchFamily="34" charset="0"/>
                <a:cs typeface="Calibri" panose="020F0502020204030204" pitchFamily="34" charset="0"/>
              </a:defRPr>
            </a:lvl1pPr>
          </a:lstStyle>
          <a:p>
            <a:pPr>
              <a:defRPr/>
            </a:pPr>
            <a:r>
              <a:rPr lang="en-US" sz="1600" dirty="0"/>
              <a:t>Dr. Andy Woods</a:t>
            </a:r>
          </a:p>
          <a:p>
            <a:pPr>
              <a:defRPr/>
            </a:pPr>
            <a:r>
              <a:rPr lang="en-US" sz="1600" dirty="0"/>
              <a:t>Genesis 128 - 32v1-21</a:t>
            </a:r>
          </a:p>
          <a:p>
            <a:pPr>
              <a:defRPr/>
            </a:pPr>
            <a:r>
              <a:rPr lang="en-US" sz="1600" dirty="0"/>
              <a:t>07-30-2023</a:t>
            </a: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1" y="0"/>
            <a:ext cx="3170764" cy="478748"/>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defTabSz="920970" eaLnBrk="1" hangingPunct="1">
              <a:defRPr sz="1400">
                <a:latin typeface="Calibri" panose="020F0502020204030204" pitchFamily="34" charset="0"/>
                <a:cs typeface="Arial" charset="0"/>
              </a:defRPr>
            </a:lvl1pPr>
          </a:lstStyle>
          <a:p>
            <a:pPr>
              <a:defRPr/>
            </a:pPr>
            <a:endParaRPr lang="en-US" dirty="0"/>
          </a:p>
        </p:txBody>
      </p:sp>
      <p:sp>
        <p:nvSpPr>
          <p:cNvPr id="3" name="Date Placeholder 2"/>
          <p:cNvSpPr>
            <a:spLocks noGrp="1"/>
          </p:cNvSpPr>
          <p:nvPr>
            <p:ph type="dt" idx="1"/>
          </p:nvPr>
        </p:nvSpPr>
        <p:spPr bwMode="auto">
          <a:xfrm>
            <a:off x="4142749" y="0"/>
            <a:ext cx="3170763" cy="478748"/>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algn="r" defTabSz="920970" eaLnBrk="1" hangingPunct="1">
              <a:defRPr sz="1400">
                <a:latin typeface="Calibri" panose="020F0502020204030204" pitchFamily="34" charset="0"/>
                <a:cs typeface="Arial" charset="0"/>
              </a:defRPr>
            </a:lvl1pPr>
          </a:lstStyle>
          <a:p>
            <a:pPr>
              <a:defRPr/>
            </a:pPr>
            <a:fld id="{5800389A-3474-4B41-9CB2-F1B2DAE08F62}" type="datetimeFigureOut">
              <a:rPr lang="en-US" smtClean="0"/>
              <a:pPr>
                <a:defRPr/>
              </a:pPr>
              <a:t>7/29/2023</a:t>
            </a:fld>
            <a:endParaRPr lang="en-US" dirty="0"/>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101038" tIns="50519" rIns="101038" bIns="50519" rtlCol="0" anchor="ctr"/>
          <a:lstStyle/>
          <a:p>
            <a:pPr lvl="0"/>
            <a:endParaRPr lang="en-US" noProof="0" dirty="0"/>
          </a:p>
        </p:txBody>
      </p:sp>
      <p:sp>
        <p:nvSpPr>
          <p:cNvPr id="5" name="Notes Placeholder 4"/>
          <p:cNvSpPr>
            <a:spLocks noGrp="1"/>
          </p:cNvSpPr>
          <p:nvPr>
            <p:ph type="body" sz="quarter" idx="3"/>
          </p:nvPr>
        </p:nvSpPr>
        <p:spPr bwMode="auto">
          <a:xfrm>
            <a:off x="732364" y="4561226"/>
            <a:ext cx="5850473" cy="4318573"/>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1" y="9120813"/>
            <a:ext cx="3170764"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defTabSz="920970" eaLnBrk="1" hangingPunct="1">
              <a:defRPr sz="1400">
                <a:latin typeface="Calibri" panose="020F0502020204030204" pitchFamily="34" charset="0"/>
                <a:cs typeface="Arial" charset="0"/>
              </a:defRPr>
            </a:lvl1pPr>
          </a:lstStyle>
          <a:p>
            <a:pPr>
              <a:defRPr/>
            </a:pPr>
            <a:endParaRPr lang="en-US" dirty="0"/>
          </a:p>
        </p:txBody>
      </p:sp>
      <p:sp>
        <p:nvSpPr>
          <p:cNvPr id="7" name="Slide Number Placeholder 6"/>
          <p:cNvSpPr>
            <a:spLocks noGrp="1"/>
          </p:cNvSpPr>
          <p:nvPr>
            <p:ph type="sldNum" sz="quarter" idx="5"/>
          </p:nvPr>
        </p:nvSpPr>
        <p:spPr bwMode="auto">
          <a:xfrm>
            <a:off x="4142749" y="9120813"/>
            <a:ext cx="3170763"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579">
              <a:defRPr sz="1400">
                <a:latin typeface="Calibri" panose="020F0502020204030204" pitchFamily="34" charset="0"/>
              </a:defRPr>
            </a:lvl1pPr>
          </a:lstStyle>
          <a:p>
            <a:fld id="{3D084339-C7C3-4022-975D-A91B6BCBB8E5}" type="slidenum">
              <a:rPr lang="en-US" altLang="en-US" smtClean="0"/>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9</a:t>
            </a:fld>
            <a:endParaRPr lang="en-US" altLang="en-US" dirty="0"/>
          </a:p>
        </p:txBody>
      </p:sp>
    </p:spTree>
    <p:extLst>
      <p:ext uri="{BB962C8B-B14F-4D97-AF65-F5344CB8AC3E}">
        <p14:creationId xmlns:p14="http://schemas.microsoft.com/office/powerpoint/2010/main" val="34874931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12</a:t>
            </a:fld>
            <a:endParaRPr lang="en-US" altLang="en-US" dirty="0"/>
          </a:p>
        </p:txBody>
      </p:sp>
    </p:spTree>
    <p:extLst>
      <p:ext uri="{BB962C8B-B14F-4D97-AF65-F5344CB8AC3E}">
        <p14:creationId xmlns:p14="http://schemas.microsoft.com/office/powerpoint/2010/main" val="35829514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14</a:t>
            </a:fld>
            <a:endParaRPr lang="en-US" altLang="en-US" dirty="0"/>
          </a:p>
        </p:txBody>
      </p:sp>
    </p:spTree>
    <p:extLst>
      <p:ext uri="{BB962C8B-B14F-4D97-AF65-F5344CB8AC3E}">
        <p14:creationId xmlns:p14="http://schemas.microsoft.com/office/powerpoint/2010/main" val="39050344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0E5424-D4B9-4AFD-9B49-AB165923F980}" type="slidenum">
              <a:rPr lang="en-US" altLang="en-US" smtClean="0"/>
              <a:pPr/>
              <a:t>54</a:t>
            </a:fld>
            <a:endParaRPr lang="en-US" altLang="en-US"/>
          </a:p>
        </p:txBody>
      </p:sp>
      <p:sp>
        <p:nvSpPr>
          <p:cNvPr id="5" name="Date Placeholder 4">
            <a:extLst>
              <a:ext uri="{FF2B5EF4-FFF2-40B4-BE49-F238E27FC236}">
                <a16:creationId xmlns:a16="http://schemas.microsoft.com/office/drawing/2014/main" id="{4E80FC55-0BAD-43BF-987D-0DE1CFD4C3F9}"/>
              </a:ext>
            </a:extLst>
          </p:cNvPr>
          <p:cNvSpPr>
            <a:spLocks noGrp="1"/>
          </p:cNvSpPr>
          <p:nvPr>
            <p:ph type="dt" idx="11"/>
          </p:nvPr>
        </p:nvSpPr>
        <p:spPr/>
        <p:txBody>
          <a:bodyPr/>
          <a:lstStyle/>
          <a:p>
            <a:pPr>
              <a:defRPr/>
            </a:pPr>
            <a:r>
              <a:rPr lang="en-US"/>
              <a:t>January 6, 2016</a:t>
            </a:r>
          </a:p>
        </p:txBody>
      </p:sp>
      <p:sp>
        <p:nvSpPr>
          <p:cNvPr id="6" name="Footer Placeholder 5">
            <a:extLst>
              <a:ext uri="{FF2B5EF4-FFF2-40B4-BE49-F238E27FC236}">
                <a16:creationId xmlns:a16="http://schemas.microsoft.com/office/drawing/2014/main" id="{E8144BD1-1A97-425C-AC14-6516E3D12DC0}"/>
              </a:ext>
            </a:extLst>
          </p:cNvPr>
          <p:cNvSpPr>
            <a:spLocks noGrp="1"/>
          </p:cNvSpPr>
          <p:nvPr>
            <p:ph type="ftr" sz="quarter" idx="12"/>
          </p:nvPr>
        </p:nvSpPr>
        <p:spPr/>
        <p:txBody>
          <a:bodyPr/>
          <a:lstStyle/>
          <a:p>
            <a:pPr>
              <a:defRPr/>
            </a:pPr>
            <a:r>
              <a:rPr lang="en-US"/>
              <a:t>Sugar Land Bible Church</a:t>
            </a:r>
          </a:p>
        </p:txBody>
      </p:sp>
      <p:sp>
        <p:nvSpPr>
          <p:cNvPr id="7" name="Header Placeholder 6">
            <a:extLst>
              <a:ext uri="{FF2B5EF4-FFF2-40B4-BE49-F238E27FC236}">
                <a16:creationId xmlns:a16="http://schemas.microsoft.com/office/drawing/2014/main" id="{22E3AE8F-71A5-4BA8-A4DE-8174B071DAB5}"/>
              </a:ext>
            </a:extLst>
          </p:cNvPr>
          <p:cNvSpPr>
            <a:spLocks noGrp="1"/>
          </p:cNvSpPr>
          <p:nvPr>
            <p:ph type="hdr" sz="quarter" idx="13"/>
          </p:nvPr>
        </p:nvSpPr>
        <p:spPr/>
        <p:txBody>
          <a:bodyPr/>
          <a:lstStyle/>
          <a:p>
            <a:pPr>
              <a:defRPr/>
            </a:pPr>
            <a:r>
              <a:rPr lang="en-US"/>
              <a:t>Dr. Andy Woods - Soteriolgy Session 01</a:t>
            </a:r>
          </a:p>
        </p:txBody>
      </p:sp>
    </p:spTree>
    <p:extLst>
      <p:ext uri="{BB962C8B-B14F-4D97-AF65-F5344CB8AC3E}">
        <p14:creationId xmlns:p14="http://schemas.microsoft.com/office/powerpoint/2010/main" val="576720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91</a:t>
            </a:fld>
            <a:endParaRPr lang="en-US" altLang="en-US" dirty="0"/>
          </a:p>
        </p:txBody>
      </p:sp>
    </p:spTree>
    <p:extLst>
      <p:ext uri="{BB962C8B-B14F-4D97-AF65-F5344CB8AC3E}">
        <p14:creationId xmlns:p14="http://schemas.microsoft.com/office/powerpoint/2010/main" val="3496582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a:defRPr/>
            </a:pPr>
            <a:r>
              <a:rPr lang="en-US"/>
              <a:t>Dr. Andy Woods</a:t>
            </a:r>
            <a:endParaRPr lang="en-US" dirty="0"/>
          </a:p>
        </p:txBody>
      </p:sp>
      <p:sp>
        <p:nvSpPr>
          <p:cNvPr id="5" name="Date Placeholder 4"/>
          <p:cNvSpPr>
            <a:spLocks noGrp="1"/>
          </p:cNvSpPr>
          <p:nvPr>
            <p:ph type="dt" idx="1"/>
          </p:nvPr>
        </p:nvSpPr>
        <p:spPr/>
        <p:txBody>
          <a:bodyPr/>
          <a:lstStyle/>
          <a:p>
            <a:pPr>
              <a:defRPr/>
            </a:pPr>
            <a:r>
              <a:rPr lang="en-US"/>
              <a:t>9/11/2016</a:t>
            </a:r>
            <a:endParaRPr lang="en-US" dirty="0"/>
          </a:p>
        </p:txBody>
      </p:sp>
      <p:sp>
        <p:nvSpPr>
          <p:cNvPr id="6" name="Footer Placeholder 5"/>
          <p:cNvSpPr>
            <a:spLocks noGrp="1"/>
          </p:cNvSpPr>
          <p:nvPr>
            <p:ph type="ftr" sz="quarter" idx="4"/>
          </p:nvPr>
        </p:nvSpPr>
        <p:spPr/>
        <p:txBody>
          <a:bodyPr/>
          <a:lstStyle/>
          <a:p>
            <a:pPr>
              <a:defRPr/>
            </a:pPr>
            <a:r>
              <a:rPr lang="en-US"/>
              <a:t>Sugar Land Bible Church</a:t>
            </a:r>
            <a:endParaRPr lang="en-US" dirty="0"/>
          </a:p>
        </p:txBody>
      </p:sp>
      <p:sp>
        <p:nvSpPr>
          <p:cNvPr id="7" name="Slide Number Placeholder 6"/>
          <p:cNvSpPr>
            <a:spLocks noGrp="1"/>
          </p:cNvSpPr>
          <p:nvPr>
            <p:ph type="sldNum" sz="quarter" idx="5"/>
          </p:nvPr>
        </p:nvSpPr>
        <p:spPr/>
        <p:txBody>
          <a:bodyPr/>
          <a:lstStyle/>
          <a:p>
            <a:pPr>
              <a:defRPr/>
            </a:pPr>
            <a:fld id="{F3584848-F49B-4589-80F1-8AC4D2C6A1D1}" type="slidenum">
              <a:rPr lang="en-US" altLang="en-US" smtClean="0"/>
              <a:pPr>
                <a:defRPr/>
              </a:pPr>
              <a:t>100</a:t>
            </a:fld>
            <a:endParaRPr lang="en-US" altLang="en-US" dirty="0"/>
          </a:p>
        </p:txBody>
      </p:sp>
    </p:spTree>
    <p:extLst>
      <p:ext uri="{BB962C8B-B14F-4D97-AF65-F5344CB8AC3E}">
        <p14:creationId xmlns:p14="http://schemas.microsoft.com/office/powerpoint/2010/main" val="5097086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67535332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Content Placeholder 2"/>
          <p:cNvSpPr>
            <a:spLocks noGrp="1"/>
          </p:cNvSpPr>
          <p:nvPr>
            <p:ph idx="1"/>
          </p:nvPr>
        </p:nvSpPr>
        <p:spPr>
          <a:xfrm>
            <a:off x="1559984" y="1946275"/>
            <a:ext cx="103632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a:lvl1pPr>
          </a:lstStyle>
          <a:p>
            <a:fld id="{70A06824-8A41-4716-AE4C-176E2E7B0908}" type="slidenum">
              <a:rPr lang="en-US" altLang="en-US"/>
              <a:pPr/>
              <a:t>‹#›</a:t>
            </a:fld>
            <a:endParaRPr lang="en-US" altLang="en-US"/>
          </a:p>
        </p:txBody>
      </p:sp>
    </p:spTree>
    <p:extLst>
      <p:ext uri="{BB962C8B-B14F-4D97-AF65-F5344CB8AC3E}">
        <p14:creationId xmlns:p14="http://schemas.microsoft.com/office/powerpoint/2010/main" val="310711618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a:p>
        </p:txBody>
      </p:sp>
      <p:sp>
        <p:nvSpPr>
          <p:cNvPr id="3" name="Rectangle 36"/>
          <p:cNvSpPr>
            <a:spLocks noGrp="1" noChangeArrowheads="1"/>
          </p:cNvSpPr>
          <p:nvPr>
            <p:ph type="ftr" sz="quarter" idx="11"/>
          </p:nvPr>
        </p:nvSpPr>
        <p:spPr/>
        <p:txBody>
          <a:bodyPr/>
          <a:lstStyle>
            <a:lvl1pPr>
              <a:defRPr/>
            </a:lvl1pPr>
          </a:lstStyle>
          <a:p>
            <a:pPr>
              <a:defRPr/>
            </a:pPr>
            <a:endParaRPr lang="en-US"/>
          </a:p>
        </p:txBody>
      </p:sp>
      <p:sp>
        <p:nvSpPr>
          <p:cNvPr id="4" name="Rectangle 37"/>
          <p:cNvSpPr>
            <a:spLocks noGrp="1" noChangeArrowheads="1"/>
          </p:cNvSpPr>
          <p:nvPr>
            <p:ph type="sldNum" sz="quarter" idx="12"/>
          </p:nvPr>
        </p:nvSpPr>
        <p:spPr/>
        <p:txBody>
          <a:bodyPr/>
          <a:lstStyle>
            <a:lvl1pPr>
              <a:defRPr/>
            </a:lvl1pPr>
          </a:lstStyle>
          <a:p>
            <a:fld id="{A025970F-7A46-46CD-9785-CC6B011A0510}" type="slidenum">
              <a:rPr lang="en-US" altLang="en-US"/>
              <a:pPr/>
              <a:t>‹#›</a:t>
            </a:fld>
            <a:endParaRPr lang="en-US" altLang="en-US"/>
          </a:p>
        </p:txBody>
      </p:sp>
    </p:spTree>
    <p:extLst>
      <p:ext uri="{BB962C8B-B14F-4D97-AF65-F5344CB8AC3E}">
        <p14:creationId xmlns:p14="http://schemas.microsoft.com/office/powerpoint/2010/main" val="986519279"/>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43"/>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4971FCA6-7645-460B-AB48-CA8D34B804C4}"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445315681"/>
      </p:ext>
    </p:extLst>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15240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807200" y="1981200"/>
            <a:ext cx="5080000" cy="4114800"/>
          </a:xfrm>
        </p:spPr>
        <p:txBody>
          <a:bodyPr/>
          <a:lstStyle/>
          <a:p>
            <a:pPr lvl="0"/>
            <a:endParaRPr lang="en-US" noProof="0"/>
          </a:p>
        </p:txBody>
      </p:sp>
      <p:sp>
        <p:nvSpPr>
          <p:cNvPr id="5" name="Rectangle 36"/>
          <p:cNvSpPr>
            <a:spLocks noGrp="1" noChangeArrowheads="1"/>
          </p:cNvSpPr>
          <p:nvPr>
            <p:ph type="dt" sz="half" idx="10"/>
          </p:nvPr>
        </p:nvSpPr>
        <p:spPr/>
        <p:txBody>
          <a:bodyPr/>
          <a:lstStyle>
            <a:lvl1pPr>
              <a:defRPr/>
            </a:lvl1pPr>
          </a:lstStyle>
          <a:p>
            <a:pPr>
              <a:defRPr/>
            </a:pPr>
            <a:endParaRPr lang="en-US"/>
          </a:p>
        </p:txBody>
      </p:sp>
      <p:sp>
        <p:nvSpPr>
          <p:cNvPr id="6" name="Rectangle 37"/>
          <p:cNvSpPr>
            <a:spLocks noGrp="1" noChangeArrowheads="1"/>
          </p:cNvSpPr>
          <p:nvPr>
            <p:ph type="ftr" sz="quarter" idx="11"/>
          </p:nvPr>
        </p:nvSpPr>
        <p:spPr/>
        <p:txBody>
          <a:bodyPr/>
          <a:lstStyle>
            <a:lvl1pPr>
              <a:defRPr/>
            </a:lvl1pPr>
          </a:lstStyle>
          <a:p>
            <a:pPr>
              <a:defRPr/>
            </a:pPr>
            <a:endParaRPr lang="en-US"/>
          </a:p>
        </p:txBody>
      </p:sp>
      <p:sp>
        <p:nvSpPr>
          <p:cNvPr id="7" name="Rectangle 38"/>
          <p:cNvSpPr>
            <a:spLocks noGrp="1" noChangeArrowheads="1"/>
          </p:cNvSpPr>
          <p:nvPr>
            <p:ph type="sldNum" sz="quarter" idx="12"/>
          </p:nvPr>
        </p:nvSpPr>
        <p:spPr/>
        <p:txBody>
          <a:bodyPr/>
          <a:lstStyle>
            <a:lvl1pPr>
              <a:defRPr/>
            </a:lvl1pPr>
          </a:lstStyle>
          <a:p>
            <a:pPr>
              <a:defRPr/>
            </a:pPr>
            <a:fld id="{21126E6A-BCE4-464E-8D4D-9BA37D430784}" type="slidenum">
              <a:rPr lang="en-US"/>
              <a:pPr>
                <a:defRPr/>
              </a:pPr>
              <a:t>‹#›</a:t>
            </a:fld>
            <a:endParaRPr lang="en-US"/>
          </a:p>
        </p:txBody>
      </p:sp>
    </p:spTree>
    <p:extLst>
      <p:ext uri="{BB962C8B-B14F-4D97-AF65-F5344CB8AC3E}">
        <p14:creationId xmlns:p14="http://schemas.microsoft.com/office/powerpoint/2010/main" val="16077328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85923334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422777750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426670155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93262438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3268773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16711780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212460103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219592177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5"/>
            <a:ext cx="144780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sz="2400" dirty="0">
                <a:latin typeface="Calibri" panose="020F0502020204030204" pitchFamily="34" charset="0"/>
                <a:cs typeface="+mn-cs"/>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grpSp>
      </p:grpSp>
      <p:sp>
        <p:nvSpPr>
          <p:cNvPr id="1027" name="Rectangle 34"/>
          <p:cNvSpPr>
            <a:spLocks noGrp="1" noChangeArrowheads="1"/>
          </p:cNvSpPr>
          <p:nvPr>
            <p:ph type="title"/>
          </p:nvPr>
        </p:nvSpPr>
        <p:spPr bwMode="auto">
          <a:xfrm>
            <a:off x="15240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4371" name="Rectangle 35"/>
          <p:cNvSpPr>
            <a:spLocks noGrp="1" noChangeArrowheads="1"/>
          </p:cNvSpPr>
          <p:nvPr>
            <p:ph type="dt" sz="half" idx="2"/>
          </p:nvPr>
        </p:nvSpPr>
        <p:spPr bwMode="auto">
          <a:xfrm>
            <a:off x="15240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4775200" y="6248400"/>
            <a:ext cx="38608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93472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atin typeface="Calibri" panose="020F0502020204030204" pitchFamily="34" charset="0"/>
              </a:defRPr>
            </a:lvl1pPr>
          </a:lstStyle>
          <a:p>
            <a:fld id="{3776912B-AC69-41FE-A101-09E856C32C50}" type="slidenum">
              <a:rPr lang="en-US" altLang="en-US" smtClean="0"/>
              <a:pPr/>
              <a:t>‹#›</a:t>
            </a:fld>
            <a:endParaRPr lang="en-US" altLang="en-US" dirty="0"/>
          </a:p>
        </p:txBody>
      </p:sp>
      <p:sp>
        <p:nvSpPr>
          <p:cNvPr id="14374" name="Rectangle 38"/>
          <p:cNvSpPr>
            <a:spLocks noGrp="1" noChangeArrowheads="1"/>
          </p:cNvSpPr>
          <p:nvPr>
            <p:ph type="body" idx="1"/>
          </p:nvPr>
        </p:nvSpPr>
        <p:spPr bwMode="auto">
          <a:xfrm>
            <a:off x="1559984" y="1946275"/>
            <a:ext cx="10363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8906" r:id="rId1"/>
    <p:sldLayoutId id="2147488907" r:id="rId2"/>
    <p:sldLayoutId id="2147488908" r:id="rId3"/>
    <p:sldLayoutId id="2147488909" r:id="rId4"/>
    <p:sldLayoutId id="2147488910" r:id="rId5"/>
    <p:sldLayoutId id="2147488911" r:id="rId6"/>
    <p:sldLayoutId id="2147488912" r:id="rId7"/>
    <p:sldLayoutId id="2147488913" r:id="rId8"/>
    <p:sldLayoutId id="2147488914" r:id="rId9"/>
    <p:sldLayoutId id="2147488915" r:id="rId10"/>
    <p:sldLayoutId id="2147488916" r:id="rId11"/>
    <p:sldLayoutId id="2147488920" r:id="rId12"/>
    <p:sldLayoutId id="2147488922" r:id="rId13"/>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0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0.xml"/><Relationship Id="rId5" Type="http://schemas.microsoft.com/office/2007/relationships/hdphoto" Target="../media/hdphoto1.wdp"/><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0.xml"/><Relationship Id="rId5" Type="http://schemas.microsoft.com/office/2007/relationships/hdphoto" Target="../media/hdphoto1.wdp"/><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6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6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6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7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7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7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7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7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8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8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8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8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8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8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8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8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8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8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0.xml"/><Relationship Id="rId5" Type="http://schemas.microsoft.com/office/2007/relationships/hdphoto" Target="../media/hdphoto1.wdp"/><Relationship Id="rId4" Type="http://schemas.openxmlformats.org/officeDocument/2006/relationships/image" Target="../media/image7.png"/></Relationships>
</file>

<file path=ppt/slides/_rels/slide9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9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0.xml"/><Relationship Id="rId5" Type="http://schemas.microsoft.com/office/2007/relationships/hdphoto" Target="../media/hdphoto1.wdp"/><Relationship Id="rId4" Type="http://schemas.openxmlformats.org/officeDocument/2006/relationships/image" Target="../media/image7.png"/></Relationships>
</file>

<file path=ppt/slides/_rels/slide9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0.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9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9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9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B01347A-E166-4399-80F1-5FDEDB0A697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19624" y="5410200"/>
            <a:ext cx="5352752" cy="1374774"/>
          </a:xfrm>
          <a:prstGeom prst="rect">
            <a:avLst/>
          </a:prstGeom>
        </p:spPr>
      </p:pic>
      <p:pic>
        <p:nvPicPr>
          <p:cNvPr id="5" name="Picture 4" descr="A close up of a sign&#10;&#10;Description automatically generated">
            <a:extLst>
              <a:ext uri="{FF2B5EF4-FFF2-40B4-BE49-F238E27FC236}">
                <a16:creationId xmlns:a16="http://schemas.microsoft.com/office/drawing/2014/main" id="{365E98A2-B1BD-4000-A879-674CC59720E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44800" y="1676400"/>
            <a:ext cx="6502400" cy="3657600"/>
          </a:xfrm>
          <a:prstGeom prst="rect">
            <a:avLst/>
          </a:prstGeom>
        </p:spPr>
      </p:pic>
      <p:sp>
        <p:nvSpPr>
          <p:cNvPr id="7" name="Rectangle 2">
            <a:extLst>
              <a:ext uri="{FF2B5EF4-FFF2-40B4-BE49-F238E27FC236}">
                <a16:creationId xmlns:a16="http://schemas.microsoft.com/office/drawing/2014/main" id="{6C1B414B-77B0-4090-9319-1C754B5D5A2D}"/>
              </a:ext>
            </a:extLst>
          </p:cNvPr>
          <p:cNvSpPr txBox="1">
            <a:spLocks noChangeArrowheads="1"/>
          </p:cNvSpPr>
          <p:nvPr/>
        </p:nvSpPr>
        <p:spPr>
          <a:xfrm>
            <a:off x="3124200" y="228600"/>
            <a:ext cx="5943600" cy="1219200"/>
          </a:xfrm>
          <a:prstGeom prst="rect">
            <a:avLst/>
          </a:prstGeom>
        </p:spPr>
        <p:txBody>
          <a:bodyPr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sz="3600" kern="0" dirty="0">
                <a:effectLst>
                  <a:outerShdw blurRad="38100" dist="38100" dir="2700000" algn="tl">
                    <a:srgbClr val="000000">
                      <a:alpha val="43137"/>
                    </a:srgbClr>
                  </a:outerShdw>
                </a:effectLst>
              </a:rPr>
              <a:t>Genesis 12</a:t>
            </a:r>
            <a:r>
              <a:rPr lang="en-US" sz="3600" kern="0" dirty="0">
                <a:effectLst>
                  <a:outerShdw blurRad="38100" dist="38100" dir="2700000" algn="tl">
                    <a:srgbClr val="000000">
                      <a:alpha val="43137"/>
                    </a:srgbClr>
                  </a:outerShdw>
                </a:effectLst>
                <a:cs typeface="Calibri" panose="020F0502020204030204" pitchFamily="34" charset="0"/>
              </a:rPr>
              <a:t>‒50</a:t>
            </a:r>
            <a:endParaRPr lang="en-US" sz="3600" kern="0" dirty="0">
              <a:effectLst>
                <a:outerShdw blurRad="38100" dist="38100" dir="2700000" algn="tl">
                  <a:srgbClr val="000000">
                    <a:alpha val="43137"/>
                  </a:srgbClr>
                </a:outerShdw>
              </a:effectLst>
              <a:sym typeface="Symbol" pitchFamily="18" charset="2"/>
            </a:endParaRPr>
          </a:p>
          <a:p>
            <a:pPr algn="ctr" eaLnBrk="1" hangingPunct="1"/>
            <a:r>
              <a:rPr lang="en-US" sz="3200" kern="0" dirty="0">
                <a:effectLst>
                  <a:outerShdw blurRad="38100" dist="38100" dir="2700000" algn="tl">
                    <a:srgbClr val="000000">
                      <a:alpha val="43137"/>
                    </a:srgbClr>
                  </a:outerShdw>
                </a:effectLst>
                <a:sym typeface="Symbol" pitchFamily="18" charset="2"/>
              </a:rPr>
              <a:t>Israel’s Birth &amp; Preservation</a:t>
            </a:r>
          </a:p>
        </p:txBody>
      </p:sp>
    </p:spTree>
    <p:extLst>
      <p:ext uri="{BB962C8B-B14F-4D97-AF65-F5344CB8AC3E}">
        <p14:creationId xmlns:p14="http://schemas.microsoft.com/office/powerpoint/2010/main" val="39120385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1680634" y="228600"/>
            <a:ext cx="8830732" cy="6400800"/>
          </a:xfrm>
          <a:prstGeom prst="rect">
            <a:avLst/>
          </a:prstGeom>
        </p:spPr>
      </p:pic>
    </p:spTree>
    <p:extLst>
      <p:ext uri="{BB962C8B-B14F-4D97-AF65-F5344CB8AC3E}">
        <p14:creationId xmlns:p14="http://schemas.microsoft.com/office/powerpoint/2010/main" val="66847450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9600" y="4087346"/>
            <a:ext cx="10972800" cy="2313454"/>
          </a:xfrm>
          <a:prstGeom prst="rect">
            <a:avLst/>
          </a:prstGeom>
        </p:spPr>
        <p:txBody>
          <a:bodyPr wrap="square">
            <a:spAutoFit/>
          </a:bodyPr>
          <a:lstStyle/>
          <a:p>
            <a:pPr algn="just">
              <a:spcBef>
                <a:spcPts val="0"/>
              </a:spcBef>
              <a:spcAft>
                <a:spcPts val="1000"/>
              </a:spcAft>
            </a:pPr>
            <a:r>
              <a:rPr lang="en-US" sz="3600" u="none" strike="noStrike" baseline="30000" dirty="0">
                <a:effectLst/>
                <a:latin typeface="Calibri" panose="020F0502020204030204" pitchFamily="34" charset="0"/>
              </a:rPr>
              <a:t>24</a:t>
            </a:r>
            <a:r>
              <a:rPr lang="en-US" sz="3600" u="none" strike="noStrike" dirty="0">
                <a:effectLst/>
                <a:latin typeface="Calibri" panose="020F0502020204030204" pitchFamily="34" charset="0"/>
              </a:rPr>
              <a:t> </a:t>
            </a:r>
            <a:r>
              <a:rPr lang="en-US" sz="3600" dirty="0">
                <a:effectLst/>
                <a:latin typeface="Calibri" panose="020F0502020204030204" pitchFamily="34" charset="0"/>
              </a:rPr>
              <a:t>The </a:t>
            </a:r>
            <a:r>
              <a:rPr lang="en-US" sz="3600" cap="small" dirty="0">
                <a:effectLst/>
                <a:latin typeface="Calibri" panose="020F0502020204030204" pitchFamily="34" charset="0"/>
              </a:rPr>
              <a:t>Lord</a:t>
            </a:r>
            <a:r>
              <a:rPr lang="en-US" sz="3600" dirty="0">
                <a:effectLst/>
                <a:latin typeface="Calibri" panose="020F0502020204030204" pitchFamily="34" charset="0"/>
              </a:rPr>
              <a:t> bless you, and keep you; </a:t>
            </a:r>
            <a:r>
              <a:rPr lang="en-US" sz="3600" u="none" strike="noStrike" baseline="30000" dirty="0">
                <a:effectLst/>
                <a:latin typeface="Calibri" panose="020F0502020204030204" pitchFamily="34" charset="0"/>
              </a:rPr>
              <a:t>25</a:t>
            </a:r>
            <a:r>
              <a:rPr lang="en-US" sz="3600" u="none" strike="noStrike" dirty="0">
                <a:effectLst/>
                <a:latin typeface="Calibri" panose="020F0502020204030204" pitchFamily="34" charset="0"/>
              </a:rPr>
              <a:t> </a:t>
            </a:r>
            <a:r>
              <a:rPr lang="en-US" sz="3600" dirty="0">
                <a:effectLst/>
                <a:latin typeface="Calibri" panose="020F0502020204030204" pitchFamily="34" charset="0"/>
              </a:rPr>
              <a:t>The </a:t>
            </a:r>
            <a:r>
              <a:rPr lang="en-US" sz="3600" cap="small" dirty="0">
                <a:effectLst/>
                <a:latin typeface="Calibri" panose="020F0502020204030204" pitchFamily="34" charset="0"/>
              </a:rPr>
              <a:t>Lord</a:t>
            </a:r>
            <a:r>
              <a:rPr lang="en-US" sz="3600" dirty="0">
                <a:effectLst/>
                <a:latin typeface="Calibri" panose="020F0502020204030204" pitchFamily="34" charset="0"/>
              </a:rPr>
              <a:t> make His face shine on you, And be gracious to you; </a:t>
            </a:r>
            <a:r>
              <a:rPr lang="en-US" sz="3600" u="none" strike="noStrike" baseline="30000" dirty="0">
                <a:effectLst/>
                <a:latin typeface="Calibri" panose="020F0502020204030204" pitchFamily="34" charset="0"/>
              </a:rPr>
              <a:t>26</a:t>
            </a:r>
            <a:r>
              <a:rPr lang="en-US" sz="3600" u="none" strike="noStrike" dirty="0">
                <a:effectLst/>
                <a:latin typeface="Calibri" panose="020F0502020204030204" pitchFamily="34" charset="0"/>
              </a:rPr>
              <a:t> </a:t>
            </a:r>
            <a:r>
              <a:rPr lang="en-US" sz="3600" dirty="0">
                <a:effectLst/>
                <a:latin typeface="Calibri" panose="020F0502020204030204" pitchFamily="34" charset="0"/>
              </a:rPr>
              <a:t>The </a:t>
            </a:r>
            <a:r>
              <a:rPr lang="en-US" sz="3600" cap="small" dirty="0">
                <a:effectLst/>
                <a:latin typeface="Calibri" panose="020F0502020204030204" pitchFamily="34" charset="0"/>
              </a:rPr>
              <a:t>Lord</a:t>
            </a:r>
            <a:r>
              <a:rPr lang="en-US" sz="3600" dirty="0">
                <a:effectLst/>
                <a:latin typeface="Calibri" panose="020F0502020204030204" pitchFamily="34" charset="0"/>
              </a:rPr>
              <a:t> lift up His countenance on you, And give you peace</a:t>
            </a:r>
            <a:r>
              <a:rPr lang="en-US" sz="3600" dirty="0">
                <a:latin typeface="Calibri" panose="020F0502020204030204" pitchFamily="34" charset="0"/>
              </a:rPr>
              <a:t>.</a:t>
            </a:r>
          </a:p>
          <a:p>
            <a:pPr algn="r">
              <a:spcBef>
                <a:spcPts val="0"/>
              </a:spcBef>
              <a:spcAft>
                <a:spcPts val="1000"/>
              </a:spcAft>
            </a:pPr>
            <a:r>
              <a:rPr lang="en-US" sz="2800" dirty="0">
                <a:latin typeface="Calibri" panose="020F0502020204030204" pitchFamily="34" charset="0"/>
              </a:rPr>
              <a:t>Numbers 6:24–26 (NASB95)</a:t>
            </a:r>
            <a:endParaRPr lang="en-US" sz="2800" dirty="0">
              <a:effectLst/>
              <a:latin typeface="Calibri" panose="020F0502020204030204" pitchFamily="34" charset="0"/>
            </a:endParaRPr>
          </a:p>
        </p:txBody>
      </p:sp>
      <p:pic>
        <p:nvPicPr>
          <p:cNvPr id="2" name="Picture 1">
            <a:extLst>
              <a:ext uri="{FF2B5EF4-FFF2-40B4-BE49-F238E27FC236}">
                <a16:creationId xmlns:a16="http://schemas.microsoft.com/office/drawing/2014/main" id="{3580A0FF-365B-4E3B-8121-89E750C5118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38254" y="533400"/>
            <a:ext cx="5915492" cy="3200400"/>
          </a:xfrm>
          <a:prstGeom prst="rect">
            <a:avLst/>
          </a:prstGeom>
        </p:spPr>
      </p:pic>
    </p:spTree>
    <p:extLst>
      <p:ext uri="{BB962C8B-B14F-4D97-AF65-F5344CB8AC3E}">
        <p14:creationId xmlns:p14="http://schemas.microsoft.com/office/powerpoint/2010/main" val="34803727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1066800" y="2057400"/>
            <a:ext cx="6934200" cy="2743200"/>
          </a:xfrm>
        </p:spPr>
        <p:txBody>
          <a:bodyPr/>
          <a:lstStyle/>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Background to the naming (1)</a:t>
            </a:r>
          </a:p>
          <a:p>
            <a:pPr marL="457200" lvl="2" indent="-457200" eaLnBrk="1" hangingPunct="1">
              <a:spcBef>
                <a:spcPts val="0"/>
              </a:spcBef>
              <a:spcAft>
                <a:spcPts val="30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The naming (2)</a:t>
            </a:r>
          </a:p>
        </p:txBody>
      </p:sp>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 Genesis 32:1-2</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Mahanaim</a:t>
            </a:r>
          </a:p>
        </p:txBody>
      </p:sp>
      <p:pic>
        <p:nvPicPr>
          <p:cNvPr id="3" name="Picture 2">
            <a:extLst>
              <a:ext uri="{FF2B5EF4-FFF2-40B4-BE49-F238E27FC236}">
                <a16:creationId xmlns:a16="http://schemas.microsoft.com/office/drawing/2014/main" id="{D18D0570-7907-E323-3506-FD2CF544B0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363961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611372" y="1371600"/>
            <a:ext cx="10971028" cy="3657600"/>
          </a:xfrm>
        </p:spPr>
        <p:txBody>
          <a:bodyPr/>
          <a:lstStyle/>
          <a:p>
            <a:pPr marL="0" indent="0" algn="just">
              <a:spcBef>
                <a:spcPts val="0"/>
              </a:spcBef>
              <a:spcAft>
                <a:spcPts val="0"/>
              </a:spcAft>
              <a:buNone/>
            </a:pPr>
            <a:r>
              <a:rPr lang="en-US" dirty="0">
                <a:effectLst>
                  <a:outerShdw blurRad="38100" dist="38100" dir="2700000" algn="tl">
                    <a:srgbClr val="000000">
                      <a:alpha val="43137"/>
                    </a:srgbClr>
                  </a:outerShdw>
                </a:effectLst>
              </a:rPr>
              <a:t>“</a:t>
            </a:r>
            <a:r>
              <a:rPr lang="en-US" dirty="0">
                <a:effectLst/>
                <a:latin typeface="Calibri" panose="020F0502020204030204" pitchFamily="34" charset="0"/>
                <a:ea typeface="Times New Roman" panose="02020603050405020304" pitchFamily="18" charset="0"/>
              </a:rPr>
              <a:t>Genesis 32:2 records Jacob’s response: </a:t>
            </a:r>
            <a:r>
              <a:rPr lang="en-US" i="1" dirty="0">
                <a:effectLst/>
                <a:latin typeface="Calibri" panose="020F0502020204030204" pitchFamily="34" charset="0"/>
                <a:ea typeface="Times New Roman" panose="02020603050405020304" pitchFamily="18" charset="0"/>
              </a:rPr>
              <a:t>And Jacob said when he saw them, This is God’s host.</a:t>
            </a:r>
            <a:r>
              <a:rPr lang="en-US" dirty="0">
                <a:effectLst/>
                <a:latin typeface="Calibri" panose="020F0502020204030204" pitchFamily="34" charset="0"/>
                <a:ea typeface="Times New Roman" panose="02020603050405020304" pitchFamily="18" charset="0"/>
              </a:rPr>
              <a:t> In Hebrew, the word host is </a:t>
            </a:r>
            <a:r>
              <a:rPr lang="en-US" i="1" dirty="0" err="1">
                <a:effectLst/>
                <a:latin typeface="Calibri" panose="020F0502020204030204" pitchFamily="34" charset="0"/>
                <a:ea typeface="Times New Roman" panose="02020603050405020304" pitchFamily="18" charset="0"/>
              </a:rPr>
              <a:t>machaneh</a:t>
            </a:r>
            <a:r>
              <a:rPr lang="en-US" dirty="0">
                <a:effectLst/>
                <a:latin typeface="Calibri" panose="020F0502020204030204" pitchFamily="34" charset="0"/>
                <a:ea typeface="Times New Roman" panose="02020603050405020304" pitchFamily="18" charset="0"/>
              </a:rPr>
              <a:t>, and what he was saying was that this was God’s ‘camp.’ This is not the normal Hebrew word for host, but rather it is God’s ‘camp.’ That led to the naming of the place: and he called the name of the place </a:t>
            </a:r>
            <a:r>
              <a:rPr lang="en-US" i="1" dirty="0" err="1">
                <a:effectLst/>
                <a:latin typeface="Calibri" panose="020F0502020204030204" pitchFamily="34" charset="0"/>
                <a:ea typeface="Times New Roman" panose="02020603050405020304" pitchFamily="18" charset="0"/>
              </a:rPr>
              <a:t>Mahanaim</a:t>
            </a:r>
            <a:r>
              <a:rPr lang="en-US" dirty="0">
                <a:effectLst/>
                <a:latin typeface="Calibri" panose="020F0502020204030204" pitchFamily="34" charset="0"/>
                <a:ea typeface="Times New Roman" panose="02020603050405020304" pitchFamily="18" charset="0"/>
              </a:rPr>
              <a:t>, a dual form of </a:t>
            </a:r>
            <a:r>
              <a:rPr lang="en-US" i="1" dirty="0" err="1">
                <a:effectLst/>
                <a:latin typeface="Calibri" panose="020F0502020204030204" pitchFamily="34" charset="0"/>
                <a:ea typeface="Times New Roman" panose="02020603050405020304" pitchFamily="18" charset="0"/>
              </a:rPr>
              <a:t>machaneh</a:t>
            </a:r>
            <a:r>
              <a:rPr lang="en-US" dirty="0">
                <a:effectLst/>
                <a:latin typeface="Calibri" panose="020F0502020204030204" pitchFamily="34" charset="0"/>
                <a:ea typeface="Times New Roman" panose="02020603050405020304" pitchFamily="18" charset="0"/>
              </a:rPr>
              <a:t>, literally meaning ‘two camps.’ The two camps were Jacob’s camp and God’s camp, where the angels were</a:t>
            </a:r>
            <a:r>
              <a:rPr lang="en-US" dirty="0">
                <a:effectLst>
                  <a:outerShdw blurRad="38100" dist="38100" dir="2700000" algn="tl">
                    <a:srgbClr val="000000">
                      <a:alpha val="43137"/>
                    </a:srgbClr>
                  </a:outerShdw>
                </a:effectLst>
              </a:rPr>
              <a:t>.”</a:t>
            </a:r>
          </a:p>
        </p:txBody>
      </p:sp>
      <p:sp>
        <p:nvSpPr>
          <p:cNvPr id="4" name="Text Box 5"/>
          <p:cNvSpPr txBox="1">
            <a:spLocks noChangeArrowheads="1"/>
          </p:cNvSpPr>
          <p:nvPr/>
        </p:nvSpPr>
        <p:spPr bwMode="auto">
          <a:xfrm>
            <a:off x="3381375" y="228600"/>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The Book of Genesis</a:t>
            </a:r>
            <a:r>
              <a:rPr lang="en-US" altLang="en-US" sz="1800" dirty="0">
                <a:effectLst>
                  <a:outerShdw blurRad="38100" dist="38100" dir="2700000" algn="tl">
                    <a:srgbClr val="000000"/>
                  </a:outerShdw>
                </a:effectLst>
                <a:latin typeface="Calibri" panose="020F0502020204030204" pitchFamily="34" charset="0"/>
                <a:cs typeface="+mn-cs"/>
              </a:rPr>
              <a:t>, 475</a:t>
            </a:r>
          </a:p>
        </p:txBody>
      </p:sp>
      <p:pic>
        <p:nvPicPr>
          <p:cNvPr id="5" name="Picture 4">
            <a:extLst>
              <a:ext uri="{FF2B5EF4-FFF2-40B4-BE49-F238E27FC236}">
                <a16:creationId xmlns:a16="http://schemas.microsoft.com/office/drawing/2014/main" id="{795B7A00-E364-4431-A644-EF24666BAF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 y="76200"/>
            <a:ext cx="684944" cy="914400"/>
          </a:xfrm>
          <a:prstGeom prst="rect">
            <a:avLst/>
          </a:prstGeom>
          <a:ln>
            <a:solidFill>
              <a:schemeClr val="tx1"/>
            </a:solidFill>
          </a:ln>
        </p:spPr>
      </p:pic>
      <p:pic>
        <p:nvPicPr>
          <p:cNvPr id="7" name="Picture 6">
            <a:extLst>
              <a:ext uri="{FF2B5EF4-FFF2-40B4-BE49-F238E27FC236}">
                <a16:creationId xmlns:a16="http://schemas.microsoft.com/office/drawing/2014/main" id="{DF2D6D1B-0318-472E-8E81-E3CCEE0E7865}"/>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0850147" y="76200"/>
            <a:ext cx="732253" cy="1097280"/>
          </a:xfrm>
          <a:prstGeom prst="rect">
            <a:avLst/>
          </a:prstGeom>
          <a:ln>
            <a:solidFill>
              <a:schemeClr val="tx1"/>
            </a:solidFill>
          </a:ln>
        </p:spPr>
      </p:pic>
    </p:spTree>
    <p:extLst>
      <p:ext uri="{BB962C8B-B14F-4D97-AF65-F5344CB8AC3E}">
        <p14:creationId xmlns:p14="http://schemas.microsoft.com/office/powerpoint/2010/main" val="34318360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ahanaim: Insights From Biblical Geography • Bible Study ...">
            <a:extLst>
              <a:ext uri="{FF2B5EF4-FFF2-40B4-BE49-F238E27FC236}">
                <a16:creationId xmlns:a16="http://schemas.microsoft.com/office/drawing/2014/main" id="{7FDAA679-F93D-F534-E0DE-BF1DFAE6FF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4423" y="137160"/>
            <a:ext cx="5643155" cy="65836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1">
            <a:extLst>
              <a:ext uri="{FF2B5EF4-FFF2-40B4-BE49-F238E27FC236}">
                <a16:creationId xmlns:a16="http://schemas.microsoft.com/office/drawing/2014/main" id="{DE2D7CB0-EE94-681A-598B-44F8821BD4E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2800" y="3399977"/>
            <a:ext cx="1355725" cy="410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4627724"/>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611372" y="1371600"/>
            <a:ext cx="10971028" cy="3657600"/>
          </a:xfrm>
        </p:spPr>
        <p:txBody>
          <a:bodyPr/>
          <a:lstStyle/>
          <a:p>
            <a:pPr marL="0" indent="0" algn="just">
              <a:spcBef>
                <a:spcPts val="0"/>
              </a:spcBef>
              <a:spcAft>
                <a:spcPts val="0"/>
              </a:spcAft>
              <a:buNone/>
            </a:pPr>
            <a:r>
              <a:rPr lang="en-US" dirty="0">
                <a:effectLst>
                  <a:outerShdw blurRad="38100" dist="38100" dir="2700000" algn="tl">
                    <a:srgbClr val="000000">
                      <a:alpha val="43137"/>
                    </a:srgbClr>
                  </a:outerShdw>
                </a:effectLst>
              </a:rPr>
              <a:t>“In later history, </a:t>
            </a:r>
            <a:r>
              <a:rPr lang="en-US" i="1" dirty="0" err="1">
                <a:effectLst>
                  <a:outerShdw blurRad="38100" dist="38100" dir="2700000" algn="tl">
                    <a:srgbClr val="000000">
                      <a:alpha val="43137"/>
                    </a:srgbClr>
                  </a:outerShdw>
                </a:effectLst>
              </a:rPr>
              <a:t>Mahanaim</a:t>
            </a:r>
            <a:r>
              <a:rPr lang="en-US" dirty="0">
                <a:effectLst>
                  <a:outerShdw blurRad="38100" dist="38100" dir="2700000" algn="tl">
                    <a:srgbClr val="000000">
                      <a:alpha val="43137"/>
                    </a:srgbClr>
                  </a:outerShdw>
                </a:effectLst>
              </a:rPr>
              <a:t> became a border town between the tribes of Manasseh and Gad (Josh. 13:26, 13:30), and it became a capital of Israel under </a:t>
            </a:r>
            <a:r>
              <a:rPr lang="en-US" dirty="0" err="1">
                <a:effectLst>
                  <a:outerShdw blurRad="38100" dist="38100" dir="2700000" algn="tl">
                    <a:srgbClr val="000000">
                      <a:alpha val="43137"/>
                    </a:srgbClr>
                  </a:outerShdw>
                </a:effectLst>
              </a:rPr>
              <a:t>Ishbosheth</a:t>
            </a:r>
            <a:r>
              <a:rPr lang="en-US" dirty="0">
                <a:effectLst>
                  <a:outerShdw blurRad="38100" dist="38100" dir="2700000" algn="tl">
                    <a:srgbClr val="000000">
                      <a:alpha val="43137"/>
                    </a:srgbClr>
                  </a:outerShdw>
                </a:effectLst>
              </a:rPr>
              <a:t> (II Sam. 2:8). </a:t>
            </a:r>
            <a:r>
              <a:rPr lang="en-US" i="1" dirty="0" err="1">
                <a:effectLst>
                  <a:outerShdw blurRad="38100" dist="38100" dir="2700000" algn="tl">
                    <a:srgbClr val="000000">
                      <a:alpha val="43137"/>
                    </a:srgbClr>
                  </a:outerShdw>
                </a:effectLst>
              </a:rPr>
              <a:t>Mahanaim</a:t>
            </a:r>
            <a:r>
              <a:rPr lang="en-US" dirty="0">
                <a:effectLst>
                  <a:outerShdw blurRad="38100" dist="38100" dir="2700000" algn="tl">
                    <a:srgbClr val="000000">
                      <a:alpha val="43137"/>
                    </a:srgbClr>
                  </a:outerShdw>
                </a:effectLst>
              </a:rPr>
              <a:t> was the city to which David fled from Absalom (II Sam. 17:24, 17:27), and it was made a district capital under Solomon (I Kings 4:14).”</a:t>
            </a:r>
          </a:p>
        </p:txBody>
      </p:sp>
      <p:sp>
        <p:nvSpPr>
          <p:cNvPr id="4" name="Text Box 5"/>
          <p:cNvSpPr txBox="1">
            <a:spLocks noChangeArrowheads="1"/>
          </p:cNvSpPr>
          <p:nvPr/>
        </p:nvSpPr>
        <p:spPr bwMode="auto">
          <a:xfrm>
            <a:off x="3381375" y="228600"/>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The Book of Genesis</a:t>
            </a:r>
            <a:r>
              <a:rPr lang="en-US" altLang="en-US" sz="1800" dirty="0">
                <a:effectLst>
                  <a:outerShdw blurRad="38100" dist="38100" dir="2700000" algn="tl">
                    <a:srgbClr val="000000"/>
                  </a:outerShdw>
                </a:effectLst>
                <a:latin typeface="Calibri" panose="020F0502020204030204" pitchFamily="34" charset="0"/>
                <a:cs typeface="+mn-cs"/>
              </a:rPr>
              <a:t>, 475</a:t>
            </a:r>
          </a:p>
        </p:txBody>
      </p:sp>
      <p:pic>
        <p:nvPicPr>
          <p:cNvPr id="5" name="Picture 4">
            <a:extLst>
              <a:ext uri="{FF2B5EF4-FFF2-40B4-BE49-F238E27FC236}">
                <a16:creationId xmlns:a16="http://schemas.microsoft.com/office/drawing/2014/main" id="{795B7A00-E364-4431-A644-EF24666BAF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 y="76200"/>
            <a:ext cx="684944" cy="914400"/>
          </a:xfrm>
          <a:prstGeom prst="rect">
            <a:avLst/>
          </a:prstGeom>
          <a:ln>
            <a:solidFill>
              <a:schemeClr val="tx1"/>
            </a:solidFill>
          </a:ln>
        </p:spPr>
      </p:pic>
      <p:pic>
        <p:nvPicPr>
          <p:cNvPr id="7" name="Picture 6">
            <a:extLst>
              <a:ext uri="{FF2B5EF4-FFF2-40B4-BE49-F238E27FC236}">
                <a16:creationId xmlns:a16="http://schemas.microsoft.com/office/drawing/2014/main" id="{DF2D6D1B-0318-472E-8E81-E3CCEE0E7865}"/>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0850147" y="76200"/>
            <a:ext cx="732253" cy="1097280"/>
          </a:xfrm>
          <a:prstGeom prst="rect">
            <a:avLst/>
          </a:prstGeom>
          <a:ln>
            <a:solidFill>
              <a:schemeClr val="tx1"/>
            </a:solidFill>
          </a:ln>
        </p:spPr>
      </p:pic>
    </p:spTree>
    <p:extLst>
      <p:ext uri="{BB962C8B-B14F-4D97-AF65-F5344CB8AC3E}">
        <p14:creationId xmlns:p14="http://schemas.microsoft.com/office/powerpoint/2010/main" val="1025341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Genesis </a:t>
            </a:r>
            <a:r>
              <a:rPr lang="en-US" sz="3600" dirty="0">
                <a:effectLst>
                  <a:outerShdw blurRad="38100" dist="38100" dir="2700000" algn="tl">
                    <a:srgbClr val="000000">
                      <a:alpha val="43137"/>
                    </a:srgbClr>
                  </a:outerShdw>
                </a:effectLst>
                <a:cs typeface="Calibri" panose="020F0502020204030204" pitchFamily="34" charset="0"/>
              </a:rPr>
              <a:t>32:1‒33:17</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Jacob and Esau</a:t>
            </a:r>
          </a:p>
        </p:txBody>
      </p:sp>
      <p:sp>
        <p:nvSpPr>
          <p:cNvPr id="161795" name="Rectangle 3"/>
          <p:cNvSpPr>
            <a:spLocks noGrp="1" noChangeArrowheads="1"/>
          </p:cNvSpPr>
          <p:nvPr>
            <p:ph type="body" idx="1"/>
          </p:nvPr>
        </p:nvSpPr>
        <p:spPr>
          <a:xfrm>
            <a:off x="627513" y="1600200"/>
            <a:ext cx="7788900" cy="4572000"/>
          </a:xfrm>
        </p:spPr>
        <p:txBody>
          <a:bodyPr/>
          <a:lstStyle/>
          <a:p>
            <a:pPr marL="571500" lvl="1" indent="-5715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Mahanaim (32:1-2)</a:t>
            </a:r>
          </a:p>
          <a:p>
            <a:pPr marL="571500" lvl="1" indent="-571500" eaLnBrk="1" hangingPunct="1">
              <a:spcBef>
                <a:spcPts val="0"/>
              </a:spcBef>
              <a:spcAft>
                <a:spcPts val="36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rPr>
              <a:t>Jacob’s Message to Esau (32:3-21)</a:t>
            </a:r>
          </a:p>
          <a:p>
            <a:pPr marL="571500" lvl="1" indent="-5715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Peniel (32:22-32)</a:t>
            </a:r>
          </a:p>
          <a:p>
            <a:pPr marL="571500" lvl="1" indent="-5715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Jacob’s Meeting with Esau (33:1-17)</a:t>
            </a:r>
          </a:p>
        </p:txBody>
      </p:sp>
      <p:pic>
        <p:nvPicPr>
          <p:cNvPr id="2" name="Picture 1">
            <a:extLst>
              <a:ext uri="{FF2B5EF4-FFF2-40B4-BE49-F238E27FC236}">
                <a16:creationId xmlns:a16="http://schemas.microsoft.com/office/drawing/2014/main" id="{C0839479-96CF-1F7A-43B5-D05CAFC82BD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42012383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990600" y="1447800"/>
            <a:ext cx="6934200" cy="2743200"/>
          </a:xfrm>
        </p:spPr>
        <p:txBody>
          <a:bodyPr/>
          <a:lstStyle/>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Messengers sent to Esau (3-6)</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Jacob’s response (7-12)</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Offer of appeasement (13-16)</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Instructions (17-20a)</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Jacob’s desire to appease Esau (20b)</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Concluding circumstances (21)</a:t>
            </a:r>
          </a:p>
        </p:txBody>
      </p:sp>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II. Genesis 32:3-21</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Jacob’s Response</a:t>
            </a:r>
          </a:p>
        </p:txBody>
      </p:sp>
      <p:pic>
        <p:nvPicPr>
          <p:cNvPr id="3" name="Picture 2">
            <a:extLst>
              <a:ext uri="{FF2B5EF4-FFF2-40B4-BE49-F238E27FC236}">
                <a16:creationId xmlns:a16="http://schemas.microsoft.com/office/drawing/2014/main" id="{D18D0570-7907-E323-3506-FD2CF544B0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1290765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990600" y="1447800"/>
            <a:ext cx="6934200" cy="2743200"/>
          </a:xfrm>
        </p:spPr>
        <p:txBody>
          <a:bodyPr/>
          <a:lstStyle/>
          <a:p>
            <a:pPr marL="457200" lvl="2" indent="-457200" eaLnBrk="1" hangingPunct="1">
              <a:spcBef>
                <a:spcPts val="0"/>
              </a:spcBef>
              <a:spcAft>
                <a:spcPts val="24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Messengers sent to Esau (3-6)</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Jacob’s response (7-12)</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Offer of appeasement (13-16)</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Instructions (17-20a)</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Jacob’s desire to appease Esau (20b)</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Concluding circumstances (21)</a:t>
            </a:r>
          </a:p>
        </p:txBody>
      </p:sp>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II. Genesis 32:3-21</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Jacob’s Response</a:t>
            </a:r>
          </a:p>
        </p:txBody>
      </p:sp>
      <p:pic>
        <p:nvPicPr>
          <p:cNvPr id="3" name="Picture 2">
            <a:extLst>
              <a:ext uri="{FF2B5EF4-FFF2-40B4-BE49-F238E27FC236}">
                <a16:creationId xmlns:a16="http://schemas.microsoft.com/office/drawing/2014/main" id="{D18D0570-7907-E323-3506-FD2CF544B0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3293214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742950" indent="-742950" algn="ctr" eaLnBrk="1" hangingPunct="1">
              <a:buClr>
                <a:srgbClr val="CC66FF"/>
              </a:buClr>
              <a:buFont typeface="+mj-lt"/>
              <a:buAutoNum type="alphaUcPeriod"/>
            </a:pPr>
            <a:r>
              <a:rPr lang="en-US" sz="3600" dirty="0">
                <a:effectLst>
                  <a:outerShdw blurRad="38100" dist="38100" dir="2700000" algn="tl">
                    <a:srgbClr val="000000">
                      <a:alpha val="43137"/>
                    </a:srgbClr>
                  </a:outerShdw>
                </a:effectLst>
              </a:rPr>
              <a:t>Genesis 32:3-6</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Messengers Sent to Esau</a:t>
            </a:r>
          </a:p>
        </p:txBody>
      </p:sp>
      <p:sp>
        <p:nvSpPr>
          <p:cNvPr id="161795" name="Rectangle 3"/>
          <p:cNvSpPr>
            <a:spLocks noGrp="1" noChangeArrowheads="1"/>
          </p:cNvSpPr>
          <p:nvPr>
            <p:ph type="body" idx="1"/>
          </p:nvPr>
        </p:nvSpPr>
        <p:spPr>
          <a:xfrm>
            <a:off x="1066800" y="2057400"/>
            <a:ext cx="6781800" cy="41148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Sending (3)</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Message (4-5)</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Messengers return (6)</a:t>
            </a: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45884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742950" indent="-742950" algn="ctr" eaLnBrk="1" hangingPunct="1">
              <a:buClr>
                <a:srgbClr val="CC66FF"/>
              </a:buClr>
              <a:buFont typeface="+mj-lt"/>
              <a:buAutoNum type="alphaUcPeriod"/>
            </a:pPr>
            <a:r>
              <a:rPr lang="en-US" sz="3600" dirty="0">
                <a:effectLst>
                  <a:outerShdw blurRad="38100" dist="38100" dir="2700000" algn="tl">
                    <a:srgbClr val="000000">
                      <a:alpha val="43137"/>
                    </a:srgbClr>
                  </a:outerShdw>
                </a:effectLst>
              </a:rPr>
              <a:t>Genesis 32:3-6</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Messengers Sent to Esau</a:t>
            </a:r>
          </a:p>
        </p:txBody>
      </p:sp>
      <p:sp>
        <p:nvSpPr>
          <p:cNvPr id="161795" name="Rectangle 3"/>
          <p:cNvSpPr>
            <a:spLocks noGrp="1" noChangeArrowheads="1"/>
          </p:cNvSpPr>
          <p:nvPr>
            <p:ph type="body" idx="1"/>
          </p:nvPr>
        </p:nvSpPr>
        <p:spPr>
          <a:xfrm>
            <a:off x="1066800" y="2057400"/>
            <a:ext cx="6781800" cy="4114800"/>
          </a:xfrm>
        </p:spPr>
        <p:txBody>
          <a:bodyPr/>
          <a:lstStyle/>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Sending (3)</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Message (4-5)</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Messengers return (6)</a:t>
            </a: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2448815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1"/>
          </p:nvPr>
        </p:nvSpPr>
        <p:spPr>
          <a:xfrm>
            <a:off x="1066800" y="1371600"/>
            <a:ext cx="6477000" cy="4419600"/>
          </a:xfrm>
        </p:spPr>
        <p:txBody>
          <a:bodyPr/>
          <a:lstStyle/>
          <a:p>
            <a:pPr marL="457200" lvl="1" indent="-457200" eaLnBrk="1" hangingPunct="1">
              <a:spcBef>
                <a:spcPts val="0"/>
              </a:spcBef>
              <a:spcAft>
                <a:spcPts val="3000"/>
              </a:spcAft>
              <a:buClr>
                <a:schemeClr val="tx2"/>
              </a:buClr>
              <a:buSzPct val="100000"/>
              <a:buFont typeface="+mj-lt"/>
              <a:buAutoNum type="romanUcPeriod" startAt="2"/>
              <a:defRPr/>
            </a:pPr>
            <a:r>
              <a:rPr lang="en-US" b="1" dirty="0">
                <a:solidFill>
                  <a:srgbClr val="FFFFCC"/>
                </a:solidFill>
                <a:effectLst>
                  <a:outerShdw blurRad="38100" dist="38100" dir="2700000" algn="tl">
                    <a:srgbClr val="000000">
                      <a:alpha val="43137"/>
                    </a:srgbClr>
                  </a:outerShdw>
                </a:effectLst>
              </a:rPr>
              <a:t>Genesis 12-50 (four people)</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Abraham (12:1–25:11)</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Isaac (25:12–26:35)</a:t>
            </a:r>
          </a:p>
          <a:p>
            <a:pPr marL="914400" lvl="2" indent="-457200" eaLnBrk="1" hangingPunct="1">
              <a:spcBef>
                <a:spcPts val="0"/>
              </a:spcBef>
              <a:spcAft>
                <a:spcPts val="30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Jacob (27–36)</a:t>
            </a:r>
          </a:p>
          <a:p>
            <a:pPr marL="9144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Joseph (37–50)</a:t>
            </a:r>
          </a:p>
        </p:txBody>
      </p:sp>
      <p:sp>
        <p:nvSpPr>
          <p:cNvPr id="7" name="Rectangle 2050">
            <a:extLst>
              <a:ext uri="{FF2B5EF4-FFF2-40B4-BE49-F238E27FC236}">
                <a16:creationId xmlns:a16="http://schemas.microsoft.com/office/drawing/2014/main" id="{82F6E191-4850-492E-80EC-DCA9B0ADC8BB}"/>
              </a:ext>
            </a:extLst>
          </p:cNvPr>
          <p:cNvSpPr>
            <a:spLocks noGrp="1" noChangeArrowheads="1"/>
          </p:cNvSpPr>
          <p:nvPr>
            <p:ph type="title"/>
          </p:nvPr>
        </p:nvSpPr>
        <p:spPr>
          <a:xfrm>
            <a:off x="3924300" y="228600"/>
            <a:ext cx="4343400" cy="914400"/>
          </a:xfrm>
        </p:spPr>
        <p:txBody>
          <a:bodyPr/>
          <a:lstStyle/>
          <a:p>
            <a:pPr algn="ctr" eaLnBrk="1" hangingPunct="1"/>
            <a:r>
              <a:rPr lang="en-US" sz="3600" dirty="0"/>
              <a:t>GENESIS STRUCTURE</a:t>
            </a:r>
          </a:p>
        </p:txBody>
      </p:sp>
      <p:pic>
        <p:nvPicPr>
          <p:cNvPr id="8" name="Picture 4" descr="5 Bible Lessons to Learn From the Book of Genesis | Jack Wellman">
            <a:extLst>
              <a:ext uri="{FF2B5EF4-FFF2-40B4-BE49-F238E27FC236}">
                <a16:creationId xmlns:a16="http://schemas.microsoft.com/office/drawing/2014/main" id="{39237039-C3D8-40A9-89D9-6312DC926CD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708955" y="2286000"/>
            <a:ext cx="3432433" cy="2286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F8F7F49B-01B0-4DFB-8914-3EF5260CE88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15600" y="152400"/>
            <a:ext cx="1074928" cy="914400"/>
          </a:xfrm>
          <a:prstGeom prst="rect">
            <a:avLst/>
          </a:prstGeom>
        </p:spPr>
      </p:pic>
    </p:spTree>
    <p:extLst>
      <p:ext uri="{BB962C8B-B14F-4D97-AF65-F5344CB8AC3E}">
        <p14:creationId xmlns:p14="http://schemas.microsoft.com/office/powerpoint/2010/main" val="14617528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4D4679A-3ED9-EDB8-F9A3-1390C076D879}"/>
              </a:ext>
            </a:extLst>
          </p:cNvPr>
          <p:cNvPicPr>
            <a:picLocks noChangeAspect="1"/>
          </p:cNvPicPr>
          <p:nvPr/>
        </p:nvPicPr>
        <p:blipFill>
          <a:blip r:embed="rId2"/>
          <a:stretch>
            <a:fillRect/>
          </a:stretch>
        </p:blipFill>
        <p:spPr>
          <a:xfrm>
            <a:off x="3955307" y="137160"/>
            <a:ext cx="4281386" cy="65836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68025708"/>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742950" indent="-742950" algn="ctr" eaLnBrk="1" hangingPunct="1">
              <a:buClr>
                <a:srgbClr val="CC66FF"/>
              </a:buClr>
              <a:buFont typeface="+mj-lt"/>
              <a:buAutoNum type="alphaUcPeriod"/>
            </a:pPr>
            <a:r>
              <a:rPr lang="en-US" sz="3600" dirty="0">
                <a:effectLst>
                  <a:outerShdw blurRad="38100" dist="38100" dir="2700000" algn="tl">
                    <a:srgbClr val="000000">
                      <a:alpha val="43137"/>
                    </a:srgbClr>
                  </a:outerShdw>
                </a:effectLst>
              </a:rPr>
              <a:t>Genesis 32:3-6</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Messengers Sent to Esau</a:t>
            </a:r>
          </a:p>
        </p:txBody>
      </p:sp>
      <p:sp>
        <p:nvSpPr>
          <p:cNvPr id="161795" name="Rectangle 3"/>
          <p:cNvSpPr>
            <a:spLocks noGrp="1" noChangeArrowheads="1"/>
          </p:cNvSpPr>
          <p:nvPr>
            <p:ph type="body" idx="1"/>
          </p:nvPr>
        </p:nvSpPr>
        <p:spPr>
          <a:xfrm>
            <a:off x="1066800" y="2057400"/>
            <a:ext cx="6781800" cy="41148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Sending (3)</a:t>
            </a:r>
          </a:p>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Message (4-5)</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Messengers return (6)</a:t>
            </a: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9665315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742950" indent="-742950" algn="ctr" eaLnBrk="1" hangingPunct="1">
              <a:buClr>
                <a:srgbClr val="00FF00"/>
              </a:buClr>
              <a:buFont typeface="+mj-lt"/>
              <a:buAutoNum type="arabicPeriod" startAt="2"/>
            </a:pPr>
            <a:r>
              <a:rPr lang="en-US" sz="3600" dirty="0">
                <a:effectLst>
                  <a:outerShdw blurRad="38100" dist="38100" dir="2700000" algn="tl">
                    <a:srgbClr val="000000">
                      <a:alpha val="43137"/>
                    </a:srgbClr>
                  </a:outerShdw>
                </a:effectLst>
              </a:rPr>
              <a:t>Genesis 32:4-5</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Message</a:t>
            </a:r>
          </a:p>
        </p:txBody>
      </p:sp>
      <p:sp>
        <p:nvSpPr>
          <p:cNvPr id="161795" name="Rectangle 3"/>
          <p:cNvSpPr>
            <a:spLocks noGrp="1" noChangeArrowheads="1"/>
          </p:cNvSpPr>
          <p:nvPr>
            <p:ph type="body" idx="1"/>
          </p:nvPr>
        </p:nvSpPr>
        <p:spPr>
          <a:xfrm>
            <a:off x="1066800" y="1600200"/>
            <a:ext cx="5731388" cy="4191000"/>
          </a:xfrm>
        </p:spPr>
        <p:txBody>
          <a:bodyPr/>
          <a:lstStyle/>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Declaration (4a)</a:t>
            </a:r>
          </a:p>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Servant (4b)</a:t>
            </a:r>
          </a:p>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Sojourn (4c)</a:t>
            </a:r>
          </a:p>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Wealth (5a)</a:t>
            </a:r>
          </a:p>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Purpose (5b)</a:t>
            </a:r>
          </a:p>
        </p:txBody>
      </p:sp>
      <p:pic>
        <p:nvPicPr>
          <p:cNvPr id="2" name="Picture 1">
            <a:extLst>
              <a:ext uri="{FF2B5EF4-FFF2-40B4-BE49-F238E27FC236}">
                <a16:creationId xmlns:a16="http://schemas.microsoft.com/office/drawing/2014/main" id="{362121EE-5045-1042-0924-76C26DB12A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1776331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742950" indent="-742950" algn="ctr" eaLnBrk="1" hangingPunct="1">
              <a:buClr>
                <a:srgbClr val="00FF00"/>
              </a:buClr>
              <a:buFont typeface="+mj-lt"/>
              <a:buAutoNum type="arabicPeriod" startAt="2"/>
            </a:pPr>
            <a:r>
              <a:rPr lang="en-US" sz="3600" dirty="0">
                <a:effectLst>
                  <a:outerShdw blurRad="38100" dist="38100" dir="2700000" algn="tl">
                    <a:srgbClr val="000000">
                      <a:alpha val="43137"/>
                    </a:srgbClr>
                  </a:outerShdw>
                </a:effectLst>
              </a:rPr>
              <a:t>Genesis 32:4-5</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Message</a:t>
            </a:r>
          </a:p>
        </p:txBody>
      </p:sp>
      <p:sp>
        <p:nvSpPr>
          <p:cNvPr id="161795" name="Rectangle 3"/>
          <p:cNvSpPr>
            <a:spLocks noGrp="1" noChangeArrowheads="1"/>
          </p:cNvSpPr>
          <p:nvPr>
            <p:ph type="body" idx="1"/>
          </p:nvPr>
        </p:nvSpPr>
        <p:spPr>
          <a:xfrm>
            <a:off x="1066800" y="1600200"/>
            <a:ext cx="5731388" cy="4114800"/>
          </a:xfrm>
        </p:spPr>
        <p:txBody>
          <a:bodyPr/>
          <a:lstStyle/>
          <a:p>
            <a:pPr marL="514350" lvl="3" indent="-514350" eaLnBrk="1" hangingPunct="1">
              <a:spcBef>
                <a:spcPts val="0"/>
              </a:spcBef>
              <a:spcAft>
                <a:spcPts val="3000"/>
              </a:spcAft>
              <a:buClr>
                <a:srgbClr val="FFC000"/>
              </a:buClr>
              <a:buFont typeface="+mj-lt"/>
              <a:buAutoNum type="alphaLcParenR"/>
              <a:defRPr/>
            </a:pPr>
            <a:r>
              <a:rPr lang="en-US" b="1" u="sng" dirty="0">
                <a:solidFill>
                  <a:srgbClr val="FFFFCC"/>
                </a:solidFill>
                <a:effectLst>
                  <a:outerShdw blurRad="38100" dist="38100" dir="2700000" algn="tl">
                    <a:srgbClr val="000000">
                      <a:alpha val="43137"/>
                    </a:srgbClr>
                  </a:outerShdw>
                </a:effectLst>
              </a:rPr>
              <a:t>Declaration (4a)</a:t>
            </a:r>
          </a:p>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Servant (4b)</a:t>
            </a:r>
          </a:p>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Sojourn (4c)</a:t>
            </a:r>
          </a:p>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Wealth (5a)</a:t>
            </a:r>
          </a:p>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Purpose (5b)</a:t>
            </a:r>
          </a:p>
        </p:txBody>
      </p:sp>
      <p:pic>
        <p:nvPicPr>
          <p:cNvPr id="2" name="Picture 1">
            <a:extLst>
              <a:ext uri="{FF2B5EF4-FFF2-40B4-BE49-F238E27FC236}">
                <a16:creationId xmlns:a16="http://schemas.microsoft.com/office/drawing/2014/main" id="{362121EE-5045-1042-0924-76C26DB12A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2438144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742950" indent="-742950" algn="ctr" eaLnBrk="1" hangingPunct="1">
              <a:buClr>
                <a:srgbClr val="00FF00"/>
              </a:buClr>
              <a:buFont typeface="+mj-lt"/>
              <a:buAutoNum type="arabicPeriod" startAt="2"/>
            </a:pPr>
            <a:r>
              <a:rPr lang="en-US" sz="3600" dirty="0">
                <a:effectLst>
                  <a:outerShdw blurRad="38100" dist="38100" dir="2700000" algn="tl">
                    <a:srgbClr val="000000">
                      <a:alpha val="43137"/>
                    </a:srgbClr>
                  </a:outerShdw>
                </a:effectLst>
              </a:rPr>
              <a:t>Genesis 32:4-5</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Message</a:t>
            </a:r>
          </a:p>
        </p:txBody>
      </p:sp>
      <p:sp>
        <p:nvSpPr>
          <p:cNvPr id="161795" name="Rectangle 3"/>
          <p:cNvSpPr>
            <a:spLocks noGrp="1" noChangeArrowheads="1"/>
          </p:cNvSpPr>
          <p:nvPr>
            <p:ph type="body" idx="1"/>
          </p:nvPr>
        </p:nvSpPr>
        <p:spPr>
          <a:xfrm>
            <a:off x="1066800" y="1600200"/>
            <a:ext cx="5731388" cy="4191000"/>
          </a:xfrm>
        </p:spPr>
        <p:txBody>
          <a:bodyPr/>
          <a:lstStyle/>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Declaration (4a)</a:t>
            </a:r>
          </a:p>
          <a:p>
            <a:pPr marL="514350" lvl="3" indent="-514350" eaLnBrk="1" hangingPunct="1">
              <a:spcBef>
                <a:spcPts val="0"/>
              </a:spcBef>
              <a:spcAft>
                <a:spcPts val="3000"/>
              </a:spcAft>
              <a:buClr>
                <a:srgbClr val="FFC000"/>
              </a:buClr>
              <a:buFont typeface="+mj-lt"/>
              <a:buAutoNum type="alphaLcParenR"/>
              <a:defRPr/>
            </a:pPr>
            <a:r>
              <a:rPr lang="en-US" b="1" u="sng" dirty="0">
                <a:solidFill>
                  <a:srgbClr val="FFFFCC"/>
                </a:solidFill>
                <a:effectLst>
                  <a:outerShdw blurRad="38100" dist="38100" dir="2700000" algn="tl">
                    <a:srgbClr val="000000">
                      <a:alpha val="43137"/>
                    </a:srgbClr>
                  </a:outerShdw>
                </a:effectLst>
              </a:rPr>
              <a:t>Servant (4b)</a:t>
            </a:r>
          </a:p>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Sojourn (4c)</a:t>
            </a:r>
          </a:p>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Wealth (5a)</a:t>
            </a:r>
          </a:p>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Purpose (5b)</a:t>
            </a:r>
          </a:p>
        </p:txBody>
      </p:sp>
      <p:pic>
        <p:nvPicPr>
          <p:cNvPr id="2" name="Picture 1">
            <a:extLst>
              <a:ext uri="{FF2B5EF4-FFF2-40B4-BE49-F238E27FC236}">
                <a16:creationId xmlns:a16="http://schemas.microsoft.com/office/drawing/2014/main" id="{362121EE-5045-1042-0924-76C26DB12A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9457247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3DD2A88D-A347-4000-8512-01EE1A31668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28967" y="137160"/>
            <a:ext cx="8734067" cy="6583680"/>
          </a:xfrm>
          <a:prstGeom prst="rect">
            <a:avLst/>
          </a:prstGeom>
          <a:ln w="38100">
            <a:solidFill>
              <a:schemeClr val="tx1"/>
            </a:solidFill>
          </a:ln>
        </p:spPr>
      </p:pic>
    </p:spTree>
    <p:extLst>
      <p:ext uri="{BB962C8B-B14F-4D97-AF65-F5344CB8AC3E}">
        <p14:creationId xmlns:p14="http://schemas.microsoft.com/office/powerpoint/2010/main" val="1216164804"/>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29C1E2A-F162-46D2-BA5B-1FB5DA17E20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3" name="Content Placeholder 2"/>
          <p:cNvSpPr>
            <a:spLocks noGrp="1"/>
          </p:cNvSpPr>
          <p:nvPr>
            <p:ph idx="1"/>
          </p:nvPr>
        </p:nvSpPr>
        <p:spPr>
          <a:xfrm>
            <a:off x="685800" y="0"/>
            <a:ext cx="10820400" cy="4876800"/>
          </a:xfrm>
        </p:spPr>
        <p:txBody>
          <a:bodyPr/>
          <a:lstStyle/>
          <a:p>
            <a:pPr marL="0" indent="0" algn="ctr" defTabSz="685800">
              <a:spcBef>
                <a:spcPct val="0"/>
              </a:spcBef>
              <a:spcAft>
                <a:spcPts val="1200"/>
              </a:spcAft>
              <a:buNone/>
              <a:defRPr/>
            </a:pPr>
            <a:r>
              <a:rPr lang="en-US" sz="4000" kern="1200" dirty="0">
                <a:solidFill>
                  <a:schemeClr val="tx2"/>
                </a:solidFill>
                <a:ea typeface="+mj-ea"/>
              </a:rPr>
              <a:t>Numbers 13:32-33</a:t>
            </a:r>
          </a:p>
          <a:p>
            <a:pPr marL="0" indent="0" algn="just">
              <a:spcBef>
                <a:spcPts val="0"/>
              </a:spcBef>
              <a:buNone/>
            </a:pPr>
            <a:r>
              <a:rPr lang="en-US" baseline="30000" dirty="0"/>
              <a:t>32 </a:t>
            </a:r>
            <a:r>
              <a:rPr lang="en-US" dirty="0"/>
              <a:t>So they gave out to the sons of Israel a bad report of the land which they had spied out, saying, “The land through which we have gone, in spying it out, is a land that devours its inhabitants; and all the people whom we saw in it are men of great size. </a:t>
            </a:r>
            <a:r>
              <a:rPr lang="en-US" baseline="30000" dirty="0"/>
              <a:t>33 </a:t>
            </a:r>
            <a:r>
              <a:rPr lang="en-US" dirty="0"/>
              <a:t>There also we saw the Nephilim (the sons of Anak are part of the Nephilim); and </a:t>
            </a:r>
            <a:r>
              <a:rPr lang="en-US" b="1" u="sng" dirty="0">
                <a:solidFill>
                  <a:srgbClr val="FFFFCC"/>
                </a:solidFill>
              </a:rPr>
              <a:t>we became like grasshoppers in our own sight</a:t>
            </a:r>
            <a:r>
              <a:rPr lang="en-US" dirty="0"/>
              <a:t>, and so we were in their sight.”</a:t>
            </a:r>
          </a:p>
        </p:txBody>
      </p:sp>
    </p:spTree>
    <p:extLst>
      <p:ext uri="{BB962C8B-B14F-4D97-AF65-F5344CB8AC3E}">
        <p14:creationId xmlns:p14="http://schemas.microsoft.com/office/powerpoint/2010/main" val="966140238"/>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742950" indent="-742950" algn="ctr" eaLnBrk="1" hangingPunct="1">
              <a:buClr>
                <a:srgbClr val="00FF00"/>
              </a:buClr>
              <a:buFont typeface="+mj-lt"/>
              <a:buAutoNum type="arabicPeriod" startAt="2"/>
            </a:pPr>
            <a:r>
              <a:rPr lang="en-US" sz="3600" dirty="0">
                <a:effectLst>
                  <a:outerShdw blurRad="38100" dist="38100" dir="2700000" algn="tl">
                    <a:srgbClr val="000000">
                      <a:alpha val="43137"/>
                    </a:srgbClr>
                  </a:outerShdw>
                </a:effectLst>
              </a:rPr>
              <a:t>Genesis 32:4-5</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Message</a:t>
            </a:r>
          </a:p>
        </p:txBody>
      </p:sp>
      <p:sp>
        <p:nvSpPr>
          <p:cNvPr id="161795" name="Rectangle 3"/>
          <p:cNvSpPr>
            <a:spLocks noGrp="1" noChangeArrowheads="1"/>
          </p:cNvSpPr>
          <p:nvPr>
            <p:ph type="body" idx="1"/>
          </p:nvPr>
        </p:nvSpPr>
        <p:spPr>
          <a:xfrm>
            <a:off x="1066800" y="1600200"/>
            <a:ext cx="5731388" cy="4191000"/>
          </a:xfrm>
        </p:spPr>
        <p:txBody>
          <a:bodyPr/>
          <a:lstStyle/>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Declaration (4a)</a:t>
            </a:r>
          </a:p>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Servant (4b)</a:t>
            </a:r>
          </a:p>
          <a:p>
            <a:pPr marL="514350" lvl="3" indent="-514350" eaLnBrk="1" hangingPunct="1">
              <a:spcBef>
                <a:spcPts val="0"/>
              </a:spcBef>
              <a:spcAft>
                <a:spcPts val="3000"/>
              </a:spcAft>
              <a:buClr>
                <a:srgbClr val="FFC000"/>
              </a:buClr>
              <a:buFont typeface="+mj-lt"/>
              <a:buAutoNum type="alphaLcParenR"/>
              <a:defRPr/>
            </a:pPr>
            <a:r>
              <a:rPr lang="en-US" b="1" u="sng" dirty="0">
                <a:solidFill>
                  <a:srgbClr val="FFFFCC"/>
                </a:solidFill>
                <a:effectLst>
                  <a:outerShdw blurRad="38100" dist="38100" dir="2700000" algn="tl">
                    <a:srgbClr val="000000">
                      <a:alpha val="43137"/>
                    </a:srgbClr>
                  </a:outerShdw>
                </a:effectLst>
              </a:rPr>
              <a:t>Sojourn (4c)</a:t>
            </a:r>
          </a:p>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Wealth (5a)</a:t>
            </a:r>
          </a:p>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Purpose (5b)</a:t>
            </a:r>
          </a:p>
        </p:txBody>
      </p:sp>
      <p:pic>
        <p:nvPicPr>
          <p:cNvPr id="2" name="Picture 1">
            <a:extLst>
              <a:ext uri="{FF2B5EF4-FFF2-40B4-BE49-F238E27FC236}">
                <a16:creationId xmlns:a16="http://schemas.microsoft.com/office/drawing/2014/main" id="{362121EE-5045-1042-0924-76C26DB12A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553527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26742" y="137160"/>
            <a:ext cx="8938517" cy="6583680"/>
          </a:xfrm>
          <a:prstGeom prst="rect">
            <a:avLst/>
          </a:prstGeom>
        </p:spPr>
      </p:pic>
      <p:sp>
        <p:nvSpPr>
          <p:cNvPr id="6" name="Oval 7">
            <a:extLst>
              <a:ext uri="{FF2B5EF4-FFF2-40B4-BE49-F238E27FC236}">
                <a16:creationId xmlns:a16="http://schemas.microsoft.com/office/drawing/2014/main" id="{F882EAB0-01C5-4E90-9A67-7AA912D992E2}"/>
              </a:ext>
            </a:extLst>
          </p:cNvPr>
          <p:cNvSpPr>
            <a:spLocks noChangeArrowheads="1"/>
          </p:cNvSpPr>
          <p:nvPr/>
        </p:nvSpPr>
        <p:spPr bwMode="auto">
          <a:xfrm>
            <a:off x="5067300" y="609600"/>
            <a:ext cx="1752600" cy="609600"/>
          </a:xfrm>
          <a:prstGeom prst="ellipse">
            <a:avLst/>
          </a:prstGeom>
          <a:noFill/>
          <a:ln w="762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dirty="0">
              <a:latin typeface="Calibri" panose="020F0502020204030204" pitchFamily="34" charset="0"/>
              <a:cs typeface="Calibri" panose="020F0502020204030204" pitchFamily="34" charset="0"/>
            </a:endParaRPr>
          </a:p>
        </p:txBody>
      </p:sp>
      <p:sp>
        <p:nvSpPr>
          <p:cNvPr id="5" name="Oval 7">
            <a:extLst>
              <a:ext uri="{FF2B5EF4-FFF2-40B4-BE49-F238E27FC236}">
                <a16:creationId xmlns:a16="http://schemas.microsoft.com/office/drawing/2014/main" id="{4752FD6B-7872-4DF6-8E18-7885AC122007}"/>
              </a:ext>
            </a:extLst>
          </p:cNvPr>
          <p:cNvSpPr>
            <a:spLocks noChangeArrowheads="1"/>
          </p:cNvSpPr>
          <p:nvPr/>
        </p:nvSpPr>
        <p:spPr bwMode="auto">
          <a:xfrm>
            <a:off x="3886200" y="2057400"/>
            <a:ext cx="1752600" cy="2438400"/>
          </a:xfrm>
          <a:prstGeom prst="ellipse">
            <a:avLst/>
          </a:prstGeom>
          <a:noFill/>
          <a:ln w="762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099910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E60E5B2-428F-4547-94CC-D2352E16FDC2}"/>
              </a:ext>
            </a:extLst>
          </p:cNvPr>
          <p:cNvPicPr>
            <a:picLocks noChangeAspect="1"/>
          </p:cNvPicPr>
          <p:nvPr/>
        </p:nvPicPr>
        <p:blipFill>
          <a:blip r:embed="rId2"/>
          <a:stretch>
            <a:fillRect/>
          </a:stretch>
        </p:blipFill>
        <p:spPr>
          <a:xfrm>
            <a:off x="1975602" y="137160"/>
            <a:ext cx="8240797" cy="65836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9745885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26742" y="137160"/>
            <a:ext cx="8938517" cy="6583680"/>
          </a:xfrm>
          <a:prstGeom prst="rect">
            <a:avLst/>
          </a:prstGeom>
        </p:spPr>
      </p:pic>
      <p:sp>
        <p:nvSpPr>
          <p:cNvPr id="6" name="Oval 7">
            <a:extLst>
              <a:ext uri="{FF2B5EF4-FFF2-40B4-BE49-F238E27FC236}">
                <a16:creationId xmlns:a16="http://schemas.microsoft.com/office/drawing/2014/main" id="{F882EAB0-01C5-4E90-9A67-7AA912D992E2}"/>
              </a:ext>
            </a:extLst>
          </p:cNvPr>
          <p:cNvSpPr>
            <a:spLocks noChangeArrowheads="1"/>
          </p:cNvSpPr>
          <p:nvPr/>
        </p:nvSpPr>
        <p:spPr bwMode="auto">
          <a:xfrm>
            <a:off x="5067300" y="609600"/>
            <a:ext cx="1752600" cy="609600"/>
          </a:xfrm>
          <a:prstGeom prst="ellipse">
            <a:avLst/>
          </a:prstGeom>
          <a:noFill/>
          <a:ln w="762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dirty="0">
              <a:latin typeface="Calibri" panose="020F0502020204030204" pitchFamily="34" charset="0"/>
              <a:cs typeface="Calibri" panose="020F0502020204030204" pitchFamily="34" charset="0"/>
            </a:endParaRPr>
          </a:p>
        </p:txBody>
      </p:sp>
      <p:sp>
        <p:nvSpPr>
          <p:cNvPr id="5" name="Oval 7">
            <a:extLst>
              <a:ext uri="{FF2B5EF4-FFF2-40B4-BE49-F238E27FC236}">
                <a16:creationId xmlns:a16="http://schemas.microsoft.com/office/drawing/2014/main" id="{4752FD6B-7872-4DF6-8E18-7885AC122007}"/>
              </a:ext>
            </a:extLst>
          </p:cNvPr>
          <p:cNvSpPr>
            <a:spLocks noChangeArrowheads="1"/>
          </p:cNvSpPr>
          <p:nvPr/>
        </p:nvSpPr>
        <p:spPr bwMode="auto">
          <a:xfrm>
            <a:off x="3886200" y="2057400"/>
            <a:ext cx="1752600" cy="2438400"/>
          </a:xfrm>
          <a:prstGeom prst="ellipse">
            <a:avLst/>
          </a:prstGeom>
          <a:noFill/>
          <a:ln w="762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519592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742950" indent="-742950" algn="ctr" eaLnBrk="1" hangingPunct="1">
              <a:buClr>
                <a:srgbClr val="00FF00"/>
              </a:buClr>
              <a:buFont typeface="+mj-lt"/>
              <a:buAutoNum type="arabicPeriod" startAt="2"/>
            </a:pPr>
            <a:r>
              <a:rPr lang="en-US" sz="3600" dirty="0">
                <a:effectLst>
                  <a:outerShdw blurRad="38100" dist="38100" dir="2700000" algn="tl">
                    <a:srgbClr val="000000">
                      <a:alpha val="43137"/>
                    </a:srgbClr>
                  </a:outerShdw>
                </a:effectLst>
              </a:rPr>
              <a:t>Genesis 32:4-5</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Message</a:t>
            </a:r>
          </a:p>
        </p:txBody>
      </p:sp>
      <p:sp>
        <p:nvSpPr>
          <p:cNvPr id="161795" name="Rectangle 3"/>
          <p:cNvSpPr>
            <a:spLocks noGrp="1" noChangeArrowheads="1"/>
          </p:cNvSpPr>
          <p:nvPr>
            <p:ph type="body" idx="1"/>
          </p:nvPr>
        </p:nvSpPr>
        <p:spPr>
          <a:xfrm>
            <a:off x="1066800" y="1600200"/>
            <a:ext cx="5731388" cy="4267200"/>
          </a:xfrm>
        </p:spPr>
        <p:txBody>
          <a:bodyPr/>
          <a:lstStyle/>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Declaration (4a)</a:t>
            </a:r>
          </a:p>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Servant (4b)</a:t>
            </a:r>
          </a:p>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Sojourn (4c)</a:t>
            </a:r>
          </a:p>
          <a:p>
            <a:pPr marL="514350" lvl="3" indent="-514350" eaLnBrk="1" hangingPunct="1">
              <a:spcBef>
                <a:spcPts val="0"/>
              </a:spcBef>
              <a:spcAft>
                <a:spcPts val="3000"/>
              </a:spcAft>
              <a:buClr>
                <a:srgbClr val="FFC000"/>
              </a:buClr>
              <a:buFont typeface="+mj-lt"/>
              <a:buAutoNum type="alphaLcParenR"/>
              <a:defRPr/>
            </a:pPr>
            <a:r>
              <a:rPr lang="en-US" b="1" u="sng" dirty="0">
                <a:solidFill>
                  <a:srgbClr val="FFFFCC"/>
                </a:solidFill>
                <a:effectLst>
                  <a:outerShdw blurRad="38100" dist="38100" dir="2700000" algn="tl">
                    <a:srgbClr val="000000">
                      <a:alpha val="43137"/>
                    </a:srgbClr>
                  </a:outerShdw>
                </a:effectLst>
              </a:rPr>
              <a:t>Wealth (5a)</a:t>
            </a:r>
          </a:p>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Purpose (5b)</a:t>
            </a:r>
          </a:p>
        </p:txBody>
      </p:sp>
      <p:pic>
        <p:nvPicPr>
          <p:cNvPr id="2" name="Picture 1">
            <a:extLst>
              <a:ext uri="{FF2B5EF4-FFF2-40B4-BE49-F238E27FC236}">
                <a16:creationId xmlns:a16="http://schemas.microsoft.com/office/drawing/2014/main" id="{362121EE-5045-1042-0924-76C26DB12A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6491304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4095750" y="228600"/>
            <a:ext cx="4000500" cy="914400"/>
          </a:xfrm>
        </p:spPr>
        <p:txBody>
          <a:bodyPr/>
          <a:lstStyle/>
          <a:p>
            <a:pPr algn="ctr" eaLnBrk="1" hangingPunct="1"/>
            <a:r>
              <a:rPr lang="en-US" sz="3600" dirty="0">
                <a:effectLst>
                  <a:outerShdw blurRad="38100" dist="38100" dir="2700000" algn="tl">
                    <a:srgbClr val="000000">
                      <a:alpha val="43137"/>
                    </a:srgbClr>
                  </a:outerShdw>
                </a:effectLst>
              </a:rPr>
              <a:t>8 New Promises</a:t>
            </a:r>
            <a:br>
              <a:rPr lang="en-US" sz="3600" dirty="0">
                <a:effectLst>
                  <a:outerShdw blurRad="38100" dist="38100" dir="2700000" algn="tl">
                    <a:srgbClr val="000000">
                      <a:alpha val="43137"/>
                    </a:srgbClr>
                  </a:outerShdw>
                </a:effectLst>
              </a:rPr>
            </a:br>
            <a:r>
              <a:rPr lang="en-US" sz="2800" b="1" dirty="0">
                <a:solidFill>
                  <a:srgbClr val="FFFFCC"/>
                </a:solidFill>
                <a:effectLst>
                  <a:outerShdw blurRad="38100" dist="38100" dir="2700000" algn="tl">
                    <a:srgbClr val="000000">
                      <a:alpha val="43137"/>
                    </a:srgbClr>
                  </a:outerShdw>
                </a:effectLst>
                <a:ea typeface="+mn-ea"/>
                <a:cs typeface="+mn-cs"/>
              </a:rPr>
              <a:t>Genesis 12:1-3</a:t>
            </a:r>
          </a:p>
        </p:txBody>
      </p:sp>
      <p:sp>
        <p:nvSpPr>
          <p:cNvPr id="161795" name="Rectangle 3"/>
          <p:cNvSpPr>
            <a:spLocks noGrp="1" noChangeArrowheads="1"/>
          </p:cNvSpPr>
          <p:nvPr>
            <p:ph type="body" idx="1"/>
          </p:nvPr>
        </p:nvSpPr>
        <p:spPr>
          <a:xfrm>
            <a:off x="585217" y="1295400"/>
            <a:ext cx="7187183" cy="5029200"/>
          </a:xfrm>
        </p:spPr>
        <p:txBody>
          <a:bodyPr/>
          <a:lstStyle/>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Land (Gen. 12:1b)</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Great nation (Gen. 12:2a)</a:t>
            </a:r>
          </a:p>
          <a:p>
            <a:pPr marL="457200" lvl="2" indent="-457200" eaLnBrk="1" hangingPunct="1">
              <a:spcBef>
                <a:spcPts val="0"/>
              </a:spcBef>
              <a:spcAft>
                <a:spcPts val="12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Personal blessing (Gen. 12:2b)</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Great name (Gen. 12:2c)</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Blessing to others (Gen. 12:2d)</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Blessing to blessers (Gen. 12:3a)</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Cursing to cursers (Gen. 12:3b)</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Blessing to the world (Gen. 12:3c)</a:t>
            </a:r>
          </a:p>
        </p:txBody>
      </p:sp>
      <p:pic>
        <p:nvPicPr>
          <p:cNvPr id="2" name="Picture 1">
            <a:extLst>
              <a:ext uri="{FF2B5EF4-FFF2-40B4-BE49-F238E27FC236}">
                <a16:creationId xmlns:a16="http://schemas.microsoft.com/office/drawing/2014/main" id="{574C4E5E-8274-9018-399D-93A528AA37D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40077589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E9856C0-8DBA-44EE-B8F2-6FB365CF5B0D}"/>
              </a:ext>
            </a:extLst>
          </p:cNvPr>
          <p:cNvPicPr>
            <a:picLocks noChangeAspect="1"/>
          </p:cNvPicPr>
          <p:nvPr/>
        </p:nvPicPr>
        <p:blipFill>
          <a:blip r:embed="rId2"/>
          <a:stretch>
            <a:fillRect/>
          </a:stretch>
        </p:blipFill>
        <p:spPr>
          <a:xfrm>
            <a:off x="0" y="1"/>
            <a:ext cx="12192000" cy="6857999"/>
          </a:xfrm>
          <a:prstGeom prst="rect">
            <a:avLst/>
          </a:prstGeom>
        </p:spPr>
      </p:pic>
      <p:sp>
        <p:nvSpPr>
          <p:cNvPr id="134147" name="Rectangle 1"/>
          <p:cNvSpPr>
            <a:spLocks noChangeArrowheads="1"/>
          </p:cNvSpPr>
          <p:nvPr/>
        </p:nvSpPr>
        <p:spPr bwMode="auto">
          <a:xfrm>
            <a:off x="609600" y="0"/>
            <a:ext cx="10972799" cy="2523768"/>
          </a:xfrm>
          <a:prstGeom prst="rect">
            <a:avLst/>
          </a:prstGeom>
          <a:noFill/>
          <a:ln w="28575">
            <a:noFill/>
            <a:miter lim="800000"/>
            <a:headEnd/>
            <a:tailEnd/>
          </a:ln>
        </p:spPr>
        <p:txBody>
          <a:bodyPr wrap="square">
            <a:spAutoFit/>
          </a:bodyPr>
          <a:lstStyle/>
          <a:p>
            <a:pPr algn="ctr">
              <a:spcAft>
                <a:spcPts val="1200"/>
              </a:spcAft>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12:2</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I will make you a great nation, And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will bless you</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make your name great; And so you shall be a blessing.”</a:t>
            </a:r>
          </a:p>
        </p:txBody>
      </p:sp>
      <p:pic>
        <p:nvPicPr>
          <p:cNvPr id="3" name="Picture 2" descr="A close up of text on a white background&#10;&#10;Description automatically generated">
            <a:extLst>
              <a:ext uri="{FF2B5EF4-FFF2-40B4-BE49-F238E27FC236}">
                <a16:creationId xmlns:a16="http://schemas.microsoft.com/office/drawing/2014/main" id="{A525CB14-0D8D-4CF1-89E1-8E2BADA2D1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47132" y="2682240"/>
            <a:ext cx="1697736" cy="2194560"/>
          </a:xfrm>
          <a:prstGeom prst="rect">
            <a:avLst/>
          </a:prstGeom>
        </p:spPr>
      </p:pic>
    </p:spTree>
    <p:extLst>
      <p:ext uri="{BB962C8B-B14F-4D97-AF65-F5344CB8AC3E}">
        <p14:creationId xmlns:p14="http://schemas.microsoft.com/office/powerpoint/2010/main" val="5957415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742950" indent="-742950" algn="ctr" eaLnBrk="1" hangingPunct="1">
              <a:buClr>
                <a:srgbClr val="00FF00"/>
              </a:buClr>
              <a:buFont typeface="+mj-lt"/>
              <a:buAutoNum type="arabicPeriod" startAt="2"/>
            </a:pPr>
            <a:r>
              <a:rPr lang="en-US" sz="3600" dirty="0">
                <a:effectLst>
                  <a:outerShdw blurRad="38100" dist="38100" dir="2700000" algn="tl">
                    <a:srgbClr val="000000">
                      <a:alpha val="43137"/>
                    </a:srgbClr>
                  </a:outerShdw>
                </a:effectLst>
              </a:rPr>
              <a:t>Genesis 32:4-5</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Message</a:t>
            </a:r>
          </a:p>
        </p:txBody>
      </p:sp>
      <p:sp>
        <p:nvSpPr>
          <p:cNvPr id="161795" name="Rectangle 3"/>
          <p:cNvSpPr>
            <a:spLocks noGrp="1" noChangeArrowheads="1"/>
          </p:cNvSpPr>
          <p:nvPr>
            <p:ph type="body" idx="1"/>
          </p:nvPr>
        </p:nvSpPr>
        <p:spPr>
          <a:xfrm>
            <a:off x="1066800" y="1600200"/>
            <a:ext cx="5731388" cy="4343400"/>
          </a:xfrm>
        </p:spPr>
        <p:txBody>
          <a:bodyPr/>
          <a:lstStyle/>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Declaration (4a)</a:t>
            </a:r>
          </a:p>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Servant (4b)</a:t>
            </a:r>
          </a:p>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Sojourn (4c)</a:t>
            </a:r>
          </a:p>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Wealth (5a)</a:t>
            </a:r>
          </a:p>
          <a:p>
            <a:pPr marL="514350" lvl="3" indent="-514350" eaLnBrk="1" hangingPunct="1">
              <a:spcBef>
                <a:spcPts val="0"/>
              </a:spcBef>
              <a:spcAft>
                <a:spcPts val="3000"/>
              </a:spcAft>
              <a:buClr>
                <a:srgbClr val="FFC000"/>
              </a:buClr>
              <a:buFont typeface="+mj-lt"/>
              <a:buAutoNum type="alphaLcParenR"/>
              <a:defRPr/>
            </a:pPr>
            <a:r>
              <a:rPr lang="en-US" b="1" u="sng" dirty="0">
                <a:solidFill>
                  <a:srgbClr val="FFFFCC"/>
                </a:solidFill>
                <a:effectLst>
                  <a:outerShdw blurRad="38100" dist="38100" dir="2700000" algn="tl">
                    <a:srgbClr val="000000">
                      <a:alpha val="43137"/>
                    </a:srgbClr>
                  </a:outerShdw>
                </a:effectLst>
              </a:rPr>
              <a:t>Purpose (5b)</a:t>
            </a:r>
          </a:p>
        </p:txBody>
      </p:sp>
      <p:pic>
        <p:nvPicPr>
          <p:cNvPr id="2" name="Picture 1">
            <a:extLst>
              <a:ext uri="{FF2B5EF4-FFF2-40B4-BE49-F238E27FC236}">
                <a16:creationId xmlns:a16="http://schemas.microsoft.com/office/drawing/2014/main" id="{362121EE-5045-1042-0924-76C26DB12A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42022400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742950" indent="-742950" algn="ctr" eaLnBrk="1" hangingPunct="1">
              <a:buClr>
                <a:srgbClr val="CC66FF"/>
              </a:buClr>
              <a:buFont typeface="+mj-lt"/>
              <a:buAutoNum type="alphaUcPeriod"/>
            </a:pPr>
            <a:r>
              <a:rPr lang="en-US" sz="3600" dirty="0">
                <a:effectLst>
                  <a:outerShdw blurRad="38100" dist="38100" dir="2700000" algn="tl">
                    <a:srgbClr val="000000">
                      <a:alpha val="43137"/>
                    </a:srgbClr>
                  </a:outerShdw>
                </a:effectLst>
              </a:rPr>
              <a:t>Genesis 32:3-6</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Messengers Sent to Esau</a:t>
            </a:r>
          </a:p>
        </p:txBody>
      </p:sp>
      <p:sp>
        <p:nvSpPr>
          <p:cNvPr id="161795" name="Rectangle 3"/>
          <p:cNvSpPr>
            <a:spLocks noGrp="1" noChangeArrowheads="1"/>
          </p:cNvSpPr>
          <p:nvPr>
            <p:ph type="body" idx="1"/>
          </p:nvPr>
        </p:nvSpPr>
        <p:spPr>
          <a:xfrm>
            <a:off x="1066800" y="2057400"/>
            <a:ext cx="6781800" cy="41148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Sending (3)</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Message (4-5)</a:t>
            </a:r>
          </a:p>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Messengers return (6)</a:t>
            </a: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1930406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990600" y="1447800"/>
            <a:ext cx="6934200" cy="2743200"/>
          </a:xfrm>
        </p:spPr>
        <p:txBody>
          <a:bodyPr/>
          <a:lstStyle/>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Messengers sent to Esau (3-6)</a:t>
            </a:r>
          </a:p>
          <a:p>
            <a:pPr marL="457200" lvl="2" indent="-457200" eaLnBrk="1" hangingPunct="1">
              <a:spcBef>
                <a:spcPts val="0"/>
              </a:spcBef>
              <a:spcAft>
                <a:spcPts val="24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Jacob’s response (7-12)</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Offer of appeasement (13-16)</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Instructions (17-20a)</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Jacob’s desire to appease Esau (20b)</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Concluding circumstances (21)</a:t>
            </a:r>
          </a:p>
        </p:txBody>
      </p:sp>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II. Genesis 32:3-21</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Jacob’s Response</a:t>
            </a:r>
          </a:p>
        </p:txBody>
      </p:sp>
      <p:pic>
        <p:nvPicPr>
          <p:cNvPr id="3" name="Picture 2">
            <a:extLst>
              <a:ext uri="{FF2B5EF4-FFF2-40B4-BE49-F238E27FC236}">
                <a16:creationId xmlns:a16="http://schemas.microsoft.com/office/drawing/2014/main" id="{D18D0570-7907-E323-3506-FD2CF544B0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4317507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742950" indent="-742950" algn="ctr" eaLnBrk="1" hangingPunct="1">
              <a:buClr>
                <a:srgbClr val="CC66FF"/>
              </a:buClr>
              <a:buFont typeface="+mj-lt"/>
              <a:buAutoNum type="alphaUcPeriod" startAt="2"/>
            </a:pPr>
            <a:r>
              <a:rPr lang="en-US" sz="3600" dirty="0">
                <a:effectLst>
                  <a:outerShdw blurRad="38100" dist="38100" dir="2700000" algn="tl">
                    <a:srgbClr val="000000">
                      <a:alpha val="43137"/>
                    </a:srgbClr>
                  </a:outerShdw>
                </a:effectLst>
              </a:rPr>
              <a:t>Genesis 32:7-12</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Jacob’s Response</a:t>
            </a:r>
          </a:p>
        </p:txBody>
      </p:sp>
      <p:sp>
        <p:nvSpPr>
          <p:cNvPr id="161795" name="Rectangle 3"/>
          <p:cNvSpPr>
            <a:spLocks noGrp="1" noChangeArrowheads="1"/>
          </p:cNvSpPr>
          <p:nvPr>
            <p:ph type="body" idx="1"/>
          </p:nvPr>
        </p:nvSpPr>
        <p:spPr>
          <a:xfrm>
            <a:off x="1066800" y="2057400"/>
            <a:ext cx="6781800" cy="41148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1</a:t>
            </a:r>
            <a:r>
              <a:rPr lang="en-US" baseline="30000" dirty="0">
                <a:effectLst>
                  <a:outerShdw blurRad="38100" dist="38100" dir="2700000" algn="tl">
                    <a:srgbClr val="000000">
                      <a:alpha val="43137"/>
                    </a:srgbClr>
                  </a:outerShdw>
                </a:effectLst>
              </a:rPr>
              <a:t>st</a:t>
            </a:r>
            <a:r>
              <a:rPr lang="en-US" dirty="0">
                <a:effectLst>
                  <a:outerShdw blurRad="38100" dist="38100" dir="2700000" algn="tl">
                    <a:srgbClr val="000000">
                      <a:alpha val="43137"/>
                    </a:srgbClr>
                  </a:outerShdw>
                </a:effectLst>
              </a:rPr>
              <a:t> response: division (7-8)</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2</a:t>
            </a:r>
            <a:r>
              <a:rPr lang="en-US" baseline="30000" dirty="0">
                <a:effectLst>
                  <a:outerShdw blurRad="38100" dist="38100" dir="2700000" algn="tl">
                    <a:srgbClr val="000000">
                      <a:alpha val="43137"/>
                    </a:srgbClr>
                  </a:outerShdw>
                </a:effectLst>
              </a:rPr>
              <a:t>nd</a:t>
            </a:r>
            <a:r>
              <a:rPr lang="en-US" dirty="0">
                <a:effectLst>
                  <a:outerShdw blurRad="38100" dist="38100" dir="2700000" algn="tl">
                    <a:srgbClr val="000000">
                      <a:alpha val="43137"/>
                    </a:srgbClr>
                  </a:outerShdw>
                </a:effectLst>
              </a:rPr>
              <a:t> response: prayer (9-12)</a:t>
            </a: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1512910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742950" indent="-742950" algn="ctr" eaLnBrk="1" hangingPunct="1">
              <a:buClr>
                <a:srgbClr val="CC66FF"/>
              </a:buClr>
              <a:buFont typeface="+mj-lt"/>
              <a:buAutoNum type="alphaUcPeriod" startAt="2"/>
            </a:pPr>
            <a:r>
              <a:rPr lang="en-US" sz="3600" dirty="0">
                <a:effectLst>
                  <a:outerShdw blurRad="38100" dist="38100" dir="2700000" algn="tl">
                    <a:srgbClr val="000000">
                      <a:alpha val="43137"/>
                    </a:srgbClr>
                  </a:outerShdw>
                </a:effectLst>
              </a:rPr>
              <a:t>Genesis 32:7-12</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Jacob’s Response</a:t>
            </a:r>
          </a:p>
        </p:txBody>
      </p:sp>
      <p:sp>
        <p:nvSpPr>
          <p:cNvPr id="161795" name="Rectangle 3"/>
          <p:cNvSpPr>
            <a:spLocks noGrp="1" noChangeArrowheads="1"/>
          </p:cNvSpPr>
          <p:nvPr>
            <p:ph type="body" idx="1"/>
          </p:nvPr>
        </p:nvSpPr>
        <p:spPr>
          <a:xfrm>
            <a:off x="1066800" y="2057400"/>
            <a:ext cx="6781800" cy="4114800"/>
          </a:xfrm>
        </p:spPr>
        <p:txBody>
          <a:bodyPr/>
          <a:lstStyle/>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1</a:t>
            </a:r>
            <a:r>
              <a:rPr lang="en-US" b="1" u="sng" baseline="30000" dirty="0">
                <a:solidFill>
                  <a:srgbClr val="FFFFCC"/>
                </a:solidFill>
                <a:effectLst>
                  <a:outerShdw blurRad="38100" dist="38100" dir="2700000" algn="tl">
                    <a:srgbClr val="000000">
                      <a:alpha val="43137"/>
                    </a:srgbClr>
                  </a:outerShdw>
                </a:effectLst>
              </a:rPr>
              <a:t>st</a:t>
            </a:r>
            <a:r>
              <a:rPr lang="en-US" b="1" u="sng" dirty="0">
                <a:solidFill>
                  <a:srgbClr val="FFFFCC"/>
                </a:solidFill>
                <a:effectLst>
                  <a:outerShdw blurRad="38100" dist="38100" dir="2700000" algn="tl">
                    <a:srgbClr val="000000">
                      <a:alpha val="43137"/>
                    </a:srgbClr>
                  </a:outerShdw>
                </a:effectLst>
              </a:rPr>
              <a:t> response: division (7-8)</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2</a:t>
            </a:r>
            <a:r>
              <a:rPr lang="en-US" baseline="30000" dirty="0">
                <a:effectLst>
                  <a:outerShdw blurRad="38100" dist="38100" dir="2700000" algn="tl">
                    <a:srgbClr val="000000">
                      <a:alpha val="43137"/>
                    </a:srgbClr>
                  </a:outerShdw>
                </a:effectLst>
              </a:rPr>
              <a:t>nd</a:t>
            </a:r>
            <a:r>
              <a:rPr lang="en-US" dirty="0">
                <a:effectLst>
                  <a:outerShdw blurRad="38100" dist="38100" dir="2700000" algn="tl">
                    <a:srgbClr val="000000">
                      <a:alpha val="43137"/>
                    </a:srgbClr>
                  </a:outerShdw>
                </a:effectLst>
              </a:rPr>
              <a:t> response: prayer (9-12)</a:t>
            </a: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8414943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742950" indent="-742950" algn="ctr" eaLnBrk="1" hangingPunct="1">
              <a:buClr>
                <a:srgbClr val="00FF00"/>
              </a:buClr>
              <a:buFont typeface="+mj-lt"/>
              <a:buAutoNum type="arabicPeriod"/>
            </a:pPr>
            <a:r>
              <a:rPr lang="en-US" sz="3600" dirty="0">
                <a:effectLst>
                  <a:outerShdw blurRad="38100" dist="38100" dir="2700000" algn="tl">
                    <a:srgbClr val="000000">
                      <a:alpha val="43137"/>
                    </a:srgbClr>
                  </a:outerShdw>
                </a:effectLst>
              </a:rPr>
              <a:t>Genesis 32:7-8</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First Response: Division</a:t>
            </a:r>
          </a:p>
        </p:txBody>
      </p:sp>
      <p:sp>
        <p:nvSpPr>
          <p:cNvPr id="161795" name="Rectangle 3"/>
          <p:cNvSpPr>
            <a:spLocks noGrp="1" noChangeArrowheads="1"/>
          </p:cNvSpPr>
          <p:nvPr>
            <p:ph type="body" idx="1"/>
          </p:nvPr>
        </p:nvSpPr>
        <p:spPr>
          <a:xfrm>
            <a:off x="1066800" y="2057400"/>
            <a:ext cx="5731388" cy="2743200"/>
          </a:xfrm>
        </p:spPr>
        <p:txBody>
          <a:bodyPr/>
          <a:lstStyle/>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Fear (7a)</a:t>
            </a:r>
          </a:p>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Division (7b)</a:t>
            </a:r>
          </a:p>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Reason (8)</a:t>
            </a:r>
          </a:p>
        </p:txBody>
      </p:sp>
      <p:pic>
        <p:nvPicPr>
          <p:cNvPr id="2" name="Picture 1">
            <a:extLst>
              <a:ext uri="{FF2B5EF4-FFF2-40B4-BE49-F238E27FC236}">
                <a16:creationId xmlns:a16="http://schemas.microsoft.com/office/drawing/2014/main" id="{362121EE-5045-1042-0924-76C26DB12A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4187549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742950" indent="-742950" algn="ctr" eaLnBrk="1" hangingPunct="1">
              <a:buClr>
                <a:srgbClr val="00FF00"/>
              </a:buClr>
              <a:buFont typeface="+mj-lt"/>
              <a:buAutoNum type="arabicPeriod"/>
            </a:pPr>
            <a:r>
              <a:rPr lang="en-US" sz="3600" dirty="0">
                <a:effectLst>
                  <a:outerShdw blurRad="38100" dist="38100" dir="2700000" algn="tl">
                    <a:srgbClr val="000000">
                      <a:alpha val="43137"/>
                    </a:srgbClr>
                  </a:outerShdw>
                </a:effectLst>
              </a:rPr>
              <a:t>Genesis 32:7-8</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First Response: Division</a:t>
            </a:r>
          </a:p>
        </p:txBody>
      </p:sp>
      <p:sp>
        <p:nvSpPr>
          <p:cNvPr id="161795" name="Rectangle 3"/>
          <p:cNvSpPr>
            <a:spLocks noGrp="1" noChangeArrowheads="1"/>
          </p:cNvSpPr>
          <p:nvPr>
            <p:ph type="body" idx="1"/>
          </p:nvPr>
        </p:nvSpPr>
        <p:spPr>
          <a:xfrm>
            <a:off x="1066800" y="2057400"/>
            <a:ext cx="5731388" cy="2743200"/>
          </a:xfrm>
        </p:spPr>
        <p:txBody>
          <a:bodyPr/>
          <a:lstStyle/>
          <a:p>
            <a:pPr marL="514350" lvl="3" indent="-514350" eaLnBrk="1" hangingPunct="1">
              <a:spcBef>
                <a:spcPts val="0"/>
              </a:spcBef>
              <a:spcAft>
                <a:spcPts val="3000"/>
              </a:spcAft>
              <a:buClr>
                <a:srgbClr val="FFC000"/>
              </a:buClr>
              <a:buFont typeface="+mj-lt"/>
              <a:buAutoNum type="alphaLcParenR"/>
              <a:defRPr/>
            </a:pPr>
            <a:r>
              <a:rPr lang="en-US" b="1" u="sng" dirty="0">
                <a:solidFill>
                  <a:srgbClr val="FFFFCC"/>
                </a:solidFill>
                <a:effectLst>
                  <a:outerShdw blurRad="38100" dist="38100" dir="2700000" algn="tl">
                    <a:srgbClr val="000000">
                      <a:alpha val="43137"/>
                    </a:srgbClr>
                  </a:outerShdw>
                </a:effectLst>
              </a:rPr>
              <a:t>Fear (7a)</a:t>
            </a:r>
          </a:p>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Division (7b)</a:t>
            </a:r>
          </a:p>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Reason (8)</a:t>
            </a:r>
          </a:p>
        </p:txBody>
      </p:sp>
      <p:pic>
        <p:nvPicPr>
          <p:cNvPr id="2" name="Picture 1">
            <a:extLst>
              <a:ext uri="{FF2B5EF4-FFF2-40B4-BE49-F238E27FC236}">
                <a16:creationId xmlns:a16="http://schemas.microsoft.com/office/drawing/2014/main" id="{362121EE-5045-1042-0924-76C26DB12A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7742025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Genesis </a:t>
            </a:r>
            <a:r>
              <a:rPr lang="en-US" sz="3600" dirty="0">
                <a:effectLst>
                  <a:outerShdw blurRad="38100" dist="38100" dir="2700000" algn="tl">
                    <a:srgbClr val="000000">
                      <a:alpha val="43137"/>
                    </a:srgbClr>
                  </a:outerShdw>
                </a:effectLst>
                <a:cs typeface="Calibri" panose="020F0502020204030204" pitchFamily="34" charset="0"/>
              </a:rPr>
              <a:t>32:1‒33:17</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Jacob and Esau</a:t>
            </a:r>
          </a:p>
        </p:txBody>
      </p:sp>
      <p:sp>
        <p:nvSpPr>
          <p:cNvPr id="161795" name="Rectangle 3"/>
          <p:cNvSpPr>
            <a:spLocks noGrp="1" noChangeArrowheads="1"/>
          </p:cNvSpPr>
          <p:nvPr>
            <p:ph type="body" idx="1"/>
          </p:nvPr>
        </p:nvSpPr>
        <p:spPr>
          <a:xfrm>
            <a:off x="627513" y="1600200"/>
            <a:ext cx="7788900" cy="4572000"/>
          </a:xfrm>
        </p:spPr>
        <p:txBody>
          <a:bodyPr/>
          <a:lstStyle/>
          <a:p>
            <a:pPr marL="571500" lvl="1" indent="-5715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Mahanaim (32:1-2)</a:t>
            </a:r>
          </a:p>
          <a:p>
            <a:pPr marL="571500" lvl="1" indent="-5715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Jacob’s Message to Esau (32:3-21)</a:t>
            </a:r>
          </a:p>
          <a:p>
            <a:pPr marL="571500" lvl="1" indent="-5715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Peniel (32:22-32)</a:t>
            </a:r>
          </a:p>
          <a:p>
            <a:pPr marL="571500" lvl="1" indent="-5715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Jacob’s Meeting with Esau (33:1-17)</a:t>
            </a:r>
          </a:p>
        </p:txBody>
      </p:sp>
      <p:pic>
        <p:nvPicPr>
          <p:cNvPr id="2" name="Picture 1">
            <a:extLst>
              <a:ext uri="{FF2B5EF4-FFF2-40B4-BE49-F238E27FC236}">
                <a16:creationId xmlns:a16="http://schemas.microsoft.com/office/drawing/2014/main" id="{C0839479-96CF-1F7A-43B5-D05CAFC82BD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530387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A73506B-9031-44E9-9C09-A8B269B755B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9"/>
          </a:xfrm>
          <a:prstGeom prst="rect">
            <a:avLst/>
          </a:prstGeom>
        </p:spPr>
      </p:pic>
      <p:pic>
        <p:nvPicPr>
          <p:cNvPr id="3" name="Picture 4">
            <a:extLst>
              <a:ext uri="{FF2B5EF4-FFF2-40B4-BE49-F238E27FC236}">
                <a16:creationId xmlns:a16="http://schemas.microsoft.com/office/drawing/2014/main" id="{319D1B3C-E450-4F5D-B4A2-087D5A9C0540}"/>
              </a:ext>
            </a:extLst>
          </p:cNvPr>
          <p:cNvPicPr>
            <a:picLocks noChangeAspect="1"/>
          </p:cNvPicPr>
          <p:nvPr/>
        </p:nvPicPr>
        <p:blipFill>
          <a:blip r:embed="rId3" cstate="print"/>
          <a:srcRect/>
          <a:stretch>
            <a:fillRect/>
          </a:stretch>
        </p:blipFill>
        <p:spPr bwMode="auto">
          <a:xfrm>
            <a:off x="0" y="0"/>
            <a:ext cx="12192000" cy="6858000"/>
          </a:xfrm>
          <a:prstGeom prst="rect">
            <a:avLst/>
          </a:prstGeom>
        </p:spPr>
      </p:pic>
      <p:sp>
        <p:nvSpPr>
          <p:cNvPr id="134147" name="Rectangle 1"/>
          <p:cNvSpPr>
            <a:spLocks noChangeArrowheads="1"/>
          </p:cNvSpPr>
          <p:nvPr/>
        </p:nvSpPr>
        <p:spPr bwMode="auto">
          <a:xfrm>
            <a:off x="609600" y="1"/>
            <a:ext cx="10972800" cy="3631763"/>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21:8</a:t>
            </a:r>
          </a:p>
          <a:p>
            <a:pPr algn="just">
              <a:spcBef>
                <a:spcPts val="600"/>
              </a:spcBef>
              <a:spcAft>
                <a:spcPts val="6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rPr>
              <a:t>But for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cowardly</a:t>
            </a:r>
            <a:r>
              <a:rPr lang="en-US" sz="3600" dirty="0">
                <a:effectLst>
                  <a:outerShdw blurRad="38100" dist="38100" dir="2700000" algn="tl">
                    <a:srgbClr val="000000">
                      <a:alpha val="43137"/>
                    </a:srgbClr>
                  </a:outerShdw>
                </a:effectLst>
                <a:latin typeface="Calibri" panose="020F0502020204030204" pitchFamily="34" charset="0"/>
              </a:rPr>
              <a:t> and unbelieving and abominable and murderers and immoral persons and sorcerers and idolaters and all liars, their part </a:t>
            </a:r>
            <a:r>
              <a:rPr lang="en-US" sz="3600" i="1" dirty="0">
                <a:effectLst>
                  <a:outerShdw blurRad="38100" dist="38100" dir="2700000" algn="tl">
                    <a:srgbClr val="000000">
                      <a:alpha val="43137"/>
                    </a:srgbClr>
                  </a:outerShdw>
                </a:effectLst>
                <a:latin typeface="Calibri" panose="020F0502020204030204" pitchFamily="34" charset="0"/>
              </a:rPr>
              <a:t>will be</a:t>
            </a:r>
            <a:r>
              <a:rPr lang="en-US" sz="3600" dirty="0">
                <a:effectLst>
                  <a:outerShdw blurRad="38100" dist="38100" dir="2700000" algn="tl">
                    <a:srgbClr val="000000">
                      <a:alpha val="43137"/>
                    </a:srgbClr>
                  </a:outerShdw>
                </a:effectLst>
                <a:latin typeface="Calibri" panose="020F0502020204030204" pitchFamily="34" charset="0"/>
              </a:rPr>
              <a:t> in the lake that burns with fire and brimstone, which is the second death</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17948090"/>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742950" indent="-742950" algn="ctr" eaLnBrk="1" hangingPunct="1">
              <a:buClr>
                <a:srgbClr val="00FF00"/>
              </a:buClr>
              <a:buFont typeface="+mj-lt"/>
              <a:buAutoNum type="arabicPeriod"/>
            </a:pPr>
            <a:r>
              <a:rPr lang="en-US" sz="3600" dirty="0">
                <a:effectLst>
                  <a:outerShdw blurRad="38100" dist="38100" dir="2700000" algn="tl">
                    <a:srgbClr val="000000">
                      <a:alpha val="43137"/>
                    </a:srgbClr>
                  </a:outerShdw>
                </a:effectLst>
              </a:rPr>
              <a:t>Genesis 32:7-8</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First Response: Division</a:t>
            </a:r>
          </a:p>
        </p:txBody>
      </p:sp>
      <p:sp>
        <p:nvSpPr>
          <p:cNvPr id="161795" name="Rectangle 3"/>
          <p:cNvSpPr>
            <a:spLocks noGrp="1" noChangeArrowheads="1"/>
          </p:cNvSpPr>
          <p:nvPr>
            <p:ph type="body" idx="1"/>
          </p:nvPr>
        </p:nvSpPr>
        <p:spPr>
          <a:xfrm>
            <a:off x="1066800" y="2057400"/>
            <a:ext cx="5731388" cy="2743200"/>
          </a:xfrm>
        </p:spPr>
        <p:txBody>
          <a:bodyPr/>
          <a:lstStyle/>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Fear (7a)</a:t>
            </a:r>
          </a:p>
          <a:p>
            <a:pPr marL="514350" lvl="3" indent="-514350" eaLnBrk="1" hangingPunct="1">
              <a:spcBef>
                <a:spcPts val="0"/>
              </a:spcBef>
              <a:spcAft>
                <a:spcPts val="3000"/>
              </a:spcAft>
              <a:buClr>
                <a:srgbClr val="FFC000"/>
              </a:buClr>
              <a:buFont typeface="+mj-lt"/>
              <a:buAutoNum type="alphaLcParenR"/>
              <a:defRPr/>
            </a:pPr>
            <a:r>
              <a:rPr lang="en-US" b="1" u="sng" dirty="0">
                <a:solidFill>
                  <a:srgbClr val="FFFFCC"/>
                </a:solidFill>
                <a:effectLst>
                  <a:outerShdw blurRad="38100" dist="38100" dir="2700000" algn="tl">
                    <a:srgbClr val="000000">
                      <a:alpha val="43137"/>
                    </a:srgbClr>
                  </a:outerShdw>
                </a:effectLst>
              </a:rPr>
              <a:t>Division (7b)</a:t>
            </a:r>
          </a:p>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Reason (8)</a:t>
            </a:r>
          </a:p>
        </p:txBody>
      </p:sp>
      <p:pic>
        <p:nvPicPr>
          <p:cNvPr id="2" name="Picture 1">
            <a:extLst>
              <a:ext uri="{FF2B5EF4-FFF2-40B4-BE49-F238E27FC236}">
                <a16:creationId xmlns:a16="http://schemas.microsoft.com/office/drawing/2014/main" id="{362121EE-5045-1042-0924-76C26DB12A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595246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4095750" y="228600"/>
            <a:ext cx="4000500" cy="914400"/>
          </a:xfrm>
        </p:spPr>
        <p:txBody>
          <a:bodyPr/>
          <a:lstStyle/>
          <a:p>
            <a:pPr algn="ctr" eaLnBrk="1" hangingPunct="1"/>
            <a:r>
              <a:rPr lang="en-US" sz="3600" dirty="0">
                <a:effectLst>
                  <a:outerShdw blurRad="38100" dist="38100" dir="2700000" algn="tl">
                    <a:srgbClr val="000000">
                      <a:alpha val="43137"/>
                    </a:srgbClr>
                  </a:outerShdw>
                </a:effectLst>
              </a:rPr>
              <a:t>8 New Promises</a:t>
            </a:r>
            <a:br>
              <a:rPr lang="en-US" sz="3600" dirty="0">
                <a:effectLst>
                  <a:outerShdw blurRad="38100" dist="38100" dir="2700000" algn="tl">
                    <a:srgbClr val="000000">
                      <a:alpha val="43137"/>
                    </a:srgbClr>
                  </a:outerShdw>
                </a:effectLst>
              </a:rPr>
            </a:br>
            <a:r>
              <a:rPr lang="en-US" sz="2800" b="1" dirty="0">
                <a:solidFill>
                  <a:srgbClr val="FFFFCC"/>
                </a:solidFill>
                <a:effectLst>
                  <a:outerShdw blurRad="38100" dist="38100" dir="2700000" algn="tl">
                    <a:srgbClr val="000000">
                      <a:alpha val="43137"/>
                    </a:srgbClr>
                  </a:outerShdw>
                </a:effectLst>
                <a:ea typeface="+mn-ea"/>
                <a:cs typeface="+mn-cs"/>
              </a:rPr>
              <a:t>Genesis 12:1-3</a:t>
            </a:r>
          </a:p>
        </p:txBody>
      </p:sp>
      <p:sp>
        <p:nvSpPr>
          <p:cNvPr id="161795" name="Rectangle 3"/>
          <p:cNvSpPr>
            <a:spLocks noGrp="1" noChangeArrowheads="1"/>
          </p:cNvSpPr>
          <p:nvPr>
            <p:ph type="body" idx="1"/>
          </p:nvPr>
        </p:nvSpPr>
        <p:spPr>
          <a:xfrm>
            <a:off x="585217" y="1295400"/>
            <a:ext cx="7187183" cy="5029200"/>
          </a:xfrm>
        </p:spPr>
        <p:txBody>
          <a:bodyPr/>
          <a:lstStyle/>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Land (Gen. 12:1b)</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Great nation (Gen. 12:2a)</a:t>
            </a:r>
          </a:p>
          <a:p>
            <a:pPr marL="457200" lvl="2" indent="-457200" eaLnBrk="1" hangingPunct="1">
              <a:spcBef>
                <a:spcPts val="0"/>
              </a:spcBef>
              <a:spcAft>
                <a:spcPts val="12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Personal blessing (Gen. 12:2b)</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Great name (Gen. 12:2c)</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Blessing to others (Gen. 12:2d)</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Blessing to blessers (Gen. 12:3a)</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Cursing to cursers (Gen. 12:3b)</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Blessing to the world (Gen. 12:3c)</a:t>
            </a:r>
          </a:p>
        </p:txBody>
      </p:sp>
      <p:pic>
        <p:nvPicPr>
          <p:cNvPr id="2" name="Picture 1">
            <a:extLst>
              <a:ext uri="{FF2B5EF4-FFF2-40B4-BE49-F238E27FC236}">
                <a16:creationId xmlns:a16="http://schemas.microsoft.com/office/drawing/2014/main" id="{574C4E5E-8274-9018-399D-93A528AA37D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4448293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E9856C0-8DBA-44EE-B8F2-6FB365CF5B0D}"/>
              </a:ext>
            </a:extLst>
          </p:cNvPr>
          <p:cNvPicPr>
            <a:picLocks noChangeAspect="1"/>
          </p:cNvPicPr>
          <p:nvPr/>
        </p:nvPicPr>
        <p:blipFill>
          <a:blip r:embed="rId2"/>
          <a:stretch>
            <a:fillRect/>
          </a:stretch>
        </p:blipFill>
        <p:spPr>
          <a:xfrm>
            <a:off x="0" y="1"/>
            <a:ext cx="12192000" cy="6857999"/>
          </a:xfrm>
          <a:prstGeom prst="rect">
            <a:avLst/>
          </a:prstGeom>
        </p:spPr>
      </p:pic>
      <p:sp>
        <p:nvSpPr>
          <p:cNvPr id="134147" name="Rectangle 1"/>
          <p:cNvSpPr>
            <a:spLocks noChangeArrowheads="1"/>
          </p:cNvSpPr>
          <p:nvPr/>
        </p:nvSpPr>
        <p:spPr bwMode="auto">
          <a:xfrm>
            <a:off x="609600" y="0"/>
            <a:ext cx="10972799" cy="2523768"/>
          </a:xfrm>
          <a:prstGeom prst="rect">
            <a:avLst/>
          </a:prstGeom>
          <a:noFill/>
          <a:ln w="28575">
            <a:noFill/>
            <a:miter lim="800000"/>
            <a:headEnd/>
            <a:tailEnd/>
          </a:ln>
        </p:spPr>
        <p:txBody>
          <a:bodyPr wrap="square">
            <a:spAutoFit/>
          </a:bodyPr>
          <a:lstStyle/>
          <a:p>
            <a:pPr algn="ctr">
              <a:spcAft>
                <a:spcPts val="1200"/>
              </a:spcAft>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12:2</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I will make you a great nation, And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will bless you</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make your name great; And so you shall be a blessing.”</a:t>
            </a:r>
          </a:p>
        </p:txBody>
      </p:sp>
      <p:pic>
        <p:nvPicPr>
          <p:cNvPr id="3" name="Picture 2" descr="A close up of text on a white background&#10;&#10;Description automatically generated">
            <a:extLst>
              <a:ext uri="{FF2B5EF4-FFF2-40B4-BE49-F238E27FC236}">
                <a16:creationId xmlns:a16="http://schemas.microsoft.com/office/drawing/2014/main" id="{A525CB14-0D8D-4CF1-89E1-8E2BADA2D1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47132" y="2682240"/>
            <a:ext cx="1697736" cy="2194560"/>
          </a:xfrm>
          <a:prstGeom prst="rect">
            <a:avLst/>
          </a:prstGeom>
        </p:spPr>
      </p:pic>
    </p:spTree>
    <p:extLst>
      <p:ext uri="{BB962C8B-B14F-4D97-AF65-F5344CB8AC3E}">
        <p14:creationId xmlns:p14="http://schemas.microsoft.com/office/powerpoint/2010/main" val="34704897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742950" indent="-742950" algn="ctr" eaLnBrk="1" hangingPunct="1">
              <a:buClr>
                <a:srgbClr val="00FF00"/>
              </a:buClr>
              <a:buFont typeface="+mj-lt"/>
              <a:buAutoNum type="arabicPeriod"/>
            </a:pPr>
            <a:r>
              <a:rPr lang="en-US" sz="3600" dirty="0">
                <a:effectLst>
                  <a:outerShdw blurRad="38100" dist="38100" dir="2700000" algn="tl">
                    <a:srgbClr val="000000">
                      <a:alpha val="43137"/>
                    </a:srgbClr>
                  </a:outerShdw>
                </a:effectLst>
              </a:rPr>
              <a:t>Genesis 32:7-8</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First Response: Division</a:t>
            </a:r>
          </a:p>
        </p:txBody>
      </p:sp>
      <p:sp>
        <p:nvSpPr>
          <p:cNvPr id="161795" name="Rectangle 3"/>
          <p:cNvSpPr>
            <a:spLocks noGrp="1" noChangeArrowheads="1"/>
          </p:cNvSpPr>
          <p:nvPr>
            <p:ph type="body" idx="1"/>
          </p:nvPr>
        </p:nvSpPr>
        <p:spPr>
          <a:xfrm>
            <a:off x="1066800" y="2057400"/>
            <a:ext cx="5731388" cy="2743200"/>
          </a:xfrm>
        </p:spPr>
        <p:txBody>
          <a:bodyPr/>
          <a:lstStyle/>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Fear (7a)</a:t>
            </a:r>
          </a:p>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Division (7b)</a:t>
            </a:r>
          </a:p>
          <a:p>
            <a:pPr marL="514350" lvl="3" indent="-514350" eaLnBrk="1" hangingPunct="1">
              <a:spcBef>
                <a:spcPts val="0"/>
              </a:spcBef>
              <a:spcAft>
                <a:spcPts val="3000"/>
              </a:spcAft>
              <a:buClr>
                <a:srgbClr val="FFC000"/>
              </a:buClr>
              <a:buFont typeface="+mj-lt"/>
              <a:buAutoNum type="alphaLcParenR"/>
              <a:defRPr/>
            </a:pPr>
            <a:r>
              <a:rPr lang="en-US" b="1" u="sng" dirty="0">
                <a:solidFill>
                  <a:srgbClr val="FFFFCC"/>
                </a:solidFill>
                <a:effectLst>
                  <a:outerShdw blurRad="38100" dist="38100" dir="2700000" algn="tl">
                    <a:srgbClr val="000000">
                      <a:alpha val="43137"/>
                    </a:srgbClr>
                  </a:outerShdw>
                </a:effectLst>
              </a:rPr>
              <a:t>Reason (8)</a:t>
            </a:r>
          </a:p>
        </p:txBody>
      </p:sp>
      <p:pic>
        <p:nvPicPr>
          <p:cNvPr id="2" name="Picture 1">
            <a:extLst>
              <a:ext uri="{FF2B5EF4-FFF2-40B4-BE49-F238E27FC236}">
                <a16:creationId xmlns:a16="http://schemas.microsoft.com/office/drawing/2014/main" id="{362121EE-5045-1042-0924-76C26DB12A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0733950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742950" indent="-742950" algn="ctr" eaLnBrk="1" hangingPunct="1">
              <a:buClr>
                <a:srgbClr val="CC66FF"/>
              </a:buClr>
              <a:buFont typeface="+mj-lt"/>
              <a:buAutoNum type="alphaUcPeriod" startAt="2"/>
            </a:pPr>
            <a:r>
              <a:rPr lang="en-US" sz="3600" dirty="0">
                <a:effectLst>
                  <a:outerShdw blurRad="38100" dist="38100" dir="2700000" algn="tl">
                    <a:srgbClr val="000000">
                      <a:alpha val="43137"/>
                    </a:srgbClr>
                  </a:outerShdw>
                </a:effectLst>
              </a:rPr>
              <a:t>Genesis 32:7-12</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Jacob’s Response</a:t>
            </a:r>
          </a:p>
        </p:txBody>
      </p:sp>
      <p:sp>
        <p:nvSpPr>
          <p:cNvPr id="161795" name="Rectangle 3"/>
          <p:cNvSpPr>
            <a:spLocks noGrp="1" noChangeArrowheads="1"/>
          </p:cNvSpPr>
          <p:nvPr>
            <p:ph type="body" idx="1"/>
          </p:nvPr>
        </p:nvSpPr>
        <p:spPr>
          <a:xfrm>
            <a:off x="1066800" y="2057400"/>
            <a:ext cx="6781800" cy="41148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1</a:t>
            </a:r>
            <a:r>
              <a:rPr lang="en-US" baseline="30000" dirty="0">
                <a:effectLst>
                  <a:outerShdw blurRad="38100" dist="38100" dir="2700000" algn="tl">
                    <a:srgbClr val="000000">
                      <a:alpha val="43137"/>
                    </a:srgbClr>
                  </a:outerShdw>
                </a:effectLst>
              </a:rPr>
              <a:t>st</a:t>
            </a:r>
            <a:r>
              <a:rPr lang="en-US" dirty="0">
                <a:effectLst>
                  <a:outerShdw blurRad="38100" dist="38100" dir="2700000" algn="tl">
                    <a:srgbClr val="000000">
                      <a:alpha val="43137"/>
                    </a:srgbClr>
                  </a:outerShdw>
                </a:effectLst>
              </a:rPr>
              <a:t> response: division (7-8)</a:t>
            </a:r>
          </a:p>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2nd response: prayer (9-12)</a:t>
            </a: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0123196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742950" indent="-742950" algn="ctr" eaLnBrk="1" hangingPunct="1">
              <a:buClr>
                <a:srgbClr val="00FF00"/>
              </a:buClr>
              <a:buFont typeface="+mj-lt"/>
              <a:buAutoNum type="arabicPeriod" startAt="2"/>
            </a:pPr>
            <a:r>
              <a:rPr lang="en-US" sz="3600" dirty="0">
                <a:effectLst>
                  <a:outerShdw blurRad="38100" dist="38100" dir="2700000" algn="tl">
                    <a:srgbClr val="000000">
                      <a:alpha val="43137"/>
                    </a:srgbClr>
                  </a:outerShdw>
                </a:effectLst>
              </a:rPr>
              <a:t>Genesis 32:9-12</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Second Response: Prayer</a:t>
            </a:r>
          </a:p>
        </p:txBody>
      </p:sp>
      <p:sp>
        <p:nvSpPr>
          <p:cNvPr id="161795" name="Rectangle 3"/>
          <p:cNvSpPr>
            <a:spLocks noGrp="1" noChangeArrowheads="1"/>
          </p:cNvSpPr>
          <p:nvPr>
            <p:ph type="body" idx="1"/>
          </p:nvPr>
        </p:nvSpPr>
        <p:spPr>
          <a:xfrm>
            <a:off x="1066800" y="2057400"/>
            <a:ext cx="5731388" cy="3429000"/>
          </a:xfrm>
        </p:spPr>
        <p:txBody>
          <a:bodyPr/>
          <a:lstStyle/>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Addressee (9)</a:t>
            </a:r>
          </a:p>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Past blessing (10)</a:t>
            </a:r>
          </a:p>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Petition (11)</a:t>
            </a:r>
          </a:p>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Basis (12)</a:t>
            </a:r>
          </a:p>
        </p:txBody>
      </p:sp>
      <p:pic>
        <p:nvPicPr>
          <p:cNvPr id="2" name="Picture 1">
            <a:extLst>
              <a:ext uri="{FF2B5EF4-FFF2-40B4-BE49-F238E27FC236}">
                <a16:creationId xmlns:a16="http://schemas.microsoft.com/office/drawing/2014/main" id="{362121EE-5045-1042-0924-76C26DB12A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5381721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742950" indent="-742950" algn="ctr" eaLnBrk="1" hangingPunct="1">
              <a:buClr>
                <a:srgbClr val="00FF00"/>
              </a:buClr>
              <a:buFont typeface="+mj-lt"/>
              <a:buAutoNum type="arabicPeriod" startAt="2"/>
            </a:pPr>
            <a:r>
              <a:rPr lang="en-US" sz="3600" dirty="0">
                <a:effectLst>
                  <a:outerShdw blurRad="38100" dist="38100" dir="2700000" algn="tl">
                    <a:srgbClr val="000000">
                      <a:alpha val="43137"/>
                    </a:srgbClr>
                  </a:outerShdw>
                </a:effectLst>
              </a:rPr>
              <a:t>Genesis 32:9-12</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Second Response: Prayer</a:t>
            </a:r>
          </a:p>
        </p:txBody>
      </p:sp>
      <p:sp>
        <p:nvSpPr>
          <p:cNvPr id="161795" name="Rectangle 3"/>
          <p:cNvSpPr>
            <a:spLocks noGrp="1" noChangeArrowheads="1"/>
          </p:cNvSpPr>
          <p:nvPr>
            <p:ph type="body" idx="1"/>
          </p:nvPr>
        </p:nvSpPr>
        <p:spPr>
          <a:xfrm>
            <a:off x="1066800" y="2057400"/>
            <a:ext cx="5731388" cy="3200400"/>
          </a:xfrm>
        </p:spPr>
        <p:txBody>
          <a:bodyPr/>
          <a:lstStyle/>
          <a:p>
            <a:pPr marL="514350" lvl="3" indent="-514350" eaLnBrk="1" hangingPunct="1">
              <a:spcBef>
                <a:spcPts val="0"/>
              </a:spcBef>
              <a:spcAft>
                <a:spcPts val="3000"/>
              </a:spcAft>
              <a:buClr>
                <a:srgbClr val="FFC000"/>
              </a:buClr>
              <a:buFont typeface="+mj-lt"/>
              <a:buAutoNum type="alphaLcParenR"/>
              <a:defRPr/>
            </a:pPr>
            <a:r>
              <a:rPr lang="en-US" b="1" u="sng" dirty="0">
                <a:solidFill>
                  <a:srgbClr val="FFFFCC"/>
                </a:solidFill>
                <a:effectLst>
                  <a:outerShdw blurRad="38100" dist="38100" dir="2700000" algn="tl">
                    <a:srgbClr val="000000">
                      <a:alpha val="43137"/>
                    </a:srgbClr>
                  </a:outerShdw>
                </a:effectLst>
              </a:rPr>
              <a:t>Addressee (9)</a:t>
            </a:r>
          </a:p>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Past blessing (10)</a:t>
            </a:r>
          </a:p>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Petition (11)</a:t>
            </a:r>
          </a:p>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Basis (12)</a:t>
            </a:r>
          </a:p>
        </p:txBody>
      </p:sp>
      <p:pic>
        <p:nvPicPr>
          <p:cNvPr id="2" name="Picture 1">
            <a:extLst>
              <a:ext uri="{FF2B5EF4-FFF2-40B4-BE49-F238E27FC236}">
                <a16:creationId xmlns:a16="http://schemas.microsoft.com/office/drawing/2014/main" id="{362121EE-5045-1042-0924-76C26DB12A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9405282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742950" indent="-742950" algn="ctr" eaLnBrk="1" hangingPunct="1">
              <a:buClr>
                <a:srgbClr val="00FF00"/>
              </a:buClr>
              <a:buFont typeface="+mj-lt"/>
              <a:buAutoNum type="arabicPeriod" startAt="2"/>
            </a:pPr>
            <a:r>
              <a:rPr lang="en-US" sz="3600" dirty="0">
                <a:effectLst>
                  <a:outerShdw blurRad="38100" dist="38100" dir="2700000" algn="tl">
                    <a:srgbClr val="000000">
                      <a:alpha val="43137"/>
                    </a:srgbClr>
                  </a:outerShdw>
                </a:effectLst>
              </a:rPr>
              <a:t>Genesis 32:9-12</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Second Response: Prayer</a:t>
            </a:r>
          </a:p>
        </p:txBody>
      </p:sp>
      <p:sp>
        <p:nvSpPr>
          <p:cNvPr id="161795" name="Rectangle 3"/>
          <p:cNvSpPr>
            <a:spLocks noGrp="1" noChangeArrowheads="1"/>
          </p:cNvSpPr>
          <p:nvPr>
            <p:ph type="body" idx="1"/>
          </p:nvPr>
        </p:nvSpPr>
        <p:spPr>
          <a:xfrm>
            <a:off x="1066800" y="2057400"/>
            <a:ext cx="5731388" cy="3429000"/>
          </a:xfrm>
        </p:spPr>
        <p:txBody>
          <a:bodyPr/>
          <a:lstStyle/>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Addressee (9)</a:t>
            </a:r>
          </a:p>
          <a:p>
            <a:pPr marL="514350" lvl="3" indent="-514350" eaLnBrk="1" hangingPunct="1">
              <a:spcBef>
                <a:spcPts val="0"/>
              </a:spcBef>
              <a:spcAft>
                <a:spcPts val="3000"/>
              </a:spcAft>
              <a:buClr>
                <a:srgbClr val="FFC000"/>
              </a:buClr>
              <a:buFont typeface="+mj-lt"/>
              <a:buAutoNum type="alphaLcParenR"/>
              <a:defRPr/>
            </a:pPr>
            <a:r>
              <a:rPr lang="en-US" b="1" u="sng" dirty="0">
                <a:solidFill>
                  <a:srgbClr val="FFFFCC"/>
                </a:solidFill>
                <a:effectLst>
                  <a:outerShdw blurRad="38100" dist="38100" dir="2700000" algn="tl">
                    <a:srgbClr val="000000">
                      <a:alpha val="43137"/>
                    </a:srgbClr>
                  </a:outerShdw>
                </a:effectLst>
              </a:rPr>
              <a:t>Past blessing (10)</a:t>
            </a:r>
          </a:p>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Petition (11)</a:t>
            </a:r>
          </a:p>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Basis (12)</a:t>
            </a:r>
          </a:p>
        </p:txBody>
      </p:sp>
      <p:pic>
        <p:nvPicPr>
          <p:cNvPr id="2" name="Picture 1">
            <a:extLst>
              <a:ext uri="{FF2B5EF4-FFF2-40B4-BE49-F238E27FC236}">
                <a16:creationId xmlns:a16="http://schemas.microsoft.com/office/drawing/2014/main" id="{362121EE-5045-1042-0924-76C26DB12A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8995438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26742" y="137160"/>
            <a:ext cx="8938517" cy="6583680"/>
          </a:xfrm>
          <a:prstGeom prst="rect">
            <a:avLst/>
          </a:prstGeom>
        </p:spPr>
      </p:pic>
      <p:sp>
        <p:nvSpPr>
          <p:cNvPr id="6" name="Oval 7">
            <a:extLst>
              <a:ext uri="{FF2B5EF4-FFF2-40B4-BE49-F238E27FC236}">
                <a16:creationId xmlns:a16="http://schemas.microsoft.com/office/drawing/2014/main" id="{F882EAB0-01C5-4E90-9A67-7AA912D992E2}"/>
              </a:ext>
            </a:extLst>
          </p:cNvPr>
          <p:cNvSpPr>
            <a:spLocks noChangeArrowheads="1"/>
          </p:cNvSpPr>
          <p:nvPr/>
        </p:nvSpPr>
        <p:spPr bwMode="auto">
          <a:xfrm>
            <a:off x="5067300" y="609600"/>
            <a:ext cx="1752600" cy="609600"/>
          </a:xfrm>
          <a:prstGeom prst="ellipse">
            <a:avLst/>
          </a:prstGeom>
          <a:noFill/>
          <a:ln w="762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dirty="0">
              <a:latin typeface="Calibri" panose="020F0502020204030204" pitchFamily="34" charset="0"/>
              <a:cs typeface="Calibri" panose="020F0502020204030204" pitchFamily="34" charset="0"/>
            </a:endParaRPr>
          </a:p>
        </p:txBody>
      </p:sp>
      <p:sp>
        <p:nvSpPr>
          <p:cNvPr id="5" name="Oval 7">
            <a:extLst>
              <a:ext uri="{FF2B5EF4-FFF2-40B4-BE49-F238E27FC236}">
                <a16:creationId xmlns:a16="http://schemas.microsoft.com/office/drawing/2014/main" id="{4752FD6B-7872-4DF6-8E18-7885AC122007}"/>
              </a:ext>
            </a:extLst>
          </p:cNvPr>
          <p:cNvSpPr>
            <a:spLocks noChangeArrowheads="1"/>
          </p:cNvSpPr>
          <p:nvPr/>
        </p:nvSpPr>
        <p:spPr bwMode="auto">
          <a:xfrm>
            <a:off x="3886200" y="2057400"/>
            <a:ext cx="1752600" cy="2438400"/>
          </a:xfrm>
          <a:prstGeom prst="ellipse">
            <a:avLst/>
          </a:prstGeom>
          <a:noFill/>
          <a:ln w="762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945689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Genesis </a:t>
            </a:r>
            <a:r>
              <a:rPr lang="en-US" sz="3600" dirty="0">
                <a:effectLst>
                  <a:outerShdw blurRad="38100" dist="38100" dir="2700000" algn="tl">
                    <a:srgbClr val="000000">
                      <a:alpha val="43137"/>
                    </a:srgbClr>
                  </a:outerShdw>
                </a:effectLst>
                <a:cs typeface="Calibri" panose="020F0502020204030204" pitchFamily="34" charset="0"/>
              </a:rPr>
              <a:t>32:1‒33:17</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Jacob and Esau</a:t>
            </a:r>
          </a:p>
        </p:txBody>
      </p:sp>
      <p:sp>
        <p:nvSpPr>
          <p:cNvPr id="161795" name="Rectangle 3"/>
          <p:cNvSpPr>
            <a:spLocks noGrp="1" noChangeArrowheads="1"/>
          </p:cNvSpPr>
          <p:nvPr>
            <p:ph type="body" idx="1"/>
          </p:nvPr>
        </p:nvSpPr>
        <p:spPr>
          <a:xfrm>
            <a:off x="627513" y="1600200"/>
            <a:ext cx="7788900" cy="4572000"/>
          </a:xfrm>
        </p:spPr>
        <p:txBody>
          <a:bodyPr/>
          <a:lstStyle/>
          <a:p>
            <a:pPr marL="571500" lvl="1" indent="-571500" eaLnBrk="1" hangingPunct="1">
              <a:spcBef>
                <a:spcPts val="0"/>
              </a:spcBef>
              <a:spcAft>
                <a:spcPts val="36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rPr>
              <a:t>Mahanaim (32:1-2)</a:t>
            </a:r>
          </a:p>
          <a:p>
            <a:pPr marL="571500" lvl="1" indent="-5715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Jacob’s Message to Esau (32:3-21)</a:t>
            </a:r>
          </a:p>
          <a:p>
            <a:pPr marL="571500" lvl="1" indent="-5715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Peniel (32:22-32)</a:t>
            </a:r>
          </a:p>
          <a:p>
            <a:pPr marL="571500" lvl="1" indent="-5715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Jacob’s Meeting with Esau (33:1-17)</a:t>
            </a:r>
          </a:p>
        </p:txBody>
      </p:sp>
      <p:pic>
        <p:nvPicPr>
          <p:cNvPr id="2" name="Picture 1">
            <a:extLst>
              <a:ext uri="{FF2B5EF4-FFF2-40B4-BE49-F238E27FC236}">
                <a16:creationId xmlns:a16="http://schemas.microsoft.com/office/drawing/2014/main" id="{C0839479-96CF-1F7A-43B5-D05CAFC82BD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2402016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E60E5B2-428F-4547-94CC-D2352E16FDC2}"/>
              </a:ext>
            </a:extLst>
          </p:cNvPr>
          <p:cNvPicPr>
            <a:picLocks noChangeAspect="1"/>
          </p:cNvPicPr>
          <p:nvPr/>
        </p:nvPicPr>
        <p:blipFill>
          <a:blip r:embed="rId2"/>
          <a:stretch>
            <a:fillRect/>
          </a:stretch>
        </p:blipFill>
        <p:spPr>
          <a:xfrm>
            <a:off x="1975602" y="137160"/>
            <a:ext cx="8240797" cy="65836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88854727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4095750" y="228600"/>
            <a:ext cx="4000500" cy="914400"/>
          </a:xfrm>
        </p:spPr>
        <p:txBody>
          <a:bodyPr/>
          <a:lstStyle/>
          <a:p>
            <a:pPr algn="ctr" eaLnBrk="1" hangingPunct="1"/>
            <a:r>
              <a:rPr lang="en-US" sz="3600" dirty="0">
                <a:effectLst>
                  <a:outerShdw blurRad="38100" dist="38100" dir="2700000" algn="tl">
                    <a:srgbClr val="000000">
                      <a:alpha val="43137"/>
                    </a:srgbClr>
                  </a:outerShdw>
                </a:effectLst>
              </a:rPr>
              <a:t>8 New Promises</a:t>
            </a:r>
            <a:br>
              <a:rPr lang="en-US" sz="3600" dirty="0">
                <a:effectLst>
                  <a:outerShdw blurRad="38100" dist="38100" dir="2700000" algn="tl">
                    <a:srgbClr val="000000">
                      <a:alpha val="43137"/>
                    </a:srgbClr>
                  </a:outerShdw>
                </a:effectLst>
              </a:rPr>
            </a:br>
            <a:r>
              <a:rPr lang="en-US" sz="2800" b="1" dirty="0">
                <a:solidFill>
                  <a:srgbClr val="FFFFCC"/>
                </a:solidFill>
                <a:effectLst>
                  <a:outerShdw blurRad="38100" dist="38100" dir="2700000" algn="tl">
                    <a:srgbClr val="000000">
                      <a:alpha val="43137"/>
                    </a:srgbClr>
                  </a:outerShdw>
                </a:effectLst>
                <a:ea typeface="+mn-ea"/>
                <a:cs typeface="+mn-cs"/>
              </a:rPr>
              <a:t>Genesis 12:1-3</a:t>
            </a:r>
          </a:p>
        </p:txBody>
      </p:sp>
      <p:sp>
        <p:nvSpPr>
          <p:cNvPr id="161795" name="Rectangle 3"/>
          <p:cNvSpPr>
            <a:spLocks noGrp="1" noChangeArrowheads="1"/>
          </p:cNvSpPr>
          <p:nvPr>
            <p:ph type="body" idx="1"/>
          </p:nvPr>
        </p:nvSpPr>
        <p:spPr>
          <a:xfrm>
            <a:off x="585217" y="1295400"/>
            <a:ext cx="7187183" cy="5029200"/>
          </a:xfrm>
        </p:spPr>
        <p:txBody>
          <a:bodyPr/>
          <a:lstStyle/>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Land (Gen. 12:1b)</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Great nation (Gen. 12:2a)</a:t>
            </a:r>
          </a:p>
          <a:p>
            <a:pPr marL="457200" lvl="2" indent="-457200" eaLnBrk="1" hangingPunct="1">
              <a:spcBef>
                <a:spcPts val="0"/>
              </a:spcBef>
              <a:spcAft>
                <a:spcPts val="12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Personal blessing (Gen. 12:2b)</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Great name (Gen. 12:2c)</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Blessing to others (Gen. 12:2d)</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Blessing to blessers (Gen. 12:3a)</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Cursing to cursers (Gen. 12:3b)</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Blessing to the world (Gen. 12:3c)</a:t>
            </a:r>
          </a:p>
        </p:txBody>
      </p:sp>
      <p:pic>
        <p:nvPicPr>
          <p:cNvPr id="2" name="Picture 1">
            <a:extLst>
              <a:ext uri="{FF2B5EF4-FFF2-40B4-BE49-F238E27FC236}">
                <a16:creationId xmlns:a16="http://schemas.microsoft.com/office/drawing/2014/main" id="{574C4E5E-8274-9018-399D-93A528AA37D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63514095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E9856C0-8DBA-44EE-B8F2-6FB365CF5B0D}"/>
              </a:ext>
            </a:extLst>
          </p:cNvPr>
          <p:cNvPicPr>
            <a:picLocks noChangeAspect="1"/>
          </p:cNvPicPr>
          <p:nvPr/>
        </p:nvPicPr>
        <p:blipFill>
          <a:blip r:embed="rId2"/>
          <a:stretch>
            <a:fillRect/>
          </a:stretch>
        </p:blipFill>
        <p:spPr>
          <a:xfrm>
            <a:off x="0" y="1"/>
            <a:ext cx="12192000" cy="6857999"/>
          </a:xfrm>
          <a:prstGeom prst="rect">
            <a:avLst/>
          </a:prstGeom>
        </p:spPr>
      </p:pic>
      <p:sp>
        <p:nvSpPr>
          <p:cNvPr id="134147" name="Rectangle 1"/>
          <p:cNvSpPr>
            <a:spLocks noChangeArrowheads="1"/>
          </p:cNvSpPr>
          <p:nvPr/>
        </p:nvSpPr>
        <p:spPr bwMode="auto">
          <a:xfrm>
            <a:off x="609600" y="0"/>
            <a:ext cx="10972799" cy="2523768"/>
          </a:xfrm>
          <a:prstGeom prst="rect">
            <a:avLst/>
          </a:prstGeom>
          <a:noFill/>
          <a:ln w="28575">
            <a:noFill/>
            <a:miter lim="800000"/>
            <a:headEnd/>
            <a:tailEnd/>
          </a:ln>
        </p:spPr>
        <p:txBody>
          <a:bodyPr wrap="square">
            <a:spAutoFit/>
          </a:bodyPr>
          <a:lstStyle/>
          <a:p>
            <a:pPr algn="ctr">
              <a:spcAft>
                <a:spcPts val="1200"/>
              </a:spcAft>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12:2</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I will make you a great nation, And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will bless you</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make your name great; And so you shall be a blessing.”</a:t>
            </a:r>
          </a:p>
        </p:txBody>
      </p:sp>
      <p:pic>
        <p:nvPicPr>
          <p:cNvPr id="3" name="Picture 2" descr="A close up of text on a white background&#10;&#10;Description automatically generated">
            <a:extLst>
              <a:ext uri="{FF2B5EF4-FFF2-40B4-BE49-F238E27FC236}">
                <a16:creationId xmlns:a16="http://schemas.microsoft.com/office/drawing/2014/main" id="{A525CB14-0D8D-4CF1-89E1-8E2BADA2D1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47132" y="2682240"/>
            <a:ext cx="1697736" cy="2194560"/>
          </a:xfrm>
          <a:prstGeom prst="rect">
            <a:avLst/>
          </a:prstGeom>
        </p:spPr>
      </p:pic>
    </p:spTree>
    <p:extLst>
      <p:ext uri="{BB962C8B-B14F-4D97-AF65-F5344CB8AC3E}">
        <p14:creationId xmlns:p14="http://schemas.microsoft.com/office/powerpoint/2010/main" val="3257467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742950" indent="-742950" algn="ctr" eaLnBrk="1" hangingPunct="1">
              <a:buClr>
                <a:srgbClr val="00FF00"/>
              </a:buClr>
              <a:buFont typeface="+mj-lt"/>
              <a:buAutoNum type="arabicPeriod" startAt="2"/>
            </a:pPr>
            <a:r>
              <a:rPr lang="en-US" sz="3600" dirty="0">
                <a:effectLst>
                  <a:outerShdw blurRad="38100" dist="38100" dir="2700000" algn="tl">
                    <a:srgbClr val="000000">
                      <a:alpha val="43137"/>
                    </a:srgbClr>
                  </a:outerShdw>
                </a:effectLst>
              </a:rPr>
              <a:t>Genesis 32:9-12</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Second Response: Prayer</a:t>
            </a:r>
          </a:p>
        </p:txBody>
      </p:sp>
      <p:sp>
        <p:nvSpPr>
          <p:cNvPr id="161795" name="Rectangle 3"/>
          <p:cNvSpPr>
            <a:spLocks noGrp="1" noChangeArrowheads="1"/>
          </p:cNvSpPr>
          <p:nvPr>
            <p:ph type="body" idx="1"/>
          </p:nvPr>
        </p:nvSpPr>
        <p:spPr>
          <a:xfrm>
            <a:off x="1066800" y="2057400"/>
            <a:ext cx="5731388" cy="3276600"/>
          </a:xfrm>
        </p:spPr>
        <p:txBody>
          <a:bodyPr/>
          <a:lstStyle/>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Addressee (9)</a:t>
            </a:r>
          </a:p>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Past blessing (10)</a:t>
            </a:r>
          </a:p>
          <a:p>
            <a:pPr marL="514350" lvl="3" indent="-514350" eaLnBrk="1" hangingPunct="1">
              <a:spcBef>
                <a:spcPts val="0"/>
              </a:spcBef>
              <a:spcAft>
                <a:spcPts val="3000"/>
              </a:spcAft>
              <a:buClr>
                <a:srgbClr val="FFC000"/>
              </a:buClr>
              <a:buFont typeface="+mj-lt"/>
              <a:buAutoNum type="alphaLcParenR"/>
              <a:defRPr/>
            </a:pPr>
            <a:r>
              <a:rPr lang="en-US" b="1" u="sng" dirty="0">
                <a:solidFill>
                  <a:srgbClr val="FFFFCC"/>
                </a:solidFill>
                <a:effectLst>
                  <a:outerShdw blurRad="38100" dist="38100" dir="2700000" algn="tl">
                    <a:srgbClr val="000000">
                      <a:alpha val="43137"/>
                    </a:srgbClr>
                  </a:outerShdw>
                </a:effectLst>
              </a:rPr>
              <a:t>Petition (11)</a:t>
            </a:r>
          </a:p>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Basis (12)</a:t>
            </a:r>
          </a:p>
        </p:txBody>
      </p:sp>
      <p:pic>
        <p:nvPicPr>
          <p:cNvPr id="2" name="Picture 1">
            <a:extLst>
              <a:ext uri="{FF2B5EF4-FFF2-40B4-BE49-F238E27FC236}">
                <a16:creationId xmlns:a16="http://schemas.microsoft.com/office/drawing/2014/main" id="{362121EE-5045-1042-0924-76C26DB12A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0604591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nvPr>
        </p:nvGraphicFramePr>
        <p:xfrm>
          <a:off x="609600" y="762040"/>
          <a:ext cx="10972800" cy="5333920"/>
        </p:xfrm>
        <a:graphic>
          <a:graphicData uri="http://schemas.openxmlformats.org/drawingml/2006/table">
            <a:tbl>
              <a:tblPr>
                <a:tableStyleId>{16D9F66E-5EB9-4882-86FB-DCBF35E3C3E4}</a:tableStyleId>
              </a:tblPr>
              <a:tblGrid>
                <a:gridCol w="3251200">
                  <a:extLst>
                    <a:ext uri="{9D8B030D-6E8A-4147-A177-3AD203B41FA5}">
                      <a16:colId xmlns:a16="http://schemas.microsoft.com/office/drawing/2014/main" val="20000"/>
                    </a:ext>
                  </a:extLst>
                </a:gridCol>
                <a:gridCol w="25400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gridCol w="2438400">
                  <a:extLst>
                    <a:ext uri="{9D8B030D-6E8A-4147-A177-3AD203B41FA5}">
                      <a16:colId xmlns:a16="http://schemas.microsoft.com/office/drawing/2014/main" val="20003"/>
                    </a:ext>
                  </a:extLst>
                </a:gridCol>
              </a:tblGrid>
              <a:tr h="1066784">
                <a:tc gridSpan="4">
                  <a:txBody>
                    <a:bodyPr/>
                    <a:lstStyle/>
                    <a:p>
                      <a:pPr algn="ct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Three Tenses of Salvation</a:t>
                      </a:r>
                      <a:endPar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endParaRPr>
                    </a:p>
                  </a:txBody>
                  <a:tcPr marT="45712" marB="45712" anchor="ctr">
                    <a:solidFill>
                      <a:schemeClr val="bg2"/>
                    </a:solidFill>
                  </a:tcPr>
                </a:tc>
                <a:tc hMerge="1">
                  <a:txBody>
                    <a:bodyPr/>
                    <a:lstStyle/>
                    <a:p>
                      <a:pPr algn="ctr"/>
                      <a:endParaRPr lang="en-US" sz="3200" b="1" dirty="0">
                        <a:solidFill>
                          <a:srgbClr val="FFFF00"/>
                        </a:solidFill>
                        <a:latin typeface="Calibri" pitchFamily="34" charset="0"/>
                        <a:cs typeface="Calibri" pitchFamily="34" charset="0"/>
                      </a:endParaRPr>
                    </a:p>
                  </a:txBody>
                  <a:tcPr marT="45712" marB="45712" anchor="ctr">
                    <a:solidFill>
                      <a:schemeClr val="bg2"/>
                    </a:solidFill>
                  </a:tcPr>
                </a:tc>
                <a:tc hMerge="1">
                  <a:txBody>
                    <a:bodyPr/>
                    <a:lstStyle/>
                    <a:p>
                      <a:pPr algn="ctr"/>
                      <a:endParaRPr lang="en-US" sz="3200" b="1" u="none" dirty="0">
                        <a:solidFill>
                          <a:srgbClr val="FFFF00"/>
                        </a:solidFill>
                        <a:latin typeface="Calibri" pitchFamily="34" charset="0"/>
                        <a:cs typeface="Calibri" pitchFamily="34" charset="0"/>
                      </a:endParaRPr>
                    </a:p>
                  </a:txBody>
                  <a:tcPr marT="45712" marB="45712" anchor="ctr">
                    <a:solidFill>
                      <a:schemeClr val="bg2"/>
                    </a:solidFill>
                  </a:tcPr>
                </a:tc>
                <a:tc hMerge="1">
                  <a:txBody>
                    <a:bodyPr/>
                    <a:lstStyle/>
                    <a:p>
                      <a:pPr algn="ctr"/>
                      <a:endParaRPr lang="en-US" sz="3200" b="1" dirty="0">
                        <a:solidFill>
                          <a:srgbClr val="FFFF00"/>
                        </a:solidFill>
                        <a:latin typeface="Calibri" pitchFamily="34" charset="0"/>
                        <a:cs typeface="Calibri" pitchFamily="34" charset="0"/>
                      </a:endParaRPr>
                    </a:p>
                  </a:txBody>
                  <a:tcPr marT="45712" marB="45712" anchor="ctr">
                    <a:solidFill>
                      <a:schemeClr val="bg2"/>
                    </a:solidFill>
                  </a:tcPr>
                </a:tc>
                <a:extLst>
                  <a:ext uri="{0D108BD9-81ED-4DB2-BD59-A6C34878D82A}">
                    <a16:rowId xmlns:a16="http://schemas.microsoft.com/office/drawing/2014/main" val="1457753307"/>
                  </a:ext>
                </a:extLst>
              </a:tr>
              <a:tr h="1066784">
                <a:tc>
                  <a:txBody>
                    <a:bodyPr/>
                    <a:lstStyle/>
                    <a:p>
                      <a:pPr algn="ctr"/>
                      <a:r>
                        <a:rPr lang="en-US" sz="3200" b="1" dirty="0">
                          <a:latin typeface="Calibri" pitchFamily="34" charset="0"/>
                          <a:cs typeface="Calibri" pitchFamily="34" charset="0"/>
                        </a:rPr>
                        <a:t>Phase</a:t>
                      </a:r>
                      <a:endParaRPr lang="en-US" sz="3200" b="1" dirty="0">
                        <a:solidFill>
                          <a:srgbClr val="FFFF00"/>
                        </a:solidFill>
                        <a:latin typeface="Calibri" pitchFamily="34" charset="0"/>
                        <a:cs typeface="Calibri" pitchFamily="34" charset="0"/>
                      </a:endParaRPr>
                    </a:p>
                  </a:txBody>
                  <a:tcPr marT="45712" marB="45712" anchor="ctr">
                    <a:solidFill>
                      <a:schemeClr val="tx1"/>
                    </a:solidFill>
                  </a:tcPr>
                </a:tc>
                <a:tc>
                  <a:txBody>
                    <a:bodyPr/>
                    <a:lstStyle/>
                    <a:p>
                      <a:pPr algn="ctr"/>
                      <a:r>
                        <a:rPr lang="en-US" sz="3200" b="1" dirty="0">
                          <a:latin typeface="Calibri" pitchFamily="34" charset="0"/>
                          <a:cs typeface="Calibri" pitchFamily="34" charset="0"/>
                        </a:rPr>
                        <a:t>Justification</a:t>
                      </a:r>
                      <a:endParaRPr lang="en-US" sz="3200" b="1" dirty="0">
                        <a:solidFill>
                          <a:srgbClr val="FFFF00"/>
                        </a:solidFill>
                        <a:latin typeface="Calibri" pitchFamily="34" charset="0"/>
                        <a:cs typeface="Calibri" pitchFamily="34" charset="0"/>
                      </a:endParaRPr>
                    </a:p>
                  </a:txBody>
                  <a:tcPr marT="45712" marB="45712" anchor="ctr">
                    <a:solidFill>
                      <a:schemeClr val="tx1"/>
                    </a:solidFill>
                  </a:tcPr>
                </a:tc>
                <a:tc>
                  <a:txBody>
                    <a:bodyPr/>
                    <a:lstStyle/>
                    <a:p>
                      <a:pPr algn="ctr"/>
                      <a:r>
                        <a:rPr lang="en-US" sz="3200" b="1" u="none" dirty="0">
                          <a:latin typeface="Calibri" pitchFamily="34" charset="0"/>
                          <a:cs typeface="Calibri" pitchFamily="34" charset="0"/>
                        </a:rPr>
                        <a:t>Sanctification</a:t>
                      </a:r>
                      <a:endParaRPr lang="en-US" sz="3200" b="1" u="none" dirty="0">
                        <a:solidFill>
                          <a:srgbClr val="FFFF00"/>
                        </a:solidFill>
                        <a:latin typeface="Calibri" pitchFamily="34" charset="0"/>
                        <a:cs typeface="Calibri" pitchFamily="34" charset="0"/>
                      </a:endParaRPr>
                    </a:p>
                  </a:txBody>
                  <a:tcPr marT="45712" marB="45712" anchor="ctr">
                    <a:solidFill>
                      <a:schemeClr val="tx1"/>
                    </a:solidFill>
                  </a:tcPr>
                </a:tc>
                <a:tc>
                  <a:txBody>
                    <a:bodyPr/>
                    <a:lstStyle/>
                    <a:p>
                      <a:pPr algn="ctr"/>
                      <a:r>
                        <a:rPr lang="en-US" sz="3200" b="1" dirty="0">
                          <a:latin typeface="Calibri" pitchFamily="34" charset="0"/>
                          <a:cs typeface="Calibri" pitchFamily="34" charset="0"/>
                        </a:rPr>
                        <a:t>Glorification</a:t>
                      </a:r>
                      <a:endParaRPr lang="en-US" sz="3200" b="1" dirty="0">
                        <a:solidFill>
                          <a:srgbClr val="FFFF00"/>
                        </a:solidFill>
                        <a:latin typeface="Calibri" pitchFamily="34" charset="0"/>
                        <a:cs typeface="Calibri" pitchFamily="34" charset="0"/>
                      </a:endParaRPr>
                    </a:p>
                  </a:txBody>
                  <a:tcPr marT="45712" marB="45712" anchor="ctr">
                    <a:solidFill>
                      <a:schemeClr val="tx1"/>
                    </a:solidFill>
                  </a:tcPr>
                </a:tc>
                <a:extLst>
                  <a:ext uri="{0D108BD9-81ED-4DB2-BD59-A6C34878D82A}">
                    <a16:rowId xmlns:a16="http://schemas.microsoft.com/office/drawing/2014/main" val="10000"/>
                  </a:ext>
                </a:extLst>
              </a:tr>
              <a:tr h="1066784">
                <a:tc>
                  <a:txBody>
                    <a:bodyPr/>
                    <a:lstStyle/>
                    <a:p>
                      <a:pPr algn="ctr"/>
                      <a:r>
                        <a:rPr lang="en-US" sz="3200" b="1" dirty="0">
                          <a:latin typeface="Calibri" pitchFamily="34" charset="0"/>
                          <a:cs typeface="Calibri" pitchFamily="34" charset="0"/>
                        </a:rPr>
                        <a:t>Tense</a:t>
                      </a:r>
                    </a:p>
                  </a:txBody>
                  <a:tcPr marT="45712" marB="45712" anchor="ctr">
                    <a:solidFill>
                      <a:schemeClr val="tx1"/>
                    </a:solidFill>
                  </a:tcPr>
                </a:tc>
                <a:tc>
                  <a:txBody>
                    <a:bodyPr/>
                    <a:lstStyle/>
                    <a:p>
                      <a:pPr algn="ctr"/>
                      <a:r>
                        <a:rPr lang="en-US" sz="3200" b="1" dirty="0">
                          <a:solidFill>
                            <a:srgbClr val="C00000"/>
                          </a:solidFill>
                          <a:latin typeface="Calibri" pitchFamily="34" charset="0"/>
                          <a:cs typeface="Calibri" pitchFamily="34" charset="0"/>
                        </a:rPr>
                        <a:t>Past</a:t>
                      </a:r>
                    </a:p>
                  </a:txBody>
                  <a:tcPr marT="45712" marB="45712" anchor="ctr">
                    <a:solidFill>
                      <a:schemeClr val="tx1"/>
                    </a:solidFill>
                  </a:tcPr>
                </a:tc>
                <a:tc>
                  <a:txBody>
                    <a:bodyPr/>
                    <a:lstStyle/>
                    <a:p>
                      <a:pPr algn="ctr"/>
                      <a:r>
                        <a:rPr lang="en-US" sz="3200" b="1" u="none" dirty="0">
                          <a:solidFill>
                            <a:srgbClr val="C00000"/>
                          </a:solidFill>
                          <a:latin typeface="Calibri" pitchFamily="34" charset="0"/>
                          <a:cs typeface="Calibri" pitchFamily="34" charset="0"/>
                        </a:rPr>
                        <a:t>Present</a:t>
                      </a:r>
                    </a:p>
                  </a:txBody>
                  <a:tcPr marT="45712" marB="45712" anchor="ctr">
                    <a:solidFill>
                      <a:schemeClr val="tx1"/>
                    </a:solidFill>
                  </a:tcPr>
                </a:tc>
                <a:tc>
                  <a:txBody>
                    <a:bodyPr/>
                    <a:lstStyle/>
                    <a:p>
                      <a:pPr algn="ctr"/>
                      <a:r>
                        <a:rPr lang="en-US" sz="3200" b="1" dirty="0">
                          <a:solidFill>
                            <a:srgbClr val="C00000"/>
                          </a:solidFill>
                          <a:latin typeface="Calibri" pitchFamily="34" charset="0"/>
                          <a:cs typeface="Calibri" pitchFamily="34" charset="0"/>
                        </a:rPr>
                        <a:t>Future</a:t>
                      </a:r>
                    </a:p>
                  </a:txBody>
                  <a:tcPr marT="45712" marB="45712" anchor="ctr">
                    <a:solidFill>
                      <a:schemeClr val="tx1"/>
                    </a:solidFill>
                  </a:tcPr>
                </a:tc>
                <a:extLst>
                  <a:ext uri="{0D108BD9-81ED-4DB2-BD59-A6C34878D82A}">
                    <a16:rowId xmlns:a16="http://schemas.microsoft.com/office/drawing/2014/main" val="10001"/>
                  </a:ext>
                </a:extLst>
              </a:tr>
              <a:tr h="1066784">
                <a:tc>
                  <a:txBody>
                    <a:bodyPr/>
                    <a:lstStyle/>
                    <a:p>
                      <a:pPr algn="ctr"/>
                      <a:r>
                        <a:rPr lang="en-US" sz="3200" b="1" dirty="0">
                          <a:latin typeface="Calibri" pitchFamily="34" charset="0"/>
                          <a:cs typeface="Calibri" pitchFamily="34" charset="0"/>
                        </a:rPr>
                        <a:t>Saved from sin’s:</a:t>
                      </a:r>
                    </a:p>
                  </a:txBody>
                  <a:tcPr marT="45712" marB="45712" anchor="ctr">
                    <a:solidFill>
                      <a:schemeClr val="tx1"/>
                    </a:solidFill>
                  </a:tcPr>
                </a:tc>
                <a:tc>
                  <a:txBody>
                    <a:bodyPr/>
                    <a:lstStyle/>
                    <a:p>
                      <a:pPr algn="ctr"/>
                      <a:r>
                        <a:rPr lang="en-US" sz="3200" b="1" dirty="0">
                          <a:solidFill>
                            <a:srgbClr val="C00000"/>
                          </a:solidFill>
                          <a:latin typeface="Calibri" pitchFamily="34" charset="0"/>
                          <a:cs typeface="Calibri" pitchFamily="34" charset="0"/>
                        </a:rPr>
                        <a:t>Penalty</a:t>
                      </a:r>
                    </a:p>
                  </a:txBody>
                  <a:tcPr marT="45712" marB="45712" anchor="ctr">
                    <a:solidFill>
                      <a:schemeClr val="tx1"/>
                    </a:solidFill>
                  </a:tcPr>
                </a:tc>
                <a:tc>
                  <a:txBody>
                    <a:bodyPr/>
                    <a:lstStyle/>
                    <a:p>
                      <a:pPr algn="ctr"/>
                      <a:r>
                        <a:rPr lang="en-US" sz="3200" b="1" u="none" dirty="0">
                          <a:solidFill>
                            <a:srgbClr val="C00000"/>
                          </a:solidFill>
                          <a:latin typeface="Calibri" pitchFamily="34" charset="0"/>
                          <a:cs typeface="Calibri" pitchFamily="34" charset="0"/>
                        </a:rPr>
                        <a:t>Power</a:t>
                      </a:r>
                    </a:p>
                  </a:txBody>
                  <a:tcPr marT="45712" marB="45712" anchor="ctr">
                    <a:solidFill>
                      <a:schemeClr val="tx1"/>
                    </a:solidFill>
                  </a:tcPr>
                </a:tc>
                <a:tc>
                  <a:txBody>
                    <a:bodyPr/>
                    <a:lstStyle/>
                    <a:p>
                      <a:pPr algn="ctr"/>
                      <a:r>
                        <a:rPr lang="en-US" sz="3200" b="1" dirty="0">
                          <a:solidFill>
                            <a:srgbClr val="C00000"/>
                          </a:solidFill>
                          <a:latin typeface="Calibri" pitchFamily="34" charset="0"/>
                          <a:cs typeface="Calibri" pitchFamily="34" charset="0"/>
                        </a:rPr>
                        <a:t>Presence</a:t>
                      </a:r>
                    </a:p>
                  </a:txBody>
                  <a:tcPr marT="45712" marB="45712" anchor="ctr">
                    <a:solidFill>
                      <a:schemeClr val="tx1"/>
                    </a:solidFill>
                  </a:tcPr>
                </a:tc>
                <a:extLst>
                  <a:ext uri="{0D108BD9-81ED-4DB2-BD59-A6C34878D82A}">
                    <a16:rowId xmlns:a16="http://schemas.microsoft.com/office/drawing/2014/main" val="10002"/>
                  </a:ext>
                </a:extLst>
              </a:tr>
              <a:tr h="1066784">
                <a:tc>
                  <a:txBody>
                    <a:bodyPr/>
                    <a:lstStyle/>
                    <a:p>
                      <a:pPr algn="ctr"/>
                      <a:r>
                        <a:rPr lang="en-US" sz="3200" b="1" dirty="0">
                          <a:latin typeface="Calibri" pitchFamily="34" charset="0"/>
                          <a:cs typeface="Calibri" pitchFamily="34" charset="0"/>
                        </a:rPr>
                        <a:t>Scripture</a:t>
                      </a:r>
                    </a:p>
                  </a:txBody>
                  <a:tcPr marT="45712" marB="45712" anchor="ctr">
                    <a:solidFill>
                      <a:schemeClr val="tx1"/>
                    </a:solidFill>
                  </a:tcPr>
                </a:tc>
                <a:tc>
                  <a:txBody>
                    <a:bodyPr/>
                    <a:lstStyle/>
                    <a:p>
                      <a:pPr algn="ctr"/>
                      <a:r>
                        <a:rPr lang="en-US" sz="3200" b="1" dirty="0">
                          <a:solidFill>
                            <a:srgbClr val="C00000"/>
                          </a:solidFill>
                          <a:latin typeface="Calibri" pitchFamily="34" charset="0"/>
                          <a:cs typeface="Calibri" pitchFamily="34" charset="0"/>
                        </a:rPr>
                        <a:t>Eph 2:8-9; Titus 3:5</a:t>
                      </a:r>
                    </a:p>
                  </a:txBody>
                  <a:tcPr marT="45712" marB="45712" anchor="ctr">
                    <a:solidFill>
                      <a:schemeClr val="tx1"/>
                    </a:solidFill>
                  </a:tcPr>
                </a:tc>
                <a:tc>
                  <a:txBody>
                    <a:bodyPr/>
                    <a:lstStyle/>
                    <a:p>
                      <a:pPr algn="ctr"/>
                      <a:r>
                        <a:rPr lang="en-US" sz="3200" b="1" u="none" dirty="0">
                          <a:solidFill>
                            <a:srgbClr val="C00000"/>
                          </a:solidFill>
                          <a:latin typeface="Calibri" pitchFamily="34" charset="0"/>
                          <a:cs typeface="Calibri" pitchFamily="34" charset="0"/>
                        </a:rPr>
                        <a:t>Philip 2:12</a:t>
                      </a:r>
                    </a:p>
                  </a:txBody>
                  <a:tcPr marT="45712" marB="45712" anchor="ctr">
                    <a:solidFill>
                      <a:schemeClr val="tx1"/>
                    </a:solidFill>
                  </a:tcPr>
                </a:tc>
                <a:tc>
                  <a:txBody>
                    <a:bodyPr/>
                    <a:lstStyle/>
                    <a:p>
                      <a:pPr algn="ctr"/>
                      <a:r>
                        <a:rPr lang="en-US" sz="3200" b="1" dirty="0">
                          <a:solidFill>
                            <a:srgbClr val="C00000"/>
                          </a:solidFill>
                          <a:latin typeface="Calibri" pitchFamily="34" charset="0"/>
                          <a:cs typeface="Calibri" pitchFamily="34" charset="0"/>
                        </a:rPr>
                        <a:t>Rom 5:10</a:t>
                      </a:r>
                    </a:p>
                  </a:txBody>
                  <a:tcPr marT="45712" marB="45712" anchor="ctr">
                    <a:solidFill>
                      <a:schemeClr val="tx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277548665"/>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742950" indent="-742950" algn="ctr" eaLnBrk="1" hangingPunct="1">
              <a:buClr>
                <a:srgbClr val="00FF00"/>
              </a:buClr>
              <a:buFont typeface="+mj-lt"/>
              <a:buAutoNum type="arabicPeriod" startAt="2"/>
            </a:pPr>
            <a:r>
              <a:rPr lang="en-US" sz="3600" dirty="0">
                <a:effectLst>
                  <a:outerShdw blurRad="38100" dist="38100" dir="2700000" algn="tl">
                    <a:srgbClr val="000000">
                      <a:alpha val="43137"/>
                    </a:srgbClr>
                  </a:outerShdw>
                </a:effectLst>
              </a:rPr>
              <a:t>Genesis 32:9-12</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Second Response: Prayer</a:t>
            </a:r>
          </a:p>
        </p:txBody>
      </p:sp>
      <p:sp>
        <p:nvSpPr>
          <p:cNvPr id="161795" name="Rectangle 3"/>
          <p:cNvSpPr>
            <a:spLocks noGrp="1" noChangeArrowheads="1"/>
          </p:cNvSpPr>
          <p:nvPr>
            <p:ph type="body" idx="1"/>
          </p:nvPr>
        </p:nvSpPr>
        <p:spPr>
          <a:xfrm>
            <a:off x="1066800" y="2057400"/>
            <a:ext cx="5731388" cy="1752600"/>
          </a:xfrm>
        </p:spPr>
        <p:txBody>
          <a:bodyPr/>
          <a:lstStyle/>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Addressee (9)</a:t>
            </a:r>
          </a:p>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Past blessing (10)</a:t>
            </a:r>
          </a:p>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Petition (11)</a:t>
            </a:r>
          </a:p>
          <a:p>
            <a:pPr marL="514350" lvl="3" indent="-514350" eaLnBrk="1" hangingPunct="1">
              <a:spcBef>
                <a:spcPts val="0"/>
              </a:spcBef>
              <a:spcAft>
                <a:spcPts val="3000"/>
              </a:spcAft>
              <a:buClr>
                <a:srgbClr val="FFC000"/>
              </a:buClr>
              <a:buFont typeface="+mj-lt"/>
              <a:buAutoNum type="alphaLcParenR"/>
              <a:defRPr/>
            </a:pPr>
            <a:r>
              <a:rPr lang="en-US" b="1" u="sng" dirty="0">
                <a:solidFill>
                  <a:srgbClr val="FFFFCC"/>
                </a:solidFill>
                <a:effectLst>
                  <a:outerShdw blurRad="38100" dist="38100" dir="2700000" algn="tl">
                    <a:srgbClr val="000000">
                      <a:alpha val="43137"/>
                    </a:srgbClr>
                  </a:outerShdw>
                </a:effectLst>
              </a:rPr>
              <a:t>Basis (12)</a:t>
            </a:r>
          </a:p>
        </p:txBody>
      </p:sp>
      <p:pic>
        <p:nvPicPr>
          <p:cNvPr id="2" name="Picture 1">
            <a:extLst>
              <a:ext uri="{FF2B5EF4-FFF2-40B4-BE49-F238E27FC236}">
                <a16:creationId xmlns:a16="http://schemas.microsoft.com/office/drawing/2014/main" id="{362121EE-5045-1042-0924-76C26DB12A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9358524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3DD2A88D-A347-4000-8512-01EE1A31668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28967" y="137160"/>
            <a:ext cx="8734067" cy="6583680"/>
          </a:xfrm>
          <a:prstGeom prst="rect">
            <a:avLst/>
          </a:prstGeom>
          <a:ln w="38100">
            <a:solidFill>
              <a:schemeClr val="tx1"/>
            </a:solidFill>
          </a:ln>
        </p:spPr>
      </p:pic>
    </p:spTree>
    <p:extLst>
      <p:ext uri="{BB962C8B-B14F-4D97-AF65-F5344CB8AC3E}">
        <p14:creationId xmlns:p14="http://schemas.microsoft.com/office/powerpoint/2010/main" val="1846268621"/>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990600" y="1447800"/>
            <a:ext cx="6934200" cy="2743200"/>
          </a:xfrm>
        </p:spPr>
        <p:txBody>
          <a:bodyPr/>
          <a:lstStyle/>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Messengers sent to Esau (3-6)</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Jacob’s response (7-12)</a:t>
            </a:r>
          </a:p>
          <a:p>
            <a:pPr marL="457200" lvl="2" indent="-457200" eaLnBrk="1" hangingPunct="1">
              <a:spcBef>
                <a:spcPts val="0"/>
              </a:spcBef>
              <a:spcAft>
                <a:spcPts val="24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Offer of appeasement (13-16)</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Instructions (17-20a)</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Jacob’s desire to appease Esau (20b)</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Concluding circumstances (21)</a:t>
            </a:r>
          </a:p>
        </p:txBody>
      </p:sp>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II. Genesis 32:3-21</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Jacob’s Response</a:t>
            </a:r>
          </a:p>
        </p:txBody>
      </p:sp>
      <p:pic>
        <p:nvPicPr>
          <p:cNvPr id="3" name="Picture 2">
            <a:extLst>
              <a:ext uri="{FF2B5EF4-FFF2-40B4-BE49-F238E27FC236}">
                <a16:creationId xmlns:a16="http://schemas.microsoft.com/office/drawing/2014/main" id="{D18D0570-7907-E323-3506-FD2CF544B0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1802834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742950" indent="-742950" algn="ctr" eaLnBrk="1" hangingPunct="1">
              <a:buClr>
                <a:srgbClr val="CC66FF"/>
              </a:buClr>
              <a:buFont typeface="+mj-lt"/>
              <a:buAutoNum type="alphaUcPeriod" startAt="3"/>
            </a:pPr>
            <a:r>
              <a:rPr lang="en-US" sz="3600" dirty="0">
                <a:effectLst>
                  <a:outerShdw blurRad="38100" dist="38100" dir="2700000" algn="tl">
                    <a:srgbClr val="000000">
                      <a:alpha val="43137"/>
                    </a:srgbClr>
                  </a:outerShdw>
                </a:effectLst>
              </a:rPr>
              <a:t>Genesis 32:13-16</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Offer of Appeasement</a:t>
            </a:r>
          </a:p>
        </p:txBody>
      </p:sp>
      <p:sp>
        <p:nvSpPr>
          <p:cNvPr id="161795" name="Rectangle 3"/>
          <p:cNvSpPr>
            <a:spLocks noGrp="1" noChangeArrowheads="1"/>
          </p:cNvSpPr>
          <p:nvPr>
            <p:ph type="body" idx="1"/>
          </p:nvPr>
        </p:nvSpPr>
        <p:spPr>
          <a:xfrm>
            <a:off x="1066800" y="2057400"/>
            <a:ext cx="6781800" cy="41148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Setting aside (13)</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Enumerated (14-15)</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Division (16)</a:t>
            </a: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40327803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742950" indent="-742950" algn="ctr" eaLnBrk="1" hangingPunct="1">
              <a:buClr>
                <a:srgbClr val="CC66FF"/>
              </a:buClr>
              <a:buFont typeface="+mj-lt"/>
              <a:buAutoNum type="alphaUcPeriod" startAt="3"/>
            </a:pPr>
            <a:r>
              <a:rPr lang="en-US" sz="3600" dirty="0">
                <a:effectLst>
                  <a:outerShdw blurRad="38100" dist="38100" dir="2700000" algn="tl">
                    <a:srgbClr val="000000">
                      <a:alpha val="43137"/>
                    </a:srgbClr>
                  </a:outerShdw>
                </a:effectLst>
              </a:rPr>
              <a:t>Genesis 32:13-16</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Offer of Appeasement</a:t>
            </a:r>
          </a:p>
        </p:txBody>
      </p:sp>
      <p:sp>
        <p:nvSpPr>
          <p:cNvPr id="161795" name="Rectangle 3"/>
          <p:cNvSpPr>
            <a:spLocks noGrp="1" noChangeArrowheads="1"/>
          </p:cNvSpPr>
          <p:nvPr>
            <p:ph type="body" idx="1"/>
          </p:nvPr>
        </p:nvSpPr>
        <p:spPr>
          <a:xfrm>
            <a:off x="1066800" y="2057400"/>
            <a:ext cx="6781800" cy="4114800"/>
          </a:xfrm>
        </p:spPr>
        <p:txBody>
          <a:bodyPr/>
          <a:lstStyle/>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Setting aside (13)</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Enumerated (14-15)</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Division (16)</a:t>
            </a: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8276308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1066800" y="2057400"/>
            <a:ext cx="6934200" cy="2743200"/>
          </a:xfrm>
        </p:spPr>
        <p:txBody>
          <a:bodyPr/>
          <a:lstStyle/>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Background to the naming (1)</a:t>
            </a:r>
          </a:p>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The naming (2)</a:t>
            </a:r>
          </a:p>
        </p:txBody>
      </p:sp>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 Genesis 32:1-2</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Mahanaim</a:t>
            </a:r>
          </a:p>
        </p:txBody>
      </p:sp>
      <p:pic>
        <p:nvPicPr>
          <p:cNvPr id="3" name="Picture 2">
            <a:extLst>
              <a:ext uri="{FF2B5EF4-FFF2-40B4-BE49-F238E27FC236}">
                <a16:creationId xmlns:a16="http://schemas.microsoft.com/office/drawing/2014/main" id="{D18D0570-7907-E323-3506-FD2CF544B0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329690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742950" indent="-742950" algn="ctr" eaLnBrk="1" hangingPunct="1">
              <a:buClr>
                <a:srgbClr val="CC66FF"/>
              </a:buClr>
              <a:buFont typeface="+mj-lt"/>
              <a:buAutoNum type="alphaUcPeriod" startAt="3"/>
            </a:pPr>
            <a:r>
              <a:rPr lang="en-US" sz="3600" dirty="0">
                <a:effectLst>
                  <a:outerShdw blurRad="38100" dist="38100" dir="2700000" algn="tl">
                    <a:srgbClr val="000000">
                      <a:alpha val="43137"/>
                    </a:srgbClr>
                  </a:outerShdw>
                </a:effectLst>
              </a:rPr>
              <a:t>Genesis 32:13-16</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Offer of Appeasement</a:t>
            </a:r>
          </a:p>
        </p:txBody>
      </p:sp>
      <p:sp>
        <p:nvSpPr>
          <p:cNvPr id="161795" name="Rectangle 3"/>
          <p:cNvSpPr>
            <a:spLocks noGrp="1" noChangeArrowheads="1"/>
          </p:cNvSpPr>
          <p:nvPr>
            <p:ph type="body" idx="1"/>
          </p:nvPr>
        </p:nvSpPr>
        <p:spPr>
          <a:xfrm>
            <a:off x="1066800" y="2057400"/>
            <a:ext cx="6781800" cy="41148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Setting aside (13)</a:t>
            </a:r>
          </a:p>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Enumerated (14-15)</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Division (16)</a:t>
            </a: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6729363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742950" indent="-742950" algn="ctr" eaLnBrk="1" hangingPunct="1">
              <a:buClr>
                <a:srgbClr val="00FF00"/>
              </a:buClr>
              <a:buFont typeface="+mj-lt"/>
              <a:buAutoNum type="arabicPeriod" startAt="2"/>
            </a:pPr>
            <a:r>
              <a:rPr lang="en-US" sz="3600" dirty="0">
                <a:effectLst>
                  <a:outerShdw blurRad="38100" dist="38100" dir="2700000" algn="tl">
                    <a:srgbClr val="000000">
                      <a:alpha val="43137"/>
                    </a:srgbClr>
                  </a:outerShdw>
                </a:effectLst>
              </a:rPr>
              <a:t>Genesis 32:14-15</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Enumerated</a:t>
            </a:r>
          </a:p>
        </p:txBody>
      </p:sp>
      <p:sp>
        <p:nvSpPr>
          <p:cNvPr id="161795" name="Rectangle 3"/>
          <p:cNvSpPr>
            <a:spLocks noGrp="1" noChangeArrowheads="1"/>
          </p:cNvSpPr>
          <p:nvPr>
            <p:ph type="body" idx="1"/>
          </p:nvPr>
        </p:nvSpPr>
        <p:spPr>
          <a:xfrm>
            <a:off x="986603" y="1524000"/>
            <a:ext cx="5731388" cy="1752600"/>
          </a:xfrm>
        </p:spPr>
        <p:txBody>
          <a:bodyPr/>
          <a:lstStyle/>
          <a:p>
            <a:pPr marL="514350" lvl="3" indent="-514350" eaLnBrk="1" hangingPunct="1">
              <a:spcBef>
                <a:spcPts val="0"/>
              </a:spcBef>
              <a:spcAft>
                <a:spcPts val="1800"/>
              </a:spcAft>
              <a:buClr>
                <a:srgbClr val="FFC000"/>
              </a:buClr>
              <a:buFont typeface="+mj-lt"/>
              <a:buAutoNum type="alphaLcParenR"/>
              <a:defRPr/>
            </a:pPr>
            <a:r>
              <a:rPr lang="en-US" dirty="0">
                <a:effectLst>
                  <a:outerShdw blurRad="38100" dist="38100" dir="2700000" algn="tl">
                    <a:srgbClr val="000000">
                      <a:alpha val="43137"/>
                    </a:srgbClr>
                  </a:outerShdw>
                </a:effectLst>
              </a:rPr>
              <a:t>Goats (14a)</a:t>
            </a:r>
          </a:p>
          <a:p>
            <a:pPr marL="514350" lvl="3" indent="-514350" eaLnBrk="1" hangingPunct="1">
              <a:spcBef>
                <a:spcPts val="0"/>
              </a:spcBef>
              <a:spcAft>
                <a:spcPts val="1800"/>
              </a:spcAft>
              <a:buClr>
                <a:srgbClr val="FFC000"/>
              </a:buClr>
              <a:buFont typeface="+mj-lt"/>
              <a:buAutoNum type="alphaLcParenR"/>
              <a:defRPr/>
            </a:pPr>
            <a:r>
              <a:rPr lang="en-US" dirty="0">
                <a:effectLst>
                  <a:outerShdw blurRad="38100" dist="38100" dir="2700000" algn="tl">
                    <a:srgbClr val="000000">
                      <a:alpha val="43137"/>
                    </a:srgbClr>
                  </a:outerShdw>
                </a:effectLst>
              </a:rPr>
              <a:t>Rams (14b)</a:t>
            </a:r>
          </a:p>
          <a:p>
            <a:pPr marL="514350" lvl="3" indent="-514350" eaLnBrk="1" hangingPunct="1">
              <a:spcBef>
                <a:spcPts val="0"/>
              </a:spcBef>
              <a:spcAft>
                <a:spcPts val="1800"/>
              </a:spcAft>
              <a:buClr>
                <a:srgbClr val="FFC000"/>
              </a:buClr>
              <a:buFont typeface="+mj-lt"/>
              <a:buAutoNum type="alphaLcParenR"/>
              <a:defRPr/>
            </a:pPr>
            <a:r>
              <a:rPr lang="en-US" dirty="0">
                <a:effectLst>
                  <a:outerShdw blurRad="38100" dist="38100" dir="2700000" algn="tl">
                    <a:srgbClr val="000000">
                      <a:alpha val="43137"/>
                    </a:srgbClr>
                  </a:outerShdw>
                </a:effectLst>
              </a:rPr>
              <a:t>Camels (15a)</a:t>
            </a:r>
          </a:p>
          <a:p>
            <a:pPr marL="514350" lvl="3" indent="-514350" eaLnBrk="1" hangingPunct="1">
              <a:spcBef>
                <a:spcPts val="0"/>
              </a:spcBef>
              <a:spcAft>
                <a:spcPts val="1800"/>
              </a:spcAft>
              <a:buClr>
                <a:srgbClr val="FFC000"/>
              </a:buClr>
              <a:buFont typeface="+mj-lt"/>
              <a:buAutoNum type="alphaLcParenR"/>
              <a:defRPr/>
            </a:pPr>
            <a:r>
              <a:rPr lang="en-US" dirty="0">
                <a:effectLst>
                  <a:outerShdw blurRad="38100" dist="38100" dir="2700000" algn="tl">
                    <a:srgbClr val="000000">
                      <a:alpha val="43137"/>
                    </a:srgbClr>
                  </a:outerShdw>
                </a:effectLst>
              </a:rPr>
              <a:t>Cows (15b)</a:t>
            </a:r>
          </a:p>
          <a:p>
            <a:pPr marL="514350" lvl="3" indent="-514350" eaLnBrk="1" hangingPunct="1">
              <a:spcBef>
                <a:spcPts val="0"/>
              </a:spcBef>
              <a:spcAft>
                <a:spcPts val="1800"/>
              </a:spcAft>
              <a:buClr>
                <a:srgbClr val="FFC000"/>
              </a:buClr>
              <a:buFont typeface="+mj-lt"/>
              <a:buAutoNum type="alphaLcParenR"/>
              <a:defRPr/>
            </a:pPr>
            <a:r>
              <a:rPr lang="en-US" dirty="0">
                <a:effectLst>
                  <a:outerShdw blurRad="38100" dist="38100" dir="2700000" algn="tl">
                    <a:srgbClr val="000000">
                      <a:alpha val="43137"/>
                    </a:srgbClr>
                  </a:outerShdw>
                </a:effectLst>
              </a:rPr>
              <a:t>Bulls (15c)</a:t>
            </a:r>
          </a:p>
          <a:p>
            <a:pPr marL="514350" lvl="3" indent="-514350" eaLnBrk="1" hangingPunct="1">
              <a:spcBef>
                <a:spcPts val="0"/>
              </a:spcBef>
              <a:spcAft>
                <a:spcPts val="1800"/>
              </a:spcAft>
              <a:buClr>
                <a:srgbClr val="FFC000"/>
              </a:buClr>
              <a:buFont typeface="+mj-lt"/>
              <a:buAutoNum type="alphaLcParenR"/>
              <a:defRPr/>
            </a:pPr>
            <a:r>
              <a:rPr lang="en-US" dirty="0">
                <a:effectLst>
                  <a:outerShdw blurRad="38100" dist="38100" dir="2700000" algn="tl">
                    <a:srgbClr val="000000">
                      <a:alpha val="43137"/>
                    </a:srgbClr>
                  </a:outerShdw>
                </a:effectLst>
              </a:rPr>
              <a:t>Donkeys (15d)</a:t>
            </a:r>
          </a:p>
        </p:txBody>
      </p:sp>
      <p:pic>
        <p:nvPicPr>
          <p:cNvPr id="2" name="Picture 1">
            <a:extLst>
              <a:ext uri="{FF2B5EF4-FFF2-40B4-BE49-F238E27FC236}">
                <a16:creationId xmlns:a16="http://schemas.microsoft.com/office/drawing/2014/main" id="{362121EE-5045-1042-0924-76C26DB12A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775764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742950" indent="-742950" algn="ctr" eaLnBrk="1" hangingPunct="1">
              <a:buClr>
                <a:srgbClr val="00FF00"/>
              </a:buClr>
              <a:buFont typeface="+mj-lt"/>
              <a:buAutoNum type="arabicPeriod" startAt="2"/>
            </a:pPr>
            <a:r>
              <a:rPr lang="en-US" sz="3600" dirty="0">
                <a:effectLst>
                  <a:outerShdw blurRad="38100" dist="38100" dir="2700000" algn="tl">
                    <a:srgbClr val="000000">
                      <a:alpha val="43137"/>
                    </a:srgbClr>
                  </a:outerShdw>
                </a:effectLst>
              </a:rPr>
              <a:t>Genesis 32:14-15</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Enumerated</a:t>
            </a:r>
          </a:p>
        </p:txBody>
      </p:sp>
      <p:sp>
        <p:nvSpPr>
          <p:cNvPr id="161795" name="Rectangle 3"/>
          <p:cNvSpPr>
            <a:spLocks noGrp="1" noChangeArrowheads="1"/>
          </p:cNvSpPr>
          <p:nvPr>
            <p:ph type="body" idx="1"/>
          </p:nvPr>
        </p:nvSpPr>
        <p:spPr>
          <a:xfrm>
            <a:off x="986603" y="1524000"/>
            <a:ext cx="5731388" cy="1752600"/>
          </a:xfrm>
        </p:spPr>
        <p:txBody>
          <a:bodyPr/>
          <a:lstStyle/>
          <a:p>
            <a:pPr marL="514350" lvl="3" indent="-514350" eaLnBrk="1" hangingPunct="1">
              <a:spcBef>
                <a:spcPts val="0"/>
              </a:spcBef>
              <a:spcAft>
                <a:spcPts val="1800"/>
              </a:spcAft>
              <a:buClr>
                <a:srgbClr val="FFC000"/>
              </a:buClr>
              <a:buFont typeface="+mj-lt"/>
              <a:buAutoNum type="alphaLcParenR"/>
              <a:defRPr/>
            </a:pPr>
            <a:r>
              <a:rPr lang="en-US" b="1" u="sng" dirty="0">
                <a:solidFill>
                  <a:srgbClr val="FFFFCC"/>
                </a:solidFill>
                <a:effectLst>
                  <a:outerShdw blurRad="38100" dist="38100" dir="2700000" algn="tl">
                    <a:srgbClr val="000000">
                      <a:alpha val="43137"/>
                    </a:srgbClr>
                  </a:outerShdw>
                </a:effectLst>
              </a:rPr>
              <a:t>Goats (14a)</a:t>
            </a:r>
          </a:p>
          <a:p>
            <a:pPr marL="514350" lvl="3" indent="-514350" eaLnBrk="1" hangingPunct="1">
              <a:spcBef>
                <a:spcPts val="0"/>
              </a:spcBef>
              <a:spcAft>
                <a:spcPts val="1800"/>
              </a:spcAft>
              <a:buClr>
                <a:srgbClr val="FFC000"/>
              </a:buClr>
              <a:buFont typeface="+mj-lt"/>
              <a:buAutoNum type="alphaLcParenR"/>
              <a:defRPr/>
            </a:pPr>
            <a:r>
              <a:rPr lang="en-US" dirty="0">
                <a:effectLst>
                  <a:outerShdw blurRad="38100" dist="38100" dir="2700000" algn="tl">
                    <a:srgbClr val="000000">
                      <a:alpha val="43137"/>
                    </a:srgbClr>
                  </a:outerShdw>
                </a:effectLst>
              </a:rPr>
              <a:t>Rams (14b)</a:t>
            </a:r>
          </a:p>
          <a:p>
            <a:pPr marL="514350" lvl="3" indent="-514350" eaLnBrk="1" hangingPunct="1">
              <a:spcBef>
                <a:spcPts val="0"/>
              </a:spcBef>
              <a:spcAft>
                <a:spcPts val="1800"/>
              </a:spcAft>
              <a:buClr>
                <a:srgbClr val="FFC000"/>
              </a:buClr>
              <a:buFont typeface="+mj-lt"/>
              <a:buAutoNum type="alphaLcParenR"/>
              <a:defRPr/>
            </a:pPr>
            <a:r>
              <a:rPr lang="en-US" dirty="0">
                <a:effectLst>
                  <a:outerShdw blurRad="38100" dist="38100" dir="2700000" algn="tl">
                    <a:srgbClr val="000000">
                      <a:alpha val="43137"/>
                    </a:srgbClr>
                  </a:outerShdw>
                </a:effectLst>
              </a:rPr>
              <a:t>Camels (15a)</a:t>
            </a:r>
          </a:p>
          <a:p>
            <a:pPr marL="514350" lvl="3" indent="-514350" eaLnBrk="1" hangingPunct="1">
              <a:spcBef>
                <a:spcPts val="0"/>
              </a:spcBef>
              <a:spcAft>
                <a:spcPts val="1800"/>
              </a:spcAft>
              <a:buClr>
                <a:srgbClr val="FFC000"/>
              </a:buClr>
              <a:buFont typeface="+mj-lt"/>
              <a:buAutoNum type="alphaLcParenR"/>
              <a:defRPr/>
            </a:pPr>
            <a:r>
              <a:rPr lang="en-US" dirty="0">
                <a:effectLst>
                  <a:outerShdw blurRad="38100" dist="38100" dir="2700000" algn="tl">
                    <a:srgbClr val="000000">
                      <a:alpha val="43137"/>
                    </a:srgbClr>
                  </a:outerShdw>
                </a:effectLst>
              </a:rPr>
              <a:t>Cows (15b)</a:t>
            </a:r>
          </a:p>
          <a:p>
            <a:pPr marL="514350" lvl="3" indent="-514350" eaLnBrk="1" hangingPunct="1">
              <a:spcBef>
                <a:spcPts val="0"/>
              </a:spcBef>
              <a:spcAft>
                <a:spcPts val="1800"/>
              </a:spcAft>
              <a:buClr>
                <a:srgbClr val="FFC000"/>
              </a:buClr>
              <a:buFont typeface="+mj-lt"/>
              <a:buAutoNum type="alphaLcParenR"/>
              <a:defRPr/>
            </a:pPr>
            <a:r>
              <a:rPr lang="en-US" dirty="0">
                <a:effectLst>
                  <a:outerShdw blurRad="38100" dist="38100" dir="2700000" algn="tl">
                    <a:srgbClr val="000000">
                      <a:alpha val="43137"/>
                    </a:srgbClr>
                  </a:outerShdw>
                </a:effectLst>
              </a:rPr>
              <a:t>Bulls (15c)</a:t>
            </a:r>
          </a:p>
          <a:p>
            <a:pPr marL="514350" lvl="3" indent="-514350" eaLnBrk="1" hangingPunct="1">
              <a:spcBef>
                <a:spcPts val="0"/>
              </a:spcBef>
              <a:spcAft>
                <a:spcPts val="1800"/>
              </a:spcAft>
              <a:buClr>
                <a:srgbClr val="FFC000"/>
              </a:buClr>
              <a:buFont typeface="+mj-lt"/>
              <a:buAutoNum type="alphaLcParenR"/>
              <a:defRPr/>
            </a:pPr>
            <a:r>
              <a:rPr lang="en-US" dirty="0">
                <a:effectLst>
                  <a:outerShdw blurRad="38100" dist="38100" dir="2700000" algn="tl">
                    <a:srgbClr val="000000">
                      <a:alpha val="43137"/>
                    </a:srgbClr>
                  </a:outerShdw>
                </a:effectLst>
              </a:rPr>
              <a:t>Donkeys (15d)</a:t>
            </a:r>
          </a:p>
        </p:txBody>
      </p:sp>
      <p:pic>
        <p:nvPicPr>
          <p:cNvPr id="2" name="Picture 1">
            <a:extLst>
              <a:ext uri="{FF2B5EF4-FFF2-40B4-BE49-F238E27FC236}">
                <a16:creationId xmlns:a16="http://schemas.microsoft.com/office/drawing/2014/main" id="{362121EE-5045-1042-0924-76C26DB12A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8083428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742950" indent="-742950" algn="ctr" eaLnBrk="1" hangingPunct="1">
              <a:buClr>
                <a:srgbClr val="00FF00"/>
              </a:buClr>
              <a:buFont typeface="+mj-lt"/>
              <a:buAutoNum type="arabicPeriod" startAt="2"/>
            </a:pPr>
            <a:r>
              <a:rPr lang="en-US" sz="3600" dirty="0">
                <a:effectLst>
                  <a:outerShdw blurRad="38100" dist="38100" dir="2700000" algn="tl">
                    <a:srgbClr val="000000">
                      <a:alpha val="43137"/>
                    </a:srgbClr>
                  </a:outerShdw>
                </a:effectLst>
              </a:rPr>
              <a:t>Genesis 32:14-15</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Enumerated</a:t>
            </a:r>
          </a:p>
        </p:txBody>
      </p:sp>
      <p:sp>
        <p:nvSpPr>
          <p:cNvPr id="161795" name="Rectangle 3"/>
          <p:cNvSpPr>
            <a:spLocks noGrp="1" noChangeArrowheads="1"/>
          </p:cNvSpPr>
          <p:nvPr>
            <p:ph type="body" idx="1"/>
          </p:nvPr>
        </p:nvSpPr>
        <p:spPr>
          <a:xfrm>
            <a:off x="986603" y="1524000"/>
            <a:ext cx="5731388" cy="1752600"/>
          </a:xfrm>
        </p:spPr>
        <p:txBody>
          <a:bodyPr/>
          <a:lstStyle/>
          <a:p>
            <a:pPr marL="514350" lvl="3" indent="-514350" eaLnBrk="1" hangingPunct="1">
              <a:spcBef>
                <a:spcPts val="0"/>
              </a:spcBef>
              <a:spcAft>
                <a:spcPts val="1800"/>
              </a:spcAft>
              <a:buClr>
                <a:srgbClr val="FFC000"/>
              </a:buClr>
              <a:buFont typeface="+mj-lt"/>
              <a:buAutoNum type="alphaLcParenR"/>
              <a:defRPr/>
            </a:pPr>
            <a:r>
              <a:rPr lang="en-US" dirty="0">
                <a:effectLst>
                  <a:outerShdw blurRad="38100" dist="38100" dir="2700000" algn="tl">
                    <a:srgbClr val="000000">
                      <a:alpha val="43137"/>
                    </a:srgbClr>
                  </a:outerShdw>
                </a:effectLst>
              </a:rPr>
              <a:t>Goats (14a)</a:t>
            </a:r>
          </a:p>
          <a:p>
            <a:pPr marL="514350" lvl="3" indent="-514350" eaLnBrk="1" hangingPunct="1">
              <a:spcBef>
                <a:spcPts val="0"/>
              </a:spcBef>
              <a:spcAft>
                <a:spcPts val="1800"/>
              </a:spcAft>
              <a:buClr>
                <a:srgbClr val="FFC000"/>
              </a:buClr>
              <a:buFont typeface="+mj-lt"/>
              <a:buAutoNum type="alphaLcParenR"/>
              <a:defRPr/>
            </a:pPr>
            <a:r>
              <a:rPr lang="en-US" b="1" u="sng" dirty="0">
                <a:solidFill>
                  <a:srgbClr val="FFFFCC"/>
                </a:solidFill>
                <a:effectLst>
                  <a:outerShdw blurRad="38100" dist="38100" dir="2700000" algn="tl">
                    <a:srgbClr val="000000">
                      <a:alpha val="43137"/>
                    </a:srgbClr>
                  </a:outerShdw>
                </a:effectLst>
              </a:rPr>
              <a:t>Rams (14b)</a:t>
            </a:r>
          </a:p>
          <a:p>
            <a:pPr marL="514350" lvl="3" indent="-514350" eaLnBrk="1" hangingPunct="1">
              <a:spcBef>
                <a:spcPts val="0"/>
              </a:spcBef>
              <a:spcAft>
                <a:spcPts val="1800"/>
              </a:spcAft>
              <a:buClr>
                <a:srgbClr val="FFC000"/>
              </a:buClr>
              <a:buFont typeface="+mj-lt"/>
              <a:buAutoNum type="alphaLcParenR"/>
              <a:defRPr/>
            </a:pPr>
            <a:r>
              <a:rPr lang="en-US" dirty="0">
                <a:effectLst>
                  <a:outerShdw blurRad="38100" dist="38100" dir="2700000" algn="tl">
                    <a:srgbClr val="000000">
                      <a:alpha val="43137"/>
                    </a:srgbClr>
                  </a:outerShdw>
                </a:effectLst>
              </a:rPr>
              <a:t>Camels (15a)</a:t>
            </a:r>
          </a:p>
          <a:p>
            <a:pPr marL="514350" lvl="3" indent="-514350" eaLnBrk="1" hangingPunct="1">
              <a:spcBef>
                <a:spcPts val="0"/>
              </a:spcBef>
              <a:spcAft>
                <a:spcPts val="1800"/>
              </a:spcAft>
              <a:buClr>
                <a:srgbClr val="FFC000"/>
              </a:buClr>
              <a:buFont typeface="+mj-lt"/>
              <a:buAutoNum type="alphaLcParenR"/>
              <a:defRPr/>
            </a:pPr>
            <a:r>
              <a:rPr lang="en-US" dirty="0">
                <a:effectLst>
                  <a:outerShdw blurRad="38100" dist="38100" dir="2700000" algn="tl">
                    <a:srgbClr val="000000">
                      <a:alpha val="43137"/>
                    </a:srgbClr>
                  </a:outerShdw>
                </a:effectLst>
              </a:rPr>
              <a:t>Cows (15b)</a:t>
            </a:r>
          </a:p>
          <a:p>
            <a:pPr marL="514350" lvl="3" indent="-514350" eaLnBrk="1" hangingPunct="1">
              <a:spcBef>
                <a:spcPts val="0"/>
              </a:spcBef>
              <a:spcAft>
                <a:spcPts val="1800"/>
              </a:spcAft>
              <a:buClr>
                <a:srgbClr val="FFC000"/>
              </a:buClr>
              <a:buFont typeface="+mj-lt"/>
              <a:buAutoNum type="alphaLcParenR"/>
              <a:defRPr/>
            </a:pPr>
            <a:r>
              <a:rPr lang="en-US" dirty="0">
                <a:effectLst>
                  <a:outerShdw blurRad="38100" dist="38100" dir="2700000" algn="tl">
                    <a:srgbClr val="000000">
                      <a:alpha val="43137"/>
                    </a:srgbClr>
                  </a:outerShdw>
                </a:effectLst>
              </a:rPr>
              <a:t>Bulls (15c)</a:t>
            </a:r>
          </a:p>
          <a:p>
            <a:pPr marL="514350" lvl="3" indent="-514350" eaLnBrk="1" hangingPunct="1">
              <a:spcBef>
                <a:spcPts val="0"/>
              </a:spcBef>
              <a:spcAft>
                <a:spcPts val="1800"/>
              </a:spcAft>
              <a:buClr>
                <a:srgbClr val="FFC000"/>
              </a:buClr>
              <a:buFont typeface="+mj-lt"/>
              <a:buAutoNum type="alphaLcParenR"/>
              <a:defRPr/>
            </a:pPr>
            <a:r>
              <a:rPr lang="en-US" dirty="0">
                <a:effectLst>
                  <a:outerShdw blurRad="38100" dist="38100" dir="2700000" algn="tl">
                    <a:srgbClr val="000000">
                      <a:alpha val="43137"/>
                    </a:srgbClr>
                  </a:outerShdw>
                </a:effectLst>
              </a:rPr>
              <a:t>Donkeys (15d)</a:t>
            </a:r>
          </a:p>
        </p:txBody>
      </p:sp>
      <p:pic>
        <p:nvPicPr>
          <p:cNvPr id="2" name="Picture 1">
            <a:extLst>
              <a:ext uri="{FF2B5EF4-FFF2-40B4-BE49-F238E27FC236}">
                <a16:creationId xmlns:a16="http://schemas.microsoft.com/office/drawing/2014/main" id="{362121EE-5045-1042-0924-76C26DB12A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0488556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742950" indent="-742950" algn="ctr" eaLnBrk="1" hangingPunct="1">
              <a:buClr>
                <a:srgbClr val="00FF00"/>
              </a:buClr>
              <a:buFont typeface="+mj-lt"/>
              <a:buAutoNum type="arabicPeriod" startAt="2"/>
            </a:pPr>
            <a:r>
              <a:rPr lang="en-US" sz="3600" dirty="0">
                <a:effectLst>
                  <a:outerShdw blurRad="38100" dist="38100" dir="2700000" algn="tl">
                    <a:srgbClr val="000000">
                      <a:alpha val="43137"/>
                    </a:srgbClr>
                  </a:outerShdw>
                </a:effectLst>
              </a:rPr>
              <a:t>Genesis 32:14-15</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Enumerated</a:t>
            </a:r>
          </a:p>
        </p:txBody>
      </p:sp>
      <p:sp>
        <p:nvSpPr>
          <p:cNvPr id="161795" name="Rectangle 3"/>
          <p:cNvSpPr>
            <a:spLocks noGrp="1" noChangeArrowheads="1"/>
          </p:cNvSpPr>
          <p:nvPr>
            <p:ph type="body" idx="1"/>
          </p:nvPr>
        </p:nvSpPr>
        <p:spPr>
          <a:xfrm>
            <a:off x="986603" y="1524000"/>
            <a:ext cx="5731388" cy="1752600"/>
          </a:xfrm>
        </p:spPr>
        <p:txBody>
          <a:bodyPr/>
          <a:lstStyle/>
          <a:p>
            <a:pPr marL="514350" lvl="3" indent="-514350" eaLnBrk="1" hangingPunct="1">
              <a:spcBef>
                <a:spcPts val="0"/>
              </a:spcBef>
              <a:spcAft>
                <a:spcPts val="1800"/>
              </a:spcAft>
              <a:buClr>
                <a:srgbClr val="FFC000"/>
              </a:buClr>
              <a:buFont typeface="+mj-lt"/>
              <a:buAutoNum type="alphaLcParenR"/>
              <a:defRPr/>
            </a:pPr>
            <a:r>
              <a:rPr lang="en-US" dirty="0">
                <a:effectLst>
                  <a:outerShdw blurRad="38100" dist="38100" dir="2700000" algn="tl">
                    <a:srgbClr val="000000">
                      <a:alpha val="43137"/>
                    </a:srgbClr>
                  </a:outerShdw>
                </a:effectLst>
              </a:rPr>
              <a:t>Goats (14a)</a:t>
            </a:r>
          </a:p>
          <a:p>
            <a:pPr marL="514350" lvl="3" indent="-514350" eaLnBrk="1" hangingPunct="1">
              <a:spcBef>
                <a:spcPts val="0"/>
              </a:spcBef>
              <a:spcAft>
                <a:spcPts val="1800"/>
              </a:spcAft>
              <a:buClr>
                <a:srgbClr val="FFC000"/>
              </a:buClr>
              <a:buFont typeface="+mj-lt"/>
              <a:buAutoNum type="alphaLcParenR"/>
              <a:defRPr/>
            </a:pPr>
            <a:r>
              <a:rPr lang="en-US" dirty="0">
                <a:effectLst>
                  <a:outerShdw blurRad="38100" dist="38100" dir="2700000" algn="tl">
                    <a:srgbClr val="000000">
                      <a:alpha val="43137"/>
                    </a:srgbClr>
                  </a:outerShdw>
                </a:effectLst>
              </a:rPr>
              <a:t>Rams (14b)</a:t>
            </a:r>
          </a:p>
          <a:p>
            <a:pPr marL="514350" lvl="3" indent="-514350" eaLnBrk="1" hangingPunct="1">
              <a:spcBef>
                <a:spcPts val="0"/>
              </a:spcBef>
              <a:spcAft>
                <a:spcPts val="1800"/>
              </a:spcAft>
              <a:buClr>
                <a:srgbClr val="FFC000"/>
              </a:buClr>
              <a:buFont typeface="+mj-lt"/>
              <a:buAutoNum type="alphaLcParenR"/>
              <a:defRPr/>
            </a:pPr>
            <a:r>
              <a:rPr lang="en-US" b="1" u="sng" dirty="0">
                <a:solidFill>
                  <a:srgbClr val="FFFFCC"/>
                </a:solidFill>
                <a:effectLst>
                  <a:outerShdw blurRad="38100" dist="38100" dir="2700000" algn="tl">
                    <a:srgbClr val="000000">
                      <a:alpha val="43137"/>
                    </a:srgbClr>
                  </a:outerShdw>
                </a:effectLst>
              </a:rPr>
              <a:t>Camels (15a)</a:t>
            </a:r>
          </a:p>
          <a:p>
            <a:pPr marL="514350" lvl="3" indent="-514350" eaLnBrk="1" hangingPunct="1">
              <a:spcBef>
                <a:spcPts val="0"/>
              </a:spcBef>
              <a:spcAft>
                <a:spcPts val="1800"/>
              </a:spcAft>
              <a:buClr>
                <a:srgbClr val="FFC000"/>
              </a:buClr>
              <a:buFont typeface="+mj-lt"/>
              <a:buAutoNum type="alphaLcParenR"/>
              <a:defRPr/>
            </a:pPr>
            <a:r>
              <a:rPr lang="en-US" dirty="0">
                <a:effectLst>
                  <a:outerShdw blurRad="38100" dist="38100" dir="2700000" algn="tl">
                    <a:srgbClr val="000000">
                      <a:alpha val="43137"/>
                    </a:srgbClr>
                  </a:outerShdw>
                </a:effectLst>
              </a:rPr>
              <a:t>Cows (15b)</a:t>
            </a:r>
          </a:p>
          <a:p>
            <a:pPr marL="514350" lvl="3" indent="-514350" eaLnBrk="1" hangingPunct="1">
              <a:spcBef>
                <a:spcPts val="0"/>
              </a:spcBef>
              <a:spcAft>
                <a:spcPts val="1800"/>
              </a:spcAft>
              <a:buClr>
                <a:srgbClr val="FFC000"/>
              </a:buClr>
              <a:buFont typeface="+mj-lt"/>
              <a:buAutoNum type="alphaLcParenR"/>
              <a:defRPr/>
            </a:pPr>
            <a:r>
              <a:rPr lang="en-US" dirty="0">
                <a:effectLst>
                  <a:outerShdw blurRad="38100" dist="38100" dir="2700000" algn="tl">
                    <a:srgbClr val="000000">
                      <a:alpha val="43137"/>
                    </a:srgbClr>
                  </a:outerShdw>
                </a:effectLst>
              </a:rPr>
              <a:t>Bulls (15c)</a:t>
            </a:r>
          </a:p>
          <a:p>
            <a:pPr marL="514350" lvl="3" indent="-514350" eaLnBrk="1" hangingPunct="1">
              <a:spcBef>
                <a:spcPts val="0"/>
              </a:spcBef>
              <a:spcAft>
                <a:spcPts val="1800"/>
              </a:spcAft>
              <a:buClr>
                <a:srgbClr val="FFC000"/>
              </a:buClr>
              <a:buFont typeface="+mj-lt"/>
              <a:buAutoNum type="alphaLcParenR"/>
              <a:defRPr/>
            </a:pPr>
            <a:r>
              <a:rPr lang="en-US" dirty="0">
                <a:effectLst>
                  <a:outerShdw blurRad="38100" dist="38100" dir="2700000" algn="tl">
                    <a:srgbClr val="000000">
                      <a:alpha val="43137"/>
                    </a:srgbClr>
                  </a:outerShdw>
                </a:effectLst>
              </a:rPr>
              <a:t>Donkeys (15d)</a:t>
            </a:r>
          </a:p>
        </p:txBody>
      </p:sp>
      <p:pic>
        <p:nvPicPr>
          <p:cNvPr id="2" name="Picture 1">
            <a:extLst>
              <a:ext uri="{FF2B5EF4-FFF2-40B4-BE49-F238E27FC236}">
                <a16:creationId xmlns:a16="http://schemas.microsoft.com/office/drawing/2014/main" id="{362121EE-5045-1042-0924-76C26DB12A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07754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742950" indent="-742950" algn="ctr" eaLnBrk="1" hangingPunct="1">
              <a:buClr>
                <a:srgbClr val="00FF00"/>
              </a:buClr>
              <a:buFont typeface="+mj-lt"/>
              <a:buAutoNum type="arabicPeriod" startAt="2"/>
            </a:pPr>
            <a:r>
              <a:rPr lang="en-US" sz="3600" dirty="0">
                <a:effectLst>
                  <a:outerShdw blurRad="38100" dist="38100" dir="2700000" algn="tl">
                    <a:srgbClr val="000000">
                      <a:alpha val="43137"/>
                    </a:srgbClr>
                  </a:outerShdw>
                </a:effectLst>
              </a:rPr>
              <a:t>Genesis 32:14-15</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Enumerated</a:t>
            </a:r>
          </a:p>
        </p:txBody>
      </p:sp>
      <p:sp>
        <p:nvSpPr>
          <p:cNvPr id="161795" name="Rectangle 3"/>
          <p:cNvSpPr>
            <a:spLocks noGrp="1" noChangeArrowheads="1"/>
          </p:cNvSpPr>
          <p:nvPr>
            <p:ph type="body" idx="1"/>
          </p:nvPr>
        </p:nvSpPr>
        <p:spPr>
          <a:xfrm>
            <a:off x="986603" y="1524000"/>
            <a:ext cx="5731388" cy="1752600"/>
          </a:xfrm>
        </p:spPr>
        <p:txBody>
          <a:bodyPr/>
          <a:lstStyle/>
          <a:p>
            <a:pPr marL="514350" lvl="3" indent="-514350" eaLnBrk="1" hangingPunct="1">
              <a:spcBef>
                <a:spcPts val="0"/>
              </a:spcBef>
              <a:spcAft>
                <a:spcPts val="1800"/>
              </a:spcAft>
              <a:buClr>
                <a:srgbClr val="FFC000"/>
              </a:buClr>
              <a:buFont typeface="+mj-lt"/>
              <a:buAutoNum type="alphaLcParenR"/>
              <a:defRPr/>
            </a:pPr>
            <a:r>
              <a:rPr lang="en-US" dirty="0">
                <a:effectLst>
                  <a:outerShdw blurRad="38100" dist="38100" dir="2700000" algn="tl">
                    <a:srgbClr val="000000">
                      <a:alpha val="43137"/>
                    </a:srgbClr>
                  </a:outerShdw>
                </a:effectLst>
              </a:rPr>
              <a:t>Goats (14a)</a:t>
            </a:r>
          </a:p>
          <a:p>
            <a:pPr marL="514350" lvl="3" indent="-514350" eaLnBrk="1" hangingPunct="1">
              <a:spcBef>
                <a:spcPts val="0"/>
              </a:spcBef>
              <a:spcAft>
                <a:spcPts val="1800"/>
              </a:spcAft>
              <a:buClr>
                <a:srgbClr val="FFC000"/>
              </a:buClr>
              <a:buFont typeface="+mj-lt"/>
              <a:buAutoNum type="alphaLcParenR"/>
              <a:defRPr/>
            </a:pPr>
            <a:r>
              <a:rPr lang="en-US" dirty="0">
                <a:effectLst>
                  <a:outerShdw blurRad="38100" dist="38100" dir="2700000" algn="tl">
                    <a:srgbClr val="000000">
                      <a:alpha val="43137"/>
                    </a:srgbClr>
                  </a:outerShdw>
                </a:effectLst>
              </a:rPr>
              <a:t>Rams (14b)</a:t>
            </a:r>
          </a:p>
          <a:p>
            <a:pPr marL="514350" lvl="3" indent="-514350" eaLnBrk="1" hangingPunct="1">
              <a:spcBef>
                <a:spcPts val="0"/>
              </a:spcBef>
              <a:spcAft>
                <a:spcPts val="1800"/>
              </a:spcAft>
              <a:buClr>
                <a:srgbClr val="FFC000"/>
              </a:buClr>
              <a:buFont typeface="+mj-lt"/>
              <a:buAutoNum type="alphaLcParenR"/>
              <a:defRPr/>
            </a:pPr>
            <a:r>
              <a:rPr lang="en-US" dirty="0">
                <a:effectLst>
                  <a:outerShdw blurRad="38100" dist="38100" dir="2700000" algn="tl">
                    <a:srgbClr val="000000">
                      <a:alpha val="43137"/>
                    </a:srgbClr>
                  </a:outerShdw>
                </a:effectLst>
              </a:rPr>
              <a:t>Camels (15a)</a:t>
            </a:r>
          </a:p>
          <a:p>
            <a:pPr marL="514350" lvl="3" indent="-514350" eaLnBrk="1" hangingPunct="1">
              <a:spcBef>
                <a:spcPts val="0"/>
              </a:spcBef>
              <a:spcAft>
                <a:spcPts val="1800"/>
              </a:spcAft>
              <a:buClr>
                <a:srgbClr val="FFC000"/>
              </a:buClr>
              <a:buFont typeface="+mj-lt"/>
              <a:buAutoNum type="alphaLcParenR"/>
              <a:defRPr/>
            </a:pPr>
            <a:r>
              <a:rPr lang="en-US" b="1" u="sng" dirty="0">
                <a:solidFill>
                  <a:srgbClr val="FFFFCC"/>
                </a:solidFill>
                <a:effectLst>
                  <a:outerShdw blurRad="38100" dist="38100" dir="2700000" algn="tl">
                    <a:srgbClr val="000000">
                      <a:alpha val="43137"/>
                    </a:srgbClr>
                  </a:outerShdw>
                </a:effectLst>
              </a:rPr>
              <a:t>Cows (15b)</a:t>
            </a:r>
          </a:p>
          <a:p>
            <a:pPr marL="514350" lvl="3" indent="-514350" eaLnBrk="1" hangingPunct="1">
              <a:spcBef>
                <a:spcPts val="0"/>
              </a:spcBef>
              <a:spcAft>
                <a:spcPts val="1800"/>
              </a:spcAft>
              <a:buClr>
                <a:srgbClr val="FFC000"/>
              </a:buClr>
              <a:buFont typeface="+mj-lt"/>
              <a:buAutoNum type="alphaLcParenR"/>
              <a:defRPr/>
            </a:pPr>
            <a:r>
              <a:rPr lang="en-US" dirty="0">
                <a:effectLst>
                  <a:outerShdw blurRad="38100" dist="38100" dir="2700000" algn="tl">
                    <a:srgbClr val="000000">
                      <a:alpha val="43137"/>
                    </a:srgbClr>
                  </a:outerShdw>
                </a:effectLst>
              </a:rPr>
              <a:t>Bulls (15c)</a:t>
            </a:r>
          </a:p>
          <a:p>
            <a:pPr marL="514350" lvl="3" indent="-514350" eaLnBrk="1" hangingPunct="1">
              <a:spcBef>
                <a:spcPts val="0"/>
              </a:spcBef>
              <a:spcAft>
                <a:spcPts val="1800"/>
              </a:spcAft>
              <a:buClr>
                <a:srgbClr val="FFC000"/>
              </a:buClr>
              <a:buFont typeface="+mj-lt"/>
              <a:buAutoNum type="alphaLcParenR"/>
              <a:defRPr/>
            </a:pPr>
            <a:r>
              <a:rPr lang="en-US" dirty="0">
                <a:effectLst>
                  <a:outerShdw blurRad="38100" dist="38100" dir="2700000" algn="tl">
                    <a:srgbClr val="000000">
                      <a:alpha val="43137"/>
                    </a:srgbClr>
                  </a:outerShdw>
                </a:effectLst>
              </a:rPr>
              <a:t>Donkeys (15d)</a:t>
            </a:r>
          </a:p>
        </p:txBody>
      </p:sp>
      <p:pic>
        <p:nvPicPr>
          <p:cNvPr id="2" name="Picture 1">
            <a:extLst>
              <a:ext uri="{FF2B5EF4-FFF2-40B4-BE49-F238E27FC236}">
                <a16:creationId xmlns:a16="http://schemas.microsoft.com/office/drawing/2014/main" id="{362121EE-5045-1042-0924-76C26DB12A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505324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742950" indent="-742950" algn="ctr" eaLnBrk="1" hangingPunct="1">
              <a:buClr>
                <a:srgbClr val="00FF00"/>
              </a:buClr>
              <a:buFont typeface="+mj-lt"/>
              <a:buAutoNum type="arabicPeriod" startAt="2"/>
            </a:pPr>
            <a:r>
              <a:rPr lang="en-US" sz="3600" dirty="0">
                <a:effectLst>
                  <a:outerShdw blurRad="38100" dist="38100" dir="2700000" algn="tl">
                    <a:srgbClr val="000000">
                      <a:alpha val="43137"/>
                    </a:srgbClr>
                  </a:outerShdw>
                </a:effectLst>
              </a:rPr>
              <a:t>Genesis 32:14-15</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Enumerated</a:t>
            </a:r>
          </a:p>
        </p:txBody>
      </p:sp>
      <p:sp>
        <p:nvSpPr>
          <p:cNvPr id="161795" name="Rectangle 3"/>
          <p:cNvSpPr>
            <a:spLocks noGrp="1" noChangeArrowheads="1"/>
          </p:cNvSpPr>
          <p:nvPr>
            <p:ph type="body" idx="1"/>
          </p:nvPr>
        </p:nvSpPr>
        <p:spPr>
          <a:xfrm>
            <a:off x="986603" y="1524000"/>
            <a:ext cx="5731388" cy="1752600"/>
          </a:xfrm>
        </p:spPr>
        <p:txBody>
          <a:bodyPr/>
          <a:lstStyle/>
          <a:p>
            <a:pPr marL="514350" lvl="3" indent="-514350" eaLnBrk="1" hangingPunct="1">
              <a:spcBef>
                <a:spcPts val="0"/>
              </a:spcBef>
              <a:spcAft>
                <a:spcPts val="1800"/>
              </a:spcAft>
              <a:buClr>
                <a:srgbClr val="FFC000"/>
              </a:buClr>
              <a:buFont typeface="+mj-lt"/>
              <a:buAutoNum type="alphaLcParenR"/>
              <a:defRPr/>
            </a:pPr>
            <a:r>
              <a:rPr lang="en-US" dirty="0">
                <a:effectLst>
                  <a:outerShdw blurRad="38100" dist="38100" dir="2700000" algn="tl">
                    <a:srgbClr val="000000">
                      <a:alpha val="43137"/>
                    </a:srgbClr>
                  </a:outerShdw>
                </a:effectLst>
              </a:rPr>
              <a:t>Goats (14a)</a:t>
            </a:r>
          </a:p>
          <a:p>
            <a:pPr marL="514350" lvl="3" indent="-514350" eaLnBrk="1" hangingPunct="1">
              <a:spcBef>
                <a:spcPts val="0"/>
              </a:spcBef>
              <a:spcAft>
                <a:spcPts val="1800"/>
              </a:spcAft>
              <a:buClr>
                <a:srgbClr val="FFC000"/>
              </a:buClr>
              <a:buFont typeface="+mj-lt"/>
              <a:buAutoNum type="alphaLcParenR"/>
              <a:defRPr/>
            </a:pPr>
            <a:r>
              <a:rPr lang="en-US" dirty="0">
                <a:effectLst>
                  <a:outerShdw blurRad="38100" dist="38100" dir="2700000" algn="tl">
                    <a:srgbClr val="000000">
                      <a:alpha val="43137"/>
                    </a:srgbClr>
                  </a:outerShdw>
                </a:effectLst>
              </a:rPr>
              <a:t>Rams (14b)</a:t>
            </a:r>
          </a:p>
          <a:p>
            <a:pPr marL="514350" lvl="3" indent="-514350" eaLnBrk="1" hangingPunct="1">
              <a:spcBef>
                <a:spcPts val="0"/>
              </a:spcBef>
              <a:spcAft>
                <a:spcPts val="1800"/>
              </a:spcAft>
              <a:buClr>
                <a:srgbClr val="FFC000"/>
              </a:buClr>
              <a:buFont typeface="+mj-lt"/>
              <a:buAutoNum type="alphaLcParenR"/>
              <a:defRPr/>
            </a:pPr>
            <a:r>
              <a:rPr lang="en-US" dirty="0">
                <a:effectLst>
                  <a:outerShdw blurRad="38100" dist="38100" dir="2700000" algn="tl">
                    <a:srgbClr val="000000">
                      <a:alpha val="43137"/>
                    </a:srgbClr>
                  </a:outerShdw>
                </a:effectLst>
              </a:rPr>
              <a:t>Camels (15a)</a:t>
            </a:r>
          </a:p>
          <a:p>
            <a:pPr marL="514350" lvl="3" indent="-514350" eaLnBrk="1" hangingPunct="1">
              <a:spcBef>
                <a:spcPts val="0"/>
              </a:spcBef>
              <a:spcAft>
                <a:spcPts val="1800"/>
              </a:spcAft>
              <a:buClr>
                <a:srgbClr val="FFC000"/>
              </a:buClr>
              <a:buFont typeface="+mj-lt"/>
              <a:buAutoNum type="alphaLcParenR"/>
              <a:defRPr/>
            </a:pPr>
            <a:r>
              <a:rPr lang="en-US" dirty="0">
                <a:effectLst>
                  <a:outerShdw blurRad="38100" dist="38100" dir="2700000" algn="tl">
                    <a:srgbClr val="000000">
                      <a:alpha val="43137"/>
                    </a:srgbClr>
                  </a:outerShdw>
                </a:effectLst>
              </a:rPr>
              <a:t>Cows (15b)</a:t>
            </a:r>
          </a:p>
          <a:p>
            <a:pPr marL="514350" lvl="3" indent="-514350" eaLnBrk="1" hangingPunct="1">
              <a:spcBef>
                <a:spcPts val="0"/>
              </a:spcBef>
              <a:spcAft>
                <a:spcPts val="1800"/>
              </a:spcAft>
              <a:buClr>
                <a:srgbClr val="FFC000"/>
              </a:buClr>
              <a:buFont typeface="+mj-lt"/>
              <a:buAutoNum type="alphaLcParenR"/>
              <a:defRPr/>
            </a:pPr>
            <a:r>
              <a:rPr lang="en-US" b="1" u="sng" dirty="0">
                <a:solidFill>
                  <a:srgbClr val="FFFFCC"/>
                </a:solidFill>
                <a:effectLst>
                  <a:outerShdw blurRad="38100" dist="38100" dir="2700000" algn="tl">
                    <a:srgbClr val="000000">
                      <a:alpha val="43137"/>
                    </a:srgbClr>
                  </a:outerShdw>
                </a:effectLst>
              </a:rPr>
              <a:t>Bulls (15c)</a:t>
            </a:r>
          </a:p>
          <a:p>
            <a:pPr marL="514350" lvl="3" indent="-514350" eaLnBrk="1" hangingPunct="1">
              <a:spcBef>
                <a:spcPts val="0"/>
              </a:spcBef>
              <a:spcAft>
                <a:spcPts val="1800"/>
              </a:spcAft>
              <a:buClr>
                <a:srgbClr val="FFC000"/>
              </a:buClr>
              <a:buFont typeface="+mj-lt"/>
              <a:buAutoNum type="alphaLcParenR"/>
              <a:defRPr/>
            </a:pPr>
            <a:r>
              <a:rPr lang="en-US" dirty="0">
                <a:effectLst>
                  <a:outerShdw blurRad="38100" dist="38100" dir="2700000" algn="tl">
                    <a:srgbClr val="000000">
                      <a:alpha val="43137"/>
                    </a:srgbClr>
                  </a:outerShdw>
                </a:effectLst>
              </a:rPr>
              <a:t>Donkeys (15d)</a:t>
            </a:r>
          </a:p>
        </p:txBody>
      </p:sp>
      <p:pic>
        <p:nvPicPr>
          <p:cNvPr id="2" name="Picture 1">
            <a:extLst>
              <a:ext uri="{FF2B5EF4-FFF2-40B4-BE49-F238E27FC236}">
                <a16:creationId xmlns:a16="http://schemas.microsoft.com/office/drawing/2014/main" id="{362121EE-5045-1042-0924-76C26DB12A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99849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742950" indent="-742950" algn="ctr" eaLnBrk="1" hangingPunct="1">
              <a:buClr>
                <a:srgbClr val="00FF00"/>
              </a:buClr>
              <a:buFont typeface="+mj-lt"/>
              <a:buAutoNum type="arabicPeriod" startAt="2"/>
            </a:pPr>
            <a:r>
              <a:rPr lang="en-US" sz="3600" dirty="0">
                <a:effectLst>
                  <a:outerShdw blurRad="38100" dist="38100" dir="2700000" algn="tl">
                    <a:srgbClr val="000000">
                      <a:alpha val="43137"/>
                    </a:srgbClr>
                  </a:outerShdw>
                </a:effectLst>
              </a:rPr>
              <a:t>Genesis 32:14-15</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Enumerated</a:t>
            </a:r>
          </a:p>
        </p:txBody>
      </p:sp>
      <p:sp>
        <p:nvSpPr>
          <p:cNvPr id="161795" name="Rectangle 3"/>
          <p:cNvSpPr>
            <a:spLocks noGrp="1" noChangeArrowheads="1"/>
          </p:cNvSpPr>
          <p:nvPr>
            <p:ph type="body" idx="1"/>
          </p:nvPr>
        </p:nvSpPr>
        <p:spPr>
          <a:xfrm>
            <a:off x="986603" y="1524000"/>
            <a:ext cx="5731388" cy="1752600"/>
          </a:xfrm>
        </p:spPr>
        <p:txBody>
          <a:bodyPr/>
          <a:lstStyle/>
          <a:p>
            <a:pPr marL="514350" lvl="3" indent="-514350" eaLnBrk="1" hangingPunct="1">
              <a:spcBef>
                <a:spcPts val="0"/>
              </a:spcBef>
              <a:spcAft>
                <a:spcPts val="1800"/>
              </a:spcAft>
              <a:buClr>
                <a:srgbClr val="FFC000"/>
              </a:buClr>
              <a:buFont typeface="+mj-lt"/>
              <a:buAutoNum type="alphaLcParenR"/>
              <a:defRPr/>
            </a:pPr>
            <a:r>
              <a:rPr lang="en-US" dirty="0">
                <a:effectLst>
                  <a:outerShdw blurRad="38100" dist="38100" dir="2700000" algn="tl">
                    <a:srgbClr val="000000">
                      <a:alpha val="43137"/>
                    </a:srgbClr>
                  </a:outerShdw>
                </a:effectLst>
              </a:rPr>
              <a:t>Goats (14a)</a:t>
            </a:r>
          </a:p>
          <a:p>
            <a:pPr marL="514350" lvl="3" indent="-514350" eaLnBrk="1" hangingPunct="1">
              <a:spcBef>
                <a:spcPts val="0"/>
              </a:spcBef>
              <a:spcAft>
                <a:spcPts val="1800"/>
              </a:spcAft>
              <a:buClr>
                <a:srgbClr val="FFC000"/>
              </a:buClr>
              <a:buFont typeface="+mj-lt"/>
              <a:buAutoNum type="alphaLcParenR"/>
              <a:defRPr/>
            </a:pPr>
            <a:r>
              <a:rPr lang="en-US" dirty="0">
                <a:effectLst>
                  <a:outerShdw blurRad="38100" dist="38100" dir="2700000" algn="tl">
                    <a:srgbClr val="000000">
                      <a:alpha val="43137"/>
                    </a:srgbClr>
                  </a:outerShdw>
                </a:effectLst>
              </a:rPr>
              <a:t>Rams (14b)</a:t>
            </a:r>
          </a:p>
          <a:p>
            <a:pPr marL="514350" lvl="3" indent="-514350" eaLnBrk="1" hangingPunct="1">
              <a:spcBef>
                <a:spcPts val="0"/>
              </a:spcBef>
              <a:spcAft>
                <a:spcPts val="1800"/>
              </a:spcAft>
              <a:buClr>
                <a:srgbClr val="FFC000"/>
              </a:buClr>
              <a:buFont typeface="+mj-lt"/>
              <a:buAutoNum type="alphaLcParenR"/>
              <a:defRPr/>
            </a:pPr>
            <a:r>
              <a:rPr lang="en-US" dirty="0">
                <a:effectLst>
                  <a:outerShdw blurRad="38100" dist="38100" dir="2700000" algn="tl">
                    <a:srgbClr val="000000">
                      <a:alpha val="43137"/>
                    </a:srgbClr>
                  </a:outerShdw>
                </a:effectLst>
              </a:rPr>
              <a:t>Camels (15a)</a:t>
            </a:r>
          </a:p>
          <a:p>
            <a:pPr marL="514350" lvl="3" indent="-514350" eaLnBrk="1" hangingPunct="1">
              <a:spcBef>
                <a:spcPts val="0"/>
              </a:spcBef>
              <a:spcAft>
                <a:spcPts val="1800"/>
              </a:spcAft>
              <a:buClr>
                <a:srgbClr val="FFC000"/>
              </a:buClr>
              <a:buFont typeface="+mj-lt"/>
              <a:buAutoNum type="alphaLcParenR"/>
              <a:defRPr/>
            </a:pPr>
            <a:r>
              <a:rPr lang="en-US" dirty="0">
                <a:effectLst>
                  <a:outerShdw blurRad="38100" dist="38100" dir="2700000" algn="tl">
                    <a:srgbClr val="000000">
                      <a:alpha val="43137"/>
                    </a:srgbClr>
                  </a:outerShdw>
                </a:effectLst>
              </a:rPr>
              <a:t>Cows (15b)</a:t>
            </a:r>
          </a:p>
          <a:p>
            <a:pPr marL="514350" lvl="3" indent="-514350" eaLnBrk="1" hangingPunct="1">
              <a:spcBef>
                <a:spcPts val="0"/>
              </a:spcBef>
              <a:spcAft>
                <a:spcPts val="1800"/>
              </a:spcAft>
              <a:buClr>
                <a:srgbClr val="FFC000"/>
              </a:buClr>
              <a:buFont typeface="+mj-lt"/>
              <a:buAutoNum type="alphaLcParenR"/>
              <a:defRPr/>
            </a:pPr>
            <a:r>
              <a:rPr lang="en-US" dirty="0">
                <a:effectLst>
                  <a:outerShdw blurRad="38100" dist="38100" dir="2700000" algn="tl">
                    <a:srgbClr val="000000">
                      <a:alpha val="43137"/>
                    </a:srgbClr>
                  </a:outerShdw>
                </a:effectLst>
              </a:rPr>
              <a:t>Bulls (15c)</a:t>
            </a:r>
          </a:p>
          <a:p>
            <a:pPr marL="514350" lvl="3" indent="-514350" eaLnBrk="1" hangingPunct="1">
              <a:spcBef>
                <a:spcPts val="0"/>
              </a:spcBef>
              <a:spcAft>
                <a:spcPts val="1800"/>
              </a:spcAft>
              <a:buClr>
                <a:srgbClr val="FFC000"/>
              </a:buClr>
              <a:buFont typeface="+mj-lt"/>
              <a:buAutoNum type="alphaLcParenR"/>
              <a:defRPr/>
            </a:pPr>
            <a:r>
              <a:rPr lang="en-US" b="1" u="sng" dirty="0">
                <a:solidFill>
                  <a:srgbClr val="FFFFCC"/>
                </a:solidFill>
                <a:effectLst>
                  <a:outerShdw blurRad="38100" dist="38100" dir="2700000" algn="tl">
                    <a:srgbClr val="000000">
                      <a:alpha val="43137"/>
                    </a:srgbClr>
                  </a:outerShdw>
                </a:effectLst>
              </a:rPr>
              <a:t>Donkeys (15d)</a:t>
            </a:r>
          </a:p>
        </p:txBody>
      </p:sp>
      <p:pic>
        <p:nvPicPr>
          <p:cNvPr id="2" name="Picture 1">
            <a:extLst>
              <a:ext uri="{FF2B5EF4-FFF2-40B4-BE49-F238E27FC236}">
                <a16:creationId xmlns:a16="http://schemas.microsoft.com/office/drawing/2014/main" id="{362121EE-5045-1042-0924-76C26DB12A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7962145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4095750" y="228600"/>
            <a:ext cx="4000500" cy="914400"/>
          </a:xfrm>
        </p:spPr>
        <p:txBody>
          <a:bodyPr/>
          <a:lstStyle/>
          <a:p>
            <a:pPr algn="ctr" eaLnBrk="1" hangingPunct="1"/>
            <a:r>
              <a:rPr lang="en-US" sz="3600" dirty="0">
                <a:effectLst>
                  <a:outerShdw blurRad="38100" dist="38100" dir="2700000" algn="tl">
                    <a:srgbClr val="000000">
                      <a:alpha val="43137"/>
                    </a:srgbClr>
                  </a:outerShdw>
                </a:effectLst>
              </a:rPr>
              <a:t>8 New Promises</a:t>
            </a:r>
            <a:br>
              <a:rPr lang="en-US" sz="3600" dirty="0">
                <a:effectLst>
                  <a:outerShdw blurRad="38100" dist="38100" dir="2700000" algn="tl">
                    <a:srgbClr val="000000">
                      <a:alpha val="43137"/>
                    </a:srgbClr>
                  </a:outerShdw>
                </a:effectLst>
              </a:rPr>
            </a:br>
            <a:r>
              <a:rPr lang="en-US" sz="2800" b="1" dirty="0">
                <a:solidFill>
                  <a:srgbClr val="FFFFCC"/>
                </a:solidFill>
                <a:effectLst>
                  <a:outerShdw blurRad="38100" dist="38100" dir="2700000" algn="tl">
                    <a:srgbClr val="000000">
                      <a:alpha val="43137"/>
                    </a:srgbClr>
                  </a:outerShdw>
                </a:effectLst>
                <a:ea typeface="+mn-ea"/>
                <a:cs typeface="+mn-cs"/>
              </a:rPr>
              <a:t>Genesis 12:1-3</a:t>
            </a:r>
          </a:p>
        </p:txBody>
      </p:sp>
      <p:sp>
        <p:nvSpPr>
          <p:cNvPr id="161795" name="Rectangle 3"/>
          <p:cNvSpPr>
            <a:spLocks noGrp="1" noChangeArrowheads="1"/>
          </p:cNvSpPr>
          <p:nvPr>
            <p:ph type="body" idx="1"/>
          </p:nvPr>
        </p:nvSpPr>
        <p:spPr>
          <a:xfrm>
            <a:off x="585217" y="1295400"/>
            <a:ext cx="7187183" cy="5029200"/>
          </a:xfrm>
        </p:spPr>
        <p:txBody>
          <a:bodyPr/>
          <a:lstStyle/>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Land (Gen. 12:1b)</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Great nation (Gen. 12:2a)</a:t>
            </a:r>
          </a:p>
          <a:p>
            <a:pPr marL="457200" lvl="2" indent="-457200" eaLnBrk="1" hangingPunct="1">
              <a:spcBef>
                <a:spcPts val="0"/>
              </a:spcBef>
              <a:spcAft>
                <a:spcPts val="12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Personal blessing (Gen. 12:2b)</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Great name (Gen. 12:2c)</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Blessing to others (Gen. 12:2d)</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Blessing to blessers (Gen. 12:3a)</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Cursing to cursers (Gen. 12:3b)</a:t>
            </a:r>
          </a:p>
          <a:p>
            <a:pPr marL="457200" lvl="2" indent="-457200" eaLnBrk="1" hangingPunct="1">
              <a:spcBef>
                <a:spcPts val="0"/>
              </a:spcBef>
              <a:spcAft>
                <a:spcPts val="12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Blessing to the world (Gen. 12:3c)</a:t>
            </a:r>
          </a:p>
        </p:txBody>
      </p:sp>
      <p:pic>
        <p:nvPicPr>
          <p:cNvPr id="2" name="Picture 1">
            <a:extLst>
              <a:ext uri="{FF2B5EF4-FFF2-40B4-BE49-F238E27FC236}">
                <a16:creationId xmlns:a16="http://schemas.microsoft.com/office/drawing/2014/main" id="{574C4E5E-8274-9018-399D-93A528AA37D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402523688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E9856C0-8DBA-44EE-B8F2-6FB365CF5B0D}"/>
              </a:ext>
            </a:extLst>
          </p:cNvPr>
          <p:cNvPicPr>
            <a:picLocks noChangeAspect="1"/>
          </p:cNvPicPr>
          <p:nvPr/>
        </p:nvPicPr>
        <p:blipFill>
          <a:blip r:embed="rId2"/>
          <a:stretch>
            <a:fillRect/>
          </a:stretch>
        </p:blipFill>
        <p:spPr>
          <a:xfrm>
            <a:off x="0" y="1"/>
            <a:ext cx="12192000" cy="6857999"/>
          </a:xfrm>
          <a:prstGeom prst="rect">
            <a:avLst/>
          </a:prstGeom>
        </p:spPr>
      </p:pic>
      <p:sp>
        <p:nvSpPr>
          <p:cNvPr id="134147" name="Rectangle 1"/>
          <p:cNvSpPr>
            <a:spLocks noChangeArrowheads="1"/>
          </p:cNvSpPr>
          <p:nvPr/>
        </p:nvSpPr>
        <p:spPr bwMode="auto">
          <a:xfrm>
            <a:off x="609600" y="0"/>
            <a:ext cx="10972799" cy="2523768"/>
          </a:xfrm>
          <a:prstGeom prst="rect">
            <a:avLst/>
          </a:prstGeom>
          <a:noFill/>
          <a:ln w="28575">
            <a:noFill/>
            <a:miter lim="800000"/>
            <a:headEnd/>
            <a:tailEnd/>
          </a:ln>
        </p:spPr>
        <p:txBody>
          <a:bodyPr wrap="square">
            <a:spAutoFit/>
          </a:bodyPr>
          <a:lstStyle/>
          <a:p>
            <a:pPr algn="ctr">
              <a:spcAft>
                <a:spcPts val="1200"/>
              </a:spcAft>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12:2</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I will make you a great nation, And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will bless you</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make your name great; And so you shall be a blessing.”</a:t>
            </a:r>
          </a:p>
        </p:txBody>
      </p:sp>
      <p:pic>
        <p:nvPicPr>
          <p:cNvPr id="3" name="Picture 2" descr="A close up of text on a white background&#10;&#10;Description automatically generated">
            <a:extLst>
              <a:ext uri="{FF2B5EF4-FFF2-40B4-BE49-F238E27FC236}">
                <a16:creationId xmlns:a16="http://schemas.microsoft.com/office/drawing/2014/main" id="{A525CB14-0D8D-4CF1-89E1-8E2BADA2D1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47132" y="2682240"/>
            <a:ext cx="1697736" cy="2194560"/>
          </a:xfrm>
          <a:prstGeom prst="rect">
            <a:avLst/>
          </a:prstGeom>
        </p:spPr>
      </p:pic>
    </p:spTree>
    <p:extLst>
      <p:ext uri="{BB962C8B-B14F-4D97-AF65-F5344CB8AC3E}">
        <p14:creationId xmlns:p14="http://schemas.microsoft.com/office/powerpoint/2010/main" val="21454295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1066800" y="2057400"/>
            <a:ext cx="6934200" cy="2743200"/>
          </a:xfrm>
        </p:spPr>
        <p:txBody>
          <a:bodyPr/>
          <a:lstStyle/>
          <a:p>
            <a:pPr marL="457200" lvl="2" indent="-457200" eaLnBrk="1" hangingPunct="1">
              <a:spcBef>
                <a:spcPts val="0"/>
              </a:spcBef>
              <a:spcAft>
                <a:spcPts val="30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Background to the naming (1)</a:t>
            </a:r>
          </a:p>
          <a:p>
            <a:pPr marL="457200" lvl="2" indent="-457200" eaLnBrk="1" hangingPunct="1">
              <a:spcBef>
                <a:spcPts val="0"/>
              </a:spcBef>
              <a:spcAft>
                <a:spcPts val="3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The naming (2)</a:t>
            </a:r>
          </a:p>
        </p:txBody>
      </p:sp>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 Genesis 32:1-2</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Mahanaim</a:t>
            </a:r>
          </a:p>
        </p:txBody>
      </p:sp>
      <p:pic>
        <p:nvPicPr>
          <p:cNvPr id="3" name="Picture 2">
            <a:extLst>
              <a:ext uri="{FF2B5EF4-FFF2-40B4-BE49-F238E27FC236}">
                <a16:creationId xmlns:a16="http://schemas.microsoft.com/office/drawing/2014/main" id="{D18D0570-7907-E323-3506-FD2CF544B0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42485737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0" y="0"/>
            <a:ext cx="12191999" cy="6858000"/>
          </a:xfrm>
          <a:prstGeom prst="rect">
            <a:avLst/>
          </a:prstGeom>
        </p:spPr>
      </p:pic>
      <p:sp>
        <p:nvSpPr>
          <p:cNvPr id="134147" name="Rectangle 1"/>
          <p:cNvSpPr>
            <a:spLocks noChangeArrowheads="1"/>
          </p:cNvSpPr>
          <p:nvPr/>
        </p:nvSpPr>
        <p:spPr bwMode="auto">
          <a:xfrm>
            <a:off x="600075" y="0"/>
            <a:ext cx="10982325" cy="2600712"/>
          </a:xfrm>
          <a:prstGeom prst="rect">
            <a:avLst/>
          </a:prstGeom>
          <a:noFill/>
          <a:ln w="28575">
            <a:noFill/>
            <a:miter lim="800000"/>
            <a:headEnd/>
            <a:tailEnd/>
          </a:ln>
        </p:spPr>
        <p:txBody>
          <a:bodyPr wrap="square">
            <a:spAutoFit/>
          </a:bodyPr>
          <a:lstStyle/>
          <a:p>
            <a:pPr algn="ctr" defTabSz="685800" eaLnBrk="0" hangingPunct="0">
              <a:spcAft>
                <a:spcPts val="1200"/>
              </a:spcAft>
              <a:buClr>
                <a:schemeClr val="tx2"/>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Ephesians 1:3</a:t>
            </a:r>
          </a:p>
          <a:p>
            <a:pPr algn="just">
              <a:spcBef>
                <a:spcPts val="0"/>
              </a:spcBef>
              <a:spcAft>
                <a:spcPts val="0"/>
              </a:spcAft>
            </a:pPr>
            <a:r>
              <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Blessed </a:t>
            </a: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God and Father of our Lord Jesus Christ, who has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blessed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us with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every spiritual blessing in the heavenly places in Christ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D985468C-6D5A-447D-8588-AC1E3794377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23344" y="2971800"/>
            <a:ext cx="2745312" cy="1828800"/>
          </a:xfrm>
          <a:prstGeom prst="rect">
            <a:avLst/>
          </a:prstGeom>
        </p:spPr>
      </p:pic>
    </p:spTree>
    <p:extLst>
      <p:ext uri="{BB962C8B-B14F-4D97-AF65-F5344CB8AC3E}">
        <p14:creationId xmlns:p14="http://schemas.microsoft.com/office/powerpoint/2010/main" val="93217343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742950" indent="-742950" algn="ctr" eaLnBrk="1" hangingPunct="1">
              <a:buClr>
                <a:srgbClr val="CC66FF"/>
              </a:buClr>
              <a:buFont typeface="+mj-lt"/>
              <a:buAutoNum type="alphaUcPeriod" startAt="3"/>
            </a:pPr>
            <a:r>
              <a:rPr lang="en-US" sz="3600" dirty="0">
                <a:effectLst>
                  <a:outerShdw blurRad="38100" dist="38100" dir="2700000" algn="tl">
                    <a:srgbClr val="000000">
                      <a:alpha val="43137"/>
                    </a:srgbClr>
                  </a:outerShdw>
                </a:effectLst>
              </a:rPr>
              <a:t>Genesis 32:13-16</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Offer of Appeasement</a:t>
            </a:r>
          </a:p>
        </p:txBody>
      </p:sp>
      <p:sp>
        <p:nvSpPr>
          <p:cNvPr id="161795" name="Rectangle 3"/>
          <p:cNvSpPr>
            <a:spLocks noGrp="1" noChangeArrowheads="1"/>
          </p:cNvSpPr>
          <p:nvPr>
            <p:ph type="body" idx="1"/>
          </p:nvPr>
        </p:nvSpPr>
        <p:spPr>
          <a:xfrm>
            <a:off x="1066800" y="2057400"/>
            <a:ext cx="6781800" cy="41148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Setting aside (13)</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Enumerated (14-15)</a:t>
            </a:r>
          </a:p>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Division (16)</a:t>
            </a: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1175640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990600" y="1447800"/>
            <a:ext cx="6934200" cy="2743200"/>
          </a:xfrm>
        </p:spPr>
        <p:txBody>
          <a:bodyPr/>
          <a:lstStyle/>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Messengers sent to Esau (3-6)</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Jacob’s response (7-12)</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Offer of appeasement (13-16)</a:t>
            </a:r>
          </a:p>
          <a:p>
            <a:pPr marL="457200" lvl="2" indent="-457200" eaLnBrk="1" hangingPunct="1">
              <a:spcBef>
                <a:spcPts val="0"/>
              </a:spcBef>
              <a:spcAft>
                <a:spcPts val="24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Instructions (17-20a)</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Jacob’s desire to appease Esau (20b)</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Concluding circumstances (21)</a:t>
            </a:r>
          </a:p>
        </p:txBody>
      </p:sp>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II. Genesis 32:3-21</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Jacob’s Response</a:t>
            </a:r>
          </a:p>
        </p:txBody>
      </p:sp>
      <p:pic>
        <p:nvPicPr>
          <p:cNvPr id="3" name="Picture 2">
            <a:extLst>
              <a:ext uri="{FF2B5EF4-FFF2-40B4-BE49-F238E27FC236}">
                <a16:creationId xmlns:a16="http://schemas.microsoft.com/office/drawing/2014/main" id="{D18D0570-7907-E323-3506-FD2CF544B0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874221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742950" indent="-742950" algn="ctr" eaLnBrk="1" hangingPunct="1">
              <a:buClr>
                <a:srgbClr val="CC66FF"/>
              </a:buClr>
              <a:buFont typeface="+mj-lt"/>
              <a:buAutoNum type="alphaUcPeriod" startAt="4"/>
            </a:pPr>
            <a:r>
              <a:rPr lang="en-US" sz="3600" dirty="0">
                <a:effectLst>
                  <a:outerShdw blurRad="38100" dist="38100" dir="2700000" algn="tl">
                    <a:srgbClr val="000000">
                      <a:alpha val="43137"/>
                    </a:srgbClr>
                  </a:outerShdw>
                </a:effectLst>
              </a:rPr>
              <a:t>Genesis 32:17-20a</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Jacob’s Response</a:t>
            </a:r>
          </a:p>
        </p:txBody>
      </p:sp>
      <p:sp>
        <p:nvSpPr>
          <p:cNvPr id="161795" name="Rectangle 3"/>
          <p:cNvSpPr>
            <a:spLocks noGrp="1" noChangeArrowheads="1"/>
          </p:cNvSpPr>
          <p:nvPr>
            <p:ph type="body" idx="1"/>
          </p:nvPr>
        </p:nvSpPr>
        <p:spPr>
          <a:xfrm>
            <a:off x="1066800" y="2057400"/>
            <a:ext cx="6781800" cy="41148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1</a:t>
            </a:r>
            <a:r>
              <a:rPr lang="en-US" baseline="30000" dirty="0">
                <a:effectLst>
                  <a:outerShdw blurRad="38100" dist="38100" dir="2700000" algn="tl">
                    <a:srgbClr val="000000">
                      <a:alpha val="43137"/>
                    </a:srgbClr>
                  </a:outerShdw>
                </a:effectLst>
              </a:rPr>
              <a:t>st</a:t>
            </a:r>
            <a:r>
              <a:rPr lang="en-US" dirty="0">
                <a:effectLst>
                  <a:outerShdw blurRad="38100" dist="38100" dir="2700000" algn="tl">
                    <a:srgbClr val="000000">
                      <a:alpha val="43137"/>
                    </a:srgbClr>
                  </a:outerShdw>
                </a:effectLst>
              </a:rPr>
              <a:t> group (17-18)</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Remaining 4 groups (19-20a)</a:t>
            </a: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2164747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742950" indent="-742950" algn="ctr" eaLnBrk="1" hangingPunct="1">
              <a:buClr>
                <a:srgbClr val="CC66FF"/>
              </a:buClr>
              <a:buFont typeface="+mj-lt"/>
              <a:buAutoNum type="alphaUcPeriod" startAt="4"/>
            </a:pPr>
            <a:r>
              <a:rPr lang="en-US" sz="3600" dirty="0">
                <a:effectLst>
                  <a:outerShdw blurRad="38100" dist="38100" dir="2700000" algn="tl">
                    <a:srgbClr val="000000">
                      <a:alpha val="43137"/>
                    </a:srgbClr>
                  </a:outerShdw>
                </a:effectLst>
              </a:rPr>
              <a:t>Genesis 32:17-20a</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Jacob’s Response</a:t>
            </a:r>
          </a:p>
        </p:txBody>
      </p:sp>
      <p:sp>
        <p:nvSpPr>
          <p:cNvPr id="161795" name="Rectangle 3"/>
          <p:cNvSpPr>
            <a:spLocks noGrp="1" noChangeArrowheads="1"/>
          </p:cNvSpPr>
          <p:nvPr>
            <p:ph type="body" idx="1"/>
          </p:nvPr>
        </p:nvSpPr>
        <p:spPr>
          <a:xfrm>
            <a:off x="1066800" y="2057400"/>
            <a:ext cx="6781800" cy="4114800"/>
          </a:xfrm>
        </p:spPr>
        <p:txBody>
          <a:bodyPr/>
          <a:lstStyle/>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1</a:t>
            </a:r>
            <a:r>
              <a:rPr lang="en-US" b="1" u="sng" baseline="30000" dirty="0">
                <a:solidFill>
                  <a:srgbClr val="FFFFCC"/>
                </a:solidFill>
                <a:effectLst>
                  <a:outerShdw blurRad="38100" dist="38100" dir="2700000" algn="tl">
                    <a:srgbClr val="000000">
                      <a:alpha val="43137"/>
                    </a:srgbClr>
                  </a:outerShdw>
                </a:effectLst>
              </a:rPr>
              <a:t>st</a:t>
            </a:r>
            <a:r>
              <a:rPr lang="en-US" b="1" u="sng" dirty="0">
                <a:solidFill>
                  <a:srgbClr val="FFFFCC"/>
                </a:solidFill>
                <a:effectLst>
                  <a:outerShdw blurRad="38100" dist="38100" dir="2700000" algn="tl">
                    <a:srgbClr val="000000">
                      <a:alpha val="43137"/>
                    </a:srgbClr>
                  </a:outerShdw>
                </a:effectLst>
              </a:rPr>
              <a:t> group (17-18)</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Remaining 4 groups (19-20a)</a:t>
            </a: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8365924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742950" indent="-742950" algn="ctr" eaLnBrk="1" hangingPunct="1">
              <a:buClr>
                <a:srgbClr val="00FF00"/>
              </a:buClr>
              <a:buFont typeface="+mj-lt"/>
              <a:buAutoNum type="arabicPeriod"/>
            </a:pPr>
            <a:r>
              <a:rPr lang="en-US" sz="3600" dirty="0">
                <a:effectLst>
                  <a:outerShdw blurRad="38100" dist="38100" dir="2700000" algn="tl">
                    <a:srgbClr val="000000">
                      <a:alpha val="43137"/>
                    </a:srgbClr>
                  </a:outerShdw>
                </a:effectLst>
              </a:rPr>
              <a:t>Genesis 32:17-18</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First Group</a:t>
            </a:r>
          </a:p>
        </p:txBody>
      </p:sp>
      <p:sp>
        <p:nvSpPr>
          <p:cNvPr id="161795" name="Rectangle 3"/>
          <p:cNvSpPr>
            <a:spLocks noGrp="1" noChangeArrowheads="1"/>
          </p:cNvSpPr>
          <p:nvPr>
            <p:ph type="body" idx="1"/>
          </p:nvPr>
        </p:nvSpPr>
        <p:spPr>
          <a:xfrm>
            <a:off x="986602" y="2057400"/>
            <a:ext cx="6176197" cy="2743200"/>
          </a:xfrm>
        </p:spPr>
        <p:txBody>
          <a:bodyPr/>
          <a:lstStyle/>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Esau’s anticipated questions (17)</a:t>
            </a:r>
          </a:p>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Answers (18)</a:t>
            </a:r>
          </a:p>
        </p:txBody>
      </p:sp>
      <p:pic>
        <p:nvPicPr>
          <p:cNvPr id="2" name="Picture 1">
            <a:extLst>
              <a:ext uri="{FF2B5EF4-FFF2-40B4-BE49-F238E27FC236}">
                <a16:creationId xmlns:a16="http://schemas.microsoft.com/office/drawing/2014/main" id="{362121EE-5045-1042-0924-76C26DB12A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3688836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742950" indent="-742950" algn="ctr" eaLnBrk="1" hangingPunct="1">
              <a:buClr>
                <a:srgbClr val="00FF00"/>
              </a:buClr>
              <a:buFont typeface="+mj-lt"/>
              <a:buAutoNum type="arabicPeriod"/>
            </a:pPr>
            <a:r>
              <a:rPr lang="en-US" sz="3600" dirty="0">
                <a:effectLst>
                  <a:outerShdw blurRad="38100" dist="38100" dir="2700000" algn="tl">
                    <a:srgbClr val="000000">
                      <a:alpha val="43137"/>
                    </a:srgbClr>
                  </a:outerShdw>
                </a:effectLst>
              </a:rPr>
              <a:t>Genesis 32:17-18</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First Group</a:t>
            </a:r>
          </a:p>
        </p:txBody>
      </p:sp>
      <p:sp>
        <p:nvSpPr>
          <p:cNvPr id="161795" name="Rectangle 3"/>
          <p:cNvSpPr>
            <a:spLocks noGrp="1" noChangeArrowheads="1"/>
          </p:cNvSpPr>
          <p:nvPr>
            <p:ph type="body" idx="1"/>
          </p:nvPr>
        </p:nvSpPr>
        <p:spPr>
          <a:xfrm>
            <a:off x="986602" y="2057400"/>
            <a:ext cx="6480998" cy="2743200"/>
          </a:xfrm>
        </p:spPr>
        <p:txBody>
          <a:bodyPr/>
          <a:lstStyle/>
          <a:p>
            <a:pPr marL="514350" lvl="3" indent="-514350" eaLnBrk="1" hangingPunct="1">
              <a:spcBef>
                <a:spcPts val="0"/>
              </a:spcBef>
              <a:spcAft>
                <a:spcPts val="3000"/>
              </a:spcAft>
              <a:buClr>
                <a:srgbClr val="FFC000"/>
              </a:buClr>
              <a:buFont typeface="+mj-lt"/>
              <a:buAutoNum type="alphaLcParenR"/>
              <a:defRPr/>
            </a:pPr>
            <a:r>
              <a:rPr lang="en-US" b="1" u="sng" dirty="0">
                <a:solidFill>
                  <a:srgbClr val="FFFFCC"/>
                </a:solidFill>
                <a:effectLst>
                  <a:outerShdw blurRad="38100" dist="38100" dir="2700000" algn="tl">
                    <a:srgbClr val="000000">
                      <a:alpha val="43137"/>
                    </a:srgbClr>
                  </a:outerShdw>
                </a:effectLst>
              </a:rPr>
              <a:t>Esau’s anticipated questions (17)</a:t>
            </a:r>
          </a:p>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Answers (18)</a:t>
            </a:r>
          </a:p>
        </p:txBody>
      </p:sp>
      <p:pic>
        <p:nvPicPr>
          <p:cNvPr id="2" name="Picture 1">
            <a:extLst>
              <a:ext uri="{FF2B5EF4-FFF2-40B4-BE49-F238E27FC236}">
                <a16:creationId xmlns:a16="http://schemas.microsoft.com/office/drawing/2014/main" id="{362121EE-5045-1042-0924-76C26DB12A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635020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742950" indent="-742950" algn="ctr" eaLnBrk="1" hangingPunct="1">
              <a:buClr>
                <a:srgbClr val="00FF00"/>
              </a:buClr>
              <a:buFont typeface="+mj-lt"/>
              <a:buAutoNum type="alphaLcParenR"/>
            </a:pPr>
            <a:r>
              <a:rPr lang="en-US" sz="3600" dirty="0">
                <a:effectLst>
                  <a:outerShdw blurRad="38100" dist="38100" dir="2700000" algn="tl">
                    <a:srgbClr val="000000">
                      <a:alpha val="43137"/>
                    </a:srgbClr>
                  </a:outerShdw>
                </a:effectLst>
              </a:rPr>
              <a:t>Genesis 32:17</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Esau’s Anticipated Questions</a:t>
            </a:r>
          </a:p>
        </p:txBody>
      </p:sp>
      <p:sp>
        <p:nvSpPr>
          <p:cNvPr id="161795" name="Rectangle 3"/>
          <p:cNvSpPr>
            <a:spLocks noGrp="1" noChangeArrowheads="1"/>
          </p:cNvSpPr>
          <p:nvPr>
            <p:ph type="body" idx="1"/>
          </p:nvPr>
        </p:nvSpPr>
        <p:spPr>
          <a:xfrm>
            <a:off x="986602" y="2057400"/>
            <a:ext cx="6633398" cy="2743200"/>
          </a:xfrm>
        </p:spPr>
        <p:txBody>
          <a:bodyPr/>
          <a:lstStyle/>
          <a:p>
            <a:pPr marL="571500" lvl="3" indent="-571500" eaLnBrk="1" hangingPunct="1">
              <a:spcBef>
                <a:spcPts val="0"/>
              </a:spcBef>
              <a:spcAft>
                <a:spcPts val="3000"/>
              </a:spcAft>
              <a:buClr>
                <a:schemeClr val="tx2"/>
              </a:buClr>
              <a:buFont typeface="+mj-lt"/>
              <a:buAutoNum type="romanLcPeriod"/>
              <a:defRPr/>
            </a:pPr>
            <a:r>
              <a:rPr lang="en-US" dirty="0">
                <a:effectLst>
                  <a:outerShdw blurRad="38100" dist="38100" dir="2700000" algn="tl">
                    <a:srgbClr val="000000">
                      <a:alpha val="43137"/>
                    </a:srgbClr>
                  </a:outerShdw>
                </a:effectLst>
              </a:rPr>
              <a:t>Whose are you? (17a)</a:t>
            </a:r>
          </a:p>
          <a:p>
            <a:pPr marL="571500" lvl="3" indent="-571500" eaLnBrk="1" hangingPunct="1">
              <a:spcBef>
                <a:spcPts val="0"/>
              </a:spcBef>
              <a:spcAft>
                <a:spcPts val="3000"/>
              </a:spcAft>
              <a:buClr>
                <a:schemeClr val="tx2"/>
              </a:buClr>
              <a:buFont typeface="+mj-lt"/>
              <a:buAutoNum type="romanLcPeriod"/>
              <a:defRPr/>
            </a:pPr>
            <a:r>
              <a:rPr lang="en-US" dirty="0">
                <a:effectLst>
                  <a:outerShdw blurRad="38100" dist="38100" dir="2700000" algn="tl">
                    <a:srgbClr val="000000">
                      <a:alpha val="43137"/>
                    </a:srgbClr>
                  </a:outerShdw>
                </a:effectLst>
              </a:rPr>
              <a:t>Where are you going? (17b)</a:t>
            </a:r>
          </a:p>
          <a:p>
            <a:pPr marL="571500" lvl="3" indent="-571500" eaLnBrk="1" hangingPunct="1">
              <a:spcBef>
                <a:spcPts val="0"/>
              </a:spcBef>
              <a:spcAft>
                <a:spcPts val="3000"/>
              </a:spcAft>
              <a:buClr>
                <a:schemeClr val="tx2"/>
              </a:buClr>
              <a:buFont typeface="+mj-lt"/>
              <a:buAutoNum type="romanLcPeriod"/>
              <a:defRPr/>
            </a:pPr>
            <a:r>
              <a:rPr lang="en-US" dirty="0">
                <a:effectLst>
                  <a:outerShdw blurRad="38100" dist="38100" dir="2700000" algn="tl">
                    <a:srgbClr val="000000">
                      <a:alpha val="43137"/>
                    </a:srgbClr>
                  </a:outerShdw>
                </a:effectLst>
              </a:rPr>
              <a:t>Whose are these behind you? (17c)</a:t>
            </a:r>
          </a:p>
        </p:txBody>
      </p:sp>
      <p:pic>
        <p:nvPicPr>
          <p:cNvPr id="2" name="Picture 1">
            <a:extLst>
              <a:ext uri="{FF2B5EF4-FFF2-40B4-BE49-F238E27FC236}">
                <a16:creationId xmlns:a16="http://schemas.microsoft.com/office/drawing/2014/main" id="{362121EE-5045-1042-0924-76C26DB12A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7224833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742950" indent="-742950" algn="ctr" eaLnBrk="1" hangingPunct="1">
              <a:buClr>
                <a:srgbClr val="00FF00"/>
              </a:buClr>
              <a:buFont typeface="+mj-lt"/>
              <a:buAutoNum type="alphaLcParenR"/>
            </a:pPr>
            <a:r>
              <a:rPr lang="en-US" sz="3600" dirty="0">
                <a:effectLst>
                  <a:outerShdw blurRad="38100" dist="38100" dir="2700000" algn="tl">
                    <a:srgbClr val="000000">
                      <a:alpha val="43137"/>
                    </a:srgbClr>
                  </a:outerShdw>
                </a:effectLst>
              </a:rPr>
              <a:t>Genesis 32:17</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Esau’s Anticipated Questions</a:t>
            </a:r>
          </a:p>
        </p:txBody>
      </p:sp>
      <p:sp>
        <p:nvSpPr>
          <p:cNvPr id="161795" name="Rectangle 3"/>
          <p:cNvSpPr>
            <a:spLocks noGrp="1" noChangeArrowheads="1"/>
          </p:cNvSpPr>
          <p:nvPr>
            <p:ph type="body" idx="1"/>
          </p:nvPr>
        </p:nvSpPr>
        <p:spPr>
          <a:xfrm>
            <a:off x="986602" y="2057400"/>
            <a:ext cx="6633398" cy="2743200"/>
          </a:xfrm>
        </p:spPr>
        <p:txBody>
          <a:bodyPr/>
          <a:lstStyle/>
          <a:p>
            <a:pPr marL="571500" lvl="3" indent="-571500" eaLnBrk="1" hangingPunct="1">
              <a:spcBef>
                <a:spcPts val="0"/>
              </a:spcBef>
              <a:spcAft>
                <a:spcPts val="3000"/>
              </a:spcAft>
              <a:buClr>
                <a:schemeClr val="tx2"/>
              </a:buClr>
              <a:buFont typeface="+mj-lt"/>
              <a:buAutoNum type="romanLcPeriod"/>
              <a:defRPr/>
            </a:pPr>
            <a:r>
              <a:rPr lang="en-US" b="1" u="sng" dirty="0">
                <a:solidFill>
                  <a:srgbClr val="FFFFCC"/>
                </a:solidFill>
                <a:effectLst>
                  <a:outerShdw blurRad="38100" dist="38100" dir="2700000" algn="tl">
                    <a:srgbClr val="000000">
                      <a:alpha val="43137"/>
                    </a:srgbClr>
                  </a:outerShdw>
                </a:effectLst>
              </a:rPr>
              <a:t>Whose are you? (17a)</a:t>
            </a:r>
          </a:p>
          <a:p>
            <a:pPr marL="571500" lvl="3" indent="-571500" eaLnBrk="1" hangingPunct="1">
              <a:spcBef>
                <a:spcPts val="0"/>
              </a:spcBef>
              <a:spcAft>
                <a:spcPts val="3000"/>
              </a:spcAft>
              <a:buClr>
                <a:schemeClr val="tx2"/>
              </a:buClr>
              <a:buFont typeface="+mj-lt"/>
              <a:buAutoNum type="romanLcPeriod"/>
              <a:defRPr/>
            </a:pPr>
            <a:r>
              <a:rPr lang="en-US" dirty="0">
                <a:effectLst>
                  <a:outerShdw blurRad="38100" dist="38100" dir="2700000" algn="tl">
                    <a:srgbClr val="000000">
                      <a:alpha val="43137"/>
                    </a:srgbClr>
                  </a:outerShdw>
                </a:effectLst>
              </a:rPr>
              <a:t>Where are you going? (17b)</a:t>
            </a:r>
          </a:p>
          <a:p>
            <a:pPr marL="571500" lvl="3" indent="-571500" eaLnBrk="1" hangingPunct="1">
              <a:spcBef>
                <a:spcPts val="0"/>
              </a:spcBef>
              <a:spcAft>
                <a:spcPts val="3000"/>
              </a:spcAft>
              <a:buClr>
                <a:schemeClr val="tx2"/>
              </a:buClr>
              <a:buFont typeface="+mj-lt"/>
              <a:buAutoNum type="romanLcPeriod"/>
              <a:defRPr/>
            </a:pPr>
            <a:r>
              <a:rPr lang="en-US" dirty="0">
                <a:effectLst>
                  <a:outerShdw blurRad="38100" dist="38100" dir="2700000" algn="tl">
                    <a:srgbClr val="000000">
                      <a:alpha val="43137"/>
                    </a:srgbClr>
                  </a:outerShdw>
                </a:effectLst>
              </a:rPr>
              <a:t>Whose are these behind you? (17c)</a:t>
            </a:r>
          </a:p>
        </p:txBody>
      </p:sp>
      <p:pic>
        <p:nvPicPr>
          <p:cNvPr id="2" name="Picture 1">
            <a:extLst>
              <a:ext uri="{FF2B5EF4-FFF2-40B4-BE49-F238E27FC236}">
                <a16:creationId xmlns:a16="http://schemas.microsoft.com/office/drawing/2014/main" id="{362121EE-5045-1042-0924-76C26DB12A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0758354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742950" indent="-742950" algn="ctr" eaLnBrk="1" hangingPunct="1">
              <a:buClr>
                <a:srgbClr val="00FF00"/>
              </a:buClr>
              <a:buFont typeface="+mj-lt"/>
              <a:buAutoNum type="alphaLcParenR"/>
            </a:pPr>
            <a:r>
              <a:rPr lang="en-US" sz="3600" dirty="0">
                <a:effectLst>
                  <a:outerShdw blurRad="38100" dist="38100" dir="2700000" algn="tl">
                    <a:srgbClr val="000000">
                      <a:alpha val="43137"/>
                    </a:srgbClr>
                  </a:outerShdw>
                </a:effectLst>
              </a:rPr>
              <a:t>Genesis 32:17</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Esau’s Anticipated Questions</a:t>
            </a:r>
          </a:p>
        </p:txBody>
      </p:sp>
      <p:sp>
        <p:nvSpPr>
          <p:cNvPr id="161795" name="Rectangle 3"/>
          <p:cNvSpPr>
            <a:spLocks noGrp="1" noChangeArrowheads="1"/>
          </p:cNvSpPr>
          <p:nvPr>
            <p:ph type="body" idx="1"/>
          </p:nvPr>
        </p:nvSpPr>
        <p:spPr>
          <a:xfrm>
            <a:off x="986602" y="2057400"/>
            <a:ext cx="6633398" cy="2743200"/>
          </a:xfrm>
        </p:spPr>
        <p:txBody>
          <a:bodyPr/>
          <a:lstStyle/>
          <a:p>
            <a:pPr marL="571500" lvl="3" indent="-571500" eaLnBrk="1" hangingPunct="1">
              <a:spcBef>
                <a:spcPts val="0"/>
              </a:spcBef>
              <a:spcAft>
                <a:spcPts val="3000"/>
              </a:spcAft>
              <a:buClr>
                <a:schemeClr val="tx2"/>
              </a:buClr>
              <a:buFont typeface="+mj-lt"/>
              <a:buAutoNum type="romanLcPeriod"/>
              <a:defRPr/>
            </a:pPr>
            <a:r>
              <a:rPr lang="en-US" dirty="0">
                <a:effectLst>
                  <a:outerShdw blurRad="38100" dist="38100" dir="2700000" algn="tl">
                    <a:srgbClr val="000000">
                      <a:alpha val="43137"/>
                    </a:srgbClr>
                  </a:outerShdw>
                </a:effectLst>
              </a:rPr>
              <a:t>Whose are you? (17a)</a:t>
            </a:r>
          </a:p>
          <a:p>
            <a:pPr marL="571500" lvl="3" indent="-571500" eaLnBrk="1" hangingPunct="1">
              <a:spcBef>
                <a:spcPts val="0"/>
              </a:spcBef>
              <a:spcAft>
                <a:spcPts val="3000"/>
              </a:spcAft>
              <a:buClr>
                <a:schemeClr val="tx2"/>
              </a:buClr>
              <a:buFont typeface="+mj-lt"/>
              <a:buAutoNum type="romanLcPeriod"/>
              <a:defRPr/>
            </a:pPr>
            <a:r>
              <a:rPr lang="en-US" b="1" u="sng" dirty="0">
                <a:solidFill>
                  <a:srgbClr val="FFFFCC"/>
                </a:solidFill>
                <a:effectLst>
                  <a:outerShdw blurRad="38100" dist="38100" dir="2700000" algn="tl">
                    <a:srgbClr val="000000">
                      <a:alpha val="43137"/>
                    </a:srgbClr>
                  </a:outerShdw>
                </a:effectLst>
              </a:rPr>
              <a:t>Where are you going? (17b)</a:t>
            </a:r>
          </a:p>
          <a:p>
            <a:pPr marL="571500" lvl="3" indent="-571500" eaLnBrk="1" hangingPunct="1">
              <a:spcBef>
                <a:spcPts val="0"/>
              </a:spcBef>
              <a:spcAft>
                <a:spcPts val="3000"/>
              </a:spcAft>
              <a:buClr>
                <a:schemeClr val="tx2"/>
              </a:buClr>
              <a:buFont typeface="+mj-lt"/>
              <a:buAutoNum type="romanLcPeriod"/>
              <a:defRPr/>
            </a:pPr>
            <a:r>
              <a:rPr lang="en-US" dirty="0">
                <a:effectLst>
                  <a:outerShdw blurRad="38100" dist="38100" dir="2700000" algn="tl">
                    <a:srgbClr val="000000">
                      <a:alpha val="43137"/>
                    </a:srgbClr>
                  </a:outerShdw>
                </a:effectLst>
              </a:rPr>
              <a:t>Whose are these behind you? (17c)</a:t>
            </a:r>
          </a:p>
        </p:txBody>
      </p:sp>
      <p:pic>
        <p:nvPicPr>
          <p:cNvPr id="2" name="Picture 1">
            <a:extLst>
              <a:ext uri="{FF2B5EF4-FFF2-40B4-BE49-F238E27FC236}">
                <a16:creationId xmlns:a16="http://schemas.microsoft.com/office/drawing/2014/main" id="{362121EE-5045-1042-0924-76C26DB12A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40216704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26742" y="137160"/>
            <a:ext cx="8938517" cy="6583680"/>
          </a:xfrm>
          <a:prstGeom prst="rect">
            <a:avLst/>
          </a:prstGeom>
        </p:spPr>
      </p:pic>
      <p:sp>
        <p:nvSpPr>
          <p:cNvPr id="6" name="Oval 7">
            <a:extLst>
              <a:ext uri="{FF2B5EF4-FFF2-40B4-BE49-F238E27FC236}">
                <a16:creationId xmlns:a16="http://schemas.microsoft.com/office/drawing/2014/main" id="{F882EAB0-01C5-4E90-9A67-7AA912D992E2}"/>
              </a:ext>
            </a:extLst>
          </p:cNvPr>
          <p:cNvSpPr>
            <a:spLocks noChangeArrowheads="1"/>
          </p:cNvSpPr>
          <p:nvPr/>
        </p:nvSpPr>
        <p:spPr bwMode="auto">
          <a:xfrm>
            <a:off x="5067300" y="609600"/>
            <a:ext cx="1752600" cy="609600"/>
          </a:xfrm>
          <a:prstGeom prst="ellipse">
            <a:avLst/>
          </a:prstGeom>
          <a:noFill/>
          <a:ln w="762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dirty="0">
              <a:latin typeface="Calibri" panose="020F0502020204030204" pitchFamily="34" charset="0"/>
              <a:cs typeface="Calibri" panose="020F0502020204030204" pitchFamily="34" charset="0"/>
            </a:endParaRPr>
          </a:p>
        </p:txBody>
      </p:sp>
      <p:sp>
        <p:nvSpPr>
          <p:cNvPr id="5" name="Oval 7">
            <a:extLst>
              <a:ext uri="{FF2B5EF4-FFF2-40B4-BE49-F238E27FC236}">
                <a16:creationId xmlns:a16="http://schemas.microsoft.com/office/drawing/2014/main" id="{4752FD6B-7872-4DF6-8E18-7885AC122007}"/>
              </a:ext>
            </a:extLst>
          </p:cNvPr>
          <p:cNvSpPr>
            <a:spLocks noChangeArrowheads="1"/>
          </p:cNvSpPr>
          <p:nvPr/>
        </p:nvSpPr>
        <p:spPr bwMode="auto">
          <a:xfrm>
            <a:off x="3886200" y="2057400"/>
            <a:ext cx="1752600" cy="2438400"/>
          </a:xfrm>
          <a:prstGeom prst="ellipse">
            <a:avLst/>
          </a:prstGeom>
          <a:noFill/>
          <a:ln w="762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172620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742950" indent="-742950" algn="ctr" eaLnBrk="1" hangingPunct="1">
              <a:buClr>
                <a:srgbClr val="00FF00"/>
              </a:buClr>
              <a:buFont typeface="+mj-lt"/>
              <a:buAutoNum type="alphaLcParenR"/>
            </a:pPr>
            <a:r>
              <a:rPr lang="en-US" sz="3600" dirty="0">
                <a:effectLst>
                  <a:outerShdw blurRad="38100" dist="38100" dir="2700000" algn="tl">
                    <a:srgbClr val="000000">
                      <a:alpha val="43137"/>
                    </a:srgbClr>
                  </a:outerShdw>
                </a:effectLst>
              </a:rPr>
              <a:t>Genesis 32:17</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Esau’s Anticipated Questions</a:t>
            </a:r>
          </a:p>
        </p:txBody>
      </p:sp>
      <p:sp>
        <p:nvSpPr>
          <p:cNvPr id="161795" name="Rectangle 3"/>
          <p:cNvSpPr>
            <a:spLocks noGrp="1" noChangeArrowheads="1"/>
          </p:cNvSpPr>
          <p:nvPr>
            <p:ph type="body" idx="1"/>
          </p:nvPr>
        </p:nvSpPr>
        <p:spPr>
          <a:xfrm>
            <a:off x="986602" y="2057400"/>
            <a:ext cx="6785798" cy="2743200"/>
          </a:xfrm>
        </p:spPr>
        <p:txBody>
          <a:bodyPr/>
          <a:lstStyle/>
          <a:p>
            <a:pPr marL="571500" lvl="3" indent="-571500" eaLnBrk="1" hangingPunct="1">
              <a:spcBef>
                <a:spcPts val="0"/>
              </a:spcBef>
              <a:spcAft>
                <a:spcPts val="3000"/>
              </a:spcAft>
              <a:buClr>
                <a:schemeClr val="tx2"/>
              </a:buClr>
              <a:buFont typeface="+mj-lt"/>
              <a:buAutoNum type="romanLcPeriod"/>
              <a:defRPr/>
            </a:pPr>
            <a:r>
              <a:rPr lang="en-US" dirty="0">
                <a:effectLst>
                  <a:outerShdw blurRad="38100" dist="38100" dir="2700000" algn="tl">
                    <a:srgbClr val="000000">
                      <a:alpha val="43137"/>
                    </a:srgbClr>
                  </a:outerShdw>
                </a:effectLst>
              </a:rPr>
              <a:t>Whose are you? (17a)</a:t>
            </a:r>
          </a:p>
          <a:p>
            <a:pPr marL="571500" lvl="3" indent="-571500" eaLnBrk="1" hangingPunct="1">
              <a:spcBef>
                <a:spcPts val="0"/>
              </a:spcBef>
              <a:spcAft>
                <a:spcPts val="3000"/>
              </a:spcAft>
              <a:buClr>
                <a:schemeClr val="tx2"/>
              </a:buClr>
              <a:buFont typeface="+mj-lt"/>
              <a:buAutoNum type="romanLcPeriod"/>
              <a:defRPr/>
            </a:pPr>
            <a:r>
              <a:rPr lang="en-US" dirty="0">
                <a:effectLst>
                  <a:outerShdw blurRad="38100" dist="38100" dir="2700000" algn="tl">
                    <a:srgbClr val="000000">
                      <a:alpha val="43137"/>
                    </a:srgbClr>
                  </a:outerShdw>
                </a:effectLst>
              </a:rPr>
              <a:t>Where are you going? (17b)</a:t>
            </a:r>
          </a:p>
          <a:p>
            <a:pPr marL="571500" lvl="3" indent="-571500" eaLnBrk="1" hangingPunct="1">
              <a:spcBef>
                <a:spcPts val="0"/>
              </a:spcBef>
              <a:spcAft>
                <a:spcPts val="3000"/>
              </a:spcAft>
              <a:buClr>
                <a:schemeClr val="tx2"/>
              </a:buClr>
              <a:buFont typeface="+mj-lt"/>
              <a:buAutoNum type="romanLcPeriod"/>
              <a:defRPr/>
            </a:pPr>
            <a:r>
              <a:rPr lang="en-US" b="1" u="sng" dirty="0">
                <a:solidFill>
                  <a:srgbClr val="FFFFCC"/>
                </a:solidFill>
                <a:effectLst>
                  <a:outerShdw blurRad="38100" dist="38100" dir="2700000" algn="tl">
                    <a:srgbClr val="000000">
                      <a:alpha val="43137"/>
                    </a:srgbClr>
                  </a:outerShdw>
                </a:effectLst>
              </a:rPr>
              <a:t>Whose are these behind you? (17c)</a:t>
            </a:r>
          </a:p>
        </p:txBody>
      </p:sp>
      <p:pic>
        <p:nvPicPr>
          <p:cNvPr id="2" name="Picture 1">
            <a:extLst>
              <a:ext uri="{FF2B5EF4-FFF2-40B4-BE49-F238E27FC236}">
                <a16:creationId xmlns:a16="http://schemas.microsoft.com/office/drawing/2014/main" id="{362121EE-5045-1042-0924-76C26DB12A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432504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742950" indent="-742950" algn="ctr" eaLnBrk="1" hangingPunct="1">
              <a:buClr>
                <a:srgbClr val="00FF00"/>
              </a:buClr>
              <a:buFont typeface="+mj-lt"/>
              <a:buAutoNum type="arabicPeriod"/>
            </a:pPr>
            <a:r>
              <a:rPr lang="en-US" sz="3600" dirty="0">
                <a:effectLst>
                  <a:outerShdw blurRad="38100" dist="38100" dir="2700000" algn="tl">
                    <a:srgbClr val="000000">
                      <a:alpha val="43137"/>
                    </a:srgbClr>
                  </a:outerShdw>
                </a:effectLst>
              </a:rPr>
              <a:t>Genesis 32:17-18</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First Group</a:t>
            </a:r>
          </a:p>
        </p:txBody>
      </p:sp>
      <p:sp>
        <p:nvSpPr>
          <p:cNvPr id="161795" name="Rectangle 3"/>
          <p:cNvSpPr>
            <a:spLocks noGrp="1" noChangeArrowheads="1"/>
          </p:cNvSpPr>
          <p:nvPr>
            <p:ph type="body" idx="1"/>
          </p:nvPr>
        </p:nvSpPr>
        <p:spPr>
          <a:xfrm>
            <a:off x="986602" y="2057400"/>
            <a:ext cx="6176197" cy="1219200"/>
          </a:xfrm>
        </p:spPr>
        <p:txBody>
          <a:bodyPr/>
          <a:lstStyle/>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Esau’s anticipated questions (17)</a:t>
            </a:r>
          </a:p>
          <a:p>
            <a:pPr marL="514350" lvl="3" indent="-514350" eaLnBrk="1" hangingPunct="1">
              <a:spcBef>
                <a:spcPts val="0"/>
              </a:spcBef>
              <a:spcAft>
                <a:spcPts val="3000"/>
              </a:spcAft>
              <a:buClr>
                <a:srgbClr val="FFC000"/>
              </a:buClr>
              <a:buFont typeface="+mj-lt"/>
              <a:buAutoNum type="alphaLcParenR"/>
              <a:defRPr/>
            </a:pPr>
            <a:r>
              <a:rPr lang="en-US" b="1" u="sng" dirty="0">
                <a:solidFill>
                  <a:srgbClr val="FFFFCC"/>
                </a:solidFill>
                <a:effectLst>
                  <a:outerShdw blurRad="38100" dist="38100" dir="2700000" algn="tl">
                    <a:srgbClr val="000000">
                      <a:alpha val="43137"/>
                    </a:srgbClr>
                  </a:outerShdw>
                </a:effectLst>
              </a:rPr>
              <a:t>Answers (18)</a:t>
            </a:r>
          </a:p>
        </p:txBody>
      </p:sp>
      <p:pic>
        <p:nvPicPr>
          <p:cNvPr id="2" name="Picture 1">
            <a:extLst>
              <a:ext uri="{FF2B5EF4-FFF2-40B4-BE49-F238E27FC236}">
                <a16:creationId xmlns:a16="http://schemas.microsoft.com/office/drawing/2014/main" id="{362121EE-5045-1042-0924-76C26DB12A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6840337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742950" indent="-742950" algn="ctr" eaLnBrk="1" hangingPunct="1">
              <a:buClr>
                <a:srgbClr val="00FF00"/>
              </a:buClr>
              <a:buFont typeface="+mj-lt"/>
              <a:buAutoNum type="alphaLcParenR" startAt="2"/>
            </a:pPr>
            <a:r>
              <a:rPr lang="en-US" sz="3600" dirty="0">
                <a:effectLst>
                  <a:outerShdw blurRad="38100" dist="38100" dir="2700000" algn="tl">
                    <a:srgbClr val="000000">
                      <a:alpha val="43137"/>
                    </a:srgbClr>
                  </a:outerShdw>
                </a:effectLst>
              </a:rPr>
              <a:t>Genesis 32:18</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Answers</a:t>
            </a:r>
          </a:p>
        </p:txBody>
      </p:sp>
      <p:sp>
        <p:nvSpPr>
          <p:cNvPr id="161795" name="Rectangle 3"/>
          <p:cNvSpPr>
            <a:spLocks noGrp="1" noChangeArrowheads="1"/>
          </p:cNvSpPr>
          <p:nvPr>
            <p:ph type="body" idx="1"/>
          </p:nvPr>
        </p:nvSpPr>
        <p:spPr>
          <a:xfrm>
            <a:off x="986602" y="2057400"/>
            <a:ext cx="6633398" cy="1219200"/>
          </a:xfrm>
        </p:spPr>
        <p:txBody>
          <a:bodyPr/>
          <a:lstStyle/>
          <a:p>
            <a:pPr marL="571500" lvl="3" indent="-571500" eaLnBrk="1" hangingPunct="1">
              <a:spcBef>
                <a:spcPts val="0"/>
              </a:spcBef>
              <a:spcAft>
                <a:spcPts val="3000"/>
              </a:spcAft>
              <a:buClr>
                <a:schemeClr val="tx2"/>
              </a:buClr>
              <a:buFont typeface="+mj-lt"/>
              <a:buAutoNum type="romanLcPeriod"/>
              <a:defRPr/>
            </a:pPr>
            <a:r>
              <a:rPr lang="en-US" dirty="0">
                <a:effectLst>
                  <a:outerShdw blurRad="38100" dist="38100" dir="2700000" algn="tl">
                    <a:srgbClr val="000000">
                      <a:alpha val="43137"/>
                    </a:srgbClr>
                  </a:outerShdw>
                </a:effectLst>
              </a:rPr>
              <a:t>They belong to Jacob (18a)</a:t>
            </a:r>
          </a:p>
          <a:p>
            <a:pPr marL="571500" lvl="3" indent="-571500" eaLnBrk="1" hangingPunct="1">
              <a:spcBef>
                <a:spcPts val="0"/>
              </a:spcBef>
              <a:spcAft>
                <a:spcPts val="3000"/>
              </a:spcAft>
              <a:buClr>
                <a:schemeClr val="tx2"/>
              </a:buClr>
              <a:buFont typeface="+mj-lt"/>
              <a:buAutoNum type="romanLcPeriod"/>
              <a:defRPr/>
            </a:pPr>
            <a:r>
              <a:rPr lang="en-US" dirty="0">
                <a:effectLst>
                  <a:outerShdw blurRad="38100" dist="38100" dir="2700000" algn="tl">
                    <a:srgbClr val="000000">
                      <a:alpha val="43137"/>
                    </a:srgbClr>
                  </a:outerShdw>
                </a:effectLst>
              </a:rPr>
              <a:t>Present sent to Esau (18b)</a:t>
            </a:r>
          </a:p>
          <a:p>
            <a:pPr marL="571500" lvl="3" indent="-571500" eaLnBrk="1" hangingPunct="1">
              <a:spcBef>
                <a:spcPts val="0"/>
              </a:spcBef>
              <a:spcAft>
                <a:spcPts val="3000"/>
              </a:spcAft>
              <a:buClr>
                <a:schemeClr val="tx2"/>
              </a:buClr>
              <a:buFont typeface="+mj-lt"/>
              <a:buAutoNum type="romanLcPeriod"/>
              <a:defRPr/>
            </a:pPr>
            <a:r>
              <a:rPr lang="en-US" dirty="0">
                <a:effectLst>
                  <a:outerShdw blurRad="38100" dist="38100" dir="2700000" algn="tl">
                    <a:srgbClr val="000000">
                      <a:alpha val="43137"/>
                    </a:srgbClr>
                  </a:outerShdw>
                </a:effectLst>
              </a:rPr>
              <a:t>Jacob is behind us (18c)</a:t>
            </a:r>
          </a:p>
        </p:txBody>
      </p:sp>
      <p:pic>
        <p:nvPicPr>
          <p:cNvPr id="2" name="Picture 1">
            <a:extLst>
              <a:ext uri="{FF2B5EF4-FFF2-40B4-BE49-F238E27FC236}">
                <a16:creationId xmlns:a16="http://schemas.microsoft.com/office/drawing/2014/main" id="{362121EE-5045-1042-0924-76C26DB12A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8073638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742950" indent="-742950" algn="ctr" eaLnBrk="1" hangingPunct="1">
              <a:buClr>
                <a:srgbClr val="00FF00"/>
              </a:buClr>
              <a:buFont typeface="+mj-lt"/>
              <a:buAutoNum type="alphaLcParenR" startAt="2"/>
            </a:pPr>
            <a:r>
              <a:rPr lang="en-US" sz="3600" dirty="0">
                <a:effectLst>
                  <a:outerShdw blurRad="38100" dist="38100" dir="2700000" algn="tl">
                    <a:srgbClr val="000000">
                      <a:alpha val="43137"/>
                    </a:srgbClr>
                  </a:outerShdw>
                </a:effectLst>
              </a:rPr>
              <a:t>Genesis 32:18</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Answers</a:t>
            </a:r>
          </a:p>
        </p:txBody>
      </p:sp>
      <p:sp>
        <p:nvSpPr>
          <p:cNvPr id="161795" name="Rectangle 3"/>
          <p:cNvSpPr>
            <a:spLocks noGrp="1" noChangeArrowheads="1"/>
          </p:cNvSpPr>
          <p:nvPr>
            <p:ph type="body" idx="1"/>
          </p:nvPr>
        </p:nvSpPr>
        <p:spPr>
          <a:xfrm>
            <a:off x="986602" y="2057400"/>
            <a:ext cx="6633398" cy="1219200"/>
          </a:xfrm>
        </p:spPr>
        <p:txBody>
          <a:bodyPr/>
          <a:lstStyle/>
          <a:p>
            <a:pPr marL="571500" lvl="3" indent="-571500" eaLnBrk="1" hangingPunct="1">
              <a:spcBef>
                <a:spcPts val="0"/>
              </a:spcBef>
              <a:spcAft>
                <a:spcPts val="3000"/>
              </a:spcAft>
              <a:buClr>
                <a:schemeClr val="tx2"/>
              </a:buClr>
              <a:buFont typeface="+mj-lt"/>
              <a:buAutoNum type="romanLcPeriod"/>
              <a:defRPr/>
            </a:pPr>
            <a:r>
              <a:rPr lang="en-US" b="1" u="sng" dirty="0">
                <a:solidFill>
                  <a:srgbClr val="FFFFCC"/>
                </a:solidFill>
                <a:effectLst>
                  <a:outerShdw blurRad="38100" dist="38100" dir="2700000" algn="tl">
                    <a:srgbClr val="000000">
                      <a:alpha val="43137"/>
                    </a:srgbClr>
                  </a:outerShdw>
                </a:effectLst>
              </a:rPr>
              <a:t>They belong to Jacob (18a)</a:t>
            </a:r>
          </a:p>
          <a:p>
            <a:pPr marL="571500" lvl="3" indent="-571500" eaLnBrk="1" hangingPunct="1">
              <a:spcBef>
                <a:spcPts val="0"/>
              </a:spcBef>
              <a:spcAft>
                <a:spcPts val="3000"/>
              </a:spcAft>
              <a:buClr>
                <a:schemeClr val="tx2"/>
              </a:buClr>
              <a:buFont typeface="+mj-lt"/>
              <a:buAutoNum type="romanLcPeriod"/>
              <a:defRPr/>
            </a:pPr>
            <a:r>
              <a:rPr lang="en-US" dirty="0">
                <a:effectLst>
                  <a:outerShdw blurRad="38100" dist="38100" dir="2700000" algn="tl">
                    <a:srgbClr val="000000">
                      <a:alpha val="43137"/>
                    </a:srgbClr>
                  </a:outerShdw>
                </a:effectLst>
              </a:rPr>
              <a:t>Present sent to Esau (18b)</a:t>
            </a:r>
          </a:p>
          <a:p>
            <a:pPr marL="571500" lvl="3" indent="-571500" eaLnBrk="1" hangingPunct="1">
              <a:spcBef>
                <a:spcPts val="0"/>
              </a:spcBef>
              <a:spcAft>
                <a:spcPts val="3000"/>
              </a:spcAft>
              <a:buClr>
                <a:schemeClr val="tx2"/>
              </a:buClr>
              <a:buFont typeface="+mj-lt"/>
              <a:buAutoNum type="romanLcPeriod"/>
              <a:defRPr/>
            </a:pPr>
            <a:r>
              <a:rPr lang="en-US" dirty="0">
                <a:effectLst>
                  <a:outerShdw blurRad="38100" dist="38100" dir="2700000" algn="tl">
                    <a:srgbClr val="000000">
                      <a:alpha val="43137"/>
                    </a:srgbClr>
                  </a:outerShdw>
                </a:effectLst>
              </a:rPr>
              <a:t>Jacob is behind us (18c)</a:t>
            </a:r>
          </a:p>
        </p:txBody>
      </p:sp>
      <p:pic>
        <p:nvPicPr>
          <p:cNvPr id="2" name="Picture 1">
            <a:extLst>
              <a:ext uri="{FF2B5EF4-FFF2-40B4-BE49-F238E27FC236}">
                <a16:creationId xmlns:a16="http://schemas.microsoft.com/office/drawing/2014/main" id="{362121EE-5045-1042-0924-76C26DB12A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9033084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742950" indent="-742950" algn="ctr" eaLnBrk="1" hangingPunct="1">
              <a:buClr>
                <a:srgbClr val="00FF00"/>
              </a:buClr>
              <a:buFont typeface="+mj-lt"/>
              <a:buAutoNum type="alphaLcParenR" startAt="2"/>
            </a:pPr>
            <a:r>
              <a:rPr lang="en-US" sz="3600" dirty="0">
                <a:effectLst>
                  <a:outerShdw blurRad="38100" dist="38100" dir="2700000" algn="tl">
                    <a:srgbClr val="000000">
                      <a:alpha val="43137"/>
                    </a:srgbClr>
                  </a:outerShdw>
                </a:effectLst>
              </a:rPr>
              <a:t>Genesis 32:18</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Answers</a:t>
            </a:r>
          </a:p>
        </p:txBody>
      </p:sp>
      <p:sp>
        <p:nvSpPr>
          <p:cNvPr id="161795" name="Rectangle 3"/>
          <p:cNvSpPr>
            <a:spLocks noGrp="1" noChangeArrowheads="1"/>
          </p:cNvSpPr>
          <p:nvPr>
            <p:ph type="body" idx="1"/>
          </p:nvPr>
        </p:nvSpPr>
        <p:spPr>
          <a:xfrm>
            <a:off x="986602" y="2057400"/>
            <a:ext cx="6633398" cy="1219200"/>
          </a:xfrm>
        </p:spPr>
        <p:txBody>
          <a:bodyPr/>
          <a:lstStyle/>
          <a:p>
            <a:pPr marL="571500" lvl="3" indent="-571500" eaLnBrk="1" hangingPunct="1">
              <a:spcBef>
                <a:spcPts val="0"/>
              </a:spcBef>
              <a:spcAft>
                <a:spcPts val="3000"/>
              </a:spcAft>
              <a:buClr>
                <a:schemeClr val="tx2"/>
              </a:buClr>
              <a:buFont typeface="+mj-lt"/>
              <a:buAutoNum type="romanLcPeriod"/>
              <a:defRPr/>
            </a:pPr>
            <a:r>
              <a:rPr lang="en-US" dirty="0">
                <a:effectLst>
                  <a:outerShdw blurRad="38100" dist="38100" dir="2700000" algn="tl">
                    <a:srgbClr val="000000">
                      <a:alpha val="43137"/>
                    </a:srgbClr>
                  </a:outerShdw>
                </a:effectLst>
              </a:rPr>
              <a:t>They belong to Jacob (18a)</a:t>
            </a:r>
          </a:p>
          <a:p>
            <a:pPr marL="571500" lvl="3" indent="-571500" eaLnBrk="1" hangingPunct="1">
              <a:spcBef>
                <a:spcPts val="0"/>
              </a:spcBef>
              <a:spcAft>
                <a:spcPts val="3000"/>
              </a:spcAft>
              <a:buClr>
                <a:schemeClr val="tx2"/>
              </a:buClr>
              <a:buFont typeface="+mj-lt"/>
              <a:buAutoNum type="romanLcPeriod"/>
              <a:defRPr/>
            </a:pPr>
            <a:r>
              <a:rPr lang="en-US" b="1" u="sng" dirty="0">
                <a:solidFill>
                  <a:srgbClr val="FFFFCC"/>
                </a:solidFill>
                <a:effectLst>
                  <a:outerShdw blurRad="38100" dist="38100" dir="2700000" algn="tl">
                    <a:srgbClr val="000000">
                      <a:alpha val="43137"/>
                    </a:srgbClr>
                  </a:outerShdw>
                </a:effectLst>
              </a:rPr>
              <a:t>Present sent to Esau (18b)</a:t>
            </a:r>
          </a:p>
          <a:p>
            <a:pPr marL="571500" lvl="3" indent="-571500" eaLnBrk="1" hangingPunct="1">
              <a:spcBef>
                <a:spcPts val="0"/>
              </a:spcBef>
              <a:spcAft>
                <a:spcPts val="3000"/>
              </a:spcAft>
              <a:buClr>
                <a:schemeClr val="tx2"/>
              </a:buClr>
              <a:buFont typeface="+mj-lt"/>
              <a:buAutoNum type="romanLcPeriod"/>
              <a:defRPr/>
            </a:pPr>
            <a:r>
              <a:rPr lang="en-US" dirty="0">
                <a:effectLst>
                  <a:outerShdw blurRad="38100" dist="38100" dir="2700000" algn="tl">
                    <a:srgbClr val="000000">
                      <a:alpha val="43137"/>
                    </a:srgbClr>
                  </a:outerShdw>
                </a:effectLst>
              </a:rPr>
              <a:t>Jacob is behind us (18c)</a:t>
            </a:r>
          </a:p>
        </p:txBody>
      </p:sp>
      <p:pic>
        <p:nvPicPr>
          <p:cNvPr id="2" name="Picture 1">
            <a:extLst>
              <a:ext uri="{FF2B5EF4-FFF2-40B4-BE49-F238E27FC236}">
                <a16:creationId xmlns:a16="http://schemas.microsoft.com/office/drawing/2014/main" id="{362121EE-5045-1042-0924-76C26DB12A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0920409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742950" indent="-742950" algn="ctr" eaLnBrk="1" hangingPunct="1">
              <a:buClr>
                <a:srgbClr val="00FF00"/>
              </a:buClr>
              <a:buFont typeface="+mj-lt"/>
              <a:buAutoNum type="alphaLcParenR" startAt="2"/>
            </a:pPr>
            <a:r>
              <a:rPr lang="en-US" sz="3600" dirty="0">
                <a:effectLst>
                  <a:outerShdw blurRad="38100" dist="38100" dir="2700000" algn="tl">
                    <a:srgbClr val="000000">
                      <a:alpha val="43137"/>
                    </a:srgbClr>
                  </a:outerShdw>
                </a:effectLst>
              </a:rPr>
              <a:t>Genesis 32:18</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Answers</a:t>
            </a:r>
          </a:p>
        </p:txBody>
      </p:sp>
      <p:sp>
        <p:nvSpPr>
          <p:cNvPr id="161795" name="Rectangle 3"/>
          <p:cNvSpPr>
            <a:spLocks noGrp="1" noChangeArrowheads="1"/>
          </p:cNvSpPr>
          <p:nvPr>
            <p:ph type="body" idx="1"/>
          </p:nvPr>
        </p:nvSpPr>
        <p:spPr>
          <a:xfrm>
            <a:off x="986602" y="2057400"/>
            <a:ext cx="6633398" cy="1219200"/>
          </a:xfrm>
        </p:spPr>
        <p:txBody>
          <a:bodyPr/>
          <a:lstStyle/>
          <a:p>
            <a:pPr marL="571500" lvl="3" indent="-571500" eaLnBrk="1" hangingPunct="1">
              <a:spcBef>
                <a:spcPts val="0"/>
              </a:spcBef>
              <a:spcAft>
                <a:spcPts val="3000"/>
              </a:spcAft>
              <a:buClr>
                <a:schemeClr val="tx2"/>
              </a:buClr>
              <a:buFont typeface="+mj-lt"/>
              <a:buAutoNum type="romanLcPeriod"/>
              <a:defRPr/>
            </a:pPr>
            <a:r>
              <a:rPr lang="en-US" dirty="0">
                <a:effectLst>
                  <a:outerShdw blurRad="38100" dist="38100" dir="2700000" algn="tl">
                    <a:srgbClr val="000000">
                      <a:alpha val="43137"/>
                    </a:srgbClr>
                  </a:outerShdw>
                </a:effectLst>
              </a:rPr>
              <a:t>They belong to Jacob (18a)</a:t>
            </a:r>
          </a:p>
          <a:p>
            <a:pPr marL="571500" lvl="3" indent="-571500" eaLnBrk="1" hangingPunct="1">
              <a:spcBef>
                <a:spcPts val="0"/>
              </a:spcBef>
              <a:spcAft>
                <a:spcPts val="3000"/>
              </a:spcAft>
              <a:buClr>
                <a:schemeClr val="tx2"/>
              </a:buClr>
              <a:buFont typeface="+mj-lt"/>
              <a:buAutoNum type="romanLcPeriod"/>
              <a:defRPr/>
            </a:pPr>
            <a:r>
              <a:rPr lang="en-US" dirty="0">
                <a:effectLst>
                  <a:outerShdw blurRad="38100" dist="38100" dir="2700000" algn="tl">
                    <a:srgbClr val="000000">
                      <a:alpha val="43137"/>
                    </a:srgbClr>
                  </a:outerShdw>
                </a:effectLst>
              </a:rPr>
              <a:t>Present sent to Esau (18b)</a:t>
            </a:r>
          </a:p>
          <a:p>
            <a:pPr marL="571500" lvl="3" indent="-571500" eaLnBrk="1" hangingPunct="1">
              <a:spcBef>
                <a:spcPts val="0"/>
              </a:spcBef>
              <a:spcAft>
                <a:spcPts val="3000"/>
              </a:spcAft>
              <a:buClr>
                <a:schemeClr val="tx2"/>
              </a:buClr>
              <a:buFont typeface="+mj-lt"/>
              <a:buAutoNum type="romanLcPeriod"/>
              <a:defRPr/>
            </a:pPr>
            <a:r>
              <a:rPr lang="en-US" b="1" u="sng" dirty="0">
                <a:solidFill>
                  <a:srgbClr val="FFFFCC"/>
                </a:solidFill>
                <a:effectLst>
                  <a:outerShdw blurRad="38100" dist="38100" dir="2700000" algn="tl">
                    <a:srgbClr val="000000">
                      <a:alpha val="43137"/>
                    </a:srgbClr>
                  </a:outerShdw>
                </a:effectLst>
              </a:rPr>
              <a:t>Jacob is behind us (18c)</a:t>
            </a:r>
          </a:p>
        </p:txBody>
      </p:sp>
      <p:pic>
        <p:nvPicPr>
          <p:cNvPr id="2" name="Picture 1">
            <a:extLst>
              <a:ext uri="{FF2B5EF4-FFF2-40B4-BE49-F238E27FC236}">
                <a16:creationId xmlns:a16="http://schemas.microsoft.com/office/drawing/2014/main" id="{362121EE-5045-1042-0924-76C26DB12A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40126450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742950" indent="-742950" algn="ctr" eaLnBrk="1" hangingPunct="1">
              <a:buClr>
                <a:srgbClr val="CC66FF"/>
              </a:buClr>
              <a:buFont typeface="+mj-lt"/>
              <a:buAutoNum type="alphaUcPeriod" startAt="4"/>
            </a:pPr>
            <a:r>
              <a:rPr lang="en-US" sz="3600" dirty="0">
                <a:effectLst>
                  <a:outerShdw blurRad="38100" dist="38100" dir="2700000" algn="tl">
                    <a:srgbClr val="000000">
                      <a:alpha val="43137"/>
                    </a:srgbClr>
                  </a:outerShdw>
                </a:effectLst>
              </a:rPr>
              <a:t>Genesis 32:17-20a</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Jacob’s Response</a:t>
            </a:r>
          </a:p>
        </p:txBody>
      </p:sp>
      <p:sp>
        <p:nvSpPr>
          <p:cNvPr id="161795" name="Rectangle 3"/>
          <p:cNvSpPr>
            <a:spLocks noGrp="1" noChangeArrowheads="1"/>
          </p:cNvSpPr>
          <p:nvPr>
            <p:ph type="body" idx="1"/>
          </p:nvPr>
        </p:nvSpPr>
        <p:spPr>
          <a:xfrm>
            <a:off x="1066800" y="2057400"/>
            <a:ext cx="6781800" cy="41148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1</a:t>
            </a:r>
            <a:r>
              <a:rPr lang="en-US" baseline="30000" dirty="0">
                <a:effectLst>
                  <a:outerShdw blurRad="38100" dist="38100" dir="2700000" algn="tl">
                    <a:srgbClr val="000000">
                      <a:alpha val="43137"/>
                    </a:srgbClr>
                  </a:outerShdw>
                </a:effectLst>
              </a:rPr>
              <a:t>st</a:t>
            </a:r>
            <a:r>
              <a:rPr lang="en-US" dirty="0">
                <a:effectLst>
                  <a:outerShdw blurRad="38100" dist="38100" dir="2700000" algn="tl">
                    <a:srgbClr val="000000">
                      <a:alpha val="43137"/>
                    </a:srgbClr>
                  </a:outerShdw>
                </a:effectLst>
              </a:rPr>
              <a:t> group (17-18)</a:t>
            </a:r>
          </a:p>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Remaining 4 groups (19-20a)</a:t>
            </a: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8124990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742950" indent="-742950" algn="ctr" eaLnBrk="1" hangingPunct="1">
              <a:buClr>
                <a:srgbClr val="00FF00"/>
              </a:buClr>
              <a:buFont typeface="+mj-lt"/>
              <a:buAutoNum type="arabicPeriod" startAt="2"/>
            </a:pPr>
            <a:r>
              <a:rPr lang="en-US" sz="3600" dirty="0">
                <a:effectLst>
                  <a:outerShdw blurRad="38100" dist="38100" dir="2700000" algn="tl">
                    <a:srgbClr val="000000">
                      <a:alpha val="43137"/>
                    </a:srgbClr>
                  </a:outerShdw>
                </a:effectLst>
              </a:rPr>
              <a:t>Genesis 32:19-20a</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First Group</a:t>
            </a:r>
          </a:p>
        </p:txBody>
      </p:sp>
      <p:sp>
        <p:nvSpPr>
          <p:cNvPr id="161795" name="Rectangle 3"/>
          <p:cNvSpPr>
            <a:spLocks noGrp="1" noChangeArrowheads="1"/>
          </p:cNvSpPr>
          <p:nvPr>
            <p:ph type="body" idx="1"/>
          </p:nvPr>
        </p:nvSpPr>
        <p:spPr>
          <a:xfrm>
            <a:off x="986602" y="2057400"/>
            <a:ext cx="6176197" cy="2743200"/>
          </a:xfrm>
        </p:spPr>
        <p:txBody>
          <a:bodyPr/>
          <a:lstStyle/>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Instructions (19a)</a:t>
            </a:r>
          </a:p>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Answer (19b-20a)</a:t>
            </a:r>
          </a:p>
        </p:txBody>
      </p:sp>
      <p:pic>
        <p:nvPicPr>
          <p:cNvPr id="2" name="Picture 1">
            <a:extLst>
              <a:ext uri="{FF2B5EF4-FFF2-40B4-BE49-F238E27FC236}">
                <a16:creationId xmlns:a16="http://schemas.microsoft.com/office/drawing/2014/main" id="{362121EE-5045-1042-0924-76C26DB12A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452177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742950" indent="-742950" algn="ctr" eaLnBrk="1" hangingPunct="1">
              <a:buClr>
                <a:srgbClr val="00FF00"/>
              </a:buClr>
              <a:buFont typeface="+mj-lt"/>
              <a:buAutoNum type="arabicPeriod" startAt="2"/>
            </a:pPr>
            <a:r>
              <a:rPr lang="en-US" sz="3600" dirty="0">
                <a:effectLst>
                  <a:outerShdw blurRad="38100" dist="38100" dir="2700000" algn="tl">
                    <a:srgbClr val="000000">
                      <a:alpha val="43137"/>
                    </a:srgbClr>
                  </a:outerShdw>
                </a:effectLst>
              </a:rPr>
              <a:t>Genesis 32:19-20a</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First Group</a:t>
            </a:r>
          </a:p>
        </p:txBody>
      </p:sp>
      <p:sp>
        <p:nvSpPr>
          <p:cNvPr id="161795" name="Rectangle 3"/>
          <p:cNvSpPr>
            <a:spLocks noGrp="1" noChangeArrowheads="1"/>
          </p:cNvSpPr>
          <p:nvPr>
            <p:ph type="body" idx="1"/>
          </p:nvPr>
        </p:nvSpPr>
        <p:spPr>
          <a:xfrm>
            <a:off x="986602" y="2057400"/>
            <a:ext cx="6176197" cy="2743200"/>
          </a:xfrm>
        </p:spPr>
        <p:txBody>
          <a:bodyPr/>
          <a:lstStyle/>
          <a:p>
            <a:pPr marL="514350" lvl="3" indent="-514350" eaLnBrk="1" hangingPunct="1">
              <a:spcBef>
                <a:spcPts val="0"/>
              </a:spcBef>
              <a:spcAft>
                <a:spcPts val="3000"/>
              </a:spcAft>
              <a:buClr>
                <a:srgbClr val="FFC000"/>
              </a:buClr>
              <a:buFont typeface="+mj-lt"/>
              <a:buAutoNum type="alphaLcParenR"/>
              <a:defRPr/>
            </a:pPr>
            <a:r>
              <a:rPr lang="en-US" b="1" u="sng" dirty="0">
                <a:solidFill>
                  <a:srgbClr val="FFFFCC"/>
                </a:solidFill>
                <a:effectLst>
                  <a:outerShdw blurRad="38100" dist="38100" dir="2700000" algn="tl">
                    <a:srgbClr val="000000">
                      <a:alpha val="43137"/>
                    </a:srgbClr>
                  </a:outerShdw>
                </a:effectLst>
              </a:rPr>
              <a:t>Instructions (19a)</a:t>
            </a:r>
          </a:p>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Answer (19b-20a)</a:t>
            </a:r>
          </a:p>
        </p:txBody>
      </p:sp>
      <p:pic>
        <p:nvPicPr>
          <p:cNvPr id="2" name="Picture 1">
            <a:extLst>
              <a:ext uri="{FF2B5EF4-FFF2-40B4-BE49-F238E27FC236}">
                <a16:creationId xmlns:a16="http://schemas.microsoft.com/office/drawing/2014/main" id="{362121EE-5045-1042-0924-76C26DB12A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25665686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742950" indent="-742950" algn="ctr" eaLnBrk="1" hangingPunct="1">
              <a:buClr>
                <a:srgbClr val="00FF00"/>
              </a:buClr>
              <a:buFont typeface="+mj-lt"/>
              <a:buAutoNum type="arabicPeriod" startAt="2"/>
            </a:pPr>
            <a:r>
              <a:rPr lang="en-US" sz="3600" dirty="0">
                <a:effectLst>
                  <a:outerShdw blurRad="38100" dist="38100" dir="2700000" algn="tl">
                    <a:srgbClr val="000000">
                      <a:alpha val="43137"/>
                    </a:srgbClr>
                  </a:outerShdw>
                </a:effectLst>
              </a:rPr>
              <a:t>Genesis 32:19-20a</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First Group</a:t>
            </a:r>
          </a:p>
        </p:txBody>
      </p:sp>
      <p:sp>
        <p:nvSpPr>
          <p:cNvPr id="161795" name="Rectangle 3"/>
          <p:cNvSpPr>
            <a:spLocks noGrp="1" noChangeArrowheads="1"/>
          </p:cNvSpPr>
          <p:nvPr>
            <p:ph type="body" idx="1"/>
          </p:nvPr>
        </p:nvSpPr>
        <p:spPr>
          <a:xfrm>
            <a:off x="986602" y="2057400"/>
            <a:ext cx="6176197" cy="2743200"/>
          </a:xfrm>
        </p:spPr>
        <p:txBody>
          <a:bodyPr/>
          <a:lstStyle/>
          <a:p>
            <a:pPr marL="514350" lvl="3" indent="-514350" eaLnBrk="1" hangingPunct="1">
              <a:spcBef>
                <a:spcPts val="0"/>
              </a:spcBef>
              <a:spcAft>
                <a:spcPts val="3000"/>
              </a:spcAft>
              <a:buClr>
                <a:srgbClr val="FFC000"/>
              </a:buClr>
              <a:buFont typeface="+mj-lt"/>
              <a:buAutoNum type="alphaLcParenR"/>
              <a:defRPr/>
            </a:pPr>
            <a:r>
              <a:rPr lang="en-US" dirty="0">
                <a:effectLst>
                  <a:outerShdw blurRad="38100" dist="38100" dir="2700000" algn="tl">
                    <a:srgbClr val="000000">
                      <a:alpha val="43137"/>
                    </a:srgbClr>
                  </a:outerShdw>
                </a:effectLst>
              </a:rPr>
              <a:t>Instructions (19a)</a:t>
            </a:r>
          </a:p>
          <a:p>
            <a:pPr marL="514350" lvl="3" indent="-514350" eaLnBrk="1" hangingPunct="1">
              <a:spcBef>
                <a:spcPts val="0"/>
              </a:spcBef>
              <a:spcAft>
                <a:spcPts val="3000"/>
              </a:spcAft>
              <a:buClr>
                <a:srgbClr val="FFC000"/>
              </a:buClr>
              <a:buFont typeface="+mj-lt"/>
              <a:buAutoNum type="alphaLcParenR"/>
              <a:defRPr/>
            </a:pPr>
            <a:r>
              <a:rPr lang="en-US" b="1" u="sng" dirty="0">
                <a:solidFill>
                  <a:srgbClr val="FFFFCC"/>
                </a:solidFill>
                <a:effectLst>
                  <a:outerShdw blurRad="38100" dist="38100" dir="2700000" algn="tl">
                    <a:srgbClr val="000000">
                      <a:alpha val="43137"/>
                    </a:srgbClr>
                  </a:outerShdw>
                </a:effectLst>
              </a:rPr>
              <a:t>Answer (19b-20a)</a:t>
            </a:r>
          </a:p>
        </p:txBody>
      </p:sp>
      <p:pic>
        <p:nvPicPr>
          <p:cNvPr id="2" name="Picture 1">
            <a:extLst>
              <a:ext uri="{FF2B5EF4-FFF2-40B4-BE49-F238E27FC236}">
                <a16:creationId xmlns:a16="http://schemas.microsoft.com/office/drawing/2014/main" id="{362121EE-5045-1042-0924-76C26DB12A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8743256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611372" y="1371600"/>
            <a:ext cx="10971028" cy="3657600"/>
          </a:xfrm>
        </p:spPr>
        <p:txBody>
          <a:bodyPr/>
          <a:lstStyle/>
          <a:p>
            <a:pPr marL="0" indent="0" algn="just">
              <a:spcBef>
                <a:spcPts val="0"/>
              </a:spcBef>
              <a:spcAft>
                <a:spcPts val="0"/>
              </a:spcAft>
              <a:buNone/>
            </a:pPr>
            <a:r>
              <a:rPr lang="en-US" dirty="0">
                <a:effectLst>
                  <a:outerShdw blurRad="38100" dist="38100" dir="2700000" algn="tl">
                    <a:srgbClr val="000000">
                      <a:alpha val="43137"/>
                    </a:srgbClr>
                  </a:outerShdw>
                </a:effectLst>
              </a:rPr>
              <a:t>“Furthermore: </a:t>
            </a:r>
            <a:r>
              <a:rPr lang="en-US" i="1" dirty="0">
                <a:effectLst>
                  <a:outerShdw blurRad="38100" dist="38100" dir="2700000" algn="tl">
                    <a:srgbClr val="000000">
                      <a:alpha val="43137"/>
                    </a:srgbClr>
                  </a:outerShdw>
                </a:effectLst>
              </a:rPr>
              <a:t>And behold, the angels of God</a:t>
            </a:r>
            <a:r>
              <a:rPr lang="en-US" dirty="0">
                <a:effectLst>
                  <a:outerShdw blurRad="38100" dist="38100" dir="2700000" algn="tl">
                    <a:srgbClr val="000000">
                      <a:alpha val="43137"/>
                    </a:srgbClr>
                  </a:outerShdw>
                </a:effectLst>
              </a:rPr>
              <a:t>. In the Book of Genesis, the phrase the angels of God is found only twice, here and in 32:1; and it is significant as to the circumstances when it appears. Here in verse 12, </a:t>
            </a:r>
            <a:r>
              <a:rPr lang="en-US" i="1" dirty="0">
                <a:effectLst>
                  <a:outerShdw blurRad="38100" dist="38100" dir="2700000" algn="tl">
                    <a:srgbClr val="000000">
                      <a:alpha val="43137"/>
                    </a:srgbClr>
                  </a:outerShdw>
                </a:effectLst>
              </a:rPr>
              <a:t>the angels of God</a:t>
            </a:r>
            <a:r>
              <a:rPr lang="en-US" dirty="0">
                <a:effectLst>
                  <a:outerShdw blurRad="38100" dist="38100" dir="2700000" algn="tl">
                    <a:srgbClr val="000000">
                      <a:alpha val="43137"/>
                    </a:srgbClr>
                  </a:outerShdw>
                </a:effectLst>
              </a:rPr>
              <a:t> are mentioned as Jacob departs from the Land. In 32:1, they appear again as Jacob is returning to the Land.”</a:t>
            </a:r>
          </a:p>
        </p:txBody>
      </p:sp>
      <p:sp>
        <p:nvSpPr>
          <p:cNvPr id="4" name="Text Box 5"/>
          <p:cNvSpPr txBox="1">
            <a:spLocks noChangeArrowheads="1"/>
          </p:cNvSpPr>
          <p:nvPr/>
        </p:nvSpPr>
        <p:spPr bwMode="auto">
          <a:xfrm>
            <a:off x="3381375" y="228600"/>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The Book of Genesis</a:t>
            </a:r>
            <a:r>
              <a:rPr lang="en-US" altLang="en-US" sz="1800" dirty="0">
                <a:effectLst>
                  <a:outerShdw blurRad="38100" dist="38100" dir="2700000" algn="tl">
                    <a:srgbClr val="000000"/>
                  </a:outerShdw>
                </a:effectLst>
                <a:latin typeface="Calibri" panose="020F0502020204030204" pitchFamily="34" charset="0"/>
                <a:cs typeface="+mn-cs"/>
              </a:rPr>
              <a:t>, 437</a:t>
            </a:r>
          </a:p>
        </p:txBody>
      </p:sp>
      <p:pic>
        <p:nvPicPr>
          <p:cNvPr id="5" name="Picture 4">
            <a:extLst>
              <a:ext uri="{FF2B5EF4-FFF2-40B4-BE49-F238E27FC236}">
                <a16:creationId xmlns:a16="http://schemas.microsoft.com/office/drawing/2014/main" id="{795B7A00-E364-4431-A644-EF24666BAF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 y="76200"/>
            <a:ext cx="684944" cy="914400"/>
          </a:xfrm>
          <a:prstGeom prst="rect">
            <a:avLst/>
          </a:prstGeom>
          <a:ln>
            <a:solidFill>
              <a:schemeClr val="tx1"/>
            </a:solidFill>
          </a:ln>
        </p:spPr>
      </p:pic>
      <p:pic>
        <p:nvPicPr>
          <p:cNvPr id="7" name="Picture 6">
            <a:extLst>
              <a:ext uri="{FF2B5EF4-FFF2-40B4-BE49-F238E27FC236}">
                <a16:creationId xmlns:a16="http://schemas.microsoft.com/office/drawing/2014/main" id="{DF2D6D1B-0318-472E-8E81-E3CCEE0E7865}"/>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0850147" y="76200"/>
            <a:ext cx="732253" cy="1097280"/>
          </a:xfrm>
          <a:prstGeom prst="rect">
            <a:avLst/>
          </a:prstGeom>
          <a:ln>
            <a:solidFill>
              <a:schemeClr val="tx1"/>
            </a:solidFill>
          </a:ln>
        </p:spPr>
      </p:pic>
    </p:spTree>
    <p:extLst>
      <p:ext uri="{BB962C8B-B14F-4D97-AF65-F5344CB8AC3E}">
        <p14:creationId xmlns:p14="http://schemas.microsoft.com/office/powerpoint/2010/main" val="33905207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990600" y="1447800"/>
            <a:ext cx="6934200" cy="2743200"/>
          </a:xfrm>
        </p:spPr>
        <p:txBody>
          <a:bodyPr/>
          <a:lstStyle/>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Messengers sent to Esau (3-6)</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Jacob’s response (7-12)</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Offer of appeasement (13-16)</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Instructions (17-20a)</a:t>
            </a:r>
          </a:p>
          <a:p>
            <a:pPr marL="457200" lvl="2" indent="-457200" eaLnBrk="1" hangingPunct="1">
              <a:spcBef>
                <a:spcPts val="0"/>
              </a:spcBef>
              <a:spcAft>
                <a:spcPts val="24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Jacob’s desire to appease Esau (20b)</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Concluding circumstances (21)</a:t>
            </a:r>
          </a:p>
        </p:txBody>
      </p:sp>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II. Genesis 32:3-21</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Jacob’s Response</a:t>
            </a:r>
          </a:p>
        </p:txBody>
      </p:sp>
      <p:pic>
        <p:nvPicPr>
          <p:cNvPr id="3" name="Picture 2">
            <a:extLst>
              <a:ext uri="{FF2B5EF4-FFF2-40B4-BE49-F238E27FC236}">
                <a16:creationId xmlns:a16="http://schemas.microsoft.com/office/drawing/2014/main" id="{D18D0570-7907-E323-3506-FD2CF544B0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7771167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609600" y="1371600"/>
            <a:ext cx="10972800" cy="5212080"/>
          </a:xfrm>
        </p:spPr>
        <p:txBody>
          <a:bodyPr/>
          <a:lstStyle/>
          <a:p>
            <a:pPr marL="0" indent="0" algn="just">
              <a:spcBef>
                <a:spcPts val="0"/>
              </a:spcBef>
              <a:buNone/>
            </a:pPr>
            <a:r>
              <a:rPr lang="en-US" altLang="en-US" sz="3000" dirty="0">
                <a:effectLst>
                  <a:outerShdw blurRad="38100" dist="38100" dir="2700000" algn="tl">
                    <a:srgbClr val="000000">
                      <a:alpha val="43137"/>
                    </a:srgbClr>
                  </a:outerShdw>
                </a:effectLst>
              </a:rPr>
              <a:t>“</a:t>
            </a:r>
            <a:r>
              <a:rPr lang="en-US" sz="3000" i="1" dirty="0">
                <a:effectLst>
                  <a:outerShdw blurRad="38100" dist="38100" dir="2700000" algn="tl">
                    <a:srgbClr val="000000">
                      <a:alpha val="43137"/>
                    </a:srgbClr>
                  </a:outerShdw>
                </a:effectLst>
              </a:rPr>
              <a:t>For he said, I will appease him with the present that goes before me</a:t>
            </a:r>
            <a:r>
              <a:rPr lang="en-US" sz="3000" dirty="0">
                <a:effectLst>
                  <a:outerShdw blurRad="38100" dist="38100" dir="2700000" algn="tl">
                    <a:srgbClr val="000000">
                      <a:alpha val="43137"/>
                    </a:srgbClr>
                  </a:outerShdw>
                </a:effectLst>
              </a:rPr>
              <a:t>. The Hebrew word for </a:t>
            </a:r>
            <a:r>
              <a:rPr lang="en-US" sz="3000" i="1" dirty="0">
                <a:effectLst>
                  <a:outerShdw blurRad="38100" dist="38100" dir="2700000" algn="tl">
                    <a:srgbClr val="000000">
                      <a:alpha val="43137"/>
                    </a:srgbClr>
                  </a:outerShdw>
                </a:effectLst>
              </a:rPr>
              <a:t>appease</a:t>
            </a:r>
            <a:r>
              <a:rPr lang="en-US" sz="3000" dirty="0">
                <a:effectLst>
                  <a:outerShdw blurRad="38100" dist="38100" dir="2700000" algn="tl">
                    <a:srgbClr val="000000">
                      <a:alpha val="43137"/>
                    </a:srgbClr>
                  </a:outerShdw>
                </a:effectLst>
              </a:rPr>
              <a:t> has the same Hebrew root as “atonement.” What this means is that Jacob was seeking Esau’s forgiveness: </a:t>
            </a:r>
            <a:r>
              <a:rPr lang="en-US" sz="3000" i="1" dirty="0">
                <a:effectLst>
                  <a:outerShdw blurRad="38100" dist="38100" dir="2700000" algn="tl">
                    <a:srgbClr val="000000">
                      <a:alpha val="43137"/>
                    </a:srgbClr>
                  </a:outerShdw>
                </a:effectLst>
              </a:rPr>
              <a:t>Afterward I will see his face; peradventure he will accept me</a:t>
            </a:r>
            <a:r>
              <a:rPr lang="en-US" sz="3000" dirty="0">
                <a:effectLst>
                  <a:outerShdw blurRad="38100" dist="38100" dir="2700000" algn="tl">
                    <a:srgbClr val="000000">
                      <a:alpha val="43137"/>
                    </a:srgbClr>
                  </a:outerShdw>
                </a:effectLst>
              </a:rPr>
              <a:t>.”</a:t>
            </a:r>
          </a:p>
        </p:txBody>
      </p:sp>
      <p:sp>
        <p:nvSpPr>
          <p:cNvPr id="4" name="Text Box 5"/>
          <p:cNvSpPr txBox="1">
            <a:spLocks noChangeArrowheads="1"/>
          </p:cNvSpPr>
          <p:nvPr/>
        </p:nvSpPr>
        <p:spPr bwMode="auto">
          <a:xfrm>
            <a:off x="3381375" y="295870"/>
            <a:ext cx="54292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Arnold G. Fruchtenbaum</a:t>
            </a:r>
          </a:p>
          <a:p>
            <a:pPr algn="ctr"/>
            <a:r>
              <a:rPr lang="en-US" altLang="en-US" sz="1800" i="1" dirty="0">
                <a:effectLst>
                  <a:outerShdw blurRad="38100" dist="38100" dir="2700000" algn="tl">
                    <a:srgbClr val="000000"/>
                  </a:outerShdw>
                </a:effectLst>
                <a:latin typeface="Calibri" panose="020F0502020204030204" pitchFamily="34" charset="0"/>
                <a:cs typeface="+mn-cs"/>
              </a:rPr>
              <a:t>The Book of Genesis, </a:t>
            </a:r>
            <a:r>
              <a:rPr lang="en-US" altLang="en-US" sz="1800" dirty="0">
                <a:effectLst>
                  <a:outerShdw blurRad="38100" dist="38100" dir="2700000" algn="tl">
                    <a:srgbClr val="000000"/>
                  </a:outerShdw>
                </a:effectLst>
                <a:latin typeface="Calibri" panose="020F0502020204030204" pitchFamily="34" charset="0"/>
                <a:cs typeface="+mn-cs"/>
              </a:rPr>
              <a:t>480-81</a:t>
            </a:r>
          </a:p>
        </p:txBody>
      </p:sp>
      <p:pic>
        <p:nvPicPr>
          <p:cNvPr id="5" name="Picture 4">
            <a:extLst>
              <a:ext uri="{FF2B5EF4-FFF2-40B4-BE49-F238E27FC236}">
                <a16:creationId xmlns:a16="http://schemas.microsoft.com/office/drawing/2014/main" id="{795B7A00-E364-4431-A644-EF24666BAF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5868" y="121920"/>
            <a:ext cx="821932" cy="1097280"/>
          </a:xfrm>
          <a:prstGeom prst="rect">
            <a:avLst/>
          </a:prstGeom>
          <a:ln>
            <a:solidFill>
              <a:schemeClr val="tx1"/>
            </a:solidFill>
          </a:ln>
        </p:spPr>
      </p:pic>
      <p:pic>
        <p:nvPicPr>
          <p:cNvPr id="7" name="Picture 6">
            <a:extLst>
              <a:ext uri="{FF2B5EF4-FFF2-40B4-BE49-F238E27FC236}">
                <a16:creationId xmlns:a16="http://schemas.microsoft.com/office/drawing/2014/main" id="{181B7A38-30E6-4C8D-B36D-CFE3485859BF}"/>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10820400" y="76200"/>
            <a:ext cx="732253" cy="1097280"/>
          </a:xfrm>
          <a:prstGeom prst="rect">
            <a:avLst/>
          </a:prstGeom>
          <a:ln>
            <a:solidFill>
              <a:schemeClr val="tx1"/>
            </a:solidFill>
          </a:ln>
        </p:spPr>
      </p:pic>
    </p:spTree>
    <p:extLst>
      <p:ext uri="{BB962C8B-B14F-4D97-AF65-F5344CB8AC3E}">
        <p14:creationId xmlns:p14="http://schemas.microsoft.com/office/powerpoint/2010/main" val="3513311998"/>
      </p:ext>
    </p:extLst>
  </p:cSld>
  <p:clrMapOvr>
    <a:masterClrMapping/>
  </p:clrMapOvr>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F54C8D9-6096-B162-9A9D-F3A3407DC1BE}"/>
              </a:ext>
            </a:extLst>
          </p:cNvPr>
          <p:cNvPicPr>
            <a:picLocks noChangeAspect="1"/>
          </p:cNvPicPr>
          <p:nvPr/>
        </p:nvPicPr>
        <p:blipFill>
          <a:blip r:embed="rId2"/>
          <a:stretch>
            <a:fillRect/>
          </a:stretch>
        </p:blipFill>
        <p:spPr>
          <a:xfrm>
            <a:off x="0" y="0"/>
            <a:ext cx="12192000" cy="6857999"/>
          </a:xfrm>
          <a:prstGeom prst="rect">
            <a:avLst/>
          </a:prstGeom>
        </p:spPr>
      </p:pic>
      <p:sp>
        <p:nvSpPr>
          <p:cNvPr id="6" name="Rectangle 5"/>
          <p:cNvSpPr/>
          <p:nvPr/>
        </p:nvSpPr>
        <p:spPr>
          <a:xfrm>
            <a:off x="609600" y="0"/>
            <a:ext cx="10972800" cy="5416868"/>
          </a:xfrm>
          <a:prstGeom prst="rect">
            <a:avLst/>
          </a:prstGeom>
          <a:noFill/>
        </p:spPr>
        <p:txBody>
          <a:bodyPr wrap="square">
            <a:spAutoFit/>
          </a:bodyPr>
          <a:lstStyle/>
          <a:p>
            <a:pPr algn="ctr">
              <a:spcBef>
                <a:spcPts val="0"/>
              </a:spcBef>
              <a:spcAft>
                <a:spcPts val="12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Isaiah 53:3–6</a:t>
            </a:r>
          </a:p>
          <a:p>
            <a:pPr algn="just">
              <a:spcBef>
                <a:spcPts val="0"/>
              </a:spcBef>
              <a:spcAft>
                <a:spcPts val="0"/>
              </a:spcAft>
            </a:pPr>
            <a:r>
              <a:rPr lang="en-US" sz="3000" baseline="30000" dirty="0">
                <a:effectLst>
                  <a:outerShdw blurRad="38100" dist="38100" dir="2700000" algn="tl">
                    <a:srgbClr val="000000">
                      <a:alpha val="43137"/>
                    </a:srgbClr>
                  </a:outerShdw>
                </a:effectLst>
                <a:latin typeface="Calibri" panose="020F0502020204030204" pitchFamily="34" charset="0"/>
              </a:rPr>
              <a:t>3</a:t>
            </a:r>
            <a:r>
              <a:rPr lang="en-US" sz="3000" dirty="0">
                <a:effectLst>
                  <a:outerShdw blurRad="38100" dist="38100" dir="2700000" algn="tl">
                    <a:srgbClr val="000000">
                      <a:alpha val="43137"/>
                    </a:srgbClr>
                  </a:outerShdw>
                </a:effectLst>
                <a:latin typeface="Calibri" panose="020F0502020204030204" pitchFamily="34" charset="0"/>
              </a:rPr>
              <a:t> “He was despised and forsaken of men, A man of sorrows and acquainted with grief; And like one from whom men hide their face He was despised, and we did not esteem Him. </a:t>
            </a:r>
            <a:r>
              <a:rPr lang="en-US" sz="3000" baseline="30000" dirty="0">
                <a:effectLst>
                  <a:outerShdw blurRad="38100" dist="38100" dir="2700000" algn="tl">
                    <a:srgbClr val="000000">
                      <a:alpha val="43137"/>
                    </a:srgbClr>
                  </a:outerShdw>
                </a:effectLst>
                <a:latin typeface="Calibri" panose="020F0502020204030204" pitchFamily="34" charset="0"/>
              </a:rPr>
              <a:t>4</a:t>
            </a:r>
            <a:r>
              <a:rPr lang="en-US" sz="3000" dirty="0">
                <a:effectLst>
                  <a:outerShdw blurRad="38100" dist="38100" dir="2700000" algn="tl">
                    <a:srgbClr val="000000">
                      <a:alpha val="43137"/>
                    </a:srgbClr>
                  </a:outerShdw>
                </a:effectLst>
                <a:latin typeface="Calibri" panose="020F0502020204030204" pitchFamily="34" charset="0"/>
              </a:rPr>
              <a:t> Surely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rPr>
              <a:t>our</a:t>
            </a:r>
            <a:r>
              <a:rPr lang="en-US" sz="3000" dirty="0">
                <a:effectLst>
                  <a:outerShdw blurRad="38100" dist="38100" dir="2700000" algn="tl">
                    <a:srgbClr val="000000">
                      <a:alpha val="43137"/>
                    </a:srgbClr>
                  </a:outerShdw>
                </a:effectLst>
                <a:latin typeface="Calibri" panose="020F0502020204030204" pitchFamily="34" charset="0"/>
              </a:rPr>
              <a:t> griefs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rPr>
              <a:t>He Himself</a:t>
            </a:r>
            <a:r>
              <a:rPr lang="en-US" sz="3000" dirty="0">
                <a:effectLst>
                  <a:outerShdw blurRad="38100" dist="38100" dir="2700000" algn="tl">
                    <a:srgbClr val="000000">
                      <a:alpha val="43137"/>
                    </a:srgbClr>
                  </a:outerShdw>
                </a:effectLst>
                <a:latin typeface="Calibri" panose="020F0502020204030204" pitchFamily="34" charset="0"/>
              </a:rPr>
              <a:t> bore, And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rPr>
              <a:t>our</a:t>
            </a:r>
            <a:r>
              <a:rPr lang="en-US" sz="3000" dirty="0">
                <a:effectLst>
                  <a:outerShdw blurRad="38100" dist="38100" dir="2700000" algn="tl">
                    <a:srgbClr val="000000">
                      <a:alpha val="43137"/>
                    </a:srgbClr>
                  </a:outerShdw>
                </a:effectLst>
                <a:latin typeface="Calibri" panose="020F0502020204030204" pitchFamily="34" charset="0"/>
              </a:rPr>
              <a:t> sorrows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rPr>
              <a:t>He</a:t>
            </a:r>
            <a:r>
              <a:rPr lang="en-US" sz="3000" dirty="0">
                <a:effectLst>
                  <a:outerShdw blurRad="38100" dist="38100" dir="2700000" algn="tl">
                    <a:srgbClr val="000000">
                      <a:alpha val="43137"/>
                    </a:srgbClr>
                  </a:outerShdw>
                </a:effectLst>
                <a:latin typeface="Calibri" panose="020F0502020204030204" pitchFamily="34" charset="0"/>
              </a:rPr>
              <a:t> carried; Yet we ourselves esteemed Him stricken, Smitten of God, and afflicted. </a:t>
            </a:r>
            <a:r>
              <a:rPr lang="en-US" sz="3000" baseline="30000" dirty="0">
                <a:effectLst>
                  <a:outerShdw blurRad="38100" dist="38100" dir="2700000" algn="tl">
                    <a:srgbClr val="000000">
                      <a:alpha val="43137"/>
                    </a:srgbClr>
                  </a:outerShdw>
                </a:effectLst>
                <a:latin typeface="Calibri" panose="020F0502020204030204" pitchFamily="34" charset="0"/>
              </a:rPr>
              <a:t>5</a:t>
            </a:r>
            <a:r>
              <a:rPr lang="en-US" sz="3000" dirty="0">
                <a:effectLst>
                  <a:outerShdw blurRad="38100" dist="38100" dir="2700000" algn="tl">
                    <a:srgbClr val="000000">
                      <a:alpha val="43137"/>
                    </a:srgbClr>
                  </a:outerShdw>
                </a:effectLst>
                <a:latin typeface="Calibri" panose="020F0502020204030204" pitchFamily="34" charset="0"/>
              </a:rPr>
              <a:t> But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rPr>
              <a:t>He</a:t>
            </a:r>
            <a:r>
              <a:rPr lang="en-US" sz="3000" dirty="0">
                <a:effectLst>
                  <a:outerShdw blurRad="38100" dist="38100" dir="2700000" algn="tl">
                    <a:srgbClr val="000000">
                      <a:alpha val="43137"/>
                    </a:srgbClr>
                  </a:outerShdw>
                </a:effectLst>
                <a:latin typeface="Calibri" panose="020F0502020204030204" pitchFamily="34" charset="0"/>
              </a:rPr>
              <a:t> was pierced through for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rPr>
              <a:t>our</a:t>
            </a:r>
            <a:r>
              <a:rPr lang="en-US" sz="3000" dirty="0">
                <a:effectLst>
                  <a:outerShdw blurRad="38100" dist="38100" dir="2700000" algn="tl">
                    <a:srgbClr val="000000">
                      <a:alpha val="43137"/>
                    </a:srgbClr>
                  </a:outerShdw>
                </a:effectLst>
                <a:latin typeface="Calibri" panose="020F0502020204030204" pitchFamily="34" charset="0"/>
              </a:rPr>
              <a:t> transgressions,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rPr>
              <a:t>He</a:t>
            </a:r>
            <a:r>
              <a:rPr lang="en-US" sz="3000" dirty="0">
                <a:effectLst>
                  <a:outerShdw blurRad="38100" dist="38100" dir="2700000" algn="tl">
                    <a:srgbClr val="000000">
                      <a:alpha val="43137"/>
                    </a:srgbClr>
                  </a:outerShdw>
                </a:effectLst>
                <a:latin typeface="Calibri" panose="020F0502020204030204" pitchFamily="34" charset="0"/>
              </a:rPr>
              <a:t> was crushed for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rPr>
              <a:t>our</a:t>
            </a:r>
            <a:r>
              <a:rPr lang="en-US" sz="3000" dirty="0">
                <a:effectLst>
                  <a:outerShdw blurRad="38100" dist="38100" dir="2700000" algn="tl">
                    <a:srgbClr val="000000">
                      <a:alpha val="43137"/>
                    </a:srgbClr>
                  </a:outerShdw>
                </a:effectLst>
                <a:latin typeface="Calibri" panose="020F0502020204030204" pitchFamily="34" charset="0"/>
              </a:rPr>
              <a:t> iniquities; The chastening for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rPr>
              <a:t>our</a:t>
            </a:r>
            <a:r>
              <a:rPr lang="en-US" sz="3000" dirty="0">
                <a:effectLst>
                  <a:outerShdw blurRad="38100" dist="38100" dir="2700000" algn="tl">
                    <a:srgbClr val="000000">
                      <a:alpha val="43137"/>
                    </a:srgbClr>
                  </a:outerShdw>
                </a:effectLst>
                <a:latin typeface="Calibri" panose="020F0502020204030204" pitchFamily="34" charset="0"/>
              </a:rPr>
              <a:t> well-being </a:t>
            </a:r>
            <a:r>
              <a:rPr lang="en-US" sz="3000" i="1" dirty="0">
                <a:effectLst>
                  <a:outerShdw blurRad="38100" dist="38100" dir="2700000" algn="tl">
                    <a:srgbClr val="000000">
                      <a:alpha val="43137"/>
                    </a:srgbClr>
                  </a:outerShdw>
                </a:effectLst>
                <a:latin typeface="Calibri" panose="020F0502020204030204" pitchFamily="34" charset="0"/>
              </a:rPr>
              <a:t>fell</a:t>
            </a:r>
            <a:r>
              <a:rPr lang="en-US" sz="3000" dirty="0">
                <a:effectLst>
                  <a:outerShdw blurRad="38100" dist="38100" dir="2700000" algn="tl">
                    <a:srgbClr val="000000">
                      <a:alpha val="43137"/>
                    </a:srgbClr>
                  </a:outerShdw>
                </a:effectLst>
                <a:latin typeface="Calibri" panose="020F0502020204030204" pitchFamily="34" charset="0"/>
              </a:rPr>
              <a:t> upon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rPr>
              <a:t>Him</a:t>
            </a:r>
            <a:r>
              <a:rPr lang="en-US" sz="3000" dirty="0">
                <a:effectLst>
                  <a:outerShdw blurRad="38100" dist="38100" dir="2700000" algn="tl">
                    <a:srgbClr val="000000">
                      <a:alpha val="43137"/>
                    </a:srgbClr>
                  </a:outerShdw>
                </a:effectLst>
                <a:latin typeface="Calibri" panose="020F0502020204030204" pitchFamily="34" charset="0"/>
              </a:rPr>
              <a:t>, And by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rPr>
              <a:t>His</a:t>
            </a:r>
            <a:r>
              <a:rPr lang="en-US" sz="3000" dirty="0">
                <a:effectLst>
                  <a:outerShdw blurRad="38100" dist="38100" dir="2700000" algn="tl">
                    <a:srgbClr val="000000">
                      <a:alpha val="43137"/>
                    </a:srgbClr>
                  </a:outerShdw>
                </a:effectLst>
                <a:latin typeface="Calibri" panose="020F0502020204030204" pitchFamily="34" charset="0"/>
              </a:rPr>
              <a:t> scourging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rPr>
              <a:t>we </a:t>
            </a:r>
            <a:r>
              <a:rPr lang="en-US" sz="3000" dirty="0">
                <a:effectLst>
                  <a:outerShdw blurRad="38100" dist="38100" dir="2700000" algn="tl">
                    <a:srgbClr val="000000">
                      <a:alpha val="43137"/>
                    </a:srgbClr>
                  </a:outerShdw>
                </a:effectLst>
                <a:latin typeface="Calibri" panose="020F0502020204030204" pitchFamily="34" charset="0"/>
              </a:rPr>
              <a:t>are healed. </a:t>
            </a:r>
            <a:r>
              <a:rPr lang="en-US" sz="3000" baseline="30000" dirty="0">
                <a:effectLst>
                  <a:outerShdw blurRad="38100" dist="38100" dir="2700000" algn="tl">
                    <a:srgbClr val="000000">
                      <a:alpha val="43137"/>
                    </a:srgbClr>
                  </a:outerShdw>
                </a:effectLst>
                <a:latin typeface="Calibri" panose="020F0502020204030204" pitchFamily="34" charset="0"/>
              </a:rPr>
              <a:t>6</a:t>
            </a:r>
            <a:r>
              <a:rPr lang="en-US" sz="3000" dirty="0">
                <a:effectLst>
                  <a:outerShdw blurRad="38100" dist="38100" dir="2700000" algn="tl">
                    <a:srgbClr val="000000">
                      <a:alpha val="43137"/>
                    </a:srgbClr>
                  </a:outerShdw>
                </a:effectLst>
                <a:latin typeface="Calibri" panose="020F0502020204030204" pitchFamily="34" charset="0"/>
              </a:rPr>
              <a:t> All of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rPr>
              <a:t>us</a:t>
            </a:r>
            <a:r>
              <a:rPr lang="en-US" sz="3000" dirty="0">
                <a:effectLst>
                  <a:outerShdw blurRad="38100" dist="38100" dir="2700000" algn="tl">
                    <a:srgbClr val="000000">
                      <a:alpha val="43137"/>
                    </a:srgbClr>
                  </a:outerShdw>
                </a:effectLst>
                <a:latin typeface="Calibri" panose="020F0502020204030204" pitchFamily="34" charset="0"/>
              </a:rPr>
              <a:t> like sheep have gone astray, Each of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rPr>
              <a:t>us</a:t>
            </a:r>
            <a:r>
              <a:rPr lang="en-US" sz="3000" dirty="0">
                <a:effectLst>
                  <a:outerShdw blurRad="38100" dist="38100" dir="2700000" algn="tl">
                    <a:srgbClr val="000000">
                      <a:alpha val="43137"/>
                    </a:srgbClr>
                  </a:outerShdw>
                </a:effectLst>
                <a:latin typeface="Calibri" panose="020F0502020204030204" pitchFamily="34" charset="0"/>
              </a:rPr>
              <a:t> has turned to his own way; But the </a:t>
            </a:r>
            <a:r>
              <a:rPr lang="en-US" sz="3000" cap="small" dirty="0">
                <a:effectLst>
                  <a:outerShdw blurRad="38100" dist="38100" dir="2700000" algn="tl">
                    <a:srgbClr val="000000">
                      <a:alpha val="43137"/>
                    </a:srgbClr>
                  </a:outerShdw>
                </a:effectLst>
                <a:latin typeface="Calibri" panose="020F0502020204030204" pitchFamily="34" charset="0"/>
              </a:rPr>
              <a:t>Lord</a:t>
            </a:r>
            <a:r>
              <a:rPr lang="en-US" sz="3000" dirty="0">
                <a:effectLst>
                  <a:outerShdw blurRad="38100" dist="38100" dir="2700000" algn="tl">
                    <a:srgbClr val="000000">
                      <a:alpha val="43137"/>
                    </a:srgbClr>
                  </a:outerShdw>
                </a:effectLst>
                <a:latin typeface="Calibri" panose="020F0502020204030204" pitchFamily="34" charset="0"/>
              </a:rPr>
              <a:t> has caused the iniquity of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rPr>
              <a:t>us</a:t>
            </a:r>
            <a:r>
              <a:rPr lang="en-US" sz="3000" dirty="0">
                <a:effectLst>
                  <a:outerShdw blurRad="38100" dist="38100" dir="2700000" algn="tl">
                    <a:srgbClr val="000000">
                      <a:alpha val="43137"/>
                    </a:srgbClr>
                  </a:outerShdw>
                </a:effectLst>
                <a:latin typeface="Calibri" panose="020F0502020204030204" pitchFamily="34" charset="0"/>
              </a:rPr>
              <a:t> all To fall on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rPr>
              <a:t>Him</a:t>
            </a:r>
            <a:r>
              <a:rPr lang="en-US" sz="3000" dirty="0">
                <a:effectLst>
                  <a:outerShdw blurRad="38100" dist="38100" dir="2700000" algn="tl">
                    <a:srgbClr val="000000">
                      <a:alpha val="43137"/>
                    </a:srgbClr>
                  </a:outerShdw>
                </a:effectLst>
                <a:latin typeface="Calibri" panose="020F0502020204030204" pitchFamily="34" charset="0"/>
              </a:rPr>
              <a:t>.” </a:t>
            </a:r>
          </a:p>
        </p:txBody>
      </p:sp>
    </p:spTree>
    <p:extLst>
      <p:ext uri="{BB962C8B-B14F-4D97-AF65-F5344CB8AC3E}">
        <p14:creationId xmlns:p14="http://schemas.microsoft.com/office/powerpoint/2010/main" val="1572583963"/>
      </p:ext>
    </p:extLst>
  </p:cSld>
  <p:clrMapOvr>
    <a:masterClrMapping/>
  </p:clrMapOvr>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1981200" y="228600"/>
            <a:ext cx="8229600" cy="719138"/>
          </a:xfrm>
        </p:spPr>
        <p:txBody>
          <a:bodyPr/>
          <a:lstStyle/>
          <a:p>
            <a:pPr algn="ctr" eaLnBrk="1" hangingPunct="1">
              <a:defRPr/>
            </a:pPr>
            <a:r>
              <a:rPr lang="en-US" altLang="en-US" sz="3600" kern="1200" dirty="0">
                <a:effectLst>
                  <a:outerShdw blurRad="38100" dist="38100" dir="2700000" algn="tl">
                    <a:srgbClr val="000000">
                      <a:alpha val="43137"/>
                    </a:srgbClr>
                  </a:outerShdw>
                </a:effectLst>
              </a:rPr>
              <a:t>False Views of the Atonement</a:t>
            </a:r>
          </a:p>
        </p:txBody>
      </p:sp>
      <p:sp>
        <p:nvSpPr>
          <p:cNvPr id="21507" name="Content Placeholder 2"/>
          <p:cNvSpPr>
            <a:spLocks noGrp="1"/>
          </p:cNvSpPr>
          <p:nvPr>
            <p:ph idx="1"/>
          </p:nvPr>
        </p:nvSpPr>
        <p:spPr>
          <a:xfrm>
            <a:off x="609600" y="1143001"/>
            <a:ext cx="10972800" cy="4937760"/>
          </a:xfrm>
        </p:spPr>
        <p:txBody>
          <a:bodyPr/>
          <a:lstStyle/>
          <a:p>
            <a:pPr marL="457200" lvl="1" indent="-457200" eaLnBrk="1" hangingPunct="1">
              <a:spcBef>
                <a:spcPts val="0"/>
              </a:spcBef>
              <a:spcAft>
                <a:spcPts val="1200"/>
              </a:spcAft>
              <a:buClr>
                <a:srgbClr val="FF66FF"/>
              </a:buClr>
              <a:defRPr/>
            </a:pPr>
            <a:r>
              <a:rPr lang="en-US" altLang="en-US" sz="3000" dirty="0">
                <a:effectLst>
                  <a:outerShdw blurRad="38100" dist="38100" dir="2700000" algn="tl">
                    <a:srgbClr val="000000">
                      <a:alpha val="43137"/>
                    </a:srgbClr>
                  </a:outerShdw>
                </a:effectLst>
              </a:rPr>
              <a:t>Ransom to Satan – Christ’s death is a ransom to Satan and not the Father (A.D. 185‒54)</a:t>
            </a:r>
          </a:p>
          <a:p>
            <a:pPr marL="457200" lvl="1" indent="-457200" eaLnBrk="1" hangingPunct="1">
              <a:spcBef>
                <a:spcPts val="0"/>
              </a:spcBef>
              <a:spcAft>
                <a:spcPts val="1200"/>
              </a:spcAft>
              <a:buClr>
                <a:srgbClr val="FF66FF"/>
              </a:buClr>
              <a:defRPr/>
            </a:pPr>
            <a:r>
              <a:rPr lang="en-US" altLang="en-US" sz="3000" dirty="0">
                <a:effectLst>
                  <a:outerShdw blurRad="38100" dist="38100" dir="2700000" algn="tl">
                    <a:srgbClr val="000000">
                      <a:alpha val="43137"/>
                    </a:srgbClr>
                  </a:outerShdw>
                </a:effectLst>
              </a:rPr>
              <a:t>Moral influence – Christ’s death is an expression of God’s love (A.D. 1079‒1142)</a:t>
            </a:r>
          </a:p>
          <a:p>
            <a:pPr marL="457200" lvl="1" indent="-457200" eaLnBrk="1" hangingPunct="1">
              <a:spcBef>
                <a:spcPts val="0"/>
              </a:spcBef>
              <a:spcAft>
                <a:spcPts val="1200"/>
              </a:spcAft>
              <a:buClr>
                <a:srgbClr val="FF66FF"/>
              </a:buClr>
              <a:defRPr/>
            </a:pPr>
            <a:r>
              <a:rPr lang="en-US" altLang="en-US" sz="3000" dirty="0">
                <a:effectLst>
                  <a:outerShdw blurRad="38100" dist="38100" dir="2700000" algn="tl">
                    <a:srgbClr val="000000">
                      <a:alpha val="43137"/>
                    </a:srgbClr>
                  </a:outerShdw>
                </a:effectLst>
              </a:rPr>
              <a:t>Moral example – Christ’s death inspires us to be sacrificial (A.D. 1539‒1604)</a:t>
            </a:r>
          </a:p>
          <a:p>
            <a:pPr marL="457200" lvl="1" indent="-457200" eaLnBrk="1" hangingPunct="1">
              <a:spcBef>
                <a:spcPts val="0"/>
              </a:spcBef>
              <a:spcAft>
                <a:spcPts val="1200"/>
              </a:spcAft>
              <a:buClr>
                <a:srgbClr val="FF66FF"/>
              </a:buClr>
              <a:defRPr/>
            </a:pPr>
            <a:r>
              <a:rPr lang="en-US" altLang="en-US" sz="3000" dirty="0">
                <a:effectLst>
                  <a:outerShdw blurRad="38100" dist="38100" dir="2700000" algn="tl">
                    <a:srgbClr val="000000">
                      <a:alpha val="43137"/>
                    </a:srgbClr>
                  </a:outerShdw>
                </a:effectLst>
              </a:rPr>
              <a:t>Governmental – Christ’s death promotes respect for God’s Law (A.D. 1583‒1645)</a:t>
            </a:r>
          </a:p>
          <a:p>
            <a:pPr marL="457200" lvl="1" indent="-457200" eaLnBrk="1" hangingPunct="1">
              <a:spcBef>
                <a:spcPts val="0"/>
              </a:spcBef>
              <a:spcAft>
                <a:spcPts val="1200"/>
              </a:spcAft>
              <a:buClr>
                <a:srgbClr val="FF66FF"/>
              </a:buClr>
              <a:defRPr/>
            </a:pPr>
            <a:r>
              <a:rPr lang="en-US" altLang="en-US" sz="3000" dirty="0">
                <a:effectLst>
                  <a:outerShdw blurRad="38100" dist="38100" dir="2700000" algn="tl">
                    <a:srgbClr val="000000">
                      <a:alpha val="43137"/>
                    </a:srgbClr>
                  </a:outerShdw>
                </a:effectLst>
              </a:rPr>
              <a:t>Accidental – Fate accidently ended Christ’s life</a:t>
            </a:r>
          </a:p>
        </p:txBody>
      </p:sp>
    </p:spTree>
  </p:cSld>
  <p:clrMapOvr>
    <a:masterClrMapping/>
  </p:clrMapOvr>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990600" y="1447800"/>
            <a:ext cx="6934200" cy="2743200"/>
          </a:xfrm>
        </p:spPr>
        <p:txBody>
          <a:bodyPr/>
          <a:lstStyle/>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Messengers sent to Esau (3-6)</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Jacob’s response (7-12)</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Offer of appeasement (13-16)</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Instructions (17-20a)</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Jacob’s desire to appease Esau (20b)</a:t>
            </a:r>
          </a:p>
          <a:p>
            <a:pPr marL="457200" lvl="2" indent="-457200" eaLnBrk="1" hangingPunct="1">
              <a:spcBef>
                <a:spcPts val="0"/>
              </a:spcBef>
              <a:spcAft>
                <a:spcPts val="24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rPr>
              <a:t>Concluding circumstances (21)</a:t>
            </a:r>
          </a:p>
        </p:txBody>
      </p:sp>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II. Genesis 32:3-21</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Jacob’s Response</a:t>
            </a:r>
          </a:p>
        </p:txBody>
      </p:sp>
      <p:pic>
        <p:nvPicPr>
          <p:cNvPr id="3" name="Picture 2">
            <a:extLst>
              <a:ext uri="{FF2B5EF4-FFF2-40B4-BE49-F238E27FC236}">
                <a16:creationId xmlns:a16="http://schemas.microsoft.com/office/drawing/2014/main" id="{D18D0570-7907-E323-3506-FD2CF544B0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6959260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742950" indent="-742950" algn="ctr" eaLnBrk="1" hangingPunct="1">
              <a:buClr>
                <a:srgbClr val="CC66FF"/>
              </a:buClr>
              <a:buFont typeface="+mj-lt"/>
              <a:buAutoNum type="alphaUcPeriod" startAt="6"/>
            </a:pPr>
            <a:r>
              <a:rPr lang="en-US" sz="3600" dirty="0">
                <a:effectLst>
                  <a:outerShdw blurRad="38100" dist="38100" dir="2700000" algn="tl">
                    <a:srgbClr val="000000">
                      <a:alpha val="43137"/>
                    </a:srgbClr>
                  </a:outerShdw>
                </a:effectLst>
              </a:rPr>
              <a:t>Genesis 32:21</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Concluding Circumstances</a:t>
            </a:r>
          </a:p>
        </p:txBody>
      </p:sp>
      <p:sp>
        <p:nvSpPr>
          <p:cNvPr id="161795" name="Rectangle 3"/>
          <p:cNvSpPr>
            <a:spLocks noGrp="1" noChangeArrowheads="1"/>
          </p:cNvSpPr>
          <p:nvPr>
            <p:ph type="body" idx="1"/>
          </p:nvPr>
        </p:nvSpPr>
        <p:spPr>
          <a:xfrm>
            <a:off x="1066800" y="2057400"/>
            <a:ext cx="6781800" cy="41148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Presents pass before Jacob (21a)</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Jacob lodged that night (21b)</a:t>
            </a: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0785894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742950" indent="-742950" algn="ctr" eaLnBrk="1" hangingPunct="1">
              <a:buClr>
                <a:srgbClr val="CC66FF"/>
              </a:buClr>
              <a:buFont typeface="+mj-lt"/>
              <a:buAutoNum type="alphaUcPeriod" startAt="6"/>
            </a:pPr>
            <a:r>
              <a:rPr lang="en-US" sz="3600" dirty="0">
                <a:effectLst>
                  <a:outerShdw blurRad="38100" dist="38100" dir="2700000" algn="tl">
                    <a:srgbClr val="000000">
                      <a:alpha val="43137"/>
                    </a:srgbClr>
                  </a:outerShdw>
                </a:effectLst>
              </a:rPr>
              <a:t>Genesis 32:21</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Concluding Circumstances</a:t>
            </a:r>
          </a:p>
        </p:txBody>
      </p:sp>
      <p:sp>
        <p:nvSpPr>
          <p:cNvPr id="161795" name="Rectangle 3"/>
          <p:cNvSpPr>
            <a:spLocks noGrp="1" noChangeArrowheads="1"/>
          </p:cNvSpPr>
          <p:nvPr>
            <p:ph type="body" idx="1"/>
          </p:nvPr>
        </p:nvSpPr>
        <p:spPr>
          <a:xfrm>
            <a:off x="1066800" y="2057400"/>
            <a:ext cx="6781800" cy="4114800"/>
          </a:xfrm>
        </p:spPr>
        <p:txBody>
          <a:bodyPr/>
          <a:lstStyle/>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Presents pass before Jacob (21a)</a:t>
            </a:r>
          </a:p>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Jacob lodged that night (21b)</a:t>
            </a: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0546528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267075" y="228600"/>
            <a:ext cx="5657850" cy="914400"/>
          </a:xfrm>
        </p:spPr>
        <p:txBody>
          <a:bodyPr/>
          <a:lstStyle/>
          <a:p>
            <a:pPr marL="742950" indent="-742950" algn="ctr" eaLnBrk="1" hangingPunct="1">
              <a:buClr>
                <a:srgbClr val="CC66FF"/>
              </a:buClr>
              <a:buFont typeface="+mj-lt"/>
              <a:buAutoNum type="alphaUcPeriod" startAt="6"/>
            </a:pPr>
            <a:r>
              <a:rPr lang="en-US" sz="3600" dirty="0">
                <a:effectLst>
                  <a:outerShdw blurRad="38100" dist="38100" dir="2700000" algn="tl">
                    <a:srgbClr val="000000">
                      <a:alpha val="43137"/>
                    </a:srgbClr>
                  </a:outerShdw>
                </a:effectLst>
              </a:rPr>
              <a:t>Genesis 32:21</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Concluding Circumstances</a:t>
            </a:r>
          </a:p>
        </p:txBody>
      </p:sp>
      <p:sp>
        <p:nvSpPr>
          <p:cNvPr id="161795" name="Rectangle 3"/>
          <p:cNvSpPr>
            <a:spLocks noGrp="1" noChangeArrowheads="1"/>
          </p:cNvSpPr>
          <p:nvPr>
            <p:ph type="body" idx="1"/>
          </p:nvPr>
        </p:nvSpPr>
        <p:spPr>
          <a:xfrm>
            <a:off x="1066800" y="2057400"/>
            <a:ext cx="6781800" cy="4114800"/>
          </a:xfrm>
        </p:spPr>
        <p:txBody>
          <a:bodyPr/>
          <a:lstStyle/>
          <a:p>
            <a:pPr marL="457200" lvl="3" indent="-457200" eaLnBrk="1" hangingPunct="1">
              <a:spcBef>
                <a:spcPts val="0"/>
              </a:spcBef>
              <a:spcAft>
                <a:spcPts val="3000"/>
              </a:spcAft>
              <a:buClr>
                <a:srgbClr val="00FF00"/>
              </a:buClr>
              <a:buFont typeface="+mj-lt"/>
              <a:buAutoNum type="arabicPeriod"/>
              <a:defRPr/>
            </a:pPr>
            <a:r>
              <a:rPr lang="en-US" dirty="0">
                <a:effectLst>
                  <a:outerShdw blurRad="38100" dist="38100" dir="2700000" algn="tl">
                    <a:srgbClr val="000000">
                      <a:alpha val="43137"/>
                    </a:srgbClr>
                  </a:outerShdw>
                </a:effectLst>
              </a:rPr>
              <a:t>Presents pass before Jacob (21a)</a:t>
            </a:r>
          </a:p>
          <a:p>
            <a:pPr marL="457200" lvl="3" indent="-457200" eaLnBrk="1" hangingPunct="1">
              <a:spcBef>
                <a:spcPts val="0"/>
              </a:spcBef>
              <a:spcAft>
                <a:spcPts val="3000"/>
              </a:spcAft>
              <a:buClr>
                <a:srgbClr val="00FF00"/>
              </a:buClr>
              <a:buFont typeface="+mj-lt"/>
              <a:buAutoNum type="arabicPeriod"/>
              <a:defRPr/>
            </a:pPr>
            <a:r>
              <a:rPr lang="en-US" b="1" u="sng" dirty="0">
                <a:solidFill>
                  <a:srgbClr val="FFFFCC"/>
                </a:solidFill>
                <a:effectLst>
                  <a:outerShdw blurRad="38100" dist="38100" dir="2700000" algn="tl">
                    <a:srgbClr val="000000">
                      <a:alpha val="43137"/>
                    </a:srgbClr>
                  </a:outerShdw>
                </a:effectLst>
              </a:rPr>
              <a:t>Jacob lodged that night (21b)</a:t>
            </a: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a:p>
            <a:pPr marL="0" lvl="3" indent="0" eaLnBrk="1" hangingPunct="1">
              <a:spcBef>
                <a:spcPts val="0"/>
              </a:spcBef>
              <a:spcAft>
                <a:spcPts val="3000"/>
              </a:spcAft>
              <a:buClr>
                <a:srgbClr val="00FF00"/>
              </a:buClr>
              <a:buNone/>
              <a:defRPr/>
            </a:pPr>
            <a:endParaRPr lang="en-US" dirty="0">
              <a:effectLst>
                <a:outerShdw blurRad="38100" dist="38100" dir="2700000" algn="tl">
                  <a:srgbClr val="000000">
                    <a:alpha val="43137"/>
                  </a:srgbClr>
                </a:outerShdw>
              </a:effectLst>
            </a:endParaRPr>
          </a:p>
        </p:txBody>
      </p:sp>
      <p:pic>
        <p:nvPicPr>
          <p:cNvPr id="3" name="Picture 2">
            <a:extLst>
              <a:ext uri="{FF2B5EF4-FFF2-40B4-BE49-F238E27FC236}">
                <a16:creationId xmlns:a16="http://schemas.microsoft.com/office/drawing/2014/main" id="{2C61A172-C2B9-3470-C716-B088B9B274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36143640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idx="4294967295"/>
          </p:nvPr>
        </p:nvSpPr>
        <p:spPr>
          <a:xfrm>
            <a:off x="2209800" y="2857500"/>
            <a:ext cx="7772400" cy="1143000"/>
          </a:xfrm>
        </p:spPr>
        <p:txBody>
          <a:bodyPr/>
          <a:lstStyle/>
          <a:p>
            <a:pPr algn="ctr"/>
            <a:r>
              <a:rPr lang="en-US" altLang="en-US" sz="6000">
                <a:effectLst>
                  <a:outerShdw blurRad="38100" dist="38100" dir="2700000" algn="tl">
                    <a:srgbClr val="000000">
                      <a:alpha val="43137"/>
                    </a:srgbClr>
                  </a:outerShdw>
                </a:effectLst>
              </a:rPr>
              <a:t>Conclusion</a:t>
            </a:r>
          </a:p>
        </p:txBody>
      </p:sp>
    </p:spTree>
    <p:extLst>
      <p:ext uri="{BB962C8B-B14F-4D97-AF65-F5344CB8AC3E}">
        <p14:creationId xmlns:p14="http://schemas.microsoft.com/office/powerpoint/2010/main" val="624569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5" name="Rectangle 3"/>
          <p:cNvSpPr>
            <a:spLocks noGrp="1" noChangeArrowheads="1"/>
          </p:cNvSpPr>
          <p:nvPr>
            <p:ph type="body" idx="1"/>
          </p:nvPr>
        </p:nvSpPr>
        <p:spPr>
          <a:xfrm>
            <a:off x="990600" y="1447800"/>
            <a:ext cx="6934200" cy="2743200"/>
          </a:xfrm>
        </p:spPr>
        <p:txBody>
          <a:bodyPr/>
          <a:lstStyle/>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Messengers sent to Esau (3-6)</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Jacob’s response (7-12)</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Offer of appeasement (13-16)</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Instructions (17-20a)</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Jacob’s desire to appease Esau (20b)</a:t>
            </a:r>
          </a:p>
          <a:p>
            <a:pPr marL="457200" lvl="2" indent="-457200" eaLnBrk="1" hangingPunct="1">
              <a:spcBef>
                <a:spcPts val="0"/>
              </a:spcBef>
              <a:spcAft>
                <a:spcPts val="24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rPr>
              <a:t>Concluding circumstances (21)</a:t>
            </a:r>
          </a:p>
        </p:txBody>
      </p:sp>
      <p:sp>
        <p:nvSpPr>
          <p:cNvPr id="4" name="Rectangle 2">
            <a:extLst>
              <a:ext uri="{FF2B5EF4-FFF2-40B4-BE49-F238E27FC236}">
                <a16:creationId xmlns:a16="http://schemas.microsoft.com/office/drawing/2014/main" id="{263A5E4C-5C2C-A611-E0F3-B1008DFC0050}"/>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rPr>
              <a:t>II. Genesis 32:3-21</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mn-cs"/>
              </a:rPr>
              <a:t>Jacob’s Response</a:t>
            </a:r>
          </a:p>
        </p:txBody>
      </p:sp>
      <p:pic>
        <p:nvPicPr>
          <p:cNvPr id="3" name="Picture 2">
            <a:extLst>
              <a:ext uri="{FF2B5EF4-FFF2-40B4-BE49-F238E27FC236}">
                <a16:creationId xmlns:a16="http://schemas.microsoft.com/office/drawing/2014/main" id="{D18D0570-7907-E323-3506-FD2CF544B0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39704" y="2057400"/>
            <a:ext cx="3224783" cy="2743200"/>
          </a:xfrm>
          <a:prstGeom prst="rect">
            <a:avLst/>
          </a:prstGeom>
        </p:spPr>
      </p:pic>
    </p:spTree>
    <p:extLst>
      <p:ext uri="{BB962C8B-B14F-4D97-AF65-F5344CB8AC3E}">
        <p14:creationId xmlns:p14="http://schemas.microsoft.com/office/powerpoint/2010/main" val="12695054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PREVIOUS_ACTIVE_SLIDE" val="9809"/>
</p:tagLst>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34970</TotalTime>
  <Words>2914</Words>
  <Application>Microsoft Office PowerPoint</Application>
  <PresentationFormat>Widescreen</PresentationFormat>
  <Paragraphs>425</Paragraphs>
  <Slides>100</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100</vt:i4>
      </vt:variant>
    </vt:vector>
  </HeadingPairs>
  <TitlesOfParts>
    <vt:vector size="104" baseType="lpstr">
      <vt:lpstr>Calibri</vt:lpstr>
      <vt:lpstr>Times New Roman</vt:lpstr>
      <vt:lpstr>Wingdings</vt:lpstr>
      <vt:lpstr>Azure</vt:lpstr>
      <vt:lpstr>PowerPoint Presentation</vt:lpstr>
      <vt:lpstr>GENESIS STRUCTURE</vt:lpstr>
      <vt:lpstr>PowerPoint Presentation</vt:lpstr>
      <vt:lpstr>Genesis 32:1‒33:17 Jacob and Esau</vt:lpstr>
      <vt:lpstr>Genesis 32:1‒33:17 Jacob and Esau</vt:lpstr>
      <vt:lpstr>I. Genesis 32:1-2 Mahanaim</vt:lpstr>
      <vt:lpstr>I. Genesis 32:1-2 Mahanaim</vt:lpstr>
      <vt:lpstr>PowerPoint Presentation</vt:lpstr>
      <vt:lpstr>PowerPoint Presentation</vt:lpstr>
      <vt:lpstr>PowerPoint Presentation</vt:lpstr>
      <vt:lpstr>I. Genesis 32:1-2 Mahanaim</vt:lpstr>
      <vt:lpstr>PowerPoint Presentation</vt:lpstr>
      <vt:lpstr>PowerPoint Presentation</vt:lpstr>
      <vt:lpstr>PowerPoint Presentation</vt:lpstr>
      <vt:lpstr>Genesis 32:1‒33:17 Jacob and Esau</vt:lpstr>
      <vt:lpstr>II. Genesis 32:3-21 Jacob’s Response</vt:lpstr>
      <vt:lpstr>II. Genesis 32:3-21 Jacob’s Response</vt:lpstr>
      <vt:lpstr>Genesis 32:3-6 Messengers Sent to Esau</vt:lpstr>
      <vt:lpstr>Genesis 32:3-6 Messengers Sent to Esau</vt:lpstr>
      <vt:lpstr>PowerPoint Presentation</vt:lpstr>
      <vt:lpstr>Genesis 32:3-6 Messengers Sent to Esau</vt:lpstr>
      <vt:lpstr>Genesis 32:4-5 Message</vt:lpstr>
      <vt:lpstr>Genesis 32:4-5 Message</vt:lpstr>
      <vt:lpstr>Genesis 32:4-5 Message</vt:lpstr>
      <vt:lpstr>PowerPoint Presentation</vt:lpstr>
      <vt:lpstr>PowerPoint Presentation</vt:lpstr>
      <vt:lpstr>Genesis 32:4-5 Message</vt:lpstr>
      <vt:lpstr>PowerPoint Presentation</vt:lpstr>
      <vt:lpstr>PowerPoint Presentation</vt:lpstr>
      <vt:lpstr>Genesis 32:4-5 Message</vt:lpstr>
      <vt:lpstr>8 New Promises Genesis 12:1-3</vt:lpstr>
      <vt:lpstr>PowerPoint Presentation</vt:lpstr>
      <vt:lpstr>Genesis 32:4-5 Message</vt:lpstr>
      <vt:lpstr>Genesis 32:3-6 Messengers Sent to Esau</vt:lpstr>
      <vt:lpstr>II. Genesis 32:3-21 Jacob’s Response</vt:lpstr>
      <vt:lpstr>Genesis 32:7-12 Jacob’s Response</vt:lpstr>
      <vt:lpstr>Genesis 32:7-12 Jacob’s Response</vt:lpstr>
      <vt:lpstr>Genesis 32:7-8 First Response: Division</vt:lpstr>
      <vt:lpstr>Genesis 32:7-8 First Response: Division</vt:lpstr>
      <vt:lpstr>PowerPoint Presentation</vt:lpstr>
      <vt:lpstr>Genesis 32:7-8 First Response: Division</vt:lpstr>
      <vt:lpstr>8 New Promises Genesis 12:1-3</vt:lpstr>
      <vt:lpstr>PowerPoint Presentation</vt:lpstr>
      <vt:lpstr>Genesis 32:7-8 First Response: Division</vt:lpstr>
      <vt:lpstr>Genesis 32:7-12 Jacob’s Response</vt:lpstr>
      <vt:lpstr>Genesis 32:9-12 Second Response: Prayer</vt:lpstr>
      <vt:lpstr>Genesis 32:9-12 Second Response: Prayer</vt:lpstr>
      <vt:lpstr>Genesis 32:9-12 Second Response: Prayer</vt:lpstr>
      <vt:lpstr>PowerPoint Presentation</vt:lpstr>
      <vt:lpstr>PowerPoint Presentation</vt:lpstr>
      <vt:lpstr>8 New Promises Genesis 12:1-3</vt:lpstr>
      <vt:lpstr>PowerPoint Presentation</vt:lpstr>
      <vt:lpstr>Genesis 32:9-12 Second Response: Prayer</vt:lpstr>
      <vt:lpstr>PowerPoint Presentation</vt:lpstr>
      <vt:lpstr>Genesis 32:9-12 Second Response: Prayer</vt:lpstr>
      <vt:lpstr>PowerPoint Presentation</vt:lpstr>
      <vt:lpstr>II. Genesis 32:3-21 Jacob’s Response</vt:lpstr>
      <vt:lpstr>Genesis 32:13-16 Offer of Appeasement</vt:lpstr>
      <vt:lpstr>Genesis 32:13-16 Offer of Appeasement</vt:lpstr>
      <vt:lpstr>Genesis 32:13-16 Offer of Appeasement</vt:lpstr>
      <vt:lpstr>Genesis 32:14-15 Enumerated</vt:lpstr>
      <vt:lpstr>Genesis 32:14-15 Enumerated</vt:lpstr>
      <vt:lpstr>Genesis 32:14-15 Enumerated</vt:lpstr>
      <vt:lpstr>Genesis 32:14-15 Enumerated</vt:lpstr>
      <vt:lpstr>Genesis 32:14-15 Enumerated</vt:lpstr>
      <vt:lpstr>Genesis 32:14-15 Enumerated</vt:lpstr>
      <vt:lpstr>Genesis 32:14-15 Enumerated</vt:lpstr>
      <vt:lpstr>8 New Promises Genesis 12:1-3</vt:lpstr>
      <vt:lpstr>PowerPoint Presentation</vt:lpstr>
      <vt:lpstr>PowerPoint Presentation</vt:lpstr>
      <vt:lpstr>Genesis 32:13-16 Offer of Appeasement</vt:lpstr>
      <vt:lpstr>II. Genesis 32:3-21 Jacob’s Response</vt:lpstr>
      <vt:lpstr>Genesis 32:17-20a Jacob’s Response</vt:lpstr>
      <vt:lpstr>Genesis 32:17-20a Jacob’s Response</vt:lpstr>
      <vt:lpstr>Genesis 32:17-18 First Group</vt:lpstr>
      <vt:lpstr>Genesis 32:17-18 First Group</vt:lpstr>
      <vt:lpstr>Genesis 32:17 Esau’s Anticipated Questions</vt:lpstr>
      <vt:lpstr>Genesis 32:17 Esau’s Anticipated Questions</vt:lpstr>
      <vt:lpstr>Genesis 32:17 Esau’s Anticipated Questions</vt:lpstr>
      <vt:lpstr>Genesis 32:17 Esau’s Anticipated Questions</vt:lpstr>
      <vt:lpstr>Genesis 32:17-18 First Group</vt:lpstr>
      <vt:lpstr>Genesis 32:18 Answers</vt:lpstr>
      <vt:lpstr>Genesis 32:18 Answers</vt:lpstr>
      <vt:lpstr>Genesis 32:18 Answers</vt:lpstr>
      <vt:lpstr>Genesis 32:18 Answers</vt:lpstr>
      <vt:lpstr>Genesis 32:17-20a Jacob’s Response</vt:lpstr>
      <vt:lpstr>Genesis 32:19-20a First Group</vt:lpstr>
      <vt:lpstr>Genesis 32:19-20a First Group</vt:lpstr>
      <vt:lpstr>Genesis 32:19-20a First Group</vt:lpstr>
      <vt:lpstr>II. Genesis 32:3-21 Jacob’s Response</vt:lpstr>
      <vt:lpstr>PowerPoint Presentation</vt:lpstr>
      <vt:lpstr>PowerPoint Presentation</vt:lpstr>
      <vt:lpstr>False Views of the Atonement</vt:lpstr>
      <vt:lpstr>II. Genesis 32:3-21 Jacob’s Response</vt:lpstr>
      <vt:lpstr>Genesis 32:21 Concluding Circumstances</vt:lpstr>
      <vt:lpstr>Genesis 32:21 Concluding Circumstances</vt:lpstr>
      <vt:lpstr>Genesis 32:21 Concluding Circumstances</vt:lpstr>
      <vt:lpstr>Conclusion</vt:lpstr>
      <vt:lpstr>II. Genesis 32:3-21 Jacob’s Response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Genesis 128 - 32v1-21 - 16x9</dc:title>
  <dc:subject>Genesis 32</dc:subject>
  <dc:creator>A. Woods</dc:creator>
  <dc:description>Modified by Jim McGowan</dc:description>
  <cp:lastModifiedBy>anne woods</cp:lastModifiedBy>
  <cp:revision>3560</cp:revision>
  <cp:lastPrinted>2023-07-22T14:15:25Z</cp:lastPrinted>
  <dcterms:created xsi:type="dcterms:W3CDTF">2009-03-17T12:21:13Z</dcterms:created>
  <dcterms:modified xsi:type="dcterms:W3CDTF">2023-07-29T17:30:17Z</dcterms:modified>
</cp:coreProperties>
</file>