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handoutMasterIdLst>
    <p:handoutMasterId r:id="rId48"/>
  </p:handoutMasterIdLst>
  <p:sldIdLst>
    <p:sldId id="2094" r:id="rId2"/>
    <p:sldId id="9505" r:id="rId3"/>
    <p:sldId id="9806" r:id="rId4"/>
    <p:sldId id="10237" r:id="rId5"/>
    <p:sldId id="10216" r:id="rId6"/>
    <p:sldId id="10217" r:id="rId7"/>
    <p:sldId id="10160" r:id="rId8"/>
    <p:sldId id="1830" r:id="rId9"/>
    <p:sldId id="8969" r:id="rId10"/>
    <p:sldId id="8995" r:id="rId11"/>
    <p:sldId id="8992" r:id="rId12"/>
    <p:sldId id="9922" r:id="rId13"/>
    <p:sldId id="10242" r:id="rId14"/>
    <p:sldId id="2115" r:id="rId15"/>
    <p:sldId id="1977" r:id="rId16"/>
    <p:sldId id="1978" r:id="rId17"/>
    <p:sldId id="1980" r:id="rId18"/>
    <p:sldId id="10218" r:id="rId19"/>
    <p:sldId id="768" r:id="rId20"/>
    <p:sldId id="8244" r:id="rId21"/>
    <p:sldId id="10219" r:id="rId22"/>
    <p:sldId id="10229" r:id="rId23"/>
    <p:sldId id="10230" r:id="rId24"/>
    <p:sldId id="10241" r:id="rId25"/>
    <p:sldId id="492" r:id="rId26"/>
    <p:sldId id="10220" r:id="rId27"/>
    <p:sldId id="10238" r:id="rId28"/>
    <p:sldId id="10221" r:id="rId29"/>
    <p:sldId id="10222" r:id="rId30"/>
    <p:sldId id="10231" r:id="rId31"/>
    <p:sldId id="6670" r:id="rId32"/>
    <p:sldId id="10223" r:id="rId33"/>
    <p:sldId id="10232" r:id="rId34"/>
    <p:sldId id="10243" r:id="rId35"/>
    <p:sldId id="10244" r:id="rId36"/>
    <p:sldId id="10247" r:id="rId37"/>
    <p:sldId id="10246" r:id="rId38"/>
    <p:sldId id="9809" r:id="rId39"/>
    <p:sldId id="2055" r:id="rId40"/>
    <p:sldId id="10245" r:id="rId41"/>
    <p:sldId id="10249" r:id="rId42"/>
    <p:sldId id="10248" r:id="rId43"/>
    <p:sldId id="7655" r:id="rId44"/>
    <p:sldId id="10239" r:id="rId45"/>
    <p:sldId id="7975" r:id="rId46"/>
  </p:sldIdLst>
  <p:sldSz cx="12192000" cy="6858000"/>
  <p:notesSz cx="7315200" cy="9601200"/>
  <p:custDataLst>
    <p:tags r:id="rId49"/>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2" autoAdjust="0"/>
    <p:restoredTop sz="95428" autoAdjust="0"/>
  </p:normalViewPr>
  <p:slideViewPr>
    <p:cSldViewPr>
      <p:cViewPr varScale="1">
        <p:scale>
          <a:sx n="61" d="100"/>
          <a:sy n="61" d="100"/>
        </p:scale>
        <p:origin x="78" y="17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648"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FC1EC93F-9578-48BE-A968-4B37445B56E0}"/>
    <pc:docChg chg="custSel modSld sldOrd">
      <pc:chgData name="Jim McGowan" userId="e2c7446dd3aca506" providerId="LiveId" clId="{FC1EC93F-9578-48BE-A968-4B37445B56E0}" dt="2023-07-09T17:26:43.939" v="14"/>
      <pc:docMkLst>
        <pc:docMk/>
      </pc:docMkLst>
      <pc:sldChg chg="delSp mod ord">
        <pc:chgData name="Jim McGowan" userId="e2c7446dd3aca506" providerId="LiveId" clId="{FC1EC93F-9578-48BE-A968-4B37445B56E0}" dt="2023-07-09T17:26:43.939" v="14"/>
        <pc:sldMkLst>
          <pc:docMk/>
          <pc:sldMk cId="2622797135" sldId="6577"/>
        </pc:sldMkLst>
        <pc:picChg chg="del">
          <ac:chgData name="Jim McGowan" userId="e2c7446dd3aca506" providerId="LiveId" clId="{FC1EC93F-9578-48BE-A968-4B37445B56E0}" dt="2023-07-09T17:22:11.224" v="8" actId="478"/>
          <ac:picMkLst>
            <pc:docMk/>
            <pc:sldMk cId="2622797135" sldId="6577"/>
            <ac:picMk id="3" creationId="{D11482C0-C2ED-C406-1733-2548810D25EA}"/>
          </ac:picMkLst>
        </pc:picChg>
      </pc:sldChg>
      <pc:sldChg chg="modSp mod">
        <pc:chgData name="Jim McGowan" userId="e2c7446dd3aca506" providerId="LiveId" clId="{FC1EC93F-9578-48BE-A968-4B37445B56E0}" dt="2023-07-09T16:55:03.956" v="1" actId="6549"/>
        <pc:sldMkLst>
          <pc:docMk/>
          <pc:sldMk cId="2704483426" sldId="10150"/>
        </pc:sldMkLst>
        <pc:spChg chg="mod">
          <ac:chgData name="Jim McGowan" userId="e2c7446dd3aca506" providerId="LiveId" clId="{FC1EC93F-9578-48BE-A968-4B37445B56E0}" dt="2023-07-09T16:55:03.956" v="1" actId="6549"/>
          <ac:spMkLst>
            <pc:docMk/>
            <pc:sldMk cId="2704483426" sldId="10150"/>
            <ac:spMk id="161795" creationId="{00000000-0000-0000-0000-000000000000}"/>
          </ac:spMkLst>
        </pc:spChg>
      </pc:sldChg>
      <pc:sldChg chg="modSp mod">
        <pc:chgData name="Jim McGowan" userId="e2c7446dd3aca506" providerId="LiveId" clId="{FC1EC93F-9578-48BE-A968-4B37445B56E0}" dt="2023-07-09T16:55:19.829" v="3" actId="6549"/>
        <pc:sldMkLst>
          <pc:docMk/>
          <pc:sldMk cId="4248253767" sldId="10179"/>
        </pc:sldMkLst>
        <pc:spChg chg="mod">
          <ac:chgData name="Jim McGowan" userId="e2c7446dd3aca506" providerId="LiveId" clId="{FC1EC93F-9578-48BE-A968-4B37445B56E0}" dt="2023-07-09T16:55:19.829" v="3" actId="6549"/>
          <ac:spMkLst>
            <pc:docMk/>
            <pc:sldMk cId="4248253767" sldId="10179"/>
            <ac:spMk id="161795" creationId="{00000000-0000-0000-0000-000000000000}"/>
          </ac:spMkLst>
        </pc:spChg>
      </pc:sldChg>
      <pc:sldChg chg="modSp mod">
        <pc:chgData name="Jim McGowan" userId="e2c7446dd3aca506" providerId="LiveId" clId="{FC1EC93F-9578-48BE-A968-4B37445B56E0}" dt="2023-07-09T16:55:26.385" v="5" actId="6549"/>
        <pc:sldMkLst>
          <pc:docMk/>
          <pc:sldMk cId="513197400" sldId="10180"/>
        </pc:sldMkLst>
        <pc:spChg chg="mod">
          <ac:chgData name="Jim McGowan" userId="e2c7446dd3aca506" providerId="LiveId" clId="{FC1EC93F-9578-48BE-A968-4B37445B56E0}" dt="2023-07-09T16:55:26.385" v="5" actId="6549"/>
          <ac:spMkLst>
            <pc:docMk/>
            <pc:sldMk cId="513197400" sldId="10180"/>
            <ac:spMk id="161795" creationId="{00000000-0000-0000-0000-000000000000}"/>
          </ac:spMkLst>
        </pc:spChg>
      </pc:sldChg>
      <pc:sldChg chg="modSp mod">
        <pc:chgData name="Jim McGowan" userId="e2c7446dd3aca506" providerId="LiveId" clId="{FC1EC93F-9578-48BE-A968-4B37445B56E0}" dt="2023-07-09T16:55:31.461" v="7" actId="6549"/>
        <pc:sldMkLst>
          <pc:docMk/>
          <pc:sldMk cId="723746891" sldId="10181"/>
        </pc:sldMkLst>
        <pc:spChg chg="mod">
          <ac:chgData name="Jim McGowan" userId="e2c7446dd3aca506" providerId="LiveId" clId="{FC1EC93F-9578-48BE-A968-4B37445B56E0}" dt="2023-07-09T16:55:31.461" v="7" actId="6549"/>
          <ac:spMkLst>
            <pc:docMk/>
            <pc:sldMk cId="723746891" sldId="10181"/>
            <ac:spMk id="161795" creationId="{00000000-0000-0000-0000-000000000000}"/>
          </ac:spMkLst>
        </pc:spChg>
      </pc:sldChg>
    </pc:docChg>
  </pc:docChgLst>
  <pc:docChgLst>
    <pc:chgData name="Jim McGowan" userId="e2c7446dd3aca506" providerId="LiveId" clId="{2FE9CEB1-4D39-4FFC-B1C9-C823B4A6D77B}"/>
    <pc:docChg chg="addSld modSld">
      <pc:chgData name="Jim McGowan" userId="e2c7446dd3aca506" providerId="LiveId" clId="{2FE9CEB1-4D39-4FFC-B1C9-C823B4A6D77B}" dt="2023-06-11T17:27:33.657" v="22" actId="12789"/>
      <pc:docMkLst>
        <pc:docMk/>
      </pc:docMkLst>
      <pc:sldChg chg="modSp mod">
        <pc:chgData name="Jim McGowan" userId="e2c7446dd3aca506" providerId="LiveId" clId="{2FE9CEB1-4D39-4FFC-B1C9-C823B4A6D77B}" dt="2023-06-11T17:23:31.867" v="2" actId="115"/>
        <pc:sldMkLst>
          <pc:docMk/>
          <pc:sldMk cId="2882724961" sldId="10106"/>
        </pc:sldMkLst>
        <pc:spChg chg="mod">
          <ac:chgData name="Jim McGowan" userId="e2c7446dd3aca506" providerId="LiveId" clId="{2FE9CEB1-4D39-4FFC-B1C9-C823B4A6D77B}" dt="2023-06-11T17:23:31.867" v="2" actId="115"/>
          <ac:spMkLst>
            <pc:docMk/>
            <pc:sldMk cId="2882724961" sldId="10106"/>
            <ac:spMk id="68611" creationId="{00000000-0000-0000-0000-000000000000}"/>
          </ac:spMkLst>
        </pc:spChg>
      </pc:sldChg>
      <pc:sldChg chg="delSp modSp add mod">
        <pc:chgData name="Jim McGowan" userId="e2c7446dd3aca506" providerId="LiveId" clId="{2FE9CEB1-4D39-4FFC-B1C9-C823B4A6D77B}" dt="2023-06-11T17:27:33.657" v="22" actId="12789"/>
        <pc:sldMkLst>
          <pc:docMk/>
          <pc:sldMk cId="3812181960" sldId="10183"/>
        </pc:sldMkLst>
        <pc:spChg chg="del mod">
          <ac:chgData name="Jim McGowan" userId="e2c7446dd3aca506" providerId="LiveId" clId="{2FE9CEB1-4D39-4FFC-B1C9-C823B4A6D77B}" dt="2023-06-11T17:27:23.987" v="20" actId="478"/>
          <ac:spMkLst>
            <pc:docMk/>
            <pc:sldMk cId="3812181960" sldId="10183"/>
            <ac:spMk id="4" creationId="{00000000-0000-0000-0000-000000000000}"/>
          </ac:spMkLst>
        </pc:spChg>
        <pc:spChg chg="mod">
          <ac:chgData name="Jim McGowan" userId="e2c7446dd3aca506" providerId="LiveId" clId="{2FE9CEB1-4D39-4FFC-B1C9-C823B4A6D77B}" dt="2023-06-11T17:27:33.657" v="22" actId="12789"/>
          <ac:spMkLst>
            <pc:docMk/>
            <pc:sldMk cId="3812181960" sldId="10183"/>
            <ac:spMk id="686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127 – 31v53b-55 </a:t>
            </a:r>
          </a:p>
          <a:p>
            <a:pPr>
              <a:defRPr/>
            </a:pPr>
            <a:r>
              <a:rPr lang="en-US" sz="1600" dirty="0"/>
              <a:t>07-23-2023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7/22/2023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38</a:t>
            </a:fld>
            <a:endParaRPr lang="en-US" altLang="en-US" dirty="0"/>
          </a:p>
        </p:txBody>
      </p:sp>
    </p:spTree>
    <p:extLst>
      <p:ext uri="{BB962C8B-B14F-4D97-AF65-F5344CB8AC3E}">
        <p14:creationId xmlns:p14="http://schemas.microsoft.com/office/powerpoint/2010/main" val="348749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42</a:t>
            </a:fld>
            <a:endParaRPr lang="en-US" altLang="en-US" dirty="0"/>
          </a:p>
        </p:txBody>
      </p:sp>
    </p:spTree>
    <p:extLst>
      <p:ext uri="{BB962C8B-B14F-4D97-AF65-F5344CB8AC3E}">
        <p14:creationId xmlns:p14="http://schemas.microsoft.com/office/powerpoint/2010/main" val="390503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45</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1067847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160773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 id="2147488921" r:id="rId13"/>
    <p:sldLayoutId id="2147488922"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t>
            </a:r>
            <a:r>
              <a:rPr lang="en-US" sz="3200" kern="0">
                <a:effectLst>
                  <a:outerShdw blurRad="38100" dist="38100" dir="2700000" algn="tl">
                    <a:srgbClr val="000000">
                      <a:alpha val="43137"/>
                    </a:srgbClr>
                  </a:outerShdw>
                </a:effectLst>
                <a:sym typeface="Symbol" pitchFamily="18" charset="2"/>
              </a:rPr>
              <a:t>&amp; Preservation</a:t>
            </a:r>
            <a:endParaRPr lang="en-US" sz="3200" kern="0" dirty="0">
              <a:effectLst>
                <a:outerShdw blurRad="38100" dist="38100" dir="2700000" algn="tl">
                  <a:srgbClr val="000000">
                    <a:alpha val="43137"/>
                  </a:srgbClr>
                </a:outerShdw>
              </a:effectLst>
              <a:sym typeface="Symbol" pitchFamily="18" charset="2"/>
            </a:endParaRP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908C8-9ECA-0F66-6947-A0840ACF91E6}"/>
              </a:ext>
            </a:extLst>
          </p:cNvPr>
          <p:cNvPicPr>
            <a:picLocks noChangeAspect="1"/>
          </p:cNvPicPr>
          <p:nvPr/>
        </p:nvPicPr>
        <p:blipFill rotWithShape="1">
          <a:blip r:embed="rId2"/>
          <a:srcRect l="33705"/>
          <a:stretch/>
        </p:blipFill>
        <p:spPr>
          <a:xfrm>
            <a:off x="2303284" y="1143000"/>
            <a:ext cx="7585433" cy="4572000"/>
          </a:xfrm>
          <a:prstGeom prst="rect">
            <a:avLst/>
          </a:prstGeom>
        </p:spPr>
      </p:pic>
      <p:pic>
        <p:nvPicPr>
          <p:cNvPr id="2" name="Picture 1">
            <a:extLst>
              <a:ext uri="{FF2B5EF4-FFF2-40B4-BE49-F238E27FC236}">
                <a16:creationId xmlns:a16="http://schemas.microsoft.com/office/drawing/2014/main" id="{A52EAFE5-7848-F2C6-0C29-38733677FE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069217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15BFF-0EE5-5E7C-8301-208DEF74000A}"/>
              </a:ext>
            </a:extLst>
          </p:cNvPr>
          <p:cNvPicPr>
            <a:picLocks noChangeAspect="1"/>
          </p:cNvPicPr>
          <p:nvPr/>
        </p:nvPicPr>
        <p:blipFill>
          <a:blip r:embed="rId2"/>
          <a:stretch>
            <a:fillRect/>
          </a:stretch>
        </p:blipFill>
        <p:spPr>
          <a:xfrm>
            <a:off x="1466852" y="1371600"/>
            <a:ext cx="9258297" cy="4114800"/>
          </a:xfrm>
          <a:prstGeom prst="rect">
            <a:avLst/>
          </a:prstGeom>
          <a:solidFill>
            <a:srgbClr val="FFFFFF">
              <a:shade val="85000"/>
            </a:srgbClr>
          </a:solidFill>
          <a:ln w="254000" cap="sq">
            <a:solidFill>
              <a:srgbClr val="CC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10362046-CA15-B5D3-5D02-463AF85C47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4483690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24100" y="228600"/>
            <a:ext cx="7543800" cy="70485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Names for </a:t>
            </a: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God</a:t>
            </a: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Genesis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1507" name="Rectangle 3"/>
          <p:cNvSpPr>
            <a:spLocks noGrp="1" noChangeArrowheads="1"/>
          </p:cNvSpPr>
          <p:nvPr>
            <p:ph idx="1"/>
          </p:nvPr>
        </p:nvSpPr>
        <p:spPr>
          <a:xfrm>
            <a:off x="2895600" y="1143000"/>
            <a:ext cx="7696200" cy="4876800"/>
          </a:xfrm>
        </p:spPr>
        <p:txBody>
          <a:bodyPr/>
          <a:lstStyle/>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Elohim</a:t>
            </a:r>
            <a:r>
              <a:rPr lang="en-US" sz="3200" dirty="0">
                <a:effectLst>
                  <a:outerShdw blurRad="38100" dist="38100" dir="2700000" algn="tl">
                    <a:srgbClr val="000000">
                      <a:alpha val="43137"/>
                    </a:srgbClr>
                  </a:outerShdw>
                </a:effectLst>
                <a:cs typeface="Calibri" panose="020F0502020204030204" pitchFamily="34" charset="0"/>
              </a:rPr>
              <a:t> (1:1) - Power</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Yahweh</a:t>
            </a:r>
            <a:r>
              <a:rPr lang="en-US" sz="3200" dirty="0">
                <a:effectLst>
                  <a:outerShdw blurRad="38100" dist="38100" dir="2700000" algn="tl">
                    <a:srgbClr val="000000">
                      <a:alpha val="43137"/>
                    </a:srgbClr>
                  </a:outerShdw>
                </a:effectLst>
                <a:cs typeface="Calibri" panose="020F0502020204030204" pitchFamily="34" charset="0"/>
              </a:rPr>
              <a:t> (2:4) - Relational</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El Roi (Gen. 16:13) – Aware</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El Olam</a:t>
            </a:r>
            <a:r>
              <a:rPr lang="en-US" sz="3200" dirty="0">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21:33</a:t>
            </a:r>
            <a:r>
              <a:rPr lang="en-US" sz="3200" dirty="0">
                <a:effectLst>
                  <a:outerShdw blurRad="38100" dist="38100" dir="2700000" algn="tl">
                    <a:srgbClr val="000000">
                      <a:alpha val="43137"/>
                    </a:srgbClr>
                  </a:outerShdw>
                </a:effectLst>
                <a:cs typeface="Calibri" panose="020F0502020204030204" pitchFamily="34" charset="0"/>
              </a:rPr>
              <a:t>) – Eternal</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Jehovah Jireh (22:14) - Provision</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God Isaac Feared</a:t>
            </a:r>
            <a:r>
              <a:rPr lang="en-US" sz="3200" dirty="0">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31:42, 53</a:t>
            </a:r>
            <a:r>
              <a:rPr lang="en-US" sz="3200" dirty="0">
                <a:effectLst>
                  <a:outerShdw blurRad="38100" dist="38100" dir="2700000" algn="tl">
                    <a:srgbClr val="000000">
                      <a:alpha val="43137"/>
                    </a:srgbClr>
                  </a:outerShdw>
                </a:effectLst>
                <a:cs typeface="Calibri" panose="020F0502020204030204" pitchFamily="34" charset="0"/>
              </a:rPr>
              <a:t>) - Reverenced</a:t>
            </a:r>
          </a:p>
        </p:txBody>
      </p:sp>
      <p:pic>
        <p:nvPicPr>
          <p:cNvPr id="2" name="Picture 1">
            <a:extLst>
              <a:ext uri="{FF2B5EF4-FFF2-40B4-BE49-F238E27FC236}">
                <a16:creationId xmlns:a16="http://schemas.microsoft.com/office/drawing/2014/main" id="{EDA53B86-3BEA-CD86-6FC9-C282C9973B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1466115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126A92-0E94-4C2F-8144-0C5576D43C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504" y="0"/>
            <a:ext cx="12329504" cy="6935345"/>
          </a:xfrm>
          <a:prstGeom prst="rect">
            <a:avLst/>
          </a:prstGeom>
        </p:spPr>
      </p:pic>
      <p:sp>
        <p:nvSpPr>
          <p:cNvPr id="7" name="Rectangle 3"/>
          <p:cNvSpPr>
            <a:spLocks noGrp="1" noChangeArrowheads="1"/>
          </p:cNvSpPr>
          <p:nvPr>
            <p:ph sz="half" idx="2"/>
          </p:nvPr>
        </p:nvSpPr>
        <p:spPr>
          <a:xfrm>
            <a:off x="609600" y="0"/>
            <a:ext cx="10972800" cy="3048000"/>
          </a:xfrm>
          <a:noFill/>
          <a:ln w="28575">
            <a:noFill/>
          </a:ln>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Colossians 2:8</a:t>
            </a:r>
          </a:p>
          <a:p>
            <a:pPr marL="0" indent="0" algn="just" eaLnBrk="1" hangingPunct="1">
              <a:spcBef>
                <a:spcPts val="0"/>
              </a:spcBef>
              <a:buNone/>
              <a:defRPr/>
            </a:pPr>
            <a:r>
              <a:rPr lang="en-US" sz="3500" dirty="0">
                <a:effectLst>
                  <a:outerShdw blurRad="38100" dist="38100" dir="2700000" algn="tl">
                    <a:srgbClr val="000000">
                      <a:alpha val="43137"/>
                    </a:srgbClr>
                  </a:outerShdw>
                </a:effectLst>
              </a:rPr>
              <a:t>“See to it that no one takes you captive through philosophy and empty deception, according to the tradition of men, according to the elementary principles of the world, rather than according to Christ.”</a:t>
            </a:r>
          </a:p>
        </p:txBody>
      </p:sp>
      <p:pic>
        <p:nvPicPr>
          <p:cNvPr id="2" name="Picture 1">
            <a:extLst>
              <a:ext uri="{FF2B5EF4-FFF2-40B4-BE49-F238E27FC236}">
                <a16:creationId xmlns:a16="http://schemas.microsoft.com/office/drawing/2014/main" id="{A790DD87-B378-C239-B5D6-BC55DDF212B6}"/>
              </a:ext>
            </a:extLst>
          </p:cNvPr>
          <p:cNvPicPr>
            <a:picLocks noChangeAspect="1"/>
          </p:cNvPicPr>
          <p:nvPr/>
        </p:nvPicPr>
        <p:blipFill rotWithShape="1">
          <a:blip r:embed="rId3"/>
          <a:srcRect t="42000" b="7714"/>
          <a:stretch/>
        </p:blipFill>
        <p:spPr>
          <a:xfrm>
            <a:off x="4882862" y="3048000"/>
            <a:ext cx="2426277" cy="1828800"/>
          </a:xfrm>
          <a:prstGeom prst="rect">
            <a:avLst/>
          </a:prstGeom>
          <a:ln>
            <a:solidFill>
              <a:schemeClr val="tx1"/>
            </a:solidFill>
          </a:ln>
        </p:spPr>
      </p:pic>
    </p:spTree>
    <p:extLst>
      <p:ext uri="{BB962C8B-B14F-4D97-AF65-F5344CB8AC3E}">
        <p14:creationId xmlns:p14="http://schemas.microsoft.com/office/powerpoint/2010/main" val="980592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41F75-D0A1-42BA-8F45-9A8B0E3B4D63}"/>
              </a:ext>
            </a:extLst>
          </p:cNvPr>
          <p:cNvSpPr>
            <a:spLocks noGrp="1"/>
          </p:cNvSpPr>
          <p:nvPr>
            <p:ph idx="4294967295"/>
          </p:nvPr>
        </p:nvSpPr>
        <p:spPr>
          <a:xfrm>
            <a:off x="5486400" y="1409700"/>
            <a:ext cx="4953000" cy="4762500"/>
          </a:xfrm>
        </p:spPr>
        <p:txBody>
          <a:bodyPr/>
          <a:lstStyle/>
          <a:p>
            <a:pPr marL="573088" indent="-573088">
              <a:spcBef>
                <a:spcPts val="0"/>
              </a:spcBef>
              <a:spcAft>
                <a:spcPts val="1200"/>
              </a:spcAft>
              <a:buSzPct val="100000"/>
              <a:buFont typeface="+mj-lt"/>
              <a:buAutoNum type="arabicPeriod"/>
            </a:pPr>
            <a:r>
              <a:rPr lang="en-US" dirty="0">
                <a:effectLst/>
              </a:rPr>
              <a:t>Charles Darwin </a:t>
            </a:r>
          </a:p>
          <a:p>
            <a:pPr marL="573088" indent="-573088">
              <a:spcBef>
                <a:spcPts val="0"/>
              </a:spcBef>
              <a:spcAft>
                <a:spcPts val="1200"/>
              </a:spcAft>
              <a:buSzPct val="100000"/>
              <a:buFont typeface="+mj-lt"/>
              <a:buAutoNum type="arabicPeriod"/>
            </a:pPr>
            <a:r>
              <a:rPr lang="en-US" dirty="0">
                <a:effectLst/>
              </a:rPr>
              <a:t>Karl Marx </a:t>
            </a:r>
          </a:p>
          <a:p>
            <a:pPr marL="573088" indent="-573088">
              <a:spcBef>
                <a:spcPts val="0"/>
              </a:spcBef>
              <a:spcAft>
                <a:spcPts val="1200"/>
              </a:spcAft>
              <a:buSzPct val="100000"/>
              <a:buFont typeface="+mj-lt"/>
              <a:buAutoNum type="arabicPeriod"/>
            </a:pPr>
            <a:r>
              <a:rPr lang="en-US" b="1" u="sng" dirty="0">
                <a:solidFill>
                  <a:srgbClr val="FFFFCC"/>
                </a:solidFill>
                <a:effectLst/>
              </a:rPr>
              <a:t>Julius Wellhausen</a:t>
            </a:r>
            <a:r>
              <a:rPr lang="en-US" dirty="0">
                <a:effectLst/>
              </a:rPr>
              <a:t> </a:t>
            </a:r>
          </a:p>
          <a:p>
            <a:pPr marL="573088" indent="-573088">
              <a:spcBef>
                <a:spcPts val="0"/>
              </a:spcBef>
              <a:spcAft>
                <a:spcPts val="1200"/>
              </a:spcAft>
              <a:buSzPct val="100000"/>
              <a:buFont typeface="+mj-lt"/>
              <a:buAutoNum type="arabicPeriod"/>
            </a:pPr>
            <a:r>
              <a:rPr lang="en-US" dirty="0">
                <a:effectLst/>
              </a:rPr>
              <a:t>John Dewey </a:t>
            </a:r>
          </a:p>
          <a:p>
            <a:pPr marL="573088" indent="-573088">
              <a:spcBef>
                <a:spcPts val="0"/>
              </a:spcBef>
              <a:spcAft>
                <a:spcPts val="1200"/>
              </a:spcAft>
              <a:buSzPct val="100000"/>
              <a:buFont typeface="+mj-lt"/>
              <a:buAutoNum type="arabicPeriod"/>
            </a:pPr>
            <a:r>
              <a:rPr lang="en-US" dirty="0">
                <a:effectLst/>
              </a:rPr>
              <a:t>Sigmund Freud </a:t>
            </a:r>
          </a:p>
          <a:p>
            <a:pPr marL="573088" indent="-573088">
              <a:spcBef>
                <a:spcPts val="0"/>
              </a:spcBef>
              <a:spcAft>
                <a:spcPts val="1200"/>
              </a:spcAft>
              <a:buSzPct val="100000"/>
              <a:buFont typeface="+mj-lt"/>
              <a:buAutoNum type="arabicPeriod"/>
            </a:pPr>
            <a:r>
              <a:rPr lang="en-US" dirty="0">
                <a:effectLst/>
              </a:rPr>
              <a:t>John Maynard Keynes </a:t>
            </a:r>
          </a:p>
          <a:p>
            <a:pPr marL="573088" indent="-573088">
              <a:spcBef>
                <a:spcPts val="0"/>
              </a:spcBef>
              <a:spcAft>
                <a:spcPts val="1200"/>
              </a:spcAft>
              <a:buSzPct val="100000"/>
              <a:buFont typeface="+mj-lt"/>
              <a:buAutoNum type="arabicPeriod"/>
            </a:pPr>
            <a:r>
              <a:rPr lang="en-US" dirty="0">
                <a:effectLst/>
              </a:rPr>
              <a:t>Soren Kierkegaard</a:t>
            </a:r>
            <a:endParaRPr lang="en-US" dirty="0"/>
          </a:p>
        </p:txBody>
      </p:sp>
      <p:pic>
        <p:nvPicPr>
          <p:cNvPr id="1028" name="Picture 4" descr="Seven Men Who Rule the World From the Grave by [Dave Breese]">
            <a:extLst>
              <a:ext uri="{FF2B5EF4-FFF2-40B4-BE49-F238E27FC236}">
                <a16:creationId xmlns:a16="http://schemas.microsoft.com/office/drawing/2014/main" id="{B405C6BF-E143-4C2F-9FE2-B8BA75044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09700"/>
            <a:ext cx="3162300"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0B03BC2F-C2A2-4D89-AAA3-97C4D9CD63D8}"/>
              </a:ext>
            </a:extLst>
          </p:cNvPr>
          <p:cNvSpPr txBox="1">
            <a:spLocks noChangeArrowheads="1"/>
          </p:cNvSpPr>
          <p:nvPr/>
        </p:nvSpPr>
        <p:spPr>
          <a:xfrm>
            <a:off x="2209800" y="225426"/>
            <a:ext cx="7772400" cy="917575"/>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t>AUTHORSHIP</a:t>
            </a:r>
          </a:p>
        </p:txBody>
      </p:sp>
    </p:spTree>
    <p:extLst>
      <p:ext uri="{BB962C8B-B14F-4D97-AF65-F5344CB8AC3E}">
        <p14:creationId xmlns:p14="http://schemas.microsoft.com/office/powerpoint/2010/main" val="312762759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09800" y="228600"/>
            <a:ext cx="7772400" cy="914400"/>
          </a:xfrm>
        </p:spPr>
        <p:txBody>
          <a:bodyPr/>
          <a:lstStyle/>
          <a:p>
            <a:pPr algn="ctr" eaLnBrk="1" hangingPunct="1"/>
            <a:r>
              <a:rPr lang="en-US" sz="3600" dirty="0"/>
              <a:t>DOCUMENTARY HYPOTHESIS</a:t>
            </a:r>
          </a:p>
        </p:txBody>
      </p:sp>
      <p:sp>
        <p:nvSpPr>
          <p:cNvPr id="5123" name="Rectangle 3"/>
          <p:cNvSpPr>
            <a:spLocks noGrp="1" noChangeArrowheads="1"/>
          </p:cNvSpPr>
          <p:nvPr>
            <p:ph type="body" idx="1"/>
          </p:nvPr>
        </p:nvSpPr>
        <p:spPr>
          <a:xfrm>
            <a:off x="609600" y="1752600"/>
            <a:ext cx="5715000" cy="2819400"/>
          </a:xfrm>
        </p:spPr>
        <p:txBody>
          <a:bodyPr/>
          <a:lstStyle/>
          <a:p>
            <a:pPr marL="461963" indent="-461963" eaLnBrk="1" hangingPunct="1">
              <a:spcBef>
                <a:spcPts val="0"/>
              </a:spcBef>
              <a:spcAft>
                <a:spcPts val="3000"/>
              </a:spcAft>
              <a:defRPr/>
            </a:pPr>
            <a:r>
              <a:rPr lang="en-US" dirty="0"/>
              <a:t>J – Yahwist (850 B.C.)</a:t>
            </a:r>
          </a:p>
          <a:p>
            <a:pPr marL="461963" indent="-461963" eaLnBrk="1" hangingPunct="1">
              <a:spcBef>
                <a:spcPts val="0"/>
              </a:spcBef>
              <a:spcAft>
                <a:spcPts val="3000"/>
              </a:spcAft>
              <a:defRPr/>
            </a:pPr>
            <a:r>
              <a:rPr lang="en-US" dirty="0"/>
              <a:t>E – </a:t>
            </a:r>
            <a:r>
              <a:rPr lang="en-US" dirty="0" err="1"/>
              <a:t>Elohist</a:t>
            </a:r>
            <a:r>
              <a:rPr lang="en-US" dirty="0"/>
              <a:t> (750 B.C.)</a:t>
            </a:r>
          </a:p>
          <a:p>
            <a:pPr marL="461963" indent="-461963" eaLnBrk="1" hangingPunct="1">
              <a:spcBef>
                <a:spcPts val="0"/>
              </a:spcBef>
              <a:spcAft>
                <a:spcPts val="3000"/>
              </a:spcAft>
              <a:defRPr/>
            </a:pPr>
            <a:r>
              <a:rPr lang="en-US" dirty="0"/>
              <a:t>D – Deuteronomist (621 B.C.)</a:t>
            </a:r>
          </a:p>
          <a:p>
            <a:pPr marL="461963" indent="-461963" eaLnBrk="1" hangingPunct="1">
              <a:spcBef>
                <a:spcPts val="0"/>
              </a:spcBef>
              <a:spcAft>
                <a:spcPts val="3000"/>
              </a:spcAft>
              <a:defRPr/>
            </a:pPr>
            <a:r>
              <a:rPr lang="en-US" dirty="0"/>
              <a:t>P – Priestly code (525 B.C.)</a:t>
            </a:r>
          </a:p>
        </p:txBody>
      </p:sp>
      <p:pic>
        <p:nvPicPr>
          <p:cNvPr id="3" name="Picture 2">
            <a:extLst>
              <a:ext uri="{FF2B5EF4-FFF2-40B4-BE49-F238E27FC236}">
                <a16:creationId xmlns:a16="http://schemas.microsoft.com/office/drawing/2014/main" id="{4C79EBE6-7C81-D171-820A-BDAA1B7D5FD7}"/>
              </a:ext>
            </a:extLst>
          </p:cNvPr>
          <p:cNvPicPr>
            <a:picLocks noChangeAspect="1"/>
          </p:cNvPicPr>
          <p:nvPr/>
        </p:nvPicPr>
        <p:blipFill>
          <a:blip r:embed="rId2"/>
          <a:stretch>
            <a:fillRect/>
          </a:stretch>
        </p:blipFill>
        <p:spPr>
          <a:xfrm>
            <a:off x="7172325" y="1933575"/>
            <a:ext cx="4410075" cy="2990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F6FCC467-240C-3323-04C6-0E9DBB415E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720245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295400" y="228600"/>
            <a:ext cx="9601200" cy="1143000"/>
          </a:xfrm>
        </p:spPr>
        <p:txBody>
          <a:bodyPr/>
          <a:lstStyle/>
          <a:p>
            <a:pPr algn="ctr" eaLnBrk="1" hangingPunct="1"/>
            <a:r>
              <a:rPr lang="en-US" sz="3600" dirty="0"/>
              <a:t>Arguments Favoring the Documentary Hypothesis</a:t>
            </a:r>
          </a:p>
        </p:txBody>
      </p:sp>
      <p:sp>
        <p:nvSpPr>
          <p:cNvPr id="4099" name="Rectangle 3"/>
          <p:cNvSpPr>
            <a:spLocks noGrp="1" noChangeArrowheads="1"/>
          </p:cNvSpPr>
          <p:nvPr>
            <p:ph type="body" idx="1"/>
          </p:nvPr>
        </p:nvSpPr>
        <p:spPr>
          <a:xfrm>
            <a:off x="2038350" y="1600200"/>
            <a:ext cx="8115300" cy="4572000"/>
          </a:xfrm>
        </p:spPr>
        <p:txBody>
          <a:bodyPr/>
          <a:lstStyle/>
          <a:p>
            <a:pPr marL="457200" indent="-457200" eaLnBrk="1" hangingPunct="1">
              <a:spcBef>
                <a:spcPts val="0"/>
              </a:spcBef>
              <a:spcAft>
                <a:spcPts val="3000"/>
              </a:spcAft>
              <a:buSzPct val="100000"/>
              <a:buFont typeface="+mj-lt"/>
              <a:buAutoNum type="arabicPeriod"/>
              <a:defRPr/>
            </a:pPr>
            <a:r>
              <a:rPr lang="en-US" dirty="0"/>
              <a:t>Writing unknown at the time of Moses</a:t>
            </a:r>
          </a:p>
          <a:p>
            <a:pPr marL="457200" indent="-457200" eaLnBrk="1" hangingPunct="1">
              <a:spcBef>
                <a:spcPts val="0"/>
              </a:spcBef>
              <a:spcAft>
                <a:spcPts val="3000"/>
              </a:spcAft>
              <a:buSzPct val="100000"/>
              <a:buFont typeface="+mj-lt"/>
              <a:buAutoNum type="arabicPeriod"/>
              <a:defRPr/>
            </a:pPr>
            <a:r>
              <a:rPr lang="en-US" b="1" u="sng" dirty="0">
                <a:solidFill>
                  <a:srgbClr val="FFFFCC"/>
                </a:solidFill>
              </a:rPr>
              <a:t>Different names for God</a:t>
            </a:r>
          </a:p>
          <a:p>
            <a:pPr marL="457200" indent="-457200" eaLnBrk="1" hangingPunct="1">
              <a:spcBef>
                <a:spcPts val="0"/>
              </a:spcBef>
              <a:spcAft>
                <a:spcPts val="3000"/>
              </a:spcAft>
              <a:buSzPct val="100000"/>
              <a:buFont typeface="+mj-lt"/>
              <a:buAutoNum type="arabicPeriod"/>
              <a:defRPr/>
            </a:pPr>
            <a:r>
              <a:rPr lang="en-US" dirty="0"/>
              <a:t>Differing styles</a:t>
            </a:r>
          </a:p>
          <a:p>
            <a:pPr marL="457200" indent="-457200" eaLnBrk="1" hangingPunct="1">
              <a:spcBef>
                <a:spcPts val="0"/>
              </a:spcBef>
              <a:spcAft>
                <a:spcPts val="3000"/>
              </a:spcAft>
              <a:buSzPct val="100000"/>
              <a:buFont typeface="+mj-lt"/>
              <a:buAutoNum type="arabicPeriod"/>
              <a:defRPr/>
            </a:pPr>
            <a:r>
              <a:rPr lang="en-US" dirty="0"/>
              <a:t>Editorial insertions (Gen. 36:31)</a:t>
            </a:r>
          </a:p>
          <a:p>
            <a:pPr marL="457200" indent="-457200" eaLnBrk="1" hangingPunct="1">
              <a:spcBef>
                <a:spcPts val="0"/>
              </a:spcBef>
              <a:spcAft>
                <a:spcPts val="3000"/>
              </a:spcAft>
              <a:buSzPct val="100000"/>
              <a:buFont typeface="+mj-lt"/>
              <a:buAutoNum type="arabicPeriod"/>
              <a:defRPr/>
            </a:pPr>
            <a:r>
              <a:rPr lang="en-US" dirty="0"/>
              <a:t>Assumption of polytheism to monotheism</a:t>
            </a:r>
          </a:p>
        </p:txBody>
      </p:sp>
    </p:spTree>
    <p:extLst>
      <p:ext uri="{BB962C8B-B14F-4D97-AF65-F5344CB8AC3E}">
        <p14:creationId xmlns:p14="http://schemas.microsoft.com/office/powerpoint/2010/main" val="3475415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09600" y="228600"/>
            <a:ext cx="10972800" cy="1143000"/>
          </a:xfrm>
        </p:spPr>
        <p:txBody>
          <a:bodyPr/>
          <a:lstStyle/>
          <a:p>
            <a:pPr algn="ctr" eaLnBrk="1" hangingPunct="1"/>
            <a:r>
              <a:rPr lang="en-US" sz="3600" dirty="0"/>
              <a:t>Problems with the Documentary Hypothesis</a:t>
            </a:r>
          </a:p>
        </p:txBody>
      </p:sp>
      <p:sp>
        <p:nvSpPr>
          <p:cNvPr id="88067" name="Rectangle 3"/>
          <p:cNvSpPr>
            <a:spLocks noGrp="1" noChangeArrowheads="1"/>
          </p:cNvSpPr>
          <p:nvPr>
            <p:ph type="body" idx="1"/>
          </p:nvPr>
        </p:nvSpPr>
        <p:spPr>
          <a:xfrm>
            <a:off x="609600" y="1600201"/>
            <a:ext cx="10972800" cy="4648200"/>
          </a:xfrm>
        </p:spPr>
        <p:txBody>
          <a:bodyPr/>
          <a:lstStyle/>
          <a:p>
            <a:pPr marL="571500" indent="-571500" eaLnBrk="1" hangingPunct="1">
              <a:spcBef>
                <a:spcPts val="0"/>
              </a:spcBef>
              <a:spcAft>
                <a:spcPts val="1800"/>
              </a:spcAft>
              <a:buSzPct val="100000"/>
              <a:buFont typeface="+mj-lt"/>
              <a:buAutoNum type="arabicPeriod"/>
              <a:defRPr/>
            </a:pPr>
            <a:r>
              <a:rPr lang="en-US" dirty="0"/>
              <a:t>JEDP Documents never discovered</a:t>
            </a:r>
          </a:p>
          <a:p>
            <a:pPr marL="571500" indent="-571500" eaLnBrk="1" hangingPunct="1">
              <a:spcBef>
                <a:spcPts val="0"/>
              </a:spcBef>
              <a:spcAft>
                <a:spcPts val="1800"/>
              </a:spcAft>
              <a:buSzPct val="100000"/>
              <a:buFont typeface="+mj-lt"/>
              <a:buAutoNum type="arabicPeriod"/>
              <a:defRPr/>
            </a:pPr>
            <a:r>
              <a:rPr lang="en-US" dirty="0"/>
              <a:t>Writing prior to 1500 B.C. </a:t>
            </a:r>
            <a:r>
              <a:rPr lang="en-US" i="1" dirty="0"/>
              <a:t>(Code of </a:t>
            </a:r>
            <a:r>
              <a:rPr lang="en-US" i="1" dirty="0" err="1"/>
              <a:t>Hamurabi</a:t>
            </a:r>
            <a:r>
              <a:rPr lang="en-US" i="1" dirty="0"/>
              <a:t>)</a:t>
            </a:r>
          </a:p>
          <a:p>
            <a:pPr marL="571500" indent="-571500" eaLnBrk="1" hangingPunct="1">
              <a:spcBef>
                <a:spcPts val="0"/>
              </a:spcBef>
              <a:spcAft>
                <a:spcPts val="1800"/>
              </a:spcAft>
              <a:buSzPct val="100000"/>
              <a:buFont typeface="+mj-lt"/>
              <a:buAutoNum type="arabicPeriod"/>
              <a:defRPr/>
            </a:pPr>
            <a:r>
              <a:rPr lang="en-US" b="1" u="sng" dirty="0">
                <a:solidFill>
                  <a:srgbClr val="FFFFCC"/>
                </a:solidFill>
              </a:rPr>
              <a:t>Different names for God used for different literary purposes</a:t>
            </a:r>
          </a:p>
          <a:p>
            <a:pPr marL="571500" indent="-571500" eaLnBrk="1" hangingPunct="1">
              <a:spcBef>
                <a:spcPts val="0"/>
              </a:spcBef>
              <a:spcAft>
                <a:spcPts val="1800"/>
              </a:spcAft>
              <a:buSzPct val="100000"/>
              <a:buFont typeface="+mj-lt"/>
              <a:buAutoNum type="arabicPeriod"/>
              <a:defRPr/>
            </a:pPr>
            <a:r>
              <a:rPr lang="en-US" dirty="0"/>
              <a:t>Editorial insertions added after Moses completed the bulk of the work</a:t>
            </a:r>
          </a:p>
          <a:p>
            <a:pPr marL="571500" indent="-571500" eaLnBrk="1" hangingPunct="1">
              <a:spcBef>
                <a:spcPts val="0"/>
              </a:spcBef>
              <a:spcAft>
                <a:spcPts val="1800"/>
              </a:spcAft>
              <a:buSzPct val="100000"/>
              <a:buFont typeface="+mj-lt"/>
              <a:buAutoNum type="arabicPeriod"/>
              <a:defRPr/>
            </a:pPr>
            <a:r>
              <a:rPr lang="en-US" dirty="0"/>
              <a:t>Polytheism to monotheism trajectory never proven</a:t>
            </a:r>
          </a:p>
          <a:p>
            <a:pPr marL="571500" indent="-571500" eaLnBrk="1" hangingPunct="1">
              <a:spcBef>
                <a:spcPts val="0"/>
              </a:spcBef>
              <a:spcAft>
                <a:spcPts val="1800"/>
              </a:spcAft>
              <a:buSzPct val="100000"/>
              <a:buFont typeface="+mj-lt"/>
              <a:buAutoNum type="arabicPeriod"/>
              <a:defRPr/>
            </a:pPr>
            <a:r>
              <a:rPr lang="en-US" dirty="0"/>
              <a:t>Moses relied upon other sources (Gen. 5:1)</a:t>
            </a:r>
          </a:p>
        </p:txBody>
      </p:sp>
    </p:spTree>
    <p:extLst>
      <p:ext uri="{BB962C8B-B14F-4D97-AF65-F5344CB8AC3E}">
        <p14:creationId xmlns:p14="http://schemas.microsoft.com/office/powerpoint/2010/main" val="115953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Swore (53b)</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Sacrifice (54a)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Meal (54b)</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Duration (54c)</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31:53b-54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64957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565400" y="173039"/>
            <a:ext cx="7061200" cy="6511925"/>
          </a:xfrm>
          <a:prstGeom prst="rect">
            <a:avLst/>
          </a:prstGeom>
          <a:solidFill>
            <a:schemeClr val="bg2">
              <a:lumMod val="95000"/>
              <a:lumOff val="5000"/>
            </a:schemeClr>
          </a:solidFill>
          <a:ln>
            <a:noFill/>
          </a:ln>
        </p:spPr>
      </p:pic>
    </p:spTree>
    <p:extLst>
      <p:ext uri="{BB962C8B-B14F-4D97-AF65-F5344CB8AC3E}">
        <p14:creationId xmlns:p14="http://schemas.microsoft.com/office/powerpoint/2010/main" val="17930243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a:extLst>
              <a:ext uri="{FF2B5EF4-FFF2-40B4-BE49-F238E27FC236}">
                <a16:creationId xmlns:a16="http://schemas.microsoft.com/office/drawing/2014/main" id="{E21063D0-259F-4FDE-9413-E09F5C3DC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7B2C99A-0C99-4CC3-BEAE-9059A14785BA}"/>
              </a:ext>
            </a:extLst>
          </p:cNvPr>
          <p:cNvPicPr>
            <a:picLocks noChangeAspect="1"/>
          </p:cNvPicPr>
          <p:nvPr/>
        </p:nvPicPr>
        <p:blipFill>
          <a:blip r:embed="rId3"/>
          <a:stretch>
            <a:fillRect/>
          </a:stretch>
        </p:blipFill>
        <p:spPr>
          <a:xfrm>
            <a:off x="3810000" y="2590800"/>
            <a:ext cx="4572000" cy="2286000"/>
          </a:xfrm>
          <a:prstGeom prst="rect">
            <a:avLst/>
          </a:prstGeom>
        </p:spPr>
      </p:pic>
      <p:sp>
        <p:nvSpPr>
          <p:cNvPr id="6" name="TextBox 5">
            <a:extLst>
              <a:ext uri="{FF2B5EF4-FFF2-40B4-BE49-F238E27FC236}">
                <a16:creationId xmlns:a16="http://schemas.microsoft.com/office/drawing/2014/main" id="{F6273175-A193-D1E2-1A99-FC25007D443A}"/>
              </a:ext>
            </a:extLst>
          </p:cNvPr>
          <p:cNvSpPr txBox="1"/>
          <p:nvPr/>
        </p:nvSpPr>
        <p:spPr>
          <a:xfrm>
            <a:off x="609600" y="0"/>
            <a:ext cx="10972800" cy="2477601"/>
          </a:xfrm>
          <a:prstGeom prst="rect">
            <a:avLst/>
          </a:prstGeom>
          <a:noFill/>
        </p:spPr>
        <p:txBody>
          <a:bodyPr wrap="square">
            <a:spAutoFit/>
          </a:bodyPr>
          <a:lstStyle/>
          <a:p>
            <a:pPr marL="0" marR="0"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12:1</a:t>
            </a:r>
          </a:p>
          <a:p>
            <a:pPr marL="0" marR="0" algn="just">
              <a:spcBef>
                <a:spcPts val="0"/>
              </a:spcBef>
              <a:spcAft>
                <a:spcPts val="0"/>
              </a:spcAft>
            </a:pPr>
            <a:r>
              <a:rPr lang="en-US" sz="3500" u="none" strike="noStrike" baseline="30000" dirty="0">
                <a:effectLst>
                  <a:outerShdw blurRad="38100" dist="38100" dir="2700000" algn="tl">
                    <a:srgbClr val="000000">
                      <a:alpha val="43137"/>
                    </a:srgbClr>
                  </a:outerShdw>
                </a:effectLst>
                <a:latin typeface="Calibri" panose="020F0502020204030204" pitchFamily="34" charset="0"/>
              </a:rPr>
              <a:t>1</a:t>
            </a:r>
            <a:r>
              <a:rPr lang="en-US" sz="3500" u="none" strike="noStrike" dirty="0">
                <a:effectLst>
                  <a:outerShdw blurRad="38100" dist="38100" dir="2700000" algn="tl">
                    <a:srgbClr val="000000">
                      <a:alpha val="43137"/>
                    </a:srgbClr>
                  </a:outerShdw>
                </a:effectLst>
                <a:latin typeface="Calibri" panose="020F0502020204030204" pitchFamily="34" charset="0"/>
              </a:rPr>
              <a: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rPr>
              <a:t>Therefore</a:t>
            </a:r>
            <a:r>
              <a:rPr lang="en-US" sz="3500" dirty="0">
                <a:effectLst>
                  <a:outerShdw blurRad="38100" dist="38100" dir="2700000" algn="tl">
                    <a:srgbClr val="000000">
                      <a:alpha val="43137"/>
                    </a:srgbClr>
                  </a:outerShdw>
                </a:effectLst>
                <a:latin typeface="Calibri" panose="020F0502020204030204" pitchFamily="34" charset="0"/>
              </a:rPr>
              <a:t> I urge you,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rPr>
              <a:t>brethren</a:t>
            </a:r>
            <a:r>
              <a:rPr lang="en-US" sz="3500" dirty="0">
                <a:effectLst>
                  <a:outerShdw blurRad="38100" dist="38100" dir="2700000" algn="tl">
                    <a:srgbClr val="000000">
                      <a:alpha val="43137"/>
                    </a:srgbClr>
                  </a:outerShdw>
                </a:effectLst>
                <a:latin typeface="Calibri" panose="020F0502020204030204" pitchFamily="34" charset="0"/>
              </a:rPr>
              <a:t>, by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rPr>
              <a:t>the mercies </a:t>
            </a:r>
            <a:r>
              <a:rPr lang="en-US" sz="3500" dirty="0">
                <a:effectLst>
                  <a:outerShdw blurRad="38100" dist="38100" dir="2700000" algn="tl">
                    <a:srgbClr val="000000">
                      <a:alpha val="43137"/>
                    </a:srgbClr>
                  </a:outerShdw>
                </a:effectLst>
                <a:latin typeface="Calibri" panose="020F0502020204030204" pitchFamily="34" charset="0"/>
              </a:rPr>
              <a:t>of God, to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rPr>
              <a:t>present your bodies</a:t>
            </a:r>
            <a:r>
              <a:rPr lang="en-US" sz="35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500" dirty="0">
                <a:effectLst>
                  <a:outerShdw blurRad="38100" dist="38100" dir="2700000" algn="tl">
                    <a:srgbClr val="000000">
                      <a:alpha val="43137"/>
                    </a:srgbClr>
                  </a:outerShdw>
                </a:effectLst>
                <a:latin typeface="Calibri" panose="020F0502020204030204" pitchFamily="34" charset="0"/>
              </a:rPr>
              <a:t>a living and holy sacrifice, acceptable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rPr>
              <a:t>to God</a:t>
            </a:r>
            <a:r>
              <a:rPr lang="en-US" sz="3500" dirty="0">
                <a:effectLst>
                  <a:outerShdw blurRad="38100" dist="38100" dir="2700000" algn="tl">
                    <a:srgbClr val="000000">
                      <a:alpha val="43137"/>
                    </a:srgbClr>
                  </a:outerShdw>
                </a:effectLst>
                <a:latin typeface="Calibri" panose="020F0502020204030204" pitchFamily="34" charset="0"/>
              </a:rPr>
              <a:t>, </a:t>
            </a:r>
            <a:r>
              <a:rPr lang="en-US" sz="3500" i="1" dirty="0">
                <a:effectLst>
                  <a:outerShdw blurRad="38100" dist="38100" dir="2700000" algn="tl">
                    <a:srgbClr val="000000">
                      <a:alpha val="43137"/>
                    </a:srgbClr>
                  </a:outerShdw>
                </a:effectLst>
                <a:latin typeface="Calibri" panose="020F0502020204030204" pitchFamily="34" charset="0"/>
              </a:rPr>
              <a:t>which is</a:t>
            </a:r>
            <a:r>
              <a:rPr lang="en-US" sz="3500" dirty="0">
                <a:effectLst>
                  <a:outerShdw blurRad="38100" dist="38100" dir="2700000" algn="tl">
                    <a:srgbClr val="000000">
                      <a:alpha val="43137"/>
                    </a:srgbClr>
                  </a:outerShdw>
                </a:effectLst>
                <a:latin typeface="Calibri" panose="020F0502020204030204" pitchFamily="34" charset="0"/>
              </a:rPr>
              <a:t> your spiritual service of worship.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Swore (53b)</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Sacrifice (54a)</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Meal (54b)</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Duration (54c)</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31:53b-54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73195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45887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031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731961" y="137160"/>
            <a:ext cx="8728078"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8102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6324600" y="4114800"/>
            <a:ext cx="1981200" cy="990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Swore (53b)</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Sacrifice (54a)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Meal (54b)</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Duration (54c)</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31:53b-54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96597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31:43-55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and Laban’s Covenant</a:t>
            </a:r>
          </a:p>
        </p:txBody>
      </p:sp>
      <p:sp>
        <p:nvSpPr>
          <p:cNvPr id="161795" name="Rectangle 3"/>
          <p:cNvSpPr>
            <a:spLocks noGrp="1" noChangeArrowheads="1"/>
          </p:cNvSpPr>
          <p:nvPr>
            <p:ph type="body" idx="1"/>
          </p:nvPr>
        </p:nvSpPr>
        <p:spPr>
          <a:xfrm>
            <a:off x="627513" y="1600200"/>
            <a:ext cx="7788900" cy="4572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Covenant Proposal (43-44)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Covenant Witnesses (45-50)</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Perspective (51-53a)</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(53b-54)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Laban’s Departure (55)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96324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(55a)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(55b)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31:55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Departure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25631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Blessing (55a)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(55b)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31:55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Departure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98205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195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1725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1 Icon Of The Genealoy Of Jesus Images - Son of David, Matthew Genealoy of  Jesus Christ and Jesus Genealoy Matthew Luke Charts / Newdesignfile.com">
            <a:extLst>
              <a:ext uri="{FF2B5EF4-FFF2-40B4-BE49-F238E27FC236}">
                <a16:creationId xmlns:a16="http://schemas.microsoft.com/office/drawing/2014/main" id="{07638764-20BA-4A96-8433-723EEB6641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2600" y="114300"/>
            <a:ext cx="8686800" cy="6629400"/>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082485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(55a)</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Departure (55b)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31:55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Departure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88563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7163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32:1‒33:17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and Esau</a:t>
            </a:r>
          </a:p>
        </p:txBody>
      </p:sp>
      <p:sp>
        <p:nvSpPr>
          <p:cNvPr id="161795" name="Rectangle 3"/>
          <p:cNvSpPr>
            <a:spLocks noGrp="1" noChangeArrowheads="1"/>
          </p:cNvSpPr>
          <p:nvPr>
            <p:ph type="body" idx="1"/>
          </p:nvPr>
        </p:nvSpPr>
        <p:spPr>
          <a:xfrm>
            <a:off x="627513" y="1600200"/>
            <a:ext cx="7788900" cy="4572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Mahanaim (32:1-2)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Message to Esau (32:3-21)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Peniel (32:22-32)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Meeting with Esau (33:1-17)</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3038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32:1‒33:17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and Esau</a:t>
            </a:r>
          </a:p>
        </p:txBody>
      </p:sp>
      <p:sp>
        <p:nvSpPr>
          <p:cNvPr id="161795" name="Rectangle 3"/>
          <p:cNvSpPr>
            <a:spLocks noGrp="1" noChangeArrowheads="1"/>
          </p:cNvSpPr>
          <p:nvPr>
            <p:ph type="body" idx="1"/>
          </p:nvPr>
        </p:nvSpPr>
        <p:spPr>
          <a:xfrm>
            <a:off x="627513" y="1600200"/>
            <a:ext cx="7788900" cy="4572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Mahanaim (32:1-2)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Message to Esau (32:3-21)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Peniel (32:22-32)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Meeting with Esau (33:1-17)</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40201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Background to the naming (1)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naming (2)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32:1-2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Mahanaim</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296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Background to the naming (1)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naming (2)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32:1-2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Mahanaim</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48573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“Furthermore: </a:t>
            </a:r>
            <a:r>
              <a:rPr lang="en-US" i="1" dirty="0">
                <a:effectLst>
                  <a:outerShdw blurRad="38100" dist="38100" dir="2700000" algn="tl">
                    <a:srgbClr val="000000">
                      <a:alpha val="43137"/>
                    </a:srgbClr>
                  </a:outerShdw>
                </a:effectLst>
              </a:rPr>
              <a:t>And behold, the angels of God</a:t>
            </a:r>
            <a:r>
              <a:rPr lang="en-US" dirty="0">
                <a:effectLst>
                  <a:outerShdw blurRad="38100" dist="38100" dir="2700000" algn="tl">
                    <a:srgbClr val="000000">
                      <a:alpha val="43137"/>
                    </a:srgbClr>
                  </a:outerShdw>
                </a:effectLst>
              </a:rPr>
              <a:t>. In the Book of Genesis, the phrase the angels of God is found only twice, here and in 32:1; and it is significant as to the circumstances when it appears. Here in verse 12, </a:t>
            </a:r>
            <a:r>
              <a:rPr lang="en-US" i="1" dirty="0">
                <a:effectLst>
                  <a:outerShdw blurRad="38100" dist="38100" dir="2700000" algn="tl">
                    <a:srgbClr val="000000">
                      <a:alpha val="43137"/>
                    </a:srgbClr>
                  </a:outerShdw>
                </a:effectLst>
              </a:rPr>
              <a:t>the angels of God</a:t>
            </a:r>
            <a:r>
              <a:rPr lang="en-US" dirty="0">
                <a:effectLst>
                  <a:outerShdw blurRad="38100" dist="38100" dir="2700000" algn="tl">
                    <a:srgbClr val="000000">
                      <a:alpha val="43137"/>
                    </a:srgbClr>
                  </a:outerShdw>
                </a:effectLst>
              </a:rPr>
              <a:t> are mentioned as Jacob departs from the Land. In 32:1, they appear again as Jacob is returning to the Land.”</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390520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80634" y="228600"/>
            <a:ext cx="8830732" cy="6400800"/>
          </a:xfrm>
          <a:prstGeom prst="rect">
            <a:avLst/>
          </a:prstGeom>
        </p:spPr>
      </p:pic>
    </p:spTree>
    <p:extLst>
      <p:ext uri="{BB962C8B-B14F-4D97-AF65-F5344CB8AC3E}">
        <p14:creationId xmlns:p14="http://schemas.microsoft.com/office/powerpoint/2010/main" val="668474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31:43-55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and Laban’s Covenant</a:t>
            </a:r>
          </a:p>
        </p:txBody>
      </p:sp>
      <p:sp>
        <p:nvSpPr>
          <p:cNvPr id="161795" name="Rectangle 3"/>
          <p:cNvSpPr>
            <a:spLocks noGrp="1" noChangeArrowheads="1"/>
          </p:cNvSpPr>
          <p:nvPr>
            <p:ph type="body" idx="1"/>
          </p:nvPr>
        </p:nvSpPr>
        <p:spPr>
          <a:xfrm>
            <a:off x="627513" y="1600200"/>
            <a:ext cx="7788900" cy="4572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Covenant Proposal (43-44)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Covenant Witnesses (45-50)</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Perspective (51-53a)</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Response (53b-54)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Departure (55)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49463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Background to the naming (1)</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naming (2)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32:1-2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Mahanaim</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6396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hanaim: Insights From Biblical Geography • Bible Study ...">
            <a:extLst>
              <a:ext uri="{FF2B5EF4-FFF2-40B4-BE49-F238E27FC236}">
                <a16:creationId xmlns:a16="http://schemas.microsoft.com/office/drawing/2014/main" id="{7FDAA679-F93D-F534-E0DE-BF1DFAE6F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8393"/>
            <a:ext cx="5829300" cy="68008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DE2D7CB0-EE94-681A-598B-44F8821BD4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399977"/>
            <a:ext cx="1355725" cy="41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62772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later history, </a:t>
            </a:r>
            <a:r>
              <a:rPr lang="en-US" i="1" dirty="0" err="1">
                <a:effectLst>
                  <a:outerShdw blurRad="38100" dist="38100" dir="2700000" algn="tl">
                    <a:srgbClr val="000000">
                      <a:alpha val="43137"/>
                    </a:srgbClr>
                  </a:outerShdw>
                </a:effectLst>
              </a:rPr>
              <a:t>Mahanaim</a:t>
            </a:r>
            <a:r>
              <a:rPr lang="en-US" dirty="0">
                <a:effectLst>
                  <a:outerShdw blurRad="38100" dist="38100" dir="2700000" algn="tl">
                    <a:srgbClr val="000000">
                      <a:alpha val="43137"/>
                    </a:srgbClr>
                  </a:outerShdw>
                </a:effectLst>
              </a:rPr>
              <a:t> became a border town between the tribes of Manasseh and Gad (Josh. 13:26, 13:30), and it became a capital of Israel under </a:t>
            </a:r>
            <a:r>
              <a:rPr lang="en-US" dirty="0" err="1">
                <a:effectLst>
                  <a:outerShdw blurRad="38100" dist="38100" dir="2700000" algn="tl">
                    <a:srgbClr val="000000">
                      <a:alpha val="43137"/>
                    </a:srgbClr>
                  </a:outerShdw>
                </a:effectLst>
              </a:rPr>
              <a:t>Ishbosheth</a:t>
            </a:r>
            <a:r>
              <a:rPr lang="en-US" dirty="0">
                <a:effectLst>
                  <a:outerShdw blurRad="38100" dist="38100" dir="2700000" algn="tl">
                    <a:srgbClr val="000000">
                      <a:alpha val="43137"/>
                    </a:srgbClr>
                  </a:outerShdw>
                </a:effectLst>
              </a:rPr>
              <a:t> (II Sam. 2:8). </a:t>
            </a:r>
            <a:r>
              <a:rPr lang="en-US" i="1" dirty="0" err="1">
                <a:effectLst>
                  <a:outerShdw blurRad="38100" dist="38100" dir="2700000" algn="tl">
                    <a:srgbClr val="000000">
                      <a:alpha val="43137"/>
                    </a:srgbClr>
                  </a:outerShdw>
                </a:effectLst>
              </a:rPr>
              <a:t>Mahanaim</a:t>
            </a:r>
            <a:r>
              <a:rPr lang="en-US" dirty="0">
                <a:effectLst>
                  <a:outerShdw blurRad="38100" dist="38100" dir="2700000" algn="tl">
                    <a:srgbClr val="000000">
                      <a:alpha val="43137"/>
                    </a:srgbClr>
                  </a:outerShdw>
                </a:effectLst>
              </a:rPr>
              <a:t> was the city to which David fled from Absalom (II Sam. 17:24, 17:27), and it was made a district capital under Solomon (I Kings 4:14).”</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475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02534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31:43-55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and Laban’s Covenant</a:t>
            </a:r>
          </a:p>
        </p:txBody>
      </p:sp>
      <p:sp>
        <p:nvSpPr>
          <p:cNvPr id="161795" name="Rectangle 3"/>
          <p:cNvSpPr>
            <a:spLocks noGrp="1" noChangeArrowheads="1"/>
          </p:cNvSpPr>
          <p:nvPr>
            <p:ph type="body" idx="1"/>
          </p:nvPr>
        </p:nvSpPr>
        <p:spPr>
          <a:xfrm>
            <a:off x="627513" y="1600200"/>
            <a:ext cx="7788900" cy="4572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Covenant Proposal (43-44)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Covenant Witnesses (45-50)</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Perspective (51-53a)</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(53b-54)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Departure (55)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32497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Swore (53b)</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Sacrifice (54a)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Meal (54b)</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Duration (54c)</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31:53b-54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29076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Swore (53b)</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Sacrifice (54a)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Meal (54b)</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Duration (54c)</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31:53b-54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15438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524000" y="1828800"/>
            <a:ext cx="9144000" cy="12954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Genesis 31:42 </a:t>
            </a:r>
            <a:r>
              <a:rPr lang="en-US" dirty="0">
                <a:effectLst>
                  <a:outerShdw blurRad="38100" dist="38100" dir="2700000" algn="tl">
                    <a:srgbClr val="000000">
                      <a:alpha val="43137"/>
                    </a:srgbClr>
                  </a:outerShdw>
                </a:effectLst>
              </a:rPr>
              <a:t>(RSBEE:NASB1995U): “31:42 the fear of Isaac means ‘the God Isaac feared.’”</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CB5D4A7D-526D-01F2-27A6-F2C00270E818}"/>
              </a:ext>
            </a:extLst>
          </p:cNvPr>
          <p:cNvSpPr>
            <a:spLocks noGrp="1" noChangeArrowheads="1"/>
          </p:cNvSpPr>
          <p:nvPr>
            <p:ph type="title"/>
          </p:nvPr>
        </p:nvSpPr>
        <p:spPr>
          <a:xfrm>
            <a:off x="3009900" y="228600"/>
            <a:ext cx="6172200" cy="1143000"/>
          </a:xfrm>
        </p:spPr>
        <p:txBody>
          <a:bodyPr/>
          <a:lstStyle/>
          <a:p>
            <a:pPr algn="ctr"/>
            <a:r>
              <a:rPr lang="en-US" sz="3600" dirty="0"/>
              <a:t>Charles Ryrie</a:t>
            </a:r>
            <a:br>
              <a:rPr lang="en-US" sz="3600" dirty="0"/>
            </a:br>
            <a:r>
              <a:rPr lang="en-US" sz="2000" i="1" dirty="0">
                <a:solidFill>
                  <a:schemeClr val="tx1"/>
                </a:solidFill>
              </a:rPr>
              <a:t>The Ryrie Study Bible, </a:t>
            </a:r>
            <a:r>
              <a:rPr lang="en-US" sz="2000" dirty="0">
                <a:solidFill>
                  <a:schemeClr val="tx1"/>
                </a:solidFill>
              </a:rPr>
              <a:t>page 42</a:t>
            </a:r>
          </a:p>
        </p:txBody>
      </p:sp>
      <p:pic>
        <p:nvPicPr>
          <p:cNvPr id="2" name="Picture 1">
            <a:extLst>
              <a:ext uri="{FF2B5EF4-FFF2-40B4-BE49-F238E27FC236}">
                <a16:creationId xmlns:a16="http://schemas.microsoft.com/office/drawing/2014/main" id="{468C0C16-5744-46D0-F091-4FCFB312CC99}"/>
              </a:ext>
            </a:extLst>
          </p:cNvPr>
          <p:cNvPicPr>
            <a:picLocks noChangeAspect="1"/>
          </p:cNvPicPr>
          <p:nvPr/>
        </p:nvPicPr>
        <p:blipFill>
          <a:blip r:embed="rId3"/>
          <a:stretch>
            <a:fillRect/>
          </a:stretch>
        </p:blipFill>
        <p:spPr>
          <a:xfrm>
            <a:off x="4267200" y="3352800"/>
            <a:ext cx="3657600" cy="2743200"/>
          </a:xfrm>
          <a:prstGeom prst="rect">
            <a:avLst/>
          </a:prstGeom>
        </p:spPr>
      </p:pic>
      <p:pic>
        <p:nvPicPr>
          <p:cNvPr id="3" name="Picture 2">
            <a:extLst>
              <a:ext uri="{FF2B5EF4-FFF2-40B4-BE49-F238E27FC236}">
                <a16:creationId xmlns:a16="http://schemas.microsoft.com/office/drawing/2014/main" id="{C76F7F68-5F41-8876-0652-5BA1D1F217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844092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7315200" y="6248400"/>
            <a:ext cx="3886200" cy="369332"/>
          </a:xfrm>
          <a:prstGeom prst="rect">
            <a:avLst/>
          </a:prstGeom>
          <a:noFill/>
          <a:ln w="9525">
            <a:noFill/>
            <a:miter lim="800000"/>
            <a:headEnd/>
            <a:tailEnd/>
          </a:ln>
        </p:spPr>
        <p:txBody>
          <a:bodyPr wrap="square">
            <a:spAutoFit/>
          </a:bodyPr>
          <a:lstStyle/>
          <a:p>
            <a:pPr algn="ctr"/>
            <a:r>
              <a:rPr lang="en-US" sz="1800" dirty="0">
                <a:latin typeface="Calibri" pitchFamily="34" charset="0"/>
              </a:rPr>
              <a:t>David Barton, </a:t>
            </a:r>
            <a:r>
              <a:rPr lang="en-US" sz="1800" i="1" dirty="0">
                <a:latin typeface="Calibri" pitchFamily="34" charset="0"/>
              </a:rPr>
              <a:t>Original Intent</a:t>
            </a:r>
            <a:r>
              <a:rPr lang="en-US" sz="1800" dirty="0">
                <a:latin typeface="Calibri" pitchFamily="34" charset="0"/>
              </a:rPr>
              <a:t>, p. 245</a:t>
            </a:r>
          </a:p>
        </p:txBody>
      </p:sp>
      <p:pic>
        <p:nvPicPr>
          <p:cNvPr id="5" name="Content Placeholder 4" descr="SAT-scores-631x1024.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52399"/>
            <a:ext cx="5486400" cy="6608309"/>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152399"/>
            <a:ext cx="3886200" cy="5985228"/>
          </a:xfrm>
          <a:prstGeom prst="rect">
            <a:avLst/>
          </a:prstGeom>
        </p:spPr>
      </p:pic>
    </p:spTree>
    <p:extLst>
      <p:ext uri="{BB962C8B-B14F-4D97-AF65-F5344CB8AC3E}">
        <p14:creationId xmlns:p14="http://schemas.microsoft.com/office/powerpoint/2010/main" val="34478571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908C8-9ECA-0F66-6947-A0840ACF91E6}"/>
              </a:ext>
            </a:extLst>
          </p:cNvPr>
          <p:cNvPicPr>
            <a:picLocks noChangeAspect="1"/>
          </p:cNvPicPr>
          <p:nvPr/>
        </p:nvPicPr>
        <p:blipFill rotWithShape="1">
          <a:blip r:embed="rId2"/>
          <a:srcRect r="67003"/>
          <a:stretch/>
        </p:blipFill>
        <p:spPr>
          <a:xfrm>
            <a:off x="4019512" y="914400"/>
            <a:ext cx="4152976" cy="5029200"/>
          </a:xfrm>
          <a:prstGeom prst="rect">
            <a:avLst/>
          </a:prstGeom>
        </p:spPr>
      </p:pic>
      <p:pic>
        <p:nvPicPr>
          <p:cNvPr id="2" name="Picture 1">
            <a:extLst>
              <a:ext uri="{FF2B5EF4-FFF2-40B4-BE49-F238E27FC236}">
                <a16:creationId xmlns:a16="http://schemas.microsoft.com/office/drawing/2014/main" id="{1BBCE684-E08D-021D-1A2A-C029311D0D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66600953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797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34579</TotalTime>
  <Words>937</Words>
  <Application>Microsoft Office PowerPoint</Application>
  <PresentationFormat>Widescreen</PresentationFormat>
  <Paragraphs>134</Paragraphs>
  <Slides>45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Times New Roman</vt:lpstr>
      <vt:lpstr>Wingdings</vt:lpstr>
      <vt:lpstr>Azure</vt:lpstr>
      <vt:lpstr>PowerPoint Presentation</vt:lpstr>
      <vt:lpstr>GENESIS STRUCTURE</vt:lpstr>
      <vt:lpstr>PowerPoint Presentation</vt:lpstr>
      <vt:lpstr>Genesis 31:43-55 Jacob and Laban’s Covenant</vt:lpstr>
      <vt:lpstr>IV. Genesis 31:53b-54 Jacob’s Response</vt:lpstr>
      <vt:lpstr>IV. Genesis 31:53b-54 Jacob’s Response</vt:lpstr>
      <vt:lpstr>Charles Ryrie The Ryrie Study Bible, page 42</vt:lpstr>
      <vt:lpstr>PowerPoint Presentation</vt:lpstr>
      <vt:lpstr>PowerPoint Presentation</vt:lpstr>
      <vt:lpstr>PowerPoint Presentation</vt:lpstr>
      <vt:lpstr>PowerPoint Presentation</vt:lpstr>
      <vt:lpstr>Names for God in Genesis</vt:lpstr>
      <vt:lpstr>PowerPoint Presentation</vt:lpstr>
      <vt:lpstr>PowerPoint Presentation</vt:lpstr>
      <vt:lpstr>DOCUMENTARY HYPOTHESIS</vt:lpstr>
      <vt:lpstr>Arguments Favoring the Documentary Hypothesis</vt:lpstr>
      <vt:lpstr>Problems with the Documentary Hypothesis</vt:lpstr>
      <vt:lpstr>IV. Genesis 31:53b-54 Jacob’s Response</vt:lpstr>
      <vt:lpstr>PowerPoint Presentation</vt:lpstr>
      <vt:lpstr>PowerPoint Presentation</vt:lpstr>
      <vt:lpstr>IV. Genesis 31:53b-54 Jacob’s Response</vt:lpstr>
      <vt:lpstr>PowerPoint Presentation</vt:lpstr>
      <vt:lpstr>PowerPoint Presentation</vt:lpstr>
      <vt:lpstr>PowerPoint Presentation</vt:lpstr>
      <vt:lpstr>PowerPoint Presentation</vt:lpstr>
      <vt:lpstr>IV. Genesis 31:53b-54 Jacob’s Response</vt:lpstr>
      <vt:lpstr>Genesis 31:43-55 Jacob and Laban’s Covenant</vt:lpstr>
      <vt:lpstr>V. Genesis 31:55 Laban’s Departure</vt:lpstr>
      <vt:lpstr>V. Genesis 31:55 Laban’s Departure</vt:lpstr>
      <vt:lpstr>PowerPoint Presentation</vt:lpstr>
      <vt:lpstr>PowerPoint Presentation</vt:lpstr>
      <vt:lpstr>V. Genesis 31:55 Laban’s Departure</vt:lpstr>
      <vt:lpstr>PowerPoint Presentation</vt:lpstr>
      <vt:lpstr>Genesis 32:1‒33:17 Jacob and Esau</vt:lpstr>
      <vt:lpstr>Genesis 32:1‒33:17 Jacob and Esau</vt:lpstr>
      <vt:lpstr>I. Genesis 32:1-2 Mahanaim</vt:lpstr>
      <vt:lpstr>I. Genesis 32:1-2 Mahanaim</vt:lpstr>
      <vt:lpstr>PowerPoint Presentation</vt:lpstr>
      <vt:lpstr>PowerPoint Presentation</vt:lpstr>
      <vt:lpstr>I. Genesis 32:1-2 Mahanaim</vt:lpstr>
      <vt:lpstr>PowerPoint Presentation</vt:lpstr>
      <vt:lpstr>PowerPoint Presentation</vt:lpstr>
      <vt:lpstr>Conclusion</vt:lpstr>
      <vt:lpstr>Genesis 31:43-55 Jacob and Laban’s Covenant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127 - 31v53b-55 - 16x9</dc:title>
  <dc:subject>Genesis 31</dc:subject>
  <dc:creator>A. Woods</dc:creator>
  <dc:description>Modified by Jim McGowan</dc:description>
  <cp:lastModifiedBy>anne woods</cp:lastModifiedBy>
  <cp:revision>3528</cp:revision>
  <cp:lastPrinted>2023-07-22T14:15:25Z</cp:lastPrinted>
  <dcterms:created xsi:type="dcterms:W3CDTF">2009-03-17T12:21:13Z</dcterms:created>
  <dcterms:modified xsi:type="dcterms:W3CDTF">2023-07-22T17:28:19Z</dcterms:modified>
</cp:coreProperties>
</file>