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4" r:id="rId2"/>
  </p:sldMasterIdLst>
  <p:notesMasterIdLst>
    <p:notesMasterId r:id="rId40"/>
  </p:notesMasterIdLst>
  <p:handoutMasterIdLst>
    <p:handoutMasterId r:id="rId41"/>
  </p:handoutMasterIdLst>
  <p:sldIdLst>
    <p:sldId id="9907" r:id="rId3"/>
    <p:sldId id="2067" r:id="rId4"/>
    <p:sldId id="2068" r:id="rId5"/>
    <p:sldId id="2069" r:id="rId6"/>
    <p:sldId id="257" r:id="rId7"/>
    <p:sldId id="2070" r:id="rId8"/>
    <p:sldId id="258" r:id="rId9"/>
    <p:sldId id="9901" r:id="rId10"/>
    <p:sldId id="2071" r:id="rId11"/>
    <p:sldId id="259" r:id="rId12"/>
    <p:sldId id="9900" r:id="rId13"/>
    <p:sldId id="2576" r:id="rId14"/>
    <p:sldId id="2072" r:id="rId15"/>
    <p:sldId id="260" r:id="rId16"/>
    <p:sldId id="2082" r:id="rId17"/>
    <p:sldId id="2595" r:id="rId18"/>
    <p:sldId id="2073" r:id="rId19"/>
    <p:sldId id="262" r:id="rId20"/>
    <p:sldId id="9898" r:id="rId21"/>
    <p:sldId id="9899" r:id="rId22"/>
    <p:sldId id="9903" r:id="rId23"/>
    <p:sldId id="9904" r:id="rId24"/>
    <p:sldId id="9895" r:id="rId25"/>
    <p:sldId id="9896" r:id="rId26"/>
    <p:sldId id="9905" r:id="rId27"/>
    <p:sldId id="9906" r:id="rId28"/>
    <p:sldId id="279" r:id="rId29"/>
    <p:sldId id="280" r:id="rId30"/>
    <p:sldId id="9043" r:id="rId31"/>
    <p:sldId id="2074" r:id="rId32"/>
    <p:sldId id="263" r:id="rId33"/>
    <p:sldId id="2075" r:id="rId34"/>
    <p:sldId id="264" r:id="rId35"/>
    <p:sldId id="2076" r:id="rId36"/>
    <p:sldId id="265" r:id="rId37"/>
    <p:sldId id="7655" r:id="rId38"/>
    <p:sldId id="9902" r:id="rId39"/>
  </p:sldIdLst>
  <p:sldSz cx="12192000" cy="6858000"/>
  <p:notesSz cx="7315200" cy="96012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00FF"/>
    <a:srgbClr val="000066"/>
    <a:srgbClr val="FFE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6" autoAdjust="0"/>
    <p:restoredTop sz="95474" autoAdjust="0"/>
  </p:normalViewPr>
  <p:slideViewPr>
    <p:cSldViewPr>
      <p:cViewPr varScale="1">
        <p:scale>
          <a:sx n="59" d="100"/>
          <a:sy n="59" d="100"/>
        </p:scale>
        <p:origin x="10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44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3C497-F3BE-F62F-CDD1-C1D6FCAB73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440" y="9017794"/>
            <a:ext cx="3413760" cy="5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953" tIns="51478" rIns="102953" bIns="51478" numCol="1" anchor="b" anchorCtr="0" compatLnSpc="1">
            <a:prstTxWarp prst="textNoShape">
              <a:avLst/>
            </a:prstTxWarp>
          </a:bodyPr>
          <a:lstStyle>
            <a:lvl1pPr algn="r" defTabSz="972087">
              <a:defRPr sz="15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F20BC3-36CB-413D-A921-DCFD4FBE88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CD47C4-EF62-F915-8CF9-7A68E36BD2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6122"/>
            <a:ext cx="3413760" cy="5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957" tIns="56981" rIns="113957" bIns="56981" numCol="1" anchor="b" anchorCtr="0" compatLnSpc="1">
            <a:prstTxWarp prst="textNoShape">
              <a:avLst/>
            </a:prstTxWarp>
          </a:bodyPr>
          <a:lstStyle>
            <a:lvl1pPr defTabSz="1077620" eaLnBrk="1" hangingPunct="1">
              <a:defRPr sz="17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AFEC96C9-62EB-48C4-0C86-75AB0809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20427" y="126682"/>
            <a:ext cx="4362027" cy="833438"/>
          </a:xfrm>
          <a:prstGeom prst="rect">
            <a:avLst/>
          </a:prstGeom>
        </p:spPr>
        <p:txBody>
          <a:bodyPr vert="horz" lIns="124995" tIns="62497" rIns="124995" bIns="62497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  <a:p>
            <a:pPr>
              <a:defRPr/>
            </a:pPr>
            <a:r>
              <a:rPr lang="en-US"/>
              <a:t>2 Thessalonians – 001 Introduction  </a:t>
            </a:r>
          </a:p>
          <a:p>
            <a:pPr>
              <a:defRPr/>
            </a:pPr>
            <a:r>
              <a:rPr lang="en-US"/>
              <a:t>07-16-2023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AD7C83-9469-8028-4811-24FAF580A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FFABC-C757-DEF6-9657-47A6409206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5F65D6B-8F87-46F8-8091-5890856637B3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566376-378F-3FA5-AE58-C5930BE63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076F0D-A5B1-0C4D-BEFF-BE4364F5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9C10F-4F5C-7823-EF58-D080712A29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EB693-1CA5-7E43-65C2-DAD1792C9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EC9BDD7E-1C85-4D10-827D-64476F45F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82B5AD-190E-888A-87F2-B782864C340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16AD79A6-8D53-DD48-8CBB-392D4D2C6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9CBD8D7-3376-C4B5-78BF-4712A8117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A89CDBE8-D251-A57A-CDD4-87215F4AA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D8C962CD-781F-5EB3-70FD-E9CCE59A3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0B2FE752-F315-D4BA-3E3A-E4564E906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C4F80EDA-5E2F-8C33-B262-BF2B615EB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5DE6414D-A3FE-A655-D3CA-A086E4B4D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1E207F5F-529C-6566-B0DB-D086BE53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A549950A-46A8-EDB9-109F-E4D109DE7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CEBD8078-12AC-F826-C6FD-E1D346AD9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C28C0174-79A3-7730-A3CE-0C00C9207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8643D9BD-088B-E75A-1B40-FCF94D6B8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E29099EE-6629-D77B-75DE-DE7AACB9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256A605E-748B-FFF4-D334-77972AEA4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DC1ED40F-C9A6-9315-E0C0-7B04E3A12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DC4E242E-2131-67AA-07DD-1DD76EDF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9">
                <a:extLst>
                  <a:ext uri="{FF2B5EF4-FFF2-40B4-BE49-F238E27FC236}">
                    <a16:creationId xmlns:a16="http://schemas.microsoft.com/office/drawing/2014/main" id="{81B1548A-D44F-625F-84B7-42307202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C85939EE-CC29-DE0C-0E94-1E614A4EB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330BB20E-517F-583E-EE01-930C9276F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F8B82F98-758E-B190-158E-A357D1DE5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id="{E2DE5938-0EDF-7674-DE3D-44B246965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0F1DB62B-4037-215D-7387-350F6F89B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5">
                <a:extLst>
                  <a:ext uri="{FF2B5EF4-FFF2-40B4-BE49-F238E27FC236}">
                    <a16:creationId xmlns:a16="http://schemas.microsoft.com/office/drawing/2014/main" id="{8C521835-F3F2-9E98-71F1-7B363541E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6">
                <a:extLst>
                  <a:ext uri="{FF2B5EF4-FFF2-40B4-BE49-F238E27FC236}">
                    <a16:creationId xmlns:a16="http://schemas.microsoft.com/office/drawing/2014/main" id="{9BB95947-6F3E-C673-754F-FCD415979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C67A1976-FB57-014C-786A-2B64FEF94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772AC25C-53F1-1526-04C2-89E386EF5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9">
                <a:extLst>
                  <a:ext uri="{FF2B5EF4-FFF2-40B4-BE49-F238E27FC236}">
                    <a16:creationId xmlns:a16="http://schemas.microsoft.com/office/drawing/2014/main" id="{59790BFD-C508-BDE2-26E6-5DFCFDA45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id="{1FA10F7E-FB6D-E306-E86F-174E14E20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C29A5E8D-0494-1998-652C-90BF30F9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F9B48FC8-5D06-ECC1-52AF-48094ADD6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8F8FB590-FEA6-B4D9-8CEB-3390E5B35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256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6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E58C805F-46BC-03C7-AADA-B221B84AB7F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ECA39237-906C-3A08-9199-85D47FD3E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9A4042B9-0DEB-B2A0-BFA9-F7345EDF9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C93C25-3ABC-4741-911F-832918267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C026-502A-0A63-C2E1-41911B91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8DA4-1C8E-F3F0-82D1-B3FD51E5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1A5DA-0717-1FC0-17BF-D542D701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E641-A6E2-49DC-B820-6F671B869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36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3917" y="609601"/>
            <a:ext cx="2599267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1"/>
            <a:ext cx="7596717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8028-E22A-05CC-5EAA-265C7B0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47EFC-16AD-2C98-C84B-80BBDEF9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4CE1-B33C-AFC4-A02F-60E996A3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D55A-C8AB-43B0-B089-561923FF1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29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ACB7F8-5770-9FC6-95A7-4A4C03424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69F687EA-C236-C769-C25F-76BBC447C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3480F3-9613-1C93-2822-F6316DBB7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D7A8-62A6-4589-A9D8-5686D56E5F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98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C976F4-E236-AC29-5683-3BD45366281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8C2CBB1-E706-7453-FC80-01942DFAA5E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9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17221C-41DC-CBA8-E1EE-E3FE77333A1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135D1B-5E04-FFEC-1D83-5F54439A30A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2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ECAA62-2A8B-4FEF-9AC1-B718A41B8D1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72A2E03-27F9-3E7B-2DD2-CBE950C19ED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1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5FBD4D0-6889-F4C8-FFD9-21EA6FCD77D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C84DFC-CF87-9CF0-D0AC-56EC24CB4F5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3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A4C8392-418B-022B-1499-354BF4127F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A19EBE-9751-B1E1-BD9E-41D6D4422D8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36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9763AE-30A4-772E-FA51-68FBE8E6D1D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DAE195-D52D-5F69-A766-E4467642F1A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9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64E151-8A4F-CC7C-6FA7-F60E43799CC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88EF934-4E78-474B-B08F-2D57BE00820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D778-EC7E-F01B-F8E5-B8DA00D9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780AF-C6D1-5B51-D72E-A57C5E59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2292B-6195-AB8E-FE50-703F19B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22F2-F8CF-490D-A05F-ED486CEBF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949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9848155-537E-AD5F-489B-C778D1A5CAD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034BEFA-01FF-7126-0A78-09741280000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7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FEF039-B3B0-2268-16A6-9AF3D88AFAD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54E756-D716-B138-A24A-F3A613EEDF4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40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AA6131F-D13F-8CB1-067B-422F2598C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71A7BA8F-D4F6-DDFB-76E1-255EC4DE2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50D4F455-6D6D-1E4A-C89E-1B3F81682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8957-B6D5-4A35-8D74-4A5921451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3A6C-E318-E103-4CFC-F9C20867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00C07-787C-4DBC-8368-8F0C2D274B85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CA12-4413-EC4A-E9CA-5B126118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EAD7-D67C-8B0B-AEFB-7C9444D0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57DA-D24A-4683-BEA5-76E94586B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6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B20621AF-9DFD-6368-1AA2-FA5BC2253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35DDF3E-4527-1247-D517-40612223B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246EB68-7E79-59E2-D420-3235DE021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A4DA-FA55-4811-B8A8-F9467608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5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DA71310E-FC19-0788-2BF0-AF64CD00F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671D-A2A5-4CD9-8A9B-1F7FC052D772}" type="datetime1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C7ED2EF4-D248-4665-1157-414526221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C2CD032B-E473-097C-DB1D-1D7615A48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6FF4-EE53-44B5-8DB8-60F7995F7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3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7424EC7A-6DDB-754A-2358-1272CDFC1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7F309513-17DC-C9BF-76F0-D6E0403F5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64CE8EAC-0F51-B535-1997-FF48E9B5A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7870-68EF-42E2-AC73-937888BEB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75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0DCD1D5-C9D8-E6D2-4557-871E76212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908D032-436E-BA1D-F3C4-7AF77D042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BE74FC8-104B-6686-C760-87AED6416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2E77-7F0E-4091-9150-BA29A7832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419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876F848B-C39B-FC6A-BB04-3C7037E91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1C2711C3-D156-44FF-EC03-3A6E1D61A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391AE900-97EE-2F37-9629-23200A633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7F30-423D-405B-A2FB-207BD7614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1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14DBF-6E3C-8764-82E1-3BAE8A8D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B2AA-C6EC-2E42-8728-9F65F16F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006CC-17FD-CB92-9CBF-38E4BCF8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C2D0-AC19-4C19-8EF0-0A3E0CF8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2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B46C1-31C6-BA64-B969-B6C6574D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30385-53A9-3070-2BD8-1BCAB336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FD3A8-6EAE-82F5-0EC8-97752D2D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9095-DB92-43BA-898E-8F63D4A41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1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69EC5-0D38-CDDA-F86C-AE924D59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28CEE-1F3E-03AA-7ED0-91F178A9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F777E-9B82-9477-E55F-2650503B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CC24-E2AB-482F-BA9A-03C48837C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48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9C724-58B4-248E-23EF-8AD2F54B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6179D-494E-AC60-D784-A6E7BD17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ABD6D-C8D9-9711-EE3A-88FF8170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78E0-1228-4AB6-93AB-D9E42CCD5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9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2E4AC-6D37-CD0A-7A80-E8C567A8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459E6-D3D1-CA0A-9E62-63066AF9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11827-275C-1804-E342-BCE5B857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0952-79E6-4779-AC4E-B7F817AC8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2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3D19B-5FA6-8974-B0F9-FB49080F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7267B-E952-F614-74F9-714E7F3C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0DAEA-52C8-5F6D-B253-724048B0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C81E-9E71-4516-8227-5B91B3B63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64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436C0-C9FC-BDDE-78A3-4C9E9EDC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145E0-F7CF-ED59-4F77-2E4A9A1F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BF582-4A5F-BFE9-C409-2BA6577E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1E37-884E-4D3E-8203-B26480AC5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07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BBED409-7B24-360F-D7A7-DE75EDDD26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21507" name="Rectangle 3">
              <a:extLst>
                <a:ext uri="{FF2B5EF4-FFF2-40B4-BE49-F238E27FC236}">
                  <a16:creationId xmlns:a16="http://schemas.microsoft.com/office/drawing/2014/main" id="{4DF387F2-DFE0-822E-298A-7319A1F3C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19298904-31E5-3B2A-A390-EE2F2C642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EB128B8D-2892-51E2-93DB-78A1D0CBD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114D2F12-66CD-9A5C-B007-5DCEA7F35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025D8056-559E-3600-5ACF-D74E657BA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122D5305-D68B-ACDF-48E0-8AF4BCF69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10944E33-4D19-862A-288B-21B713A53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554EF871-E7C3-E0FC-8F4A-AB612EADA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DC5E6B11-FE70-9F4C-E1DC-43C878B12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250E169A-0A50-194A-FD61-90645ADCD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13726868-8A07-E81F-D3BE-F16022F9E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34113ED7-39DF-9C51-B5DB-D3B383E26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B80D5817-43B3-9961-2AF8-B77CC23C2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FC549BF6-0FC4-67A4-2FF3-F96514A96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0CFA430C-7E4C-8B16-4656-2B37B2677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E9268451-6C31-BDD2-FE59-7071EA4D6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5B8922B3-E79C-AF8F-664A-507B1A1E6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16B914B9-8E90-61B1-14A4-6FB79BEF2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F80D8D43-EE66-156A-C600-6F26C6928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77970104-466B-7386-AEF9-AF05D596B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91D08771-8F8C-BC63-C763-55FE325E7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8BC19123-EDFD-8081-FBC0-114EB19AB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5691F606-14DD-2E54-5C7A-B647D7292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41C52E9A-FDED-AFE9-F92E-7748F2813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918F9637-D1DB-70EE-885A-2F4E642DE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FE600652-6D97-5A82-4820-B2670A28E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C601B8D-406C-B165-6F34-6D027B65D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0EBBBBB0-7C14-23C4-23AE-866B7180F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7780F5EE-6E81-BE2E-1750-219734B7D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1C46A2E-1059-6A60-4171-3F7E96E11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0FA7BF07-AE00-6E10-D761-5E0AE570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D2DB2040-674A-8B99-EB6A-A27FBE70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39" name="Rectangle 35">
            <a:extLst>
              <a:ext uri="{FF2B5EF4-FFF2-40B4-BE49-F238E27FC236}">
                <a16:creationId xmlns:a16="http://schemas.microsoft.com/office/drawing/2014/main" id="{F20CAEAF-F9C0-9D88-4BDC-B9C39B1789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40" name="Rectangle 36">
            <a:extLst>
              <a:ext uri="{FF2B5EF4-FFF2-40B4-BE49-F238E27FC236}">
                <a16:creationId xmlns:a16="http://schemas.microsoft.com/office/drawing/2014/main" id="{6824E49B-CF37-C553-4AF4-7EC54A89C7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41" name="Rectangle 37">
            <a:extLst>
              <a:ext uri="{FF2B5EF4-FFF2-40B4-BE49-F238E27FC236}">
                <a16:creationId xmlns:a16="http://schemas.microsoft.com/office/drawing/2014/main" id="{58197705-9B7B-18D9-8681-EBEBE41841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32CE7C-A7F6-4BBC-8073-93E4680E9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1542" name="Rectangle 38">
            <a:extLst>
              <a:ext uri="{FF2B5EF4-FFF2-40B4-BE49-F238E27FC236}">
                <a16:creationId xmlns:a16="http://schemas.microsoft.com/office/drawing/2014/main" id="{BE7AE2A8-508F-D584-3C27-02FF35610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79DF77EA-0B05-57EA-13E2-B044771E0F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1803495F-7E11-5E03-EF3F-1991FDFF2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8D9671B0-A1CE-93AC-9A4E-429D16EFB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8" name="Rectangle 5">
                <a:extLst>
                  <a:ext uri="{FF2B5EF4-FFF2-40B4-BE49-F238E27FC236}">
                    <a16:creationId xmlns:a16="http://schemas.microsoft.com/office/drawing/2014/main" id="{26C80E90-6295-03C2-72FB-FEE563C69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9" name="Rectangle 6">
                <a:extLst>
                  <a:ext uri="{FF2B5EF4-FFF2-40B4-BE49-F238E27FC236}">
                    <a16:creationId xmlns:a16="http://schemas.microsoft.com/office/drawing/2014/main" id="{E2D9278C-F4A0-FE62-3D0B-361373978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0" name="Rectangle 7">
                <a:extLst>
                  <a:ext uri="{FF2B5EF4-FFF2-40B4-BE49-F238E27FC236}">
                    <a16:creationId xmlns:a16="http://schemas.microsoft.com/office/drawing/2014/main" id="{B9FB2904-7E2A-5699-A6D2-2F701F634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1" name="Rectangle 8">
                <a:extLst>
                  <a:ext uri="{FF2B5EF4-FFF2-40B4-BE49-F238E27FC236}">
                    <a16:creationId xmlns:a16="http://schemas.microsoft.com/office/drawing/2014/main" id="{7AFC9D01-F808-4236-0A28-56B06E337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2" name="Rectangle 9">
                <a:extLst>
                  <a:ext uri="{FF2B5EF4-FFF2-40B4-BE49-F238E27FC236}">
                    <a16:creationId xmlns:a16="http://schemas.microsoft.com/office/drawing/2014/main" id="{A01E33C5-1A18-C1DB-D3D2-BD4BB84B1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3" name="Rectangle 10">
                <a:extLst>
                  <a:ext uri="{FF2B5EF4-FFF2-40B4-BE49-F238E27FC236}">
                    <a16:creationId xmlns:a16="http://schemas.microsoft.com/office/drawing/2014/main" id="{297DFB72-6F24-1511-1D9F-7E5677AC8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4" name="Rectangle 11">
                <a:extLst>
                  <a:ext uri="{FF2B5EF4-FFF2-40B4-BE49-F238E27FC236}">
                    <a16:creationId xmlns:a16="http://schemas.microsoft.com/office/drawing/2014/main" id="{962816E1-E89D-7169-F49A-2C5B2FD2B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5" name="Rectangle 12">
                <a:extLst>
                  <a:ext uri="{FF2B5EF4-FFF2-40B4-BE49-F238E27FC236}">
                    <a16:creationId xmlns:a16="http://schemas.microsoft.com/office/drawing/2014/main" id="{D49896CD-9C3A-9D42-5DE1-04D669F87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6" name="Rectangle 13">
                <a:extLst>
                  <a:ext uri="{FF2B5EF4-FFF2-40B4-BE49-F238E27FC236}">
                    <a16:creationId xmlns:a16="http://schemas.microsoft.com/office/drawing/2014/main" id="{1FA780FE-083E-3E68-6E25-58FA9D388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7" name="Rectangle 14">
                <a:extLst>
                  <a:ext uri="{FF2B5EF4-FFF2-40B4-BE49-F238E27FC236}">
                    <a16:creationId xmlns:a16="http://schemas.microsoft.com/office/drawing/2014/main" id="{EBE7C06C-FA88-0027-1B12-4D70ACBF2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8" name="Rectangle 15">
                <a:extLst>
                  <a:ext uri="{FF2B5EF4-FFF2-40B4-BE49-F238E27FC236}">
                    <a16:creationId xmlns:a16="http://schemas.microsoft.com/office/drawing/2014/main" id="{53810E34-357C-A8FD-C2B6-EA86226B3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9" name="Rectangle 16">
                <a:extLst>
                  <a:ext uri="{FF2B5EF4-FFF2-40B4-BE49-F238E27FC236}">
                    <a16:creationId xmlns:a16="http://schemas.microsoft.com/office/drawing/2014/main" id="{97502503-7872-D889-F27B-B2F0012A8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0" name="Rectangle 17">
                <a:extLst>
                  <a:ext uri="{FF2B5EF4-FFF2-40B4-BE49-F238E27FC236}">
                    <a16:creationId xmlns:a16="http://schemas.microsoft.com/office/drawing/2014/main" id="{1434C32A-68F3-CD48-25F9-3DAC63074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1" name="Rectangle 18">
                <a:extLst>
                  <a:ext uri="{FF2B5EF4-FFF2-40B4-BE49-F238E27FC236}">
                    <a16:creationId xmlns:a16="http://schemas.microsoft.com/office/drawing/2014/main" id="{E69A661C-A972-47C0-0A4E-2D859073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2" name="Rectangle 19">
                <a:extLst>
                  <a:ext uri="{FF2B5EF4-FFF2-40B4-BE49-F238E27FC236}">
                    <a16:creationId xmlns:a16="http://schemas.microsoft.com/office/drawing/2014/main" id="{48B28036-5051-0BF7-054E-F392AB0D9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3" name="Rectangle 20">
                <a:extLst>
                  <a:ext uri="{FF2B5EF4-FFF2-40B4-BE49-F238E27FC236}">
                    <a16:creationId xmlns:a16="http://schemas.microsoft.com/office/drawing/2014/main" id="{75ECAF48-6EFD-E56C-C31D-0E756AB8A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4" name="Rectangle 21">
                <a:extLst>
                  <a:ext uri="{FF2B5EF4-FFF2-40B4-BE49-F238E27FC236}">
                    <a16:creationId xmlns:a16="http://schemas.microsoft.com/office/drawing/2014/main" id="{8C57F75C-35C4-42FD-E89D-683735103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5" name="Rectangle 22">
                <a:extLst>
                  <a:ext uri="{FF2B5EF4-FFF2-40B4-BE49-F238E27FC236}">
                    <a16:creationId xmlns:a16="http://schemas.microsoft.com/office/drawing/2014/main" id="{39536960-E9E7-7EBF-F9DF-38473ECD6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6" name="Rectangle 23">
                <a:extLst>
                  <a:ext uri="{FF2B5EF4-FFF2-40B4-BE49-F238E27FC236}">
                    <a16:creationId xmlns:a16="http://schemas.microsoft.com/office/drawing/2014/main" id="{3BC197CA-8D2C-BCB1-4A33-35E7551B5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7" name="Rectangle 24">
                <a:extLst>
                  <a:ext uri="{FF2B5EF4-FFF2-40B4-BE49-F238E27FC236}">
                    <a16:creationId xmlns:a16="http://schemas.microsoft.com/office/drawing/2014/main" id="{0271818F-83A7-46C4-9B1E-5671D880D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8" name="Rectangle 25">
                <a:extLst>
                  <a:ext uri="{FF2B5EF4-FFF2-40B4-BE49-F238E27FC236}">
                    <a16:creationId xmlns:a16="http://schemas.microsoft.com/office/drawing/2014/main" id="{23AA7586-4ADD-6B71-FC63-975B0D313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9" name="Rectangle 26">
                <a:extLst>
                  <a:ext uri="{FF2B5EF4-FFF2-40B4-BE49-F238E27FC236}">
                    <a16:creationId xmlns:a16="http://schemas.microsoft.com/office/drawing/2014/main" id="{59EA405E-6AAC-0CFD-3282-783F73913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0" name="Rectangle 27">
                <a:extLst>
                  <a:ext uri="{FF2B5EF4-FFF2-40B4-BE49-F238E27FC236}">
                    <a16:creationId xmlns:a16="http://schemas.microsoft.com/office/drawing/2014/main" id="{728DE3AC-3EBE-14DC-F4B9-5B8008129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1" name="Rectangle 28">
                <a:extLst>
                  <a:ext uri="{FF2B5EF4-FFF2-40B4-BE49-F238E27FC236}">
                    <a16:creationId xmlns:a16="http://schemas.microsoft.com/office/drawing/2014/main" id="{220775F6-AB32-48CC-55D6-D747E9508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2" name="Rectangle 29">
                <a:extLst>
                  <a:ext uri="{FF2B5EF4-FFF2-40B4-BE49-F238E27FC236}">
                    <a16:creationId xmlns:a16="http://schemas.microsoft.com/office/drawing/2014/main" id="{9EDE1EE0-F3A6-BC94-523E-D7A6B75FF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3" name="Rectangle 30">
                <a:extLst>
                  <a:ext uri="{FF2B5EF4-FFF2-40B4-BE49-F238E27FC236}">
                    <a16:creationId xmlns:a16="http://schemas.microsoft.com/office/drawing/2014/main" id="{37CC5278-A413-F014-4512-EEBE756C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4" name="Rectangle 31">
                <a:extLst>
                  <a:ext uri="{FF2B5EF4-FFF2-40B4-BE49-F238E27FC236}">
                    <a16:creationId xmlns:a16="http://schemas.microsoft.com/office/drawing/2014/main" id="{862F1F0C-8CE4-E6CC-1726-1C43F6A4C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5" name="Rectangle 32">
                <a:extLst>
                  <a:ext uri="{FF2B5EF4-FFF2-40B4-BE49-F238E27FC236}">
                    <a16:creationId xmlns:a16="http://schemas.microsoft.com/office/drawing/2014/main" id="{B6698CEF-E440-3F9E-A3F7-F1B1C83E9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6" name="Rectangle 33">
                <a:extLst>
                  <a:ext uri="{FF2B5EF4-FFF2-40B4-BE49-F238E27FC236}">
                    <a16:creationId xmlns:a16="http://schemas.microsoft.com/office/drawing/2014/main" id="{2166C78C-C8DE-4723-FBA4-CD89D65BE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1B46EA01-4662-1485-F690-51D62B0B3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5E42B99B-1293-ECE2-DF61-ACAED949F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DEEEB584-BD14-CF05-03EE-96250F33DE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58275856-74CC-87E4-D796-9A13A353E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44D6F27D-6BE5-46F2-AE32-837FCD524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C0459160-BEB2-E0ED-B790-C3838F674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10457-12D8-7F64-2A6D-BC5D9AF7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12192000" cy="68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2082E33-2B41-CB3B-4809-A75ACC951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Place of Writing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6079949-FB83-E15F-586F-D78A29727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0" y="1946275"/>
            <a:ext cx="2478088" cy="2854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Corinth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1:1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Acts 18:5</a:t>
            </a:r>
          </a:p>
        </p:txBody>
      </p:sp>
      <p:pic>
        <p:nvPicPr>
          <p:cNvPr id="41988" name="Picture 10">
            <a:extLst>
              <a:ext uri="{FF2B5EF4-FFF2-40B4-BE49-F238E27FC236}">
                <a16:creationId xmlns:a16="http://schemas.microsoft.com/office/drawing/2014/main" id="{1F02DE3A-420F-FC56-2401-D522DEBC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8C224FA-A9EA-463A-4B87-26A1172C8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Second Missionary Journey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93927B20-B248-E152-F59B-B38A2648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1">
            <a:extLst>
              <a:ext uri="{FF2B5EF4-FFF2-40B4-BE49-F238E27FC236}">
                <a16:creationId xmlns:a16="http://schemas.microsoft.com/office/drawing/2014/main" id="{4AA69CDC-0160-FF9E-759C-98A2527E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1279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9EAFDFD-76B0-DE90-9853-F48BB319E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Second Missionary Journey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2FCD5330-8E23-161D-822D-14EB38C5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1">
            <a:extLst>
              <a:ext uri="{FF2B5EF4-FFF2-40B4-BE49-F238E27FC236}">
                <a16:creationId xmlns:a16="http://schemas.microsoft.com/office/drawing/2014/main" id="{D8B8B8CD-1013-9DB0-DCB0-887A3527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1279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>
            <a:extLst>
              <a:ext uri="{FF2B5EF4-FFF2-40B4-BE49-F238E27FC236}">
                <a16:creationId xmlns:a16="http://schemas.microsoft.com/office/drawing/2014/main" id="{499D9A8A-6B85-893E-AAB3-AF9AF396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143000"/>
            <a:ext cx="1279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E74B44-1F3C-9664-9541-F7EEC089A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F79E47-2959-B579-12F3-CD1756558F33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068" name="Picture 10">
            <a:extLst>
              <a:ext uri="{FF2B5EF4-FFF2-40B4-BE49-F238E27FC236}">
                <a16:creationId xmlns:a16="http://schemas.microsoft.com/office/drawing/2014/main" id="{87C9E2B2-B29E-F52D-3306-76EB4D54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34ADB57-ADC8-B61C-8D9E-901F7E983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Date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3B78AF-53DE-07E5-B93D-D3A9CA5DF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4550" y="1946275"/>
            <a:ext cx="7964488" cy="3692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Arose out of concerns raised in the 1</a:t>
            </a:r>
            <a:r>
              <a:rPr lang="en-US" baseline="30000" dirty="0"/>
              <a:t>st</a:t>
            </a:r>
            <a:r>
              <a:rPr lang="en-US" dirty="0"/>
              <a:t> letter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6-12 months later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Late 51 or early 52 AD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letter</a:t>
            </a:r>
          </a:p>
        </p:txBody>
      </p:sp>
      <p:pic>
        <p:nvPicPr>
          <p:cNvPr id="46084" name="Picture 10">
            <a:extLst>
              <a:ext uri="{FF2B5EF4-FFF2-40B4-BE49-F238E27FC236}">
                <a16:creationId xmlns:a16="http://schemas.microsoft.com/office/drawing/2014/main" id="{FDF59838-A220-AFF1-5D18-C526919A1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2674AA-BFD3-4B69-006D-5E5006E37570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76200"/>
          <a:ext cx="11049000" cy="65833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09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en-US" sz="36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Paul’s Ministry Chronology</a:t>
                      </a:r>
                      <a:endParaRPr lang="en-US" sz="36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18" marB="4571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books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Journey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Acts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Books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13–14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48–49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</a:t>
                      </a: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18" marB="4571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18" marB="4571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15:36–18:22</a:t>
                      </a:r>
                    </a:p>
                  </a:txBody>
                  <a:tcPr marT="45718" marB="4571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50–52</a:t>
                      </a:r>
                    </a:p>
                  </a:txBody>
                  <a:tcPr marT="45718" marB="4571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18:23–21:17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53–57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1–2 Cor, Rom</a:t>
                      </a: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28:16-31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60–62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Eph, Col,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Phlm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Phlp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endParaRPr lang="en-US" sz="24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Between Imprisonments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 Acts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62–66	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Tim, Titus</a:t>
                      </a: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b="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Imprisonment	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Post Acts	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Tim</a:t>
                      </a: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D4EA1581-E0AE-7D33-304D-361443A900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28900" y="228600"/>
            <a:ext cx="6934200" cy="8382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 of Paul’s Letters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C3F64-E37C-BEB7-1D65-6D02246E9E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8210550" cy="50292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Galatians (A.D. 49)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Thessalonians (A.D. 51)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Corinthians (A.D. 56)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Romans (A.D. 57)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Ephesians, Colossians, Philemon, Philippians (A.D. 60‒62)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Timothy, Titus (A.D. 62‒66)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Timothy (A.D. 67)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48132" name="Picture 4" descr="j0193970">
            <a:extLst>
              <a:ext uri="{FF2B5EF4-FFF2-40B4-BE49-F238E27FC236}">
                <a16:creationId xmlns:a16="http://schemas.microsoft.com/office/drawing/2014/main" id="{6FB3B2C4-A5F0-411F-62DF-D0A35867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1828800"/>
            <a:ext cx="2482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E1A27E2-3606-5A37-91BC-A74C52D40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4A3FD8-118F-5AC8-E652-99E7D2E64AB8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164" name="Picture 10">
            <a:extLst>
              <a:ext uri="{FF2B5EF4-FFF2-40B4-BE49-F238E27FC236}">
                <a16:creationId xmlns:a16="http://schemas.microsoft.com/office/drawing/2014/main" id="{48A7AC2C-2E8A-CAC7-A773-7EB9E559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CDBBC74-E3D1-AA8F-9C9A-795EC0B02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Occasion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0B31B02-6293-2643-6151-997F283E4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10363200" cy="4454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Good news: continued growth despite persecution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Bad news: </a:t>
            </a:r>
          </a:p>
          <a:p>
            <a:pPr marL="914400" lvl="1" indent="-457200" eaLnBrk="1" hangingPunct="1">
              <a:spcAft>
                <a:spcPts val="1800"/>
              </a:spcAft>
              <a:defRPr/>
            </a:pPr>
            <a:r>
              <a:rPr lang="en-US" dirty="0"/>
              <a:t>Forgery (2:2)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Day of the Lord has begun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Quit their jobs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Attack on Paul’s credibility (1 </a:t>
            </a:r>
            <a:r>
              <a:rPr lang="en-US" dirty="0" err="1"/>
              <a:t>Thess</a:t>
            </a:r>
            <a:r>
              <a:rPr lang="en-US" dirty="0"/>
              <a:t> 1:10; 5:9)</a:t>
            </a:r>
          </a:p>
        </p:txBody>
      </p:sp>
      <p:pic>
        <p:nvPicPr>
          <p:cNvPr id="50180" name="Picture 10">
            <a:extLst>
              <a:ext uri="{FF2B5EF4-FFF2-40B4-BE49-F238E27FC236}">
                <a16:creationId xmlns:a16="http://schemas.microsoft.com/office/drawing/2014/main" id="{D37287B4-4C8D-BE9E-2D20-5A367C58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B3AE132-F238-CD42-21B2-15273873F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Occasion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A54940C-6DB9-A5E2-86D2-705803C63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10363200" cy="4454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Good news: continued growth despite persecution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Bad news: </a:t>
            </a:r>
          </a:p>
          <a:p>
            <a:pPr marL="914400" lvl="1" indent="-457200" eaLnBrk="1" hangingPunct="1">
              <a:spcAft>
                <a:spcPts val="1800"/>
              </a:spcAft>
              <a:defRPr/>
            </a:pPr>
            <a:r>
              <a:rPr lang="en-US" dirty="0"/>
              <a:t>Forgery (2:2)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Day of the Lord has begun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Quit their jobs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Attack on Paul’s credibility (1 </a:t>
            </a:r>
            <a:r>
              <a:rPr lang="en-US" dirty="0" err="1"/>
              <a:t>Thess</a:t>
            </a:r>
            <a:r>
              <a:rPr lang="en-US" dirty="0"/>
              <a:t> 1:10; 5:9)</a:t>
            </a:r>
          </a:p>
        </p:txBody>
      </p:sp>
      <p:pic>
        <p:nvPicPr>
          <p:cNvPr id="51204" name="Picture 10">
            <a:extLst>
              <a:ext uri="{FF2B5EF4-FFF2-40B4-BE49-F238E27FC236}">
                <a16:creationId xmlns:a16="http://schemas.microsoft.com/office/drawing/2014/main" id="{C7E8D4D3-933C-CB13-BA2F-DF4665E9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9A2E904D-27B7-AD3C-2EB5-6BEB3104C415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00FFFF"/>
              </a:buClr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>
              <a:buClr>
                <a:srgbClr val="00FFFF"/>
              </a:buClr>
              <a:defRPr/>
            </a:pPr>
            <a:r>
              <a:rPr lang="en-US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>
              <a:buClr>
                <a:srgbClr val="00FFFF"/>
              </a:buClr>
              <a:defRPr/>
            </a:pPr>
            <a:r>
              <a:rPr lang="en-US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6B8A1B-6712-64AF-7C26-807E2DE5C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100" y="228600"/>
            <a:ext cx="75438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00FFFF"/>
                </a:solidFill>
              </a:rPr>
              <a:t>Second Thessalonians</a:t>
            </a:r>
            <a:br>
              <a:rPr lang="en-US" dirty="0">
                <a:solidFill>
                  <a:srgbClr val="00FFFF"/>
                </a:solidFill>
              </a:rPr>
            </a:b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Balance: Waiting and Working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9597372B-1005-5C88-FDD2-46E3349A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451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>
            <a:extLst>
              <a:ext uri="{FF2B5EF4-FFF2-40B4-BE49-F238E27FC236}">
                <a16:creationId xmlns:a16="http://schemas.microsoft.com/office/drawing/2014/main" id="{E57E5774-7A90-7308-B26E-EF20BD6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103438"/>
            <a:ext cx="52927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561B39E-AC58-5703-535F-B5732635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Occasion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493E90-7A98-98DD-EB66-2A185D36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10363200" cy="4454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Good news: continued growth despite persecution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Bad news: </a:t>
            </a:r>
          </a:p>
          <a:p>
            <a:pPr marL="914400" lvl="1" indent="-457200" eaLnBrk="1" hangingPunct="1">
              <a:spcAft>
                <a:spcPts val="1800"/>
              </a:spcAft>
              <a:defRPr/>
            </a:pPr>
            <a:r>
              <a:rPr lang="en-US" dirty="0"/>
              <a:t>Forgery (2:2)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Day of the Lord has begun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Quit their jobs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Attack on Paul’s credibility (1 </a:t>
            </a:r>
            <a:r>
              <a:rPr lang="en-US" dirty="0" err="1"/>
              <a:t>Thess</a:t>
            </a:r>
            <a:r>
              <a:rPr lang="en-US" dirty="0"/>
              <a:t> 1:10; 5:9)</a:t>
            </a:r>
          </a:p>
        </p:txBody>
      </p:sp>
      <p:pic>
        <p:nvPicPr>
          <p:cNvPr id="52228" name="Picture 10">
            <a:extLst>
              <a:ext uri="{FF2B5EF4-FFF2-40B4-BE49-F238E27FC236}">
                <a16:creationId xmlns:a16="http://schemas.microsoft.com/office/drawing/2014/main" id="{0517BE0A-04B8-4F42-7779-2FFC0B64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561B39E-AC58-5703-535F-B5732635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Occasion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493E90-7A98-98DD-EB66-2A185D36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10363200" cy="4454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Good news: continued growth despite persecution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Bad news: </a:t>
            </a:r>
          </a:p>
          <a:p>
            <a:pPr marL="914400" lvl="1" indent="-457200" eaLnBrk="1" hangingPunct="1"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Forgery (2:2)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Day of the Lord has begun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Quit their jobs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Attack on Paul’s credibility (1 </a:t>
            </a:r>
            <a:r>
              <a:rPr lang="en-US" dirty="0" err="1"/>
              <a:t>Thess</a:t>
            </a:r>
            <a:r>
              <a:rPr lang="en-US" dirty="0"/>
              <a:t> 1:10; 5:9)</a:t>
            </a:r>
          </a:p>
        </p:txBody>
      </p:sp>
      <p:pic>
        <p:nvPicPr>
          <p:cNvPr id="52228" name="Picture 10">
            <a:extLst>
              <a:ext uri="{FF2B5EF4-FFF2-40B4-BE49-F238E27FC236}">
                <a16:creationId xmlns:a16="http://schemas.microsoft.com/office/drawing/2014/main" id="{0517BE0A-04B8-4F42-7779-2FFC0B64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887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561B39E-AC58-5703-535F-B5732635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Occasion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493E90-7A98-98DD-EB66-2A185D36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10363200" cy="4454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Good news: continued growth despite persecution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Bad news: </a:t>
            </a:r>
          </a:p>
          <a:p>
            <a:pPr marL="914400" lvl="1" indent="-457200" eaLnBrk="1" hangingPunct="1">
              <a:spcAft>
                <a:spcPts val="1800"/>
              </a:spcAft>
              <a:defRPr/>
            </a:pPr>
            <a:r>
              <a:rPr lang="en-US" dirty="0"/>
              <a:t>Forgery (2:2)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Day of the Lord has begun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Quit their jobs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Attack on Paul’s credibility (1 </a:t>
            </a:r>
            <a:r>
              <a:rPr lang="en-US" dirty="0" err="1"/>
              <a:t>Thess</a:t>
            </a:r>
            <a:r>
              <a:rPr lang="en-US" dirty="0"/>
              <a:t> 1:10; 5:9)</a:t>
            </a:r>
          </a:p>
        </p:txBody>
      </p:sp>
      <p:pic>
        <p:nvPicPr>
          <p:cNvPr id="52228" name="Picture 10">
            <a:extLst>
              <a:ext uri="{FF2B5EF4-FFF2-40B4-BE49-F238E27FC236}">
                <a16:creationId xmlns:a16="http://schemas.microsoft.com/office/drawing/2014/main" id="{0517BE0A-04B8-4F42-7779-2FFC0B64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375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>
            <a:extLst>
              <a:ext uri="{FF2B5EF4-FFF2-40B4-BE49-F238E27FC236}">
                <a16:creationId xmlns:a16="http://schemas.microsoft.com/office/drawing/2014/main" id="{874F7847-7BB4-5738-C7D4-AEC7C8F1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DD11E3-5112-55F9-EDE1-34FDD221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4186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9:27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he will make a firm covenant with the many for one week, but in the middle of the week he will put a stop to sacrifice and grain offering; and on the wing of abominations will come one who makes desolate, even until a complete destruction, one that is decreed, is poured out on the one who makes desolate.”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D08CD84F-9FE6-6FB1-C7D8-5A4D84DF5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28600"/>
            <a:ext cx="8172450" cy="6400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561B39E-AC58-5703-535F-B5732635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Occasion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493E90-7A98-98DD-EB66-2A185D36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10363200" cy="4454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Good news: continued growth despite persecution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Bad news: </a:t>
            </a:r>
          </a:p>
          <a:p>
            <a:pPr marL="914400" lvl="1" indent="-457200" eaLnBrk="1" hangingPunct="1">
              <a:spcAft>
                <a:spcPts val="1800"/>
              </a:spcAft>
              <a:defRPr/>
            </a:pPr>
            <a:r>
              <a:rPr lang="en-US" dirty="0"/>
              <a:t>Forgery (2:2)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Day of the Lord has begun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Quit their jobs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Attack on Paul’s credibility (1 </a:t>
            </a:r>
            <a:r>
              <a:rPr lang="en-US" dirty="0" err="1"/>
              <a:t>Thess</a:t>
            </a:r>
            <a:r>
              <a:rPr lang="en-US" dirty="0"/>
              <a:t> 1:10; 5:9)</a:t>
            </a:r>
          </a:p>
        </p:txBody>
      </p:sp>
      <p:pic>
        <p:nvPicPr>
          <p:cNvPr id="52228" name="Picture 10">
            <a:extLst>
              <a:ext uri="{FF2B5EF4-FFF2-40B4-BE49-F238E27FC236}">
                <a16:creationId xmlns:a16="http://schemas.microsoft.com/office/drawing/2014/main" id="{0517BE0A-04B8-4F42-7779-2FFC0B64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753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561B39E-AC58-5703-535F-B5732635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Occasion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493E90-7A98-98DD-EB66-2A185D36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10363200" cy="44545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Good news: continued growth despite persecution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Bad news: </a:t>
            </a:r>
          </a:p>
          <a:p>
            <a:pPr marL="914400" lvl="1" indent="-457200" eaLnBrk="1" hangingPunct="1">
              <a:spcAft>
                <a:spcPts val="1800"/>
              </a:spcAft>
              <a:defRPr/>
            </a:pPr>
            <a:r>
              <a:rPr lang="en-US" dirty="0"/>
              <a:t>Forgery (2:2)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Day of the Lord has begun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Quit their jobs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Attack on Paul’s credibility (1 </a:t>
            </a:r>
            <a:r>
              <a:rPr lang="en-US" b="1" u="sng" dirty="0" err="1">
                <a:solidFill>
                  <a:srgbClr val="FFFFCC"/>
                </a:solidFill>
              </a:rPr>
              <a:t>Thess</a:t>
            </a:r>
            <a:r>
              <a:rPr lang="en-US" b="1" u="sng" dirty="0">
                <a:solidFill>
                  <a:srgbClr val="FFFFCC"/>
                </a:solidFill>
              </a:rPr>
              <a:t> 1:10; 5:9)</a:t>
            </a:r>
          </a:p>
        </p:txBody>
      </p:sp>
      <p:pic>
        <p:nvPicPr>
          <p:cNvPr id="52228" name="Picture 10">
            <a:extLst>
              <a:ext uri="{FF2B5EF4-FFF2-40B4-BE49-F238E27FC236}">
                <a16:creationId xmlns:a16="http://schemas.microsoft.com/office/drawing/2014/main" id="{0517BE0A-04B8-4F42-7779-2FFC0B64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905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486A907E-477E-ED31-CEF2-CEC3EAD0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28600"/>
            <a:ext cx="7813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>
            <a:extLst>
              <a:ext uri="{FF2B5EF4-FFF2-40B4-BE49-F238E27FC236}">
                <a16:creationId xmlns:a16="http://schemas.microsoft.com/office/drawing/2014/main" id="{F7263739-97C3-CA2A-54AA-40053D8F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153150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Constable’s 2 Thessalonians Online Notes, 13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50BF2631-1D2B-8D9A-2EF1-442D3B28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28600"/>
            <a:ext cx="78327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>
            <a:extLst>
              <a:ext uri="{FF2B5EF4-FFF2-40B4-BE49-F238E27FC236}">
                <a16:creationId xmlns:a16="http://schemas.microsoft.com/office/drawing/2014/main" id="{75217BE8-1B27-42EE-B6BE-D6B1C4FCB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153150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Constable’s 2 Thessalonians Online Notes, 13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>
            <a:extLst>
              <a:ext uri="{FF2B5EF4-FFF2-40B4-BE49-F238E27FC236}">
                <a16:creationId xmlns:a16="http://schemas.microsoft.com/office/drawing/2014/main" id="{7F51BFE2-9722-CBBB-CA2D-B3CA5E2E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26919491-CE43-264F-0B61-C4EF78659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" y="0"/>
            <a:ext cx="10896600" cy="3276600"/>
          </a:xfrm>
        </p:spPr>
        <p:txBody>
          <a:bodyPr/>
          <a:lstStyle/>
          <a:p>
            <a:pPr marL="0" indent="0" algn="ctr" defTabSz="51435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1 Thessalonians 1:10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and to wait for His Son from heaven, whom He raised from the dead, that is Jesus, who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rescues (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rhyomai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us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 (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ek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wrath (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orgē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to come.”</a:t>
            </a:r>
          </a:p>
        </p:txBody>
      </p:sp>
      <p:pic>
        <p:nvPicPr>
          <p:cNvPr id="57348" name="Picture 5">
            <a:extLst>
              <a:ext uri="{FF2B5EF4-FFF2-40B4-BE49-F238E27FC236}">
                <a16:creationId xmlns:a16="http://schemas.microsoft.com/office/drawing/2014/main" id="{599032AA-4A0D-284D-C003-A06F2248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3048000"/>
            <a:ext cx="41084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148C7E9-D75C-635E-8848-708FFCAAD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B44D3A-55E1-51D5-FFB3-EF03E7AA024C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828" name="Picture 10">
            <a:extLst>
              <a:ext uri="{FF2B5EF4-FFF2-40B4-BE49-F238E27FC236}">
                <a16:creationId xmlns:a16="http://schemas.microsoft.com/office/drawing/2014/main" id="{A0CB786D-E06E-E0DD-5AF6-930C1349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2E38C2A-3949-9698-119F-0580F4BF3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05DDD-053F-6556-9C79-F00402BB714D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380" name="Picture 10">
            <a:extLst>
              <a:ext uri="{FF2B5EF4-FFF2-40B4-BE49-F238E27FC236}">
                <a16:creationId xmlns:a16="http://schemas.microsoft.com/office/drawing/2014/main" id="{95E37787-946E-CA74-F2F9-985854A4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1826297-9F8A-F442-5E69-018D196FD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Structure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FA6DEC9-B32B-3654-27F5-9E2B9AC20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48150" y="1946275"/>
            <a:ext cx="3905250" cy="2854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 – Commendation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2 – Correction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3 – Consequences</a:t>
            </a:r>
          </a:p>
        </p:txBody>
      </p:sp>
      <p:pic>
        <p:nvPicPr>
          <p:cNvPr id="59396" name="Picture 10">
            <a:extLst>
              <a:ext uri="{FF2B5EF4-FFF2-40B4-BE49-F238E27FC236}">
                <a16:creationId xmlns:a16="http://schemas.microsoft.com/office/drawing/2014/main" id="{41DA0427-10F7-E36F-4964-DDA1E903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6711257-86E0-0C0D-B7A1-532E6CB2F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89121F-6D68-6457-AACA-DB01B131DDAC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28" name="Picture 10">
            <a:extLst>
              <a:ext uri="{FF2B5EF4-FFF2-40B4-BE49-F238E27FC236}">
                <a16:creationId xmlns:a16="http://schemas.microsoft.com/office/drawing/2014/main" id="{50A182F6-AE11-B98F-0711-9A78FF4B7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AD5AC23-CAD2-034F-5E7C-E978C985D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Message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00B8566-7DEC-3CCB-2623-DB1838684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46275"/>
            <a:ext cx="10363200" cy="1939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A correct understanding of eschatology (2) leads to encouragement (1) and a proper balance between waiting and working (3) </a:t>
            </a:r>
          </a:p>
        </p:txBody>
      </p:sp>
      <p:pic>
        <p:nvPicPr>
          <p:cNvPr id="61444" name="Picture 10">
            <a:extLst>
              <a:ext uri="{FF2B5EF4-FFF2-40B4-BE49-F238E27FC236}">
                <a16:creationId xmlns:a16="http://schemas.microsoft.com/office/drawing/2014/main" id="{9540C2BD-4D64-E6C9-5C40-479ED9B2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17AED7-376B-7D95-A739-ED0C719CB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33217" r="2663" b="29487"/>
          <a:stretch/>
        </p:blipFill>
        <p:spPr>
          <a:xfrm>
            <a:off x="3307080" y="4267200"/>
            <a:ext cx="5577841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C42AFA7-3630-0F32-26B3-32CD4963A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319F5B4-CCD2-9AFC-0313-967DD80A9DFD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476" name="Picture 10">
            <a:extLst>
              <a:ext uri="{FF2B5EF4-FFF2-40B4-BE49-F238E27FC236}">
                <a16:creationId xmlns:a16="http://schemas.microsoft.com/office/drawing/2014/main" id="{3BD8613E-8156-5F8E-180B-93395531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AD60548-8913-0B30-B006-3E081BA76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Purpose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22C69BA-ADC4-E8C8-72AF-316E1C9B2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946275"/>
            <a:ext cx="8991600" cy="1189038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To exhort the Thessalonians to adhere to a correct eschatology and thus live rightly</a:t>
            </a:r>
          </a:p>
        </p:txBody>
      </p:sp>
      <p:pic>
        <p:nvPicPr>
          <p:cNvPr id="63492" name="Picture 10">
            <a:extLst>
              <a:ext uri="{FF2B5EF4-FFF2-40B4-BE49-F238E27FC236}">
                <a16:creationId xmlns:a16="http://schemas.microsoft.com/office/drawing/2014/main" id="{14EF52B9-2AA8-66E8-0DC1-59025464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0F5F3F-A800-3A58-2152-B0FB0F1C0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33217" r="2663" b="29487"/>
          <a:stretch/>
        </p:blipFill>
        <p:spPr>
          <a:xfrm>
            <a:off x="3307080" y="4267200"/>
            <a:ext cx="5577841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D981C752-DD99-E509-C5D2-1044C8AE86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F3473D6-BA00-6A27-817D-B7F31F98E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pic>
        <p:nvPicPr>
          <p:cNvPr id="65539" name="Picture 10">
            <a:extLst>
              <a:ext uri="{FF2B5EF4-FFF2-40B4-BE49-F238E27FC236}">
                <a16:creationId xmlns:a16="http://schemas.microsoft.com/office/drawing/2014/main" id="{4EDD3079-3C75-408A-7B93-EC570C34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1A6EDA-951A-7E9D-50A5-2891F6EA648D}"/>
              </a:ext>
            </a:extLst>
          </p:cNvPr>
          <p:cNvSpPr txBox="1"/>
          <p:nvPr/>
        </p:nvSpPr>
        <p:spPr>
          <a:xfrm>
            <a:off x="2133600" y="1219200"/>
            <a:ext cx="7924800" cy="533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Authorship: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</a:t>
            </a:r>
            <a:endParaRPr lang="en-US" sz="32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Audience: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Thessalonians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of writing: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Corinth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51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Occasion: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Forgery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Structure: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Parts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Message: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&amp; waiting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Purpose: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Correction of orthodoxy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orthopraxy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CDEA74C-C2F1-A2C5-6738-B6D11C57F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B39C19-155C-1B3A-3594-B1963852DC56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52" name="Picture 10">
            <a:extLst>
              <a:ext uri="{FF2B5EF4-FFF2-40B4-BE49-F238E27FC236}">
                <a16:creationId xmlns:a16="http://schemas.microsoft.com/office/drawing/2014/main" id="{CDAC64E8-EFD7-95EA-B29B-C8BABFF6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701435C-B4CD-E630-5FED-2B45F0D82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1750" y="1946275"/>
            <a:ext cx="7050088" cy="2854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1:1; 3:17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Strong external support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Not challenged until the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BC8A9E2-483B-2CE3-A8C5-415746F0F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Pauline Authorship</a:t>
            </a:r>
          </a:p>
        </p:txBody>
      </p:sp>
      <p:pic>
        <p:nvPicPr>
          <p:cNvPr id="36868" name="Picture 10">
            <a:extLst>
              <a:ext uri="{FF2B5EF4-FFF2-40B4-BE49-F238E27FC236}">
                <a16:creationId xmlns:a16="http://schemas.microsoft.com/office/drawing/2014/main" id="{F55A971F-CC46-BB67-3C77-A0965F4C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65AC9D0-C619-8766-1D99-C8C2DC121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32697F-B036-B9A2-C112-2801CE807C12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900" name="Picture 10">
            <a:extLst>
              <a:ext uri="{FF2B5EF4-FFF2-40B4-BE49-F238E27FC236}">
                <a16:creationId xmlns:a16="http://schemas.microsoft.com/office/drawing/2014/main" id="{BEDA15BB-7A2E-CB3B-05A0-0464D950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8586E8E-9170-0A73-6559-410DDF140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Audience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05DFD77-3B57-C78D-50F3-7F02C5496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0550" y="1946275"/>
            <a:ext cx="3392488" cy="1711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Thessalonians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1:1</a:t>
            </a:r>
          </a:p>
        </p:txBody>
      </p:sp>
      <p:pic>
        <p:nvPicPr>
          <p:cNvPr id="38916" name="Picture 10">
            <a:extLst>
              <a:ext uri="{FF2B5EF4-FFF2-40B4-BE49-F238E27FC236}">
                <a16:creationId xmlns:a16="http://schemas.microsoft.com/office/drawing/2014/main" id="{AF7C5507-0B12-986F-93A0-11DA57AD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866CEED-A0F6-6BE6-509D-A99EC8252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Second Missionary Journey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C55A4AEA-B535-A953-8210-E862895E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880" y="137160"/>
            <a:ext cx="8778240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Picture 1">
            <a:extLst>
              <a:ext uri="{FF2B5EF4-FFF2-40B4-BE49-F238E27FC236}">
                <a16:creationId xmlns:a16="http://schemas.microsoft.com/office/drawing/2014/main" id="{B85F0B6F-D53E-0307-6325-6D29180A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143000"/>
            <a:ext cx="1279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40F3B2F-6E32-F1D5-4A50-A13EC3CDB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C2C73D-1729-E9B0-E726-470F0DC6ED59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7391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lvl="2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marR="0" lvl="2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72" name="Picture 10">
            <a:extLst>
              <a:ext uri="{FF2B5EF4-FFF2-40B4-BE49-F238E27FC236}">
                <a16:creationId xmlns:a16="http://schemas.microsoft.com/office/drawing/2014/main" id="{54DC5862-C4DB-145D-8A85-A3CC57B4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67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702</TotalTime>
  <Words>798</Words>
  <Application>Microsoft Office PowerPoint</Application>
  <PresentationFormat>Widescreen</PresentationFormat>
  <Paragraphs>221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Times New Roman</vt:lpstr>
      <vt:lpstr>Wingdings</vt:lpstr>
      <vt:lpstr>Azure</vt:lpstr>
      <vt:lpstr>1_Azure</vt:lpstr>
      <vt:lpstr>PowerPoint Presentation</vt:lpstr>
      <vt:lpstr>Second Thessalonians Balance: Waiting and Working</vt:lpstr>
      <vt:lpstr>Introductory Matters</vt:lpstr>
      <vt:lpstr>Introductory Matters</vt:lpstr>
      <vt:lpstr>Pauline Authorship</vt:lpstr>
      <vt:lpstr>Introductory Matters</vt:lpstr>
      <vt:lpstr>Audience</vt:lpstr>
      <vt:lpstr>Second Missionary Journey</vt:lpstr>
      <vt:lpstr>Introductory Matters</vt:lpstr>
      <vt:lpstr>Place of Writing</vt:lpstr>
      <vt:lpstr>Second Missionary Journey</vt:lpstr>
      <vt:lpstr>Second Missionary Journey</vt:lpstr>
      <vt:lpstr>Introductory Matters</vt:lpstr>
      <vt:lpstr>Date</vt:lpstr>
      <vt:lpstr>PowerPoint Presentation</vt:lpstr>
      <vt:lpstr>Order of Paul’s Letters</vt:lpstr>
      <vt:lpstr>Introductory Matters</vt:lpstr>
      <vt:lpstr>Occasion</vt:lpstr>
      <vt:lpstr>Occasion</vt:lpstr>
      <vt:lpstr>Occasion</vt:lpstr>
      <vt:lpstr>Occasion</vt:lpstr>
      <vt:lpstr>Occasion</vt:lpstr>
      <vt:lpstr>PowerPoint Presentation</vt:lpstr>
      <vt:lpstr>PowerPoint Presentation</vt:lpstr>
      <vt:lpstr>Occasion</vt:lpstr>
      <vt:lpstr>Occasion</vt:lpstr>
      <vt:lpstr>PowerPoint Presentation</vt:lpstr>
      <vt:lpstr>PowerPoint Presentation</vt:lpstr>
      <vt:lpstr>PowerPoint Presentation</vt:lpstr>
      <vt:lpstr>Introductory Matters</vt:lpstr>
      <vt:lpstr>Structure</vt:lpstr>
      <vt:lpstr>Introductory Matters</vt:lpstr>
      <vt:lpstr>Message</vt:lpstr>
      <vt:lpstr>Introductory Matters</vt:lpstr>
      <vt:lpstr>Purpose</vt:lpstr>
      <vt:lpstr>Conclusion</vt:lpstr>
      <vt:lpstr>Introductory Matters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Thessalonians</dc:title>
  <dc:creator>A. Woods</dc:creator>
  <cp:lastModifiedBy>anne woods</cp:lastModifiedBy>
  <cp:revision>78</cp:revision>
  <cp:lastPrinted>2023-07-14T19:04:43Z</cp:lastPrinted>
  <dcterms:created xsi:type="dcterms:W3CDTF">2009-02-09T16:37:02Z</dcterms:created>
  <dcterms:modified xsi:type="dcterms:W3CDTF">2023-07-15T18:02:01Z</dcterms:modified>
</cp:coreProperties>
</file>