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2094" r:id="rId2"/>
    <p:sldId id="9505" r:id="rId3"/>
    <p:sldId id="9806" r:id="rId4"/>
    <p:sldId id="10168" r:id="rId5"/>
    <p:sldId id="10234" r:id="rId6"/>
    <p:sldId id="10196" r:id="rId7"/>
    <p:sldId id="10197" r:id="rId8"/>
    <p:sldId id="10233" r:id="rId9"/>
    <p:sldId id="10198" r:id="rId10"/>
    <p:sldId id="10199" r:id="rId11"/>
    <p:sldId id="8192" r:id="rId12"/>
    <p:sldId id="10241" r:id="rId13"/>
    <p:sldId id="2346" r:id="rId14"/>
    <p:sldId id="10224" r:id="rId15"/>
    <p:sldId id="7286" r:id="rId16"/>
    <p:sldId id="10200" r:id="rId17"/>
    <p:sldId id="10235" r:id="rId18"/>
    <p:sldId id="10201" r:id="rId19"/>
    <p:sldId id="10202" r:id="rId20"/>
    <p:sldId id="10203" r:id="rId21"/>
    <p:sldId id="9993" r:id="rId22"/>
    <p:sldId id="10204" r:id="rId23"/>
    <p:sldId id="8164" r:id="rId24"/>
    <p:sldId id="10228" r:id="rId25"/>
    <p:sldId id="10205" r:id="rId26"/>
    <p:sldId id="10206" r:id="rId27"/>
    <p:sldId id="10207" r:id="rId28"/>
    <p:sldId id="10208" r:id="rId29"/>
    <p:sldId id="10240" r:id="rId30"/>
    <p:sldId id="10209" r:id="rId31"/>
    <p:sldId id="10210" r:id="rId32"/>
    <p:sldId id="10211" r:id="rId33"/>
    <p:sldId id="10159" r:id="rId34"/>
    <p:sldId id="10158" r:id="rId35"/>
    <p:sldId id="10225" r:id="rId36"/>
    <p:sldId id="10226" r:id="rId37"/>
    <p:sldId id="10236" r:id="rId38"/>
    <p:sldId id="10212" r:id="rId39"/>
    <p:sldId id="10213" r:id="rId40"/>
    <p:sldId id="10214" r:id="rId41"/>
    <p:sldId id="10227" r:id="rId42"/>
    <p:sldId id="10099" r:id="rId43"/>
    <p:sldId id="10106" r:id="rId44"/>
    <p:sldId id="10107" r:id="rId45"/>
    <p:sldId id="10215" r:id="rId46"/>
    <p:sldId id="9159" r:id="rId47"/>
    <p:sldId id="9949" r:id="rId48"/>
    <p:sldId id="10237" r:id="rId49"/>
    <p:sldId id="10216" r:id="rId50"/>
    <p:sldId id="10217" r:id="rId51"/>
    <p:sldId id="10160" r:id="rId52"/>
    <p:sldId id="1830" r:id="rId53"/>
    <p:sldId id="8969" r:id="rId54"/>
    <p:sldId id="8995" r:id="rId55"/>
    <p:sldId id="8992" r:id="rId56"/>
    <p:sldId id="9922" r:id="rId57"/>
    <p:sldId id="6577" r:id="rId58"/>
    <p:sldId id="2115" r:id="rId59"/>
    <p:sldId id="1977" r:id="rId60"/>
    <p:sldId id="1978" r:id="rId61"/>
    <p:sldId id="1980" r:id="rId62"/>
    <p:sldId id="10218" r:id="rId63"/>
    <p:sldId id="768" r:id="rId64"/>
    <p:sldId id="8244" r:id="rId65"/>
    <p:sldId id="10219" r:id="rId66"/>
    <p:sldId id="10229" r:id="rId67"/>
    <p:sldId id="10230" r:id="rId68"/>
    <p:sldId id="492" r:id="rId69"/>
    <p:sldId id="10220" r:id="rId70"/>
    <p:sldId id="10238" r:id="rId71"/>
    <p:sldId id="10221" r:id="rId72"/>
    <p:sldId id="10222" r:id="rId73"/>
    <p:sldId id="10231" r:id="rId74"/>
    <p:sldId id="10223" r:id="rId75"/>
    <p:sldId id="10232" r:id="rId76"/>
    <p:sldId id="7655" r:id="rId77"/>
    <p:sldId id="10239" r:id="rId78"/>
    <p:sldId id="7975" r:id="rId79"/>
  </p:sldIdLst>
  <p:sldSz cx="12192000" cy="6858000"/>
  <p:notesSz cx="7315200" cy="9601200"/>
  <p:custDataLst>
    <p:tags r:id="rId8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22" autoAdjust="0"/>
    <p:restoredTop sz="95428" autoAdjust="0"/>
  </p:normalViewPr>
  <p:slideViewPr>
    <p:cSldViewPr>
      <p:cViewPr varScale="1">
        <p:scale>
          <a:sx n="61" d="100"/>
          <a:sy n="61" d="100"/>
        </p:scale>
        <p:origin x="78"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423" y="6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gs" Target="tags/tag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FC1EC93F-9578-48BE-A968-4B37445B56E0}"/>
    <pc:docChg chg="custSel modSld sldOrd">
      <pc:chgData name="Jim McGowan" userId="e2c7446dd3aca506" providerId="LiveId" clId="{FC1EC93F-9578-48BE-A968-4B37445B56E0}" dt="2023-07-09T17:26:43.939" v="14"/>
      <pc:docMkLst>
        <pc:docMk/>
      </pc:docMkLst>
      <pc:sldChg chg="delSp mod ord">
        <pc:chgData name="Jim McGowan" userId="e2c7446dd3aca506" providerId="LiveId" clId="{FC1EC93F-9578-48BE-A968-4B37445B56E0}" dt="2023-07-09T17:26:43.939" v="14"/>
        <pc:sldMkLst>
          <pc:docMk/>
          <pc:sldMk cId="2622797135" sldId="6577"/>
        </pc:sldMkLst>
        <pc:picChg chg="del">
          <ac:chgData name="Jim McGowan" userId="e2c7446dd3aca506" providerId="LiveId" clId="{FC1EC93F-9578-48BE-A968-4B37445B56E0}" dt="2023-07-09T17:22:11.224" v="8" actId="478"/>
          <ac:picMkLst>
            <pc:docMk/>
            <pc:sldMk cId="2622797135" sldId="6577"/>
            <ac:picMk id="3" creationId="{D11482C0-C2ED-C406-1733-2548810D25EA}"/>
          </ac:picMkLst>
        </pc:picChg>
      </pc:sldChg>
      <pc:sldChg chg="modSp mod">
        <pc:chgData name="Jim McGowan" userId="e2c7446dd3aca506" providerId="LiveId" clId="{FC1EC93F-9578-48BE-A968-4B37445B56E0}" dt="2023-07-09T16:55:03.956" v="1" actId="6549"/>
        <pc:sldMkLst>
          <pc:docMk/>
          <pc:sldMk cId="2704483426" sldId="10150"/>
        </pc:sldMkLst>
        <pc:spChg chg="mod">
          <ac:chgData name="Jim McGowan" userId="e2c7446dd3aca506" providerId="LiveId" clId="{FC1EC93F-9578-48BE-A968-4B37445B56E0}" dt="2023-07-09T16:55:03.956" v="1" actId="6549"/>
          <ac:spMkLst>
            <pc:docMk/>
            <pc:sldMk cId="2704483426" sldId="10150"/>
            <ac:spMk id="161795" creationId="{00000000-0000-0000-0000-000000000000}"/>
          </ac:spMkLst>
        </pc:spChg>
      </pc:sldChg>
      <pc:sldChg chg="modSp mod">
        <pc:chgData name="Jim McGowan" userId="e2c7446dd3aca506" providerId="LiveId" clId="{FC1EC93F-9578-48BE-A968-4B37445B56E0}" dt="2023-07-09T16:55:19.829" v="3" actId="6549"/>
        <pc:sldMkLst>
          <pc:docMk/>
          <pc:sldMk cId="4248253767" sldId="10179"/>
        </pc:sldMkLst>
        <pc:spChg chg="mod">
          <ac:chgData name="Jim McGowan" userId="e2c7446dd3aca506" providerId="LiveId" clId="{FC1EC93F-9578-48BE-A968-4B37445B56E0}" dt="2023-07-09T16:55:19.829" v="3" actId="6549"/>
          <ac:spMkLst>
            <pc:docMk/>
            <pc:sldMk cId="4248253767" sldId="10179"/>
            <ac:spMk id="161795" creationId="{00000000-0000-0000-0000-000000000000}"/>
          </ac:spMkLst>
        </pc:spChg>
      </pc:sldChg>
      <pc:sldChg chg="modSp mod">
        <pc:chgData name="Jim McGowan" userId="e2c7446dd3aca506" providerId="LiveId" clId="{FC1EC93F-9578-48BE-A968-4B37445B56E0}" dt="2023-07-09T16:55:26.385" v="5" actId="6549"/>
        <pc:sldMkLst>
          <pc:docMk/>
          <pc:sldMk cId="513197400" sldId="10180"/>
        </pc:sldMkLst>
        <pc:spChg chg="mod">
          <ac:chgData name="Jim McGowan" userId="e2c7446dd3aca506" providerId="LiveId" clId="{FC1EC93F-9578-48BE-A968-4B37445B56E0}" dt="2023-07-09T16:55:26.385" v="5" actId="6549"/>
          <ac:spMkLst>
            <pc:docMk/>
            <pc:sldMk cId="513197400" sldId="10180"/>
            <ac:spMk id="161795" creationId="{00000000-0000-0000-0000-000000000000}"/>
          </ac:spMkLst>
        </pc:spChg>
      </pc:sldChg>
      <pc:sldChg chg="modSp mod">
        <pc:chgData name="Jim McGowan" userId="e2c7446dd3aca506" providerId="LiveId" clId="{FC1EC93F-9578-48BE-A968-4B37445B56E0}" dt="2023-07-09T16:55:31.461" v="7" actId="6549"/>
        <pc:sldMkLst>
          <pc:docMk/>
          <pc:sldMk cId="723746891" sldId="10181"/>
        </pc:sldMkLst>
        <pc:spChg chg="mod">
          <ac:chgData name="Jim McGowan" userId="e2c7446dd3aca506" providerId="LiveId" clId="{FC1EC93F-9578-48BE-A968-4B37445B56E0}" dt="2023-07-09T16:55:31.461" v="7" actId="6549"/>
          <ac:spMkLst>
            <pc:docMk/>
            <pc:sldMk cId="723746891" sldId="10181"/>
            <ac:spMk id="161795" creationId="{00000000-0000-0000-0000-000000000000}"/>
          </ac:spMkLst>
        </pc:spChg>
      </pc:sldChg>
    </pc:docChg>
  </pc:docChgLst>
  <pc:docChgLst>
    <pc:chgData name="Jim McGowan" userId="e2c7446dd3aca506" providerId="LiveId" clId="{2FE9CEB1-4D39-4FFC-B1C9-C823B4A6D77B}"/>
    <pc:docChg chg="addSld modSld">
      <pc:chgData name="Jim McGowan" userId="e2c7446dd3aca506" providerId="LiveId" clId="{2FE9CEB1-4D39-4FFC-B1C9-C823B4A6D77B}" dt="2023-06-11T17:27:33.657" v="22" actId="12789"/>
      <pc:docMkLst>
        <pc:docMk/>
      </pc:docMkLst>
      <pc:sldChg chg="modSp mod">
        <pc:chgData name="Jim McGowan" userId="e2c7446dd3aca506" providerId="LiveId" clId="{2FE9CEB1-4D39-4FFC-B1C9-C823B4A6D77B}" dt="2023-06-11T17:23:31.867" v="2" actId="115"/>
        <pc:sldMkLst>
          <pc:docMk/>
          <pc:sldMk cId="2882724961" sldId="10106"/>
        </pc:sldMkLst>
        <pc:spChg chg="mod">
          <ac:chgData name="Jim McGowan" userId="e2c7446dd3aca506" providerId="LiveId" clId="{2FE9CEB1-4D39-4FFC-B1C9-C823B4A6D77B}" dt="2023-06-11T17:23:31.867" v="2" actId="115"/>
          <ac:spMkLst>
            <pc:docMk/>
            <pc:sldMk cId="2882724961" sldId="10106"/>
            <ac:spMk id="68611" creationId="{00000000-0000-0000-0000-000000000000}"/>
          </ac:spMkLst>
        </pc:spChg>
      </pc:sldChg>
      <pc:sldChg chg="delSp modSp add mod">
        <pc:chgData name="Jim McGowan" userId="e2c7446dd3aca506" providerId="LiveId" clId="{2FE9CEB1-4D39-4FFC-B1C9-C823B4A6D77B}" dt="2023-06-11T17:27:33.657" v="22" actId="12789"/>
        <pc:sldMkLst>
          <pc:docMk/>
          <pc:sldMk cId="3812181960" sldId="10183"/>
        </pc:sldMkLst>
        <pc:spChg chg="del mod">
          <ac:chgData name="Jim McGowan" userId="e2c7446dd3aca506" providerId="LiveId" clId="{2FE9CEB1-4D39-4FFC-B1C9-C823B4A6D77B}" dt="2023-06-11T17:27:23.987" v="20" actId="478"/>
          <ac:spMkLst>
            <pc:docMk/>
            <pc:sldMk cId="3812181960" sldId="10183"/>
            <ac:spMk id="4" creationId="{00000000-0000-0000-0000-000000000000}"/>
          </ac:spMkLst>
        </pc:spChg>
        <pc:spChg chg="mod">
          <ac:chgData name="Jim McGowan" userId="e2c7446dd3aca506" providerId="LiveId" clId="{2FE9CEB1-4D39-4FFC-B1C9-C823B4A6D77B}" dt="2023-06-11T17:27:33.657" v="22" actId="12789"/>
          <ac:spMkLst>
            <pc:docMk/>
            <pc:sldMk cId="3812181960" sldId="10183"/>
            <ac:spMk id="686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126 – 31v43-55 </a:t>
            </a:r>
          </a:p>
          <a:p>
            <a:pPr>
              <a:defRPr/>
            </a:pPr>
            <a:r>
              <a:rPr lang="en-US" sz="1600" dirty="0"/>
              <a:t>07-16-2023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7/15/2023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4965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14014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320341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82157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337916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3759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106784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t>
            </a:r>
            <a:r>
              <a:rPr lang="en-US" sz="3200" kern="0">
                <a:effectLst>
                  <a:outerShdw blurRad="38100" dist="38100" dir="2700000" algn="tl">
                    <a:srgbClr val="000000">
                      <a:alpha val="43137"/>
                    </a:srgbClr>
                  </a:outerShdw>
                </a:effectLst>
                <a:sym typeface="Symbol" pitchFamily="18" charset="2"/>
              </a:rPr>
              <a:t>&amp; Preservation</a:t>
            </a:r>
            <a:endParaRPr lang="en-US" sz="3200" kern="0" dirty="0">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ownership (43a)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power (43b)</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offer (44a)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purpose (44b)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31:43-44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Proposal</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94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8102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4FB29-B1B1-0A43-DA86-17CB25A6F6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latin typeface="Calibri" panose="020F0502020204030204" pitchFamily="34" charset="0"/>
              </a:rPr>
              <a:t>“</a:t>
            </a:r>
            <a:r>
              <a:rPr lang="en-US" sz="3600" dirty="0">
                <a:latin typeface="Calibri" panose="020F0502020204030204" pitchFamily="34" charset="0"/>
              </a:rPr>
              <a:t>He declares His words to Jacob, His statutes and His ordinances to Israel.</a:t>
            </a:r>
            <a:r>
              <a:rPr lang="en-US" sz="3600" baseline="30000" dirty="0">
                <a:latin typeface="Calibri" panose="020F0502020204030204" pitchFamily="34" charset="0"/>
              </a:rPr>
              <a:t> </a:t>
            </a:r>
            <a:r>
              <a:rPr lang="en-US" sz="3600" dirty="0">
                <a:latin typeface="Calibri" panose="020F0502020204030204" pitchFamily="34" charset="0"/>
              </a:rPr>
              <a:t>He has not dealt thus with any nation; And as for His ordinances, they have not known them. Praise the </a:t>
            </a:r>
            <a:r>
              <a:rPr lang="en-US" sz="3600" cap="small" dirty="0">
                <a:latin typeface="Calibri" panose="020F0502020204030204" pitchFamily="34" charset="0"/>
              </a:rPr>
              <a:t>Lord</a:t>
            </a:r>
            <a:r>
              <a:rPr lang="en-US" sz="3600" dirty="0">
                <a:latin typeface="Calibri" panose="020F0502020204030204" pitchFamily="34" charset="0"/>
              </a:rPr>
              <a:t>!</a:t>
            </a:r>
            <a:r>
              <a:rPr lang="en-US" altLang="en-US" sz="3600" dirty="0">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867275" y="3124200"/>
            <a:ext cx="2457450" cy="164592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AD9A7-EE3A-4321-AACB-8D8493C72D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8659" name="Rectangle 1"/>
          <p:cNvSpPr>
            <a:spLocks noChangeArrowheads="1"/>
          </p:cNvSpPr>
          <p:nvPr/>
        </p:nvSpPr>
        <p:spPr bwMode="auto">
          <a:xfrm>
            <a:off x="609600" y="1"/>
            <a:ext cx="10972800" cy="3323987"/>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10:27-29</a:t>
            </a:r>
          </a:p>
          <a:p>
            <a:pPr algn="just">
              <a:spcBef>
                <a:spcPts val="0"/>
              </a:spcBef>
              <a:spcAft>
                <a:spcPts val="0"/>
              </a:spcAft>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aseline="30000" dirty="0">
                <a:effectLst>
                  <a:outerShdw blurRad="38100" dist="38100" dir="2700000" algn="tl">
                    <a:srgbClr val="000000">
                      <a:alpha val="43137"/>
                    </a:srgbClr>
                  </a:outerShdw>
                </a:effectLst>
                <a:latin typeface="Calibri" panose="020F0502020204030204" pitchFamily="34" charset="0"/>
              </a:rPr>
              <a:t>27</a:t>
            </a:r>
            <a:r>
              <a:rPr lang="en-US" altLang="en-US" sz="3200"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My sheep hear My voice, and I know them, and they follow Me; </a:t>
            </a:r>
            <a:r>
              <a:rPr lang="en-US" sz="3200" baseline="30000" dirty="0">
                <a:effectLst>
                  <a:outerShdw blurRad="38100" dist="38100" dir="2700000" algn="tl">
                    <a:srgbClr val="000000">
                      <a:alpha val="43137"/>
                    </a:srgbClr>
                  </a:outerShdw>
                </a:effectLst>
                <a:latin typeface="Calibri" panose="020F0502020204030204" pitchFamily="34" charset="0"/>
              </a:rPr>
              <a:t>28 </a:t>
            </a:r>
            <a:r>
              <a:rPr lang="en-US" sz="3200" dirty="0">
                <a:effectLst>
                  <a:outerShdw blurRad="38100" dist="38100" dir="2700000" algn="tl">
                    <a:srgbClr val="000000">
                      <a:alpha val="43137"/>
                    </a:srgbClr>
                  </a:outerShdw>
                </a:effectLst>
                <a:latin typeface="Calibri" panose="020F0502020204030204" pitchFamily="34" charset="0"/>
              </a:rPr>
              <a:t>and I give eternal life to them, and they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never perish</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b="1" dirty="0">
                <a:solidFill>
                  <a:srgbClr val="66FFFF"/>
                </a:solidFill>
                <a:effectLst>
                  <a:outerShdw blurRad="38100" dist="38100" dir="2700000" algn="tl">
                    <a:srgbClr val="000000">
                      <a:alpha val="43137"/>
                    </a:srgbClr>
                  </a:outerShdw>
                </a:effectLst>
                <a:latin typeface="Calibri" panose="020F0502020204030204" pitchFamily="34" charset="0"/>
              </a:rPr>
              <a:t>[</a:t>
            </a:r>
            <a:r>
              <a:rPr lang="en-US" sz="3200" b="1" i="1" dirty="0" err="1">
                <a:solidFill>
                  <a:srgbClr val="66FFFF"/>
                </a:solidFill>
                <a:effectLst>
                  <a:outerShdw blurRad="38100" dist="38100" dir="2700000" algn="tl">
                    <a:srgbClr val="000000">
                      <a:alpha val="43137"/>
                    </a:srgbClr>
                  </a:outerShdw>
                </a:effectLst>
                <a:latin typeface="Calibri" panose="020F0502020204030204" pitchFamily="34" charset="0"/>
              </a:rPr>
              <a:t>ou</a:t>
            </a:r>
            <a:r>
              <a:rPr lang="en-US" sz="3200" b="1" i="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200" b="1" i="1" dirty="0" err="1">
                <a:solidFill>
                  <a:srgbClr val="66FFFF"/>
                </a:solidFill>
                <a:effectLst>
                  <a:outerShdw blurRad="38100" dist="38100" dir="2700000" algn="tl">
                    <a:srgbClr val="000000">
                      <a:alpha val="43137"/>
                    </a:srgbClr>
                  </a:outerShdw>
                </a:effectLst>
                <a:latin typeface="Calibri" panose="020F0502020204030204" pitchFamily="34" charset="0"/>
              </a:rPr>
              <a:t>mē</a:t>
            </a:r>
            <a:r>
              <a:rPr lang="en-US" sz="3200" b="1" dirty="0">
                <a:solidFill>
                  <a:srgbClr val="66FFFF"/>
                </a:solidFill>
                <a:effectLst>
                  <a:outerShdw blurRad="38100" dist="38100" dir="2700000" algn="tl">
                    <a:srgbClr val="000000">
                      <a:alpha val="43137"/>
                    </a:srgbClr>
                  </a:outerShdw>
                </a:effectLst>
                <a:latin typeface="Calibri" panose="020F0502020204030204" pitchFamily="34" charset="0"/>
              </a:rPr>
              <a:t>; </a:t>
            </a:r>
            <a:r>
              <a:rPr lang="en-US" sz="3200" b="1" i="1" dirty="0" err="1">
                <a:solidFill>
                  <a:srgbClr val="66FFFF"/>
                </a:solidFill>
                <a:effectLst>
                  <a:outerShdw blurRad="38100" dist="38100" dir="2700000" algn="tl">
                    <a:srgbClr val="000000">
                      <a:alpha val="43137"/>
                    </a:srgbClr>
                  </a:outerShdw>
                </a:effectLst>
                <a:latin typeface="Calibri" panose="020F0502020204030204" pitchFamily="34" charset="0"/>
              </a:rPr>
              <a:t>aiōnia</a:t>
            </a:r>
            <a:r>
              <a:rPr lang="en-US" sz="3200" dirty="0">
                <a:effectLst>
                  <a:outerShdw blurRad="38100" dist="38100" dir="2700000" algn="tl">
                    <a:srgbClr val="000000">
                      <a:alpha val="43137"/>
                    </a:srgbClr>
                  </a:outerShdw>
                </a:effectLst>
                <a:latin typeface="Calibri" panose="020F0502020204030204" pitchFamily="34" charset="0"/>
              </a:rPr>
              <a:t>]; and no one will snatch them out of My hand. </a:t>
            </a:r>
            <a:r>
              <a:rPr lang="en-US" sz="3200" baseline="30000" dirty="0">
                <a:effectLst>
                  <a:outerShdw blurRad="38100" dist="38100" dir="2700000" algn="tl">
                    <a:srgbClr val="000000">
                      <a:alpha val="43137"/>
                    </a:srgbClr>
                  </a:outerShdw>
                </a:effectLst>
                <a:latin typeface="Calibri" panose="020F0502020204030204" pitchFamily="34" charset="0"/>
              </a:rPr>
              <a:t>29</a:t>
            </a:r>
            <a:r>
              <a:rPr lang="en-US" sz="3200" dirty="0">
                <a:effectLst>
                  <a:outerShdw blurRad="38100" dist="38100" dir="2700000" algn="tl">
                    <a:srgbClr val="000000">
                      <a:alpha val="43137"/>
                    </a:srgbClr>
                  </a:outerShdw>
                </a:effectLst>
                <a:latin typeface="Calibri" panose="020F0502020204030204" pitchFamily="34" charset="0"/>
              </a:rPr>
              <a:t> My Father, who has given them to Me, is greater than all; and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no one is able to snatch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them</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out of the Father’s hand.”</a:t>
            </a:r>
            <a:endParaRPr lang="en-US" alt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A70F06C5-0759-44F1-8FDD-E91F4D319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546" y="3581400"/>
            <a:ext cx="1728908" cy="1371600"/>
          </a:xfrm>
          <a:prstGeom prst="ellipse">
            <a:avLst/>
          </a:prstGeom>
        </p:spPr>
      </p:pic>
    </p:spTree>
    <p:extLst>
      <p:ext uri="{BB962C8B-B14F-4D97-AF65-F5344CB8AC3E}">
        <p14:creationId xmlns:p14="http://schemas.microsoft.com/office/powerpoint/2010/main" val="2665213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ownership (43a)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power (43b)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offer (44a)</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purpose (44b)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31:43-44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Proposal</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42793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484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32766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Stone (45)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Heap (46a)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(46b)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Marker’s name (47-50)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31:45-50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Witnesses</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38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Stone (45)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Heap (46a)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(46b)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Marker’s name (47-50)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31:45-50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Witnesses</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360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Stone (45)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Heap (46a)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(46b)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Marker’s name (47-50)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31:45-50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Witnesses</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509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8416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Stone (45)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Heap (46a)</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Meal (46b)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Marker’s name (47-50)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31:45-50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Witnesses</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68838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552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324600" y="4114800"/>
            <a:ext cx="19812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22976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Stone (45)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Heap (46a)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(46b)</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Marker’s name (47-50)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31:45-50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Witnesses</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83321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4114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5884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32004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1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32004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2255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19747-9A0B-0BD3-AEAC-BF9FFF21DEB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9600" y="820569"/>
            <a:ext cx="10972800" cy="5216862"/>
          </a:xfrm>
          <a:prstGeom prst="rect">
            <a:avLst/>
          </a:prstGeom>
        </p:spPr>
      </p:pic>
    </p:spTree>
    <p:extLst>
      <p:ext uri="{BB962C8B-B14F-4D97-AF65-F5344CB8AC3E}">
        <p14:creationId xmlns:p14="http://schemas.microsoft.com/office/powerpoint/2010/main" val="27392866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32004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3600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32004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2153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31:47-50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Marker’s Name</a:t>
            </a:r>
          </a:p>
        </p:txBody>
      </p:sp>
      <p:sp>
        <p:nvSpPr>
          <p:cNvPr id="161795" name="Rectangle 3"/>
          <p:cNvSpPr>
            <a:spLocks noGrp="1" noChangeArrowheads="1"/>
          </p:cNvSpPr>
          <p:nvPr>
            <p:ph type="body" idx="1"/>
          </p:nvPr>
        </p:nvSpPr>
        <p:spPr>
          <a:xfrm>
            <a:off x="1066800" y="2057400"/>
            <a:ext cx="6781800" cy="32004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Aramaic name (47a)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Hebrew name (47b)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Name’s meaning (48a)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Final name (48b-49a)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Final name’s meaning (49b-50)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280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12080"/>
          </a:xfrm>
        </p:spPr>
        <p:txBody>
          <a:bodyPr/>
          <a:lstStyle/>
          <a:p>
            <a:pPr marL="0" indent="0" algn="just">
              <a:spcBef>
                <a:spcPts val="0"/>
              </a:spcBef>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The reason was: </a:t>
            </a:r>
            <a:r>
              <a:rPr lang="en-US" sz="3000" i="1" dirty="0">
                <a:effectLst>
                  <a:outerShdw blurRad="38100" dist="38100" dir="2700000" algn="tl">
                    <a:srgbClr val="000000">
                      <a:alpha val="43137"/>
                    </a:srgbClr>
                  </a:outerShdw>
                </a:effectLst>
              </a:rPr>
              <a:t>For he said, Jehovah watch between me and you, when we are absent one from another</a:t>
            </a:r>
            <a:r>
              <a:rPr lang="en-US" sz="3000" dirty="0">
                <a:effectLst>
                  <a:outerShdw blurRad="38100" dist="38100" dir="2700000" algn="tl">
                    <a:srgbClr val="000000">
                      <a:alpha val="43137"/>
                    </a:srgbClr>
                  </a:outerShdw>
                </a:effectLst>
              </a:rPr>
              <a:t>. Many have taken this to be a benediction to be applied to oneself when separated from a girlfriend, boyfriend, husband, or wife, etc. However, in the original meaning in context, this was not a benediction but a warning, a warning between two men who could not trust each other. The </a:t>
            </a:r>
            <a:r>
              <a:rPr lang="en-US" sz="3000" i="1" dirty="0">
                <a:effectLst>
                  <a:outerShdw blurRad="38100" dist="38100" dir="2700000" algn="tl">
                    <a:srgbClr val="000000">
                      <a:alpha val="43137"/>
                    </a:srgbClr>
                  </a:outerShdw>
                </a:effectLst>
              </a:rPr>
              <a:t>pillar</a:t>
            </a:r>
            <a:r>
              <a:rPr lang="en-US" sz="3000" dirty="0">
                <a:effectLst>
                  <a:outerShdw blurRad="38100" dist="38100" dir="2700000" algn="tl">
                    <a:srgbClr val="000000">
                      <a:alpha val="43137"/>
                    </a:srgbClr>
                  </a:outerShdw>
                </a:effectLst>
              </a:rPr>
              <a:t> and the </a:t>
            </a:r>
            <a:r>
              <a:rPr lang="en-US" sz="3000" i="1" dirty="0">
                <a:effectLst>
                  <a:outerShdw blurRad="38100" dist="38100" dir="2700000" algn="tl">
                    <a:srgbClr val="000000">
                      <a:alpha val="43137"/>
                    </a:srgbClr>
                  </a:outerShdw>
                </a:effectLst>
              </a:rPr>
              <a:t>heap</a:t>
            </a:r>
            <a:r>
              <a:rPr lang="en-US" sz="3000" dirty="0">
                <a:effectLst>
                  <a:outerShdw blurRad="38100" dist="38100" dir="2700000" algn="tl">
                    <a:srgbClr val="000000">
                      <a:alpha val="43137"/>
                    </a:srgbClr>
                  </a:outerShdw>
                </a:effectLst>
              </a:rPr>
              <a:t> now erected were to mark a border over which neither one was to cross over. Laban did not want Jacob to cross back over to </a:t>
            </a:r>
            <a:r>
              <a:rPr lang="en-US" sz="3000" dirty="0" err="1">
                <a:effectLst>
                  <a:outerShdw blurRad="38100" dist="38100" dir="2700000" algn="tl">
                    <a:srgbClr val="000000">
                      <a:alpha val="43137"/>
                    </a:srgbClr>
                  </a:outerShdw>
                </a:effectLst>
              </a:rPr>
              <a:t>Paddan</a:t>
            </a:r>
            <a:r>
              <a:rPr lang="en-US" sz="3000" dirty="0">
                <a:effectLst>
                  <a:outerShdw blurRad="38100" dist="38100" dir="2700000" algn="tl">
                    <a:srgbClr val="000000">
                      <a:alpha val="43137"/>
                    </a:srgbClr>
                  </a:outerShdw>
                </a:effectLst>
              </a:rPr>
              <a:t>-Aram with the </a:t>
            </a:r>
            <a:r>
              <a:rPr lang="en-US" sz="3000" i="1" dirty="0">
                <a:effectLst>
                  <a:outerShdw blurRad="38100" dist="38100" dir="2700000" algn="tl">
                    <a:srgbClr val="000000">
                      <a:alpha val="43137"/>
                    </a:srgbClr>
                  </a:outerShdw>
                </a:effectLst>
              </a:rPr>
              <a:t>teraphim</a:t>
            </a:r>
            <a:r>
              <a:rPr lang="en-US" sz="3000" dirty="0">
                <a:effectLst>
                  <a:outerShdw blurRad="38100" dist="38100" dir="2700000" algn="tl">
                    <a:srgbClr val="000000">
                      <a:alpha val="43137"/>
                    </a:srgbClr>
                  </a:outerShdw>
                </a:effectLst>
              </a:rPr>
              <a:t> and claim his property. That was the real meaning of the actions here. Verse 50 spells out the meaning of the heap of witness.”</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68" y="12192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35133119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112283"/>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Here again there is documentation from the </a:t>
            </a:r>
            <a:r>
              <a:rPr lang="en-US" i="1" dirty="0" err="1">
                <a:effectLst>
                  <a:outerShdw blurRad="38100" dist="38100" dir="2700000" algn="tl">
                    <a:srgbClr val="000000">
                      <a:alpha val="43137"/>
                    </a:srgbClr>
                  </a:outerShdw>
                </a:effectLst>
              </a:rPr>
              <a:t>Nuzi</a:t>
            </a:r>
            <a:r>
              <a:rPr lang="en-US" i="1" dirty="0">
                <a:effectLst>
                  <a:outerShdw blurRad="38100" dist="38100" dir="2700000" algn="tl">
                    <a:srgbClr val="000000">
                      <a:alpha val="43137"/>
                    </a:srgbClr>
                  </a:outerShdw>
                </a:effectLst>
              </a:rPr>
              <a:t> Tablets</a:t>
            </a:r>
            <a:r>
              <a:rPr lang="en-US" dirty="0">
                <a:effectLst>
                  <a:outerShdw blurRad="38100" dist="38100" dir="2700000" algn="tl">
                    <a:srgbClr val="000000">
                      <a:alpha val="43137"/>
                    </a:srgbClr>
                  </a:outerShdw>
                </a:effectLst>
              </a:rPr>
              <a:t>, which states that </a:t>
            </a:r>
            <a:r>
              <a:rPr lang="en-US" i="1" dirty="0" err="1">
                <a:effectLst>
                  <a:outerShdw blurRad="38100" dist="38100" dir="2700000" algn="tl">
                    <a:srgbClr val="000000">
                      <a:alpha val="43137"/>
                    </a:srgbClr>
                  </a:outerShdw>
                </a:effectLst>
              </a:rPr>
              <a:t>Wullu</a:t>
            </a:r>
            <a:r>
              <a:rPr lang="en-US" dirty="0">
                <a:effectLst>
                  <a:outerShdw blurRad="38100" dist="38100" dir="2700000" algn="tl">
                    <a:srgbClr val="000000">
                      <a:alpha val="43137"/>
                    </a:srgbClr>
                  </a:outerShdw>
                </a:effectLst>
              </a:rPr>
              <a:t> would lose the property of </a:t>
            </a:r>
            <a:r>
              <a:rPr lang="en-US" i="1" dirty="0" err="1">
                <a:effectLst>
                  <a:outerShdw blurRad="38100" dist="38100" dir="2700000" algn="tl">
                    <a:srgbClr val="000000">
                      <a:alpha val="43137"/>
                    </a:srgbClr>
                  </a:outerShdw>
                </a:effectLst>
              </a:rPr>
              <a:t>Nashwi</a:t>
            </a:r>
            <a:r>
              <a:rPr lang="en-US" dirty="0">
                <a:effectLst>
                  <a:outerShdw blurRad="38100" dist="38100" dir="2700000" algn="tl">
                    <a:srgbClr val="000000">
                      <a:alpha val="43137"/>
                    </a:srgbClr>
                  </a:outerShdw>
                </a:effectLst>
              </a:rPr>
              <a:t> if he took a wife besides </a:t>
            </a:r>
            <a:r>
              <a:rPr lang="en-US" i="1" dirty="0" err="1">
                <a:effectLst>
                  <a:outerShdw blurRad="38100" dist="38100" dir="2700000" algn="tl">
                    <a:srgbClr val="000000">
                      <a:alpha val="43137"/>
                    </a:srgbClr>
                  </a:outerShdw>
                </a:effectLst>
              </a:rPr>
              <a:t>Nashwi’s</a:t>
            </a:r>
            <a:r>
              <a:rPr lang="en-US" dirty="0">
                <a:effectLst>
                  <a:outerShdw blurRad="38100" dist="38100" dir="2700000" algn="tl">
                    <a:srgbClr val="000000">
                      <a:alpha val="43137"/>
                    </a:srgbClr>
                  </a:outerShdw>
                </a:effectLst>
              </a:rPr>
              <a:t> daughter.”</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473-74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68" y="12192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12096B48-66E4-5F55-3817-31BB49644866}"/>
              </a:ext>
            </a:extLst>
          </p:cNvPr>
          <p:cNvPicPr>
            <a:picLocks noChangeAspect="1"/>
          </p:cNvPicPr>
          <p:nvPr/>
        </p:nvPicPr>
        <p:blipFill>
          <a:blip r:embed="rId6"/>
          <a:stretch>
            <a:fillRect/>
          </a:stretch>
        </p:blipFill>
        <p:spPr>
          <a:xfrm>
            <a:off x="4038600" y="3537774"/>
            <a:ext cx="4114800" cy="3015426"/>
          </a:xfrm>
          <a:prstGeom prst="rect">
            <a:avLst/>
          </a:prstGeom>
          <a:ln w="38100">
            <a:solidFill>
              <a:schemeClr val="tx1"/>
            </a:solidFill>
          </a:ln>
        </p:spPr>
      </p:pic>
    </p:spTree>
    <p:extLst>
      <p:ext uri="{BB962C8B-B14F-4D97-AF65-F5344CB8AC3E}">
        <p14:creationId xmlns:p14="http://schemas.microsoft.com/office/powerpoint/2010/main" val="13365245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42150246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895600" y="1143000"/>
            <a:ext cx="76962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30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1264478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6332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Witnesses (51)</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Meaning (52)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witness (53a)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31:51-53a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Perspective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805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Witnesses (51)</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Meaning (52)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witness (53a)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31:51-53a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Perspective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71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57623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Witnesses (51)</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Meaning (52)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witness (53a)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31:51-53a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Perspective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4510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906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9530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a:t>
            </a:r>
            <a:r>
              <a:rPr lang="en-US" i="1" dirty="0">
                <a:effectLst>
                  <a:outerShdw blurRad="38100" dist="38100" dir="2700000" algn="tl">
                    <a:srgbClr val="000000">
                      <a:alpha val="43137"/>
                    </a:srgbClr>
                  </a:outerShdw>
                </a:effectLst>
              </a:rPr>
              <a:t>Code of Hammurabi</a:t>
            </a:r>
            <a:r>
              <a:rPr lang="en-US" dirty="0">
                <a:effectLst>
                  <a:outerShdw blurRad="38100" dist="38100" dir="2700000" algn="tl">
                    <a:srgbClr val="000000">
                      <a:alpha val="43137"/>
                    </a:srgbClr>
                  </a:outerShdw>
                </a:effectLst>
              </a:rPr>
              <a:t> states that whoever has the household gods owns the property. The </a:t>
            </a:r>
            <a:r>
              <a:rPr lang="en-US" i="1" dirty="0" err="1">
                <a:effectLst>
                  <a:outerShdw blurRad="38100" dist="38100" dir="2700000" algn="tl">
                    <a:srgbClr val="000000">
                      <a:alpha val="43137"/>
                    </a:srgbClr>
                  </a:outerShdw>
                </a:effectLst>
              </a:rPr>
              <a:t>Nuzi</a:t>
            </a:r>
            <a:r>
              <a:rPr lang="en-US" i="1" dirty="0">
                <a:effectLst>
                  <a:outerShdw blurRad="38100" dist="38100" dir="2700000" algn="tl">
                    <a:srgbClr val="000000">
                      <a:alpha val="43137"/>
                    </a:srgbClr>
                  </a:outerShdw>
                </a:effectLst>
              </a:rPr>
              <a:t> Tablets</a:t>
            </a:r>
            <a:r>
              <a:rPr lang="en-US" dirty="0">
                <a:effectLst>
                  <a:outerShdw blurRad="38100" dist="38100" dir="2700000" algn="tl">
                    <a:srgbClr val="000000">
                      <a:alpha val="43137"/>
                    </a:srgbClr>
                  </a:outerShdw>
                </a:effectLst>
              </a:rPr>
              <a:t> record an incident of the person mentioned earlier and states: ‘If </a:t>
            </a:r>
            <a:r>
              <a:rPr lang="en-US" dirty="0" err="1">
                <a:effectLst>
                  <a:outerShdw blurRad="38100" dist="38100" dir="2700000" algn="tl">
                    <a:srgbClr val="000000">
                      <a:alpha val="43137"/>
                    </a:srgbClr>
                  </a:outerShdw>
                </a:effectLst>
              </a:rPr>
              <a:t>Nashwi</a:t>
            </a:r>
            <a:r>
              <a:rPr lang="en-US" dirty="0">
                <a:effectLst>
                  <a:outerShdw blurRad="38100" dist="38100" dir="2700000" algn="tl">
                    <a:srgbClr val="000000">
                      <a:alpha val="43137"/>
                    </a:srgbClr>
                  </a:outerShdw>
                </a:effectLst>
              </a:rPr>
              <a:t> has a son of his own, he shall divide the estate equally with </a:t>
            </a:r>
            <a:r>
              <a:rPr lang="en-US" dirty="0" err="1">
                <a:effectLst>
                  <a:outerShdw blurRad="38100" dist="38100" dir="2700000" algn="tl">
                    <a:srgbClr val="000000">
                      <a:alpha val="43137"/>
                    </a:srgbClr>
                  </a:outerShdw>
                </a:effectLst>
              </a:rPr>
              <a:t>Wullu</a:t>
            </a:r>
            <a:r>
              <a:rPr lang="en-US" dirty="0">
                <a:effectLst>
                  <a:outerShdw blurRad="38100" dist="38100" dir="2700000" algn="tl">
                    <a:srgbClr val="000000">
                      <a:alpha val="43137"/>
                    </a:srgbClr>
                  </a:outerShdw>
                </a:effectLst>
              </a:rPr>
              <a:t>, (adopted son), but the son of </a:t>
            </a:r>
            <a:r>
              <a:rPr lang="en-US" dirty="0" err="1">
                <a:effectLst>
                  <a:outerShdw blurRad="38100" dist="38100" dir="2700000" algn="tl">
                    <a:srgbClr val="000000">
                      <a:alpha val="43137"/>
                    </a:srgbClr>
                  </a:outerShdw>
                </a:effectLst>
              </a:rPr>
              <a:t>Nashwi</a:t>
            </a:r>
            <a:r>
              <a:rPr lang="en-US" dirty="0">
                <a:effectLst>
                  <a:outerShdw blurRad="38100" dist="38100" dir="2700000" algn="tl">
                    <a:srgbClr val="000000">
                      <a:alpha val="43137"/>
                    </a:srgbClr>
                  </a:outerShdw>
                </a:effectLst>
              </a:rPr>
              <a:t> shall take the gods of </a:t>
            </a:r>
            <a:r>
              <a:rPr lang="en-US" dirty="0" err="1">
                <a:effectLst>
                  <a:outerShdw blurRad="38100" dist="38100" dir="2700000" algn="tl">
                    <a:srgbClr val="000000">
                      <a:alpha val="43137"/>
                    </a:srgbClr>
                  </a:outerShdw>
                </a:effectLst>
              </a:rPr>
              <a:t>Nashwi</a:t>
            </a:r>
            <a:r>
              <a:rPr lang="en-US" dirty="0">
                <a:effectLst>
                  <a:outerShdw blurRad="38100" dist="38100" dir="2700000" algn="tl">
                    <a:srgbClr val="000000">
                      <a:alpha val="43137"/>
                    </a:srgbClr>
                  </a:outerShdw>
                </a:effectLst>
              </a:rPr>
              <a:t>. However, if </a:t>
            </a:r>
            <a:r>
              <a:rPr lang="en-US" dirty="0" err="1">
                <a:effectLst>
                  <a:outerShdw blurRad="38100" dist="38100" dir="2700000" algn="tl">
                    <a:srgbClr val="000000">
                      <a:alpha val="43137"/>
                    </a:srgbClr>
                  </a:outerShdw>
                </a:effectLst>
              </a:rPr>
              <a:t>Nashwi</a:t>
            </a:r>
            <a:r>
              <a:rPr lang="en-US" dirty="0">
                <a:effectLst>
                  <a:outerShdw blurRad="38100" dist="38100" dir="2700000" algn="tl">
                    <a:srgbClr val="000000">
                      <a:alpha val="43137"/>
                    </a:srgbClr>
                  </a:outerShdw>
                </a:effectLst>
              </a:rPr>
              <a:t> does not have a son of his own, the </a:t>
            </a:r>
            <a:r>
              <a:rPr lang="en-US" dirty="0" err="1">
                <a:effectLst>
                  <a:outerShdw blurRad="38100" dist="38100" dir="2700000" algn="tl">
                    <a:srgbClr val="000000">
                      <a:alpha val="43137"/>
                    </a:srgbClr>
                  </a:outerShdw>
                </a:effectLst>
              </a:rPr>
              <a:t>Wullu</a:t>
            </a:r>
            <a:r>
              <a:rPr lang="en-US" dirty="0">
                <a:effectLst>
                  <a:outerShdw blurRad="38100" dist="38100" dir="2700000" algn="tl">
                    <a:srgbClr val="000000">
                      <a:alpha val="43137"/>
                    </a:srgbClr>
                  </a:outerShdw>
                </a:effectLst>
              </a:rPr>
              <a:t> shall take the gods.’ So owning the household gods meant the owner could claim the property. Rachel was not worshipping idols, but rather it was her attempt to gain the property of Laban for her husband.”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465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68" y="12192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8463651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5720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The following, from J. P. Free’s </a:t>
            </a:r>
            <a:r>
              <a:rPr lang="en-US" i="1" dirty="0">
                <a:effectLst>
                  <a:outerShdw blurRad="38100" dist="38100" dir="2700000" algn="tl">
                    <a:srgbClr val="000000">
                      <a:alpha val="43137"/>
                    </a:srgbClr>
                  </a:outerShdw>
                </a:effectLst>
              </a:rPr>
              <a:t>Archaeology and the Bible</a:t>
            </a:r>
            <a:r>
              <a:rPr lang="en-US" dirty="0">
                <a:effectLst>
                  <a:outerShdw blurRad="38100" dist="38100" dir="2700000" algn="tl">
                    <a:srgbClr val="000000">
                      <a:alpha val="43137"/>
                    </a:srgbClr>
                  </a:outerShdw>
                </a:effectLst>
              </a:rPr>
              <a:t> gives a good explanation of not only the episode, but also the background of the </a:t>
            </a:r>
            <a:r>
              <a:rPr lang="en-US" i="1"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tablets: “Over 1000 clay tablets were found in 1925 in the excavation of a Mesopotamian site known today as </a:t>
            </a:r>
            <a:r>
              <a:rPr lang="en-US" i="1" dirty="0" err="1">
                <a:effectLst>
                  <a:outerShdw blurRad="38100" dist="38100" dir="2700000" algn="tl">
                    <a:srgbClr val="000000">
                      <a:alpha val="43137"/>
                    </a:srgbClr>
                  </a:outerShdw>
                </a:effectLst>
              </a:rPr>
              <a:t>Yorgan</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Tepe</a:t>
            </a:r>
            <a:r>
              <a:rPr lang="en-US" dirty="0">
                <a:effectLst>
                  <a:outerShdw blurRad="38100" dist="38100" dir="2700000" algn="tl">
                    <a:srgbClr val="000000">
                      <a:alpha val="43137"/>
                    </a:srgbClr>
                  </a:outerShdw>
                </a:effectLst>
              </a:rPr>
              <a:t>. Subsequent work brought forth another 3000 tablets and revealed the ancient site as ‘</a:t>
            </a:r>
            <a:r>
              <a:rPr lang="en-US"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The tablets, written about 1500 B.C., illuminate the background of the biblical patriarchs, Abraham, Isaac, and Jacob. One instance will be cited:  When Jacob and Rachel left the home of Laban, . . .</a:t>
            </a:r>
          </a:p>
        </p:txBody>
      </p:sp>
      <p:sp>
        <p:nvSpPr>
          <p:cNvPr id="4" name="Text Box 5"/>
          <p:cNvSpPr txBox="1">
            <a:spLocks noChangeArrowheads="1"/>
          </p:cNvSpPr>
          <p:nvPr/>
        </p:nvSpPr>
        <p:spPr bwMode="auto">
          <a:xfrm>
            <a:off x="1981200" y="219670"/>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Joseph P. Free</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Joseph P. Free. “Archaeology and the Bible.“ HIS Magazine. 9 (May 1949). Page 20.</a:t>
            </a:r>
            <a:endParaRPr lang="en-US" altLang="en-US" sz="1800" dirty="0">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382087592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9624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…Rachel stole Laban’s family images or ‘teraphim.’ When Laban discovered the theft, he pursued his daughter and son-in-law, and after a long journey overtook them (Genesis 31:19-23). Commentators have long wondered why he would go to such pains to recover images he could have replaced easily in the local shops. The </a:t>
            </a:r>
            <a:r>
              <a:rPr lang="en-US" i="1" dirty="0" err="1">
                <a:effectLst>
                  <a:outerShdw blurRad="38100" dist="38100" dir="2700000" algn="tl">
                    <a:srgbClr val="000000">
                      <a:alpha val="43137"/>
                    </a:srgbClr>
                  </a:outerShdw>
                </a:effectLst>
              </a:rPr>
              <a:t>Nuzi</a:t>
            </a:r>
            <a:r>
              <a:rPr lang="en-US" dirty="0">
                <a:effectLst>
                  <a:outerShdw blurRad="38100" dist="38100" dir="2700000" algn="tl">
                    <a:srgbClr val="000000">
                      <a:alpha val="43137"/>
                    </a:srgbClr>
                  </a:outerShdw>
                </a:effectLst>
              </a:rPr>
              <a:t> tablets record one instance of a son-in-law who possessed the family images having the right to lay legal claim to his father-in-law’s property, a fact which explains Laban’s anxiety.”</a:t>
            </a:r>
          </a:p>
        </p:txBody>
      </p:sp>
      <p:sp>
        <p:nvSpPr>
          <p:cNvPr id="4" name="Text Box 5"/>
          <p:cNvSpPr txBox="1">
            <a:spLocks noChangeArrowheads="1"/>
          </p:cNvSpPr>
          <p:nvPr/>
        </p:nvSpPr>
        <p:spPr bwMode="auto">
          <a:xfrm>
            <a:off x="1981200" y="219670"/>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Joseph P. Free</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Joseph P. Free. “Archaeology and the Bible.“ HIS Magazine. 9 (May 1949). Page 20.</a:t>
            </a:r>
            <a:endParaRPr lang="en-US" altLang="en-US" sz="1800" dirty="0">
              <a:effectLst>
                <a:outerShdw blurRad="38100" dist="38100" dir="2700000" algn="tl">
                  <a:srgbClr val="000000"/>
                </a:outerShdw>
              </a:effectLst>
              <a:latin typeface="Calibri" panose="020F0502020204030204" pitchFamily="34" charset="0"/>
              <a:cs typeface="+mn-cs"/>
            </a:endParaRPr>
          </a:p>
        </p:txBody>
      </p:sp>
    </p:spTree>
    <p:extLst>
      <p:ext uri="{BB962C8B-B14F-4D97-AF65-F5344CB8AC3E}">
        <p14:creationId xmlns:p14="http://schemas.microsoft.com/office/powerpoint/2010/main" val="298244982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Witnesses (51)</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Meaning (52)</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Divine witness (53a)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31:51-53a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Perspective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6659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609599" y="868680"/>
            <a:ext cx="10972801"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377577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1148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request Laban made was: If now I have found favor in your eyes, tarry [stay]. He wanted Jacob to stay there. The reason was: </a:t>
            </a:r>
            <a:r>
              <a:rPr lang="en-US" i="1" dirty="0">
                <a:effectLst>
                  <a:outerShdw blurRad="38100" dist="38100" dir="2700000" algn="tl">
                    <a:srgbClr val="000000">
                      <a:alpha val="43137"/>
                    </a:srgbClr>
                  </a:outerShdw>
                </a:effectLst>
              </a:rPr>
              <a:t>for I have divined that Jehovah has blessed me for your sake</a:t>
            </a:r>
            <a:r>
              <a:rPr lang="en-US" dirty="0">
                <a:effectLst>
                  <a:outerShdw blurRad="38100" dist="38100" dir="2700000" algn="tl">
                    <a:srgbClr val="000000">
                      <a:alpha val="43137"/>
                    </a:srgbClr>
                  </a:outerShdw>
                </a:effectLst>
              </a:rPr>
              <a:t>. The Hebrew word for ‘divine’ has the same root as the word ‘serpent’ and literally means ‘to divine through a serpent.’ </a:t>
            </a:r>
            <a:r>
              <a:rPr lang="en-US" b="1" u="sng" dirty="0">
                <a:solidFill>
                  <a:srgbClr val="FFFFCC"/>
                </a:solidFill>
                <a:effectLst>
                  <a:outerShdw blurRad="38100" dist="38100" dir="2700000" algn="tl">
                    <a:srgbClr val="000000">
                      <a:alpha val="43137"/>
                    </a:srgbClr>
                  </a:outerShdw>
                </a:effectLst>
              </a:rPr>
              <a:t>Laban was a pagan who practiced such occult divination</a:t>
            </a:r>
            <a:r>
              <a:rPr lang="en-US" dirty="0">
                <a:effectLst>
                  <a:outerShdw blurRad="38100" dist="38100" dir="2700000" algn="tl">
                    <a:srgbClr val="000000">
                      <a:alpha val="43137"/>
                    </a:srgbClr>
                  </a:outerShdw>
                </a:effectLst>
              </a:rPr>
              <a:t>; and through occult practice, Laban, the pagan, recognized that Jacob’s God, Whoever He might be, was blessing Laban because of his relationship to Jacob.”</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455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68" y="12192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28208532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946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Swore (53b)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Sacrifice (54a)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(54b)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Duration (54c)</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31:53b-54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2907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6625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Swore (53b)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Sacrifice (54a)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(54b)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Duration (54c)</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31:53b-54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15438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0" y="1828800"/>
            <a:ext cx="9144000" cy="12954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31:42 </a:t>
            </a:r>
            <a:r>
              <a:rPr lang="en-US" dirty="0">
                <a:effectLst>
                  <a:outerShdw blurRad="38100" dist="38100" dir="2700000" algn="tl">
                    <a:srgbClr val="000000">
                      <a:alpha val="43137"/>
                    </a:srgbClr>
                  </a:outerShdw>
                </a:effectLst>
              </a:rPr>
              <a:t>(RSBEE:NASB1995U): “31:42 the fear of Isaac means ‘the God Isaac feared.’”</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42</a:t>
            </a:r>
          </a:p>
        </p:txBody>
      </p:sp>
      <p:pic>
        <p:nvPicPr>
          <p:cNvPr id="2" name="Picture 1">
            <a:extLst>
              <a:ext uri="{FF2B5EF4-FFF2-40B4-BE49-F238E27FC236}">
                <a16:creationId xmlns:a16="http://schemas.microsoft.com/office/drawing/2014/main" id="{468C0C16-5744-46D0-F091-4FCFB312CC99}"/>
              </a:ext>
            </a:extLst>
          </p:cNvPr>
          <p:cNvPicPr>
            <a:picLocks noChangeAspect="1"/>
          </p:cNvPicPr>
          <p:nvPr/>
        </p:nvPicPr>
        <p:blipFill>
          <a:blip r:embed="rId3"/>
          <a:stretch>
            <a:fillRect/>
          </a:stretch>
        </p:blipFill>
        <p:spPr>
          <a:xfrm>
            <a:off x="4267200" y="3352800"/>
            <a:ext cx="3657600" cy="2743200"/>
          </a:xfrm>
          <a:prstGeom prst="rect">
            <a:avLst/>
          </a:prstGeom>
        </p:spPr>
      </p:pic>
      <p:pic>
        <p:nvPicPr>
          <p:cNvPr id="3" name="Picture 2">
            <a:extLst>
              <a:ext uri="{FF2B5EF4-FFF2-40B4-BE49-F238E27FC236}">
                <a16:creationId xmlns:a16="http://schemas.microsoft.com/office/drawing/2014/main" id="{C76F7F68-5F41-8876-0652-5BA1D1F217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84409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extLst>
      <p:ext uri="{BB962C8B-B14F-4D97-AF65-F5344CB8AC3E}">
        <p14:creationId xmlns:p14="http://schemas.microsoft.com/office/powerpoint/2010/main" val="34478571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66600953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069217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4483690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895600" y="1143000"/>
            <a:ext cx="76962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3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146611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6A92-0E94-4C2F-8144-0C5576D43C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504" y="0"/>
            <a:ext cx="12329504" cy="6935345"/>
          </a:xfrm>
          <a:prstGeom prst="rect">
            <a:avLst/>
          </a:prstGeom>
        </p:spPr>
      </p:pic>
      <p:sp>
        <p:nvSpPr>
          <p:cNvPr id="7" name="Rectangle 3"/>
          <p:cNvSpPr>
            <a:spLocks noGrp="1" noChangeArrowheads="1"/>
          </p:cNvSpPr>
          <p:nvPr>
            <p:ph sz="half" idx="2"/>
          </p:nvPr>
        </p:nvSpPr>
        <p:spPr>
          <a:xfrm>
            <a:off x="609600" y="0"/>
            <a:ext cx="10972800" cy="3048000"/>
          </a:xfrm>
          <a:noFill/>
          <a:ln w="28575">
            <a:noFill/>
          </a:ln>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Colossians 2:8</a:t>
            </a:r>
          </a:p>
          <a:p>
            <a:pPr marL="0" indent="0" algn="just" eaLnBrk="1" hangingPunct="1">
              <a:spcBef>
                <a:spcPts val="0"/>
              </a:spcBef>
              <a:buNone/>
              <a:defRPr/>
            </a:pPr>
            <a:r>
              <a:rPr lang="en-US" sz="3500" dirty="0">
                <a:effectLst>
                  <a:outerShdw blurRad="38100" dist="38100" dir="2700000" algn="tl">
                    <a:srgbClr val="000000">
                      <a:alpha val="43137"/>
                    </a:srgbClr>
                  </a:outerShdw>
                </a:effectLst>
              </a:rPr>
              <a:t>“See to it that no one takes you captive through philosophy and empty deception, according to the tradition of men, according to the elementary principles of the world, rather than according to Christ.”</a:t>
            </a:r>
          </a:p>
        </p:txBody>
      </p:sp>
      <p:pic>
        <p:nvPicPr>
          <p:cNvPr id="2" name="Picture 1">
            <a:extLst>
              <a:ext uri="{FF2B5EF4-FFF2-40B4-BE49-F238E27FC236}">
                <a16:creationId xmlns:a16="http://schemas.microsoft.com/office/drawing/2014/main" id="{A790DD87-B378-C239-B5D6-BC55DDF212B6}"/>
              </a:ext>
            </a:extLst>
          </p:cNvPr>
          <p:cNvPicPr>
            <a:picLocks noChangeAspect="1"/>
          </p:cNvPicPr>
          <p:nvPr/>
        </p:nvPicPr>
        <p:blipFill rotWithShape="1">
          <a:blip r:embed="rId3"/>
          <a:srcRect t="42000" b="7714"/>
          <a:stretch/>
        </p:blipFill>
        <p:spPr>
          <a:xfrm>
            <a:off x="4882862" y="3048000"/>
            <a:ext cx="2426277" cy="1828800"/>
          </a:xfrm>
          <a:prstGeom prst="rect">
            <a:avLst/>
          </a:prstGeom>
          <a:ln>
            <a:solidFill>
              <a:schemeClr val="tx1"/>
            </a:solidFill>
          </a:ln>
        </p:spPr>
      </p:pic>
    </p:spTree>
    <p:extLst>
      <p:ext uri="{BB962C8B-B14F-4D97-AF65-F5344CB8AC3E}">
        <p14:creationId xmlns:p14="http://schemas.microsoft.com/office/powerpoint/2010/main" val="1463968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5486400" y="1409700"/>
            <a:ext cx="4953000" cy="4762500"/>
          </a:xfrm>
        </p:spPr>
        <p:txBody>
          <a:bodyPr/>
          <a:lstStyle/>
          <a:p>
            <a:pPr marL="573088" indent="-573088">
              <a:spcBef>
                <a:spcPts val="0"/>
              </a:spcBef>
              <a:spcAft>
                <a:spcPts val="1200"/>
              </a:spcAft>
              <a:buSzPct val="100000"/>
              <a:buFont typeface="+mj-lt"/>
              <a:buAutoNum type="arabicPeriod"/>
            </a:pPr>
            <a:r>
              <a:rPr lang="en-US" dirty="0">
                <a:effectLst/>
              </a:rPr>
              <a:t>Charles Darwin </a:t>
            </a:r>
          </a:p>
          <a:p>
            <a:pPr marL="573088" indent="-573088">
              <a:spcBef>
                <a:spcPts val="0"/>
              </a:spcBef>
              <a:spcAft>
                <a:spcPts val="1200"/>
              </a:spcAft>
              <a:buSzPct val="100000"/>
              <a:buFont typeface="+mj-lt"/>
              <a:buAutoNum type="arabicPeriod"/>
            </a:pPr>
            <a:r>
              <a:rPr lang="en-US" dirty="0">
                <a:effectLst/>
              </a:rPr>
              <a:t>Karl Marx </a:t>
            </a:r>
          </a:p>
          <a:p>
            <a:pPr marL="573088" indent="-573088">
              <a:spcBef>
                <a:spcPts val="0"/>
              </a:spcBef>
              <a:spcAft>
                <a:spcPts val="1200"/>
              </a:spcAft>
              <a:buSzPct val="100000"/>
              <a:buFont typeface="+mj-lt"/>
              <a:buAutoNum type="arabicPeriod"/>
            </a:pPr>
            <a:r>
              <a:rPr lang="en-US" b="1" u="sng" dirty="0">
                <a:solidFill>
                  <a:srgbClr val="FFFFCC"/>
                </a:solidFill>
                <a:effectLst/>
              </a:rPr>
              <a:t>Julius Wellhausen</a:t>
            </a:r>
            <a:r>
              <a:rPr lang="en-US" dirty="0">
                <a:effectLst/>
              </a:rPr>
              <a:t> </a:t>
            </a:r>
          </a:p>
          <a:p>
            <a:pPr marL="573088" indent="-573088">
              <a:spcBef>
                <a:spcPts val="0"/>
              </a:spcBef>
              <a:spcAft>
                <a:spcPts val="1200"/>
              </a:spcAft>
              <a:buSzPct val="100000"/>
              <a:buFont typeface="+mj-lt"/>
              <a:buAutoNum type="arabicPeriod"/>
            </a:pPr>
            <a:r>
              <a:rPr lang="en-US" dirty="0">
                <a:effectLst/>
              </a:rPr>
              <a:t>John Dewey </a:t>
            </a:r>
          </a:p>
          <a:p>
            <a:pPr marL="573088" indent="-573088">
              <a:spcBef>
                <a:spcPts val="0"/>
              </a:spcBef>
              <a:spcAft>
                <a:spcPts val="1200"/>
              </a:spcAft>
              <a:buSzPct val="100000"/>
              <a:buFont typeface="+mj-lt"/>
              <a:buAutoNum type="arabicPeriod"/>
            </a:pPr>
            <a:r>
              <a:rPr lang="en-US" dirty="0">
                <a:effectLst/>
              </a:rPr>
              <a:t>Sigmund Freud </a:t>
            </a:r>
          </a:p>
          <a:p>
            <a:pPr marL="573088" indent="-573088">
              <a:spcBef>
                <a:spcPts val="0"/>
              </a:spcBef>
              <a:spcAft>
                <a:spcPts val="1200"/>
              </a:spcAft>
              <a:buSzPct val="100000"/>
              <a:buFont typeface="+mj-lt"/>
              <a:buAutoNum type="arabicPeriod"/>
            </a:pPr>
            <a:r>
              <a:rPr lang="en-US" dirty="0">
                <a:effectLst/>
              </a:rPr>
              <a:t>John Maynard Keynes </a:t>
            </a:r>
          </a:p>
          <a:p>
            <a:pPr marL="573088" indent="-573088">
              <a:spcBef>
                <a:spcPts val="0"/>
              </a:spcBef>
              <a:spcAft>
                <a:spcPts val="1200"/>
              </a:spcAft>
              <a:buSzPct val="100000"/>
              <a:buFont typeface="+mj-lt"/>
              <a:buAutoNum type="arabicPeriod"/>
            </a:pPr>
            <a:r>
              <a:rPr lang="en-US" dirty="0">
                <a:effectLst/>
              </a:rPr>
              <a:t>Soren Kierkegaard</a:t>
            </a:r>
            <a:endParaRPr lang="en-US" dirty="0"/>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09700"/>
            <a:ext cx="3162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2209800" y="225426"/>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AUTHORSHIP</a:t>
            </a:r>
          </a:p>
        </p:txBody>
      </p:sp>
    </p:spTree>
    <p:extLst>
      <p:ext uri="{BB962C8B-B14F-4D97-AF65-F5344CB8AC3E}">
        <p14:creationId xmlns:p14="http://schemas.microsoft.com/office/powerpoint/2010/main" val="31276275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09800" y="228600"/>
            <a:ext cx="7772400" cy="914400"/>
          </a:xfrm>
        </p:spPr>
        <p:txBody>
          <a:bodyPr/>
          <a:lstStyle/>
          <a:p>
            <a:pPr algn="ctr" eaLnBrk="1" hangingPunct="1"/>
            <a:r>
              <a:rPr lang="en-US" sz="3600" dirty="0"/>
              <a:t>DOCUMENTARY HYPOTHESIS</a:t>
            </a:r>
          </a:p>
        </p:txBody>
      </p:sp>
      <p:sp>
        <p:nvSpPr>
          <p:cNvPr id="5123" name="Rectangle 3"/>
          <p:cNvSpPr>
            <a:spLocks noGrp="1" noChangeArrowheads="1"/>
          </p:cNvSpPr>
          <p:nvPr>
            <p:ph type="body" idx="1"/>
          </p:nvPr>
        </p:nvSpPr>
        <p:spPr>
          <a:xfrm>
            <a:off x="609600" y="1752600"/>
            <a:ext cx="5715000" cy="2819400"/>
          </a:xfrm>
        </p:spPr>
        <p:txBody>
          <a:bodyPr/>
          <a:lstStyle/>
          <a:p>
            <a:pPr marL="461963" indent="-461963" eaLnBrk="1" hangingPunct="1">
              <a:spcBef>
                <a:spcPts val="0"/>
              </a:spcBef>
              <a:spcAft>
                <a:spcPts val="3000"/>
              </a:spcAft>
              <a:defRPr/>
            </a:pPr>
            <a:r>
              <a:rPr lang="en-US" dirty="0"/>
              <a:t>J – Yahwist (850 B.C.)</a:t>
            </a:r>
          </a:p>
          <a:p>
            <a:pPr marL="461963" indent="-461963" eaLnBrk="1" hangingPunct="1">
              <a:spcBef>
                <a:spcPts val="0"/>
              </a:spcBef>
              <a:spcAft>
                <a:spcPts val="3000"/>
              </a:spcAft>
              <a:defRPr/>
            </a:pPr>
            <a:r>
              <a:rPr lang="en-US" dirty="0"/>
              <a:t>E – </a:t>
            </a:r>
            <a:r>
              <a:rPr lang="en-US" dirty="0" err="1"/>
              <a:t>Elohist</a:t>
            </a:r>
            <a:r>
              <a:rPr lang="en-US" dirty="0"/>
              <a:t> (750 B.C.)</a:t>
            </a:r>
          </a:p>
          <a:p>
            <a:pPr marL="461963" indent="-461963" eaLnBrk="1" hangingPunct="1">
              <a:spcBef>
                <a:spcPts val="0"/>
              </a:spcBef>
              <a:spcAft>
                <a:spcPts val="3000"/>
              </a:spcAft>
              <a:defRPr/>
            </a:pPr>
            <a:r>
              <a:rPr lang="en-US" dirty="0"/>
              <a:t>D – Deuteronomist (621 B.C.)</a:t>
            </a:r>
          </a:p>
          <a:p>
            <a:pPr marL="461963" indent="-461963" eaLnBrk="1" hangingPunct="1">
              <a:spcBef>
                <a:spcPts val="0"/>
              </a:spcBef>
              <a:spcAft>
                <a:spcPts val="3000"/>
              </a:spcAft>
              <a:defRPr/>
            </a:pPr>
            <a:r>
              <a:rPr lang="en-US" dirty="0"/>
              <a:t>P – Priestly code (525 B.C.)</a:t>
            </a:r>
          </a:p>
        </p:txBody>
      </p:sp>
      <p:pic>
        <p:nvPicPr>
          <p:cNvPr id="3" name="Picture 2">
            <a:extLst>
              <a:ext uri="{FF2B5EF4-FFF2-40B4-BE49-F238E27FC236}">
                <a16:creationId xmlns:a16="http://schemas.microsoft.com/office/drawing/2014/main" id="{4C79EBE6-7C81-D171-820A-BDAA1B7D5FD7}"/>
              </a:ext>
            </a:extLst>
          </p:cNvPr>
          <p:cNvPicPr>
            <a:picLocks noChangeAspect="1"/>
          </p:cNvPicPr>
          <p:nvPr/>
        </p:nvPicPr>
        <p:blipFill>
          <a:blip r:embed="rId2"/>
          <a:stretch>
            <a:fillRect/>
          </a:stretch>
        </p:blipFill>
        <p:spPr>
          <a:xfrm>
            <a:off x="7172325" y="1933575"/>
            <a:ext cx="4410075" cy="299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6FCC467-240C-3323-04C6-0E9DBB415E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720245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ownership (43a)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power (43b)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offer (44a)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purpose (44b)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31:43-44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Proposal</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8345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295400" y="228600"/>
            <a:ext cx="9601200" cy="1143000"/>
          </a:xfrm>
        </p:spPr>
        <p:txBody>
          <a:bodyPr/>
          <a:lstStyle/>
          <a:p>
            <a:pPr algn="ctr" eaLnBrk="1" hangingPunct="1"/>
            <a:r>
              <a:rPr lang="en-US" sz="3600" dirty="0"/>
              <a:t>Arguments Favoring the Documentary Hypothesis</a:t>
            </a:r>
          </a:p>
        </p:txBody>
      </p:sp>
      <p:sp>
        <p:nvSpPr>
          <p:cNvPr id="4099" name="Rectangle 3"/>
          <p:cNvSpPr>
            <a:spLocks noGrp="1" noChangeArrowheads="1"/>
          </p:cNvSpPr>
          <p:nvPr>
            <p:ph type="body" idx="1"/>
          </p:nvPr>
        </p:nvSpPr>
        <p:spPr>
          <a:xfrm>
            <a:off x="2038350" y="1600200"/>
            <a:ext cx="8115300" cy="4572000"/>
          </a:xfrm>
        </p:spPr>
        <p:txBody>
          <a:bodyPr/>
          <a:lstStyle/>
          <a:p>
            <a:pPr marL="457200" indent="-457200" eaLnBrk="1" hangingPunct="1">
              <a:spcBef>
                <a:spcPts val="0"/>
              </a:spcBef>
              <a:spcAft>
                <a:spcPts val="3000"/>
              </a:spcAft>
              <a:buSzPct val="100000"/>
              <a:buFont typeface="+mj-lt"/>
              <a:buAutoNum type="arabicPeriod"/>
              <a:defRPr/>
            </a:pPr>
            <a:r>
              <a:rPr lang="en-US" dirty="0"/>
              <a:t>Writing unknown at the time of Moses</a:t>
            </a:r>
          </a:p>
          <a:p>
            <a:pPr marL="457200" indent="-457200" eaLnBrk="1" hangingPunct="1">
              <a:spcBef>
                <a:spcPts val="0"/>
              </a:spcBef>
              <a:spcAft>
                <a:spcPts val="3000"/>
              </a:spcAft>
              <a:buSzPct val="100000"/>
              <a:buFont typeface="+mj-lt"/>
              <a:buAutoNum type="arabicPeriod"/>
              <a:defRPr/>
            </a:pPr>
            <a:r>
              <a:rPr lang="en-US" b="1" u="sng" dirty="0">
                <a:solidFill>
                  <a:srgbClr val="FFFFCC"/>
                </a:solidFill>
              </a:rPr>
              <a:t>Different names for God</a:t>
            </a:r>
          </a:p>
          <a:p>
            <a:pPr marL="457200" indent="-457200" eaLnBrk="1" hangingPunct="1">
              <a:spcBef>
                <a:spcPts val="0"/>
              </a:spcBef>
              <a:spcAft>
                <a:spcPts val="3000"/>
              </a:spcAft>
              <a:buSzPct val="100000"/>
              <a:buFont typeface="+mj-lt"/>
              <a:buAutoNum type="arabicPeriod"/>
              <a:defRPr/>
            </a:pPr>
            <a:r>
              <a:rPr lang="en-US" dirty="0"/>
              <a:t>Differing styles</a:t>
            </a:r>
          </a:p>
          <a:p>
            <a:pPr marL="457200" indent="-457200" eaLnBrk="1" hangingPunct="1">
              <a:spcBef>
                <a:spcPts val="0"/>
              </a:spcBef>
              <a:spcAft>
                <a:spcPts val="3000"/>
              </a:spcAft>
              <a:buSzPct val="100000"/>
              <a:buFont typeface="+mj-lt"/>
              <a:buAutoNum type="arabicPeriod"/>
              <a:defRPr/>
            </a:pPr>
            <a:r>
              <a:rPr lang="en-US" dirty="0"/>
              <a:t>Editorial insertions (Gen. 36:31)</a:t>
            </a:r>
          </a:p>
          <a:p>
            <a:pPr marL="457200" indent="-457200" eaLnBrk="1" hangingPunct="1">
              <a:spcBef>
                <a:spcPts val="0"/>
              </a:spcBef>
              <a:spcAft>
                <a:spcPts val="3000"/>
              </a:spcAft>
              <a:buSzPct val="100000"/>
              <a:buFont typeface="+mj-lt"/>
              <a:buAutoNum type="arabicPeriod"/>
              <a:defRPr/>
            </a:pPr>
            <a:r>
              <a:rPr lang="en-US" dirty="0"/>
              <a:t>Assumption of polytheism to monotheism</a:t>
            </a:r>
          </a:p>
        </p:txBody>
      </p:sp>
    </p:spTree>
    <p:extLst>
      <p:ext uri="{BB962C8B-B14F-4D97-AF65-F5344CB8AC3E}">
        <p14:creationId xmlns:p14="http://schemas.microsoft.com/office/powerpoint/2010/main" val="3475415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609600" y="228600"/>
            <a:ext cx="10972800" cy="1143000"/>
          </a:xfrm>
        </p:spPr>
        <p:txBody>
          <a:bodyPr/>
          <a:lstStyle/>
          <a:p>
            <a:pPr algn="ctr" eaLnBrk="1" hangingPunct="1"/>
            <a:r>
              <a:rPr lang="en-US" sz="3600" dirty="0"/>
              <a:t>Problems with the Documentary Hypothesis</a:t>
            </a:r>
          </a:p>
        </p:txBody>
      </p:sp>
      <p:sp>
        <p:nvSpPr>
          <p:cNvPr id="88067" name="Rectangle 3"/>
          <p:cNvSpPr>
            <a:spLocks noGrp="1" noChangeArrowheads="1"/>
          </p:cNvSpPr>
          <p:nvPr>
            <p:ph type="body" idx="1"/>
          </p:nvPr>
        </p:nvSpPr>
        <p:spPr>
          <a:xfrm>
            <a:off x="609600" y="1600201"/>
            <a:ext cx="10972800" cy="4648200"/>
          </a:xfrm>
        </p:spPr>
        <p:txBody>
          <a:bodyPr/>
          <a:lstStyle/>
          <a:p>
            <a:pPr marL="571500" indent="-571500" eaLnBrk="1" hangingPunct="1">
              <a:spcBef>
                <a:spcPts val="0"/>
              </a:spcBef>
              <a:spcAft>
                <a:spcPts val="1800"/>
              </a:spcAft>
              <a:buSzPct val="100000"/>
              <a:buFont typeface="+mj-lt"/>
              <a:buAutoNum type="arabicPeriod"/>
              <a:defRPr/>
            </a:pPr>
            <a:r>
              <a:rPr lang="en-US" dirty="0"/>
              <a:t>JEDP Documents never discovered</a:t>
            </a:r>
          </a:p>
          <a:p>
            <a:pPr marL="571500" indent="-571500" eaLnBrk="1" hangingPunct="1">
              <a:spcBef>
                <a:spcPts val="0"/>
              </a:spcBef>
              <a:spcAft>
                <a:spcPts val="1800"/>
              </a:spcAft>
              <a:buSzPct val="100000"/>
              <a:buFont typeface="+mj-lt"/>
              <a:buAutoNum type="arabicPeriod"/>
              <a:defRPr/>
            </a:pPr>
            <a:r>
              <a:rPr lang="en-US" dirty="0"/>
              <a:t>Writing prior to 1500 B.C. </a:t>
            </a:r>
            <a:r>
              <a:rPr lang="en-US" i="1" dirty="0"/>
              <a:t>(Code of </a:t>
            </a:r>
            <a:r>
              <a:rPr lang="en-US" i="1" dirty="0" err="1"/>
              <a:t>Hamurabi</a:t>
            </a:r>
            <a:r>
              <a:rPr lang="en-US" i="1" dirty="0"/>
              <a:t>)</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rPr>
              <a:t>Different names for God used for different literary purposes</a:t>
            </a:r>
          </a:p>
          <a:p>
            <a:pPr marL="571500" indent="-571500" eaLnBrk="1" hangingPunct="1">
              <a:spcBef>
                <a:spcPts val="0"/>
              </a:spcBef>
              <a:spcAft>
                <a:spcPts val="1800"/>
              </a:spcAft>
              <a:buSzPct val="100000"/>
              <a:buFont typeface="+mj-lt"/>
              <a:buAutoNum type="arabicPeriod"/>
              <a:defRPr/>
            </a:pPr>
            <a:r>
              <a:rPr lang="en-US" dirty="0"/>
              <a:t>Editorial insertions added after Moses completed the bulk of the work</a:t>
            </a:r>
          </a:p>
          <a:p>
            <a:pPr marL="571500" indent="-571500" eaLnBrk="1" hangingPunct="1">
              <a:spcBef>
                <a:spcPts val="0"/>
              </a:spcBef>
              <a:spcAft>
                <a:spcPts val="1800"/>
              </a:spcAft>
              <a:buSzPct val="100000"/>
              <a:buFont typeface="+mj-lt"/>
              <a:buAutoNum type="arabicPeriod"/>
              <a:defRPr/>
            </a:pPr>
            <a:r>
              <a:rPr lang="en-US" dirty="0"/>
              <a:t>Polytheism to monotheism trajectory </a:t>
            </a:r>
            <a:r>
              <a:rPr lang="en-US" u="sng" dirty="0"/>
              <a:t>never</a:t>
            </a:r>
            <a:r>
              <a:rPr lang="en-US" dirty="0"/>
              <a:t> proven</a:t>
            </a:r>
          </a:p>
          <a:p>
            <a:pPr marL="571500" indent="-571500" eaLnBrk="1" hangingPunct="1">
              <a:spcBef>
                <a:spcPts val="0"/>
              </a:spcBef>
              <a:spcAft>
                <a:spcPts val="1800"/>
              </a:spcAft>
              <a:buSzPct val="100000"/>
              <a:buFont typeface="+mj-lt"/>
              <a:buAutoNum type="arabicPeriod"/>
              <a:defRPr/>
            </a:pPr>
            <a:r>
              <a:rPr lang="en-US" dirty="0"/>
              <a:t>Moses relied upon other sources (Gen. 5:1)</a:t>
            </a:r>
          </a:p>
        </p:txBody>
      </p:sp>
    </p:spTree>
    <p:extLst>
      <p:ext uri="{BB962C8B-B14F-4D97-AF65-F5344CB8AC3E}">
        <p14:creationId xmlns:p14="http://schemas.microsoft.com/office/powerpoint/2010/main" val="115953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Swore (53b)</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Sacrifice (54a)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(54b)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Duration (54c)</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31:53b-54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6495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565400" y="173039"/>
            <a:ext cx="7061200" cy="6511925"/>
          </a:xfrm>
          <a:prstGeom prst="rect">
            <a:avLst/>
          </a:prstGeom>
          <a:solidFill>
            <a:schemeClr val="bg2">
              <a:lumMod val="95000"/>
              <a:lumOff val="5000"/>
            </a:schemeClr>
          </a:solidFill>
          <a:ln>
            <a:noFill/>
          </a:ln>
        </p:spPr>
      </p:pic>
    </p:spTree>
    <p:extLst>
      <p:ext uri="{BB962C8B-B14F-4D97-AF65-F5344CB8AC3E}">
        <p14:creationId xmlns:p14="http://schemas.microsoft.com/office/powerpoint/2010/main" val="17930243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3810000" y="2590800"/>
            <a:ext cx="4572000" cy="228600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2477601"/>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0"/>
              </a:spcAft>
            </a:pPr>
            <a:r>
              <a:rPr lang="en-US" sz="35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500" u="none" strike="noStrike" dirty="0">
                <a:effectLst>
                  <a:outerShdw blurRad="38100" dist="38100" dir="2700000" algn="tl">
                    <a:srgbClr val="000000">
                      <a:alpha val="43137"/>
                    </a:srgbClr>
                  </a:outerShdw>
                </a:effectLst>
                <a:latin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Therefore</a:t>
            </a:r>
            <a:r>
              <a:rPr lang="en-US" sz="3500" dirty="0">
                <a:effectLst>
                  <a:outerShdw blurRad="38100" dist="38100" dir="2700000" algn="tl">
                    <a:srgbClr val="000000">
                      <a:alpha val="43137"/>
                    </a:srgbClr>
                  </a:outerShdw>
                </a:effectLst>
                <a:latin typeface="Calibri" panose="020F0502020204030204" pitchFamily="34" charset="0"/>
              </a:rPr>
              <a:t> I urge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brethren</a:t>
            </a:r>
            <a:r>
              <a:rPr lang="en-US" sz="3500" dirty="0">
                <a:effectLst>
                  <a:outerShdw blurRad="38100" dist="38100" dir="2700000" algn="tl">
                    <a:srgbClr val="000000">
                      <a:alpha val="43137"/>
                    </a:srgbClr>
                  </a:outerShdw>
                </a:effectLst>
                <a:latin typeface="Calibri" panose="020F0502020204030204" pitchFamily="34" charset="0"/>
              </a:rPr>
              <a:t>, by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the mercies </a:t>
            </a:r>
            <a:r>
              <a:rPr lang="en-US" sz="3500" dirty="0">
                <a:effectLst>
                  <a:outerShdw blurRad="38100" dist="38100" dir="2700000" algn="tl">
                    <a:srgbClr val="000000">
                      <a:alpha val="43137"/>
                    </a:srgbClr>
                  </a:outerShdw>
                </a:effectLst>
                <a:latin typeface="Calibri" panose="020F0502020204030204" pitchFamily="34" charset="0"/>
              </a:rPr>
              <a:t>of God,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present your bodies</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rPr>
              <a:t>a living and holy sacrifice, acceptable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rPr>
              <a:t>to God</a:t>
            </a:r>
            <a:r>
              <a:rPr lang="en-US" sz="3500" dirty="0">
                <a:effectLst>
                  <a:outerShdw blurRad="38100" dist="38100" dir="2700000" algn="tl">
                    <a:srgbClr val="000000">
                      <a:alpha val="43137"/>
                    </a:srgbClr>
                  </a:outerShdw>
                </a:effectLst>
                <a:latin typeface="Calibri" panose="020F0502020204030204" pitchFamily="34" charset="0"/>
              </a:rPr>
              <a:t>, </a:t>
            </a:r>
            <a:r>
              <a:rPr lang="en-US" sz="3500" i="1" dirty="0">
                <a:effectLst>
                  <a:outerShdw blurRad="38100" dist="38100" dir="2700000" algn="tl">
                    <a:srgbClr val="000000">
                      <a:alpha val="43137"/>
                    </a:srgbClr>
                  </a:outerShdw>
                </a:effectLst>
                <a:latin typeface="Calibri" panose="020F0502020204030204" pitchFamily="34" charset="0"/>
              </a:rPr>
              <a:t>which is</a:t>
            </a:r>
            <a:r>
              <a:rPr lang="en-US" sz="3500" dirty="0">
                <a:effectLst>
                  <a:outerShdw blurRad="38100" dist="38100" dir="2700000" algn="tl">
                    <a:srgbClr val="000000">
                      <a:alpha val="43137"/>
                    </a:srgbClr>
                  </a:outerShdw>
                </a:effectLst>
                <a:latin typeface="Calibri" panose="020F0502020204030204" pitchFamily="34" charset="0"/>
              </a:rPr>
              <a:t> your spiritual service of worship.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Swore (53b)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Sacrifice (54a)</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Meal (54b)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Duration (54c)</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31:53b-54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3195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5887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31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324600" y="4114800"/>
            <a:ext cx="1981200" cy="990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Swore (53b)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Sacrifice (54a)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Meal (54b)</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Duration (54c)</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31:53b-54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659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Claim of ownership (43a)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power (43b)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offer (44a)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purpose (44b)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31:43-44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Proposal</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12913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6324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(55a)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(55b)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Departure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5631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(55a)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(55b)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Departure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98205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1725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(55a)</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(55b)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Laban’s Departure</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8856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716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31:43-55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and Laban’s Covenant</a:t>
            </a:r>
          </a:p>
        </p:txBody>
      </p:sp>
      <p:sp>
        <p:nvSpPr>
          <p:cNvPr id="161795" name="Rectangle 3"/>
          <p:cNvSpPr>
            <a:spLocks noGrp="1" noChangeArrowheads="1"/>
          </p:cNvSpPr>
          <p:nvPr>
            <p:ph type="body" idx="1"/>
          </p:nvPr>
        </p:nvSpPr>
        <p:spPr>
          <a:xfrm>
            <a:off x="627513" y="1600200"/>
            <a:ext cx="7788900" cy="4572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Proposal (43-44)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Covenant Witnesses (45-50)</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Perspective (51-53a)</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Response (53b-54)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Laban’s Departure (55)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249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6207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Claim of ownership (43a)</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Claim of power (43b)</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offer (44a)</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purpose (44b)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31:43-44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Proposal</a:t>
            </a:r>
          </a:p>
        </p:txBody>
      </p:sp>
      <p:pic>
        <p:nvPicPr>
          <p:cNvPr id="3" name="Picture 2">
            <a:extLst>
              <a:ext uri="{FF2B5EF4-FFF2-40B4-BE49-F238E27FC236}">
                <a16:creationId xmlns:a16="http://schemas.microsoft.com/office/drawing/2014/main" id="{D18D0570-7907-E323-3506-FD2CF544B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80576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34496</TotalTime>
  <Words>2266</Words>
  <Application>Microsoft Office PowerPoint</Application>
  <PresentationFormat>Widescreen</PresentationFormat>
  <Paragraphs>270</Paragraphs>
  <Slides>78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Calibri</vt:lpstr>
      <vt:lpstr>Times New Roman</vt:lpstr>
      <vt:lpstr>Wingdings</vt:lpstr>
      <vt:lpstr>Azure</vt:lpstr>
      <vt:lpstr>PowerPoint Presentation</vt:lpstr>
      <vt:lpstr>GENESIS STRUCTURE</vt:lpstr>
      <vt:lpstr>PowerPoint Presentation</vt:lpstr>
      <vt:lpstr>Genesis 31:43-55 Jacob and Laban’s Covenant</vt:lpstr>
      <vt:lpstr>Genesis 31:43-55 Jacob and Laban’s Covenant</vt:lpstr>
      <vt:lpstr>I. Genesis 31:43-44 Covenant Proposal</vt:lpstr>
      <vt:lpstr>I. Genesis 31:43-44 Covenant Proposal</vt:lpstr>
      <vt:lpstr>PowerPoint Presentation</vt:lpstr>
      <vt:lpstr>I. Genesis 31:43-44 Covenant Proposal</vt:lpstr>
      <vt:lpstr>I. Genesis 31:43-44 Covenant Proposal</vt:lpstr>
      <vt:lpstr>PowerPoint Presentation</vt:lpstr>
      <vt:lpstr>PowerPoint Presentation</vt:lpstr>
      <vt:lpstr>PowerPoint Presentation</vt:lpstr>
      <vt:lpstr>PowerPoint Presentation</vt:lpstr>
      <vt:lpstr>PowerPoint Presentation</vt:lpstr>
      <vt:lpstr>I. Genesis 31:43-44 Covenant Proposal</vt:lpstr>
      <vt:lpstr>Genesis 31:43-55 Jacob and Laban’s Covenant</vt:lpstr>
      <vt:lpstr>II. Genesis 31:45-50 Covenant Witnesses</vt:lpstr>
      <vt:lpstr>II. Genesis 31:45-50 Covenant Witnesses</vt:lpstr>
      <vt:lpstr>II. Genesis 31:45-50 Covenant Witnesses</vt:lpstr>
      <vt:lpstr>PowerPoint Presentation</vt:lpstr>
      <vt:lpstr>II. Genesis 31:45-50 Covenant Witnesses</vt:lpstr>
      <vt:lpstr>PowerPoint Presentation</vt:lpstr>
      <vt:lpstr>PowerPoint Presentation</vt:lpstr>
      <vt:lpstr>II. Genesis 31:45-50 Covenant Witnesses</vt:lpstr>
      <vt:lpstr>Genesis 31:47-50 Marker’s Name</vt:lpstr>
      <vt:lpstr>Genesis 31:47-50 Marker’s Name</vt:lpstr>
      <vt:lpstr>Genesis 31:47-50 Marker’s Name</vt:lpstr>
      <vt:lpstr>PowerPoint Presentation</vt:lpstr>
      <vt:lpstr>Genesis 31:47-50 Marker’s Name</vt:lpstr>
      <vt:lpstr>Genesis 31:47-50 Marker’s Name</vt:lpstr>
      <vt:lpstr>Genesis 31:47-50 Marker’s Name</vt:lpstr>
      <vt:lpstr>PowerPoint Presentation</vt:lpstr>
      <vt:lpstr>PowerPoint Presentation</vt:lpstr>
      <vt:lpstr>PowerPoint Presentation</vt:lpstr>
      <vt:lpstr>Names for God in Genesis</vt:lpstr>
      <vt:lpstr>Genesis 31:43-55 Jacob and Laban’s Covenant</vt:lpstr>
      <vt:lpstr>III. Genesis 31:51-53a Laban’s Perspective</vt:lpstr>
      <vt:lpstr>III. Genesis 31:51-53a Laban’s Perspective</vt:lpstr>
      <vt:lpstr>III. Genesis 31:51-53a Laban’s Perspective</vt:lpstr>
      <vt:lpstr>PowerPoint Presentation</vt:lpstr>
      <vt:lpstr>PowerPoint Presentation</vt:lpstr>
      <vt:lpstr>PowerPoint Presentation</vt:lpstr>
      <vt:lpstr>PowerPoint Presentation</vt:lpstr>
      <vt:lpstr>III. Genesis 31:51-53a Laban’s Perspective</vt:lpstr>
      <vt:lpstr>PowerPoint Presentation</vt:lpstr>
      <vt:lpstr>PowerPoint Presentation</vt:lpstr>
      <vt:lpstr>Genesis 31:43-55 Jacob and Laban’s Covenant</vt:lpstr>
      <vt:lpstr>IV. Genesis 31:53b-54 Jacob’s Response</vt:lpstr>
      <vt:lpstr>IV. Genesis 31:53b-54 Jacob’s Response</vt:lpstr>
      <vt:lpstr>Charles Ryrie The Ryrie Study Bible, page 42</vt:lpstr>
      <vt:lpstr>PowerPoint Presentation</vt:lpstr>
      <vt:lpstr>PowerPoint Presentation</vt:lpstr>
      <vt:lpstr>PowerPoint Presentation</vt:lpstr>
      <vt:lpstr>PowerPoint Presentation</vt:lpstr>
      <vt:lpstr>Names for God in Genesis</vt:lpstr>
      <vt:lpstr>PowerPoint Presentation</vt:lpstr>
      <vt:lpstr>PowerPoint Presentation</vt:lpstr>
      <vt:lpstr>DOCUMENTARY HYPOTHESIS</vt:lpstr>
      <vt:lpstr>Arguments Favoring the Documentary Hypothesis</vt:lpstr>
      <vt:lpstr>Problems with the Documentary Hypothesis</vt:lpstr>
      <vt:lpstr>IV. Genesis 31:53b-54 Jacob’s Response</vt:lpstr>
      <vt:lpstr>PowerPoint Presentation</vt:lpstr>
      <vt:lpstr>PowerPoint Presentation</vt:lpstr>
      <vt:lpstr>IV. Genesis 31:53b-54 Jacob’s Response</vt:lpstr>
      <vt:lpstr>PowerPoint Presentation</vt:lpstr>
      <vt:lpstr>PowerPoint Presentation</vt:lpstr>
      <vt:lpstr>PowerPoint Presentation</vt:lpstr>
      <vt:lpstr>IV. Genesis 31:53b-54 Jacob’s Response</vt:lpstr>
      <vt:lpstr>Genesis 31:43-55 Jacob and Laban’s Covenant</vt:lpstr>
      <vt:lpstr>V. Genesis 31:55 Laban’s Departure</vt:lpstr>
      <vt:lpstr>V. Genesis 31:55 Laban’s Departure</vt:lpstr>
      <vt:lpstr>PowerPoint Presentation</vt:lpstr>
      <vt:lpstr>V. Genesis 31:55 Laban’s Departure</vt:lpstr>
      <vt:lpstr>PowerPoint Presentation</vt:lpstr>
      <vt:lpstr>Conclusion</vt:lpstr>
      <vt:lpstr>Genesis 31:43-55 Jacob and Laban’s Covenant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126 - 31v43-55 - 16x9</dc:title>
  <dc:subject>Genesis 31</dc:subject>
  <dc:creator>A. Woods</dc:creator>
  <dc:description>Modified by Jim McGowan</dc:description>
  <cp:lastModifiedBy>anne woods</cp:lastModifiedBy>
  <cp:revision>3516</cp:revision>
  <cp:lastPrinted>2023-07-13T17:55:43Z</cp:lastPrinted>
  <dcterms:created xsi:type="dcterms:W3CDTF">2009-03-17T12:21:13Z</dcterms:created>
  <dcterms:modified xsi:type="dcterms:W3CDTF">2023-07-15T17:30:50Z</dcterms:modified>
</cp:coreProperties>
</file>