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5"/>
  </p:notesMasterIdLst>
  <p:handoutMasterIdLst>
    <p:handoutMasterId r:id="rId96"/>
  </p:handoutMasterIdLst>
  <p:sldIdLst>
    <p:sldId id="1544" r:id="rId2"/>
    <p:sldId id="1832" r:id="rId3"/>
    <p:sldId id="1828" r:id="rId4"/>
    <p:sldId id="9910" r:id="rId5"/>
    <p:sldId id="1764" r:id="rId6"/>
    <p:sldId id="1765" r:id="rId7"/>
    <p:sldId id="1767" r:id="rId8"/>
    <p:sldId id="1860" r:id="rId9"/>
    <p:sldId id="1793" r:id="rId10"/>
    <p:sldId id="9911" r:id="rId11"/>
    <p:sldId id="1824" r:id="rId12"/>
    <p:sldId id="9912" r:id="rId13"/>
    <p:sldId id="1794" r:id="rId14"/>
    <p:sldId id="9915" r:id="rId15"/>
    <p:sldId id="1774" r:id="rId16"/>
    <p:sldId id="9916" r:id="rId17"/>
    <p:sldId id="3848" r:id="rId18"/>
    <p:sldId id="9917" r:id="rId19"/>
    <p:sldId id="9918" r:id="rId20"/>
    <p:sldId id="1776" r:id="rId21"/>
    <p:sldId id="9919" r:id="rId22"/>
    <p:sldId id="9344" r:id="rId23"/>
    <p:sldId id="1777" r:id="rId24"/>
    <p:sldId id="1833" r:id="rId25"/>
    <p:sldId id="2912" r:id="rId26"/>
    <p:sldId id="1850" r:id="rId27"/>
    <p:sldId id="9920" r:id="rId28"/>
    <p:sldId id="1831" r:id="rId29"/>
    <p:sldId id="1836" r:id="rId30"/>
    <p:sldId id="1869" r:id="rId31"/>
    <p:sldId id="1838" r:id="rId32"/>
    <p:sldId id="1839" r:id="rId33"/>
    <p:sldId id="1840" r:id="rId34"/>
    <p:sldId id="1841" r:id="rId35"/>
    <p:sldId id="1852" r:id="rId36"/>
    <p:sldId id="1842" r:id="rId37"/>
    <p:sldId id="2950" r:id="rId38"/>
    <p:sldId id="1851" r:id="rId39"/>
    <p:sldId id="2953" r:id="rId40"/>
    <p:sldId id="9921" r:id="rId41"/>
    <p:sldId id="1785" r:id="rId42"/>
    <p:sldId id="9922" r:id="rId43"/>
    <p:sldId id="1799" r:id="rId44"/>
    <p:sldId id="1800" r:id="rId45"/>
    <p:sldId id="1801" r:id="rId46"/>
    <p:sldId id="1802" r:id="rId47"/>
    <p:sldId id="1806" r:id="rId48"/>
    <p:sldId id="1853" r:id="rId49"/>
    <p:sldId id="9923" r:id="rId50"/>
    <p:sldId id="9924" r:id="rId51"/>
    <p:sldId id="261" r:id="rId52"/>
    <p:sldId id="262" r:id="rId53"/>
    <p:sldId id="1830" r:id="rId54"/>
    <p:sldId id="9925" r:id="rId55"/>
    <p:sldId id="1854" r:id="rId56"/>
    <p:sldId id="1807" r:id="rId57"/>
    <p:sldId id="1808" r:id="rId58"/>
    <p:sldId id="9926" r:id="rId59"/>
    <p:sldId id="1874" r:id="rId60"/>
    <p:sldId id="9927" r:id="rId61"/>
    <p:sldId id="8348" r:id="rId62"/>
    <p:sldId id="1857" r:id="rId63"/>
    <p:sldId id="9929" r:id="rId64"/>
    <p:sldId id="9930" r:id="rId65"/>
    <p:sldId id="9931" r:id="rId66"/>
    <p:sldId id="455" r:id="rId67"/>
    <p:sldId id="316" r:id="rId68"/>
    <p:sldId id="426" r:id="rId69"/>
    <p:sldId id="9932" r:id="rId70"/>
    <p:sldId id="9909" r:id="rId71"/>
    <p:sldId id="1896" r:id="rId72"/>
    <p:sldId id="9933" r:id="rId73"/>
    <p:sldId id="1790" r:id="rId74"/>
    <p:sldId id="9934" r:id="rId75"/>
    <p:sldId id="1882" r:id="rId76"/>
    <p:sldId id="9935" r:id="rId77"/>
    <p:sldId id="9907" r:id="rId78"/>
    <p:sldId id="9908" r:id="rId79"/>
    <p:sldId id="9906" r:id="rId80"/>
    <p:sldId id="9936" r:id="rId81"/>
    <p:sldId id="9937" r:id="rId82"/>
    <p:sldId id="9913" r:id="rId83"/>
    <p:sldId id="1887" r:id="rId84"/>
    <p:sldId id="9939" r:id="rId85"/>
    <p:sldId id="9938" r:id="rId86"/>
    <p:sldId id="2927" r:id="rId87"/>
    <p:sldId id="1827" r:id="rId88"/>
    <p:sldId id="9940" r:id="rId89"/>
    <p:sldId id="9345" r:id="rId90"/>
    <p:sldId id="9941" r:id="rId91"/>
    <p:sldId id="891" r:id="rId92"/>
    <p:sldId id="1791" r:id="rId93"/>
    <p:sldId id="7975" r:id="rId94"/>
  </p:sldIdLst>
  <p:sldSz cx="12192000" cy="6858000"/>
  <p:notesSz cx="7315200" cy="9601200"/>
  <p:custDataLst>
    <p:tags r:id="rId9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FF"/>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7" autoAdjust="0"/>
    <p:restoredTop sz="96395" autoAdjust="0"/>
  </p:normalViewPr>
  <p:slideViewPr>
    <p:cSldViewPr>
      <p:cViewPr varScale="1">
        <p:scale>
          <a:sx n="64" d="100"/>
          <a:sy n="64" d="100"/>
        </p:scale>
        <p:origin x="90"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3667"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pPr/>
              <a:t>‹#›</a:t>
            </a:fld>
            <a:endParaRPr lang="en-US" altLang="en-US"/>
          </a:p>
        </p:txBody>
      </p:sp>
      <p:sp>
        <p:nvSpPr>
          <p:cNvPr id="2" name="Rectangle 4">
            <a:extLst>
              <a:ext uri="{FF2B5EF4-FFF2-40B4-BE49-F238E27FC236}">
                <a16:creationId xmlns:a16="http://schemas.microsoft.com/office/drawing/2014/main" id="{B2CFF52E-B4F8-77FA-B4BA-272821960E42}"/>
              </a:ext>
            </a:extLst>
          </p:cNvPr>
          <p:cNvSpPr>
            <a:spLocks noGrp="1" noChangeArrowheads="1"/>
          </p:cNvSpPr>
          <p:nvPr>
            <p:ph type="ftr" sz="quarter" idx="2"/>
          </p:nvPr>
        </p:nvSpPr>
        <p:spPr bwMode="auto">
          <a:xfrm>
            <a:off x="0" y="8986314"/>
            <a:ext cx="3401947" cy="536188"/>
          </a:xfrm>
          <a:prstGeom prst="rect">
            <a:avLst/>
          </a:prstGeom>
          <a:noFill/>
          <a:ln w="9525">
            <a:noFill/>
            <a:miter lim="800000"/>
            <a:headEnd/>
            <a:tailEnd/>
          </a:ln>
        </p:spPr>
        <p:txBody>
          <a:bodyPr vert="horz" wrap="square" lIns="112718" tIns="56361" rIns="112718" bIns="56361" numCol="1" anchor="b" anchorCtr="0" compatLnSpc="1">
            <a:prstTxWarp prst="textNoShape">
              <a:avLst/>
            </a:prstTxWarp>
          </a:bodyPr>
          <a:lstStyle>
            <a:lvl1pPr defTabSz="1065897"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3" name="Header Placeholder 1">
            <a:extLst>
              <a:ext uri="{FF2B5EF4-FFF2-40B4-BE49-F238E27FC236}">
                <a16:creationId xmlns:a16="http://schemas.microsoft.com/office/drawing/2014/main" id="{45EE0C15-4413-B440-20B2-42EE34C29487}"/>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Is America Under The Judgment of God?</a:t>
            </a:r>
          </a:p>
          <a:p>
            <a:pPr>
              <a:defRPr/>
            </a:pPr>
            <a:r>
              <a:rPr lang="en-US" sz="1700" dirty="0"/>
              <a:t>07-02-2023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fld id="{5800389A-3474-4B41-9CB2-F1B2DAE08F62}" type="datetimeFigureOut">
              <a:rPr lang="en-US"/>
              <a:pPr>
                <a:defRPr/>
              </a:pPr>
              <a:t>7/1/2023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3D084339-C7C3-4022-975D-A91B6BCBB8E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fld id="{0413A5C8-111D-4E5C-BB4C-D0F238F39719}" type="slidenum">
              <a:rPr lang="en-US" smtClean="0"/>
              <a:pPr/>
              <a:t>3</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38198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fld id="{0413A5C8-111D-4E5C-BB4C-D0F238F39719}" type="slidenum">
              <a:rPr lang="en-US" smtClean="0"/>
              <a:pPr/>
              <a:t>4</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46652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91</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44538"/>
            <a:ext cx="6610350" cy="371792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93</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776912B-AC69-41FE-A101-09E856C32C50}" type="slidenum">
              <a:rPr lang="en-US" altLang="en-US"/>
              <a:pPr/>
              <a:t>‹#›</a:t>
            </a:fld>
            <a:endParaRPr lang="en-US" altLang="en-US"/>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6173" y="1371600"/>
            <a:ext cx="6239655" cy="4114800"/>
          </a:xfrm>
          <a:prstGeom prst="rect">
            <a:avLst/>
          </a:prstGeom>
          <a:noFill/>
          <a:ln w="9525">
            <a:noFill/>
            <a:miter lim="800000"/>
            <a:headEnd/>
            <a:tailEnd/>
          </a:ln>
        </p:spPr>
      </p:pic>
      <p:sp>
        <p:nvSpPr>
          <p:cNvPr id="14338" name="Title 1"/>
          <p:cNvSpPr>
            <a:spLocks noGrp="1"/>
          </p:cNvSpPr>
          <p:nvPr>
            <p:ph type="ctrTitle" sz="quarter"/>
          </p:nvPr>
        </p:nvSpPr>
        <p:spPr>
          <a:xfrm>
            <a:off x="1371600" y="152400"/>
            <a:ext cx="9448800" cy="1143000"/>
          </a:xfrm>
        </p:spPr>
        <p:txBody>
          <a:bodyPr/>
          <a:lstStyle/>
          <a:p>
            <a:pPr eaLnBrk="1" hangingPunct="1"/>
            <a:r>
              <a:rPr lang="en-US" dirty="0">
                <a:latin typeface="Calibri" pitchFamily="34" charset="0"/>
                <a:cs typeface="Calibri" pitchFamily="34" charset="0"/>
              </a:rPr>
              <a:t>Is America Under The Judgment of God?</a:t>
            </a:r>
          </a:p>
        </p:txBody>
      </p:sp>
      <p:sp>
        <p:nvSpPr>
          <p:cNvPr id="3075" name="Subtitle 2"/>
          <p:cNvSpPr>
            <a:spLocks noGrp="1"/>
          </p:cNvSpPr>
          <p:nvPr>
            <p:ph type="subTitle" sz="quarter" idx="1"/>
          </p:nvPr>
        </p:nvSpPr>
        <p:spPr>
          <a:xfrm>
            <a:off x="2343150" y="5638800"/>
            <a:ext cx="7505700" cy="990600"/>
          </a:xfrm>
        </p:spPr>
        <p:txBody>
          <a:bodyPr/>
          <a:lstStyle/>
          <a:p>
            <a:pPr eaLnBrk="1" hangingPunct="1">
              <a:spcBef>
                <a:spcPts val="0"/>
              </a:spcBef>
            </a:pPr>
            <a:r>
              <a:rPr lang="en-US" altLang="en-US" dirty="0">
                <a:latin typeface="Calibri" panose="020F0502020204030204" pitchFamily="34" charset="0"/>
              </a:rPr>
              <a:t>Andrew Marshall Woods, Th.M., JD., PhD.</a:t>
            </a:r>
          </a:p>
          <a:p>
            <a:pPr eaLnBrk="1" hangingPunct="1">
              <a:spcBef>
                <a:spcPts val="0"/>
              </a:spcBef>
            </a:pPr>
            <a:r>
              <a:rPr lang="en-US" altLang="en-US" dirty="0">
                <a:latin typeface="Calibri" panose="020F0502020204030204" pitchFamily="34" charset="0"/>
              </a:rPr>
              <a:t>Sr. Pastor, Sugar Land Bible Church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914400" y="228600"/>
            <a:ext cx="10363200" cy="109728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Sin</a:t>
            </a:r>
            <a:br>
              <a:rPr lang="en-US" dirty="0">
                <a:effectLst>
                  <a:outerShdw blurRad="38100" dist="38100" dir="2700000" algn="tl">
                    <a:srgbClr val="000000">
                      <a:alpha val="43137"/>
                    </a:srgbClr>
                  </a:outerShdw>
                </a:effectLst>
                <a:latin typeface="Calibri" pitchFamily="34" charset="0"/>
                <a:cs typeface="Calibri" pitchFamily="34" charset="0"/>
              </a:rPr>
            </a:br>
            <a:r>
              <a:rPr lang="en-US" sz="2800" dirty="0">
                <a:solidFill>
                  <a:schemeClr val="tx1"/>
                </a:solidFill>
                <a:effectLst>
                  <a:outerShdw blurRad="38100" dist="38100" dir="2700000" algn="tl">
                    <a:srgbClr val="000000">
                      <a:alpha val="43137"/>
                    </a:srgbClr>
                  </a:outerShdw>
                </a:effectLst>
                <a:latin typeface="Calibri" pitchFamily="34" charset="0"/>
                <a:ea typeface="+mn-ea"/>
                <a:cs typeface="Calibri" pitchFamily="34" charset="0"/>
              </a:rPr>
              <a:t>(1:18–3:20)</a:t>
            </a:r>
            <a:endParaRPr lang="en-US" sz="3600" dirty="0">
              <a:solidFill>
                <a:schemeClr val="tx1"/>
              </a:solidFill>
              <a:effectLst>
                <a:outerShdw blurRad="38100" dist="38100" dir="2700000" algn="tl">
                  <a:srgbClr val="000000">
                    <a:alpha val="43137"/>
                  </a:srgbClr>
                </a:outerShdw>
              </a:effectLst>
              <a:latin typeface="Calibri" pitchFamily="34" charset="0"/>
              <a:ea typeface="+mn-ea"/>
              <a:cs typeface="Calibri" pitchFamily="34" charset="0"/>
            </a:endParaRPr>
          </a:p>
        </p:txBody>
      </p:sp>
      <p:sp>
        <p:nvSpPr>
          <p:cNvPr id="23555" name="Rectangle 3"/>
          <p:cNvSpPr>
            <a:spLocks noGrp="1" noChangeArrowheads="1"/>
          </p:cNvSpPr>
          <p:nvPr>
            <p:ph type="body" idx="4294967295"/>
          </p:nvPr>
        </p:nvSpPr>
        <p:spPr>
          <a:xfrm>
            <a:off x="636028" y="2057400"/>
            <a:ext cx="7364972" cy="4038600"/>
          </a:xfrm>
        </p:spPr>
        <p:txBody>
          <a:bodyPr/>
          <a:lstStyle/>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Condemnation of the Gentile (1:18-32)</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itchFamily="34" charset="0"/>
                <a:cs typeface="Calibri" pitchFamily="34" charset="0"/>
              </a:rPr>
              <a:t>Condemnation of the moralist (2:1-16)</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itchFamily="34" charset="0"/>
                <a:cs typeface="Calibri" pitchFamily="34" charset="0"/>
              </a:rPr>
              <a:t>Condemnation of the Jew (2:17–3:8)</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itchFamily="34" charset="0"/>
                <a:cs typeface="Calibri" pitchFamily="34" charset="0"/>
              </a:rPr>
              <a:t>Condemnation of the world (3:9-20)</a:t>
            </a:r>
          </a:p>
        </p:txBody>
      </p:sp>
      <p:pic>
        <p:nvPicPr>
          <p:cNvPr id="5" name="Picture 2" descr="http://t2.gstatic.com/images?q=tbn:ANd9GcS1mVJUm57sMvy7dZGgjXcqGUKMZZ_yuo5EvZm_IHst9scYnWL5t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524000"/>
            <a:ext cx="3707372" cy="4572000"/>
          </a:xfrm>
          <a:prstGeom prst="ellipse">
            <a:avLst/>
          </a:prstGeom>
          <a:ln>
            <a:noFill/>
          </a:ln>
          <a:effectLst>
            <a:softEdge rad="112500"/>
          </a:effectLst>
        </p:spPr>
      </p:pic>
    </p:spTree>
    <p:extLst>
      <p:ext uri="{BB962C8B-B14F-4D97-AF65-F5344CB8AC3E}">
        <p14:creationId xmlns:p14="http://schemas.microsoft.com/office/powerpoint/2010/main" val="3181565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28600"/>
            <a:ext cx="3352800" cy="914400"/>
          </a:xfrm>
        </p:spPr>
        <p:txBody>
          <a:bodyPr/>
          <a:lstStyle/>
          <a:p>
            <a:pPr algn="ctr"/>
            <a:r>
              <a:rPr lang="en-US" sz="4000" dirty="0">
                <a:effectLst>
                  <a:outerShdw blurRad="38100" dist="38100" dir="2700000" algn="tl">
                    <a:srgbClr val="000000">
                      <a:alpha val="43137"/>
                    </a:srgbClr>
                  </a:outerShdw>
                </a:effectLst>
                <a:latin typeface="Calibri" pitchFamily="34" charset="0"/>
                <a:cs typeface="Calibri" pitchFamily="34" charset="0"/>
              </a:rPr>
              <a:t>Preview</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609600" y="2472690"/>
            <a:ext cx="3657600" cy="1912620"/>
          </a:xfrm>
        </p:spPr>
        <p:txBody>
          <a:bodyPr/>
          <a:lstStyle/>
          <a:p>
            <a:pPr marL="457200" indent="-4572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Bad News</a:t>
            </a:r>
          </a:p>
          <a:p>
            <a:pPr marL="457200" indent="-4572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Good News</a:t>
            </a:r>
          </a:p>
        </p:txBody>
      </p:sp>
      <p:pic>
        <p:nvPicPr>
          <p:cNvPr id="4"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5" y="1219200"/>
            <a:ext cx="7769244" cy="5486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28600"/>
            <a:ext cx="3352800" cy="914400"/>
          </a:xfrm>
        </p:spPr>
        <p:txBody>
          <a:bodyPr/>
          <a:lstStyle/>
          <a:p>
            <a:pPr algn="ctr"/>
            <a:r>
              <a:rPr lang="en-US" sz="4000" dirty="0">
                <a:effectLst>
                  <a:outerShdw blurRad="38100" dist="38100" dir="2700000" algn="tl">
                    <a:srgbClr val="000000">
                      <a:alpha val="43137"/>
                    </a:srgbClr>
                  </a:outerShdw>
                </a:effectLst>
                <a:latin typeface="Calibri" pitchFamily="34" charset="0"/>
                <a:cs typeface="Calibri" pitchFamily="34" charset="0"/>
              </a:rPr>
              <a:t>Preview</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609600" y="2472690"/>
            <a:ext cx="3657600" cy="1912620"/>
          </a:xfrm>
        </p:spPr>
        <p:txBody>
          <a:bodyPr/>
          <a:lstStyle/>
          <a:p>
            <a:pPr marL="457200" indent="-457200">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Bad News</a:t>
            </a:r>
          </a:p>
          <a:p>
            <a:pPr marL="457200" indent="-4572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Good News</a:t>
            </a:r>
          </a:p>
        </p:txBody>
      </p:sp>
      <p:pic>
        <p:nvPicPr>
          <p:cNvPr id="4"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5" y="1219200"/>
            <a:ext cx="7769244" cy="5486400"/>
          </a:xfrm>
          <a:prstGeom prst="rect">
            <a:avLst/>
          </a:prstGeom>
          <a:noFill/>
          <a:ln w="9525">
            <a:noFill/>
            <a:miter lim="800000"/>
            <a:headEnd/>
            <a:tailEnd/>
          </a:ln>
        </p:spPr>
      </p:pic>
    </p:spTree>
    <p:extLst>
      <p:ext uri="{BB962C8B-B14F-4D97-AF65-F5344CB8AC3E}">
        <p14:creationId xmlns:p14="http://schemas.microsoft.com/office/powerpoint/2010/main" val="382154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09600" y="228600"/>
            <a:ext cx="10972800" cy="8382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Condemnation of the Gentile (1:18-32)</a:t>
            </a:r>
          </a:p>
        </p:txBody>
      </p:sp>
      <p:sp>
        <p:nvSpPr>
          <p:cNvPr id="25603" name="Rectangle 3"/>
          <p:cNvSpPr>
            <a:spLocks noGrp="1" noChangeArrowheads="1"/>
          </p:cNvSpPr>
          <p:nvPr>
            <p:ph type="body" idx="4294967295"/>
          </p:nvPr>
        </p:nvSpPr>
        <p:spPr>
          <a:xfrm>
            <a:off x="609600" y="1600200"/>
            <a:ext cx="8305800" cy="402336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self-revelation in creation renders mankind inexcusable (19-20)</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Results of mankind’s rejection of God (21-23)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pic>
        <p:nvPicPr>
          <p:cNvPr id="24580" name="Picture 5" descr="C:\Users\awoods\Pictures\Microsoft Clip Organizer\pe07654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1742410"/>
            <a:ext cx="2286000" cy="382019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09600" y="228600"/>
            <a:ext cx="10972800" cy="8382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Condemnation of the Gentile (1:18-32)</a:t>
            </a:r>
          </a:p>
        </p:txBody>
      </p:sp>
      <p:sp>
        <p:nvSpPr>
          <p:cNvPr id="25603" name="Rectangle 3"/>
          <p:cNvSpPr>
            <a:spLocks noGrp="1" noChangeArrowheads="1"/>
          </p:cNvSpPr>
          <p:nvPr>
            <p:ph type="body" idx="4294967295"/>
          </p:nvPr>
        </p:nvSpPr>
        <p:spPr>
          <a:xfrm>
            <a:off x="609600" y="1600200"/>
            <a:ext cx="8458200" cy="4023360"/>
          </a:xfrm>
        </p:spPr>
        <p:txBody>
          <a:bodyPr/>
          <a:lstStyle/>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Revelation of and reason for God’s wrath (18)</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self-revelation in creation renders mankind inexcusable (19-20)</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Results of mankind’s rejection of God (21-23)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pic>
        <p:nvPicPr>
          <p:cNvPr id="24580" name="Picture 5" descr="C:\Users\awoods\Pictures\Microsoft Clip Organizer\pe07654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1742410"/>
            <a:ext cx="2286000" cy="3820190"/>
          </a:xfrm>
          <a:prstGeom prst="rect">
            <a:avLst/>
          </a:prstGeom>
          <a:noFill/>
          <a:ln w="9525">
            <a:noFill/>
            <a:miter lim="800000"/>
            <a:headEnd/>
            <a:tailEnd/>
          </a:ln>
        </p:spPr>
      </p:pic>
    </p:spTree>
    <p:extLst>
      <p:ext uri="{BB962C8B-B14F-4D97-AF65-F5344CB8AC3E}">
        <p14:creationId xmlns:p14="http://schemas.microsoft.com/office/powerpoint/2010/main" val="423307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609600" y="228600"/>
            <a:ext cx="109728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p:txBody>
      </p:sp>
      <p:sp>
        <p:nvSpPr>
          <p:cNvPr id="27651" name="Rectangle 3"/>
          <p:cNvSpPr>
            <a:spLocks noGrp="1" noChangeArrowheads="1"/>
          </p:cNvSpPr>
          <p:nvPr>
            <p:ph type="body" idx="4294967295"/>
          </p:nvPr>
        </p:nvSpPr>
        <p:spPr>
          <a:xfrm>
            <a:off x="609600" y="1641475"/>
            <a:ext cx="6629400" cy="4663440"/>
          </a:xfrm>
        </p:spPr>
        <p:txBody>
          <a:bodyPr/>
          <a:lstStyle/>
          <a:p>
            <a:pPr marL="457200" indent="-457200">
              <a:spcBef>
                <a:spcPts val="1200"/>
              </a:spcBef>
              <a:spcAft>
                <a:spcPts val="1200"/>
              </a:spcAft>
            </a:pPr>
            <a:r>
              <a:rPr lang="en-US" dirty="0">
                <a:latin typeface="Calibri" pitchFamily="34" charset="0"/>
                <a:ea typeface="Calibri" pitchFamily="34" charset="0"/>
                <a:cs typeface="Calibri" pitchFamily="34" charset="0"/>
              </a:rPr>
              <a:t>Revelation of God’s wrath (18a)</a:t>
            </a:r>
          </a:p>
          <a:p>
            <a:pPr marL="914400" lvl="1" indent="-457200">
              <a:spcBef>
                <a:spcPts val="1200"/>
              </a:spcBef>
              <a:spcAft>
                <a:spcPts val="1200"/>
              </a:spcAft>
            </a:pPr>
            <a:r>
              <a:rPr lang="en-US" i="1" dirty="0" err="1">
                <a:latin typeface="Calibri" pitchFamily="34" charset="0"/>
                <a:ea typeface="Calibri" pitchFamily="34" charset="0"/>
                <a:cs typeface="Calibri" pitchFamily="34" charset="0"/>
              </a:rPr>
              <a:t>Apokalypsis</a:t>
            </a:r>
            <a:endParaRPr lang="en-US" i="1" dirty="0">
              <a:latin typeface="Calibri" pitchFamily="34" charset="0"/>
              <a:ea typeface="Calibri" pitchFamily="34" charset="0"/>
              <a:cs typeface="Calibri" pitchFamily="34" charset="0"/>
            </a:endParaRPr>
          </a:p>
          <a:p>
            <a:pPr marL="914400" lvl="1" indent="-457200">
              <a:spcBef>
                <a:spcPts val="1200"/>
              </a:spcBef>
              <a:spcAft>
                <a:spcPts val="1200"/>
              </a:spcAft>
            </a:pPr>
            <a:r>
              <a:rPr lang="en-US" i="1" dirty="0" err="1">
                <a:latin typeface="Calibri" pitchFamily="34" charset="0"/>
                <a:ea typeface="Calibri" pitchFamily="34" charset="0"/>
                <a:cs typeface="Calibri" pitchFamily="34" charset="0"/>
              </a:rPr>
              <a:t>Orgē</a:t>
            </a:r>
            <a:endParaRPr lang="en-US" i="1" dirty="0">
              <a:latin typeface="Calibri" pitchFamily="34" charset="0"/>
              <a:ea typeface="Calibri" pitchFamily="34" charset="0"/>
              <a:cs typeface="Calibri" pitchFamily="34" charset="0"/>
            </a:endParaRPr>
          </a:p>
          <a:p>
            <a:pPr marL="457200" indent="-457200">
              <a:spcBef>
                <a:spcPts val="1200"/>
              </a:spcBef>
              <a:spcAft>
                <a:spcPts val="1200"/>
              </a:spcAft>
            </a:pPr>
            <a:r>
              <a:rPr lang="en-US" dirty="0">
                <a:latin typeface="Calibri" pitchFamily="34" charset="0"/>
                <a:ea typeface="Calibri" pitchFamily="34" charset="0"/>
                <a:cs typeface="Calibri" pitchFamily="34" charset="0"/>
              </a:rPr>
              <a:t>Reason for God’s wrath (18b)</a:t>
            </a:r>
          </a:p>
          <a:p>
            <a:pPr marL="914400" lvl="1" indent="-457200">
              <a:spcBef>
                <a:spcPts val="1200"/>
              </a:spcBef>
              <a:spcAft>
                <a:spcPts val="1200"/>
              </a:spcAft>
            </a:pPr>
            <a:r>
              <a:rPr lang="en-US" dirty="0">
                <a:latin typeface="Calibri" pitchFamily="34" charset="0"/>
                <a:ea typeface="Calibri" pitchFamily="34" charset="0"/>
                <a:cs typeface="Calibri" pitchFamily="34" charset="0"/>
              </a:rPr>
              <a:t>Ungodliness; unrighteousness</a:t>
            </a:r>
          </a:p>
          <a:p>
            <a:pPr marL="914400" lvl="1" indent="-457200">
              <a:spcBef>
                <a:spcPts val="1200"/>
              </a:spcBef>
              <a:spcAft>
                <a:spcPts val="1200"/>
              </a:spcAft>
            </a:pPr>
            <a:r>
              <a:rPr lang="en-US" dirty="0">
                <a:latin typeface="Calibri" pitchFamily="34" charset="0"/>
                <a:ea typeface="Calibri" pitchFamily="34" charset="0"/>
                <a:cs typeface="Calibri" pitchFamily="34" charset="0"/>
              </a:rPr>
              <a:t>Suppressing truth</a:t>
            </a:r>
          </a:p>
        </p:txBody>
      </p:sp>
      <p:pic>
        <p:nvPicPr>
          <p:cNvPr id="256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1941060"/>
            <a:ext cx="4114800" cy="2975880"/>
          </a:xfrm>
          <a:prstGeom prst="rect">
            <a:avLst/>
          </a:prstGeom>
          <a:noFill/>
          <a:ln w="9525">
            <a:solidFill>
              <a:schemeClr val="tx1"/>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609600" y="228600"/>
            <a:ext cx="109728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p:txBody>
      </p:sp>
      <p:sp>
        <p:nvSpPr>
          <p:cNvPr id="27651" name="Rectangle 3"/>
          <p:cNvSpPr>
            <a:spLocks noGrp="1" noChangeArrowheads="1"/>
          </p:cNvSpPr>
          <p:nvPr>
            <p:ph type="body" idx="4294967295"/>
          </p:nvPr>
        </p:nvSpPr>
        <p:spPr>
          <a:xfrm>
            <a:off x="609600" y="1641475"/>
            <a:ext cx="6629400" cy="4663440"/>
          </a:xfrm>
        </p:spPr>
        <p:txBody>
          <a:bodyPr/>
          <a:lstStyle/>
          <a:p>
            <a:pPr marL="457200" indent="-457200">
              <a:spcBef>
                <a:spcPts val="1200"/>
              </a:spcBef>
              <a:spcAft>
                <a:spcPts val="1200"/>
              </a:spcAft>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Revelation</a:t>
            </a:r>
            <a:r>
              <a:rPr lang="en-US" dirty="0">
                <a:latin typeface="Calibri" pitchFamily="34" charset="0"/>
                <a:ea typeface="Calibri" pitchFamily="34" charset="0"/>
                <a:cs typeface="Calibri" pitchFamily="34" charset="0"/>
              </a:rPr>
              <a:t> of God’s wrath (18a)</a:t>
            </a:r>
          </a:p>
          <a:p>
            <a:pPr marL="914400" lvl="1" indent="-457200">
              <a:spcBef>
                <a:spcPts val="1200"/>
              </a:spcBef>
              <a:spcAft>
                <a:spcPts val="1200"/>
              </a:spcAft>
            </a:pPr>
            <a:r>
              <a:rPr lang="en-US" i="1" dirty="0" err="1">
                <a:latin typeface="Calibri" pitchFamily="34" charset="0"/>
                <a:ea typeface="Calibri" pitchFamily="34" charset="0"/>
                <a:cs typeface="Calibri" pitchFamily="34" charset="0"/>
              </a:rPr>
              <a:t>Apokalypsis</a:t>
            </a:r>
            <a:endParaRPr lang="en-US" i="1" dirty="0">
              <a:latin typeface="Calibri" pitchFamily="34" charset="0"/>
              <a:ea typeface="Calibri" pitchFamily="34" charset="0"/>
              <a:cs typeface="Calibri" pitchFamily="34" charset="0"/>
            </a:endParaRPr>
          </a:p>
          <a:p>
            <a:pPr marL="914400" lvl="1" indent="-457200">
              <a:spcBef>
                <a:spcPts val="1200"/>
              </a:spcBef>
              <a:spcAft>
                <a:spcPts val="1200"/>
              </a:spcAft>
            </a:pPr>
            <a:r>
              <a:rPr lang="en-US" i="1" dirty="0" err="1">
                <a:latin typeface="Calibri" pitchFamily="34" charset="0"/>
                <a:ea typeface="Calibri" pitchFamily="34" charset="0"/>
                <a:cs typeface="Calibri" pitchFamily="34" charset="0"/>
              </a:rPr>
              <a:t>Orgē</a:t>
            </a:r>
            <a:endParaRPr lang="en-US" i="1" dirty="0">
              <a:latin typeface="Calibri" pitchFamily="34" charset="0"/>
              <a:ea typeface="Calibri" pitchFamily="34" charset="0"/>
              <a:cs typeface="Calibri" pitchFamily="34" charset="0"/>
            </a:endParaRPr>
          </a:p>
          <a:p>
            <a:pPr marL="457200" indent="-457200">
              <a:spcBef>
                <a:spcPts val="1200"/>
              </a:spcBef>
              <a:spcAft>
                <a:spcPts val="1200"/>
              </a:spcAft>
            </a:pPr>
            <a:r>
              <a:rPr lang="en-US" dirty="0">
                <a:latin typeface="Calibri" pitchFamily="34" charset="0"/>
                <a:ea typeface="Calibri" pitchFamily="34" charset="0"/>
                <a:cs typeface="Calibri" pitchFamily="34" charset="0"/>
              </a:rPr>
              <a:t>Reason for God’s wrath (18b)</a:t>
            </a:r>
          </a:p>
          <a:p>
            <a:pPr marL="914400" lvl="1" indent="-457200">
              <a:spcBef>
                <a:spcPts val="1200"/>
              </a:spcBef>
              <a:spcAft>
                <a:spcPts val="1200"/>
              </a:spcAft>
            </a:pPr>
            <a:r>
              <a:rPr lang="en-US" dirty="0">
                <a:latin typeface="Calibri" pitchFamily="34" charset="0"/>
                <a:ea typeface="Calibri" pitchFamily="34" charset="0"/>
                <a:cs typeface="Calibri" pitchFamily="34" charset="0"/>
              </a:rPr>
              <a:t>Ungodliness; unrighteousness</a:t>
            </a:r>
          </a:p>
          <a:p>
            <a:pPr marL="914400" lvl="1" indent="-457200">
              <a:spcBef>
                <a:spcPts val="1200"/>
              </a:spcBef>
              <a:spcAft>
                <a:spcPts val="1200"/>
              </a:spcAft>
            </a:pPr>
            <a:r>
              <a:rPr lang="en-US" dirty="0">
                <a:latin typeface="Calibri" pitchFamily="34" charset="0"/>
                <a:ea typeface="Calibri" pitchFamily="34" charset="0"/>
                <a:cs typeface="Calibri" pitchFamily="34" charset="0"/>
              </a:rPr>
              <a:t>Suppressing truth</a:t>
            </a:r>
          </a:p>
        </p:txBody>
      </p:sp>
      <p:pic>
        <p:nvPicPr>
          <p:cNvPr id="256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1941060"/>
            <a:ext cx="4114800" cy="29758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0791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8966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apokalypsis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Jesus Christ, which God gave Him to show to His bond-servants, the things which must soon take place; and He sent and communicated it by His angel to His bond-servant John.”</a:t>
            </a:r>
          </a:p>
        </p:txBody>
      </p:sp>
      <p:pic>
        <p:nvPicPr>
          <p:cNvPr id="5" name="Picture 4">
            <a:extLst>
              <a:ext uri="{FF2B5EF4-FFF2-40B4-BE49-F238E27FC236}">
                <a16:creationId xmlns:a16="http://schemas.microsoft.com/office/drawing/2014/main" id="{73B7573A-0221-4FA4-9CE7-24EA8F01D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3048000"/>
            <a:ext cx="2461191" cy="1828800"/>
          </a:xfrm>
          <a:prstGeom prst="rect">
            <a:avLst/>
          </a:prstGeom>
        </p:spPr>
      </p:pic>
    </p:spTree>
    <p:extLst>
      <p:ext uri="{BB962C8B-B14F-4D97-AF65-F5344CB8AC3E}">
        <p14:creationId xmlns:p14="http://schemas.microsoft.com/office/powerpoint/2010/main" val="10588461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609600" y="228600"/>
            <a:ext cx="109728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p:txBody>
      </p:sp>
      <p:sp>
        <p:nvSpPr>
          <p:cNvPr id="27651" name="Rectangle 3"/>
          <p:cNvSpPr>
            <a:spLocks noGrp="1" noChangeArrowheads="1"/>
          </p:cNvSpPr>
          <p:nvPr>
            <p:ph type="body" idx="4294967295"/>
          </p:nvPr>
        </p:nvSpPr>
        <p:spPr>
          <a:xfrm>
            <a:off x="609600" y="1641475"/>
            <a:ext cx="6629400" cy="4663440"/>
          </a:xfrm>
        </p:spPr>
        <p:txBody>
          <a:bodyPr/>
          <a:lstStyle/>
          <a:p>
            <a:pPr marL="457200" indent="-457200">
              <a:spcBef>
                <a:spcPts val="1200"/>
              </a:spcBef>
              <a:spcAft>
                <a:spcPts val="1200"/>
              </a:spcAft>
            </a:pPr>
            <a:r>
              <a:rPr lang="en-US" dirty="0">
                <a:latin typeface="Calibri" pitchFamily="34" charset="0"/>
                <a:ea typeface="Calibri" pitchFamily="34" charset="0"/>
                <a:cs typeface="Calibri" pitchFamily="34" charset="0"/>
              </a:rPr>
              <a:t>Revelation of God’s wrath (18a)</a:t>
            </a:r>
          </a:p>
          <a:p>
            <a:pPr marL="914400" lvl="1" indent="-457200">
              <a:spcBef>
                <a:spcPts val="1200"/>
              </a:spcBef>
              <a:spcAft>
                <a:spcPts val="1200"/>
              </a:spcAft>
            </a:pPr>
            <a:r>
              <a:rPr lang="en-US" i="1" dirty="0" err="1">
                <a:latin typeface="Calibri" pitchFamily="34" charset="0"/>
                <a:ea typeface="Calibri" pitchFamily="34" charset="0"/>
                <a:cs typeface="Calibri" pitchFamily="34" charset="0"/>
              </a:rPr>
              <a:t>Apokalypsis</a:t>
            </a:r>
            <a:endParaRPr lang="en-US" i="1" dirty="0">
              <a:latin typeface="Calibri" pitchFamily="34" charset="0"/>
              <a:ea typeface="Calibri" pitchFamily="34" charset="0"/>
              <a:cs typeface="Calibri" pitchFamily="34" charset="0"/>
            </a:endParaRPr>
          </a:p>
          <a:p>
            <a:pPr marL="914400" lvl="1" indent="-457200">
              <a:spcBef>
                <a:spcPts val="1200"/>
              </a:spcBef>
              <a:spcAft>
                <a:spcPts val="1200"/>
              </a:spcAft>
            </a:pPr>
            <a:r>
              <a:rPr lang="en-US" i="1" dirty="0" err="1">
                <a:latin typeface="Calibri" pitchFamily="34" charset="0"/>
                <a:ea typeface="Calibri" pitchFamily="34" charset="0"/>
                <a:cs typeface="Calibri" pitchFamily="34" charset="0"/>
              </a:rPr>
              <a:t>Orgē</a:t>
            </a:r>
            <a:endParaRPr lang="en-US" i="1" dirty="0">
              <a:latin typeface="Calibri" pitchFamily="34" charset="0"/>
              <a:ea typeface="Calibri" pitchFamily="34" charset="0"/>
              <a:cs typeface="Calibri" pitchFamily="34" charset="0"/>
            </a:endParaRPr>
          </a:p>
          <a:p>
            <a:pPr marL="457200" indent="-457200">
              <a:spcBef>
                <a:spcPts val="1200"/>
              </a:spcBef>
              <a:spcAft>
                <a:spcPts val="1200"/>
              </a:spcAft>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Reason</a:t>
            </a:r>
            <a:r>
              <a:rPr lang="en-US" dirty="0">
                <a:latin typeface="Calibri" pitchFamily="34" charset="0"/>
                <a:ea typeface="Calibri" pitchFamily="34" charset="0"/>
                <a:cs typeface="Calibri" pitchFamily="34" charset="0"/>
              </a:rPr>
              <a:t> for God’s wrath (18b)</a:t>
            </a:r>
          </a:p>
          <a:p>
            <a:pPr marL="914400" lvl="1" indent="-457200">
              <a:spcBef>
                <a:spcPts val="1200"/>
              </a:spcBef>
              <a:spcAft>
                <a:spcPts val="1200"/>
              </a:spcAft>
            </a:pPr>
            <a:r>
              <a:rPr lang="en-US" dirty="0">
                <a:latin typeface="Calibri" pitchFamily="34" charset="0"/>
                <a:ea typeface="Calibri" pitchFamily="34" charset="0"/>
                <a:cs typeface="Calibri" pitchFamily="34" charset="0"/>
              </a:rPr>
              <a:t>Ungodliness; unrighteousness</a:t>
            </a:r>
          </a:p>
          <a:p>
            <a:pPr marL="914400" lvl="1" indent="-457200">
              <a:spcBef>
                <a:spcPts val="1200"/>
              </a:spcBef>
              <a:spcAft>
                <a:spcPts val="1200"/>
              </a:spcAft>
            </a:pPr>
            <a:r>
              <a:rPr lang="en-US" dirty="0">
                <a:latin typeface="Calibri" pitchFamily="34" charset="0"/>
                <a:ea typeface="Calibri" pitchFamily="34" charset="0"/>
                <a:cs typeface="Calibri" pitchFamily="34" charset="0"/>
              </a:rPr>
              <a:t>Suppressing truth</a:t>
            </a:r>
          </a:p>
        </p:txBody>
      </p:sp>
      <p:pic>
        <p:nvPicPr>
          <p:cNvPr id="256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1941060"/>
            <a:ext cx="4114800" cy="29758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67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09600" y="228600"/>
            <a:ext cx="10972800" cy="8382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Condemnation of the Gentile (1:18-32)</a:t>
            </a:r>
          </a:p>
        </p:txBody>
      </p:sp>
      <p:sp>
        <p:nvSpPr>
          <p:cNvPr id="25603" name="Rectangle 3"/>
          <p:cNvSpPr>
            <a:spLocks noGrp="1" noChangeArrowheads="1"/>
          </p:cNvSpPr>
          <p:nvPr>
            <p:ph type="body" idx="4294967295"/>
          </p:nvPr>
        </p:nvSpPr>
        <p:spPr>
          <a:xfrm>
            <a:off x="609600" y="1600200"/>
            <a:ext cx="8458200" cy="402336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God’s self-revelation in creation renders mankind inexcusable (19-20)</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Results of mankind’s rejection of God (21-23)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pic>
        <p:nvPicPr>
          <p:cNvPr id="24580" name="Picture 5" descr="C:\Users\awoods\Pictures\Microsoft Clip Organizer\pe07654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1742410"/>
            <a:ext cx="2286000" cy="3820190"/>
          </a:xfrm>
          <a:prstGeom prst="rect">
            <a:avLst/>
          </a:prstGeom>
          <a:noFill/>
          <a:ln w="9525">
            <a:noFill/>
            <a:miter lim="800000"/>
            <a:headEnd/>
            <a:tailEnd/>
          </a:ln>
        </p:spPr>
      </p:pic>
    </p:spTree>
    <p:extLst>
      <p:ext uri="{BB962C8B-B14F-4D97-AF65-F5344CB8AC3E}">
        <p14:creationId xmlns:p14="http://schemas.microsoft.com/office/powerpoint/2010/main" val="1379399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1447802"/>
            <a:ext cx="7696201" cy="4868917"/>
          </a:xfrm>
          <a:prstGeom prst="rect">
            <a:avLst/>
          </a:prstGeom>
          <a:noFill/>
          <a:ln w="9525">
            <a:noFill/>
            <a:miter lim="800000"/>
            <a:headEnd/>
            <a:tailEnd/>
          </a:ln>
        </p:spPr>
      </p:pic>
      <p:sp>
        <p:nvSpPr>
          <p:cNvPr id="194564" name="Text Box 13"/>
          <p:cNvSpPr txBox="1">
            <a:spLocks noChangeArrowheads="1"/>
          </p:cNvSpPr>
          <p:nvPr/>
        </p:nvSpPr>
        <p:spPr bwMode="auto">
          <a:xfrm>
            <a:off x="609600" y="1600200"/>
            <a:ext cx="7696200" cy="3383280"/>
          </a:xfrm>
          <a:prstGeom prst="rect">
            <a:avLst/>
          </a:prstGeom>
          <a:noFill/>
          <a:ln w="9525">
            <a:noFill/>
            <a:miter lim="800000"/>
            <a:headEnd/>
            <a:tailEnd/>
          </a:ln>
        </p:spPr>
        <p:txBody>
          <a:bodyPr lIns="92075" tIns="46038" rIns="92075" bIns="46038"/>
          <a:lstStyle/>
          <a:p>
            <a:pPr algn="just" eaLnBrk="0" hangingPunct="0">
              <a:spcBef>
                <a:spcPct val="50000"/>
              </a:spcBef>
              <a:buClr>
                <a:schemeClr val="tx2"/>
              </a:buClr>
              <a:buFont typeface="Wingdings" pitchFamily="2" charset="2"/>
              <a:buNone/>
            </a:pPr>
            <a:r>
              <a:rPr lang="en-US" sz="3600" dirty="0">
                <a:solidFill>
                  <a:schemeClr val="bg2"/>
                </a:solidFill>
                <a:latin typeface="Calibri" pitchFamily="34" charset="0"/>
              </a:rPr>
              <a:t>“As nations cannot be rewarded or punished in the next world, so they must be in </a:t>
            </a:r>
            <a:r>
              <a:rPr lang="en-US" sz="3600" b="1" i="1" dirty="0">
                <a:solidFill>
                  <a:schemeClr val="bg2"/>
                </a:solidFill>
                <a:latin typeface="Calibri" pitchFamily="34" charset="0"/>
              </a:rPr>
              <a:t>this</a:t>
            </a:r>
            <a:r>
              <a:rPr lang="en-US" sz="3600" dirty="0">
                <a:solidFill>
                  <a:schemeClr val="bg2"/>
                </a:solidFill>
                <a:latin typeface="Calibri" pitchFamily="34" charset="0"/>
              </a:rPr>
              <a:t>. By an inevitable chain of causes and effects, providence punishes national sins by national calamites.” [italics added]</a:t>
            </a:r>
          </a:p>
        </p:txBody>
      </p:sp>
      <p:sp>
        <p:nvSpPr>
          <p:cNvPr id="5" name="Rectangle 4"/>
          <p:cNvSpPr/>
          <p:nvPr/>
        </p:nvSpPr>
        <p:spPr>
          <a:xfrm>
            <a:off x="4476006" y="228602"/>
            <a:ext cx="3239990" cy="707886"/>
          </a:xfrm>
          <a:prstGeom prst="rect">
            <a:avLst/>
          </a:prstGeom>
        </p:spPr>
        <p:txBody>
          <a:bodyPr wrap="none">
            <a:spAutoFit/>
          </a:bodyPr>
          <a:lstStyle/>
          <a:p>
            <a:pPr algn="ctr">
              <a:defRPr/>
            </a:pPr>
            <a:r>
              <a:rPr lang="en-US" sz="4000" dirty="0">
                <a:solidFill>
                  <a:schemeClr val="tx2"/>
                </a:solidFill>
                <a:latin typeface="Calibri" pitchFamily="34" charset="0"/>
                <a:ea typeface="+mj-ea"/>
                <a:cs typeface="Calibri" pitchFamily="34" charset="0"/>
              </a:rPr>
              <a:t>George Mason</a:t>
            </a:r>
          </a:p>
        </p:txBody>
      </p:sp>
      <p:pic>
        <p:nvPicPr>
          <p:cNvPr id="1026" name="Picture 2" descr="https://upload.wikimedia.org/wikipedia/commons/b/bb/George_Mason_portra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6799" y="1445344"/>
            <a:ext cx="3005601" cy="4572000"/>
          </a:xfrm>
          <a:prstGeom prst="rect">
            <a:avLst/>
          </a:prstGeom>
          <a:noFill/>
        </p:spPr>
      </p:pic>
      <p:sp>
        <p:nvSpPr>
          <p:cNvPr id="7" name="TextBox 6"/>
          <p:cNvSpPr txBox="1"/>
          <p:nvPr/>
        </p:nvSpPr>
        <p:spPr>
          <a:xfrm>
            <a:off x="838200" y="6487180"/>
            <a:ext cx="10515600" cy="274320"/>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James Madison, </a:t>
            </a:r>
            <a:r>
              <a:rPr lang="en-US" sz="1400" i="1" dirty="0">
                <a:latin typeface="Calibri" panose="020F0502020204030204" pitchFamily="34" charset="0"/>
                <a:ea typeface="Calibri" panose="020F0502020204030204" pitchFamily="34" charset="0"/>
                <a:cs typeface="Calibri" panose="020F0502020204030204" pitchFamily="34" charset="0"/>
              </a:rPr>
              <a:t>The Papers of James Madison</a:t>
            </a:r>
            <a:r>
              <a:rPr lang="en-US" sz="1400" dirty="0">
                <a:latin typeface="Calibri" panose="020F0502020204030204" pitchFamily="34" charset="0"/>
                <a:ea typeface="Calibri" panose="020F0502020204030204" pitchFamily="34" charset="0"/>
                <a:cs typeface="Calibri" panose="020F0502020204030204" pitchFamily="34" charset="0"/>
              </a:rPr>
              <a:t>, ed. Henry Gilpin, vol. 3 (Washington: </a:t>
            </a:r>
            <a:r>
              <a:rPr lang="en-US" sz="1400" dirty="0" err="1">
                <a:latin typeface="Calibri" panose="020F0502020204030204" pitchFamily="34" charset="0"/>
                <a:ea typeface="Calibri" panose="020F0502020204030204" pitchFamily="34" charset="0"/>
                <a:cs typeface="Calibri" panose="020F0502020204030204" pitchFamily="34" charset="0"/>
              </a:rPr>
              <a:t>Langtree</a:t>
            </a:r>
            <a:r>
              <a:rPr lang="en-US" sz="1400" dirty="0">
                <a:latin typeface="Calibri" panose="020F0502020204030204" pitchFamily="34" charset="0"/>
                <a:ea typeface="Calibri" panose="020F0502020204030204" pitchFamily="34" charset="0"/>
                <a:cs typeface="Calibri" panose="020F0502020204030204" pitchFamily="34" charset="0"/>
              </a:rPr>
              <a:t> and O'Sullivan, 1840), 1391, August 22, 1787.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14400" y="228600"/>
            <a:ext cx="10972800" cy="1295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God’s Self-Revelation in Creation Renders </a:t>
            </a:r>
            <a:br>
              <a:rPr lang="en-US" sz="4000" dirty="0">
                <a:effectLst>
                  <a:outerShdw blurRad="38100" dist="38100" dir="2700000" algn="tl">
                    <a:srgbClr val="000000">
                      <a:alpha val="43137"/>
                    </a:srgbClr>
                  </a:outerShdw>
                </a:effectLst>
                <a:latin typeface="Calibri" pitchFamily="34" charset="0"/>
                <a:cs typeface="Calibri" pitchFamily="34" charset="0"/>
              </a:rPr>
            </a:br>
            <a:r>
              <a:rPr lang="en-US" sz="4000" dirty="0">
                <a:effectLst>
                  <a:outerShdw blurRad="38100" dist="38100" dir="2700000" algn="tl">
                    <a:srgbClr val="000000">
                      <a:alpha val="43137"/>
                    </a:srgbClr>
                  </a:outerShdw>
                </a:effectLst>
                <a:latin typeface="Calibri" pitchFamily="34" charset="0"/>
                <a:cs typeface="Calibri" pitchFamily="34" charset="0"/>
              </a:rPr>
              <a:t>Mankind Inexcusable (19-20)</a:t>
            </a:r>
          </a:p>
        </p:txBody>
      </p:sp>
      <p:sp>
        <p:nvSpPr>
          <p:cNvPr id="29699" name="Rectangle 3"/>
          <p:cNvSpPr>
            <a:spLocks noGrp="1" noChangeArrowheads="1"/>
          </p:cNvSpPr>
          <p:nvPr>
            <p:ph type="body" idx="4294967295"/>
          </p:nvPr>
        </p:nvSpPr>
        <p:spPr>
          <a:xfrm>
            <a:off x="609600" y="2081328"/>
            <a:ext cx="7543800" cy="2262071"/>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 disclosure in creation (19-20a)</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 disclosure renders mankind accountable (20b)</a:t>
            </a:r>
          </a:p>
        </p:txBody>
      </p:sp>
      <p:pic>
        <p:nvPicPr>
          <p:cNvPr id="297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57341">
            <a:off x="7988844" y="2250926"/>
            <a:ext cx="3436162" cy="32125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14400" y="228600"/>
            <a:ext cx="10972800" cy="1295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God’s Self-Revelation in Creation Renders </a:t>
            </a:r>
            <a:br>
              <a:rPr lang="en-US" sz="4000" dirty="0">
                <a:effectLst>
                  <a:outerShdw blurRad="38100" dist="38100" dir="2700000" algn="tl">
                    <a:srgbClr val="000000">
                      <a:alpha val="43137"/>
                    </a:srgbClr>
                  </a:outerShdw>
                </a:effectLst>
                <a:latin typeface="Calibri" pitchFamily="34" charset="0"/>
                <a:cs typeface="Calibri" pitchFamily="34" charset="0"/>
              </a:rPr>
            </a:br>
            <a:r>
              <a:rPr lang="en-US" sz="4000" dirty="0">
                <a:effectLst>
                  <a:outerShdw blurRad="38100" dist="38100" dir="2700000" algn="tl">
                    <a:srgbClr val="000000">
                      <a:alpha val="43137"/>
                    </a:srgbClr>
                  </a:outerShdw>
                </a:effectLst>
                <a:latin typeface="Calibri" pitchFamily="34" charset="0"/>
                <a:cs typeface="Calibri" pitchFamily="34" charset="0"/>
              </a:rPr>
              <a:t>Mankind Inexcusable (19-20)</a:t>
            </a:r>
          </a:p>
        </p:txBody>
      </p:sp>
      <p:sp>
        <p:nvSpPr>
          <p:cNvPr id="29699" name="Rectangle 3"/>
          <p:cNvSpPr>
            <a:spLocks noGrp="1" noChangeArrowheads="1"/>
          </p:cNvSpPr>
          <p:nvPr>
            <p:ph type="body" idx="4294967295"/>
          </p:nvPr>
        </p:nvSpPr>
        <p:spPr>
          <a:xfrm>
            <a:off x="609600" y="2081328"/>
            <a:ext cx="7543800" cy="2262071"/>
          </a:xfrm>
        </p:spPr>
        <p:txBody>
          <a:bodyPr/>
          <a:lstStyle/>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God’s self disclosure in creation (19-20a)</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 disclosure renders mankind accountable (20b)</a:t>
            </a:r>
          </a:p>
        </p:txBody>
      </p:sp>
      <p:pic>
        <p:nvPicPr>
          <p:cNvPr id="297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57341">
            <a:off x="7988844" y="2250926"/>
            <a:ext cx="3436162" cy="32125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2810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FE86F-7679-DFF4-15F5-ABC2B84553A9}"/>
              </a:ext>
            </a:extLst>
          </p:cNvPr>
          <p:cNvPicPr>
            <a:picLocks noChangeAspect="1"/>
          </p:cNvPicPr>
          <p:nvPr/>
        </p:nvPicPr>
        <p:blipFill>
          <a:blip r:embed="rId2"/>
          <a:stretch>
            <a:fillRect/>
          </a:stretch>
        </p:blipFill>
        <p:spPr>
          <a:xfrm>
            <a:off x="2334654" y="228600"/>
            <a:ext cx="75226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27730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872486969"/>
              </p:ext>
            </p:extLst>
          </p:nvPr>
        </p:nvGraphicFramePr>
        <p:xfrm>
          <a:off x="574431" y="463296"/>
          <a:ext cx="11043138" cy="5943600"/>
        </p:xfrm>
        <a:graphic>
          <a:graphicData uri="http://schemas.openxmlformats.org/drawingml/2006/table">
            <a:tbl>
              <a:tblPr/>
              <a:tblGrid>
                <a:gridCol w="2743200">
                  <a:extLst>
                    <a:ext uri="{9D8B030D-6E8A-4147-A177-3AD203B41FA5}">
                      <a16:colId xmlns:a16="http://schemas.microsoft.com/office/drawing/2014/main" val="20000"/>
                    </a:ext>
                  </a:extLst>
                </a:gridCol>
                <a:gridCol w="4642338">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ts val="600"/>
                        </a:spcBef>
                        <a:spcAft>
                          <a:spcPts val="600"/>
                        </a:spcAft>
                        <a:buClr>
                          <a:schemeClr val="tx2"/>
                        </a:buClr>
                        <a:buSzPct val="75000"/>
                        <a:buFont typeface="Wingdings" pitchFamily="2" charset="2"/>
                        <a:buNone/>
                        <a:tabLst/>
                      </a:pP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32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1"/>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3"/>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0" y="228600"/>
            <a:ext cx="9144000" cy="609600"/>
          </a:xfrm>
        </p:spPr>
        <p:txBody>
          <a:bodyPr/>
          <a:lstStyle/>
          <a:p>
            <a:pPr algn="ctr"/>
            <a:r>
              <a:rPr lang="en-US" sz="4000" dirty="0">
                <a:latin typeface="Calibri" pitchFamily="34" charset="0"/>
                <a:cs typeface="Calibri" pitchFamily="34" charset="0"/>
              </a:rPr>
              <a:t>Declaration of Independence</a:t>
            </a:r>
          </a:p>
        </p:txBody>
      </p:sp>
      <p:sp>
        <p:nvSpPr>
          <p:cNvPr id="3" name="Content Placeholder 2"/>
          <p:cNvSpPr>
            <a:spLocks noGrp="1"/>
          </p:cNvSpPr>
          <p:nvPr>
            <p:ph idx="1"/>
          </p:nvPr>
        </p:nvSpPr>
        <p:spPr>
          <a:xfrm>
            <a:off x="609600" y="1066803"/>
            <a:ext cx="10972800" cy="4495798"/>
          </a:xfrm>
        </p:spPr>
        <p:txBody>
          <a:bodyPr rtlCol="0">
            <a:noAutofit/>
          </a:bodyPr>
          <a:lstStyle/>
          <a:p>
            <a:pPr marL="688975" indent="-688975" fontAlgn="auto">
              <a:spcBef>
                <a:spcPts val="0"/>
              </a:spcBef>
              <a:spcAft>
                <a:spcPts val="3600"/>
              </a:spcAft>
              <a:buClr>
                <a:schemeClr val="tx1">
                  <a:shade val="95000"/>
                </a:schemeClr>
              </a:buClr>
              <a:buSzPct val="150000"/>
              <a:buBlip>
                <a:blip r:embed="rId2"/>
              </a:buBlip>
              <a:defRPr/>
            </a:pPr>
            <a:r>
              <a:rPr lang="en-US" sz="2600" dirty="0">
                <a:latin typeface="Calibri" pitchFamily="34" charset="0"/>
                <a:cs typeface="Calibri" pitchFamily="34" charset="0"/>
              </a:rPr>
              <a:t>“the Laws of Nature and of Nature’s </a:t>
            </a:r>
            <a:r>
              <a:rPr lang="en-US" sz="2600" b="1" u="sng" dirty="0">
                <a:solidFill>
                  <a:srgbClr val="FFFFCC"/>
                </a:solidFill>
                <a:latin typeface="Calibri" pitchFamily="34" charset="0"/>
                <a:cs typeface="Calibri" pitchFamily="34" charset="0"/>
              </a:rPr>
              <a:t>God</a:t>
            </a:r>
            <a:r>
              <a:rPr lang="en-US" sz="2600" dirty="0">
                <a:latin typeface="Calibri" pitchFamily="34" charset="0"/>
                <a:cs typeface="Calibri" pitchFamily="34" charset="0"/>
              </a:rPr>
              <a:t>,” </a:t>
            </a:r>
          </a:p>
          <a:p>
            <a:pPr marL="688975" indent="-688975" fontAlgn="auto">
              <a:spcBef>
                <a:spcPts val="0"/>
              </a:spcBef>
              <a:spcAft>
                <a:spcPts val="3600"/>
              </a:spcAft>
              <a:buClr>
                <a:schemeClr val="tx1">
                  <a:shade val="95000"/>
                </a:schemeClr>
              </a:buClr>
              <a:buSzPct val="150000"/>
              <a:buBlip>
                <a:blip r:embed="rId2"/>
              </a:buBlip>
              <a:defRPr/>
            </a:pPr>
            <a:r>
              <a:rPr lang="en-US" sz="2600" dirty="0">
                <a:latin typeface="Calibri" pitchFamily="34" charset="0"/>
                <a:cs typeface="Calibri" pitchFamily="34" charset="0"/>
              </a:rPr>
              <a:t>“we hold these truths to be self evident, that all men are </a:t>
            </a:r>
            <a:r>
              <a:rPr lang="en-US" sz="2600" b="1" u="sng" dirty="0">
                <a:solidFill>
                  <a:srgbClr val="FFFFCC"/>
                </a:solidFill>
                <a:latin typeface="Calibri" pitchFamily="34" charset="0"/>
                <a:cs typeface="Calibri" pitchFamily="34" charset="0"/>
              </a:rPr>
              <a:t>created</a:t>
            </a:r>
            <a:r>
              <a:rPr lang="en-US" sz="2600" dirty="0">
                <a:latin typeface="Calibri" pitchFamily="34" charset="0"/>
                <a:cs typeface="Calibri" pitchFamily="34" charset="0"/>
              </a:rPr>
              <a:t> equal,” </a:t>
            </a:r>
          </a:p>
          <a:p>
            <a:pPr marL="688975" indent="-688975" fontAlgn="auto">
              <a:spcBef>
                <a:spcPts val="0"/>
              </a:spcBef>
              <a:spcAft>
                <a:spcPts val="3600"/>
              </a:spcAft>
              <a:buClr>
                <a:schemeClr val="tx1">
                  <a:shade val="95000"/>
                </a:schemeClr>
              </a:buClr>
              <a:buSzPct val="150000"/>
              <a:buBlip>
                <a:blip r:embed="rId2"/>
              </a:buBlip>
              <a:defRPr/>
            </a:pPr>
            <a:r>
              <a:rPr lang="en-US" sz="2600" dirty="0">
                <a:latin typeface="Calibri" pitchFamily="34" charset="0"/>
                <a:cs typeface="Calibri" pitchFamily="34" charset="0"/>
              </a:rPr>
              <a:t>“they are endowed by their </a:t>
            </a:r>
            <a:r>
              <a:rPr lang="en-US" sz="2600" b="1" u="sng" dirty="0">
                <a:solidFill>
                  <a:srgbClr val="FFFFCC"/>
                </a:solidFill>
                <a:latin typeface="Calibri" pitchFamily="34" charset="0"/>
                <a:cs typeface="Calibri" pitchFamily="34" charset="0"/>
              </a:rPr>
              <a:t>Creator</a:t>
            </a:r>
            <a:r>
              <a:rPr lang="en-US" sz="2600" dirty="0">
                <a:latin typeface="Calibri" pitchFamily="34" charset="0"/>
                <a:cs typeface="Calibri" pitchFamily="34" charset="0"/>
              </a:rPr>
              <a:t> with certain unalienable Rights,” </a:t>
            </a:r>
          </a:p>
          <a:p>
            <a:pPr marL="688975" indent="-688975" fontAlgn="auto">
              <a:spcBef>
                <a:spcPts val="0"/>
              </a:spcBef>
              <a:spcAft>
                <a:spcPts val="3600"/>
              </a:spcAft>
              <a:buClr>
                <a:schemeClr val="tx1">
                  <a:shade val="95000"/>
                </a:schemeClr>
              </a:buClr>
              <a:buSzPct val="150000"/>
              <a:buBlip>
                <a:blip r:embed="rId2"/>
              </a:buBlip>
              <a:defRPr/>
            </a:pPr>
            <a:r>
              <a:rPr lang="en-US" sz="2600" dirty="0">
                <a:latin typeface="Calibri" pitchFamily="34" charset="0"/>
                <a:cs typeface="Calibri" pitchFamily="34" charset="0"/>
              </a:rPr>
              <a:t>“appealing to the </a:t>
            </a:r>
            <a:r>
              <a:rPr lang="en-US" sz="2600" b="1" u="sng" dirty="0">
                <a:solidFill>
                  <a:srgbClr val="FFFFCC"/>
                </a:solidFill>
                <a:latin typeface="Calibri" pitchFamily="34" charset="0"/>
                <a:cs typeface="Calibri" pitchFamily="34" charset="0"/>
              </a:rPr>
              <a:t>Supreme Judge of the world </a:t>
            </a:r>
            <a:r>
              <a:rPr lang="en-US" sz="2600" dirty="0">
                <a:latin typeface="Calibri" pitchFamily="34" charset="0"/>
                <a:cs typeface="Calibri" pitchFamily="34" charset="0"/>
              </a:rPr>
              <a:t>for the rectitude of our intentions,”</a:t>
            </a:r>
          </a:p>
          <a:p>
            <a:pPr marL="688975" indent="-688975" fontAlgn="auto">
              <a:spcBef>
                <a:spcPts val="0"/>
              </a:spcBef>
              <a:spcAft>
                <a:spcPts val="3600"/>
              </a:spcAft>
              <a:buClr>
                <a:schemeClr val="tx1">
                  <a:shade val="95000"/>
                </a:schemeClr>
              </a:buClr>
              <a:buSzPct val="150000"/>
              <a:buBlip>
                <a:blip r:embed="rId2"/>
              </a:buBlip>
              <a:defRPr/>
            </a:pPr>
            <a:r>
              <a:rPr lang="en-US" sz="2600" dirty="0">
                <a:latin typeface="Calibri" pitchFamily="34" charset="0"/>
                <a:cs typeface="Calibri" pitchFamily="34" charset="0"/>
              </a:rPr>
              <a:t>“with firm reliance on the protection of </a:t>
            </a:r>
            <a:r>
              <a:rPr lang="en-US" sz="2600" b="1" u="sng" dirty="0">
                <a:solidFill>
                  <a:srgbClr val="FFFFCC"/>
                </a:solidFill>
                <a:latin typeface="Calibri" pitchFamily="34" charset="0"/>
                <a:cs typeface="Calibri" pitchFamily="34" charset="0"/>
              </a:rPr>
              <a:t>Divine</a:t>
            </a:r>
            <a:r>
              <a:rPr lang="en-US" sz="2600" dirty="0">
                <a:latin typeface="Calibri" pitchFamily="34" charset="0"/>
                <a:cs typeface="Calibri" pitchFamily="34" charset="0"/>
              </a:rPr>
              <a:t> Providence.”</a:t>
            </a:r>
          </a:p>
        </p:txBody>
      </p:sp>
      <p:sp>
        <p:nvSpPr>
          <p:cNvPr id="40964" name="TextBox 3"/>
          <p:cNvSpPr txBox="1">
            <a:spLocks noChangeArrowheads="1"/>
          </p:cNvSpPr>
          <p:nvPr/>
        </p:nvSpPr>
        <p:spPr bwMode="auto">
          <a:xfrm>
            <a:off x="2844800" y="6477003"/>
            <a:ext cx="6502400" cy="307975"/>
          </a:xfrm>
          <a:prstGeom prst="rect">
            <a:avLst/>
          </a:prstGeom>
          <a:noFill/>
          <a:ln w="9525">
            <a:noFill/>
            <a:miter lim="800000"/>
            <a:headEnd/>
            <a:tailEnd/>
          </a:ln>
        </p:spPr>
        <p:txBody>
          <a:bodyPr>
            <a:spAutoFit/>
          </a:bodyPr>
          <a:lstStyle/>
          <a:p>
            <a:pPr algn="ctr">
              <a:spcBef>
                <a:spcPts val="1800"/>
              </a:spcBef>
            </a:pPr>
            <a:r>
              <a:rPr lang="en-US" sz="1400" b="1" i="1" dirty="0">
                <a:latin typeface="Calibri" pitchFamily="34" charset="0"/>
                <a:cs typeface="Calibri" pitchFamily="34" charset="0"/>
              </a:rPr>
              <a:t>Church of the Holy Trinity v. U.S</a:t>
            </a:r>
            <a:r>
              <a:rPr lang="en-US" sz="1400" b="1" dirty="0">
                <a:latin typeface="Calibri" pitchFamily="34" charset="0"/>
                <a:cs typeface="Calibri" pitchFamily="34" charset="0"/>
              </a:rPr>
              <a:t>., 143 U.S. 457, 467-68 (1892)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2"/>
            <a:ext cx="3733800" cy="930243"/>
          </a:xfrm>
        </p:spPr>
        <p:txBody>
          <a:bodyPr/>
          <a:lstStyle/>
          <a:p>
            <a:pPr algn="ctr" eaLnBrk="1" hangingPunct="1"/>
            <a:r>
              <a:rPr lang="en-US" sz="4000" dirty="0">
                <a:latin typeface="Calibri" pitchFamily="34" charset="0"/>
                <a:cs typeface="Calibri" pitchFamily="34" charset="0"/>
              </a:rPr>
              <a:t>John Adams</a:t>
            </a:r>
          </a:p>
        </p:txBody>
      </p:sp>
      <p:sp>
        <p:nvSpPr>
          <p:cNvPr id="3" name="Content Placeholder 2"/>
          <p:cNvSpPr>
            <a:spLocks noGrp="1"/>
          </p:cNvSpPr>
          <p:nvPr>
            <p:ph idx="1"/>
          </p:nvPr>
        </p:nvSpPr>
        <p:spPr>
          <a:xfrm>
            <a:off x="3352800" y="1447800"/>
            <a:ext cx="82296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Rights [are] antecedent to all earthly government; Rights... cannot be repealed or restrained by human laws; Rights [are] derived from the great Legislature of the universe</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609600" y="6248400"/>
            <a:ext cx="10972800" cy="584775"/>
          </a:xfrm>
          <a:prstGeom prst="rect">
            <a:avLst/>
          </a:prstGeom>
          <a:noFill/>
          <a:ln w="9525">
            <a:noFill/>
            <a:miter lim="800000"/>
            <a:headEnd/>
            <a:tailEnd/>
          </a:ln>
        </p:spPr>
        <p:txBody>
          <a:bodyPr wrap="square">
            <a:spAutoFit/>
          </a:bodyPr>
          <a:lstStyle/>
          <a:p>
            <a:pPr algn="ctr" eaLnBrk="0" hangingPunct="0"/>
            <a:r>
              <a:rPr lang="en-US" sz="16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a:t>
            </a:r>
          </a:p>
          <a:p>
            <a:pPr algn="ctr" eaLnBrk="0" hangingPunct="0"/>
            <a:r>
              <a:rPr lang="en-US" sz="1600" dirty="0">
                <a:effectLst>
                  <a:outerShdw blurRad="38100" dist="38100" dir="2700000" algn="tl">
                    <a:srgbClr val="000000">
                      <a:alpha val="43137"/>
                    </a:srgbClr>
                  </a:outerShdw>
                </a:effectLst>
                <a:latin typeface="Calibri" pitchFamily="34" charset="0"/>
                <a:cs typeface="Calibri" pitchFamily="34" charset="0"/>
              </a:rPr>
              <a:t>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764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66800" y="6233160"/>
            <a:ext cx="10058400" cy="548640"/>
          </a:xfrm>
        </p:spPr>
        <p:txBody>
          <a:bodyPr/>
          <a:lstStyle/>
          <a:p>
            <a:pPr algn="ctr"/>
            <a:r>
              <a:rPr lang="en-US" sz="1600" dirty="0">
                <a:solidFill>
                  <a:schemeClr val="tx1"/>
                </a:solidFill>
                <a:latin typeface="Calibri" panose="020F0502020204030204" pitchFamily="34" charset="0"/>
                <a:cs typeface="Times New Roman" pitchFamily="18" charset="0"/>
              </a:rPr>
              <a:t>Speech by Attorney General Janet Reno, Newark, New Jersey, May 5, 1995.</a:t>
            </a:r>
            <a:br>
              <a:rPr lang="en-US" sz="1600" dirty="0">
                <a:solidFill>
                  <a:schemeClr val="tx1"/>
                </a:solidFill>
                <a:latin typeface="Calibri" panose="020F0502020204030204" pitchFamily="34" charset="0"/>
                <a:cs typeface="Times New Roman" pitchFamily="18" charset="0"/>
              </a:rPr>
            </a:br>
            <a:r>
              <a:rPr lang="en-US" sz="1600" dirty="0">
                <a:solidFill>
                  <a:schemeClr val="tx1"/>
                </a:solidFill>
                <a:latin typeface="Calibri" panose="020F0502020204030204" pitchFamily="34" charset="0"/>
                <a:cs typeface="Times New Roman" pitchFamily="18" charset="0"/>
              </a:rPr>
              <a:t> Quoted in James </a:t>
            </a:r>
            <a:r>
              <a:rPr lang="en-US" sz="1600" dirty="0" err="1">
                <a:solidFill>
                  <a:schemeClr val="tx1"/>
                </a:solidFill>
                <a:latin typeface="Calibri" panose="020F0502020204030204" pitchFamily="34" charset="0"/>
                <a:cs typeface="Times New Roman" pitchFamily="18" charset="0"/>
              </a:rPr>
              <a:t>Bovard</a:t>
            </a:r>
            <a:r>
              <a:rPr lang="en-US" sz="1600" dirty="0">
                <a:solidFill>
                  <a:schemeClr val="tx1"/>
                </a:solidFill>
                <a:latin typeface="Calibri" panose="020F0502020204030204" pitchFamily="34" charset="0"/>
                <a:cs typeface="Times New Roman" pitchFamily="18" charset="0"/>
              </a:rPr>
              <a:t>, “Waco Must Get a Hearing,” </a:t>
            </a:r>
            <a:r>
              <a:rPr lang="en-US" sz="1600" i="1" dirty="0">
                <a:solidFill>
                  <a:schemeClr val="tx1"/>
                </a:solidFill>
                <a:latin typeface="Calibri" panose="020F0502020204030204" pitchFamily="34" charset="0"/>
                <a:cs typeface="Times New Roman" pitchFamily="18" charset="0"/>
              </a:rPr>
              <a:t>Wall Street Journal</a:t>
            </a:r>
            <a:r>
              <a:rPr lang="en-US" sz="1600" dirty="0">
                <a:solidFill>
                  <a:schemeClr val="tx1"/>
                </a:solidFill>
                <a:latin typeface="Calibri" panose="020F0502020204030204" pitchFamily="34" charset="0"/>
                <a:cs typeface="Times New Roman" pitchFamily="18"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 y="1524000"/>
            <a:ext cx="3644633" cy="4295460"/>
          </a:xfrm>
          <a:prstGeom prst="rect">
            <a:avLst/>
          </a:prstGeom>
          <a:noFill/>
          <a:ln w="9525">
            <a:noFill/>
            <a:miter lim="800000"/>
            <a:headEnd/>
            <a:tailEnd/>
          </a:ln>
        </p:spPr>
      </p:pic>
      <p:sp>
        <p:nvSpPr>
          <p:cNvPr id="23561" name="Text Box 9"/>
          <p:cNvSpPr txBox="1">
            <a:spLocks noGrp="1" noChangeArrowheads="1"/>
          </p:cNvSpPr>
          <p:nvPr>
            <p:ph type="body" idx="1"/>
          </p:nvPr>
        </p:nvSpPr>
        <p:spPr>
          <a:xfrm>
            <a:off x="4495800" y="1524000"/>
            <a:ext cx="7086600" cy="3276600"/>
          </a:xfrm>
        </p:spPr>
        <p:txBody>
          <a:bodyPr/>
          <a:lstStyle/>
          <a:p>
            <a:pPr marL="0" indent="0" algn="just">
              <a:spcBef>
                <a:spcPct val="50000"/>
              </a:spcBef>
              <a:buFontTx/>
              <a:buNone/>
              <a:defRPr/>
            </a:pPr>
            <a:r>
              <a:rPr lang="en-US" sz="3600" dirty="0">
                <a:latin typeface="Calibri" panose="020F0502020204030204" pitchFamily="34" charset="0"/>
                <a:cs typeface="Times New Roman" pitchFamily="18" charset="0"/>
              </a:rPr>
              <a:t>“You are part of a government that has given its people more freedom... than any other government in the history of the world.” </a:t>
            </a:r>
          </a:p>
        </p:txBody>
      </p:sp>
      <p:sp>
        <p:nvSpPr>
          <p:cNvPr id="2" name="Rectangle 1"/>
          <p:cNvSpPr/>
          <p:nvPr/>
        </p:nvSpPr>
        <p:spPr>
          <a:xfrm>
            <a:off x="2201408" y="228600"/>
            <a:ext cx="7789184" cy="707886"/>
          </a:xfrm>
          <a:prstGeom prst="rect">
            <a:avLst/>
          </a:prstGeom>
        </p:spPr>
        <p:txBody>
          <a:bodyPr wrap="none">
            <a:spAutoFit/>
          </a:bodyPr>
          <a:lstStyle/>
          <a:p>
            <a:r>
              <a:rPr lang="en-US" sz="4000" dirty="0">
                <a:solidFill>
                  <a:schemeClr val="tx2"/>
                </a:solidFill>
                <a:latin typeface="Calibri" pitchFamily="34" charset="0"/>
                <a:ea typeface="+mj-ea"/>
                <a:cs typeface="Calibri" pitchFamily="34" charset="0"/>
              </a:rPr>
              <a:t>Former Attorney General Janet Reno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14400" y="228600"/>
            <a:ext cx="10972800" cy="1295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God’s Self-Revelation in Creation Renders </a:t>
            </a:r>
            <a:br>
              <a:rPr lang="en-US" sz="4000" dirty="0">
                <a:effectLst>
                  <a:outerShdw blurRad="38100" dist="38100" dir="2700000" algn="tl">
                    <a:srgbClr val="000000">
                      <a:alpha val="43137"/>
                    </a:srgbClr>
                  </a:outerShdw>
                </a:effectLst>
                <a:latin typeface="Calibri" pitchFamily="34" charset="0"/>
                <a:cs typeface="Calibri" pitchFamily="34" charset="0"/>
              </a:rPr>
            </a:br>
            <a:r>
              <a:rPr lang="en-US" sz="4000" dirty="0">
                <a:effectLst>
                  <a:outerShdw blurRad="38100" dist="38100" dir="2700000" algn="tl">
                    <a:srgbClr val="000000">
                      <a:alpha val="43137"/>
                    </a:srgbClr>
                  </a:outerShdw>
                </a:effectLst>
                <a:latin typeface="Calibri" pitchFamily="34" charset="0"/>
                <a:cs typeface="Calibri" pitchFamily="34" charset="0"/>
              </a:rPr>
              <a:t>Mankind Inexcusable (19-20)</a:t>
            </a:r>
          </a:p>
        </p:txBody>
      </p:sp>
      <p:sp>
        <p:nvSpPr>
          <p:cNvPr id="29699" name="Rectangle 3"/>
          <p:cNvSpPr>
            <a:spLocks noGrp="1" noChangeArrowheads="1"/>
          </p:cNvSpPr>
          <p:nvPr>
            <p:ph type="body" idx="4294967295"/>
          </p:nvPr>
        </p:nvSpPr>
        <p:spPr>
          <a:xfrm>
            <a:off x="609600" y="2081328"/>
            <a:ext cx="7543800" cy="2262071"/>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 disclosure in creation (19-20a)</a:t>
            </a:r>
          </a:p>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God’s self disclosure renders mankind accountable (20b)</a:t>
            </a:r>
          </a:p>
        </p:txBody>
      </p:sp>
      <p:pic>
        <p:nvPicPr>
          <p:cNvPr id="297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57341">
            <a:off x="7988844" y="2250926"/>
            <a:ext cx="3436162" cy="32125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0390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916" y="1066800"/>
            <a:ext cx="8252284" cy="5257800"/>
          </a:xfrm>
          <a:prstGeom prst="rect">
            <a:avLst/>
          </a:prstGeom>
          <a:noFill/>
          <a:ln w="9525">
            <a:noFill/>
            <a:miter lim="800000"/>
            <a:headEnd/>
            <a:tailEnd/>
          </a:ln>
        </p:spPr>
      </p:pic>
      <p:pic>
        <p:nvPicPr>
          <p:cNvPr id="2" name="Picture 6" descr="http://www.lonang.com/images/wblackstone-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0" y="2057400"/>
            <a:ext cx="2479421" cy="2743200"/>
          </a:xfrm>
          <a:prstGeom prst="rect">
            <a:avLst/>
          </a:prstGeom>
          <a:ln>
            <a:solidFill>
              <a:schemeClr val="tx1"/>
            </a:solidFill>
          </a:ln>
        </p:spPr>
      </p:pic>
      <p:sp>
        <p:nvSpPr>
          <p:cNvPr id="194564" name="Text Box 13"/>
          <p:cNvSpPr txBox="1">
            <a:spLocks noChangeArrowheads="1"/>
          </p:cNvSpPr>
          <p:nvPr/>
        </p:nvSpPr>
        <p:spPr bwMode="auto">
          <a:xfrm>
            <a:off x="663116" y="1134022"/>
            <a:ext cx="8176084" cy="5190578"/>
          </a:xfrm>
          <a:prstGeom prst="rect">
            <a:avLst/>
          </a:prstGeom>
          <a:noFill/>
          <a:ln w="9525">
            <a:noFill/>
            <a:miter lim="800000"/>
            <a:headEnd/>
            <a:tailEnd/>
          </a:ln>
        </p:spPr>
        <p:txBody>
          <a:bodyPr lIns="92075" tIns="46038" rIns="92075" bIns="46038"/>
          <a:lstStyle/>
          <a:p>
            <a:pPr algn="just" eaLnBrk="0" hangingPunct="0">
              <a:spcBef>
                <a:spcPct val="50000"/>
              </a:spcBef>
              <a:buClr>
                <a:schemeClr val="tx2"/>
              </a:buClr>
              <a:buFont typeface="Wingdings" pitchFamily="2" charset="2"/>
              <a:buNone/>
            </a:pPr>
            <a:r>
              <a:rPr lang="en-US" sz="2800" b="1" dirty="0">
                <a:solidFill>
                  <a:schemeClr val="bg2"/>
                </a:solidFill>
                <a:latin typeface="Calibri" pitchFamily="34" charset="0"/>
              </a:rPr>
              <a:t>“Thus, when the Supreme Being formed the universe, and created matter out of nothing, he imposed certain principles upon that matter, from which it can never depart, and without which it would cease to be…If we farther advance, from mere inactive matter to vegetable and animal life, we shall find them still governed by laws, more numerous indeed, but equally fixed and invariable…Man, considered as a creature, must necessarily be subject to the laws of his creator, for he is entirely a dependent being.… no human laws should be suffered to contradict the laws of nature and the law of revelation.”</a:t>
            </a:r>
          </a:p>
        </p:txBody>
      </p:sp>
      <p:sp>
        <p:nvSpPr>
          <p:cNvPr id="5" name="Rectangle 4"/>
          <p:cNvSpPr/>
          <p:nvPr/>
        </p:nvSpPr>
        <p:spPr>
          <a:xfrm>
            <a:off x="3711117" y="228600"/>
            <a:ext cx="4769767" cy="914400"/>
          </a:xfrm>
          <a:prstGeom prst="rect">
            <a:avLst/>
          </a:prstGeom>
        </p:spPr>
        <p:txBody>
          <a:bodyPr wrap="none" anchor="ctr">
            <a:spAutoFit/>
          </a:bodyPr>
          <a:lstStyle/>
          <a:p>
            <a:pPr algn="ctr">
              <a:defRPr/>
            </a:pP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Sir William Blackstone</a:t>
            </a:r>
          </a:p>
        </p:txBody>
      </p:sp>
      <p:sp>
        <p:nvSpPr>
          <p:cNvPr id="6" name="TextBox 5"/>
          <p:cNvSpPr txBox="1"/>
          <p:nvPr/>
        </p:nvSpPr>
        <p:spPr>
          <a:xfrm>
            <a:off x="609600" y="6477000"/>
            <a:ext cx="10972800" cy="276999"/>
          </a:xfrm>
          <a:prstGeom prst="rect">
            <a:avLst/>
          </a:prstGeom>
          <a:noFill/>
        </p:spPr>
        <p:txBody>
          <a:bodyPr wrap="square" rtlCol="0">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Sir William Blackstone, </a:t>
            </a:r>
            <a:r>
              <a:rPr lang="en-US" sz="1200" i="1" dirty="0">
                <a:latin typeface="Calibri" panose="020F0502020204030204" pitchFamily="34" charset="0"/>
                <a:ea typeface="Calibri" panose="020F0502020204030204" pitchFamily="34" charset="0"/>
                <a:cs typeface="Calibri" panose="020F0502020204030204" pitchFamily="34" charset="0"/>
              </a:rPr>
              <a:t>Commentaries on the Laws of New England</a:t>
            </a:r>
            <a:r>
              <a:rPr lang="en-US" sz="1200" dirty="0">
                <a:latin typeface="Calibri" panose="020F0502020204030204" pitchFamily="34" charset="0"/>
                <a:ea typeface="Calibri" panose="020F0502020204030204" pitchFamily="34" charset="0"/>
                <a:cs typeface="Calibri" panose="020F0502020204030204" pitchFamily="34" charset="0"/>
              </a:rPr>
              <a:t>, 5 vols. (Philadelphia: Robert Bell Union Library, 1771; reprint, NY: </a:t>
            </a:r>
            <a:r>
              <a:rPr lang="en-US" sz="1200" dirty="0" err="1">
                <a:latin typeface="Calibri" panose="020F0502020204030204" pitchFamily="34" charset="0"/>
                <a:ea typeface="Calibri" panose="020F0502020204030204" pitchFamily="34" charset="0"/>
                <a:cs typeface="Calibri" panose="020F0502020204030204" pitchFamily="34" charset="0"/>
              </a:rPr>
              <a:t>Layston</a:t>
            </a:r>
            <a:r>
              <a:rPr lang="en-US" sz="1200" dirty="0">
                <a:latin typeface="Calibri" panose="020F0502020204030204" pitchFamily="34" charset="0"/>
                <a:ea typeface="Calibri" panose="020F0502020204030204" pitchFamily="34" charset="0"/>
                <a:cs typeface="Calibri" panose="020F0502020204030204" pitchFamily="34" charset="0"/>
              </a:rPr>
              <a:t>, 1967), 1:38-39, 42.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596" y="1143000"/>
            <a:ext cx="8297124" cy="5212080"/>
          </a:xfrm>
          <a:prstGeom prst="rect">
            <a:avLst/>
          </a:prstGeom>
        </p:spPr>
      </p:pic>
      <p:sp>
        <p:nvSpPr>
          <p:cNvPr id="27652" name="Content Placeholder 2"/>
          <p:cNvSpPr>
            <a:spLocks noGrp="1"/>
          </p:cNvSpPr>
          <p:nvPr>
            <p:ph idx="1"/>
          </p:nvPr>
        </p:nvSpPr>
        <p:spPr>
          <a:xfrm>
            <a:off x="609600" y="1143000"/>
            <a:ext cx="8248603" cy="5368290"/>
          </a:xfrm>
          <a:noFill/>
        </p:spPr>
        <p:txBody>
          <a:bodyPr/>
          <a:lstStyle/>
          <a:p>
            <a:pPr marL="0" indent="0" algn="just" eaLnBrk="1" hangingPunct="1">
              <a:buNone/>
            </a:pPr>
            <a:r>
              <a:rPr lang="en-US" sz="2600" b="1" dirty="0">
                <a:solidFill>
                  <a:schemeClr val="bg2"/>
                </a:solidFill>
                <a:effectLst/>
                <a:latin typeface="Calibri" pitchFamily="34" charset="0"/>
                <a:ea typeface="Calibri" pitchFamily="34" charset="0"/>
                <a:cs typeface="Calibri" pitchFamily="34" charset="0"/>
              </a:rPr>
              <a:t>“Our Lord opened to my understanding (I could sense his hand upon me) so it became clear to me that the voyage was feasible…All those who heard of my enterprise rejected it with laughter, scoffing at me…Who doubts this illumination was from the Holy Spirit? I attest that He, with marvelous rays of light, consoled me with the holy and sacred Scriptures…“they inflame me with a sense of great urgency…No one should be afraid to take on any enterprise in the name of the savior if it is right and if the purpose is purely for His holy service…And I say that the sign that convinces me that our Lord is hastening the end of the world is the preaching of the Gospel in so many distant lands.””</a:t>
            </a: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4711" y="1828800"/>
            <a:ext cx="2277689" cy="3200400"/>
          </a:xfrm>
          <a:prstGeom prst="rect">
            <a:avLst/>
          </a:prstGeom>
          <a:noFill/>
          <a:ln w="9525">
            <a:solidFill>
              <a:schemeClr val="tx1"/>
            </a:solidFill>
            <a:miter lim="800000"/>
            <a:headEnd/>
            <a:tailEnd/>
          </a:ln>
        </p:spPr>
      </p:pic>
      <p:sp>
        <p:nvSpPr>
          <p:cNvPr id="27651" name="Title 1"/>
          <p:cNvSpPr>
            <a:spLocks noGrp="1"/>
          </p:cNvSpPr>
          <p:nvPr>
            <p:ph type="title"/>
          </p:nvPr>
        </p:nvSpPr>
        <p:spPr>
          <a:xfrm>
            <a:off x="3441700" y="228600"/>
            <a:ext cx="5308600" cy="914400"/>
          </a:xfrm>
        </p:spPr>
        <p:txBody>
          <a:bodyPr/>
          <a:lstStyle/>
          <a:p>
            <a:pPr algn="ctr" eaLnBrk="1" hangingPunct="1"/>
            <a:r>
              <a:rPr lang="en-US" sz="4000" kern="1200" dirty="0">
                <a:effectLst>
                  <a:outerShdw blurRad="38100" dist="38100" dir="2700000" algn="tl">
                    <a:srgbClr val="000000">
                      <a:alpha val="43137"/>
                    </a:srgbClr>
                  </a:outerShdw>
                </a:effectLst>
                <a:latin typeface="Calibri" pitchFamily="34" charset="0"/>
                <a:cs typeface="Calibri" pitchFamily="34" charset="0"/>
              </a:rPr>
              <a:t>Christopher Columbus</a:t>
            </a:r>
          </a:p>
        </p:txBody>
      </p:sp>
      <p:sp>
        <p:nvSpPr>
          <p:cNvPr id="2" name="Rectangle 1">
            <a:extLst>
              <a:ext uri="{FF2B5EF4-FFF2-40B4-BE49-F238E27FC236}">
                <a16:creationId xmlns:a16="http://schemas.microsoft.com/office/drawing/2014/main" id="{3AB0EDFD-678B-7A5B-8243-BD81A5926F86}"/>
              </a:ext>
            </a:extLst>
          </p:cNvPr>
          <p:cNvSpPr/>
          <p:nvPr/>
        </p:nvSpPr>
        <p:spPr>
          <a:xfrm>
            <a:off x="2787650" y="6412468"/>
            <a:ext cx="6616700" cy="307777"/>
          </a:xfrm>
          <a:prstGeom prst="rect">
            <a:avLst/>
          </a:prstGeom>
        </p:spPr>
        <p:txBody>
          <a:bodyPr wrap="square">
            <a:spAutoFit/>
          </a:bodyPr>
          <a:lstStyle/>
          <a:p>
            <a:pPr marL="0" indent="0" algn="ctr" eaLnBrk="1" hangingPunct="1">
              <a:buFontTx/>
              <a:buNone/>
            </a:pPr>
            <a:r>
              <a:rPr lang="en-US" sz="1400" dirty="0">
                <a:latin typeface="Calibri" pitchFamily="34" charset="0"/>
                <a:ea typeface="Calibri" pitchFamily="34" charset="0"/>
                <a:cs typeface="Calibri" pitchFamily="34" charset="0"/>
              </a:rPr>
              <a:t>Columbus, </a:t>
            </a:r>
            <a:r>
              <a:rPr lang="en-US" sz="1400" i="1" dirty="0">
                <a:latin typeface="Calibri" pitchFamily="34" charset="0"/>
                <a:ea typeface="Calibri" pitchFamily="34" charset="0"/>
                <a:cs typeface="Calibri" pitchFamily="34" charset="0"/>
              </a:rPr>
              <a:t>Book of Prophecies</a:t>
            </a:r>
            <a:r>
              <a:rPr lang="en-US" sz="1400" dirty="0">
                <a:latin typeface="Calibri" pitchFamily="34" charset="0"/>
                <a:ea typeface="Calibri" pitchFamily="34" charset="0"/>
                <a:cs typeface="Calibri" pitchFamily="34" charset="0"/>
              </a:rPr>
              <a:t>, trans. Kay Brigham, 178-79, 182-83.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76200"/>
            <a:ext cx="11379200" cy="838200"/>
          </a:xfrm>
        </p:spPr>
        <p:txBody>
          <a:bodyPr/>
          <a:lstStyle/>
          <a:p>
            <a:pPr algn="ctr" eaLnBrk="1" hangingPunct="1"/>
            <a:r>
              <a:rPr lang="en-US" sz="4000" dirty="0">
                <a:latin typeface="Calibri" panose="020F0502020204030204" pitchFamily="34" charset="0"/>
              </a:rPr>
              <a:t>Kinds of Wrath/Discipline</a:t>
            </a:r>
          </a:p>
        </p:txBody>
      </p:sp>
      <p:sp>
        <p:nvSpPr>
          <p:cNvPr id="16387" name="Rectangle 3"/>
          <p:cNvSpPr>
            <a:spLocks noGrp="1" noChangeArrowheads="1"/>
          </p:cNvSpPr>
          <p:nvPr>
            <p:ph type="body" idx="1"/>
          </p:nvPr>
        </p:nvSpPr>
        <p:spPr>
          <a:xfrm>
            <a:off x="533400" y="1143003"/>
            <a:ext cx="8381999" cy="4267197"/>
          </a:xfrm>
        </p:spPr>
        <p:txBody>
          <a:bodyPr/>
          <a:lstStyle/>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Historical (Gen. 7</a:t>
            </a:r>
            <a:r>
              <a:rPr lang="en-US" sz="3000" dirty="0">
                <a:latin typeface="Calibri" panose="020F0502020204030204" pitchFamily="34" charset="0"/>
                <a:cs typeface="Calibri" panose="020F0502020204030204" pitchFamily="34" charset="0"/>
              </a:rPr>
              <a:t>‒8; </a:t>
            </a:r>
            <a:r>
              <a:rPr lang="en-US" sz="3000" dirty="0">
                <a:latin typeface="Calibri" panose="020F0502020204030204" pitchFamily="34" charset="0"/>
              </a:rPr>
              <a:t>19)</a:t>
            </a:r>
          </a:p>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Eschatological (Rev. 6‒19)</a:t>
            </a:r>
          </a:p>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Discipline (Heb. 12:5-11)</a:t>
            </a:r>
          </a:p>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Sowing and reaping (Gal. 6:7-8)</a:t>
            </a:r>
          </a:p>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Abandonment (Judges 16:20; 1 Sam. 16:14)</a:t>
            </a:r>
          </a:p>
        </p:txBody>
      </p:sp>
      <p:pic>
        <p:nvPicPr>
          <p:cNvPr id="6" name="Picture 8" descr="C:\Users\DR9C02~1.JIM\AppData\Local\Temp\SNAGHTML108a45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4055" y="1600200"/>
            <a:ext cx="3694545" cy="3657600"/>
          </a:xfrm>
          <a:prstGeom prst="rect">
            <a:avLst/>
          </a:prstGeom>
          <a:noFill/>
          <a:ln w="9525">
            <a:noFill/>
            <a:miter lim="800000"/>
            <a:headEnd/>
            <a:tailEnd/>
          </a:ln>
        </p:spPr>
      </p:pic>
    </p:spTree>
    <p:extLst>
      <p:ext uri="{BB962C8B-B14F-4D97-AF65-F5344CB8AC3E}">
        <p14:creationId xmlns:p14="http://schemas.microsoft.com/office/powerpoint/2010/main" val="102022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143000"/>
            <a:ext cx="8248603" cy="5105400"/>
          </a:xfrm>
          <a:prstGeom prst="rect">
            <a:avLst/>
          </a:prstGeom>
        </p:spPr>
      </p:pic>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9800" y="1219203"/>
            <a:ext cx="3479800" cy="4190997"/>
          </a:xfrm>
          <a:prstGeom prst="rect">
            <a:avLst/>
          </a:prstGeom>
          <a:noFill/>
          <a:ln w="9525">
            <a:noFill/>
            <a:miter lim="800000"/>
            <a:headEnd/>
            <a:tailEnd/>
          </a:ln>
        </p:spPr>
      </p:pic>
      <p:sp>
        <p:nvSpPr>
          <p:cNvPr id="27651" name="Title 1"/>
          <p:cNvSpPr>
            <a:spLocks noGrp="1"/>
          </p:cNvSpPr>
          <p:nvPr>
            <p:ph type="title"/>
          </p:nvPr>
        </p:nvSpPr>
        <p:spPr>
          <a:xfrm>
            <a:off x="3441700" y="228600"/>
            <a:ext cx="5308600" cy="762000"/>
          </a:xfrm>
        </p:spPr>
        <p:txBody>
          <a:bodyPr/>
          <a:lstStyle/>
          <a:p>
            <a:pPr algn="ctr" eaLnBrk="1" hangingPunct="1"/>
            <a:r>
              <a:rPr lang="en-US" dirty="0">
                <a:latin typeface="Calibri" pitchFamily="34" charset="0"/>
                <a:ea typeface="Calibri" pitchFamily="34" charset="0"/>
                <a:cs typeface="Calibri" pitchFamily="34" charset="0"/>
              </a:rPr>
              <a:t>Christopher Columbus</a:t>
            </a:r>
          </a:p>
        </p:txBody>
      </p:sp>
      <p:sp>
        <p:nvSpPr>
          <p:cNvPr id="27652" name="Content Placeholder 2"/>
          <p:cNvSpPr>
            <a:spLocks noGrp="1"/>
          </p:cNvSpPr>
          <p:nvPr>
            <p:ph idx="1"/>
          </p:nvPr>
        </p:nvSpPr>
        <p:spPr>
          <a:xfrm>
            <a:off x="228599" y="1219200"/>
            <a:ext cx="8248603" cy="5029200"/>
          </a:xfrm>
          <a:noFill/>
        </p:spPr>
        <p:txBody>
          <a:bodyPr/>
          <a:lstStyle/>
          <a:p>
            <a:pPr marL="0" indent="0" eaLnBrk="1" hangingPunct="1">
              <a:buFontTx/>
              <a:buNone/>
            </a:pPr>
            <a:r>
              <a:rPr lang="en-US" sz="3600" b="1" dirty="0">
                <a:solidFill>
                  <a:schemeClr val="bg2"/>
                </a:solidFill>
                <a:effectLst/>
                <a:latin typeface="Calibri" pitchFamily="34" charset="0"/>
                <a:ea typeface="Calibri" pitchFamily="34" charset="0"/>
                <a:cs typeface="Calibri" pitchFamily="34" charset="0"/>
              </a:rPr>
              <a:t>…“they inflame me with a sense of great urgency…No one should be afraid to take on any enterprise in the name of the savior if it is right and if the purpose is purely for His holy service…And I say that the sign that convinces me that our Lord is hastening the end of the world is the preaching of the Gospel in so many distant lands.”</a:t>
            </a:r>
          </a:p>
        </p:txBody>
      </p:sp>
      <p:sp>
        <p:nvSpPr>
          <p:cNvPr id="2" name="Rectangle 1"/>
          <p:cNvSpPr/>
          <p:nvPr/>
        </p:nvSpPr>
        <p:spPr>
          <a:xfrm>
            <a:off x="2787650" y="6269665"/>
            <a:ext cx="6616700" cy="369332"/>
          </a:xfrm>
          <a:prstGeom prst="rect">
            <a:avLst/>
          </a:prstGeom>
        </p:spPr>
        <p:txBody>
          <a:bodyPr wrap="square">
            <a:spAutoFit/>
          </a:bodyPr>
          <a:lstStyle/>
          <a:p>
            <a:pPr marL="0" indent="0" algn="ctr" eaLnBrk="1" hangingPunct="1">
              <a:buFontTx/>
              <a:buNone/>
            </a:pPr>
            <a:r>
              <a:rPr lang="en-US" sz="1800" dirty="0">
                <a:latin typeface="Calibri" pitchFamily="34" charset="0"/>
                <a:ea typeface="Calibri" pitchFamily="34" charset="0"/>
                <a:cs typeface="Calibri" pitchFamily="34" charset="0"/>
              </a:rPr>
              <a:t>Columbus, </a:t>
            </a:r>
            <a:r>
              <a:rPr lang="en-US" sz="1800" i="1" dirty="0">
                <a:latin typeface="Calibri" pitchFamily="34" charset="0"/>
                <a:ea typeface="Calibri" pitchFamily="34" charset="0"/>
                <a:cs typeface="Calibri" pitchFamily="34" charset="0"/>
              </a:rPr>
              <a:t>Book of Prophecies</a:t>
            </a:r>
            <a:r>
              <a:rPr lang="en-US" sz="1800" dirty="0">
                <a:latin typeface="Calibri" pitchFamily="34" charset="0"/>
                <a:ea typeface="Calibri" pitchFamily="34" charset="0"/>
                <a:cs typeface="Calibri" pitchFamily="34" charset="0"/>
              </a:rPr>
              <a:t>, trans. Kay Brigham, 178-79, 182-83.</a:t>
            </a:r>
          </a:p>
        </p:txBody>
      </p:sp>
    </p:spTree>
    <p:extLst>
      <p:ext uri="{BB962C8B-B14F-4D97-AF65-F5344CB8AC3E}">
        <p14:creationId xmlns:p14="http://schemas.microsoft.com/office/powerpoint/2010/main" val="3828714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100" y="1478998"/>
            <a:ext cx="4572000" cy="2940602"/>
          </a:xfrm>
          <a:prstGeom prst="rect">
            <a:avLst/>
          </a:prstGeom>
          <a:noFill/>
          <a:ln w="9525">
            <a:noFill/>
            <a:miter lim="800000"/>
            <a:headEnd/>
            <a:tailEnd/>
          </a:ln>
        </p:spPr>
      </p:pic>
      <p:sp>
        <p:nvSpPr>
          <p:cNvPr id="29699" name="Title 1"/>
          <p:cNvSpPr>
            <a:spLocks noGrp="1"/>
          </p:cNvSpPr>
          <p:nvPr>
            <p:ph type="title"/>
          </p:nvPr>
        </p:nvSpPr>
        <p:spPr>
          <a:xfrm>
            <a:off x="2882900" y="228599"/>
            <a:ext cx="6426200" cy="914400"/>
          </a:xfrm>
        </p:spPr>
        <p:txBody>
          <a:bodyPr/>
          <a:lstStyle/>
          <a:p>
            <a:pPr algn="ctr" eaLnBrk="1" hangingPunct="1"/>
            <a:r>
              <a:rPr lang="en-US" sz="4000" kern="1200" dirty="0">
                <a:effectLst>
                  <a:outerShdw blurRad="38100" dist="38100" dir="2700000" algn="tl">
                    <a:srgbClr val="000000">
                      <a:alpha val="43137"/>
                    </a:srgbClr>
                  </a:outerShdw>
                </a:effectLst>
                <a:latin typeface="Calibri" pitchFamily="34" charset="0"/>
                <a:cs typeface="Calibri" pitchFamily="34" charset="0"/>
              </a:rPr>
              <a:t>Mayflower Compact (1620)</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1" y="1447800"/>
            <a:ext cx="6096000" cy="3505200"/>
          </a:xfrm>
          <a:prstGeom prst="rect">
            <a:avLst/>
          </a:prstGeom>
        </p:spPr>
      </p:pic>
      <p:sp>
        <p:nvSpPr>
          <p:cNvPr id="4" name="Rectangle 3"/>
          <p:cNvSpPr/>
          <p:nvPr/>
        </p:nvSpPr>
        <p:spPr>
          <a:xfrm>
            <a:off x="633473" y="1489721"/>
            <a:ext cx="6072128" cy="3323987"/>
          </a:xfrm>
          <a:prstGeom prst="rect">
            <a:avLst/>
          </a:prstGeom>
        </p:spPr>
        <p:txBody>
          <a:bodyPr wrap="square">
            <a:spAutoFit/>
          </a:bodyPr>
          <a:lstStyle/>
          <a:p>
            <a:pPr algn="just">
              <a:spcBef>
                <a:spcPts val="600"/>
              </a:spcBef>
              <a:spcAft>
                <a:spcPts val="600"/>
              </a:spcAft>
            </a:pPr>
            <a:r>
              <a:rPr lang="en-US" sz="3000" b="1" dirty="0">
                <a:solidFill>
                  <a:schemeClr val="bg2"/>
                </a:solidFill>
                <a:latin typeface="Calibri" pitchFamily="34" charset="0"/>
              </a:rPr>
              <a:t>Mayflower, in 1620, recites: “Having undertaken for the glory of God and advancement of the Christian faith and the honor of our king and country a voyage to plant the first colony in the northern parts of Virginia.”</a:t>
            </a:r>
          </a:p>
        </p:txBody>
      </p:sp>
      <p:sp>
        <p:nvSpPr>
          <p:cNvPr id="5" name="Rectangle 4"/>
          <p:cNvSpPr/>
          <p:nvPr/>
        </p:nvSpPr>
        <p:spPr>
          <a:xfrm>
            <a:off x="2781300" y="6400800"/>
            <a:ext cx="6629400" cy="369332"/>
          </a:xfrm>
          <a:prstGeom prst="rect">
            <a:avLst/>
          </a:prstGeom>
        </p:spPr>
        <p:txBody>
          <a:bodyPr wrap="square">
            <a:spAutoFit/>
          </a:bodyPr>
          <a:lstStyle/>
          <a:p>
            <a:pPr algn="ctr">
              <a:spcBef>
                <a:spcPts val="600"/>
              </a:spcBef>
              <a:spcAft>
                <a:spcPts val="600"/>
              </a:spcAft>
            </a:pPr>
            <a:r>
              <a:rPr lang="en-US" sz="1800" dirty="0">
                <a:latin typeface="Calibri" pitchFamily="34" charset="0"/>
              </a:rPr>
              <a:t>David Brewer, </a:t>
            </a:r>
            <a:r>
              <a:rPr lang="en-US" sz="1800" i="1" dirty="0">
                <a:latin typeface="Calibri" pitchFamily="34" charset="0"/>
              </a:rPr>
              <a:t>United States A Christian Nation</a:t>
            </a:r>
            <a:r>
              <a:rPr lang="en-US" sz="1800" dirty="0">
                <a:latin typeface="Calibri" pitchFamily="34" charset="0"/>
              </a:rPr>
              <a:t>, 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952500" y="228599"/>
            <a:ext cx="10972800" cy="914400"/>
          </a:xfrm>
        </p:spPr>
        <p:txBody>
          <a:bodyPr/>
          <a:lstStyle/>
          <a:p>
            <a:pPr algn="ctr" eaLnBrk="1" hangingPunct="1"/>
            <a:r>
              <a:rPr lang="en-US" sz="4000" kern="1200" dirty="0">
                <a:effectLst>
                  <a:outerShdw blurRad="38100" dist="38100" dir="2700000" algn="tl">
                    <a:srgbClr val="000000">
                      <a:alpha val="43137"/>
                    </a:srgbClr>
                  </a:outerShdw>
                </a:effectLst>
                <a:latin typeface="Calibri" pitchFamily="34" charset="0"/>
                <a:cs typeface="Calibri" pitchFamily="34" charset="0"/>
              </a:rPr>
              <a:t>Old Satan Deluder Law: 1642 Massachusetts</a:t>
            </a:r>
          </a:p>
        </p:txBody>
      </p:sp>
      <p:sp>
        <p:nvSpPr>
          <p:cNvPr id="3" name="Content Placeholder 2"/>
          <p:cNvSpPr>
            <a:spLocks noGrp="1"/>
          </p:cNvSpPr>
          <p:nvPr>
            <p:ph idx="4294967295"/>
          </p:nvPr>
        </p:nvSpPr>
        <p:spPr>
          <a:xfrm>
            <a:off x="4572000" y="1371600"/>
            <a:ext cx="7010400" cy="4495800"/>
          </a:xfrm>
        </p:spPr>
        <p:txBody>
          <a:bodyPr/>
          <a:lstStyle/>
          <a:p>
            <a:pPr marL="0" indent="0" algn="just">
              <a:buFontTx/>
              <a:buNone/>
              <a:defRPr/>
            </a:pPr>
            <a:r>
              <a:rPr lang="en-US" dirty="0">
                <a:latin typeface="Calibri" pitchFamily="34" charset="0"/>
                <a:cs typeface="Calibri" pitchFamily="34" charset="0"/>
              </a:rPr>
              <a:t>“It being one chief project of that </a:t>
            </a:r>
            <a:r>
              <a:rPr lang="en-US"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old</a:t>
            </a:r>
            <a:r>
              <a:rPr lang="en-US" b="1" u="sng" dirty="0">
                <a:latin typeface="Calibri" pitchFamily="34" charset="0"/>
                <a:cs typeface="Calibri" pitchFamily="34" charset="0"/>
              </a:rPr>
              <a:t> </a:t>
            </a:r>
            <a:r>
              <a:rPr lang="en-US"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deluder, Satan</a:t>
            </a:r>
            <a:r>
              <a:rPr lang="en-US" dirty="0">
                <a:latin typeface="Calibri" pitchFamily="34" charset="0"/>
                <a:cs typeface="Calibri" pitchFamily="34" charset="0"/>
              </a:rPr>
              <a:t>, to keep men from the knowledge of the Scriptures, as in former time… It is therefore ordered…that after the Lord hath increased the settlement… they shall…appoint one within their town, to teach all such children to read…they shall set up a grammar school to instruct youths…”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701" y="1539240"/>
            <a:ext cx="3760266" cy="2011680"/>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pic>
        <p:nvPicPr>
          <p:cNvPr id="3686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3977640"/>
            <a:ext cx="3766774" cy="2011680"/>
          </a:xfrm>
          <a:prstGeom prst="rect">
            <a:avLst/>
          </a:prstGeom>
          <a:noFill/>
          <a:ln w="28575">
            <a:solidFill>
              <a:schemeClr val="tx1"/>
            </a:solidFill>
            <a:miter lim="800000"/>
            <a:headEnd/>
            <a:tailEnd/>
          </a:ln>
        </p:spPr>
      </p:pic>
      <p:sp>
        <p:nvSpPr>
          <p:cNvPr id="2" name="Rectangle 1"/>
          <p:cNvSpPr/>
          <p:nvPr/>
        </p:nvSpPr>
        <p:spPr>
          <a:xfrm>
            <a:off x="2933700" y="6457890"/>
            <a:ext cx="6324600" cy="338554"/>
          </a:xfrm>
          <a:prstGeom prst="rect">
            <a:avLst/>
          </a:prstGeom>
        </p:spPr>
        <p:txBody>
          <a:bodyPr wrap="square">
            <a:spAutoFit/>
          </a:bodyPr>
          <a:lstStyle/>
          <a:p>
            <a:pPr lvl="0" algn="ctr" eaLnBrk="0" hangingPunct="0">
              <a:spcBef>
                <a:spcPct val="20000"/>
              </a:spcBef>
              <a:buClr>
                <a:srgbClr val="00FFFF"/>
              </a:buClr>
              <a:buSzPct val="75000"/>
              <a:defRPr/>
            </a:pPr>
            <a:r>
              <a:rPr lang="en-US" sz="1600" i="1" kern="0" dirty="0">
                <a:solidFill>
                  <a:srgbClr val="FFFFFF"/>
                </a:solidFill>
                <a:effectLst>
                  <a:outerShdw blurRad="38100" dist="38100" dir="2700000" algn="tl">
                    <a:srgbClr val="000000"/>
                  </a:outerShdw>
                </a:effectLst>
                <a:latin typeface="Calibri" pitchFamily="34" charset="0"/>
                <a:cs typeface="Calibri" pitchFamily="34" charset="0"/>
              </a:rPr>
              <a:t>Church of the Holy Trinity v. U.S</a:t>
            </a:r>
            <a:r>
              <a:rPr lang="en-US" sz="1600" kern="0" dirty="0">
                <a:solidFill>
                  <a:srgbClr val="FFFFFF"/>
                </a:solidFill>
                <a:effectLst>
                  <a:outerShdw blurRad="38100" dist="38100" dir="2700000" algn="tl">
                    <a:srgbClr val="000000"/>
                  </a:outerShdw>
                </a:effectLst>
                <a:latin typeface="Calibri" pitchFamily="34" charset="0"/>
                <a:cs typeface="Calibri" pitchFamily="34" charset="0"/>
              </a:rPr>
              <a:t>., 143 U.S. 457, 467 (1892)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3575050" y="228600"/>
            <a:ext cx="5041900" cy="914400"/>
          </a:xfrm>
        </p:spPr>
        <p:txBody>
          <a:bodyPr/>
          <a:lstStyle/>
          <a:p>
            <a:r>
              <a:rPr lang="en-US" sz="4000" kern="1200" dirty="0">
                <a:effectLst>
                  <a:outerShdw blurRad="38100" dist="38100" dir="2700000" algn="tl">
                    <a:srgbClr val="000000">
                      <a:alpha val="43137"/>
                    </a:srgbClr>
                  </a:outerShdw>
                </a:effectLst>
                <a:latin typeface="Calibri" pitchFamily="34" charset="0"/>
                <a:cs typeface="Calibri" pitchFamily="34" charset="0"/>
              </a:rPr>
              <a:t>New England Primer</a:t>
            </a:r>
          </a:p>
        </p:txBody>
      </p:sp>
      <p:sp>
        <p:nvSpPr>
          <p:cNvPr id="3" name="Content Placeholder 2"/>
          <p:cNvSpPr>
            <a:spLocks noGrp="1"/>
          </p:cNvSpPr>
          <p:nvPr>
            <p:ph idx="4294967295"/>
          </p:nvPr>
        </p:nvSpPr>
        <p:spPr>
          <a:xfrm>
            <a:off x="533400" y="1150620"/>
            <a:ext cx="8559800" cy="4640580"/>
          </a:xfrm>
        </p:spPr>
        <p:txBody>
          <a:bodyPr/>
          <a:lstStyle/>
          <a:p>
            <a:pPr marL="457200" indent="-457200">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A:</a:t>
            </a:r>
            <a:r>
              <a:rPr lang="en-US" sz="3000" dirty="0">
                <a:latin typeface="Calibri" pitchFamily="34" charset="0"/>
                <a:cs typeface="Calibri" pitchFamily="34" charset="0"/>
              </a:rPr>
              <a:t>	“In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A</a:t>
            </a:r>
            <a:r>
              <a:rPr lang="en-US" sz="3000" dirty="0">
                <a:latin typeface="Calibri" pitchFamily="34" charset="0"/>
                <a:cs typeface="Calibri" pitchFamily="34" charset="0"/>
              </a:rPr>
              <a:t>dam’s fall we sinned all.”</a:t>
            </a:r>
          </a:p>
          <a:p>
            <a:pPr marL="457200" indent="-457200">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C:</a:t>
            </a:r>
            <a:r>
              <a:rPr lang="en-US" sz="3000" dirty="0">
                <a:latin typeface="Calibri" pitchFamily="34" charset="0"/>
                <a:cs typeface="Calibri" pitchFamily="34" charset="0"/>
              </a:rPr>
              <a:t>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C</a:t>
            </a:r>
            <a:r>
              <a:rPr lang="en-US" sz="3000" dirty="0">
                <a:latin typeface="Calibri" pitchFamily="34" charset="0"/>
                <a:cs typeface="Calibri" pitchFamily="34" charset="0"/>
              </a:rPr>
              <a:t>hrist </a:t>
            </a:r>
            <a:r>
              <a:rPr lang="en-US" sz="3000" dirty="0" err="1">
                <a:latin typeface="Calibri" pitchFamily="34" charset="0"/>
                <a:cs typeface="Calibri" pitchFamily="34" charset="0"/>
              </a:rPr>
              <a:t>crucify’d</a:t>
            </a:r>
            <a:r>
              <a:rPr lang="en-US" sz="3000" dirty="0">
                <a:latin typeface="Calibri" pitchFamily="34" charset="0"/>
                <a:cs typeface="Calibri" pitchFamily="34" charset="0"/>
              </a:rPr>
              <a:t> for sinners </a:t>
            </a:r>
            <a:r>
              <a:rPr lang="en-US" sz="3000" dirty="0" err="1">
                <a:latin typeface="Calibri" pitchFamily="34" charset="0"/>
                <a:cs typeface="Calibri" pitchFamily="34" charset="0"/>
              </a:rPr>
              <a:t>dy’d</a:t>
            </a:r>
            <a:r>
              <a:rPr lang="en-US" sz="3000" dirty="0">
                <a:latin typeface="Calibri" pitchFamily="34" charset="0"/>
                <a:cs typeface="Calibri" pitchFamily="34" charset="0"/>
              </a:rPr>
              <a:t>.”</a:t>
            </a:r>
          </a:p>
          <a:p>
            <a:pPr marL="457200" indent="-457200">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D:</a:t>
            </a:r>
            <a:r>
              <a:rPr lang="en-US" sz="3000" dirty="0">
                <a:latin typeface="Calibri" pitchFamily="34" charset="0"/>
                <a:cs typeface="Calibri" pitchFamily="34" charset="0"/>
              </a:rPr>
              <a:t>	“The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d</a:t>
            </a:r>
            <a:r>
              <a:rPr lang="en-US" sz="3000" dirty="0">
                <a:latin typeface="Calibri" pitchFamily="34" charset="0"/>
                <a:cs typeface="Calibri" pitchFamily="34" charset="0"/>
              </a:rPr>
              <a:t>eluge </a:t>
            </a:r>
            <a:r>
              <a:rPr lang="en-US" sz="3000" dirty="0" err="1">
                <a:latin typeface="Calibri" pitchFamily="34" charset="0"/>
                <a:cs typeface="Calibri" pitchFamily="34" charset="0"/>
              </a:rPr>
              <a:t>drown’d</a:t>
            </a:r>
            <a:r>
              <a:rPr lang="en-US" sz="3000" dirty="0">
                <a:latin typeface="Calibri" pitchFamily="34" charset="0"/>
                <a:cs typeface="Calibri" pitchFamily="34" charset="0"/>
              </a:rPr>
              <a:t> the earth around.”</a:t>
            </a:r>
          </a:p>
          <a:p>
            <a:pPr marL="457200" indent="-457200">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J:</a:t>
            </a:r>
            <a:r>
              <a:rPr lang="en-US" sz="3000" dirty="0">
                <a:latin typeface="Calibri" pitchFamily="34" charset="0"/>
                <a:cs typeface="Calibri" pitchFamily="34" charset="0"/>
              </a:rPr>
              <a:t>	</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J</a:t>
            </a:r>
            <a:r>
              <a:rPr lang="en-US" sz="3000" dirty="0">
                <a:latin typeface="Calibri" pitchFamily="34" charset="0"/>
                <a:cs typeface="Calibri" pitchFamily="34" charset="0"/>
              </a:rPr>
              <a:t>ob feels the rod, yet blesses God</a:t>
            </a:r>
          </a:p>
          <a:p>
            <a:pPr marL="457200" indent="-457200">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N:</a:t>
            </a:r>
            <a:r>
              <a:rPr lang="en-US" sz="3000" b="1" dirty="0">
                <a:latin typeface="Calibri" pitchFamily="34" charset="0"/>
                <a:cs typeface="Calibri" pitchFamily="34" charset="0"/>
              </a:rPr>
              <a:t>	</a:t>
            </a:r>
            <a:r>
              <a:rPr lang="en-US" sz="3000" dirty="0">
                <a:latin typeface="Calibri" pitchFamily="34" charset="0"/>
                <a:cs typeface="Calibri" pitchFamily="34" charset="0"/>
              </a:rPr>
              <a:t>“</a:t>
            </a: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N</a:t>
            </a:r>
            <a:r>
              <a:rPr lang="en-US" sz="3000" dirty="0">
                <a:latin typeface="Calibri" pitchFamily="34" charset="0"/>
                <a:cs typeface="Calibri" pitchFamily="34" charset="0"/>
              </a:rPr>
              <a:t>oah did view the old world &amp; new.”</a:t>
            </a:r>
          </a:p>
          <a:p>
            <a:pPr marL="457200" indent="-457200">
              <a:spcBef>
                <a:spcPts val="0"/>
              </a:spcBef>
              <a:spcAft>
                <a:spcPts val="2400"/>
              </a:spcAft>
              <a:buFont typeface="Wingdings" pitchFamily="2" charset="2"/>
              <a:buNone/>
              <a:defRPr/>
            </a:pPr>
            <a:r>
              <a:rPr lang="en-US" sz="3000" b="1" u="sng" dirty="0">
                <a:solidFill>
                  <a:srgbClr val="FFFF99"/>
                </a:solidFill>
                <a:effectLst>
                  <a:outerShdw blurRad="38100" dist="38100" dir="2700000" algn="tl">
                    <a:srgbClr val="000000">
                      <a:alpha val="43137"/>
                    </a:srgbClr>
                  </a:outerShdw>
                </a:effectLst>
                <a:latin typeface="Calibri" pitchFamily="34" charset="0"/>
                <a:cs typeface="Calibri" pitchFamily="34" charset="0"/>
              </a:rPr>
              <a:t>Z:</a:t>
            </a:r>
            <a:r>
              <a:rPr lang="en-US" sz="3000" dirty="0">
                <a:latin typeface="Calibri" pitchFamily="34" charset="0"/>
                <a:cs typeface="Calibri" pitchFamily="34" charset="0"/>
              </a:rPr>
              <a:t>	“</a:t>
            </a:r>
            <a:r>
              <a:rPr lang="en-US" sz="3000" b="1" u="sng" dirty="0" err="1">
                <a:solidFill>
                  <a:srgbClr val="FFFF99"/>
                </a:solidFill>
                <a:effectLst>
                  <a:outerShdw blurRad="38100" dist="38100" dir="2700000" algn="tl">
                    <a:srgbClr val="000000">
                      <a:alpha val="43137"/>
                    </a:srgbClr>
                  </a:outerShdw>
                </a:effectLst>
                <a:latin typeface="Calibri" pitchFamily="34" charset="0"/>
                <a:cs typeface="Calibri" pitchFamily="34" charset="0"/>
              </a:rPr>
              <a:t>Zaccheus</a:t>
            </a:r>
            <a:r>
              <a:rPr lang="en-US" sz="3000" dirty="0">
                <a:latin typeface="Calibri" pitchFamily="34" charset="0"/>
                <a:cs typeface="Calibri" pitchFamily="34" charset="0"/>
              </a:rPr>
              <a:t> he did climb the tree our Lord to see.”</a:t>
            </a:r>
          </a:p>
        </p:txBody>
      </p:sp>
      <p:sp>
        <p:nvSpPr>
          <p:cNvPr id="37892" name="TextBox 3"/>
          <p:cNvSpPr txBox="1">
            <a:spLocks noChangeArrowheads="1"/>
          </p:cNvSpPr>
          <p:nvPr/>
        </p:nvSpPr>
        <p:spPr bwMode="auto">
          <a:xfrm>
            <a:off x="4356100" y="6400800"/>
            <a:ext cx="3479800" cy="338554"/>
          </a:xfrm>
          <a:prstGeom prst="rect">
            <a:avLst/>
          </a:prstGeom>
          <a:noFill/>
          <a:ln w="9525">
            <a:noFill/>
            <a:miter lim="800000"/>
            <a:headEnd/>
            <a:tailEnd/>
          </a:ln>
        </p:spPr>
        <p:txBody>
          <a:bodyPr wrap="square">
            <a:spAutoFit/>
          </a:bodyPr>
          <a:lstStyle/>
          <a:p>
            <a:pPr algn="ctr" eaLnBrk="0" hangingPunct="0"/>
            <a:r>
              <a:rPr lang="en-US" sz="1600" i="1" dirty="0">
                <a:effectLst>
                  <a:outerShdw blurRad="38100" dist="38100" dir="2700000" algn="tl">
                    <a:srgbClr val="000000">
                      <a:alpha val="43137"/>
                    </a:srgbClr>
                  </a:outerShdw>
                </a:effectLst>
                <a:latin typeface="Calibri" pitchFamily="34" charset="0"/>
              </a:rPr>
              <a:t>New England Primer</a:t>
            </a:r>
            <a:r>
              <a:rPr lang="en-US" sz="1600" dirty="0">
                <a:effectLst>
                  <a:outerShdw blurRad="38100" dist="38100" dir="2700000" algn="tl">
                    <a:srgbClr val="000000">
                      <a:alpha val="43137"/>
                    </a:srgbClr>
                  </a:outerShdw>
                </a:effectLst>
                <a:latin typeface="Calibri" pitchFamily="34" charset="0"/>
              </a:rPr>
              <a:t>, 1737</a:t>
            </a:r>
          </a:p>
        </p:txBody>
      </p:sp>
      <p:pic>
        <p:nvPicPr>
          <p:cNvPr id="3789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3800" y="1219200"/>
            <a:ext cx="2844800" cy="52578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79986"/>
            <a:ext cx="7620000" cy="5220814"/>
          </a:xfrm>
          <a:prstGeom prst="rect">
            <a:avLst/>
          </a:prstGeom>
        </p:spPr>
      </p:pic>
      <p:sp>
        <p:nvSpPr>
          <p:cNvPr id="3" name="Rectangle 2"/>
          <p:cNvSpPr/>
          <p:nvPr/>
        </p:nvSpPr>
        <p:spPr>
          <a:xfrm>
            <a:off x="609600" y="1179986"/>
            <a:ext cx="7620000" cy="5262979"/>
          </a:xfrm>
          <a:prstGeom prst="rect">
            <a:avLst/>
          </a:prstGeom>
        </p:spPr>
        <p:txBody>
          <a:bodyPr wrap="square">
            <a:spAutoFit/>
          </a:bodyPr>
          <a:lstStyle/>
          <a:p>
            <a:pPr marL="0" indent="0" algn="just" eaLnBrk="1" hangingPunct="1">
              <a:spcBef>
                <a:spcPts val="0"/>
              </a:spcBef>
              <a:spcAft>
                <a:spcPts val="0"/>
              </a:spcAft>
              <a:buFont typeface="Wingdings" pitchFamily="2" charset="2"/>
              <a:buNone/>
            </a:pPr>
            <a:r>
              <a:rPr lang="en-US" sz="2800" b="1" dirty="0">
                <a:solidFill>
                  <a:schemeClr val="bg2"/>
                </a:solidFill>
                <a:latin typeface="Calibri" pitchFamily="34" charset="0"/>
                <a:ea typeface="Calibri" pitchFamily="34" charset="0"/>
                <a:cs typeface="Calibri" pitchFamily="34" charset="0"/>
              </a:rPr>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giveth wisdom, let everyone seriously set himself by prayer in secret to seek it of Him (Prov. 2, 3). Everyone shall exercise himself in reading the Scriptures twice a day that he shall be ready to give such an account of his proficiency therein.”</a:t>
            </a:r>
          </a:p>
        </p:txBody>
      </p:sp>
      <p:sp>
        <p:nvSpPr>
          <p:cNvPr id="39938" name="Rectangle 2"/>
          <p:cNvSpPr>
            <a:spLocks noGrp="1" noChangeArrowheads="1"/>
          </p:cNvSpPr>
          <p:nvPr>
            <p:ph type="title"/>
          </p:nvPr>
        </p:nvSpPr>
        <p:spPr>
          <a:xfrm>
            <a:off x="2870200" y="228600"/>
            <a:ext cx="6451600" cy="914400"/>
          </a:xfrm>
        </p:spPr>
        <p:txBody>
          <a:bodyPr/>
          <a:lstStyle/>
          <a:p>
            <a:pPr algn="ctr" eaLnBrk="1" hangingPunct="1"/>
            <a:r>
              <a:rPr lang="en-US" sz="4000" dirty="0">
                <a:latin typeface="Calibri" pitchFamily="34" charset="0"/>
                <a:ea typeface="Calibri" pitchFamily="34" charset="0"/>
                <a:cs typeface="Calibri" pitchFamily="34" charset="0"/>
              </a:rPr>
              <a:t>Harvard University</a:t>
            </a:r>
          </a:p>
        </p:txBody>
      </p:sp>
      <p:pic>
        <p:nvPicPr>
          <p:cNvPr id="399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0" y="2429894"/>
            <a:ext cx="3200400" cy="2331243"/>
          </a:xfrm>
          <a:prstGeom prst="rect">
            <a:avLst/>
          </a:prstGeom>
          <a:noFill/>
          <a:ln w="9525">
            <a:noFill/>
            <a:miter lim="800000"/>
            <a:headEnd/>
            <a:tailEnd/>
          </a:ln>
        </p:spPr>
      </p:pic>
      <p:sp>
        <p:nvSpPr>
          <p:cNvPr id="4" name="Rectangle 3"/>
          <p:cNvSpPr/>
          <p:nvPr/>
        </p:nvSpPr>
        <p:spPr>
          <a:xfrm>
            <a:off x="2476500" y="6443246"/>
            <a:ext cx="7239000" cy="338554"/>
          </a:xfrm>
          <a:prstGeom prst="rect">
            <a:avLst/>
          </a:prstGeom>
        </p:spPr>
        <p:txBody>
          <a:bodyPr wrap="square">
            <a:spAutoFit/>
          </a:bodyPr>
          <a:lstStyle/>
          <a:p>
            <a:pPr algn="ctr"/>
            <a:r>
              <a:rPr lang="en-US" sz="1600" dirty="0">
                <a:latin typeface="Calibri" panose="020F0502020204030204" pitchFamily="34" charset="0"/>
              </a:rPr>
              <a:t>Rules of Harvard in 1636; quoted in David Barton, Original Intent, 81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1524001"/>
            <a:ext cx="7767320" cy="3474719"/>
          </a:xfrm>
          <a:prstGeom prst="rect">
            <a:avLst/>
          </a:prstGeom>
        </p:spPr>
      </p:pic>
      <p:sp>
        <p:nvSpPr>
          <p:cNvPr id="74755" name="Content Placeholder 2"/>
          <p:cNvSpPr>
            <a:spLocks noGrp="1"/>
          </p:cNvSpPr>
          <p:nvPr>
            <p:ph idx="1"/>
          </p:nvPr>
        </p:nvSpPr>
        <p:spPr>
          <a:xfrm>
            <a:off x="3810000" y="1706880"/>
            <a:ext cx="7772400" cy="3017520"/>
          </a:xfrm>
          <a:noFill/>
        </p:spPr>
        <p:txBody>
          <a:bodyPr/>
          <a:lstStyle/>
          <a:p>
            <a:pPr marL="0" indent="0" algn="just" eaLnBrk="1" hangingPunct="1">
              <a:spcBef>
                <a:spcPts val="600"/>
              </a:spcBef>
              <a:spcAft>
                <a:spcPts val="600"/>
              </a:spcAft>
              <a:buFontTx/>
              <a:buNone/>
            </a:pPr>
            <a:r>
              <a:rPr lang="en-US" b="1" dirty="0">
                <a:solidFill>
                  <a:schemeClr val="bg2"/>
                </a:solidFill>
                <a:effectLst/>
                <a:latin typeface="Calibri" pitchFamily="34" charset="0"/>
                <a:ea typeface="Calibri" pitchFamily="34" charset="0"/>
                <a:cs typeface="Calibri" pitchFamily="34" charset="0"/>
              </a:rPr>
              <a:t>“Hence bad examples to youth are more rare in America… Atheism is unknown there, Infidelity rare and secret; so that great persons may live to a great age in that country without having their piety shocked by meeting with either Atheist or Infidel.”</a:t>
            </a:r>
          </a:p>
        </p:txBody>
      </p:sp>
      <p:sp>
        <p:nvSpPr>
          <p:cNvPr id="74754" name="Title 1"/>
          <p:cNvSpPr>
            <a:spLocks noGrp="1"/>
          </p:cNvSpPr>
          <p:nvPr>
            <p:ph type="title"/>
          </p:nvPr>
        </p:nvSpPr>
        <p:spPr>
          <a:xfrm>
            <a:off x="3949700" y="228600"/>
            <a:ext cx="4292600" cy="914400"/>
          </a:xfrm>
        </p:spPr>
        <p:txBody>
          <a:bodyPr/>
          <a:lstStyle/>
          <a:p>
            <a:pPr algn="ctr" eaLnBrk="1" hangingPunct="1"/>
            <a:r>
              <a:rPr lang="en-US" sz="4000" dirty="0">
                <a:latin typeface="Calibri" pitchFamily="34" charset="0"/>
                <a:ea typeface="Calibri" pitchFamily="34" charset="0"/>
                <a:cs typeface="Calibri" pitchFamily="34" charset="0"/>
              </a:rPr>
              <a:t>Benjamin Franklin</a:t>
            </a:r>
          </a:p>
        </p:txBody>
      </p:sp>
      <p:pic>
        <p:nvPicPr>
          <p:cNvPr id="491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480" y="1600200"/>
            <a:ext cx="2743200" cy="3306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219200" y="6477000"/>
            <a:ext cx="9372600" cy="338554"/>
          </a:xfrm>
          <a:prstGeom prst="rect">
            <a:avLst/>
          </a:prstGeom>
        </p:spPr>
        <p:txBody>
          <a:bodyPr wrap="square">
            <a:spAutoFit/>
          </a:bodyPr>
          <a:lstStyle/>
          <a:p>
            <a:pPr algn="ctr"/>
            <a:r>
              <a:rPr lang="en-US" sz="1600" dirty="0">
                <a:latin typeface="Calibri" panose="020F0502020204030204" pitchFamily="34" charset="0"/>
              </a:rPr>
              <a:t>Benjamin Franklin, “Advice on Coming to America,” America in Person, ed. George D. </a:t>
            </a:r>
            <a:r>
              <a:rPr lang="en-US" sz="1600" dirty="0" err="1">
                <a:latin typeface="Calibri" panose="020F0502020204030204" pitchFamily="34" charset="0"/>
              </a:rPr>
              <a:t>Youstra</a:t>
            </a:r>
            <a:r>
              <a:rPr lang="en-US" sz="1600" dirty="0">
                <a:latin typeface="Calibri" panose="020F0502020204030204" pitchFamily="34" charset="0"/>
              </a:rPr>
              <a:t>, 109.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00" y="1828800"/>
            <a:ext cx="6883400" cy="3200400"/>
          </a:xfrm>
          <a:prstGeom prst="rect">
            <a:avLst/>
          </a:prstGeom>
        </p:spPr>
      </p:pic>
      <p:sp>
        <p:nvSpPr>
          <p:cNvPr id="54274" name="Title 1"/>
          <p:cNvSpPr>
            <a:spLocks noGrp="1"/>
          </p:cNvSpPr>
          <p:nvPr>
            <p:ph type="title"/>
          </p:nvPr>
        </p:nvSpPr>
        <p:spPr>
          <a:xfrm>
            <a:off x="4965700" y="228600"/>
            <a:ext cx="2260600" cy="914400"/>
          </a:xfrm>
        </p:spPr>
        <p:txBody>
          <a:bodyPr/>
          <a:lstStyle/>
          <a:p>
            <a:pPr algn="ctr" eaLnBrk="1" hangingPunct="1"/>
            <a:r>
              <a:rPr lang="en-US" sz="4000" dirty="0">
                <a:latin typeface="Calibri" pitchFamily="34" charset="0"/>
                <a:ea typeface="Calibri" pitchFamily="34" charset="0"/>
                <a:cs typeface="Calibri" pitchFamily="34" charset="0"/>
              </a:rPr>
              <a:t>John Jay</a:t>
            </a:r>
          </a:p>
        </p:txBody>
      </p:sp>
      <p:sp>
        <p:nvSpPr>
          <p:cNvPr id="54275" name="Content Placeholder 2"/>
          <p:cNvSpPr>
            <a:spLocks noGrp="1"/>
          </p:cNvSpPr>
          <p:nvPr>
            <p:ph idx="1"/>
          </p:nvPr>
        </p:nvSpPr>
        <p:spPr>
          <a:xfrm>
            <a:off x="685800" y="1866900"/>
            <a:ext cx="6858000" cy="3124200"/>
          </a:xfrm>
          <a:noFill/>
        </p:spPr>
        <p:txBody>
          <a:bodyPr/>
          <a:lstStyle/>
          <a:p>
            <a:pPr marL="0" indent="0" algn="just" eaLnBrk="1" hangingPunct="1">
              <a:spcBef>
                <a:spcPts val="600"/>
              </a:spcBef>
              <a:spcAft>
                <a:spcPts val="600"/>
              </a:spcAft>
              <a:buFontTx/>
              <a:buNone/>
            </a:pPr>
            <a:r>
              <a:rPr lang="en-US" b="1" dirty="0">
                <a:solidFill>
                  <a:schemeClr val="bg2"/>
                </a:solidFill>
                <a:effectLst/>
                <a:latin typeface="Calibri" pitchFamily="34" charset="0"/>
                <a:ea typeface="Calibri" pitchFamily="34" charset="0"/>
                <a:cs typeface="Calibri" pitchFamily="34" charset="0"/>
              </a:rPr>
              <a:t>“Providence has given to our people the choice of their rulers, and it is the duty, as well as the privilege and interest of our </a:t>
            </a:r>
            <a:r>
              <a:rPr lang="en-US" b="1" u="sng" dirty="0">
                <a:solidFill>
                  <a:schemeClr val="bg2"/>
                </a:solidFill>
                <a:effectLst/>
                <a:latin typeface="Calibri" pitchFamily="34" charset="0"/>
                <a:ea typeface="Calibri" pitchFamily="34" charset="0"/>
                <a:cs typeface="Calibri" pitchFamily="34" charset="0"/>
              </a:rPr>
              <a:t>Christian nation to select and prefer Christians for their rulers</a:t>
            </a:r>
            <a:r>
              <a:rPr lang="en-US" b="1" dirty="0">
                <a:solidFill>
                  <a:schemeClr val="bg2"/>
                </a:solidFill>
                <a:effectLst/>
                <a:latin typeface="Calibri" pitchFamily="34" charset="0"/>
                <a:ea typeface="Calibri" pitchFamily="34" charset="0"/>
                <a:cs typeface="Calibri" pitchFamily="34" charset="0"/>
              </a:rPr>
              <a:t>.” [emphasis added]</a:t>
            </a:r>
          </a:p>
        </p:txBody>
      </p:sp>
      <p:pic>
        <p:nvPicPr>
          <p:cNvPr id="358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401" y="1828800"/>
            <a:ext cx="2779126"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104900" y="6197025"/>
            <a:ext cx="9982200" cy="584775"/>
          </a:xfrm>
          <a:prstGeom prst="rect">
            <a:avLst/>
          </a:prstGeom>
        </p:spPr>
        <p:txBody>
          <a:bodyPr wrap="square">
            <a:spAutoFit/>
          </a:bodyPr>
          <a:lstStyle/>
          <a:p>
            <a:pPr algn="ctr"/>
            <a:r>
              <a:rPr lang="en-US" sz="1600" dirty="0">
                <a:latin typeface="Calibri" panose="020F0502020204030204" pitchFamily="34" charset="0"/>
              </a:rPr>
              <a:t>Letter of John Jay to John Murray October 12, 1816. Papers of John Jay. http://oll.libertyfund.org/titles/jay-the-correspondence-and-public-papers-of-john-jay-vol-4-1794-1826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itle 1">
            <a:extLst>
              <a:ext uri="{FF2B5EF4-FFF2-40B4-BE49-F238E27FC236}">
                <a16:creationId xmlns:a16="http://schemas.microsoft.com/office/drawing/2014/main" id="{34F16C41-872B-40E1-B79D-197D8D228240}"/>
              </a:ext>
            </a:extLst>
          </p:cNvPr>
          <p:cNvSpPr>
            <a:spLocks noGrp="1"/>
          </p:cNvSpPr>
          <p:nvPr>
            <p:ph type="title" idx="4294967295"/>
          </p:nvPr>
        </p:nvSpPr>
        <p:spPr>
          <a:xfrm>
            <a:off x="3733800" y="228600"/>
            <a:ext cx="4724400" cy="914400"/>
          </a:xfrm>
        </p:spPr>
        <p:txBody>
          <a:bodyPr/>
          <a:lstStyle/>
          <a:p>
            <a:pPr algn="ctr" eaLnBrk="1" hangingPunct="1"/>
            <a:r>
              <a:rPr lang="en-US" altLang="en-US" sz="4000" dirty="0">
                <a:latin typeface="Calibri" pitchFamily="34" charset="0"/>
                <a:ea typeface="Calibri" pitchFamily="34" charset="0"/>
                <a:cs typeface="Calibri" pitchFamily="34" charset="0"/>
              </a:rPr>
              <a:t>Alexis de Tocqueville</a:t>
            </a:r>
          </a:p>
        </p:txBody>
      </p:sp>
      <p:pic>
        <p:nvPicPr>
          <p:cNvPr id="2" name="Picture 1">
            <a:extLst>
              <a:ext uri="{FF2B5EF4-FFF2-40B4-BE49-F238E27FC236}">
                <a16:creationId xmlns:a16="http://schemas.microsoft.com/office/drawing/2014/main" id="{E1100CC5-3CB3-4AB9-A0F2-EE6FFB9963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 y="1173480"/>
            <a:ext cx="8001000" cy="5303520"/>
          </a:xfrm>
          <a:prstGeom prst="rect">
            <a:avLst/>
          </a:prstGeom>
        </p:spPr>
      </p:pic>
      <p:pic>
        <p:nvPicPr>
          <p:cNvPr id="3" name="Picture 2">
            <a:extLst>
              <a:ext uri="{FF2B5EF4-FFF2-40B4-BE49-F238E27FC236}">
                <a16:creationId xmlns:a16="http://schemas.microsoft.com/office/drawing/2014/main" id="{0CE61C98-EC5F-5FEC-D098-ACC436E28A81}"/>
              </a:ext>
            </a:extLst>
          </p:cNvPr>
          <p:cNvPicPr>
            <a:picLocks noChangeAspect="1"/>
          </p:cNvPicPr>
          <p:nvPr/>
        </p:nvPicPr>
        <p:blipFill>
          <a:blip r:embed="rId3"/>
          <a:stretch>
            <a:fillRect/>
          </a:stretch>
        </p:blipFill>
        <p:spPr>
          <a:xfrm>
            <a:off x="8966366" y="1990725"/>
            <a:ext cx="2616034" cy="3291840"/>
          </a:xfrm>
          <a:prstGeom prst="rect">
            <a:avLst/>
          </a:prstGeom>
          <a:ln w="28575">
            <a:solidFill>
              <a:schemeClr val="tx1"/>
            </a:solidFill>
          </a:ln>
        </p:spPr>
      </p:pic>
    </p:spTree>
    <p:extLst>
      <p:ext uri="{BB962C8B-B14F-4D97-AF65-F5344CB8AC3E}">
        <p14:creationId xmlns:p14="http://schemas.microsoft.com/office/powerpoint/2010/main" val="521914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8001000" cy="5029200"/>
          </a:xfrm>
          <a:prstGeom prst="rect">
            <a:avLst/>
          </a:prstGeom>
        </p:spPr>
      </p:pic>
      <p:sp>
        <p:nvSpPr>
          <p:cNvPr id="19458" name="Title 1"/>
          <p:cNvSpPr>
            <a:spLocks noGrp="1"/>
          </p:cNvSpPr>
          <p:nvPr>
            <p:ph type="title"/>
          </p:nvPr>
        </p:nvSpPr>
        <p:spPr>
          <a:xfrm>
            <a:off x="2425700" y="228600"/>
            <a:ext cx="7340600" cy="914400"/>
          </a:xfrm>
        </p:spPr>
        <p:txBody>
          <a:bodyPr/>
          <a:lstStyle/>
          <a:p>
            <a:pPr algn="ctr" eaLnBrk="1" hangingPunct="1"/>
            <a:r>
              <a:rPr lang="en-US" sz="4000" dirty="0">
                <a:latin typeface="Calibri" pitchFamily="34" charset="0"/>
                <a:ea typeface="Calibri" pitchFamily="34" charset="0"/>
                <a:cs typeface="Calibri" pitchFamily="34" charset="0"/>
              </a:rPr>
              <a:t>America is a “Christian Nation”</a:t>
            </a:r>
          </a:p>
        </p:txBody>
      </p:sp>
      <p:sp>
        <p:nvSpPr>
          <p:cNvPr id="19459" name="Content Placeholder 2"/>
          <p:cNvSpPr>
            <a:spLocks noGrp="1"/>
          </p:cNvSpPr>
          <p:nvPr>
            <p:ph idx="1"/>
          </p:nvPr>
        </p:nvSpPr>
        <p:spPr>
          <a:xfrm>
            <a:off x="609600" y="1219200"/>
            <a:ext cx="8001000" cy="4953000"/>
          </a:xfrm>
          <a:noFill/>
        </p:spPr>
        <p:txBody>
          <a:bodyPr/>
          <a:lstStyle/>
          <a:p>
            <a:pPr marL="0" indent="0" algn="just" eaLnBrk="1" hangingPunct="1">
              <a:spcBef>
                <a:spcPts val="1800"/>
              </a:spcBef>
              <a:buFontTx/>
              <a:buNone/>
            </a:pPr>
            <a:r>
              <a:rPr lang="en-US" b="1" dirty="0">
                <a:solidFill>
                  <a:schemeClr val="bg2"/>
                </a:solidFill>
                <a:effectLst/>
                <a:latin typeface="Calibri" pitchFamily="34" charset="0"/>
                <a:ea typeface="Calibri" pitchFamily="34" charset="0"/>
                <a:cs typeface="Calibri" pitchFamily="34" charset="0"/>
              </a:rPr>
              <a:t>“This is historically true. From the discovery of this continent to the present hour, there is a single voice making this affirmation…These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b="1" u="sng" dirty="0">
                <a:solidFill>
                  <a:schemeClr val="bg2"/>
                </a:solidFill>
                <a:effectLst/>
                <a:latin typeface="Calibri" pitchFamily="34" charset="0"/>
                <a:ea typeface="Calibri" pitchFamily="34" charset="0"/>
                <a:cs typeface="Calibri" pitchFamily="34" charset="0"/>
              </a:rPr>
              <a:t>this is a Christian nation</a:t>
            </a:r>
            <a:r>
              <a:rPr lang="en-US" b="1" dirty="0">
                <a:solidFill>
                  <a:schemeClr val="bg2"/>
                </a:solidFill>
                <a:effectLst/>
                <a:latin typeface="Calibri" pitchFamily="34" charset="0"/>
                <a:ea typeface="Calibri" pitchFamily="34" charset="0"/>
                <a:cs typeface="Calibri" pitchFamily="34" charset="0"/>
              </a:rPr>
              <a:t>.”</a:t>
            </a:r>
            <a:endParaRPr lang="en-US" sz="2000" b="1" dirty="0">
              <a:effectLst/>
              <a:latin typeface="Calibri" pitchFamily="34" charset="0"/>
              <a:ea typeface="Calibri" pitchFamily="34" charset="0"/>
              <a:cs typeface="Calibri" pitchFamily="34" charset="0"/>
            </a:endParaRPr>
          </a:p>
        </p:txBody>
      </p:sp>
      <p:pic>
        <p:nvPicPr>
          <p:cNvPr id="184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0" y="1600200"/>
            <a:ext cx="2743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933700" y="6477000"/>
            <a:ext cx="6324600" cy="338554"/>
          </a:xfrm>
          <a:prstGeom prst="rect">
            <a:avLst/>
          </a:prstGeom>
        </p:spPr>
        <p:txBody>
          <a:bodyPr wrap="square">
            <a:spAutoFit/>
          </a:bodyPr>
          <a:lstStyle/>
          <a:p>
            <a:pPr marL="0" indent="0" algn="ctr" eaLnBrk="1" hangingPunct="1">
              <a:spcBef>
                <a:spcPts val="1800"/>
              </a:spcBef>
              <a:buFontTx/>
              <a:buNone/>
            </a:pPr>
            <a:r>
              <a:rPr lang="en-US" sz="1600" i="1" dirty="0">
                <a:latin typeface="Calibri" pitchFamily="34" charset="0"/>
                <a:ea typeface="Calibri" pitchFamily="34" charset="0"/>
                <a:cs typeface="Calibri" pitchFamily="34" charset="0"/>
              </a:rPr>
              <a:t>Church of the Holy Trinity v. U.S</a:t>
            </a:r>
            <a:r>
              <a:rPr lang="en-US" sz="1600" dirty="0">
                <a:latin typeface="Calibri" pitchFamily="34" charset="0"/>
                <a:ea typeface="Calibri" pitchFamily="34" charset="0"/>
                <a:cs typeface="Calibri" pitchFamily="34" charset="0"/>
              </a:rPr>
              <a:t>., 143 U.S. 457, 465, 470-71 (1892)</a:t>
            </a:r>
            <a:endParaRPr lang="en-US" sz="1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3810000" y="1519767"/>
            <a:ext cx="7787640" cy="1754326"/>
          </a:xfrm>
          <a:prstGeom prst="rect">
            <a:avLst/>
          </a:prstGeom>
          <a:noFill/>
          <a:ln w="9525">
            <a:noFill/>
            <a:miter lim="800000"/>
            <a:headEnd/>
            <a:tailEnd/>
          </a:ln>
        </p:spPr>
        <p:txBody>
          <a:bodyPr wrap="square">
            <a:spAutoFit/>
          </a:bodyPr>
          <a:lstStyle/>
          <a:p>
            <a:pPr algn="just"/>
            <a:r>
              <a:rPr lang="en-US" sz="3600" dirty="0">
                <a:latin typeface=".SFUIText"/>
                <a:cs typeface="Calibri" panose="020F0502020204030204" pitchFamily="34" charset="0"/>
              </a:rPr>
              <a:t>"I tremble for my country when I reflect that God is just, and that his justice will not sleep 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5299" name="TextBox 4"/>
          <p:cNvSpPr txBox="1">
            <a:spLocks noChangeArrowheads="1"/>
          </p:cNvSpPr>
          <p:nvPr/>
        </p:nvSpPr>
        <p:spPr bwMode="auto">
          <a:xfrm>
            <a:off x="609600" y="6135469"/>
            <a:ext cx="10972800" cy="646331"/>
          </a:xfrm>
          <a:prstGeom prst="rect">
            <a:avLst/>
          </a:prstGeom>
          <a:noFill/>
          <a:ln w="9525">
            <a:noFill/>
            <a:miter lim="800000"/>
            <a:headEnd/>
            <a:tailEnd/>
          </a:ln>
        </p:spPr>
        <p:txBody>
          <a:bodyPr wrap="square">
            <a:spAutoFit/>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Thomas Jefferson, Notes on the State of Virginia (1794), 270–272, </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“Query XVIII The Particular Customs and Manners that may Happen to be Received in that State?”</a:t>
            </a:r>
          </a:p>
        </p:txBody>
      </p:sp>
      <p:sp>
        <p:nvSpPr>
          <p:cNvPr id="55300" name="Title 5"/>
          <p:cNvSpPr>
            <a:spLocks noGrp="1"/>
          </p:cNvSpPr>
          <p:nvPr>
            <p:ph type="ctrTitle" sz="quarter" idx="4294967295"/>
          </p:nvPr>
        </p:nvSpPr>
        <p:spPr>
          <a:xfrm>
            <a:off x="3962400" y="228600"/>
            <a:ext cx="4267200" cy="914400"/>
          </a:xfrm>
        </p:spPr>
        <p:txBody>
          <a:bodyPr/>
          <a:lstStyle/>
          <a:p>
            <a:pPr algn="ctr" eaLnBrk="1" hangingPunct="1"/>
            <a:r>
              <a:rPr lang="en-US" sz="4000" dirty="0">
                <a:latin typeface="Calibri" pitchFamily="34" charset="0"/>
                <a:ea typeface="Calibri" pitchFamily="34" charset="0"/>
                <a:cs typeface="Calibri" pitchFamily="34" charset="0"/>
              </a:rPr>
              <a:t>Thomas Jefferson</a:t>
            </a:r>
          </a:p>
        </p:txBody>
      </p:sp>
      <p:pic>
        <p:nvPicPr>
          <p:cNvPr id="6" name="Picture 4" descr="http://upload.wikimedia.org/wikipedia/commons/1/1e/Thomas_Jefferson_by_Rembrandt_Peale,_1800.jpg">
            <a:extLst>
              <a:ext uri="{FF2B5EF4-FFF2-40B4-BE49-F238E27FC236}">
                <a16:creationId xmlns:a16="http://schemas.microsoft.com/office/drawing/2014/main" id="{B6146479-D9A9-4333-B58C-2FF981DADA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2686819"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89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76200"/>
            <a:ext cx="11379200" cy="838200"/>
          </a:xfrm>
        </p:spPr>
        <p:txBody>
          <a:bodyPr/>
          <a:lstStyle/>
          <a:p>
            <a:pPr algn="ctr" eaLnBrk="1" hangingPunct="1"/>
            <a:r>
              <a:rPr lang="en-US" sz="4000" dirty="0">
                <a:latin typeface="Calibri" panose="020F0502020204030204" pitchFamily="34" charset="0"/>
              </a:rPr>
              <a:t>Kinds of Wrath/Discipline</a:t>
            </a:r>
          </a:p>
        </p:txBody>
      </p:sp>
      <p:sp>
        <p:nvSpPr>
          <p:cNvPr id="16387" name="Rectangle 3"/>
          <p:cNvSpPr>
            <a:spLocks noGrp="1" noChangeArrowheads="1"/>
          </p:cNvSpPr>
          <p:nvPr>
            <p:ph type="body" idx="1"/>
          </p:nvPr>
        </p:nvSpPr>
        <p:spPr>
          <a:xfrm>
            <a:off x="533400" y="1143003"/>
            <a:ext cx="8381999" cy="4267197"/>
          </a:xfrm>
        </p:spPr>
        <p:txBody>
          <a:bodyPr/>
          <a:lstStyle/>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Historical (Gen. 7</a:t>
            </a:r>
            <a:r>
              <a:rPr lang="en-US" sz="3000" dirty="0">
                <a:latin typeface="Calibri" panose="020F0502020204030204" pitchFamily="34" charset="0"/>
                <a:cs typeface="Calibri" panose="020F0502020204030204" pitchFamily="34" charset="0"/>
              </a:rPr>
              <a:t>‒8; </a:t>
            </a:r>
            <a:r>
              <a:rPr lang="en-US" sz="3000" dirty="0">
                <a:latin typeface="Calibri" panose="020F0502020204030204" pitchFamily="34" charset="0"/>
              </a:rPr>
              <a:t>19)</a:t>
            </a:r>
          </a:p>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Eschatological (Rev. 6‒19)</a:t>
            </a:r>
          </a:p>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Discipline (Heb. 12:5-11)</a:t>
            </a:r>
          </a:p>
          <a:p>
            <a:pPr marL="465138" indent="-465138" eaLnBrk="1" hangingPunct="1">
              <a:spcBef>
                <a:spcPts val="0"/>
              </a:spcBef>
              <a:spcAft>
                <a:spcPts val="3600"/>
              </a:spcAft>
              <a:buSzPct val="100000"/>
              <a:buFont typeface="Wingdings" pitchFamily="2" charset="2"/>
              <a:buAutoNum type="arabicPeriod"/>
              <a:defRPr/>
            </a:pPr>
            <a:r>
              <a:rPr lang="en-US" sz="3000" dirty="0">
                <a:latin typeface="Calibri" panose="020F0502020204030204" pitchFamily="34" charset="0"/>
              </a:rPr>
              <a:t>Sowing and reaping (Gal. 6:7-8)</a:t>
            </a:r>
          </a:p>
          <a:p>
            <a:pPr marL="465138" indent="-465138" eaLnBrk="1" hangingPunct="1">
              <a:spcBef>
                <a:spcPts val="0"/>
              </a:spcBef>
              <a:spcAft>
                <a:spcPts val="3600"/>
              </a:spcAft>
              <a:buSzPct val="100000"/>
              <a:buFont typeface="Wingdings" pitchFamily="2" charset="2"/>
              <a:buAutoNum type="arabicPeriod"/>
              <a:defRPr/>
            </a:pPr>
            <a:r>
              <a:rPr lang="en-US" sz="3000" b="1" dirty="0">
                <a:solidFill>
                  <a:srgbClr val="FFFFCC"/>
                </a:solidFill>
                <a:latin typeface="Calibri" panose="020F0502020204030204" pitchFamily="34" charset="0"/>
              </a:rPr>
              <a:t>Abandonment (Judges 16:20; 1 Sam. 16:14)</a:t>
            </a:r>
          </a:p>
        </p:txBody>
      </p:sp>
      <p:pic>
        <p:nvPicPr>
          <p:cNvPr id="6" name="Picture 8" descr="C:\Users\DR9C02~1.JIM\AppData\Local\Temp\SNAGHTML108a45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4055" y="1600200"/>
            <a:ext cx="3694545" cy="3657600"/>
          </a:xfrm>
          <a:prstGeom prst="rect">
            <a:avLst/>
          </a:prstGeom>
          <a:noFill/>
          <a:ln w="9525">
            <a:noFill/>
            <a:miter lim="800000"/>
            <a:headEnd/>
            <a:tailEnd/>
          </a:ln>
        </p:spPr>
      </p:pic>
    </p:spTree>
    <p:extLst>
      <p:ext uri="{BB962C8B-B14F-4D97-AF65-F5344CB8AC3E}">
        <p14:creationId xmlns:p14="http://schemas.microsoft.com/office/powerpoint/2010/main" val="526384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09600" y="228600"/>
            <a:ext cx="10972800" cy="8382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Condemnation of the Gentile (1:18-32)</a:t>
            </a:r>
          </a:p>
        </p:txBody>
      </p:sp>
      <p:sp>
        <p:nvSpPr>
          <p:cNvPr id="25603" name="Rectangle 3"/>
          <p:cNvSpPr>
            <a:spLocks noGrp="1" noChangeArrowheads="1"/>
          </p:cNvSpPr>
          <p:nvPr>
            <p:ph type="body" idx="4294967295"/>
          </p:nvPr>
        </p:nvSpPr>
        <p:spPr>
          <a:xfrm>
            <a:off x="609600" y="1600200"/>
            <a:ext cx="8458200" cy="402336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self-revelation in creation renders mankind inexcusable (19-20)</a:t>
            </a:r>
          </a:p>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Results of mankind’s rejection of God (21-23)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pic>
        <p:nvPicPr>
          <p:cNvPr id="24580" name="Picture 5" descr="C:\Users\awoods\Pictures\Microsoft Clip Organizer\pe07654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1518905"/>
            <a:ext cx="2286000" cy="3820190"/>
          </a:xfrm>
          <a:prstGeom prst="rect">
            <a:avLst/>
          </a:prstGeom>
          <a:noFill/>
          <a:ln w="9525">
            <a:noFill/>
            <a:miter lim="800000"/>
            <a:headEnd/>
            <a:tailEnd/>
          </a:ln>
        </p:spPr>
      </p:pic>
    </p:spTree>
    <p:extLst>
      <p:ext uri="{BB962C8B-B14F-4D97-AF65-F5344CB8AC3E}">
        <p14:creationId xmlns:p14="http://schemas.microsoft.com/office/powerpoint/2010/main" val="2424130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152400"/>
            <a:ext cx="10972800" cy="15240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Mankind's Rejection of God and the Ensuing Results </a:t>
            </a:r>
            <a:r>
              <a:rPr lang="en-US" sz="3600" dirty="0">
                <a:effectLst>
                  <a:outerShdw blurRad="38100" dist="38100" dir="2700000" algn="tl">
                    <a:srgbClr val="000000">
                      <a:alpha val="43137"/>
                    </a:srgbClr>
                  </a:outerShdw>
                </a:effectLst>
                <a:latin typeface="Calibri" pitchFamily="34" charset="0"/>
                <a:cs typeface="Calibri" pitchFamily="34" charset="0"/>
              </a:rPr>
              <a:t>(21-23)</a:t>
            </a:r>
            <a:endParaRPr lang="en-US" sz="4000" dirty="0">
              <a:effectLst>
                <a:outerShdw blurRad="38100" dist="38100" dir="2700000" algn="tl">
                  <a:srgbClr val="000000">
                    <a:alpha val="43137"/>
                  </a:srgbClr>
                </a:outerShdw>
              </a:effectLst>
              <a:latin typeface="Calibri" pitchFamily="34" charset="0"/>
              <a:cs typeface="Calibri" pitchFamily="34" charset="0"/>
            </a:endParaRPr>
          </a:p>
        </p:txBody>
      </p:sp>
      <p:sp>
        <p:nvSpPr>
          <p:cNvPr id="38915" name="Rectangle 3"/>
          <p:cNvSpPr>
            <a:spLocks noGrp="1" noChangeArrowheads="1"/>
          </p:cNvSpPr>
          <p:nvPr>
            <p:ph type="body" idx="4294967295"/>
          </p:nvPr>
        </p:nvSpPr>
        <p:spPr>
          <a:xfrm>
            <a:off x="609600" y="1600200"/>
            <a:ext cx="7924800" cy="4800605"/>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Mankind rejects knowledge of God (21a)</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Knew God</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Yet they did not honor nor thank Him</a:t>
            </a:r>
          </a:p>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Two results (21b-23)</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Darkened thinking (21b-22)</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Idolater (23)</a:t>
            </a:r>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1676400"/>
            <a:ext cx="3200400" cy="4184544"/>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152400"/>
            <a:ext cx="10972800" cy="15240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Mankind's Rejection of God and the Ensuing Results </a:t>
            </a:r>
            <a:r>
              <a:rPr lang="en-US" sz="3600" dirty="0">
                <a:effectLst>
                  <a:outerShdw blurRad="38100" dist="38100" dir="2700000" algn="tl">
                    <a:srgbClr val="000000">
                      <a:alpha val="43137"/>
                    </a:srgbClr>
                  </a:outerShdw>
                </a:effectLst>
                <a:latin typeface="Calibri" pitchFamily="34" charset="0"/>
                <a:cs typeface="Calibri" pitchFamily="34" charset="0"/>
              </a:rPr>
              <a:t>(21-23)</a:t>
            </a:r>
            <a:endParaRPr lang="en-US" sz="4000" dirty="0">
              <a:effectLst>
                <a:outerShdw blurRad="38100" dist="38100" dir="2700000" algn="tl">
                  <a:srgbClr val="000000">
                    <a:alpha val="43137"/>
                  </a:srgbClr>
                </a:outerShdw>
              </a:effectLst>
              <a:latin typeface="Calibri" pitchFamily="34" charset="0"/>
              <a:cs typeface="Calibri" pitchFamily="34" charset="0"/>
            </a:endParaRPr>
          </a:p>
        </p:txBody>
      </p:sp>
      <p:sp>
        <p:nvSpPr>
          <p:cNvPr id="38915" name="Rectangle 3"/>
          <p:cNvSpPr>
            <a:spLocks noGrp="1" noChangeArrowheads="1"/>
          </p:cNvSpPr>
          <p:nvPr>
            <p:ph type="body" idx="4294967295"/>
          </p:nvPr>
        </p:nvSpPr>
        <p:spPr>
          <a:xfrm>
            <a:off x="609600" y="1600200"/>
            <a:ext cx="7924800" cy="4800605"/>
          </a:xfrm>
        </p:spPr>
        <p:txBody>
          <a:bodyPr/>
          <a:lstStyle/>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Mankind rejects knowledge of God (21a)</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Knew God</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Yet they did not honor nor thank Him</a:t>
            </a:r>
          </a:p>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Two results (21b-23)</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Darkened thinking (21b-22)</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Idolater (23)</a:t>
            </a:r>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1676400"/>
            <a:ext cx="3200400" cy="4184544"/>
          </a:xfrm>
          <a:prstGeom prst="rect">
            <a:avLst/>
          </a:prstGeom>
          <a:noFill/>
          <a:ln w="9525">
            <a:noFill/>
            <a:miter lim="800000"/>
            <a:headEnd/>
            <a:tailEnd/>
          </a:ln>
        </p:spPr>
      </p:pic>
    </p:spTree>
    <p:extLst>
      <p:ext uri="{BB962C8B-B14F-4D97-AF65-F5344CB8AC3E}">
        <p14:creationId xmlns:p14="http://schemas.microsoft.com/office/powerpoint/2010/main" val="3517681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775200" y="228600"/>
            <a:ext cx="2641600" cy="914400"/>
          </a:xfrm>
        </p:spPr>
        <p:txBody>
          <a:bodyPr/>
          <a:lstStyle/>
          <a:p>
            <a:pPr algn="ctr" eaLnBrk="1" hangingPunct="1">
              <a:defRPr/>
            </a:pPr>
            <a:r>
              <a:rPr lang="en-US" sz="4000" dirty="0">
                <a:effectLst>
                  <a:outerShdw blurRad="38100" dist="38100" dir="2700000" algn="tl">
                    <a:srgbClr val="000000">
                      <a:alpha val="43137"/>
                    </a:srgbClr>
                  </a:outerShdw>
                </a:effectLst>
                <a:latin typeface="Calibri" pitchFamily="34" charset="0"/>
                <a:cs typeface="Calibri" pitchFamily="34" charset="0"/>
              </a:rPr>
              <a:t>Evolution</a:t>
            </a:r>
          </a:p>
        </p:txBody>
      </p:sp>
      <p:sp>
        <p:nvSpPr>
          <p:cNvPr id="5123" name="Rectangle 3"/>
          <p:cNvSpPr>
            <a:spLocks noGrp="1" noChangeArrowheads="1"/>
          </p:cNvSpPr>
          <p:nvPr>
            <p:ph type="body" idx="1"/>
          </p:nvPr>
        </p:nvSpPr>
        <p:spPr>
          <a:xfrm>
            <a:off x="609600" y="1143000"/>
            <a:ext cx="109728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latin typeface="Calibri" pitchFamily="34" charset="0"/>
                <a:cs typeface="Calibri" pitchFamily="34" charset="0"/>
              </a:rPr>
              <a:t>Definition – A gradual process in which something changes into a different and usually more complex or better form. Change in the genetic composition of a population during successive generations, as a result of natural selection acting on the genetic variation among individuals, and resulting in the development of new species. – Wikipedia</a:t>
            </a:r>
          </a:p>
        </p:txBody>
      </p:sp>
      <p:pic>
        <p:nvPicPr>
          <p:cNvPr id="3072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1422" y="4343400"/>
            <a:ext cx="5949157" cy="2286000"/>
          </a:xfrm>
          <a:prstGeom prst="rect">
            <a:avLst/>
          </a:prstGeom>
          <a:solidFill>
            <a:srgbClr val="FFFF99"/>
          </a:solid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438400" y="228600"/>
            <a:ext cx="7315200" cy="1005840"/>
          </a:xfrm>
        </p:spPr>
        <p:txBody>
          <a:bodyPr/>
          <a:lstStyle/>
          <a:p>
            <a:pPr algn="ctr" eaLnBrk="1" hangingPunct="1">
              <a:defRPr/>
            </a:pPr>
            <a:r>
              <a:rPr lang="en-US" sz="4000" dirty="0">
                <a:effectLst>
                  <a:outerShdw blurRad="38100" dist="38100" dir="2700000" algn="tl">
                    <a:srgbClr val="000000">
                      <a:alpha val="43137"/>
                    </a:srgbClr>
                  </a:outerShdw>
                </a:effectLst>
                <a:latin typeface="Calibri" pitchFamily="34" charset="0"/>
                <a:cs typeface="Calibri" pitchFamily="34" charset="0"/>
              </a:rPr>
              <a:t>Intelligent Design Resources</a:t>
            </a:r>
          </a:p>
        </p:txBody>
      </p:sp>
      <p:sp>
        <p:nvSpPr>
          <p:cNvPr id="6147" name="Rectangle 3"/>
          <p:cNvSpPr>
            <a:spLocks noGrp="1" noChangeArrowheads="1"/>
          </p:cNvSpPr>
          <p:nvPr>
            <p:ph type="body" idx="1"/>
          </p:nvPr>
        </p:nvSpPr>
        <p:spPr>
          <a:xfrm>
            <a:off x="2057400" y="1143000"/>
            <a:ext cx="8077200" cy="3017520"/>
          </a:xfrm>
        </p:spPr>
        <p:txBody>
          <a:bodyPr/>
          <a:lstStyle/>
          <a:p>
            <a:pPr marL="457200" indent="-457200" eaLnBrk="1" hangingPunct="1">
              <a:spcBef>
                <a:spcPts val="0"/>
              </a:spcBef>
              <a:spcAft>
                <a:spcPts val="900"/>
              </a:spcAft>
              <a:defRPr/>
            </a:pPr>
            <a:r>
              <a:rPr lang="en-US" dirty="0">
                <a:effectLst>
                  <a:outerShdw blurRad="38100" dist="38100" dir="2700000" algn="tl">
                    <a:srgbClr val="000000">
                      <a:alpha val="43137"/>
                    </a:srgbClr>
                  </a:outerShdw>
                </a:effectLst>
                <a:latin typeface="Calibri" pitchFamily="34" charset="0"/>
                <a:cs typeface="Calibri" pitchFamily="34" charset="0"/>
              </a:rPr>
              <a:t>Michael </a:t>
            </a:r>
            <a:r>
              <a:rPr lang="en-US" dirty="0" err="1">
                <a:effectLst>
                  <a:outerShdw blurRad="38100" dist="38100" dir="2700000" algn="tl">
                    <a:srgbClr val="000000">
                      <a:alpha val="43137"/>
                    </a:srgbClr>
                  </a:outerShdw>
                </a:effectLst>
                <a:latin typeface="Calibri" pitchFamily="34" charset="0"/>
                <a:cs typeface="Calibri" pitchFamily="34" charset="0"/>
              </a:rPr>
              <a:t>Behe</a:t>
            </a:r>
            <a:r>
              <a:rPr lang="en-US" dirty="0">
                <a:effectLst>
                  <a:outerShdw blurRad="38100" dist="38100" dir="2700000" algn="tl">
                    <a:srgbClr val="000000">
                      <a:alpha val="43137"/>
                    </a:srgbClr>
                  </a:outerShdw>
                </a:effectLst>
                <a:latin typeface="Calibri" pitchFamily="34" charset="0"/>
                <a:cs typeface="Calibri" pitchFamily="34" charset="0"/>
              </a:rPr>
              <a:t>-</a:t>
            </a:r>
            <a:r>
              <a:rPr lang="en-US" i="1" dirty="0">
                <a:effectLst>
                  <a:outerShdw blurRad="38100" dist="38100" dir="2700000" algn="tl">
                    <a:srgbClr val="000000">
                      <a:alpha val="43137"/>
                    </a:srgbClr>
                  </a:outerShdw>
                </a:effectLst>
                <a:latin typeface="Calibri" pitchFamily="34" charset="0"/>
                <a:cs typeface="Calibri" pitchFamily="34" charset="0"/>
              </a:rPr>
              <a:t>Darwin’s Black Box</a:t>
            </a:r>
          </a:p>
          <a:p>
            <a:pPr marL="457200" indent="-457200" eaLnBrk="1" hangingPunct="1">
              <a:spcBef>
                <a:spcPts val="0"/>
              </a:spcBef>
              <a:spcAft>
                <a:spcPts val="900"/>
              </a:spcAft>
              <a:defRPr/>
            </a:pPr>
            <a:r>
              <a:rPr lang="en-US" dirty="0">
                <a:effectLst>
                  <a:outerShdw blurRad="38100" dist="38100" dir="2700000" algn="tl">
                    <a:srgbClr val="000000">
                      <a:alpha val="43137"/>
                    </a:srgbClr>
                  </a:outerShdw>
                </a:effectLst>
                <a:latin typeface="Calibri" pitchFamily="34" charset="0"/>
                <a:cs typeface="Calibri" pitchFamily="34" charset="0"/>
              </a:rPr>
              <a:t>Michael Denton-</a:t>
            </a:r>
            <a:r>
              <a:rPr lang="en-US" i="1" dirty="0">
                <a:effectLst>
                  <a:outerShdw blurRad="38100" dist="38100" dir="2700000" algn="tl">
                    <a:srgbClr val="000000">
                      <a:alpha val="43137"/>
                    </a:srgbClr>
                  </a:outerShdw>
                </a:effectLst>
                <a:latin typeface="Calibri" pitchFamily="34" charset="0"/>
                <a:cs typeface="Calibri" pitchFamily="34" charset="0"/>
              </a:rPr>
              <a:t>Evolution: A Theory in Crisis</a:t>
            </a:r>
          </a:p>
          <a:p>
            <a:pPr marL="457200" indent="-457200" eaLnBrk="1" hangingPunct="1">
              <a:spcBef>
                <a:spcPts val="0"/>
              </a:spcBef>
              <a:spcAft>
                <a:spcPts val="900"/>
              </a:spcAft>
              <a:defRPr/>
            </a:pPr>
            <a:r>
              <a:rPr lang="en-US" dirty="0">
                <a:effectLst>
                  <a:outerShdw blurRad="38100" dist="38100" dir="2700000" algn="tl">
                    <a:srgbClr val="000000">
                      <a:alpha val="43137"/>
                    </a:srgbClr>
                  </a:outerShdw>
                </a:effectLst>
                <a:latin typeface="Calibri" pitchFamily="34" charset="0"/>
                <a:cs typeface="Calibri" pitchFamily="34" charset="0"/>
              </a:rPr>
              <a:t>Philip Johnson-</a:t>
            </a:r>
            <a:r>
              <a:rPr lang="en-US" i="1" dirty="0">
                <a:effectLst>
                  <a:outerShdw blurRad="38100" dist="38100" dir="2700000" algn="tl">
                    <a:srgbClr val="000000">
                      <a:alpha val="43137"/>
                    </a:srgbClr>
                  </a:outerShdw>
                </a:effectLst>
                <a:latin typeface="Calibri" pitchFamily="34" charset="0"/>
                <a:cs typeface="Calibri" pitchFamily="34" charset="0"/>
              </a:rPr>
              <a:t>Darwin on Trial</a:t>
            </a:r>
          </a:p>
          <a:p>
            <a:pPr marL="457200" indent="-457200" eaLnBrk="1" hangingPunct="1">
              <a:spcBef>
                <a:spcPts val="0"/>
              </a:spcBef>
              <a:spcAft>
                <a:spcPts val="900"/>
              </a:spcAft>
              <a:defRPr/>
            </a:pPr>
            <a:r>
              <a:rPr lang="en-US" dirty="0">
                <a:effectLst>
                  <a:outerShdw blurRad="38100" dist="38100" dir="2700000" algn="tl">
                    <a:srgbClr val="000000">
                      <a:alpha val="43137"/>
                    </a:srgbClr>
                  </a:outerShdw>
                </a:effectLst>
                <a:latin typeface="Calibri" pitchFamily="34" charset="0"/>
                <a:cs typeface="Calibri" pitchFamily="34" charset="0"/>
              </a:rPr>
              <a:t>William </a:t>
            </a:r>
            <a:r>
              <a:rPr lang="en-US" dirty="0" err="1">
                <a:effectLst>
                  <a:outerShdw blurRad="38100" dist="38100" dir="2700000" algn="tl">
                    <a:srgbClr val="000000">
                      <a:alpha val="43137"/>
                    </a:srgbClr>
                  </a:outerShdw>
                </a:effectLst>
                <a:latin typeface="Calibri" pitchFamily="34" charset="0"/>
                <a:cs typeface="Calibri" pitchFamily="34" charset="0"/>
              </a:rPr>
              <a:t>Dembski</a:t>
            </a:r>
            <a:r>
              <a:rPr lang="en-US" dirty="0">
                <a:effectLst>
                  <a:outerShdw blurRad="38100" dist="38100" dir="2700000" algn="tl">
                    <a:srgbClr val="000000">
                      <a:alpha val="43137"/>
                    </a:srgbClr>
                  </a:outerShdw>
                </a:effectLst>
                <a:latin typeface="Calibri" pitchFamily="34" charset="0"/>
                <a:cs typeface="Calibri" pitchFamily="34" charset="0"/>
              </a:rPr>
              <a:t>-</a:t>
            </a:r>
            <a:r>
              <a:rPr lang="en-US" i="1" dirty="0">
                <a:effectLst>
                  <a:outerShdw blurRad="38100" dist="38100" dir="2700000" algn="tl">
                    <a:srgbClr val="000000">
                      <a:alpha val="43137"/>
                    </a:srgbClr>
                  </a:outerShdw>
                </a:effectLst>
                <a:latin typeface="Calibri" pitchFamily="34" charset="0"/>
                <a:cs typeface="Calibri" pitchFamily="34" charset="0"/>
              </a:rPr>
              <a:t>Intelligent Design</a:t>
            </a:r>
          </a:p>
          <a:p>
            <a:pPr marL="457200" indent="-457200" eaLnBrk="1" hangingPunct="1">
              <a:spcBef>
                <a:spcPts val="0"/>
              </a:spcBef>
              <a:spcAft>
                <a:spcPts val="900"/>
              </a:spcAft>
              <a:defRPr/>
            </a:pPr>
            <a:r>
              <a:rPr lang="en-US" dirty="0">
                <a:effectLst>
                  <a:outerShdw blurRad="38100" dist="38100" dir="2700000" algn="tl">
                    <a:srgbClr val="000000">
                      <a:alpha val="43137"/>
                    </a:srgbClr>
                  </a:outerShdw>
                </a:effectLst>
                <a:latin typeface="Calibri" pitchFamily="34" charset="0"/>
                <a:cs typeface="Calibri" pitchFamily="34" charset="0"/>
              </a:rPr>
              <a:t>Marvin </a:t>
            </a:r>
            <a:r>
              <a:rPr lang="en-US" dirty="0" err="1">
                <a:effectLst>
                  <a:outerShdw blurRad="38100" dist="38100" dir="2700000" algn="tl">
                    <a:srgbClr val="000000">
                      <a:alpha val="43137"/>
                    </a:srgbClr>
                  </a:outerShdw>
                </a:effectLst>
                <a:latin typeface="Calibri" pitchFamily="34" charset="0"/>
                <a:cs typeface="Calibri" pitchFamily="34" charset="0"/>
              </a:rPr>
              <a:t>Lubenow</a:t>
            </a:r>
            <a:r>
              <a:rPr lang="en-US" dirty="0">
                <a:effectLst>
                  <a:outerShdw blurRad="38100" dist="38100" dir="2700000" algn="tl">
                    <a:srgbClr val="000000">
                      <a:alpha val="43137"/>
                    </a:srgbClr>
                  </a:outerShdw>
                </a:effectLst>
                <a:latin typeface="Calibri" pitchFamily="34" charset="0"/>
                <a:cs typeface="Calibri" pitchFamily="34" charset="0"/>
              </a:rPr>
              <a:t>-</a:t>
            </a:r>
            <a:r>
              <a:rPr lang="en-US" i="1" dirty="0">
                <a:effectLst>
                  <a:outerShdw blurRad="38100" dist="38100" dir="2700000" algn="tl">
                    <a:srgbClr val="000000">
                      <a:alpha val="43137"/>
                    </a:srgbClr>
                  </a:outerShdw>
                </a:effectLst>
                <a:latin typeface="Calibri" pitchFamily="34" charset="0"/>
                <a:cs typeface="Calibri" pitchFamily="34" charset="0"/>
              </a:rPr>
              <a:t>Bones of Contention</a:t>
            </a:r>
          </a:p>
        </p:txBody>
      </p:sp>
      <p:pic>
        <p:nvPicPr>
          <p:cNvPr id="3174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4343400"/>
            <a:ext cx="5946379" cy="2286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124200" y="4343400"/>
            <a:ext cx="5946379" cy="2286000"/>
          </a:xfrm>
          <a:prstGeom prst="rect">
            <a:avLst/>
          </a:prstGeom>
          <a:noFill/>
          <a:ln>
            <a:noFill/>
          </a:ln>
        </p:spPr>
      </p:pic>
      <p:sp>
        <p:nvSpPr>
          <p:cNvPr id="34818" name="Rectangle 2"/>
          <p:cNvSpPr>
            <a:spLocks noGrp="1" noChangeArrowheads="1"/>
          </p:cNvSpPr>
          <p:nvPr>
            <p:ph type="title"/>
          </p:nvPr>
        </p:nvSpPr>
        <p:spPr>
          <a:xfrm>
            <a:off x="4216400" y="228600"/>
            <a:ext cx="3759200" cy="914400"/>
          </a:xfrm>
        </p:spPr>
        <p:txBody>
          <a:bodyPr/>
          <a:lstStyle/>
          <a:p>
            <a:pPr algn="ctr" eaLnBrk="1" hangingPunct="1">
              <a:defRPr/>
            </a:pPr>
            <a:r>
              <a:rPr lang="en-US" sz="4000" dirty="0">
                <a:effectLst>
                  <a:outerShdw blurRad="38100" dist="38100" dir="2700000" algn="tl">
                    <a:srgbClr val="000000">
                      <a:alpha val="43137"/>
                    </a:srgbClr>
                  </a:outerShdw>
                </a:effectLst>
                <a:latin typeface="Calibri" pitchFamily="34" charset="0"/>
                <a:cs typeface="Calibri" pitchFamily="34" charset="0"/>
              </a:rPr>
              <a:t>Missing Links</a:t>
            </a:r>
          </a:p>
        </p:txBody>
      </p:sp>
      <p:sp>
        <p:nvSpPr>
          <p:cNvPr id="8195" name="Rectangle 3"/>
          <p:cNvSpPr>
            <a:spLocks noGrp="1" noChangeArrowheads="1"/>
          </p:cNvSpPr>
          <p:nvPr>
            <p:ph type="body" idx="1"/>
          </p:nvPr>
        </p:nvSpPr>
        <p:spPr>
          <a:xfrm>
            <a:off x="609600" y="1600200"/>
            <a:ext cx="10972800" cy="18288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latin typeface="Calibri" pitchFamily="34" charset="0"/>
                <a:cs typeface="Calibri" pitchFamily="34" charset="0"/>
              </a:rPr>
              <a:t>“Links are missing just where we most fervently desire them and its all too probable that many ‘links’ will continue to be missing.”</a:t>
            </a:r>
          </a:p>
        </p:txBody>
      </p:sp>
      <p:sp>
        <p:nvSpPr>
          <p:cNvPr id="34820" name="Text Box 4"/>
          <p:cNvSpPr txBox="1">
            <a:spLocks noChangeArrowheads="1"/>
          </p:cNvSpPr>
          <p:nvPr/>
        </p:nvSpPr>
        <p:spPr bwMode="auto">
          <a:xfrm>
            <a:off x="2819400" y="2800290"/>
            <a:ext cx="6553200" cy="400110"/>
          </a:xfrm>
          <a:prstGeom prst="rect">
            <a:avLst/>
          </a:prstGeom>
          <a:noFill/>
          <a:ln>
            <a:noFill/>
          </a:ln>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50000"/>
              </a:spcBef>
              <a:defRPr/>
            </a:pPr>
            <a:r>
              <a:rPr lang="en-US" sz="2000" dirty="0">
                <a:effectLst>
                  <a:outerShdw blurRad="38100" dist="38100" dir="2700000" algn="tl">
                    <a:srgbClr val="000000">
                      <a:alpha val="43137"/>
                    </a:srgbClr>
                  </a:outerShdw>
                </a:effectLst>
                <a:latin typeface="Calibri" pitchFamily="34" charset="0"/>
                <a:cs typeface="Calibri" pitchFamily="34" charset="0"/>
              </a:rPr>
              <a:t>Alfred S. </a:t>
            </a:r>
            <a:r>
              <a:rPr lang="en-US" sz="2000" dirty="0" err="1">
                <a:effectLst>
                  <a:outerShdw blurRad="38100" dist="38100" dir="2700000" algn="tl">
                    <a:srgbClr val="000000">
                      <a:alpha val="43137"/>
                    </a:srgbClr>
                  </a:outerShdw>
                </a:effectLst>
                <a:latin typeface="Calibri" pitchFamily="34" charset="0"/>
                <a:cs typeface="Calibri" pitchFamily="34" charset="0"/>
              </a:rPr>
              <a:t>Romer</a:t>
            </a:r>
            <a:r>
              <a:rPr lang="en-US" sz="2000" dirty="0">
                <a:effectLst>
                  <a:outerShdw blurRad="38100" dist="38100" dir="2700000" algn="tl">
                    <a:srgbClr val="000000">
                      <a:alpha val="43137"/>
                    </a:srgbClr>
                  </a:outerShdw>
                </a:effectLst>
                <a:latin typeface="Calibri" pitchFamily="34" charset="0"/>
                <a:cs typeface="Calibri" pitchFamily="34" charset="0"/>
              </a:rPr>
              <a:t>, </a:t>
            </a:r>
            <a:r>
              <a:rPr lang="en-US" sz="2000" i="1" dirty="0">
                <a:effectLst>
                  <a:outerShdw blurRad="38100" dist="38100" dir="2700000" algn="tl">
                    <a:srgbClr val="000000">
                      <a:alpha val="43137"/>
                    </a:srgbClr>
                  </a:outerShdw>
                </a:effectLst>
                <a:latin typeface="Calibri" pitchFamily="34" charset="0"/>
                <a:cs typeface="Calibri" pitchFamily="34" charset="0"/>
              </a:rPr>
              <a:t>Genetics, Evolution, and Paleontology</a:t>
            </a:r>
            <a:r>
              <a:rPr lang="en-US" sz="2000" dirty="0">
                <a:effectLst>
                  <a:outerShdw blurRad="38100" dist="38100" dir="2700000" algn="tl">
                    <a:srgbClr val="000000">
                      <a:alpha val="43137"/>
                    </a:srgbClr>
                  </a:outerShdw>
                </a:effectLst>
                <a:latin typeface="Calibri" pitchFamily="34" charset="0"/>
                <a:cs typeface="Calibri" pitchFamily="34" charset="0"/>
              </a:rPr>
              <a:t>, p. 114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609600" y="1643062"/>
            <a:ext cx="10972800" cy="4529138"/>
          </a:xfrm>
        </p:spPr>
        <p:txBody>
          <a:bodyPr/>
          <a:lstStyle/>
          <a:p>
            <a:pPr marL="0" indent="0" algn="just" eaLnBrk="1" hangingPunct="1">
              <a:buFont typeface="Wingdings" pitchFamily="2" charset="2"/>
              <a:buNone/>
              <a:defRPr/>
            </a:pPr>
            <a:r>
              <a:rPr lang="en-US" sz="3100" dirty="0">
                <a:latin typeface="Calibri" pitchFamily="34" charset="0"/>
                <a:cs typeface="Calibri" pitchFamily="34" charset="0"/>
              </a:rPr>
              <a:t>“Gradualism is a concept I believe in…Yet Gould and the American museum people are hard to contradict when they say that there are no transitional fossils. You say that I should show a photo of the fossil from which each type of organism was derived. I will lay it on the line-there is not one such fossil from which one could make an airtight argument…It is easy enough to make up stories of how one form gave rise to another, and to find reasons why the stages should be </a:t>
            </a:r>
            <a:r>
              <a:rPr lang="en-US" sz="3100" dirty="0" err="1">
                <a:latin typeface="Calibri" pitchFamily="34" charset="0"/>
                <a:cs typeface="Calibri" pitchFamily="34" charset="0"/>
              </a:rPr>
              <a:t>favoured</a:t>
            </a:r>
            <a:r>
              <a:rPr lang="en-US" sz="3100" dirty="0">
                <a:latin typeface="Calibri" pitchFamily="34" charset="0"/>
                <a:cs typeface="Calibri" pitchFamily="34" charset="0"/>
              </a:rPr>
              <a:t> by natural selection. But such stories are not part of science, for there is no way of putting them to the test.”</a:t>
            </a:r>
          </a:p>
        </p:txBody>
      </p:sp>
      <p:sp>
        <p:nvSpPr>
          <p:cNvPr id="35844" name="Text Box 4"/>
          <p:cNvSpPr txBox="1">
            <a:spLocks noChangeArrowheads="1"/>
          </p:cNvSpPr>
          <p:nvPr/>
        </p:nvSpPr>
        <p:spPr bwMode="auto">
          <a:xfrm>
            <a:off x="1270000" y="6400800"/>
            <a:ext cx="9652000" cy="369332"/>
          </a:xfrm>
          <a:prstGeom prst="rect">
            <a:avLst/>
          </a:prstGeom>
          <a:noFill/>
          <a:ln>
            <a:noFill/>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50000"/>
              </a:spcBef>
              <a:defRPr/>
            </a:pPr>
            <a:r>
              <a:rPr lang="en-US" sz="1800" dirty="0">
                <a:effectLst>
                  <a:outerShdw blurRad="38100" dist="38100" dir="2700000" algn="tl">
                    <a:srgbClr val="000000">
                      <a:alpha val="43137"/>
                    </a:srgbClr>
                  </a:outerShdw>
                </a:effectLst>
                <a:latin typeface="Calibri" pitchFamily="34" charset="0"/>
                <a:cs typeface="Calibri" pitchFamily="34" charset="0"/>
              </a:rPr>
              <a:t>Colin Patterson of the British Museum of Natural History, </a:t>
            </a:r>
            <a:r>
              <a:rPr lang="en-US" sz="1800" i="1" dirty="0">
                <a:effectLst>
                  <a:outerShdw blurRad="38100" dist="38100" dir="2700000" algn="tl">
                    <a:srgbClr val="000000">
                      <a:alpha val="43137"/>
                    </a:srgbClr>
                  </a:outerShdw>
                </a:effectLst>
                <a:latin typeface="Calibri" pitchFamily="34" charset="0"/>
                <a:cs typeface="Calibri" pitchFamily="34" charset="0"/>
              </a:rPr>
              <a:t>Bible-Science Newsletter</a:t>
            </a:r>
            <a:r>
              <a:rPr lang="en-US" sz="1800" dirty="0">
                <a:effectLst>
                  <a:outerShdw blurRad="38100" dist="38100" dir="2700000" algn="tl">
                    <a:srgbClr val="000000">
                      <a:alpha val="43137"/>
                    </a:srgbClr>
                  </a:outerShdw>
                </a:effectLst>
                <a:latin typeface="Calibri" pitchFamily="34" charset="0"/>
                <a:cs typeface="Calibri" pitchFamily="34" charset="0"/>
              </a:rPr>
              <a:t> (Aug, 1981), p. 8.</a:t>
            </a:r>
          </a:p>
        </p:txBody>
      </p:sp>
      <p:pic>
        <p:nvPicPr>
          <p:cNvPr id="358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1600" y="228600"/>
            <a:ext cx="3454400" cy="1338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5"/>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689600" y="228604"/>
            <a:ext cx="4064000" cy="1338263"/>
          </a:xfrm>
          <a:prstGeom prst="rect">
            <a:avLst/>
          </a:prstGeom>
          <a:ln>
            <a:noFill/>
          </a:ln>
          <a:effectLst>
            <a:reflection blurRad="12700" stA="30000" endPos="30000" dist="5000" dir="5400000" sy="-100000" algn="bl" rotWithShape="0"/>
          </a:effectLst>
          <a:scene3d>
            <a:camera prst="perspectiveContrastingLeftFacing" fov="0">
              <a:rot lat="21599987" lon="8700003" rev="0"/>
            </a:camera>
            <a:lightRig rig="threePt" dir="t">
              <a:rot lat="0" lon="0" rev="2700000"/>
            </a:lightRig>
          </a:scene3d>
          <a:sp3d>
            <a:bevelT w="63500" h="50800"/>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14400" y="228600"/>
            <a:ext cx="10363200" cy="914400"/>
          </a:xfrm>
        </p:spPr>
        <p:txBody>
          <a:bodyPr/>
          <a:lstStyle/>
          <a:p>
            <a:pPr algn="ctr" eaLnBrk="1" hangingPunct="1">
              <a:defRPr/>
            </a:pPr>
            <a:r>
              <a:rPr lang="en-US" sz="4000" dirty="0">
                <a:effectLst>
                  <a:outerShdw blurRad="38100" dist="38100" dir="2700000" algn="tl">
                    <a:srgbClr val="000000">
                      <a:alpha val="43137"/>
                    </a:srgbClr>
                  </a:outerShdw>
                </a:effectLst>
                <a:latin typeface="Calibri" pitchFamily="34" charset="0"/>
                <a:cs typeface="Calibri" pitchFamily="34" charset="0"/>
              </a:rPr>
              <a:t>Why Evolution’s Popularity?</a:t>
            </a:r>
          </a:p>
        </p:txBody>
      </p:sp>
      <p:sp>
        <p:nvSpPr>
          <p:cNvPr id="10243" name="Rectangle 3"/>
          <p:cNvSpPr>
            <a:spLocks noGrp="1" noChangeArrowheads="1"/>
          </p:cNvSpPr>
          <p:nvPr>
            <p:ph type="body" idx="1"/>
          </p:nvPr>
        </p:nvSpPr>
        <p:spPr>
          <a:xfrm>
            <a:off x="609600" y="1600200"/>
            <a:ext cx="6858000" cy="164592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latin typeface="Calibri" pitchFamily="34" charset="0"/>
                <a:cs typeface="Calibri" pitchFamily="34" charset="0"/>
              </a:rPr>
              <a:t>“The evolutionary origin of man relieves man of responsibility to a personal Creator outside of himself.”</a:t>
            </a:r>
          </a:p>
        </p:txBody>
      </p:sp>
      <p:sp>
        <p:nvSpPr>
          <p:cNvPr id="36868" name="Text Box 4"/>
          <p:cNvSpPr txBox="1">
            <a:spLocks noChangeArrowheads="1"/>
          </p:cNvSpPr>
          <p:nvPr/>
        </p:nvSpPr>
        <p:spPr bwMode="auto">
          <a:xfrm>
            <a:off x="3810000" y="6477000"/>
            <a:ext cx="4572000" cy="338554"/>
          </a:xfrm>
          <a:prstGeom prst="rect">
            <a:avLst/>
          </a:prstGeom>
          <a:noFill/>
          <a:ln>
            <a:noFill/>
          </a:ln>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50000"/>
              </a:spcBef>
              <a:defRPr/>
            </a:pPr>
            <a:r>
              <a:rPr lang="en-US" sz="1600" dirty="0">
                <a:effectLst>
                  <a:outerShdw blurRad="38100" dist="38100" dir="2700000" algn="tl">
                    <a:srgbClr val="000000">
                      <a:alpha val="43137"/>
                    </a:srgbClr>
                  </a:outerShdw>
                </a:effectLst>
                <a:latin typeface="Calibri" pitchFamily="34" charset="0"/>
                <a:cs typeface="Calibri" pitchFamily="34" charset="0"/>
              </a:rPr>
              <a:t>Ryrie, </a:t>
            </a:r>
            <a:r>
              <a:rPr lang="en-US" sz="1600" i="1" dirty="0">
                <a:effectLst>
                  <a:outerShdw blurRad="38100" dist="38100" dir="2700000" algn="tl">
                    <a:srgbClr val="000000">
                      <a:alpha val="43137"/>
                    </a:srgbClr>
                  </a:outerShdw>
                </a:effectLst>
                <a:latin typeface="Calibri" pitchFamily="34" charset="0"/>
                <a:cs typeface="Calibri" pitchFamily="34" charset="0"/>
              </a:rPr>
              <a:t>Survey of Bible Doctrine</a:t>
            </a:r>
            <a:r>
              <a:rPr lang="en-US" sz="1600" dirty="0">
                <a:effectLst>
                  <a:outerShdw blurRad="38100" dist="38100" dir="2700000" algn="tl">
                    <a:srgbClr val="000000">
                      <a:alpha val="43137"/>
                    </a:srgbClr>
                  </a:outerShdw>
                </a:effectLst>
                <a:latin typeface="Calibri" pitchFamily="34" charset="0"/>
                <a:cs typeface="Calibri" pitchFamily="34" charset="0"/>
              </a:rPr>
              <a:t>, 101</a:t>
            </a:r>
          </a:p>
        </p:txBody>
      </p:sp>
      <p:pic>
        <p:nvPicPr>
          <p:cNvPr id="3686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1752600"/>
            <a:ext cx="3352804"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43000"/>
            <a:ext cx="7924800" cy="5029200"/>
          </a:xfrm>
          <a:prstGeom prst="rect">
            <a:avLst/>
          </a:prstGeom>
          <a:noFill/>
          <a:ln w="9525">
            <a:noFill/>
            <a:miter lim="800000"/>
            <a:headEnd/>
            <a:tailEnd/>
          </a:ln>
        </p:spPr>
      </p:pic>
      <p:sp>
        <p:nvSpPr>
          <p:cNvPr id="163843" name="Title 1"/>
          <p:cNvSpPr>
            <a:spLocks noGrp="1"/>
          </p:cNvSpPr>
          <p:nvPr>
            <p:ph type="title" idx="4294967295"/>
          </p:nvPr>
        </p:nvSpPr>
        <p:spPr>
          <a:xfrm>
            <a:off x="609600" y="228600"/>
            <a:ext cx="10972800" cy="762000"/>
          </a:xfrm>
        </p:spPr>
        <p:txBody>
          <a:bodyPr/>
          <a:lstStyle/>
          <a:p>
            <a:pPr algn="ctr"/>
            <a:r>
              <a:rPr lang="en-US" sz="4000" dirty="0">
                <a:latin typeface="Calibri" pitchFamily="34" charset="0"/>
                <a:ea typeface="Calibri" pitchFamily="34" charset="0"/>
                <a:cs typeface="Calibri" pitchFamily="34" charset="0"/>
              </a:rPr>
              <a:t>John Quincy Adams</a:t>
            </a:r>
          </a:p>
        </p:txBody>
      </p:sp>
      <p:sp>
        <p:nvSpPr>
          <p:cNvPr id="163844" name="Content Placeholder 2"/>
          <p:cNvSpPr>
            <a:spLocks noGrp="1"/>
          </p:cNvSpPr>
          <p:nvPr>
            <p:ph idx="4294967295"/>
          </p:nvPr>
        </p:nvSpPr>
        <p:spPr>
          <a:xfrm>
            <a:off x="624417" y="1143000"/>
            <a:ext cx="7909983" cy="4114800"/>
          </a:xfrm>
          <a:noFill/>
        </p:spPr>
        <p:txBody>
          <a:bodyPr/>
          <a:lstStyle/>
          <a:p>
            <a:pPr marL="0" indent="0" algn="just">
              <a:spcBef>
                <a:spcPts val="0"/>
              </a:spcBef>
              <a:buFontTx/>
              <a:buNone/>
            </a:pPr>
            <a:r>
              <a:rPr lang="en-US" sz="3400" dirty="0">
                <a:solidFill>
                  <a:schemeClr val="bg2"/>
                </a:solidFill>
                <a:effectLst/>
                <a:latin typeface="Calibri" pitchFamily="34" charset="0"/>
                <a:ea typeface="Calibri" pitchFamily="34" charset="0"/>
                <a:cs typeface="Calibri" pitchFamily="34" charset="0"/>
              </a:rPr>
              <a:t>“The birth-day of the nation is indissolubly linked with the birth-day of the </a:t>
            </a:r>
            <a:r>
              <a:rPr lang="en-US" sz="3400" dirty="0" err="1">
                <a:solidFill>
                  <a:schemeClr val="bg2"/>
                </a:solidFill>
                <a:effectLst/>
                <a:latin typeface="Calibri" pitchFamily="34" charset="0"/>
                <a:ea typeface="Calibri" pitchFamily="34" charset="0"/>
                <a:cs typeface="Calibri" pitchFamily="34" charset="0"/>
              </a:rPr>
              <a:t>Saviour</a:t>
            </a:r>
            <a:r>
              <a:rPr lang="en-US" sz="3400" dirty="0">
                <a:solidFill>
                  <a:schemeClr val="bg2"/>
                </a:solidFill>
                <a:effectLst/>
                <a:latin typeface="Calibri" pitchFamily="34" charset="0"/>
                <a:ea typeface="Calibri" pitchFamily="34" charset="0"/>
                <a:cs typeface="Calibri" pitchFamily="34" charset="0"/>
              </a:rPr>
              <a:t> [and] forms a leading event in the progress of the gospel dispensation…the Declaration of Independence first organized the social compact on the foundation of the Redeemer’s mission upon the earth [and] laid the corner stone of human government upon the first precepts of Christianity.”</a:t>
            </a:r>
          </a:p>
        </p:txBody>
      </p:sp>
      <p:sp>
        <p:nvSpPr>
          <p:cNvPr id="163845" name="TextBox 3"/>
          <p:cNvSpPr txBox="1">
            <a:spLocks noChangeArrowheads="1"/>
          </p:cNvSpPr>
          <p:nvPr/>
        </p:nvSpPr>
        <p:spPr bwMode="auto">
          <a:xfrm>
            <a:off x="2032000" y="6258580"/>
            <a:ext cx="8128000" cy="523220"/>
          </a:xfrm>
          <a:prstGeom prst="rect">
            <a:avLst/>
          </a:prstGeom>
          <a:noFill/>
          <a:ln w="9525">
            <a:noFill/>
            <a:miter lim="800000"/>
            <a:headEnd/>
            <a:tailEnd/>
          </a:ln>
        </p:spPr>
        <p:txBody>
          <a:bodyPr>
            <a:spAutoFit/>
          </a:bodyPr>
          <a:lstStyle/>
          <a:p>
            <a:pPr eaLnBrk="0" hangingPunct="0"/>
            <a:r>
              <a:rPr lang="en-US" sz="1400" i="1" dirty="0">
                <a:latin typeface="Calibri" pitchFamily="34" charset="0"/>
              </a:rPr>
              <a:t>John Quincy Adams, An Oration Delivered before the Inhabitants of the Town of Newburyport at Their Request on the Sixty-First Anniversary of the Declaration of Independence (Newburyport: Whipple, 1837), 5-6.</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9632" y="1828800"/>
            <a:ext cx="2532768"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152400"/>
            <a:ext cx="10972800" cy="15240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Mankind's Rejection of God and the Ensuing Results </a:t>
            </a:r>
            <a:r>
              <a:rPr lang="en-US" sz="3600" dirty="0">
                <a:effectLst>
                  <a:outerShdw blurRad="38100" dist="38100" dir="2700000" algn="tl">
                    <a:srgbClr val="000000">
                      <a:alpha val="43137"/>
                    </a:srgbClr>
                  </a:outerShdw>
                </a:effectLst>
                <a:latin typeface="Calibri" pitchFamily="34" charset="0"/>
                <a:cs typeface="Calibri" pitchFamily="34" charset="0"/>
              </a:rPr>
              <a:t>(21-23)</a:t>
            </a:r>
            <a:endParaRPr lang="en-US" sz="4000" dirty="0">
              <a:effectLst>
                <a:outerShdw blurRad="38100" dist="38100" dir="2700000" algn="tl">
                  <a:srgbClr val="000000">
                    <a:alpha val="43137"/>
                  </a:srgbClr>
                </a:outerShdw>
              </a:effectLst>
              <a:latin typeface="Calibri" pitchFamily="34" charset="0"/>
              <a:cs typeface="Calibri" pitchFamily="34" charset="0"/>
            </a:endParaRPr>
          </a:p>
        </p:txBody>
      </p:sp>
      <p:sp>
        <p:nvSpPr>
          <p:cNvPr id="38915" name="Rectangle 3"/>
          <p:cNvSpPr>
            <a:spLocks noGrp="1" noChangeArrowheads="1"/>
          </p:cNvSpPr>
          <p:nvPr>
            <p:ph type="body" idx="4294967295"/>
          </p:nvPr>
        </p:nvSpPr>
        <p:spPr>
          <a:xfrm>
            <a:off x="609600" y="1600200"/>
            <a:ext cx="7924800" cy="4800605"/>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Mankind rejects knowledge of God (21a)</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Knew God</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Yet they did not honor nor thank Him</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Two results (21b-23)</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Darkened thinking (21b-22)</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Idolater (23)</a:t>
            </a:r>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1676400"/>
            <a:ext cx="3200400" cy="4184544"/>
          </a:xfrm>
          <a:prstGeom prst="rect">
            <a:avLst/>
          </a:prstGeom>
          <a:noFill/>
          <a:ln w="9525">
            <a:noFill/>
            <a:miter lim="800000"/>
            <a:headEnd/>
            <a:tailEnd/>
          </a:ln>
        </p:spPr>
      </p:pic>
    </p:spTree>
    <p:extLst>
      <p:ext uri="{BB962C8B-B14F-4D97-AF65-F5344CB8AC3E}">
        <p14:creationId xmlns:p14="http://schemas.microsoft.com/office/powerpoint/2010/main" val="56538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8" descr="http://saguarobuttes.org/wp-content/uploads/2010/09/book_of_roma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829" y="228600"/>
            <a:ext cx="10970342" cy="64008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152400"/>
            <a:ext cx="10972800" cy="15240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Mankind's Rejection of God and the Ensuing Results </a:t>
            </a:r>
            <a:r>
              <a:rPr lang="en-US" sz="3600" dirty="0">
                <a:effectLst>
                  <a:outerShdw blurRad="38100" dist="38100" dir="2700000" algn="tl">
                    <a:srgbClr val="000000">
                      <a:alpha val="43137"/>
                    </a:srgbClr>
                  </a:outerShdw>
                </a:effectLst>
                <a:latin typeface="Calibri" pitchFamily="34" charset="0"/>
                <a:cs typeface="Calibri" pitchFamily="34" charset="0"/>
              </a:rPr>
              <a:t>(21-23)</a:t>
            </a:r>
            <a:endParaRPr lang="en-US" sz="4000" dirty="0">
              <a:effectLst>
                <a:outerShdw blurRad="38100" dist="38100" dir="2700000" algn="tl">
                  <a:srgbClr val="000000">
                    <a:alpha val="43137"/>
                  </a:srgbClr>
                </a:outerShdw>
              </a:effectLst>
              <a:latin typeface="Calibri" pitchFamily="34" charset="0"/>
              <a:cs typeface="Calibri" pitchFamily="34" charset="0"/>
            </a:endParaRPr>
          </a:p>
        </p:txBody>
      </p:sp>
      <p:sp>
        <p:nvSpPr>
          <p:cNvPr id="38915" name="Rectangle 3"/>
          <p:cNvSpPr>
            <a:spLocks noGrp="1" noChangeArrowheads="1"/>
          </p:cNvSpPr>
          <p:nvPr>
            <p:ph type="body" idx="4294967295"/>
          </p:nvPr>
        </p:nvSpPr>
        <p:spPr>
          <a:xfrm>
            <a:off x="609600" y="1600200"/>
            <a:ext cx="7924800" cy="4800605"/>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Mankind rejects knowledge of God (21a)</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Knew God</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Yet they did not honor nor thank Him</a:t>
            </a:r>
          </a:p>
          <a:p>
            <a:pPr marL="457200" indent="-457200">
              <a:spcBef>
                <a:spcPts val="0"/>
              </a:spcBef>
              <a:spcAft>
                <a:spcPts val="2400"/>
              </a:spcAft>
              <a:defRPr/>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Two results (21b-23)</a:t>
            </a:r>
          </a:p>
          <a:p>
            <a:pPr marL="914400" lvl="1"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itchFamily="34" charset="0"/>
                <a:ea typeface="+mn-ea"/>
                <a:cs typeface="Calibri" pitchFamily="34" charset="0"/>
              </a:rPr>
              <a:t>Darkened thinking (21b-22)</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Idolater (23)</a:t>
            </a:r>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1676400"/>
            <a:ext cx="3200400" cy="4184544"/>
          </a:xfrm>
          <a:prstGeom prst="rect">
            <a:avLst/>
          </a:prstGeom>
          <a:noFill/>
          <a:ln w="9525">
            <a:noFill/>
            <a:miter lim="800000"/>
            <a:headEnd/>
            <a:tailEnd/>
          </a:ln>
        </p:spPr>
      </p:pic>
    </p:spTree>
    <p:extLst>
      <p:ext uri="{BB962C8B-B14F-4D97-AF65-F5344CB8AC3E}">
        <p14:creationId xmlns:p14="http://schemas.microsoft.com/office/powerpoint/2010/main" val="1913153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6BFFCA9D-D4B1-433D-A7A5-04A32EBC682D}"/>
              </a:ext>
            </a:extLst>
          </p:cNvPr>
          <p:cNvSpPr>
            <a:spLocks noGrp="1" noChangeArrowheads="1"/>
          </p:cNvSpPr>
          <p:nvPr>
            <p:ph type="body" idx="1"/>
          </p:nvPr>
        </p:nvSpPr>
        <p:spPr>
          <a:xfrm>
            <a:off x="2667000" y="1143000"/>
            <a:ext cx="5486400" cy="5334000"/>
          </a:xfrm>
        </p:spPr>
        <p:txBody>
          <a:bodyPr/>
          <a:lstStyle/>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Ezek. 28:12-17</a:t>
            </a:r>
          </a:p>
          <a:p>
            <a:pPr marL="914400" lvl="1" indent="-452438" eaLnBrk="1" hangingPunct="1">
              <a:spcBef>
                <a:spcPts val="0"/>
              </a:spcBef>
              <a:spcAft>
                <a:spcPts val="900"/>
              </a:spcAft>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Attributes</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Creature (15)</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Angel (14, 16)</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Powerful (14)</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Without sin (15)</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Beautiful (12-13)</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Intelligent (12)</a:t>
            </a:r>
          </a:p>
          <a:p>
            <a:pPr marL="914400" lvl="1" indent="-452438" eaLnBrk="1" hangingPunct="1">
              <a:spcBef>
                <a:spcPts val="0"/>
              </a:spcBef>
              <a:spcAft>
                <a:spcPts val="900"/>
              </a:spcAft>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Nature of 1</a:t>
            </a:r>
            <a:r>
              <a:rPr lang="en-US"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sin (17)</a:t>
            </a:r>
          </a:p>
        </p:txBody>
      </p:sp>
      <p:sp>
        <p:nvSpPr>
          <p:cNvPr id="4" name="Rectangle 2">
            <a:extLst>
              <a:ext uri="{FF2B5EF4-FFF2-40B4-BE49-F238E27FC236}">
                <a16:creationId xmlns:a16="http://schemas.microsoft.com/office/drawing/2014/main" id="{0BA7271C-9ED3-4C8C-861F-4661CE6AA0BA}"/>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Original State and First Sin</a:t>
            </a:r>
          </a:p>
        </p:txBody>
      </p:sp>
      <p:pic>
        <p:nvPicPr>
          <p:cNvPr id="26628" name="Picture 5">
            <a:extLst>
              <a:ext uri="{FF2B5EF4-FFF2-40B4-BE49-F238E27FC236}">
                <a16:creationId xmlns:a16="http://schemas.microsoft.com/office/drawing/2014/main" id="{E1C745B8-6658-4D06-B4FB-1C2109049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2194560" cy="2743200"/>
          </a:xfrm>
          <a:prstGeom prst="rect">
            <a:avLst/>
          </a:prstGeom>
          <a:solidFill>
            <a:srgbClr val="FFFFFF">
              <a:shade val="85000"/>
            </a:srgbClr>
          </a:solidFill>
          <a:ln w="3810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52A52DA1-DF2E-4024-A5F7-E86CD2009915}"/>
              </a:ext>
            </a:extLst>
          </p:cNvPr>
          <p:cNvSpPr>
            <a:spLocks noGrp="1" noChangeArrowheads="1"/>
          </p:cNvSpPr>
          <p:nvPr>
            <p:ph type="body" idx="1"/>
          </p:nvPr>
        </p:nvSpPr>
        <p:spPr>
          <a:xfrm>
            <a:off x="2667000" y="1143000"/>
            <a:ext cx="8915400" cy="4689475"/>
          </a:xfrm>
        </p:spPr>
        <p:txBody>
          <a:bodyPr/>
          <a:lstStyle/>
          <a:p>
            <a:pPr marL="461963" indent="-461963" eaLnBrk="1" hangingPunct="1">
              <a:spcBef>
                <a:spcPts val="0"/>
              </a:spcBef>
              <a:spcAft>
                <a:spcPts val="900"/>
              </a:spcAft>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Ezek. 28:12-17</a:t>
            </a:r>
          </a:p>
          <a:p>
            <a:pPr marL="914400" lvl="1" indent="-452438" eaLnBrk="1" hangingPunct="1">
              <a:spcBef>
                <a:spcPts val="0"/>
              </a:spcBef>
              <a:spcAft>
                <a:spcPts val="900"/>
              </a:spcAft>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Consequences</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Fell (16-17)</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Retains some access to heaven (Job 1:6; 2:1)</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Some angels fell with him (14)</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Fallen angels confirmed in wickedness (Matt 25:41)</a:t>
            </a:r>
          </a:p>
          <a:p>
            <a:pPr marL="13716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Darkened thought process (17)</a:t>
            </a:r>
          </a:p>
        </p:txBody>
      </p:sp>
      <p:sp>
        <p:nvSpPr>
          <p:cNvPr id="5" name="Rectangle 2">
            <a:extLst>
              <a:ext uri="{FF2B5EF4-FFF2-40B4-BE49-F238E27FC236}">
                <a16:creationId xmlns:a16="http://schemas.microsoft.com/office/drawing/2014/main" id="{FC8C39F2-FC5A-4BF2-991D-B39C66BCCF4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Original State and First Sin (cont’d)</a:t>
            </a:r>
          </a:p>
        </p:txBody>
      </p:sp>
      <p:pic>
        <p:nvPicPr>
          <p:cNvPr id="3" name="Picture 5">
            <a:extLst>
              <a:ext uri="{FF2B5EF4-FFF2-40B4-BE49-F238E27FC236}">
                <a16:creationId xmlns:a16="http://schemas.microsoft.com/office/drawing/2014/main" id="{DCB843DC-8C3B-84EC-D1D1-0278CEB45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2194560" cy="2743200"/>
          </a:xfrm>
          <a:prstGeom prst="rect">
            <a:avLst/>
          </a:prstGeom>
          <a:solidFill>
            <a:srgbClr val="FFFFFF">
              <a:shade val="85000"/>
            </a:srgbClr>
          </a:solidFill>
          <a:ln w="3810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152400"/>
            <a:ext cx="10972800" cy="15240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Mankind's Rejection of God and the Ensuing Results </a:t>
            </a:r>
            <a:r>
              <a:rPr lang="en-US" sz="3600" dirty="0">
                <a:effectLst>
                  <a:outerShdw blurRad="38100" dist="38100" dir="2700000" algn="tl">
                    <a:srgbClr val="000000">
                      <a:alpha val="43137"/>
                    </a:srgbClr>
                  </a:outerShdw>
                </a:effectLst>
                <a:latin typeface="Calibri" pitchFamily="34" charset="0"/>
                <a:cs typeface="Calibri" pitchFamily="34" charset="0"/>
              </a:rPr>
              <a:t>(21-23)</a:t>
            </a:r>
            <a:endParaRPr lang="en-US" sz="4000" dirty="0">
              <a:effectLst>
                <a:outerShdw blurRad="38100" dist="38100" dir="2700000" algn="tl">
                  <a:srgbClr val="000000">
                    <a:alpha val="43137"/>
                  </a:srgbClr>
                </a:outerShdw>
              </a:effectLst>
              <a:latin typeface="Calibri" pitchFamily="34" charset="0"/>
              <a:cs typeface="Calibri" pitchFamily="34" charset="0"/>
            </a:endParaRPr>
          </a:p>
        </p:txBody>
      </p:sp>
      <p:sp>
        <p:nvSpPr>
          <p:cNvPr id="38915" name="Rectangle 3"/>
          <p:cNvSpPr>
            <a:spLocks noGrp="1" noChangeArrowheads="1"/>
          </p:cNvSpPr>
          <p:nvPr>
            <p:ph type="body" idx="4294967295"/>
          </p:nvPr>
        </p:nvSpPr>
        <p:spPr>
          <a:xfrm>
            <a:off x="609600" y="1600200"/>
            <a:ext cx="7924800" cy="4800605"/>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Mankind rejects knowledge of God (21a)</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Knew God</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Yet they did not honor nor thank Him</a:t>
            </a:r>
          </a:p>
          <a:p>
            <a:pPr marL="457200" indent="-457200">
              <a:spcBef>
                <a:spcPts val="0"/>
              </a:spcBef>
              <a:spcAft>
                <a:spcPts val="2400"/>
              </a:spcAft>
              <a:defRPr/>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Two results (21b-23)</a:t>
            </a:r>
          </a:p>
          <a:p>
            <a:pPr marL="914400" lvl="1" indent="-457200">
              <a:spcBef>
                <a:spcPts val="0"/>
              </a:spcBef>
              <a:spcAft>
                <a:spcPts val="2400"/>
              </a:spcAft>
              <a:defRPr/>
            </a:pPr>
            <a:r>
              <a:rPr lang="en-US" dirty="0">
                <a:effectLst>
                  <a:outerShdw blurRad="38100" dist="38100" dir="2700000" algn="tl">
                    <a:srgbClr val="000000">
                      <a:alpha val="43137"/>
                    </a:srgbClr>
                  </a:outerShdw>
                </a:effectLst>
                <a:latin typeface="Calibri" pitchFamily="34" charset="0"/>
                <a:cs typeface="Calibri" pitchFamily="34" charset="0"/>
              </a:rPr>
              <a:t>Darkened thinking (21b-22)</a:t>
            </a:r>
          </a:p>
          <a:p>
            <a:pPr marL="914400" lvl="1"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itchFamily="34" charset="0"/>
                <a:ea typeface="+mn-ea"/>
                <a:cs typeface="Calibri" pitchFamily="34" charset="0"/>
              </a:rPr>
              <a:t>Idolater (23)</a:t>
            </a:r>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1676400"/>
            <a:ext cx="3200400" cy="4184544"/>
          </a:xfrm>
          <a:prstGeom prst="rect">
            <a:avLst/>
          </a:prstGeom>
          <a:noFill/>
          <a:ln w="9525">
            <a:noFill/>
            <a:miter lim="800000"/>
            <a:headEnd/>
            <a:tailEnd/>
          </a:ln>
        </p:spPr>
      </p:pic>
    </p:spTree>
    <p:extLst>
      <p:ext uri="{BB962C8B-B14F-4D97-AF65-F5344CB8AC3E}">
        <p14:creationId xmlns:p14="http://schemas.microsoft.com/office/powerpoint/2010/main" val="2701006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p:cNvSpPr>
            <a:spLocks noGrp="1" noChangeArrowheads="1"/>
          </p:cNvSpPr>
          <p:nvPr>
            <p:ph type="title"/>
          </p:nvPr>
        </p:nvSpPr>
        <p:spPr>
          <a:xfrm>
            <a:off x="3200400" y="228600"/>
            <a:ext cx="5791200" cy="914400"/>
          </a:xfrm>
        </p:spPr>
        <p:txBody>
          <a:bodyPr/>
          <a:lstStyle/>
          <a:p>
            <a:pPr algn="ctr" eaLnBrk="1" hangingPunct="1"/>
            <a:r>
              <a:rPr lang="en-US" altLang="en-US" sz="4000" b="0" dirty="0">
                <a:solidFill>
                  <a:srgbClr val="00FFFF"/>
                </a:solidFill>
                <a:latin typeface="Calibri" panose="020F0502020204030204" pitchFamily="34" charset="0"/>
              </a:rPr>
              <a:t>Gaia Hypothesis</a:t>
            </a:r>
          </a:p>
        </p:txBody>
      </p:sp>
      <p:pic>
        <p:nvPicPr>
          <p:cNvPr id="61443" name="Picture 1029" descr="C:\Documents and Settings\Owner\Application Data\Microsoft\Media Catalog\Downloaded Clips\cl0\pe02129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582" y="1600200"/>
            <a:ext cx="299499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1032"/>
          <p:cNvSpPr txBox="1">
            <a:spLocks noChangeArrowheads="1"/>
          </p:cNvSpPr>
          <p:nvPr/>
        </p:nvSpPr>
        <p:spPr bwMode="auto">
          <a:xfrm>
            <a:off x="3810000" y="1447801"/>
            <a:ext cx="7772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tabLst>
                <a:tab pos="1139825" algn="l"/>
              </a:tabLst>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tabLst>
                <a:tab pos="1139825" algn="l"/>
              </a:tabLst>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tabLst>
                <a:tab pos="1139825" algn="l"/>
              </a:tabLst>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tabLst>
                <a:tab pos="1139825" algn="l"/>
              </a:tabLst>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tabLst>
                <a:tab pos="11398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tabLst>
                <a:tab pos="11398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tabLst>
                <a:tab pos="11398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tabLst>
                <a:tab pos="11398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tabLst>
                <a:tab pos="1139825" algn="l"/>
              </a:tabLst>
              <a:defRPr sz="2000">
                <a:solidFill>
                  <a:schemeClr val="tx1"/>
                </a:solidFill>
                <a:latin typeface="Arial" panose="020B0604020202020204" pitchFamily="34" charset="0"/>
              </a:defRPr>
            </a:lvl9pPr>
          </a:lstStyle>
          <a:p>
            <a:pPr algn="just" eaLnBrk="1" hangingPunct="1">
              <a:spcBef>
                <a:spcPct val="50000"/>
              </a:spcBef>
              <a:buClrTx/>
              <a:buFontTx/>
              <a:buNone/>
            </a:pPr>
            <a:r>
              <a:rPr lang="en-US" altLang="en-US" sz="3200" dirty="0">
                <a:latin typeface="Calibri" panose="020F0502020204030204" pitchFamily="34" charset="0"/>
              </a:rPr>
              <a:t>“According to the Gaia Hypothesis, we are parts of a greater whole. If we endanger her, she will dispense with us in the interest of a higher value–that is, life itself.”</a:t>
            </a:r>
            <a:endParaRPr lang="en-US" altLang="en-US" sz="3200" dirty="0">
              <a:latin typeface="Calibri" panose="020F0502020204030204" pitchFamily="34" charset="0"/>
              <a:cs typeface="Times New Roman" panose="02020603050405020304" pitchFamily="18" charset="0"/>
            </a:endParaRPr>
          </a:p>
        </p:txBody>
      </p:sp>
      <p:sp>
        <p:nvSpPr>
          <p:cNvPr id="61445" name="Rectangle 1"/>
          <p:cNvSpPr>
            <a:spLocks noChangeArrowheads="1"/>
          </p:cNvSpPr>
          <p:nvPr/>
        </p:nvSpPr>
        <p:spPr bwMode="auto">
          <a:xfrm>
            <a:off x="609600" y="609600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dirty="0">
                <a:latin typeface="Calibri" panose="020F0502020204030204" pitchFamily="34" charset="0"/>
              </a:rPr>
              <a:t>Vaclav Havel, “What the World Needs Now,” </a:t>
            </a:r>
            <a:r>
              <a:rPr lang="en-US" altLang="en-US" sz="2000" i="1" dirty="0">
                <a:latin typeface="Calibri" panose="020F0502020204030204" pitchFamily="34" charset="0"/>
              </a:rPr>
              <a:t>New Age Journal</a:t>
            </a:r>
            <a:r>
              <a:rPr lang="en-US" altLang="en-US" sz="2000" dirty="0">
                <a:latin typeface="Calibri" panose="020F0502020204030204" pitchFamily="34" charset="0"/>
              </a:rPr>
              <a:t> (September/October 1994): 162; quoted in William </a:t>
            </a:r>
            <a:r>
              <a:rPr lang="en-US" altLang="en-US" sz="2000" dirty="0" err="1">
                <a:latin typeface="Calibri" panose="020F0502020204030204" pitchFamily="34" charset="0"/>
              </a:rPr>
              <a:t>Grigg</a:t>
            </a:r>
            <a:r>
              <a:rPr lang="en-US" altLang="en-US" sz="2000" dirty="0">
                <a:latin typeface="Calibri" panose="020F0502020204030204" pitchFamily="34" charset="0"/>
              </a:rPr>
              <a:t>, </a:t>
            </a:r>
            <a:r>
              <a:rPr lang="en-US" altLang="en-US" sz="2000" i="1" dirty="0">
                <a:latin typeface="Calibri" panose="020F0502020204030204" pitchFamily="34" charset="0"/>
              </a:rPr>
              <a:t>Freedom on the Altar</a:t>
            </a:r>
            <a:r>
              <a:rPr lang="en-US" altLang="en-US" sz="2000" dirty="0">
                <a:latin typeface="Calibri" panose="020F0502020204030204" pitchFamily="34" charset="0"/>
              </a:rPr>
              <a:t> (Appleton, WI: American Opinion, 1995), 161.</a:t>
            </a:r>
          </a:p>
        </p:txBody>
      </p:sp>
    </p:spTree>
    <p:extLst>
      <p:ext uri="{BB962C8B-B14F-4D97-AF65-F5344CB8AC3E}">
        <p14:creationId xmlns:p14="http://schemas.microsoft.com/office/powerpoint/2010/main" val="3061518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026"/>
          <p:cNvSpPr>
            <a:spLocks noGrp="1" noChangeArrowheads="1"/>
          </p:cNvSpPr>
          <p:nvPr>
            <p:ph type="title"/>
          </p:nvPr>
        </p:nvSpPr>
        <p:spPr>
          <a:xfrm>
            <a:off x="3911600" y="228598"/>
            <a:ext cx="4368800" cy="914402"/>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Gaia Hypothesis</a:t>
            </a:r>
          </a:p>
        </p:txBody>
      </p:sp>
      <p:sp>
        <p:nvSpPr>
          <p:cNvPr id="41989" name="Text Box 1032"/>
          <p:cNvSpPr txBox="1">
            <a:spLocks noChangeArrowheads="1"/>
          </p:cNvSpPr>
          <p:nvPr/>
        </p:nvSpPr>
        <p:spPr bwMode="auto">
          <a:xfrm>
            <a:off x="3251200" y="1143000"/>
            <a:ext cx="8331200" cy="5016758"/>
          </a:xfrm>
          <a:prstGeom prst="rect">
            <a:avLst/>
          </a:prstGeom>
          <a:noFill/>
          <a:ln>
            <a:noFill/>
          </a:ln>
        </p:spPr>
        <p:txBody>
          <a:bodyPr wrap="square">
            <a:spAutoFit/>
          </a:bodyPr>
          <a:lstStyle>
            <a:lvl1pPr eaLnBrk="0" hangingPunct="0">
              <a:tabLst>
                <a:tab pos="1139825" algn="l"/>
              </a:tabLst>
              <a:defRPr sz="2400">
                <a:solidFill>
                  <a:schemeClr val="tx1"/>
                </a:solidFill>
                <a:latin typeface="Times New Roman" pitchFamily="18" charset="0"/>
                <a:cs typeface="Arial" charset="0"/>
              </a:defRPr>
            </a:lvl1pPr>
            <a:lvl2pPr marL="742950" indent="-285750" eaLnBrk="0" hangingPunct="0">
              <a:tabLst>
                <a:tab pos="1139825" algn="l"/>
              </a:tabLst>
              <a:defRPr sz="2400">
                <a:solidFill>
                  <a:schemeClr val="tx1"/>
                </a:solidFill>
                <a:latin typeface="Times New Roman" pitchFamily="18" charset="0"/>
                <a:cs typeface="Arial" charset="0"/>
              </a:defRPr>
            </a:lvl2pPr>
            <a:lvl3pPr marL="1143000" indent="-228600" eaLnBrk="0" hangingPunct="0">
              <a:tabLst>
                <a:tab pos="1139825" algn="l"/>
              </a:tabLst>
              <a:defRPr sz="2400">
                <a:solidFill>
                  <a:schemeClr val="tx1"/>
                </a:solidFill>
                <a:latin typeface="Times New Roman" pitchFamily="18" charset="0"/>
                <a:cs typeface="Arial" charset="0"/>
              </a:defRPr>
            </a:lvl3pPr>
            <a:lvl4pPr marL="1600200" indent="-228600" eaLnBrk="0" hangingPunct="0">
              <a:tabLst>
                <a:tab pos="1139825" algn="l"/>
              </a:tabLst>
              <a:defRPr sz="2400">
                <a:solidFill>
                  <a:schemeClr val="tx1"/>
                </a:solidFill>
                <a:latin typeface="Times New Roman" pitchFamily="18" charset="0"/>
                <a:cs typeface="Arial" charset="0"/>
              </a:defRPr>
            </a:lvl4pPr>
            <a:lvl5pPr marL="2057400" indent="-228600" eaLnBrk="0" hangingPunct="0">
              <a:tabLst>
                <a:tab pos="1139825" algn="l"/>
              </a:tabLst>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tabLst>
                <a:tab pos="1139825" algn="l"/>
              </a:tabLs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tabLst>
                <a:tab pos="1139825" algn="l"/>
              </a:tabLs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tabLst>
                <a:tab pos="1139825" algn="l"/>
              </a:tabLs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tabLst>
                <a:tab pos="1139825" algn="l"/>
              </a:tabLst>
              <a:defRPr sz="2400">
                <a:solidFill>
                  <a:schemeClr val="tx1"/>
                </a:solidFill>
                <a:latin typeface="Times New Roman" pitchFamily="18" charset="0"/>
                <a:cs typeface="Arial" charset="0"/>
              </a:defRPr>
            </a:lvl9pPr>
          </a:lstStyle>
          <a:p>
            <a:pPr algn="just" eaLnBrk="1" hangingPunct="1">
              <a:spcBef>
                <a:spcPct val="50000"/>
              </a:spcBef>
              <a:defRPr/>
            </a:pPr>
            <a:r>
              <a:rPr lang="en-US" sz="3200" dirty="0">
                <a:effectLst>
                  <a:outerShdw blurRad="38100" dist="38100" dir="2700000" algn="tl">
                    <a:srgbClr val="000000">
                      <a:alpha val="43137"/>
                    </a:srgbClr>
                  </a:outerShdw>
                </a:effectLst>
                <a:latin typeface="Calibri" pitchFamily="34" charset="0"/>
                <a:cs typeface="Calibri" pitchFamily="34" charset="0"/>
              </a:rPr>
              <a:t>“Gaia is Mother Earth. Gaia is immortal. She is the eternal source of life. She does not need to reproduce herself as she is immortal. She is certainly the mother of us all, including </a:t>
            </a:r>
            <a:r>
              <a:rPr lang="en-US" sz="32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Jesus…Gaia is not a tolerant mother. She is rigid and inflexible, ruthless in the destruction of whoever transgresses</a:t>
            </a:r>
            <a:r>
              <a:rPr lang="en-US" sz="3200" dirty="0">
                <a:effectLst>
                  <a:outerShdw blurRad="38100" dist="38100" dir="2700000" algn="tl">
                    <a:srgbClr val="000000">
                      <a:alpha val="43137"/>
                    </a:srgbClr>
                  </a:outerShdw>
                </a:effectLst>
                <a:latin typeface="Calibri" pitchFamily="34" charset="0"/>
                <a:cs typeface="Calibri" pitchFamily="34" charset="0"/>
              </a:rPr>
              <a:t>. Her unconscious objective is that of maintaining a world adapted to life. If we men hinder this objective we will be eliminated without pity.”</a:t>
            </a:r>
          </a:p>
        </p:txBody>
      </p:sp>
      <p:pic>
        <p:nvPicPr>
          <p:cNvPr id="41991" name="Picture 7" descr="http://t3.gstatic.com/images?q=tbn:ANd9GcQAtYd-NICZ1r3_2oBK5j4qX5WJ_vwd7qOsXxtwJLz7FAlFcv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96673"/>
            <a:ext cx="2286000" cy="3306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308100" y="6477000"/>
            <a:ext cx="9575800" cy="338554"/>
          </a:xfrm>
          <a:prstGeom prst="rect">
            <a:avLst/>
          </a:prstGeom>
        </p:spPr>
        <p:txBody>
          <a:bodyPr wrap="square">
            <a:spAutoFit/>
          </a:bodyPr>
          <a:lstStyle/>
          <a:p>
            <a:pPr lvl="0" algn="ctr">
              <a:spcBef>
                <a:spcPct val="50000"/>
              </a:spcBef>
              <a:defRPr/>
            </a:pP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James Lovelock, </a:t>
            </a:r>
            <a:r>
              <a:rPr lang="en-US" sz="1600" i="1" dirty="0">
                <a:solidFill>
                  <a:srgbClr val="FFFFFF"/>
                </a:solidFill>
                <a:effectLst>
                  <a:outerShdw blurRad="38100" dist="38100" dir="2700000" algn="tl">
                    <a:srgbClr val="000000">
                      <a:alpha val="43137"/>
                    </a:srgbClr>
                  </a:outerShdw>
                </a:effectLst>
                <a:latin typeface="Calibri" pitchFamily="34" charset="0"/>
                <a:cs typeface="Calibri" pitchFamily="34" charset="0"/>
              </a:rPr>
              <a:t>Orion Nature Quart</a:t>
            </a: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 8, no. 1 (1989): 58; quoted in Coffman, </a:t>
            </a:r>
            <a:r>
              <a:rPr lang="en-US" sz="1600" i="1" dirty="0">
                <a:solidFill>
                  <a:srgbClr val="FFFFFF"/>
                </a:solidFill>
                <a:effectLst>
                  <a:outerShdw blurRad="38100" dist="38100" dir="2700000" algn="tl">
                    <a:srgbClr val="000000">
                      <a:alpha val="43137"/>
                    </a:srgbClr>
                  </a:outerShdw>
                </a:effectLst>
                <a:latin typeface="Calibri" pitchFamily="34" charset="0"/>
                <a:cs typeface="Calibri" pitchFamily="34" charset="0"/>
              </a:rPr>
              <a:t>Saviors of the Earth</a:t>
            </a: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 145.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Gaia Hypothesis</a:t>
            </a:r>
          </a:p>
        </p:txBody>
      </p:sp>
      <p:sp>
        <p:nvSpPr>
          <p:cNvPr id="43013" name="Rectangle 7"/>
          <p:cNvSpPr>
            <a:spLocks noChangeArrowheads="1"/>
          </p:cNvSpPr>
          <p:nvPr/>
        </p:nvSpPr>
        <p:spPr bwMode="auto">
          <a:xfrm>
            <a:off x="609600" y="1143000"/>
            <a:ext cx="10972801" cy="2554545"/>
          </a:xfrm>
          <a:prstGeom prst="rect">
            <a:avLst/>
          </a:prstGeom>
          <a:noFill/>
          <a:ln>
            <a:noFill/>
          </a:ln>
        </p:spPr>
        <p:txBody>
          <a:bodyPr wrap="square">
            <a:spAutoFit/>
          </a:bodyPr>
          <a:lstStyle/>
          <a:p>
            <a:pPr algn="just">
              <a:defRPr/>
            </a:pPr>
            <a:r>
              <a:rPr lang="en-US" sz="3200" dirty="0">
                <a:effectLst>
                  <a:outerShdw blurRad="38100" dist="38100" dir="2700000" algn="tl">
                    <a:srgbClr val="000000">
                      <a:alpha val="43137"/>
                    </a:srgbClr>
                  </a:outerShdw>
                </a:effectLst>
                <a:latin typeface="Calibri" pitchFamily="34" charset="0"/>
                <a:cs typeface="Calibri" pitchFamily="34" charset="0"/>
              </a:rPr>
              <a:t>"What happened in </a:t>
            </a:r>
            <a:r>
              <a:rPr lang="en-US" sz="3200" b="1" dirty="0">
                <a:effectLst>
                  <a:outerShdw blurRad="38100" dist="38100" dir="2700000" algn="tl">
                    <a:srgbClr val="000000">
                      <a:alpha val="43137"/>
                    </a:srgbClr>
                  </a:outerShdw>
                </a:effectLst>
                <a:latin typeface="Calibri" pitchFamily="34" charset="0"/>
                <a:cs typeface="Calibri" pitchFamily="34" charset="0"/>
              </a:rPr>
              <a:t>Haiti</a:t>
            </a:r>
            <a:r>
              <a:rPr lang="en-US" sz="3200" dirty="0">
                <a:effectLst>
                  <a:outerShdw blurRad="38100" dist="38100" dir="2700000" algn="tl">
                    <a:srgbClr val="000000">
                      <a:alpha val="43137"/>
                    </a:srgbClr>
                  </a:outerShdw>
                </a:effectLst>
                <a:latin typeface="Calibri" pitchFamily="34" charset="0"/>
                <a:cs typeface="Calibri" pitchFamily="34" charset="0"/>
              </a:rPr>
              <a:t> could happen to anywhere in the Caribbean because all these island nations are in peril because of global warming," </a:t>
            </a:r>
            <a:r>
              <a:rPr lang="en-US" sz="3200" b="1" dirty="0">
                <a:solidFill>
                  <a:srgbClr val="FFFF99"/>
                </a:solidFill>
                <a:effectLst>
                  <a:outerShdw blurRad="38100" dist="38100" dir="2700000" algn="tl">
                    <a:srgbClr val="000000">
                      <a:alpha val="43137"/>
                    </a:srgbClr>
                  </a:outerShdw>
                </a:effectLst>
                <a:latin typeface="Calibri" pitchFamily="34" charset="0"/>
                <a:cs typeface="Calibri" pitchFamily="34" charset="0"/>
              </a:rPr>
              <a:t>Glover</a:t>
            </a:r>
            <a:r>
              <a:rPr lang="en-US" sz="3200" dirty="0">
                <a:effectLst>
                  <a:outerShdw blurRad="38100" dist="38100" dir="2700000" algn="tl">
                    <a:srgbClr val="000000">
                      <a:alpha val="43137"/>
                    </a:srgbClr>
                  </a:outerShdw>
                </a:effectLst>
                <a:latin typeface="Calibri" pitchFamily="34" charset="0"/>
                <a:cs typeface="Calibri" pitchFamily="34" charset="0"/>
              </a:rPr>
              <a:t> said. "When we see what we did at the climate summit in Copenhagen, this is the response, this is what happens, you know what I'm </a:t>
            </a:r>
            <a:r>
              <a:rPr lang="en-US" sz="3200" dirty="0" err="1">
                <a:effectLst>
                  <a:outerShdw blurRad="38100" dist="38100" dir="2700000" algn="tl">
                    <a:srgbClr val="000000">
                      <a:alpha val="43137"/>
                    </a:srgbClr>
                  </a:outerShdw>
                </a:effectLst>
                <a:latin typeface="Calibri" pitchFamily="34" charset="0"/>
                <a:cs typeface="Calibri" pitchFamily="34" charset="0"/>
              </a:rPr>
              <a:t>sayin</a:t>
            </a:r>
            <a:r>
              <a:rPr lang="en-US" sz="3200" dirty="0">
                <a:effectLst>
                  <a:outerShdw blurRad="38100" dist="38100" dir="2700000" algn="tl">
                    <a:srgbClr val="000000">
                      <a:alpha val="43137"/>
                    </a:srgbClr>
                  </a:outerShdw>
                </a:effectLst>
                <a:latin typeface="Calibri" pitchFamily="34" charset="0"/>
                <a:cs typeface="Calibri" pitchFamily="34" charset="0"/>
              </a:rPr>
              <a:t>'?" </a:t>
            </a:r>
          </a:p>
        </p:txBody>
      </p:sp>
      <p:sp>
        <p:nvSpPr>
          <p:cNvPr id="43014" name="TextBox 8"/>
          <p:cNvSpPr txBox="1">
            <a:spLocks noChangeArrowheads="1"/>
          </p:cNvSpPr>
          <p:nvPr/>
        </p:nvSpPr>
        <p:spPr bwMode="auto">
          <a:xfrm>
            <a:off x="1016000" y="5562600"/>
            <a:ext cx="914400" cy="457200"/>
          </a:xfrm>
          <a:prstGeom prst="rect">
            <a:avLst/>
          </a:prstGeom>
          <a:noFill/>
          <a:ln>
            <a:noFill/>
          </a:ln>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effectLst>
                <a:outerShdw blurRad="38100" dist="38100" dir="2700000" algn="tl">
                  <a:srgbClr val="000000">
                    <a:alpha val="43137"/>
                  </a:srgbClr>
                </a:outerShdw>
              </a:effectLst>
              <a:latin typeface="Calibri" pitchFamily="34" charset="0"/>
              <a:cs typeface="Calibri" pitchFamily="34" charset="0"/>
            </a:endParaRPr>
          </a:p>
        </p:txBody>
      </p:sp>
      <p:sp>
        <p:nvSpPr>
          <p:cNvPr id="43015" name="TextBox 10"/>
          <p:cNvSpPr txBox="1">
            <a:spLocks noChangeArrowheads="1"/>
          </p:cNvSpPr>
          <p:nvPr/>
        </p:nvSpPr>
        <p:spPr bwMode="auto">
          <a:xfrm>
            <a:off x="2921000" y="6477000"/>
            <a:ext cx="6350000" cy="338138"/>
          </a:xfrm>
          <a:prstGeom prst="rect">
            <a:avLst/>
          </a:prstGeom>
          <a:noFill/>
          <a:ln>
            <a:noFill/>
          </a:ln>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r>
              <a:rPr lang="en-US" sz="1600" i="1" dirty="0">
                <a:effectLst>
                  <a:outerShdw blurRad="38100" dist="38100" dir="2700000" algn="tl">
                    <a:srgbClr val="000000">
                      <a:alpha val="43137"/>
                    </a:srgbClr>
                  </a:outerShdw>
                </a:effectLst>
                <a:latin typeface="Calibri" pitchFamily="34" charset="0"/>
                <a:cs typeface="Calibri" pitchFamily="34" charset="0"/>
              </a:rPr>
              <a:t>www.huffingtonpost.com/.../danny-glover-haiti-earthq_n_425160.html</a:t>
            </a:r>
            <a:r>
              <a:rPr lang="en-US" sz="1600" dirty="0">
                <a:effectLst>
                  <a:outerShdw blurRad="38100" dist="38100" dir="2700000" algn="tl">
                    <a:srgbClr val="000000">
                      <a:alpha val="43137"/>
                    </a:srgbClr>
                  </a:outerShdw>
                </a:effectLst>
                <a:latin typeface="Calibri" pitchFamily="34" charset="0"/>
                <a:cs typeface="Calibri" pitchFamily="34" charset="0"/>
              </a:rPr>
              <a:t> </a:t>
            </a:r>
          </a:p>
        </p:txBody>
      </p:sp>
      <p:pic>
        <p:nvPicPr>
          <p:cNvPr id="43017" name="Picture 9" descr="http://t1.gstatic.com/images?q=tbn:ANd9GcTuBI7owZ4PPXFzrM0fIYur_Lm063ymtiOXuJsr_TT6SSv2bP4YT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8144" y="3733800"/>
            <a:ext cx="3875713"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09600" y="228600"/>
            <a:ext cx="10972800" cy="8382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Condemnation of the Gentile (1:18-32)</a:t>
            </a:r>
          </a:p>
        </p:txBody>
      </p:sp>
      <p:sp>
        <p:nvSpPr>
          <p:cNvPr id="25603" name="Rectangle 3"/>
          <p:cNvSpPr>
            <a:spLocks noGrp="1" noChangeArrowheads="1"/>
          </p:cNvSpPr>
          <p:nvPr>
            <p:ph type="body" idx="4294967295"/>
          </p:nvPr>
        </p:nvSpPr>
        <p:spPr>
          <a:xfrm>
            <a:off x="609600" y="1600200"/>
            <a:ext cx="8458200" cy="402336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self-revelation in creation renders mankind inexcusable (19-20)</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Results of mankind’s rejection of God (21-23)</a:t>
            </a:r>
          </a:p>
          <a:p>
            <a:pPr marL="457200" indent="-457200">
              <a:spcBef>
                <a:spcPts val="1200"/>
              </a:spcBef>
              <a:spcAft>
                <a:spcPts val="12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pic>
        <p:nvPicPr>
          <p:cNvPr id="24580" name="Picture 5" descr="C:\Users\awoods\Pictures\Microsoft Clip Organizer\pe07654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1518905"/>
            <a:ext cx="2286000" cy="3820190"/>
          </a:xfrm>
          <a:prstGeom prst="rect">
            <a:avLst/>
          </a:prstGeom>
          <a:noFill/>
          <a:ln w="9525">
            <a:noFill/>
            <a:miter lim="800000"/>
            <a:headEnd/>
            <a:tailEnd/>
          </a:ln>
        </p:spPr>
      </p:pic>
    </p:spTree>
    <p:extLst>
      <p:ext uri="{BB962C8B-B14F-4D97-AF65-F5344CB8AC3E}">
        <p14:creationId xmlns:p14="http://schemas.microsoft.com/office/powerpoint/2010/main" val="26503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228600"/>
            <a:ext cx="10972800" cy="1301750"/>
          </a:xfrm>
        </p:spPr>
        <p:txBody>
          <a:bodyPr/>
          <a:lstStyle/>
          <a:p>
            <a:pPr algn="ctr">
              <a:defRPr/>
            </a:pPr>
            <a:r>
              <a:rPr lang="en-US" sz="3800"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sp>
        <p:nvSpPr>
          <p:cNvPr id="38915" name="Rectangle 3"/>
          <p:cNvSpPr>
            <a:spLocks noGrp="1" noChangeArrowheads="1"/>
          </p:cNvSpPr>
          <p:nvPr>
            <p:ph type="body" idx="4294967295"/>
          </p:nvPr>
        </p:nvSpPr>
        <p:spPr>
          <a:xfrm>
            <a:off x="609600" y="1600200"/>
            <a:ext cx="6807200" cy="5029199"/>
          </a:xfrm>
          <a:noFill/>
        </p:spPr>
        <p:txBody>
          <a:bodyPr/>
          <a:lstStyle/>
          <a:p>
            <a:pPr marL="457200" indent="-457200">
              <a:spcBef>
                <a:spcPts val="0"/>
              </a:spcBef>
              <a:spcAft>
                <a:spcPts val="2000"/>
              </a:spcAft>
            </a:pPr>
            <a:r>
              <a:rPr lang="en-US" dirty="0">
                <a:effectLst>
                  <a:outerShdw blurRad="38100" dist="38100" dir="2700000" algn="tl">
                    <a:srgbClr val="000000">
                      <a:alpha val="43137"/>
                    </a:srgbClr>
                  </a:outerShdw>
                </a:effectLst>
                <a:latin typeface="Calibri" pitchFamily="34" charset="0"/>
                <a:cs typeface="Calibri" pitchFamily="34" charset="0"/>
              </a:rPr>
              <a:t>God gives mankind over (24a)</a:t>
            </a:r>
          </a:p>
          <a:p>
            <a:pPr marL="457200" indent="-457200">
              <a:spcBef>
                <a:spcPts val="0"/>
              </a:spcBef>
              <a:spcAft>
                <a:spcPts val="2000"/>
              </a:spcAft>
            </a:pPr>
            <a:r>
              <a:rPr lang="en-US" dirty="0">
                <a:effectLst>
                  <a:outerShdw blurRad="38100" dist="38100" dir="2700000" algn="tl">
                    <a:srgbClr val="000000">
                      <a:alpha val="43137"/>
                    </a:srgbClr>
                  </a:outerShdw>
                </a:effectLst>
                <a:latin typeface="Calibri" pitchFamily="34" charset="0"/>
                <a:cs typeface="Calibri" pitchFamily="34" charset="0"/>
              </a:rPr>
              <a:t>To:</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Impurity (24b)</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Idolatry (25)</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Homosexuality (26-27)</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Depravity (28-32)</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886" y="1752600"/>
            <a:ext cx="4565514" cy="3657600"/>
          </a:xfrm>
          <a:prstGeom prst="rect">
            <a:avLst/>
          </a:prstGeom>
          <a:noFill/>
          <a:ln w="9525">
            <a:noFill/>
            <a:miter lim="800000"/>
            <a:headEnd/>
            <a:tailEnd/>
          </a:ln>
        </p:spPr>
      </p:pic>
    </p:spTree>
    <p:extLst>
      <p:ext uri="{BB962C8B-B14F-4D97-AF65-F5344CB8AC3E}">
        <p14:creationId xmlns:p14="http://schemas.microsoft.com/office/powerpoint/2010/main" val="414407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219200" y="152400"/>
            <a:ext cx="9753600" cy="914400"/>
          </a:xfrm>
        </p:spPr>
        <p:txBody>
          <a:bodyPr/>
          <a:lstStyle/>
          <a:p>
            <a:pPr eaLnBrk="1" hangingPunct="1">
              <a:defRPr/>
            </a:pPr>
            <a:r>
              <a:rPr lang="en-US" sz="4800" dirty="0">
                <a:latin typeface="Calibri" pitchFamily="34" charset="0"/>
                <a:cs typeface="Calibri" pitchFamily="34" charset="0"/>
              </a:rPr>
              <a:t>Divine Righteousness</a:t>
            </a:r>
          </a:p>
        </p:txBody>
      </p:sp>
      <p:pic>
        <p:nvPicPr>
          <p:cNvPr id="163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312" y="1143000"/>
            <a:ext cx="7721376" cy="4251299"/>
          </a:xfrm>
          <a:prstGeom prst="rect">
            <a:avLst/>
          </a:prstGeom>
          <a:noFill/>
          <a:ln w="9525">
            <a:noFill/>
            <a:miter lim="800000"/>
            <a:headEnd/>
            <a:tailEnd/>
          </a:ln>
        </p:spPr>
      </p:pic>
      <p:sp>
        <p:nvSpPr>
          <p:cNvPr id="4" name="Rectangle 3"/>
          <p:cNvSpPr txBox="1">
            <a:spLocks noChangeArrowheads="1"/>
          </p:cNvSpPr>
          <p:nvPr/>
        </p:nvSpPr>
        <p:spPr bwMode="auto">
          <a:xfrm>
            <a:off x="1219200" y="5410200"/>
            <a:ext cx="9753600" cy="990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defRPr/>
            </a:pPr>
            <a:r>
              <a:rPr lang="en-US" sz="7200" b="1" i="1" kern="0" dirty="0">
                <a:solidFill>
                  <a:srgbClr val="FFC000"/>
                </a:solidFill>
                <a:latin typeface="Calibri" pitchFamily="34" charset="0"/>
                <a:cs typeface="Calibri" pitchFamily="34" charset="0"/>
              </a:rPr>
              <a:t>Revealed!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228600"/>
            <a:ext cx="10972800" cy="1301750"/>
          </a:xfrm>
        </p:spPr>
        <p:txBody>
          <a:bodyPr/>
          <a:lstStyle/>
          <a:p>
            <a:pPr algn="ctr">
              <a:defRPr/>
            </a:pPr>
            <a:r>
              <a:rPr lang="en-US" sz="3800"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sp>
        <p:nvSpPr>
          <p:cNvPr id="38915" name="Rectangle 3"/>
          <p:cNvSpPr>
            <a:spLocks noGrp="1" noChangeArrowheads="1"/>
          </p:cNvSpPr>
          <p:nvPr>
            <p:ph type="body" idx="4294967295"/>
          </p:nvPr>
        </p:nvSpPr>
        <p:spPr>
          <a:xfrm>
            <a:off x="609600" y="1600200"/>
            <a:ext cx="6807200" cy="5029199"/>
          </a:xfrm>
          <a:noFill/>
        </p:spPr>
        <p:txBody>
          <a:bodyPr/>
          <a:lstStyle/>
          <a:p>
            <a:pPr marL="457200" indent="-457200">
              <a:spcBef>
                <a:spcPts val="0"/>
              </a:spcBef>
              <a:spcAft>
                <a:spcPts val="2000"/>
              </a:spcAft>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 gives mankind over (24a)</a:t>
            </a:r>
          </a:p>
          <a:p>
            <a:pPr marL="457200" indent="-457200">
              <a:spcBef>
                <a:spcPts val="0"/>
              </a:spcBef>
              <a:spcAft>
                <a:spcPts val="2000"/>
              </a:spcAft>
            </a:pPr>
            <a:r>
              <a:rPr lang="en-US" dirty="0">
                <a:effectLst>
                  <a:outerShdw blurRad="38100" dist="38100" dir="2700000" algn="tl">
                    <a:srgbClr val="000000">
                      <a:alpha val="43137"/>
                    </a:srgbClr>
                  </a:outerShdw>
                </a:effectLst>
                <a:latin typeface="Calibri" pitchFamily="34" charset="0"/>
                <a:cs typeface="Calibri" pitchFamily="34" charset="0"/>
              </a:rPr>
              <a:t>To:</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Impurity (24b)</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Idolatry (25)</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Homosexuality (26-27)</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Depravity (28-32)</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886" y="1752600"/>
            <a:ext cx="4565514" cy="3657600"/>
          </a:xfrm>
          <a:prstGeom prst="rect">
            <a:avLst/>
          </a:prstGeom>
          <a:noFill/>
          <a:ln w="9525">
            <a:noFill/>
            <a:miter lim="800000"/>
            <a:headEnd/>
            <a:tailEnd/>
          </a:ln>
        </p:spPr>
      </p:pic>
    </p:spTree>
    <p:extLst>
      <p:ext uri="{BB962C8B-B14F-4D97-AF65-F5344CB8AC3E}">
        <p14:creationId xmlns:p14="http://schemas.microsoft.com/office/powerpoint/2010/main" val="875637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ct val="0"/>
              </a:spcBef>
              <a:spcAft>
                <a:spcPts val="1200"/>
              </a:spcAft>
              <a:buNone/>
              <a:defRPr/>
            </a:pPr>
            <a:r>
              <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Genesis 6:1-4</a:t>
            </a:r>
          </a:p>
          <a:p>
            <a:pPr marL="0" indent="0" algn="just">
              <a:spcBef>
                <a:spcPts val="0"/>
              </a:spcBef>
              <a:buClr>
                <a:srgbClr val="00FFFF"/>
              </a:buClr>
              <a:buNone/>
              <a:defRPr/>
            </a:pPr>
            <a:r>
              <a:rPr lang="en-US" sz="34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4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1 </a:t>
            </a:r>
            <a:r>
              <a:rPr lang="en-US" sz="34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Now it came about, when men began to multiply on the face of the land, and daughters were born to them</a:t>
            </a:r>
            <a:r>
              <a:rPr lang="en-US" sz="3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34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2 </a:t>
            </a:r>
            <a:r>
              <a:rPr lang="en-US" sz="34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4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a:t>
            </a:r>
            <a:r>
              <a:rPr lang="en-US" sz="34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Then the Lord said,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My Spirit shall not strive with man forever, because he also is flesh; nevertheless his days shall be one hundred and twenty years</a:t>
            </a:r>
            <a:r>
              <a:rPr lang="en-US" sz="34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400" baseline="300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4</a:t>
            </a:r>
            <a:r>
              <a:rPr lang="en-US" sz="34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Nephilim were on the earth in those days,...” </a:t>
            </a:r>
          </a:p>
        </p:txBody>
      </p:sp>
    </p:spTree>
    <p:extLst>
      <p:ext uri="{BB962C8B-B14F-4D97-AF65-F5344CB8AC3E}">
        <p14:creationId xmlns:p14="http://schemas.microsoft.com/office/powerpoint/2010/main" val="30034756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a2.files.biography.com/image/upload/c_fit,cs_srgb,dpr_1.0,h_1200,q_80,w_1200/MTE5NTU2MzE2MTcyNDg2MTU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6680"/>
            <a:ext cx="920999" cy="1005840"/>
          </a:xfrm>
          <a:prstGeom prst="rect">
            <a:avLst/>
          </a:prstGeom>
          <a:noFill/>
          <a:ln>
            <a:solidFill>
              <a:schemeClr val="tx1"/>
            </a:solidFill>
          </a:ln>
        </p:spPr>
      </p:pic>
      <p:pic>
        <p:nvPicPr>
          <p:cNvPr id="19456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 y="1253561"/>
            <a:ext cx="10972801" cy="5528239"/>
          </a:xfrm>
          <a:prstGeom prst="rect">
            <a:avLst/>
          </a:prstGeom>
          <a:noFill/>
          <a:ln w="9525">
            <a:noFill/>
            <a:miter lim="800000"/>
            <a:headEnd/>
            <a:tailEnd/>
          </a:ln>
        </p:spPr>
      </p:pic>
      <p:sp>
        <p:nvSpPr>
          <p:cNvPr id="194564" name="Text Box 13"/>
          <p:cNvSpPr txBox="1">
            <a:spLocks noChangeArrowheads="1"/>
          </p:cNvSpPr>
          <p:nvPr/>
        </p:nvSpPr>
        <p:spPr bwMode="auto">
          <a:xfrm>
            <a:off x="609601" y="1210270"/>
            <a:ext cx="10972800" cy="5486400"/>
          </a:xfrm>
          <a:prstGeom prst="rect">
            <a:avLst/>
          </a:prstGeom>
          <a:noFill/>
          <a:ln w="9525">
            <a:noFill/>
            <a:miter lim="800000"/>
            <a:headEnd/>
            <a:tailEnd/>
          </a:ln>
        </p:spPr>
        <p:txBody>
          <a:bodyPr lIns="92075" tIns="46038" rIns="92075" bIns="46038"/>
          <a:lstStyle/>
          <a:p>
            <a:pPr algn="just" eaLnBrk="0" hangingPunct="0">
              <a:spcBef>
                <a:spcPts val="0"/>
              </a:spcBef>
              <a:buClr>
                <a:schemeClr val="tx2"/>
              </a:buClr>
              <a:buFont typeface="Wingdings" pitchFamily="2" charset="2"/>
              <a:buNone/>
            </a:pPr>
            <a:r>
              <a:rPr lang="en-US" sz="3000" dirty="0">
                <a:solidFill>
                  <a:schemeClr val="bg2"/>
                </a:solidFill>
                <a:latin typeface="Calibri" pitchFamily="34" charset="0"/>
              </a:rPr>
              <a:t>“</a:t>
            </a:r>
            <a:r>
              <a:rPr lang="en-AU" sz="3000" dirty="0">
                <a:solidFill>
                  <a:schemeClr val="bg2"/>
                </a:solidFill>
                <a:latin typeface="Calibri" panose="020F0502020204030204" pitchFamily="34" charset="0"/>
              </a:rPr>
              <a:t>Indeed, he says that those who rule for the public benefit are true patterns and evidences of this beneficence of his; that </a:t>
            </a:r>
            <a:r>
              <a:rPr lang="en-AU" sz="3000" b="1" dirty="0">
                <a:solidFill>
                  <a:schemeClr val="bg2"/>
                </a:solidFill>
                <a:latin typeface="Calibri" panose="020F0502020204030204" pitchFamily="34" charset="0"/>
              </a:rPr>
              <a:t>they who rule unjustly and incompetently have been raised up by him to punish the wickedness of the people</a:t>
            </a:r>
            <a:r>
              <a:rPr lang="en-AU" sz="3000" dirty="0">
                <a:solidFill>
                  <a:schemeClr val="bg2"/>
                </a:solidFill>
                <a:latin typeface="Calibri" panose="020F0502020204030204" pitchFamily="34" charset="0"/>
              </a:rPr>
              <a:t>...Yet, we need not </a:t>
            </a:r>
            <a:r>
              <a:rPr lang="en-AU" sz="3000" dirty="0" err="1">
                <a:solidFill>
                  <a:schemeClr val="bg2"/>
                </a:solidFill>
                <a:latin typeface="Calibri" panose="020F0502020204030204" pitchFamily="34" charset="0"/>
              </a:rPr>
              <a:t>labor</a:t>
            </a:r>
            <a:r>
              <a:rPr lang="en-AU" sz="3000" dirty="0">
                <a:solidFill>
                  <a:schemeClr val="bg2"/>
                </a:solidFill>
                <a:latin typeface="Calibri" panose="020F0502020204030204" pitchFamily="34" charset="0"/>
              </a:rPr>
              <a:t> to prove that </a:t>
            </a:r>
            <a:r>
              <a:rPr lang="en-AU" sz="3000" b="1" dirty="0">
                <a:solidFill>
                  <a:schemeClr val="bg2"/>
                </a:solidFill>
                <a:latin typeface="Calibri" panose="020F0502020204030204" pitchFamily="34" charset="0"/>
              </a:rPr>
              <a:t>a wicked king is the Lord’s wrath upon the earth</a:t>
            </a:r>
            <a:r>
              <a:rPr lang="en-AU" sz="3000" dirty="0">
                <a:solidFill>
                  <a:schemeClr val="bg2"/>
                </a:solidFill>
                <a:latin typeface="Calibri" panose="020F0502020204030204" pitchFamily="34" charset="0"/>
              </a:rPr>
              <a:t> [Job 34:30, Vg.; Hos. 13:11; Isa. 3:4; 10:5; Deut. 28:29], for I believe no man will contradict me; and thus nothing more would be said of a king than of a robber who seizes your possessions, of an adulterer who pollutes your marriage bed, or of a murderer who seeks to kill you...For since </a:t>
            </a:r>
            <a:r>
              <a:rPr lang="en-AU" sz="3000" b="1" dirty="0">
                <a:solidFill>
                  <a:schemeClr val="bg2"/>
                </a:solidFill>
                <a:latin typeface="Calibri" panose="020F0502020204030204" pitchFamily="34" charset="0"/>
              </a:rPr>
              <a:t>a </a:t>
            </a:r>
            <a:r>
              <a:rPr lang="en-AU" sz="3000" b="1" i="1" dirty="0">
                <a:solidFill>
                  <a:schemeClr val="bg2"/>
                </a:solidFill>
                <a:latin typeface="Calibri" panose="020F0502020204030204" pitchFamily="34" charset="0"/>
              </a:rPr>
              <a:t>wicked</a:t>
            </a:r>
            <a:r>
              <a:rPr lang="en-AU" sz="3000" b="1" dirty="0">
                <a:solidFill>
                  <a:schemeClr val="bg2"/>
                </a:solidFill>
                <a:latin typeface="Calibri" panose="020F0502020204030204" pitchFamily="34" charset="0"/>
              </a:rPr>
              <a:t> prince is the Lord’s scourge to punish the sins of the people</a:t>
            </a:r>
            <a:r>
              <a:rPr lang="en-AU" sz="3000" dirty="0">
                <a:solidFill>
                  <a:schemeClr val="bg2"/>
                </a:solidFill>
                <a:latin typeface="Calibri" panose="020F0502020204030204" pitchFamily="34" charset="0"/>
              </a:rPr>
              <a:t>, let us remember, that it happens through our fault that this </a:t>
            </a:r>
            <a:r>
              <a:rPr lang="en-AU" sz="3000" i="1" dirty="0">
                <a:solidFill>
                  <a:schemeClr val="bg2"/>
                </a:solidFill>
                <a:latin typeface="Calibri" panose="020F0502020204030204" pitchFamily="34" charset="0"/>
              </a:rPr>
              <a:t>excellent</a:t>
            </a:r>
            <a:r>
              <a:rPr lang="en-AU" sz="3000" dirty="0">
                <a:solidFill>
                  <a:schemeClr val="bg2"/>
                </a:solidFill>
                <a:latin typeface="Calibri" panose="020F0502020204030204" pitchFamily="34" charset="0"/>
              </a:rPr>
              <a:t> blessing of God is turned into a curse.</a:t>
            </a:r>
            <a:r>
              <a:rPr lang="en-US" sz="3000" dirty="0">
                <a:solidFill>
                  <a:schemeClr val="bg2"/>
                </a:solidFill>
                <a:latin typeface="Calibri" pitchFamily="34" charset="0"/>
              </a:rPr>
              <a:t>” [italics added].</a:t>
            </a:r>
          </a:p>
        </p:txBody>
      </p:sp>
      <p:sp>
        <p:nvSpPr>
          <p:cNvPr id="5" name="Rectangle 4"/>
          <p:cNvSpPr/>
          <p:nvPr/>
        </p:nvSpPr>
        <p:spPr>
          <a:xfrm>
            <a:off x="2637617" y="228600"/>
            <a:ext cx="6916765" cy="984885"/>
          </a:xfrm>
          <a:prstGeom prst="rect">
            <a:avLst/>
          </a:prstGeom>
        </p:spPr>
        <p:txBody>
          <a:bodyPr wrap="none">
            <a:spAutoFit/>
          </a:bodyPr>
          <a:lstStyle/>
          <a:p>
            <a:pPr algn="ctr">
              <a:defRPr/>
            </a:pPr>
            <a:r>
              <a:rPr lang="en-US" sz="4000" dirty="0">
                <a:solidFill>
                  <a:schemeClr val="tx2"/>
                </a:solidFill>
                <a:latin typeface="Calibri" pitchFamily="34" charset="0"/>
                <a:ea typeface="+mj-ea"/>
                <a:cs typeface="Calibri" pitchFamily="34" charset="0"/>
              </a:rPr>
              <a:t>John Calvin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Calvin’s </a:t>
            </a:r>
            <a:r>
              <a:rPr kumimoji="0" lang="en-US" sz="1800" b="0"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Institutes</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4.20.25 and Calvin’s </a:t>
            </a:r>
            <a:r>
              <a:rPr kumimoji="0" lang="en-US" sz="1800" b="0"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Commentary on Romans</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(13:3-4).</a:t>
            </a:r>
            <a:endParaRPr lang="en-US" sz="4000" dirty="0">
              <a:solidFill>
                <a:schemeClr val="tx2"/>
              </a:solidFill>
              <a:latin typeface="Calibri" pitchFamily="34" charset="0"/>
              <a:ea typeface="+mj-ea"/>
              <a:cs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228600"/>
            <a:ext cx="10972800" cy="1301750"/>
          </a:xfrm>
        </p:spPr>
        <p:txBody>
          <a:bodyPr/>
          <a:lstStyle/>
          <a:p>
            <a:pPr algn="ctr">
              <a:defRPr/>
            </a:pPr>
            <a:r>
              <a:rPr lang="en-US" sz="3800"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sp>
        <p:nvSpPr>
          <p:cNvPr id="38915" name="Rectangle 3"/>
          <p:cNvSpPr>
            <a:spLocks noGrp="1" noChangeArrowheads="1"/>
          </p:cNvSpPr>
          <p:nvPr>
            <p:ph type="body" idx="4294967295"/>
          </p:nvPr>
        </p:nvSpPr>
        <p:spPr>
          <a:xfrm>
            <a:off x="609600" y="1600200"/>
            <a:ext cx="6807200" cy="5029199"/>
          </a:xfrm>
          <a:noFill/>
        </p:spPr>
        <p:txBody>
          <a:bodyPr/>
          <a:lstStyle/>
          <a:p>
            <a:pPr marL="457200" indent="-457200">
              <a:spcBef>
                <a:spcPts val="0"/>
              </a:spcBef>
              <a:spcAft>
                <a:spcPts val="2000"/>
              </a:spcAft>
            </a:pPr>
            <a:r>
              <a:rPr lang="en-US" dirty="0">
                <a:effectLst/>
                <a:latin typeface="Calibri" pitchFamily="34" charset="0"/>
                <a:ea typeface="Calibri" pitchFamily="34" charset="0"/>
                <a:cs typeface="Calibri" pitchFamily="34" charset="0"/>
              </a:rPr>
              <a:t>God gives mankind over (24a)</a:t>
            </a:r>
          </a:p>
          <a:p>
            <a:pPr marL="457200" indent="-457200">
              <a:spcBef>
                <a:spcPts val="0"/>
              </a:spcBef>
              <a:spcAft>
                <a:spcPts val="2000"/>
              </a:spcAft>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To:</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Impurity (24b)</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Idolatry (25)</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Homosexuality (26-27)</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Depravity (28-32)</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886" y="1752600"/>
            <a:ext cx="4565514" cy="3657600"/>
          </a:xfrm>
          <a:prstGeom prst="rect">
            <a:avLst/>
          </a:prstGeom>
          <a:noFill/>
          <a:ln w="9525">
            <a:noFill/>
            <a:miter lim="800000"/>
            <a:headEnd/>
            <a:tailEnd/>
          </a:ln>
        </p:spPr>
      </p:pic>
    </p:spTree>
    <p:extLst>
      <p:ext uri="{BB962C8B-B14F-4D97-AF65-F5344CB8AC3E}">
        <p14:creationId xmlns:p14="http://schemas.microsoft.com/office/powerpoint/2010/main" val="3724567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228600"/>
            <a:ext cx="10972800" cy="1301750"/>
          </a:xfrm>
        </p:spPr>
        <p:txBody>
          <a:bodyPr/>
          <a:lstStyle/>
          <a:p>
            <a:pPr algn="ctr">
              <a:defRPr/>
            </a:pPr>
            <a:r>
              <a:rPr lang="en-US" sz="3800"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sp>
        <p:nvSpPr>
          <p:cNvPr id="38915" name="Rectangle 3"/>
          <p:cNvSpPr>
            <a:spLocks noGrp="1" noChangeArrowheads="1"/>
          </p:cNvSpPr>
          <p:nvPr>
            <p:ph type="body" idx="4294967295"/>
          </p:nvPr>
        </p:nvSpPr>
        <p:spPr>
          <a:xfrm>
            <a:off x="609600" y="1600200"/>
            <a:ext cx="6807200" cy="5029199"/>
          </a:xfrm>
          <a:noFill/>
        </p:spPr>
        <p:txBody>
          <a:bodyPr/>
          <a:lstStyle/>
          <a:p>
            <a:pPr marL="457200" indent="-457200">
              <a:spcBef>
                <a:spcPts val="0"/>
              </a:spcBef>
              <a:spcAft>
                <a:spcPts val="2000"/>
              </a:spcAft>
            </a:pPr>
            <a:r>
              <a:rPr lang="en-US" dirty="0">
                <a:effectLst/>
                <a:latin typeface="Calibri" pitchFamily="34" charset="0"/>
                <a:ea typeface="Calibri" pitchFamily="34" charset="0"/>
                <a:cs typeface="Calibri" pitchFamily="34" charset="0"/>
              </a:rPr>
              <a:t>God gives mankind over (24a)</a:t>
            </a:r>
          </a:p>
          <a:p>
            <a:pPr marL="457200" indent="-457200">
              <a:spcBef>
                <a:spcPts val="0"/>
              </a:spcBef>
              <a:spcAft>
                <a:spcPts val="2000"/>
              </a:spcAft>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To:</a:t>
            </a:r>
          </a:p>
          <a:p>
            <a:pPr marL="914400" lvl="1" indent="-457200">
              <a:spcBef>
                <a:spcPts val="0"/>
              </a:spcBef>
              <a:spcAft>
                <a:spcPts val="2000"/>
              </a:spcAft>
            </a:pPr>
            <a:r>
              <a:rPr lang="en-US" b="1" u="sng" dirty="0">
                <a:solidFill>
                  <a:srgbClr val="FFFFCC"/>
                </a:solidFill>
                <a:effectLst>
                  <a:outerShdw blurRad="38100" dist="38100" dir="2700000" algn="tl">
                    <a:srgbClr val="000000">
                      <a:alpha val="43137"/>
                    </a:srgbClr>
                  </a:outerShdw>
                </a:effectLst>
                <a:latin typeface="Calibri" pitchFamily="34" charset="0"/>
                <a:ea typeface="+mn-ea"/>
                <a:cs typeface="Calibri" pitchFamily="34" charset="0"/>
              </a:rPr>
              <a:t>Impurity (24b)</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Idolatry (25)</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Homosexuality (26-27)</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Depravity (28-32)</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886" y="1752600"/>
            <a:ext cx="4565514" cy="3657600"/>
          </a:xfrm>
          <a:prstGeom prst="rect">
            <a:avLst/>
          </a:prstGeom>
          <a:noFill/>
          <a:ln w="9525">
            <a:noFill/>
            <a:miter lim="800000"/>
            <a:headEnd/>
            <a:tailEnd/>
          </a:ln>
        </p:spPr>
      </p:pic>
    </p:spTree>
    <p:extLst>
      <p:ext uri="{BB962C8B-B14F-4D97-AF65-F5344CB8AC3E}">
        <p14:creationId xmlns:p14="http://schemas.microsoft.com/office/powerpoint/2010/main" val="597387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228600"/>
            <a:ext cx="10972800" cy="1301750"/>
          </a:xfrm>
        </p:spPr>
        <p:txBody>
          <a:bodyPr/>
          <a:lstStyle/>
          <a:p>
            <a:pPr algn="ctr">
              <a:defRPr/>
            </a:pPr>
            <a:r>
              <a:rPr lang="en-US" sz="3800"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sp>
        <p:nvSpPr>
          <p:cNvPr id="38915" name="Rectangle 3"/>
          <p:cNvSpPr>
            <a:spLocks noGrp="1" noChangeArrowheads="1"/>
          </p:cNvSpPr>
          <p:nvPr>
            <p:ph type="body" idx="4294967295"/>
          </p:nvPr>
        </p:nvSpPr>
        <p:spPr>
          <a:xfrm>
            <a:off x="609600" y="1600200"/>
            <a:ext cx="6807200" cy="5029199"/>
          </a:xfrm>
          <a:noFill/>
        </p:spPr>
        <p:txBody>
          <a:bodyPr/>
          <a:lstStyle/>
          <a:p>
            <a:pPr marL="457200" indent="-457200">
              <a:spcBef>
                <a:spcPts val="0"/>
              </a:spcBef>
              <a:spcAft>
                <a:spcPts val="2000"/>
              </a:spcAft>
            </a:pPr>
            <a:r>
              <a:rPr lang="en-US" dirty="0">
                <a:effectLst/>
                <a:latin typeface="Calibri" pitchFamily="34" charset="0"/>
                <a:ea typeface="Calibri" pitchFamily="34" charset="0"/>
                <a:cs typeface="Calibri" pitchFamily="34" charset="0"/>
              </a:rPr>
              <a:t>God gives mankind over (24a)</a:t>
            </a:r>
          </a:p>
          <a:p>
            <a:pPr marL="457200" indent="-457200">
              <a:spcBef>
                <a:spcPts val="0"/>
              </a:spcBef>
              <a:spcAft>
                <a:spcPts val="2000"/>
              </a:spcAft>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To:</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Impurity (24b)</a:t>
            </a:r>
          </a:p>
          <a:p>
            <a:pPr marL="914400" lvl="1" indent="-457200">
              <a:spcBef>
                <a:spcPts val="0"/>
              </a:spcBef>
              <a:spcAft>
                <a:spcPts val="2000"/>
              </a:spcAft>
            </a:pPr>
            <a:r>
              <a:rPr lang="en-US" b="1" u="sng" dirty="0">
                <a:solidFill>
                  <a:srgbClr val="FFFFCC"/>
                </a:solidFill>
                <a:effectLst>
                  <a:outerShdw blurRad="38100" dist="38100" dir="2700000" algn="tl">
                    <a:srgbClr val="000000">
                      <a:alpha val="43137"/>
                    </a:srgbClr>
                  </a:outerShdw>
                </a:effectLst>
                <a:latin typeface="Calibri" pitchFamily="34" charset="0"/>
                <a:ea typeface="+mn-ea"/>
                <a:cs typeface="Calibri" pitchFamily="34" charset="0"/>
              </a:rPr>
              <a:t>Idolatry (25)</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Homosexuality (26-27)</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Depravity (28-32)</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886" y="1752600"/>
            <a:ext cx="4565514" cy="3657600"/>
          </a:xfrm>
          <a:prstGeom prst="rect">
            <a:avLst/>
          </a:prstGeom>
          <a:noFill/>
          <a:ln w="9525">
            <a:noFill/>
            <a:miter lim="800000"/>
            <a:headEnd/>
            <a:tailEnd/>
          </a:ln>
        </p:spPr>
      </p:pic>
    </p:spTree>
    <p:extLst>
      <p:ext uri="{BB962C8B-B14F-4D97-AF65-F5344CB8AC3E}">
        <p14:creationId xmlns:p14="http://schemas.microsoft.com/office/powerpoint/2010/main" val="2268731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048000" y="228600"/>
            <a:ext cx="6096000" cy="914400"/>
          </a:xfrm>
        </p:spPr>
        <p:txBody>
          <a:bodyPr/>
          <a:lstStyle/>
          <a:p>
            <a:pPr algn="ctr"/>
            <a:r>
              <a:rPr lang="en-US" altLang="en-US" sz="3800" dirty="0">
                <a:effectLst>
                  <a:outerShdw blurRad="38100" dist="38100" dir="2700000" algn="tl">
                    <a:srgbClr val="000000">
                      <a:alpha val="43137"/>
                    </a:srgbClr>
                  </a:outerShdw>
                </a:effectLst>
                <a:latin typeface="Calibri" pitchFamily="34" charset="0"/>
                <a:cs typeface="Calibri" pitchFamily="34" charset="0"/>
              </a:rPr>
              <a:t>The Earth has a Fever</a:t>
            </a:r>
          </a:p>
        </p:txBody>
      </p:sp>
      <p:pic>
        <p:nvPicPr>
          <p:cNvPr id="59395" name="Picture 4" descr="http://loveforlife.com.au/files/244-FeverEar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8630" y="1295400"/>
            <a:ext cx="617474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97078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685800"/>
            <a:ext cx="7315200" cy="5486400"/>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3048000" y="228600"/>
            <a:ext cx="6096000" cy="838200"/>
          </a:xfrm>
        </p:spPr>
        <p:txBody>
          <a:bodyPr/>
          <a:lstStyle/>
          <a:p>
            <a:pPr algn="ctr">
              <a:lnSpc>
                <a:spcPct val="100000"/>
              </a:lnSpc>
            </a:pPr>
            <a:r>
              <a:rPr lang="en-US" altLang="en-US" sz="3800" dirty="0">
                <a:effectLst>
                  <a:outerShdw blurRad="38100" dist="38100" dir="2700000" algn="tl">
                    <a:srgbClr val="000000">
                      <a:alpha val="43137"/>
                    </a:srgbClr>
                  </a:outerShdw>
                </a:effectLst>
                <a:latin typeface="Calibri" pitchFamily="34" charset="0"/>
                <a:cs typeface="Calibri" pitchFamily="34" charset="0"/>
              </a:rPr>
              <a:t>Mother Earth</a:t>
            </a:r>
          </a:p>
        </p:txBody>
      </p:sp>
      <p:pic>
        <p:nvPicPr>
          <p:cNvPr id="2" name="Picture 1">
            <a:extLst>
              <a:ext uri="{FF2B5EF4-FFF2-40B4-BE49-F238E27FC236}">
                <a16:creationId xmlns:a16="http://schemas.microsoft.com/office/drawing/2014/main" id="{DD6DC4B5-5753-44CA-8630-18476FC46D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2750" y="1066800"/>
            <a:ext cx="6286500" cy="5486400"/>
          </a:xfrm>
          <a:prstGeom prst="rect">
            <a:avLst/>
          </a:prstGeom>
        </p:spPr>
      </p:pic>
    </p:spTree>
    <p:extLst>
      <p:ext uri="{BB962C8B-B14F-4D97-AF65-F5344CB8AC3E}">
        <p14:creationId xmlns:p14="http://schemas.microsoft.com/office/powerpoint/2010/main" val="83461252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228600"/>
            <a:ext cx="10972800" cy="1301750"/>
          </a:xfrm>
        </p:spPr>
        <p:txBody>
          <a:bodyPr/>
          <a:lstStyle/>
          <a:p>
            <a:pPr algn="ctr">
              <a:defRPr/>
            </a:pPr>
            <a:r>
              <a:rPr lang="en-US" sz="3800"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sp>
        <p:nvSpPr>
          <p:cNvPr id="38915" name="Rectangle 3"/>
          <p:cNvSpPr>
            <a:spLocks noGrp="1" noChangeArrowheads="1"/>
          </p:cNvSpPr>
          <p:nvPr>
            <p:ph type="body" idx="4294967295"/>
          </p:nvPr>
        </p:nvSpPr>
        <p:spPr>
          <a:xfrm>
            <a:off x="609600" y="1600200"/>
            <a:ext cx="6807200" cy="5029199"/>
          </a:xfrm>
          <a:noFill/>
        </p:spPr>
        <p:txBody>
          <a:bodyPr/>
          <a:lstStyle/>
          <a:p>
            <a:pPr marL="457200" indent="-457200">
              <a:spcBef>
                <a:spcPts val="0"/>
              </a:spcBef>
              <a:spcAft>
                <a:spcPts val="2000"/>
              </a:spcAft>
            </a:pPr>
            <a:r>
              <a:rPr lang="en-US" dirty="0">
                <a:effectLst/>
                <a:latin typeface="Calibri" pitchFamily="34" charset="0"/>
                <a:ea typeface="Calibri" pitchFamily="34" charset="0"/>
                <a:cs typeface="Calibri" pitchFamily="34" charset="0"/>
              </a:rPr>
              <a:t>God gives mankind over (24a)</a:t>
            </a:r>
          </a:p>
          <a:p>
            <a:pPr marL="457200" indent="-457200">
              <a:spcBef>
                <a:spcPts val="0"/>
              </a:spcBef>
              <a:spcAft>
                <a:spcPts val="2000"/>
              </a:spcAft>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To:</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Impurity (24b)</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Idolatry (25)</a:t>
            </a:r>
          </a:p>
          <a:p>
            <a:pPr marL="914400" lvl="1" indent="-457200">
              <a:spcBef>
                <a:spcPts val="0"/>
              </a:spcBef>
              <a:spcAft>
                <a:spcPts val="2000"/>
              </a:spcAft>
            </a:pPr>
            <a:r>
              <a:rPr lang="en-US" b="1" u="sng" dirty="0">
                <a:solidFill>
                  <a:srgbClr val="FFFFCC"/>
                </a:solidFill>
                <a:effectLst>
                  <a:outerShdw blurRad="38100" dist="38100" dir="2700000" algn="tl">
                    <a:srgbClr val="000000">
                      <a:alpha val="43137"/>
                    </a:srgbClr>
                  </a:outerShdw>
                </a:effectLst>
                <a:latin typeface="Calibri" pitchFamily="34" charset="0"/>
                <a:ea typeface="+mn-ea"/>
                <a:cs typeface="Calibri" pitchFamily="34" charset="0"/>
              </a:rPr>
              <a:t>Homosexuality (26-27)</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Depravity (28-32)</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886" y="1752600"/>
            <a:ext cx="4565514" cy="3657600"/>
          </a:xfrm>
          <a:prstGeom prst="rect">
            <a:avLst/>
          </a:prstGeom>
          <a:noFill/>
          <a:ln w="9525">
            <a:noFill/>
            <a:miter lim="800000"/>
            <a:headEnd/>
            <a:tailEnd/>
          </a:ln>
        </p:spPr>
      </p:pic>
    </p:spTree>
    <p:extLst>
      <p:ext uri="{BB962C8B-B14F-4D97-AF65-F5344CB8AC3E}">
        <p14:creationId xmlns:p14="http://schemas.microsoft.com/office/powerpoint/2010/main" val="1625155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064000" y="228600"/>
            <a:ext cx="4064000" cy="6858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Structure</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18435" name="Rectangle 3"/>
          <p:cNvSpPr>
            <a:spLocks noGrp="1" noChangeArrowheads="1"/>
          </p:cNvSpPr>
          <p:nvPr>
            <p:ph type="body" idx="1"/>
          </p:nvPr>
        </p:nvSpPr>
        <p:spPr>
          <a:xfrm>
            <a:off x="762000" y="1143000"/>
            <a:ext cx="5791200" cy="5562600"/>
          </a:xfrm>
        </p:spPr>
        <p:txBody>
          <a:bodyPr/>
          <a:lstStyle/>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924630"/>
            <a:ext cx="4546597" cy="5606954"/>
          </a:xfrm>
          <a:prstGeom prst="ellipse">
            <a:avLst/>
          </a:prstGeom>
          <a:ln>
            <a:noFill/>
          </a:ln>
          <a:effectLst>
            <a:softEdge rad="11250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building, sky&#10;&#10;Description automatically generated">
            <a:extLst>
              <a:ext uri="{FF2B5EF4-FFF2-40B4-BE49-F238E27FC236}">
                <a16:creationId xmlns:a16="http://schemas.microsoft.com/office/drawing/2014/main" id="{54AE1655-6E34-C54E-4DB7-281349660FDA}"/>
              </a:ext>
            </a:extLst>
          </p:cNvPr>
          <p:cNvPicPr>
            <a:picLocks noChangeAspect="1"/>
          </p:cNvPicPr>
          <p:nvPr/>
        </p:nvPicPr>
        <p:blipFill rotWithShape="1">
          <a:blip r:embed="rId2">
            <a:extLst>
              <a:ext uri="{28A0092B-C50C-407E-A947-70E740481C1C}">
                <a14:useLocalDpi xmlns:a14="http://schemas.microsoft.com/office/drawing/2010/main" val="0"/>
              </a:ext>
            </a:extLst>
          </a:blip>
          <a:srcRect l="46876" t="3333" r="4374"/>
          <a:stretch/>
        </p:blipFill>
        <p:spPr>
          <a:xfrm>
            <a:off x="3144695" y="137160"/>
            <a:ext cx="590261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005050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09600" y="228600"/>
            <a:ext cx="10972800" cy="762000"/>
          </a:xfrm>
        </p:spPr>
        <p:txBody>
          <a:bodyPr/>
          <a:lstStyle/>
          <a:p>
            <a:pPr algn="ctr"/>
            <a:r>
              <a:rPr lang="en-US" sz="3600" dirty="0">
                <a:latin typeface="Calibri" panose="020F0502020204030204" pitchFamily="34" charset="0"/>
                <a:cs typeface="Arial" pitchFamily="34" charset="0"/>
              </a:rPr>
              <a:t>Oregon Declares War on Aaron &amp; Melissa Klein </a:t>
            </a:r>
          </a:p>
        </p:txBody>
      </p:sp>
      <p:sp>
        <p:nvSpPr>
          <p:cNvPr id="17411" name="Content Placeholder 2"/>
          <p:cNvSpPr>
            <a:spLocks noGrp="1"/>
          </p:cNvSpPr>
          <p:nvPr>
            <p:ph idx="1"/>
          </p:nvPr>
        </p:nvSpPr>
        <p:spPr>
          <a:xfrm>
            <a:off x="609600" y="1143000"/>
            <a:ext cx="10972800" cy="4953001"/>
          </a:xfrm>
        </p:spPr>
        <p:txBody>
          <a:bodyPr/>
          <a:lstStyle/>
          <a:p>
            <a:pPr marL="0" indent="0" algn="just">
              <a:buNone/>
              <a:defRPr/>
            </a:pPr>
            <a:r>
              <a:rPr lang="en-US" dirty="0">
                <a:latin typeface="Calibri" panose="020F0502020204030204" pitchFamily="34" charset="0"/>
              </a:rPr>
              <a:t>“In yet another example of gay activist overreach, an Oregon official has not only burdened a Christian couple with a ridiculous fine, he has imposed a gag order on them…In one of the most egregious anti-Christian acts committed by a state official in recent memory, Oregon Labor Commissioner Brad </a:t>
            </a:r>
            <a:r>
              <a:rPr lang="en-US" dirty="0" err="1">
                <a:latin typeface="Calibri" panose="020F0502020204030204" pitchFamily="34" charset="0"/>
              </a:rPr>
              <a:t>Avakian</a:t>
            </a:r>
            <a:r>
              <a:rPr lang="en-US" dirty="0">
                <a:latin typeface="Calibri" panose="020F0502020204030204" pitchFamily="34" charset="0"/>
              </a:rPr>
              <a:t> not only upheld the ridiculous $135,000 fine levied against </a:t>
            </a:r>
            <a:r>
              <a:rPr lang="en-US" b="1" dirty="0">
                <a:solidFill>
                  <a:srgbClr val="FFFFCC"/>
                </a:solidFill>
                <a:latin typeface="Calibri" panose="020F0502020204030204" pitchFamily="34" charset="0"/>
              </a:rPr>
              <a:t>Aaron and Melissa Klein </a:t>
            </a:r>
            <a:r>
              <a:rPr lang="en-US" dirty="0">
                <a:latin typeface="Calibri" panose="020F0502020204030204" pitchFamily="34" charset="0"/>
              </a:rPr>
              <a:t>for declining to bake a cake for a lesbian commitment ceremony, but he ordered the </a:t>
            </a:r>
            <a:r>
              <a:rPr lang="en-US" dirty="0" err="1">
                <a:latin typeface="Calibri" panose="020F0502020204030204" pitchFamily="34" charset="0"/>
              </a:rPr>
              <a:t>Kleins</a:t>
            </a:r>
            <a:r>
              <a:rPr lang="en-US" dirty="0">
                <a:latin typeface="Calibri" panose="020F0502020204030204" pitchFamily="34" charset="0"/>
              </a:rPr>
              <a:t> to ‘cease and desist’ from making any public comments about their religious convictions relative to this case.”</a:t>
            </a:r>
          </a:p>
        </p:txBody>
      </p:sp>
      <p:sp>
        <p:nvSpPr>
          <p:cNvPr id="40964" name="TextBox 3"/>
          <p:cNvSpPr txBox="1">
            <a:spLocks noChangeArrowheads="1"/>
          </p:cNvSpPr>
          <p:nvPr/>
        </p:nvSpPr>
        <p:spPr bwMode="auto">
          <a:xfrm>
            <a:off x="609600" y="6477000"/>
            <a:ext cx="10972800" cy="338554"/>
          </a:xfrm>
          <a:prstGeom prst="rect">
            <a:avLst/>
          </a:prstGeom>
          <a:noFill/>
          <a:ln w="9525">
            <a:noFill/>
            <a:miter lim="800000"/>
            <a:headEnd/>
            <a:tailEnd/>
          </a:ln>
        </p:spPr>
        <p:txBody>
          <a:bodyPr anchor="ctr">
            <a:spAutoFit/>
          </a:bodyPr>
          <a:lstStyle/>
          <a:p>
            <a:pPr algn="ctr"/>
            <a:r>
              <a:rPr lang="en-US" sz="1600" dirty="0">
                <a:latin typeface="Calibri" panose="020F0502020204030204" pitchFamily="34" charset="0"/>
              </a:rPr>
              <a:t>http://www.onenewsnow.com/perspectives/michael-brown/2015/07/06/oregon-declares-war-on-christian-faith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09600" y="228600"/>
            <a:ext cx="10972800" cy="1301750"/>
          </a:xfrm>
        </p:spPr>
        <p:txBody>
          <a:bodyPr/>
          <a:lstStyle/>
          <a:p>
            <a:pPr algn="ctr">
              <a:defRPr/>
            </a:pPr>
            <a:r>
              <a:rPr lang="en-US" sz="3800"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sp>
        <p:nvSpPr>
          <p:cNvPr id="38915" name="Rectangle 3"/>
          <p:cNvSpPr>
            <a:spLocks noGrp="1" noChangeArrowheads="1"/>
          </p:cNvSpPr>
          <p:nvPr>
            <p:ph type="body" idx="4294967295"/>
          </p:nvPr>
        </p:nvSpPr>
        <p:spPr>
          <a:xfrm>
            <a:off x="609600" y="1600200"/>
            <a:ext cx="6807200" cy="5029199"/>
          </a:xfrm>
          <a:noFill/>
        </p:spPr>
        <p:txBody>
          <a:bodyPr/>
          <a:lstStyle/>
          <a:p>
            <a:pPr marL="457200" indent="-457200">
              <a:spcBef>
                <a:spcPts val="0"/>
              </a:spcBef>
              <a:spcAft>
                <a:spcPts val="2000"/>
              </a:spcAft>
            </a:pPr>
            <a:r>
              <a:rPr lang="en-US" dirty="0">
                <a:effectLst/>
                <a:latin typeface="Calibri" pitchFamily="34" charset="0"/>
                <a:ea typeface="Calibri" pitchFamily="34" charset="0"/>
                <a:cs typeface="Calibri" pitchFamily="34" charset="0"/>
              </a:rPr>
              <a:t>God gives mankind over (24a)</a:t>
            </a:r>
          </a:p>
          <a:p>
            <a:pPr marL="457200" indent="-457200">
              <a:spcBef>
                <a:spcPts val="0"/>
              </a:spcBef>
              <a:spcAft>
                <a:spcPts val="2000"/>
              </a:spcAft>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To:</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Impurity (24b)</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Idolatry (25)</a:t>
            </a:r>
          </a:p>
          <a:p>
            <a:pPr marL="914400" lvl="1" indent="-457200">
              <a:spcBef>
                <a:spcPts val="0"/>
              </a:spcBef>
              <a:spcAft>
                <a:spcPts val="2000"/>
              </a:spcAft>
            </a:pPr>
            <a:r>
              <a:rPr lang="en-US" dirty="0">
                <a:effectLst/>
                <a:latin typeface="Calibri" pitchFamily="34" charset="0"/>
                <a:ea typeface="Calibri" pitchFamily="34" charset="0"/>
                <a:cs typeface="Calibri" pitchFamily="34" charset="0"/>
              </a:rPr>
              <a:t>Homosexuality (26-27)</a:t>
            </a:r>
          </a:p>
          <a:p>
            <a:pPr marL="914400" lvl="1" indent="-457200">
              <a:spcBef>
                <a:spcPts val="0"/>
              </a:spcBef>
              <a:spcAft>
                <a:spcPts val="2000"/>
              </a:spcAft>
            </a:pPr>
            <a:r>
              <a:rPr lang="en-US" b="1" u="sng" dirty="0">
                <a:solidFill>
                  <a:srgbClr val="FFFFCC"/>
                </a:solidFill>
                <a:effectLst>
                  <a:outerShdw blurRad="38100" dist="38100" dir="2700000" algn="tl">
                    <a:srgbClr val="000000">
                      <a:alpha val="43137"/>
                    </a:srgbClr>
                  </a:outerShdw>
                </a:effectLst>
                <a:latin typeface="Calibri" pitchFamily="34" charset="0"/>
                <a:ea typeface="+mn-ea"/>
                <a:cs typeface="Calibri" pitchFamily="34" charset="0"/>
              </a:rPr>
              <a:t>Depravity (28-32)</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886" y="1752600"/>
            <a:ext cx="4565514" cy="3657600"/>
          </a:xfrm>
          <a:prstGeom prst="rect">
            <a:avLst/>
          </a:prstGeom>
          <a:noFill/>
          <a:ln w="9525">
            <a:noFill/>
            <a:miter lim="800000"/>
            <a:headEnd/>
            <a:tailEnd/>
          </a:ln>
        </p:spPr>
      </p:pic>
    </p:spTree>
    <p:extLst>
      <p:ext uri="{BB962C8B-B14F-4D97-AF65-F5344CB8AC3E}">
        <p14:creationId xmlns:p14="http://schemas.microsoft.com/office/powerpoint/2010/main" val="13041308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Depravity (28-32)</a:t>
            </a:r>
          </a:p>
        </p:txBody>
      </p:sp>
      <p:sp>
        <p:nvSpPr>
          <p:cNvPr id="44035" name="Rectangle 3"/>
          <p:cNvSpPr>
            <a:spLocks noGrp="1" noChangeArrowheads="1"/>
          </p:cNvSpPr>
          <p:nvPr>
            <p:ph type="body" idx="4294967295"/>
          </p:nvPr>
        </p:nvSpPr>
        <p:spPr>
          <a:xfrm>
            <a:off x="639618" y="1600200"/>
            <a:ext cx="5659582" cy="2895600"/>
          </a:xfrm>
        </p:spPr>
        <p:txBody>
          <a:bodyPr/>
          <a:lstStyle/>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mind (28)</a:t>
            </a:r>
          </a:p>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sins (29-31)</a:t>
            </a:r>
          </a:p>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attitude (32)</a:t>
            </a:r>
          </a:p>
        </p:txBody>
      </p:sp>
      <p:pic>
        <p:nvPicPr>
          <p:cNvPr id="41988" name="Picture 8" descr="C:\Users\DR9C02~1.JIM\AppData\Local\Temp\SNAGHTML108a45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676400"/>
            <a:ext cx="4618182" cy="4572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Depravity (28-32)</a:t>
            </a:r>
          </a:p>
        </p:txBody>
      </p:sp>
      <p:sp>
        <p:nvSpPr>
          <p:cNvPr id="44035" name="Rectangle 3"/>
          <p:cNvSpPr>
            <a:spLocks noGrp="1" noChangeArrowheads="1"/>
          </p:cNvSpPr>
          <p:nvPr>
            <p:ph type="body" idx="4294967295"/>
          </p:nvPr>
        </p:nvSpPr>
        <p:spPr>
          <a:xfrm>
            <a:off x="639618" y="1600200"/>
            <a:ext cx="5659582" cy="2895600"/>
          </a:xfrm>
        </p:spPr>
        <p:txBody>
          <a:bodyPr/>
          <a:lstStyle/>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Depraved mind (28)</a:t>
            </a:r>
          </a:p>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sins (29-31)</a:t>
            </a:r>
          </a:p>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attitude (32)</a:t>
            </a:r>
          </a:p>
        </p:txBody>
      </p:sp>
      <p:pic>
        <p:nvPicPr>
          <p:cNvPr id="41988" name="Picture 8" descr="C:\Users\DR9C02~1.JIM\AppData\Local\Temp\SNAGHTML108a45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676400"/>
            <a:ext cx="4618182" cy="4572000"/>
          </a:xfrm>
          <a:prstGeom prst="rect">
            <a:avLst/>
          </a:prstGeom>
          <a:noFill/>
          <a:ln w="9525">
            <a:noFill/>
            <a:miter lim="800000"/>
            <a:headEnd/>
            <a:tailEnd/>
          </a:ln>
        </p:spPr>
      </p:pic>
    </p:spTree>
    <p:extLst>
      <p:ext uri="{BB962C8B-B14F-4D97-AF65-F5344CB8AC3E}">
        <p14:creationId xmlns:p14="http://schemas.microsoft.com/office/powerpoint/2010/main" val="2881396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extLst>
      <p:ext uri="{BB962C8B-B14F-4D97-AF65-F5344CB8AC3E}">
        <p14:creationId xmlns:p14="http://schemas.microsoft.com/office/powerpoint/2010/main" val="4031076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Depravity (28-32)</a:t>
            </a:r>
          </a:p>
        </p:txBody>
      </p:sp>
      <p:sp>
        <p:nvSpPr>
          <p:cNvPr id="44035" name="Rectangle 3"/>
          <p:cNvSpPr>
            <a:spLocks noGrp="1" noChangeArrowheads="1"/>
          </p:cNvSpPr>
          <p:nvPr>
            <p:ph type="body" idx="4294967295"/>
          </p:nvPr>
        </p:nvSpPr>
        <p:spPr>
          <a:xfrm>
            <a:off x="639618" y="1600200"/>
            <a:ext cx="5659582" cy="2895600"/>
          </a:xfrm>
        </p:spPr>
        <p:txBody>
          <a:bodyPr/>
          <a:lstStyle/>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mind (28)</a:t>
            </a:r>
          </a:p>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Depraved sins (29-31)</a:t>
            </a:r>
          </a:p>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attitude (32)</a:t>
            </a:r>
          </a:p>
        </p:txBody>
      </p:sp>
      <p:pic>
        <p:nvPicPr>
          <p:cNvPr id="41988" name="Picture 8" descr="C:\Users\DR9C02~1.JIM\AppData\Local\Temp\SNAGHTML108a45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676400"/>
            <a:ext cx="4618182" cy="4572000"/>
          </a:xfrm>
          <a:prstGeom prst="rect">
            <a:avLst/>
          </a:prstGeom>
          <a:noFill/>
          <a:ln w="9525">
            <a:noFill/>
            <a:miter lim="800000"/>
            <a:headEnd/>
            <a:tailEnd/>
          </a:ln>
        </p:spPr>
      </p:pic>
    </p:spTree>
    <p:extLst>
      <p:ext uri="{BB962C8B-B14F-4D97-AF65-F5344CB8AC3E}">
        <p14:creationId xmlns:p14="http://schemas.microsoft.com/office/powerpoint/2010/main" val="41795791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with low confidence">
            <a:extLst>
              <a:ext uri="{FF2B5EF4-FFF2-40B4-BE49-F238E27FC236}">
                <a16:creationId xmlns:a16="http://schemas.microsoft.com/office/drawing/2014/main" id="{9DE17BEE-2338-9C1F-DB29-EB8E96720200}"/>
              </a:ext>
            </a:extLst>
          </p:cNvPr>
          <p:cNvPicPr>
            <a:picLocks noChangeAspect="1"/>
          </p:cNvPicPr>
          <p:nvPr/>
        </p:nvPicPr>
        <p:blipFill rotWithShape="1">
          <a:blip r:embed="rId2">
            <a:extLst>
              <a:ext uri="{28A0092B-C50C-407E-A947-70E740481C1C}">
                <a14:useLocalDpi xmlns:a14="http://schemas.microsoft.com/office/drawing/2010/main" val="0"/>
              </a:ext>
            </a:extLst>
          </a:blip>
          <a:srcRect l="53125" r="4375"/>
          <a:stretch/>
        </p:blipFill>
        <p:spPr>
          <a:xfrm>
            <a:off x="3608832" y="137160"/>
            <a:ext cx="497433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13634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at a podium with a microphone&#10;&#10;Description automatically generated with low confidence">
            <a:extLst>
              <a:ext uri="{FF2B5EF4-FFF2-40B4-BE49-F238E27FC236}">
                <a16:creationId xmlns:a16="http://schemas.microsoft.com/office/drawing/2014/main" id="{15AFDB08-3F65-F290-5B98-A8878FD88AD1}"/>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r="4375"/>
          <a:stretch/>
        </p:blipFill>
        <p:spPr>
          <a:xfrm>
            <a:off x="3425952" y="137160"/>
            <a:ext cx="534009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588760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Deuteronomy 6:4–7</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“Hear, O Israel!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our God,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one!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“You shall love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your God with all your heart and with all your soul and with all your might.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6</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“These words, which I am commanding you today, shall be on your heart.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“You shall teach them diligently to your sons and shall talk of them when you sit in your house and when you walk by the way and when you lie down and when you rise up.</a:t>
            </a:r>
            <a:r>
              <a:rPr lang="en-US" sz="32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38343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064000" y="228600"/>
            <a:ext cx="4064000" cy="6858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Structure</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18435" name="Rectangle 3"/>
          <p:cNvSpPr>
            <a:spLocks noGrp="1" noChangeArrowheads="1"/>
          </p:cNvSpPr>
          <p:nvPr>
            <p:ph type="body" idx="1"/>
          </p:nvPr>
        </p:nvSpPr>
        <p:spPr>
          <a:xfrm>
            <a:off x="762000" y="1143000"/>
            <a:ext cx="5791200" cy="5562600"/>
          </a:xfrm>
        </p:spPr>
        <p:txBody>
          <a:bodyPr/>
          <a:lstStyle/>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457200" indent="-457200">
              <a:spcBef>
                <a:spcPts val="0"/>
              </a:spcBef>
              <a:spcAft>
                <a:spcPts val="20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Sin (1:18–3:20)</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457200" indent="-457200">
              <a:spcBef>
                <a:spcPts val="0"/>
              </a:spcBef>
              <a:spcAft>
                <a:spcPts val="2000"/>
              </a:spcAft>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924630"/>
            <a:ext cx="4546597" cy="5606954"/>
          </a:xfrm>
          <a:prstGeom prst="ellipse">
            <a:avLst/>
          </a:prstGeom>
          <a:ln>
            <a:noFill/>
          </a:ln>
          <a:effectLst>
            <a:softEdge rad="112500"/>
          </a:effectLst>
        </p:spPr>
      </p:pic>
    </p:spTree>
    <p:extLst>
      <p:ext uri="{BB962C8B-B14F-4D97-AF65-F5344CB8AC3E}">
        <p14:creationId xmlns:p14="http://schemas.microsoft.com/office/powerpoint/2010/main" val="2284101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Depravity (28-32)</a:t>
            </a:r>
          </a:p>
        </p:txBody>
      </p:sp>
      <p:sp>
        <p:nvSpPr>
          <p:cNvPr id="44035" name="Rectangle 3"/>
          <p:cNvSpPr>
            <a:spLocks noGrp="1" noChangeArrowheads="1"/>
          </p:cNvSpPr>
          <p:nvPr>
            <p:ph type="body" idx="4294967295"/>
          </p:nvPr>
        </p:nvSpPr>
        <p:spPr>
          <a:xfrm>
            <a:off x="639618" y="1600200"/>
            <a:ext cx="5659582" cy="2895600"/>
          </a:xfrm>
        </p:spPr>
        <p:txBody>
          <a:bodyPr/>
          <a:lstStyle/>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mind (28)</a:t>
            </a:r>
          </a:p>
          <a:p>
            <a:pPr marL="457200" indent="-457200">
              <a:spcBef>
                <a:spcPts val="0"/>
              </a:spcBef>
              <a:spcAft>
                <a:spcPts val="3600"/>
              </a:spcAft>
              <a:defRPr/>
            </a:pPr>
            <a:r>
              <a:rPr lang="en-US" dirty="0">
                <a:effectLst/>
                <a:latin typeface="Calibri" pitchFamily="34" charset="0"/>
                <a:ea typeface="Calibri" pitchFamily="34" charset="0"/>
                <a:cs typeface="Calibri" pitchFamily="34" charset="0"/>
              </a:rPr>
              <a:t>Depraved sins (29-31)</a:t>
            </a:r>
          </a:p>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Depraved attitude (32)</a:t>
            </a:r>
          </a:p>
        </p:txBody>
      </p:sp>
      <p:pic>
        <p:nvPicPr>
          <p:cNvPr id="41988" name="Picture 8" descr="C:\Users\DR9C02~1.JIM\AppData\Local\Temp\SNAGHTML108a45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676400"/>
            <a:ext cx="4618182" cy="4572000"/>
          </a:xfrm>
          <a:prstGeom prst="rect">
            <a:avLst/>
          </a:prstGeom>
          <a:noFill/>
          <a:ln w="9525">
            <a:noFill/>
            <a:miter lim="800000"/>
            <a:headEnd/>
            <a:tailEnd/>
          </a:ln>
        </p:spPr>
      </p:pic>
    </p:spTree>
    <p:extLst>
      <p:ext uri="{BB962C8B-B14F-4D97-AF65-F5344CB8AC3E}">
        <p14:creationId xmlns:p14="http://schemas.microsoft.com/office/powerpoint/2010/main" val="38406516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09600" y="228600"/>
            <a:ext cx="10972800" cy="8382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Condemnation of the Gentile (1:18-32)</a:t>
            </a:r>
          </a:p>
        </p:txBody>
      </p:sp>
      <p:sp>
        <p:nvSpPr>
          <p:cNvPr id="25603" name="Rectangle 3"/>
          <p:cNvSpPr>
            <a:spLocks noGrp="1" noChangeArrowheads="1"/>
          </p:cNvSpPr>
          <p:nvPr>
            <p:ph type="body" idx="4294967295"/>
          </p:nvPr>
        </p:nvSpPr>
        <p:spPr>
          <a:xfrm>
            <a:off x="609600" y="1600200"/>
            <a:ext cx="8458200" cy="402336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Revelation of and reason for God’s wrath (18)</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God’s self-revelation in creation renders mankind inexcusable (19-20)</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Results of mankind’s rejection of God (21-23)</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itchFamily="34" charset="0"/>
                <a:cs typeface="Calibri" pitchFamily="34" charset="0"/>
              </a:rPr>
              <a:t>God abandons mankind to passion and consequences (24-32)</a:t>
            </a:r>
          </a:p>
        </p:txBody>
      </p:sp>
      <p:pic>
        <p:nvPicPr>
          <p:cNvPr id="2" name="Picture 1" descr="C:\Users\awoods\AppData\Local\Microsoft\Windows\Temporary Internet Files\Content.IE5\ELKXEO2H\MCj03536290000[1].wmf">
            <a:extLst>
              <a:ext uri="{FF2B5EF4-FFF2-40B4-BE49-F238E27FC236}">
                <a16:creationId xmlns:a16="http://schemas.microsoft.com/office/drawing/2014/main" id="{E01E3E20-248C-BE01-E616-7F6C94D9F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52481"/>
          <a:stretch>
            <a:fillRect/>
          </a:stretch>
        </p:blipFill>
        <p:spPr bwMode="auto">
          <a:xfrm>
            <a:off x="8862060" y="1676400"/>
            <a:ext cx="2743200" cy="4667349"/>
          </a:xfrm>
          <a:prstGeom prst="rect">
            <a:avLst/>
          </a:prstGeom>
          <a:noFill/>
          <a:ln w="9525">
            <a:noFill/>
            <a:miter lim="800000"/>
            <a:headEnd/>
            <a:tailEnd/>
          </a:ln>
        </p:spPr>
      </p:pic>
    </p:spTree>
    <p:extLst>
      <p:ext uri="{BB962C8B-B14F-4D97-AF65-F5344CB8AC3E}">
        <p14:creationId xmlns:p14="http://schemas.microsoft.com/office/powerpoint/2010/main" val="2960586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28600"/>
            <a:ext cx="3352800" cy="914400"/>
          </a:xfrm>
        </p:spPr>
        <p:txBody>
          <a:bodyPr/>
          <a:lstStyle/>
          <a:p>
            <a:pPr algn="ctr"/>
            <a:r>
              <a:rPr lang="en-US" dirty="0">
                <a:effectLst>
                  <a:outerShdw blurRad="38100" dist="38100" dir="2700000" algn="tl">
                    <a:srgbClr val="000000">
                      <a:alpha val="43137"/>
                    </a:srgbClr>
                  </a:outerShdw>
                </a:effectLst>
                <a:latin typeface="Calibri" pitchFamily="34" charset="0"/>
                <a:cs typeface="Calibri" pitchFamily="34" charset="0"/>
              </a:rPr>
              <a:t>Preview</a:t>
            </a:r>
          </a:p>
        </p:txBody>
      </p:sp>
      <p:sp>
        <p:nvSpPr>
          <p:cNvPr id="3" name="Content Placeholder 2"/>
          <p:cNvSpPr>
            <a:spLocks noGrp="1"/>
          </p:cNvSpPr>
          <p:nvPr>
            <p:ph idx="1"/>
          </p:nvPr>
        </p:nvSpPr>
        <p:spPr>
          <a:xfrm>
            <a:off x="609600" y="2472690"/>
            <a:ext cx="3657600" cy="1912620"/>
          </a:xfrm>
        </p:spPr>
        <p:txBody>
          <a:bodyPr/>
          <a:lstStyle/>
          <a:p>
            <a:pPr marL="457200" indent="-4572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latin typeface="Calibri" pitchFamily="34" charset="0"/>
                <a:cs typeface="Calibri" pitchFamily="34" charset="0"/>
              </a:rPr>
              <a:t>Bad News</a:t>
            </a:r>
          </a:p>
          <a:p>
            <a:pPr marL="457200" indent="-457200">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Good News</a:t>
            </a:r>
          </a:p>
        </p:txBody>
      </p:sp>
      <p:pic>
        <p:nvPicPr>
          <p:cNvPr id="4"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5" y="1219200"/>
            <a:ext cx="7769244" cy="5486400"/>
          </a:xfrm>
          <a:prstGeom prst="rect">
            <a:avLst/>
          </a:prstGeom>
          <a:noFill/>
          <a:ln w="9525">
            <a:noFill/>
            <a:miter lim="800000"/>
            <a:headEnd/>
            <a:tailEnd/>
          </a:ln>
        </p:spPr>
      </p:pic>
    </p:spTree>
    <p:extLst>
      <p:ext uri="{BB962C8B-B14F-4D97-AF65-F5344CB8AC3E}">
        <p14:creationId xmlns:p14="http://schemas.microsoft.com/office/powerpoint/2010/main" val="19225750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064000" y="228600"/>
            <a:ext cx="4064000" cy="914400"/>
          </a:xfrm>
        </p:spPr>
        <p:txBody>
          <a:bodyPr/>
          <a:lstStyle/>
          <a:p>
            <a:pPr algn="ctr" eaLnBrk="1" hangingPunct="1"/>
            <a:r>
              <a:rPr lang="en-US" sz="4000" dirty="0">
                <a:latin typeface="Calibri" pitchFamily="34" charset="0"/>
              </a:rPr>
              <a:t>The Good News!</a:t>
            </a:r>
            <a:endParaRPr lang="en-US" sz="4000" dirty="0"/>
          </a:p>
        </p:txBody>
      </p:sp>
      <p:sp>
        <p:nvSpPr>
          <p:cNvPr id="16387" name="Rectangle 3"/>
          <p:cNvSpPr>
            <a:spLocks noGrp="1" noChangeArrowheads="1"/>
          </p:cNvSpPr>
          <p:nvPr>
            <p:ph type="body" idx="1"/>
          </p:nvPr>
        </p:nvSpPr>
        <p:spPr>
          <a:xfrm>
            <a:off x="609600" y="1143000"/>
            <a:ext cx="10972800" cy="2971800"/>
          </a:xfrm>
        </p:spPr>
        <p:txBody>
          <a:bodyPr/>
          <a:lstStyle/>
          <a:p>
            <a:pPr marL="457200" indent="-457200" eaLnBrk="1" hangingPunct="1">
              <a:spcBef>
                <a:spcPts val="0"/>
              </a:spcBef>
              <a:spcAft>
                <a:spcPts val="2400"/>
              </a:spcAft>
              <a:defRPr/>
            </a:pPr>
            <a:r>
              <a:rPr lang="en-US" sz="3000" dirty="0">
                <a:latin typeface="Calibri" panose="020F0502020204030204" pitchFamily="34" charset="0"/>
              </a:rPr>
              <a:t>Nothing is impossible for God (Gen. 18:14)</a:t>
            </a:r>
          </a:p>
          <a:p>
            <a:pPr marL="457200" indent="-457200" eaLnBrk="1" hangingPunct="1">
              <a:spcBef>
                <a:spcPts val="0"/>
              </a:spcBef>
              <a:spcAft>
                <a:spcPts val="2400"/>
              </a:spcAft>
              <a:defRPr/>
            </a:pPr>
            <a:r>
              <a:rPr lang="en-US" sz="3000" dirty="0">
                <a:latin typeface="Calibri" panose="020F0502020204030204" pitchFamily="34" charset="0"/>
              </a:rPr>
              <a:t>God uses the ungodly for His own purposes (Prov. 21:1; Isa. 45:4)</a:t>
            </a:r>
          </a:p>
          <a:p>
            <a:pPr marL="457200" indent="-457200" eaLnBrk="1" hangingPunct="1">
              <a:spcBef>
                <a:spcPts val="0"/>
              </a:spcBef>
              <a:spcAft>
                <a:spcPts val="2400"/>
              </a:spcAft>
              <a:defRPr/>
            </a:pPr>
            <a:r>
              <a:rPr lang="en-US" sz="3000" dirty="0">
                <a:latin typeface="Calibri" panose="020F0502020204030204" pitchFamily="34" charset="0"/>
              </a:rPr>
              <a:t>Intercessory prayer still works (Jas. 5:16; 1 Tim. 2:1-4)</a:t>
            </a:r>
          </a:p>
          <a:p>
            <a:pPr marL="457200" indent="-457200" eaLnBrk="1" hangingPunct="1">
              <a:spcBef>
                <a:spcPts val="0"/>
              </a:spcBef>
              <a:spcAft>
                <a:spcPts val="2400"/>
              </a:spcAft>
              <a:defRPr/>
            </a:pPr>
            <a:r>
              <a:rPr lang="en-US" sz="3000" dirty="0">
                <a:latin typeface="Calibri" panose="020F0502020204030204" pitchFamily="34" charset="0"/>
              </a:rPr>
              <a:t>Jesus is still building His church (Matt. 16:18)</a:t>
            </a:r>
          </a:p>
        </p:txBody>
      </p:sp>
      <p:pic>
        <p:nvPicPr>
          <p:cNvPr id="32773"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913" y="4267200"/>
            <a:ext cx="2986174" cy="2286000"/>
          </a:xfrm>
          <a:prstGeom prst="rect">
            <a:avLst/>
          </a:prstGeom>
          <a:noFill/>
          <a:ln w="9525">
            <a:noFill/>
            <a:miter lim="800000"/>
            <a:headEnd/>
            <a:tailEnd/>
          </a:ln>
        </p:spPr>
      </p:pic>
    </p:spTree>
    <p:extLst>
      <p:ext uri="{BB962C8B-B14F-4D97-AF65-F5344CB8AC3E}">
        <p14:creationId xmlns:p14="http://schemas.microsoft.com/office/powerpoint/2010/main" val="24086384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064000" y="228600"/>
            <a:ext cx="4064000" cy="914400"/>
          </a:xfrm>
        </p:spPr>
        <p:txBody>
          <a:bodyPr/>
          <a:lstStyle/>
          <a:p>
            <a:pPr algn="ctr" eaLnBrk="1" hangingPunct="1"/>
            <a:r>
              <a:rPr lang="en-US" sz="4000" dirty="0">
                <a:latin typeface="Calibri" pitchFamily="34" charset="0"/>
              </a:rPr>
              <a:t>The Good News!</a:t>
            </a:r>
            <a:endParaRPr lang="en-US" sz="4000" dirty="0"/>
          </a:p>
        </p:txBody>
      </p:sp>
      <p:sp>
        <p:nvSpPr>
          <p:cNvPr id="16387" name="Rectangle 3"/>
          <p:cNvSpPr>
            <a:spLocks noGrp="1" noChangeArrowheads="1"/>
          </p:cNvSpPr>
          <p:nvPr>
            <p:ph type="body" idx="1"/>
          </p:nvPr>
        </p:nvSpPr>
        <p:spPr>
          <a:xfrm>
            <a:off x="609600" y="1143000"/>
            <a:ext cx="10972800" cy="2971800"/>
          </a:xfrm>
        </p:spPr>
        <p:txBody>
          <a:bodyPr/>
          <a:lstStyle/>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Nothing is impossible for God (Gen. 18:14)</a:t>
            </a:r>
          </a:p>
          <a:p>
            <a:pPr marL="457200" indent="-457200" eaLnBrk="1" hangingPunct="1">
              <a:spcBef>
                <a:spcPts val="0"/>
              </a:spcBef>
              <a:spcAft>
                <a:spcPts val="2400"/>
              </a:spcAft>
              <a:defRPr/>
            </a:pPr>
            <a:r>
              <a:rPr lang="en-US" sz="3000" dirty="0">
                <a:latin typeface="Calibri" panose="020F0502020204030204" pitchFamily="34" charset="0"/>
              </a:rPr>
              <a:t>God uses the ungodly for His own purposes (Prov. 21:1; Isa. 45:4)</a:t>
            </a:r>
          </a:p>
          <a:p>
            <a:pPr marL="457200" indent="-457200" eaLnBrk="1" hangingPunct="1">
              <a:spcBef>
                <a:spcPts val="0"/>
              </a:spcBef>
              <a:spcAft>
                <a:spcPts val="2400"/>
              </a:spcAft>
              <a:defRPr/>
            </a:pPr>
            <a:r>
              <a:rPr lang="en-US" sz="3000" dirty="0">
                <a:latin typeface="Calibri" panose="020F0502020204030204" pitchFamily="34" charset="0"/>
              </a:rPr>
              <a:t>Intercessory prayer still works (Jas. 5:16; 1 Tim. 2:1-4)</a:t>
            </a:r>
          </a:p>
          <a:p>
            <a:pPr marL="457200" indent="-457200" eaLnBrk="1" hangingPunct="1">
              <a:spcBef>
                <a:spcPts val="0"/>
              </a:spcBef>
              <a:spcAft>
                <a:spcPts val="2400"/>
              </a:spcAft>
              <a:defRPr/>
            </a:pPr>
            <a:r>
              <a:rPr lang="en-US" sz="3000" dirty="0">
                <a:latin typeface="Calibri" panose="020F0502020204030204" pitchFamily="34" charset="0"/>
              </a:rPr>
              <a:t>Jesus is still building His church (Matt. 16:18)</a:t>
            </a:r>
          </a:p>
        </p:txBody>
      </p:sp>
      <p:pic>
        <p:nvPicPr>
          <p:cNvPr id="32773"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913" y="4267200"/>
            <a:ext cx="2986174" cy="2286000"/>
          </a:xfrm>
          <a:prstGeom prst="rect">
            <a:avLst/>
          </a:prstGeom>
          <a:noFill/>
          <a:ln w="9525">
            <a:noFill/>
            <a:miter lim="800000"/>
            <a:headEnd/>
            <a:tailEnd/>
          </a:ln>
        </p:spPr>
      </p:pic>
    </p:spTree>
    <p:extLst>
      <p:ext uri="{BB962C8B-B14F-4D97-AF65-F5344CB8AC3E}">
        <p14:creationId xmlns:p14="http://schemas.microsoft.com/office/powerpoint/2010/main" val="17007002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064000" y="228600"/>
            <a:ext cx="4064000" cy="914400"/>
          </a:xfrm>
        </p:spPr>
        <p:txBody>
          <a:bodyPr/>
          <a:lstStyle/>
          <a:p>
            <a:pPr algn="ctr" eaLnBrk="1" hangingPunct="1"/>
            <a:r>
              <a:rPr lang="en-US" sz="4000" dirty="0">
                <a:latin typeface="Calibri" pitchFamily="34" charset="0"/>
              </a:rPr>
              <a:t>The Good News!</a:t>
            </a:r>
            <a:endParaRPr lang="en-US" sz="4000" dirty="0"/>
          </a:p>
        </p:txBody>
      </p:sp>
      <p:sp>
        <p:nvSpPr>
          <p:cNvPr id="16387" name="Rectangle 3"/>
          <p:cNvSpPr>
            <a:spLocks noGrp="1" noChangeArrowheads="1"/>
          </p:cNvSpPr>
          <p:nvPr>
            <p:ph type="body" idx="1"/>
          </p:nvPr>
        </p:nvSpPr>
        <p:spPr>
          <a:xfrm>
            <a:off x="609600" y="1143000"/>
            <a:ext cx="10972800" cy="2971800"/>
          </a:xfrm>
        </p:spPr>
        <p:txBody>
          <a:bodyPr/>
          <a:lstStyle/>
          <a:p>
            <a:pPr marL="457200" indent="-457200" eaLnBrk="1" hangingPunct="1">
              <a:spcBef>
                <a:spcPts val="0"/>
              </a:spcBef>
              <a:spcAft>
                <a:spcPts val="2400"/>
              </a:spcAft>
              <a:defRPr/>
            </a:pPr>
            <a:r>
              <a:rPr lang="en-US" sz="3000" dirty="0">
                <a:latin typeface="Calibri" panose="020F0502020204030204" pitchFamily="34" charset="0"/>
              </a:rPr>
              <a:t>Nothing is impossible for God (Gen. 18:14)</a:t>
            </a:r>
          </a:p>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 uses the ungodly for His own purposes (Prov. 21:1; Isa. 45:4)</a:t>
            </a:r>
          </a:p>
          <a:p>
            <a:pPr marL="457200" indent="-457200" eaLnBrk="1" hangingPunct="1">
              <a:spcBef>
                <a:spcPts val="0"/>
              </a:spcBef>
              <a:spcAft>
                <a:spcPts val="2400"/>
              </a:spcAft>
              <a:defRPr/>
            </a:pPr>
            <a:r>
              <a:rPr lang="en-US" sz="3000" dirty="0">
                <a:latin typeface="Calibri" panose="020F0502020204030204" pitchFamily="34" charset="0"/>
              </a:rPr>
              <a:t>Intercessory prayer still works (Jas. 5:16; 1 Tim. 2:1-4)</a:t>
            </a:r>
          </a:p>
          <a:p>
            <a:pPr marL="457200" indent="-457200" eaLnBrk="1" hangingPunct="1">
              <a:spcBef>
                <a:spcPts val="0"/>
              </a:spcBef>
              <a:spcAft>
                <a:spcPts val="2400"/>
              </a:spcAft>
              <a:defRPr/>
            </a:pPr>
            <a:r>
              <a:rPr lang="en-US" sz="3000" dirty="0">
                <a:latin typeface="Calibri" panose="020F0502020204030204" pitchFamily="34" charset="0"/>
              </a:rPr>
              <a:t>Jesus is still building His church (Matt. 16:18)</a:t>
            </a:r>
          </a:p>
        </p:txBody>
      </p:sp>
      <p:pic>
        <p:nvPicPr>
          <p:cNvPr id="32773"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913" y="4267200"/>
            <a:ext cx="2986174" cy="2286000"/>
          </a:xfrm>
          <a:prstGeom prst="rect">
            <a:avLst/>
          </a:prstGeom>
          <a:noFill/>
          <a:ln w="9525">
            <a:noFill/>
            <a:miter lim="800000"/>
            <a:headEnd/>
            <a:tailEnd/>
          </a:ln>
        </p:spPr>
      </p:pic>
    </p:spTree>
    <p:extLst>
      <p:ext uri="{BB962C8B-B14F-4D97-AF65-F5344CB8AC3E}">
        <p14:creationId xmlns:p14="http://schemas.microsoft.com/office/powerpoint/2010/main" val="938013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14400" y="381000"/>
            <a:ext cx="10363200" cy="762000"/>
          </a:xfrm>
        </p:spPr>
        <p:txBody>
          <a:bodyPr/>
          <a:lstStyle/>
          <a:p>
            <a:pPr algn="ctr"/>
            <a:r>
              <a:rPr lang="en-US" dirty="0">
                <a:latin typeface="Calibri" panose="020F0502020204030204" pitchFamily="34" charset="0"/>
              </a:rPr>
              <a:t>Cyrus Cylinder</a:t>
            </a:r>
          </a:p>
        </p:txBody>
      </p:sp>
      <p:pic>
        <p:nvPicPr>
          <p:cNvPr id="50179"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914400" y="1946275"/>
            <a:ext cx="10363200" cy="411480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064000" y="228600"/>
            <a:ext cx="4064000" cy="914400"/>
          </a:xfrm>
        </p:spPr>
        <p:txBody>
          <a:bodyPr/>
          <a:lstStyle/>
          <a:p>
            <a:pPr algn="ctr" eaLnBrk="1" hangingPunct="1"/>
            <a:r>
              <a:rPr lang="en-US" sz="4000" dirty="0">
                <a:latin typeface="Calibri" pitchFamily="34" charset="0"/>
              </a:rPr>
              <a:t>The Good News!</a:t>
            </a:r>
            <a:endParaRPr lang="en-US" sz="4000" dirty="0"/>
          </a:p>
        </p:txBody>
      </p:sp>
      <p:sp>
        <p:nvSpPr>
          <p:cNvPr id="16387" name="Rectangle 3"/>
          <p:cNvSpPr>
            <a:spLocks noGrp="1" noChangeArrowheads="1"/>
          </p:cNvSpPr>
          <p:nvPr>
            <p:ph type="body" idx="1"/>
          </p:nvPr>
        </p:nvSpPr>
        <p:spPr>
          <a:xfrm>
            <a:off x="609600" y="1143000"/>
            <a:ext cx="10972800" cy="2971800"/>
          </a:xfrm>
        </p:spPr>
        <p:txBody>
          <a:bodyPr/>
          <a:lstStyle/>
          <a:p>
            <a:pPr marL="457200" indent="-457200" eaLnBrk="1" hangingPunct="1">
              <a:spcBef>
                <a:spcPts val="0"/>
              </a:spcBef>
              <a:spcAft>
                <a:spcPts val="2400"/>
              </a:spcAft>
              <a:defRPr/>
            </a:pPr>
            <a:r>
              <a:rPr lang="en-US" sz="3000" dirty="0">
                <a:latin typeface="Calibri" panose="020F0502020204030204" pitchFamily="34" charset="0"/>
              </a:rPr>
              <a:t>Nothing is impossible for God (Gen. 18:14)</a:t>
            </a:r>
          </a:p>
          <a:p>
            <a:pPr marL="457200" indent="-457200" eaLnBrk="1" hangingPunct="1">
              <a:spcBef>
                <a:spcPts val="0"/>
              </a:spcBef>
              <a:spcAft>
                <a:spcPts val="2400"/>
              </a:spcAft>
              <a:defRPr/>
            </a:pPr>
            <a:r>
              <a:rPr lang="en-US" sz="3000" dirty="0">
                <a:latin typeface="Calibri" panose="020F0502020204030204" pitchFamily="34" charset="0"/>
              </a:rPr>
              <a:t>God uses the ungodly for His own purposes (Prov. 21:1; Isa. 45:4)</a:t>
            </a:r>
          </a:p>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Intercessory prayer still works (Jas. 5:16; 1 Tim. 2:1-4)</a:t>
            </a:r>
          </a:p>
          <a:p>
            <a:pPr marL="457200" indent="-457200" eaLnBrk="1" hangingPunct="1">
              <a:spcBef>
                <a:spcPts val="0"/>
              </a:spcBef>
              <a:spcAft>
                <a:spcPts val="2400"/>
              </a:spcAft>
              <a:defRPr/>
            </a:pPr>
            <a:r>
              <a:rPr lang="en-US" sz="3000" dirty="0">
                <a:latin typeface="Calibri" panose="020F0502020204030204" pitchFamily="34" charset="0"/>
              </a:rPr>
              <a:t>Jesus is still building His church (Matt. 16:18)</a:t>
            </a:r>
          </a:p>
        </p:txBody>
      </p:sp>
      <p:pic>
        <p:nvPicPr>
          <p:cNvPr id="32773"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913" y="4267200"/>
            <a:ext cx="2986174" cy="2286000"/>
          </a:xfrm>
          <a:prstGeom prst="rect">
            <a:avLst/>
          </a:prstGeom>
          <a:noFill/>
          <a:ln w="9525">
            <a:noFill/>
            <a:miter lim="800000"/>
            <a:headEnd/>
            <a:tailEnd/>
          </a:ln>
        </p:spPr>
      </p:pic>
    </p:spTree>
    <p:extLst>
      <p:ext uri="{BB962C8B-B14F-4D97-AF65-F5344CB8AC3E}">
        <p14:creationId xmlns:p14="http://schemas.microsoft.com/office/powerpoint/2010/main" val="511167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822F1-0B48-0E69-8A3E-62279A214224}"/>
              </a:ext>
            </a:extLst>
          </p:cNvPr>
          <p:cNvPicPr>
            <a:picLocks noChangeAspect="1"/>
          </p:cNvPicPr>
          <p:nvPr/>
        </p:nvPicPr>
        <p:blipFill>
          <a:blip r:embed="rId2"/>
          <a:stretch>
            <a:fillRect/>
          </a:stretch>
        </p:blipFill>
        <p:spPr>
          <a:xfrm>
            <a:off x="2918140" y="137160"/>
            <a:ext cx="635572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3771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914400" y="228600"/>
            <a:ext cx="10363200" cy="109728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Sin</a:t>
            </a:r>
            <a:br>
              <a:rPr lang="en-US" dirty="0">
                <a:effectLst>
                  <a:outerShdw blurRad="38100" dist="38100" dir="2700000" algn="tl">
                    <a:srgbClr val="000000">
                      <a:alpha val="43137"/>
                    </a:srgbClr>
                  </a:outerShdw>
                </a:effectLst>
                <a:latin typeface="Calibri" pitchFamily="34" charset="0"/>
                <a:cs typeface="Calibri" pitchFamily="34" charset="0"/>
              </a:rPr>
            </a:br>
            <a:r>
              <a:rPr lang="en-US" sz="2800" dirty="0">
                <a:solidFill>
                  <a:schemeClr val="tx1"/>
                </a:solidFill>
                <a:effectLst>
                  <a:outerShdw blurRad="38100" dist="38100" dir="2700000" algn="tl">
                    <a:srgbClr val="000000">
                      <a:alpha val="43137"/>
                    </a:srgbClr>
                  </a:outerShdw>
                </a:effectLst>
                <a:latin typeface="Calibri" pitchFamily="34" charset="0"/>
                <a:ea typeface="+mn-ea"/>
                <a:cs typeface="Calibri" pitchFamily="34" charset="0"/>
              </a:rPr>
              <a:t>(1:18–3:20)</a:t>
            </a:r>
            <a:endParaRPr lang="en-US" sz="3600" dirty="0">
              <a:solidFill>
                <a:schemeClr val="tx1"/>
              </a:solidFill>
              <a:effectLst>
                <a:outerShdw blurRad="38100" dist="38100" dir="2700000" algn="tl">
                  <a:srgbClr val="000000">
                    <a:alpha val="43137"/>
                  </a:srgbClr>
                </a:outerShdw>
              </a:effectLst>
              <a:latin typeface="Calibri" pitchFamily="34" charset="0"/>
              <a:ea typeface="+mn-ea"/>
              <a:cs typeface="Calibri" pitchFamily="34" charset="0"/>
            </a:endParaRPr>
          </a:p>
        </p:txBody>
      </p:sp>
      <p:sp>
        <p:nvSpPr>
          <p:cNvPr id="23555" name="Rectangle 3"/>
          <p:cNvSpPr>
            <a:spLocks noGrp="1" noChangeArrowheads="1"/>
          </p:cNvSpPr>
          <p:nvPr>
            <p:ph type="body" idx="4294967295"/>
          </p:nvPr>
        </p:nvSpPr>
        <p:spPr>
          <a:xfrm>
            <a:off x="636028" y="2057400"/>
            <a:ext cx="7364972" cy="40386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itchFamily="34" charset="0"/>
                <a:cs typeface="Calibri" pitchFamily="34" charset="0"/>
              </a:rPr>
              <a:t>Condemnation of the Gentile (1:18-32)</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itchFamily="34" charset="0"/>
                <a:cs typeface="Calibri" pitchFamily="34" charset="0"/>
              </a:rPr>
              <a:t>Condemnation of the moralist (2:1-16)</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itchFamily="34" charset="0"/>
                <a:cs typeface="Calibri" pitchFamily="34" charset="0"/>
              </a:rPr>
              <a:t>Condemnation of the Jew (2:17–3:8)</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itchFamily="34" charset="0"/>
                <a:cs typeface="Calibri" pitchFamily="34" charset="0"/>
              </a:rPr>
              <a:t>Condemnation of the world (3:9-20)</a:t>
            </a:r>
          </a:p>
        </p:txBody>
      </p:sp>
      <p:pic>
        <p:nvPicPr>
          <p:cNvPr id="5" name="Picture 2" descr="http://t2.gstatic.com/images?q=tbn:ANd9GcS1mVJUm57sMvy7dZGgjXcqGUKMZZ_yuo5EvZm_IHst9scYnWL5t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524000"/>
            <a:ext cx="3707372" cy="4572000"/>
          </a:xfrm>
          <a:prstGeom prst="ellipse">
            <a:avLst/>
          </a:prstGeom>
          <a:ln>
            <a:noFill/>
          </a:ln>
          <a:effectLst>
            <a:softEdge rad="112500"/>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064000" y="228600"/>
            <a:ext cx="4064000" cy="914400"/>
          </a:xfrm>
        </p:spPr>
        <p:txBody>
          <a:bodyPr/>
          <a:lstStyle/>
          <a:p>
            <a:pPr algn="ctr" eaLnBrk="1" hangingPunct="1"/>
            <a:r>
              <a:rPr lang="en-US" sz="4000" dirty="0">
                <a:latin typeface="Calibri" pitchFamily="34" charset="0"/>
              </a:rPr>
              <a:t>The Good News!</a:t>
            </a:r>
            <a:endParaRPr lang="en-US" sz="4000" dirty="0"/>
          </a:p>
        </p:txBody>
      </p:sp>
      <p:sp>
        <p:nvSpPr>
          <p:cNvPr id="16387" name="Rectangle 3"/>
          <p:cNvSpPr>
            <a:spLocks noGrp="1" noChangeArrowheads="1"/>
          </p:cNvSpPr>
          <p:nvPr>
            <p:ph type="body" idx="1"/>
          </p:nvPr>
        </p:nvSpPr>
        <p:spPr>
          <a:xfrm>
            <a:off x="609600" y="1143000"/>
            <a:ext cx="10972800" cy="2971800"/>
          </a:xfrm>
        </p:spPr>
        <p:txBody>
          <a:bodyPr/>
          <a:lstStyle/>
          <a:p>
            <a:pPr marL="457200" indent="-457200" eaLnBrk="1" hangingPunct="1">
              <a:spcBef>
                <a:spcPts val="0"/>
              </a:spcBef>
              <a:spcAft>
                <a:spcPts val="2400"/>
              </a:spcAft>
              <a:defRPr/>
            </a:pPr>
            <a:r>
              <a:rPr lang="en-US" sz="3000" dirty="0">
                <a:latin typeface="Calibri" panose="020F0502020204030204" pitchFamily="34" charset="0"/>
              </a:rPr>
              <a:t>Nothing is impossible for God (Gen. 18:14)</a:t>
            </a:r>
          </a:p>
          <a:p>
            <a:pPr marL="457200" indent="-457200" eaLnBrk="1" hangingPunct="1">
              <a:spcBef>
                <a:spcPts val="0"/>
              </a:spcBef>
              <a:spcAft>
                <a:spcPts val="2400"/>
              </a:spcAft>
              <a:defRPr/>
            </a:pPr>
            <a:r>
              <a:rPr lang="en-US" sz="3000" dirty="0">
                <a:latin typeface="Calibri" panose="020F0502020204030204" pitchFamily="34" charset="0"/>
              </a:rPr>
              <a:t>God uses the ungodly for His own purposes (Prov. 21:1; Isa. 45:4)</a:t>
            </a:r>
          </a:p>
          <a:p>
            <a:pPr marL="457200" indent="-457200" eaLnBrk="1" hangingPunct="1">
              <a:spcBef>
                <a:spcPts val="0"/>
              </a:spcBef>
              <a:spcAft>
                <a:spcPts val="2400"/>
              </a:spcAft>
              <a:defRPr/>
            </a:pPr>
            <a:r>
              <a:rPr lang="en-US" sz="3000" dirty="0">
                <a:latin typeface="Calibri" panose="020F0502020204030204" pitchFamily="34" charset="0"/>
              </a:rPr>
              <a:t>Intercessory prayer still works (Jas. 5:16; 1 Tim. 2:1-4)</a:t>
            </a:r>
          </a:p>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Jesus is still building His church (Matt. 16:18)</a:t>
            </a:r>
          </a:p>
        </p:txBody>
      </p:sp>
      <p:pic>
        <p:nvPicPr>
          <p:cNvPr id="32773" name="Picture 2" descr="C:\Users\awoods\AppData\Local\Microsoft\Windows\Temporary Internet Files\Content.IE5\4YST7Z0P\MC900161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913" y="4267200"/>
            <a:ext cx="2986174" cy="2286000"/>
          </a:xfrm>
          <a:prstGeom prst="rect">
            <a:avLst/>
          </a:prstGeom>
          <a:noFill/>
          <a:ln w="9525">
            <a:noFill/>
            <a:miter lim="800000"/>
            <a:headEnd/>
            <a:tailEnd/>
          </a:ln>
        </p:spPr>
      </p:pic>
    </p:spTree>
    <p:extLst>
      <p:ext uri="{BB962C8B-B14F-4D97-AF65-F5344CB8AC3E}">
        <p14:creationId xmlns:p14="http://schemas.microsoft.com/office/powerpoint/2010/main" val="4126244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14400" y="2857500"/>
            <a:ext cx="10363200" cy="1143000"/>
          </a:xfrm>
        </p:spPr>
        <p:txBody>
          <a:bodyPr/>
          <a:lstStyle/>
          <a:p>
            <a:pPr algn="ctr"/>
            <a:r>
              <a:rPr lang="en-US" sz="6600" dirty="0">
                <a:latin typeface="Calibri" pitchFamily="34" charset="0"/>
                <a:ea typeface="Calibri" pitchFamily="34" charset="0"/>
                <a:cs typeface="Calibri" pitchFamily="34" charset="0"/>
              </a:rPr>
              <a:t>Conclusion</a:t>
            </a:r>
            <a:endParaRPr lang="en-US" dirty="0">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41663391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9557</TotalTime>
  <Words>4460</Words>
  <Application>Microsoft Office PowerPoint</Application>
  <PresentationFormat>Widescreen</PresentationFormat>
  <Paragraphs>395</Paragraphs>
  <Slides>93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.SFUIText</vt:lpstr>
      <vt:lpstr>Calibri</vt:lpstr>
      <vt:lpstr>Times New Roman</vt:lpstr>
      <vt:lpstr>Wingdings</vt:lpstr>
      <vt:lpstr>Azure</vt:lpstr>
      <vt:lpstr>Is America Under The Judgment of God?</vt:lpstr>
      <vt:lpstr>PowerPoint Presentation</vt:lpstr>
      <vt:lpstr>Kinds of Wrath/Discipline</vt:lpstr>
      <vt:lpstr>Kinds of Wrath/Discipline</vt:lpstr>
      <vt:lpstr>PowerPoint Presentation</vt:lpstr>
      <vt:lpstr>PowerPoint Presentation</vt:lpstr>
      <vt:lpstr>Structure</vt:lpstr>
      <vt:lpstr>Structure</vt:lpstr>
      <vt:lpstr>Sin (1:18–3:20)</vt:lpstr>
      <vt:lpstr>Sin (1:18–3:20)</vt:lpstr>
      <vt:lpstr>Preview</vt:lpstr>
      <vt:lpstr>Preview</vt:lpstr>
      <vt:lpstr>Condemnation of the Gentile (1:18-32)</vt:lpstr>
      <vt:lpstr>Condemnation of the Gentile (1:18-32)</vt:lpstr>
      <vt:lpstr>Revelation of and Reason for God’s Wrath (18)</vt:lpstr>
      <vt:lpstr>Revelation of and Reason for God’s Wrath (18)</vt:lpstr>
      <vt:lpstr>PowerPoint Presentation</vt:lpstr>
      <vt:lpstr>Revelation of and Reason for God’s Wrath (18)</vt:lpstr>
      <vt:lpstr>Condemnation of the Gentile (1:18-32)</vt:lpstr>
      <vt:lpstr>God’s Self-Revelation in Creation Renders  Mankind Inexcusable (19-20)</vt:lpstr>
      <vt:lpstr>God’s Self-Revelation in Creation Renders  Mankind Inexcusable (19-20)</vt:lpstr>
      <vt:lpstr>PowerPoint Presentation</vt:lpstr>
      <vt:lpstr>PowerPoint Presentation</vt:lpstr>
      <vt:lpstr>Declaration of Independence</vt:lpstr>
      <vt:lpstr>John Adams</vt:lpstr>
      <vt:lpstr>Speech by Attorney General Janet Reno, Newark, New Jersey, May 5, 1995.  Quoted in James Bovard, “Waco Must Get a Hearing,” Wall Street Journal, May 15, 1995.</vt:lpstr>
      <vt:lpstr>God’s Self-Revelation in Creation Renders  Mankind Inexcusable (19-20)</vt:lpstr>
      <vt:lpstr>PowerPoint Presentation</vt:lpstr>
      <vt:lpstr>Christopher Columbus</vt:lpstr>
      <vt:lpstr>Christopher Columbus</vt:lpstr>
      <vt:lpstr>Mayflower Compact (1620)</vt:lpstr>
      <vt:lpstr>Old Satan Deluder Law: 1642 Massachusetts</vt:lpstr>
      <vt:lpstr>New England Primer</vt:lpstr>
      <vt:lpstr>Harvard University</vt:lpstr>
      <vt:lpstr>Benjamin Franklin</vt:lpstr>
      <vt:lpstr>John Jay</vt:lpstr>
      <vt:lpstr>Alexis de Tocqueville</vt:lpstr>
      <vt:lpstr>America is a “Christian Nation”</vt:lpstr>
      <vt:lpstr>Thomas Jefferson</vt:lpstr>
      <vt:lpstr>Condemnation of the Gentile (1:18-32)</vt:lpstr>
      <vt:lpstr>Mankind's Rejection of God and the Ensuing Results (21-23)</vt:lpstr>
      <vt:lpstr>Mankind's Rejection of God and the Ensuing Results (21-23)</vt:lpstr>
      <vt:lpstr>Evolution</vt:lpstr>
      <vt:lpstr>Intelligent Design Resources</vt:lpstr>
      <vt:lpstr>Missing Links</vt:lpstr>
      <vt:lpstr>PowerPoint Presentation</vt:lpstr>
      <vt:lpstr>Why Evolution’s Popularity?</vt:lpstr>
      <vt:lpstr>John Quincy Adams</vt:lpstr>
      <vt:lpstr>Mankind's Rejection of God and the Ensuing Results (21-23)</vt:lpstr>
      <vt:lpstr>Mankind's Rejection of God and the Ensuing Results (21-23)</vt:lpstr>
      <vt:lpstr>PowerPoint Presentation</vt:lpstr>
      <vt:lpstr>PowerPoint Presentation</vt:lpstr>
      <vt:lpstr>PowerPoint Presentation</vt:lpstr>
      <vt:lpstr>Mankind's Rejection of God and the Ensuing Results (21-23)</vt:lpstr>
      <vt:lpstr>Gaia Hypothesis</vt:lpstr>
      <vt:lpstr>Gaia Hypothesis</vt:lpstr>
      <vt:lpstr>Gaia Hypothesis</vt:lpstr>
      <vt:lpstr>Condemnation of the Gentile (1:18-32)</vt:lpstr>
      <vt:lpstr>God Abandons Mankind to Passion and Consequences (24-32)</vt:lpstr>
      <vt:lpstr>God Abandons Mankind to Passion and Consequences (24-32)</vt:lpstr>
      <vt:lpstr>PowerPoint Presentation</vt:lpstr>
      <vt:lpstr>PowerPoint Presentation</vt:lpstr>
      <vt:lpstr>God Abandons Mankind to Passion and Consequences (24-32)</vt:lpstr>
      <vt:lpstr>God Abandons Mankind to Passion and Consequences (24-32)</vt:lpstr>
      <vt:lpstr>God Abandons Mankind to Passion and Consequences (24-32)</vt:lpstr>
      <vt:lpstr>The Earth has a Fever</vt:lpstr>
      <vt:lpstr>PowerPoint Presentation</vt:lpstr>
      <vt:lpstr>Mother Earth</vt:lpstr>
      <vt:lpstr>God Abandons Mankind to Passion and Consequences (24-32)</vt:lpstr>
      <vt:lpstr>PowerPoint Presentation</vt:lpstr>
      <vt:lpstr>Oregon Declares War on Aaron &amp; Melissa Klein </vt:lpstr>
      <vt:lpstr>God Abandons Mankind to Passion and Consequences (24-32)</vt:lpstr>
      <vt:lpstr>Depravity (28-32)</vt:lpstr>
      <vt:lpstr>Depravity (28-32)</vt:lpstr>
      <vt:lpstr>PowerPoint Presentation</vt:lpstr>
      <vt:lpstr>Depravity (28-32)</vt:lpstr>
      <vt:lpstr>PowerPoint Presentation</vt:lpstr>
      <vt:lpstr>PowerPoint Presentation</vt:lpstr>
      <vt:lpstr>PowerPoint Presentation</vt:lpstr>
      <vt:lpstr>Depravity (28-32)</vt:lpstr>
      <vt:lpstr>Condemnation of the Gentile (1:18-32)</vt:lpstr>
      <vt:lpstr>Preview</vt:lpstr>
      <vt:lpstr>The Good News!</vt:lpstr>
      <vt:lpstr>The Good News!</vt:lpstr>
      <vt:lpstr>The Good News!</vt:lpstr>
      <vt:lpstr>PowerPoint Presentation</vt:lpstr>
      <vt:lpstr>Cyrus Cylinder</vt:lpstr>
      <vt:lpstr>The Good News!</vt:lpstr>
      <vt:lpstr>PowerPoint Presentation</vt:lpstr>
      <vt:lpstr>The Good News!</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to Love - Rom. 12:9-13</dc:title>
  <dc:subject>Divine Righteousness Revealed</dc:subject>
  <dc:creator>A. Woods</dc:creator>
  <dc:description>Modified by Jim McGowan</dc:description>
  <cp:lastModifiedBy>anne woods</cp:lastModifiedBy>
  <cp:revision>1026</cp:revision>
  <cp:lastPrinted>2023-07-02T02:01:27Z</cp:lastPrinted>
  <dcterms:created xsi:type="dcterms:W3CDTF">2009-03-17T12:21:13Z</dcterms:created>
  <dcterms:modified xsi:type="dcterms:W3CDTF">2023-07-02T03:09:22Z</dcterms:modified>
</cp:coreProperties>
</file>