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2" r:id="rId2"/>
    <p:sldMasterId id="2147483744" r:id="rId3"/>
  </p:sldMasterIdLst>
  <p:notesMasterIdLst>
    <p:notesMasterId r:id="rId79"/>
  </p:notesMasterIdLst>
  <p:handoutMasterIdLst>
    <p:handoutMasterId r:id="rId80"/>
  </p:handoutMasterIdLst>
  <p:sldIdLst>
    <p:sldId id="392" r:id="rId4"/>
    <p:sldId id="534" r:id="rId5"/>
    <p:sldId id="584" r:id="rId6"/>
    <p:sldId id="585" r:id="rId7"/>
    <p:sldId id="586" r:id="rId8"/>
    <p:sldId id="587" r:id="rId9"/>
    <p:sldId id="456" r:id="rId10"/>
    <p:sldId id="528" r:id="rId11"/>
    <p:sldId id="286" r:id="rId12"/>
    <p:sldId id="612" r:id="rId13"/>
    <p:sldId id="263" r:id="rId14"/>
    <p:sldId id="626" r:id="rId15"/>
    <p:sldId id="270" r:id="rId16"/>
    <p:sldId id="633" r:id="rId17"/>
    <p:sldId id="268" r:id="rId18"/>
    <p:sldId id="327" r:id="rId19"/>
    <p:sldId id="531" r:id="rId20"/>
    <p:sldId id="591" r:id="rId21"/>
    <p:sldId id="609" r:id="rId22"/>
    <p:sldId id="258" r:id="rId23"/>
    <p:sldId id="289" r:id="rId24"/>
    <p:sldId id="647" r:id="rId25"/>
    <p:sldId id="292" r:id="rId26"/>
    <p:sldId id="642" r:id="rId27"/>
    <p:sldId id="259" r:id="rId28"/>
    <p:sldId id="593" r:id="rId29"/>
    <p:sldId id="597" r:id="rId30"/>
    <p:sldId id="298" r:id="rId31"/>
    <p:sldId id="297" r:id="rId32"/>
    <p:sldId id="261" r:id="rId33"/>
    <p:sldId id="299" r:id="rId34"/>
    <p:sldId id="611" r:id="rId35"/>
    <p:sldId id="610" r:id="rId36"/>
    <p:sldId id="262" r:id="rId37"/>
    <p:sldId id="648" r:id="rId38"/>
    <p:sldId id="644" r:id="rId39"/>
    <p:sldId id="322" r:id="rId40"/>
    <p:sldId id="599" r:id="rId41"/>
    <p:sldId id="319" r:id="rId42"/>
    <p:sldId id="318" r:id="rId43"/>
    <p:sldId id="320" r:id="rId44"/>
    <p:sldId id="275" r:id="rId45"/>
    <p:sldId id="600" r:id="rId46"/>
    <p:sldId id="321" r:id="rId47"/>
    <p:sldId id="634" r:id="rId48"/>
    <p:sldId id="325" r:id="rId49"/>
    <p:sldId id="276" r:id="rId50"/>
    <p:sldId id="637" r:id="rId51"/>
    <p:sldId id="324" r:id="rId52"/>
    <p:sldId id="326" r:id="rId53"/>
    <p:sldId id="277" r:id="rId54"/>
    <p:sldId id="601" r:id="rId55"/>
    <p:sldId id="602" r:id="rId56"/>
    <p:sldId id="603" r:id="rId57"/>
    <p:sldId id="635" r:id="rId58"/>
    <p:sldId id="604" r:id="rId59"/>
    <p:sldId id="638" r:id="rId60"/>
    <p:sldId id="639" r:id="rId61"/>
    <p:sldId id="278" r:id="rId62"/>
    <p:sldId id="331" r:id="rId63"/>
    <p:sldId id="333" r:id="rId64"/>
    <p:sldId id="646" r:id="rId65"/>
    <p:sldId id="332" r:id="rId66"/>
    <p:sldId id="337" r:id="rId67"/>
    <p:sldId id="283" r:id="rId68"/>
    <p:sldId id="338" r:id="rId69"/>
    <p:sldId id="641" r:id="rId70"/>
    <p:sldId id="640" r:id="rId71"/>
    <p:sldId id="636" r:id="rId72"/>
    <p:sldId id="607" r:id="rId73"/>
    <p:sldId id="284" r:id="rId74"/>
    <p:sldId id="339" r:id="rId75"/>
    <p:sldId id="285" r:id="rId76"/>
    <p:sldId id="340" r:id="rId77"/>
    <p:sldId id="645" r:id="rId78"/>
  </p:sldIdLst>
  <p:sldSz cx="12192000" cy="6858000"/>
  <p:notesSz cx="7315200" cy="9601200"/>
  <p:custDataLst>
    <p:tags r:id="rId81"/>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9900FF"/>
    <a:srgbClr val="6600CC"/>
    <a:srgbClr val="0000CC"/>
    <a:srgbClr val="0000FF"/>
    <a:srgbClr val="663300"/>
    <a:srgbClr val="FF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590" y="77"/>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3" d="100"/>
          <a:sy n="83" d="100"/>
        </p:scale>
        <p:origin x="3658" y="8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0F8397F-9B54-D3F5-F492-0EA8FB80A187}"/>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latin typeface="+mn-lt"/>
              </a:rPr>
              <a:t>Sugar Land Bible Church</a:t>
            </a:r>
            <a:endParaRPr lang="en-US" dirty="0"/>
          </a:p>
        </p:txBody>
      </p:sp>
      <p:sp>
        <p:nvSpPr>
          <p:cNvPr id="5" name="Slide Number Placeholder 4">
            <a:extLst>
              <a:ext uri="{FF2B5EF4-FFF2-40B4-BE49-F238E27FC236}">
                <a16:creationId xmlns:a16="http://schemas.microsoft.com/office/drawing/2014/main" id="{F16F9773-4F7C-46C5-75F6-9BC50A061AF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EA76DE8C-158E-4650-BCAE-F55DC427C9AA}" type="slidenum">
              <a:rPr lang="en-US" smtClean="0"/>
              <a:t>‹#›</a:t>
            </a:fld>
            <a:endParaRPr lang="en-US"/>
          </a:p>
        </p:txBody>
      </p:sp>
      <p:sp>
        <p:nvSpPr>
          <p:cNvPr id="6" name="Header Placeholder 1">
            <a:extLst>
              <a:ext uri="{FF2B5EF4-FFF2-40B4-BE49-F238E27FC236}">
                <a16:creationId xmlns:a16="http://schemas.microsoft.com/office/drawing/2014/main" id="{E98E23AC-FF07-7AD3-7FA4-8BC5A2C01250}"/>
              </a:ext>
            </a:extLst>
          </p:cNvPr>
          <p:cNvSpPr>
            <a:spLocks noGrp="1"/>
          </p:cNvSpPr>
          <p:nvPr>
            <p:ph type="hdr" sz="quarter"/>
          </p:nvPr>
        </p:nvSpPr>
        <p:spPr>
          <a:xfrm>
            <a:off x="1625601" y="114496"/>
            <a:ext cx="4103583" cy="925635"/>
          </a:xfrm>
          <a:prstGeom prst="rect">
            <a:avLst/>
          </a:prstGeom>
        </p:spPr>
        <p:txBody>
          <a:bodyPr vert="horz" lIns="120702" tIns="60352" rIns="120702" bIns="60352" rtlCol="0"/>
          <a:lstStyle>
            <a:lvl1pPr algn="l">
              <a:defRPr sz="1700"/>
            </a:lvl1pPr>
          </a:lstStyle>
          <a:p>
            <a:pPr algn="ctr"/>
            <a:r>
              <a:rPr lang="en-US" sz="1500" dirty="0">
                <a:latin typeface="+mn-lt"/>
              </a:rPr>
              <a:t>Dr. Jim McGowan</a:t>
            </a:r>
          </a:p>
          <a:p>
            <a:pPr algn="ctr"/>
            <a:r>
              <a:rPr lang="en-US" sz="1500" dirty="0">
                <a:latin typeface="+mn-lt"/>
              </a:rPr>
              <a:t>Law &amp; Grace: Session 37</a:t>
            </a:r>
          </a:p>
          <a:p>
            <a:pPr algn="ctr"/>
            <a:r>
              <a:rPr lang="en-US" sz="1500" dirty="0">
                <a:latin typeface="+mn-lt"/>
              </a:rPr>
              <a:t>06-25-2023</a:t>
            </a:r>
          </a:p>
        </p:txBody>
      </p:sp>
    </p:spTree>
    <p:extLst>
      <p:ext uri="{BB962C8B-B14F-4D97-AF65-F5344CB8AC3E}">
        <p14:creationId xmlns:p14="http://schemas.microsoft.com/office/powerpoint/2010/main" val="3335936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DDF4176F-F126-E2D5-F484-47FEC4AE46C8}"/>
              </a:ext>
            </a:extLst>
          </p:cNvPr>
          <p:cNvSpPr>
            <a:spLocks noGrp="1" noChangeArrowheads="1"/>
          </p:cNvSpPr>
          <p:nvPr>
            <p:ph type="hdr" sz="quarter"/>
          </p:nvPr>
        </p:nvSpPr>
        <p:spPr bwMode="auto">
          <a:xfrm>
            <a:off x="0" y="0"/>
            <a:ext cx="3169920" cy="480060"/>
          </a:xfrm>
          <a:prstGeom prst="rect">
            <a:avLst/>
          </a:prstGeom>
          <a:noFill/>
          <a:ln>
            <a:noFill/>
          </a:ln>
          <a:effectLst/>
        </p:spPr>
        <p:txBody>
          <a:bodyPr vert="horz" wrap="square" lIns="96661" tIns="48331" rIns="96661" bIns="48331" numCol="1" anchor="t" anchorCtr="0" compatLnSpc="1">
            <a:prstTxWarp prst="textNoShape">
              <a:avLst/>
            </a:prstTxWarp>
          </a:bodyPr>
          <a:lstStyle>
            <a:lvl1pPr eaLnBrk="1" hangingPunct="1">
              <a:defRPr sz="1300"/>
            </a:lvl1pPr>
          </a:lstStyle>
          <a:p>
            <a:pPr>
              <a:defRPr/>
            </a:pPr>
            <a:endParaRPr lang="en-US" altLang="en-US"/>
          </a:p>
        </p:txBody>
      </p:sp>
      <p:sp>
        <p:nvSpPr>
          <p:cNvPr id="7171" name="Rectangle 3">
            <a:extLst>
              <a:ext uri="{FF2B5EF4-FFF2-40B4-BE49-F238E27FC236}">
                <a16:creationId xmlns:a16="http://schemas.microsoft.com/office/drawing/2014/main" id="{FBD5CE23-4E81-F7F2-1E30-6AB31B0FBB68}"/>
              </a:ext>
            </a:extLst>
          </p:cNvPr>
          <p:cNvSpPr>
            <a:spLocks noGrp="1" noChangeArrowheads="1"/>
          </p:cNvSpPr>
          <p:nvPr>
            <p:ph type="dt" idx="1"/>
          </p:nvPr>
        </p:nvSpPr>
        <p:spPr bwMode="auto">
          <a:xfrm>
            <a:off x="4143587" y="0"/>
            <a:ext cx="3169920" cy="480060"/>
          </a:xfrm>
          <a:prstGeom prst="rect">
            <a:avLst/>
          </a:prstGeom>
          <a:noFill/>
          <a:ln>
            <a:noFill/>
          </a:ln>
          <a:effectLst/>
        </p:spPr>
        <p:txBody>
          <a:bodyPr vert="horz" wrap="square" lIns="96661" tIns="48331" rIns="96661" bIns="48331" numCol="1" anchor="t" anchorCtr="0" compatLnSpc="1">
            <a:prstTxWarp prst="textNoShape">
              <a:avLst/>
            </a:prstTxWarp>
          </a:bodyPr>
          <a:lstStyle>
            <a:lvl1pPr algn="r" eaLnBrk="1" hangingPunct="1">
              <a:defRPr sz="1300"/>
            </a:lvl1pPr>
          </a:lstStyle>
          <a:p>
            <a:pPr>
              <a:defRPr/>
            </a:pPr>
            <a:endParaRPr lang="en-US" altLang="en-US"/>
          </a:p>
        </p:txBody>
      </p:sp>
      <p:sp>
        <p:nvSpPr>
          <p:cNvPr id="5124" name="Rectangle 4">
            <a:extLst>
              <a:ext uri="{FF2B5EF4-FFF2-40B4-BE49-F238E27FC236}">
                <a16:creationId xmlns:a16="http://schemas.microsoft.com/office/drawing/2014/main" id="{BFDE248C-2E66-5B19-964E-EC144ECE0927}"/>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a:extLst>
              <a:ext uri="{FF2B5EF4-FFF2-40B4-BE49-F238E27FC236}">
                <a16:creationId xmlns:a16="http://schemas.microsoft.com/office/drawing/2014/main" id="{7FC6CDF3-DA26-4AB8-8468-F3106A5FF586}"/>
              </a:ext>
            </a:extLst>
          </p:cNvPr>
          <p:cNvSpPr>
            <a:spLocks noGrp="1" noChangeArrowheads="1"/>
          </p:cNvSpPr>
          <p:nvPr>
            <p:ph type="body" sz="quarter" idx="3"/>
          </p:nvPr>
        </p:nvSpPr>
        <p:spPr bwMode="auto">
          <a:xfrm>
            <a:off x="731520" y="4560570"/>
            <a:ext cx="5852160" cy="4320540"/>
          </a:xfrm>
          <a:prstGeom prst="rect">
            <a:avLst/>
          </a:prstGeom>
          <a:noFill/>
          <a:ln>
            <a:noFill/>
          </a:ln>
          <a:effectLst/>
        </p:spPr>
        <p:txBody>
          <a:bodyPr vert="horz" wrap="square" lIns="96661" tIns="48331" rIns="96661" bIns="48331"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7174" name="Rectangle 6">
            <a:extLst>
              <a:ext uri="{FF2B5EF4-FFF2-40B4-BE49-F238E27FC236}">
                <a16:creationId xmlns:a16="http://schemas.microsoft.com/office/drawing/2014/main" id="{DB475E39-29EE-569B-7CE0-A080E738A407}"/>
              </a:ext>
            </a:extLst>
          </p:cNvPr>
          <p:cNvSpPr>
            <a:spLocks noGrp="1" noChangeArrowheads="1"/>
          </p:cNvSpPr>
          <p:nvPr>
            <p:ph type="ftr" sz="quarter" idx="4"/>
          </p:nvPr>
        </p:nvSpPr>
        <p:spPr bwMode="auto">
          <a:xfrm>
            <a:off x="0" y="9119474"/>
            <a:ext cx="3169920" cy="480060"/>
          </a:xfrm>
          <a:prstGeom prst="rect">
            <a:avLst/>
          </a:prstGeom>
          <a:noFill/>
          <a:ln>
            <a:noFill/>
          </a:ln>
          <a:effectLst/>
        </p:spPr>
        <p:txBody>
          <a:bodyPr vert="horz" wrap="square" lIns="96661" tIns="48331" rIns="96661" bIns="48331" numCol="1" anchor="b" anchorCtr="0" compatLnSpc="1">
            <a:prstTxWarp prst="textNoShape">
              <a:avLst/>
            </a:prstTxWarp>
          </a:bodyPr>
          <a:lstStyle>
            <a:lvl1pPr eaLnBrk="1" hangingPunct="1">
              <a:defRPr sz="1300"/>
            </a:lvl1pPr>
          </a:lstStyle>
          <a:p>
            <a:pPr>
              <a:defRPr/>
            </a:pPr>
            <a:endParaRPr lang="en-US" altLang="en-US"/>
          </a:p>
        </p:txBody>
      </p:sp>
      <p:sp>
        <p:nvSpPr>
          <p:cNvPr id="7175" name="Rectangle 7">
            <a:extLst>
              <a:ext uri="{FF2B5EF4-FFF2-40B4-BE49-F238E27FC236}">
                <a16:creationId xmlns:a16="http://schemas.microsoft.com/office/drawing/2014/main" id="{49175DAF-9FB7-1087-E27A-960CFE990223}"/>
              </a:ext>
            </a:extLst>
          </p:cNvPr>
          <p:cNvSpPr>
            <a:spLocks noGrp="1" noChangeArrowheads="1"/>
          </p:cNvSpPr>
          <p:nvPr>
            <p:ph type="sldNum" sz="quarter" idx="5"/>
          </p:nvPr>
        </p:nvSpPr>
        <p:spPr bwMode="auto">
          <a:xfrm>
            <a:off x="4143587" y="9119474"/>
            <a:ext cx="3169920" cy="480060"/>
          </a:xfrm>
          <a:prstGeom prst="rect">
            <a:avLst/>
          </a:prstGeom>
          <a:noFill/>
          <a:ln>
            <a:noFill/>
          </a:ln>
          <a:effectLst/>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60E7BFD8-EB4A-411E-921B-A50C65367FC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96DCEEE3-A017-F426-2EB4-4EECCD8D9DEB}"/>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9420D531-7D92-F450-A600-8DE3B77CDA5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7172" name="Slide Number Placeholder 3">
            <a:extLst>
              <a:ext uri="{FF2B5EF4-FFF2-40B4-BE49-F238E27FC236}">
                <a16:creationId xmlns:a16="http://schemas.microsoft.com/office/drawing/2014/main" id="{0E898A52-5AF6-F531-DCA9-75E87193B13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A9C3DEA2-1788-4DF9-B420-05F825197777}" type="slidenum">
              <a:rPr lang="en-US" altLang="en-US" sz="1700">
                <a:solidFill>
                  <a:srgbClr val="000000"/>
                </a:solidFill>
                <a:latin typeface="Calibri" panose="020F0502020204030204" pitchFamily="34" charset="0"/>
                <a:cs typeface="Calibri" panose="020F0502020204030204" pitchFamily="34" charset="0"/>
              </a:rPr>
              <a:pPr>
                <a:spcBef>
                  <a:spcPct val="0"/>
                </a:spcBef>
              </a:pPr>
              <a:t>1</a:t>
            </a:fld>
            <a:endParaRPr lang="en-US" altLang="en-US" sz="1700">
              <a:solidFill>
                <a:srgbClr val="000000"/>
              </a:solidFill>
              <a:latin typeface="Calibri" panose="020F0502020204030204" pitchFamily="34" charset="0"/>
              <a:cs typeface="Calibri" panose="020F0502020204030204" pitchFamily="34" charset="0"/>
            </a:endParaRPr>
          </a:p>
        </p:txBody>
      </p:sp>
      <p:sp>
        <p:nvSpPr>
          <p:cNvPr id="7173" name="Footer Placeholder 4">
            <a:extLst>
              <a:ext uri="{FF2B5EF4-FFF2-40B4-BE49-F238E27FC236}">
                <a16:creationId xmlns:a16="http://schemas.microsoft.com/office/drawing/2014/main" id="{CA6F73DD-19CE-C778-89FE-9A38F8D6145A}"/>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700">
                <a:solidFill>
                  <a:srgbClr val="000000"/>
                </a:solidFill>
                <a:latin typeface="Calibri" panose="020F0502020204030204" pitchFamily="34" charset="0"/>
                <a:cs typeface="Calibri" panose="020F0502020204030204" pitchFamily="34" charset="0"/>
              </a:rPr>
              <a:t>Sugar Land Bible Church</a:t>
            </a:r>
          </a:p>
        </p:txBody>
      </p:sp>
      <p:sp>
        <p:nvSpPr>
          <p:cNvPr id="7174" name="Header Placeholder 5">
            <a:extLst>
              <a:ext uri="{FF2B5EF4-FFF2-40B4-BE49-F238E27FC236}">
                <a16:creationId xmlns:a16="http://schemas.microsoft.com/office/drawing/2014/main" id="{D804F149-2D02-DF6B-D66E-1EF7E653DA49}"/>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700">
                <a:solidFill>
                  <a:srgbClr val="000000"/>
                </a:solidFill>
                <a:latin typeface="Calibri" panose="020F0502020204030204" pitchFamily="34" charset="0"/>
                <a:cs typeface="Calibri" panose="020F0502020204030204" pitchFamily="34" charset="0"/>
              </a:rPr>
              <a:t>Dr. Jim McGowan - Law and Grace Session 9</a:t>
            </a:r>
          </a:p>
        </p:txBody>
      </p:sp>
      <p:sp>
        <p:nvSpPr>
          <p:cNvPr id="7175" name="Date Placeholder 1">
            <a:extLst>
              <a:ext uri="{FF2B5EF4-FFF2-40B4-BE49-F238E27FC236}">
                <a16:creationId xmlns:a16="http://schemas.microsoft.com/office/drawing/2014/main" id="{B925C9F6-F57F-9829-98AC-829EA3ED86AB}"/>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a:solidFill>
                  <a:srgbClr val="000000"/>
                </a:solidFill>
                <a:latin typeface="Calibri" panose="020F0502020204030204" pitchFamily="34" charset="0"/>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68378B4-256B-4D73-AE1A-A912299B5B2F}"/>
              </a:ext>
            </a:extLst>
          </p:cNvPr>
          <p:cNvSpPr>
            <a:spLocks noGrp="1" noChangeArrowheads="1"/>
          </p:cNvSpPr>
          <p:nvPr>
            <p:ph type="sldNum" sz="quarter" idx="5"/>
          </p:nvPr>
        </p:nvSpPr>
        <p:spPr>
          <a:ln/>
        </p:spPr>
        <p:txBody>
          <a:bodyPr/>
          <a:lstStyle/>
          <a:p>
            <a:fld id="{16CB7891-616E-4714-BD10-D1AE46889E81}" type="slidenum">
              <a:rPr lang="en-US" altLang="en-US"/>
              <a:pPr/>
              <a:t>11</a:t>
            </a:fld>
            <a:endParaRPr lang="en-US" altLang="en-US"/>
          </a:p>
        </p:txBody>
      </p:sp>
      <p:sp>
        <p:nvSpPr>
          <p:cNvPr id="19458" name="Rectangle 2">
            <a:extLst>
              <a:ext uri="{FF2B5EF4-FFF2-40B4-BE49-F238E27FC236}">
                <a16:creationId xmlns:a16="http://schemas.microsoft.com/office/drawing/2014/main" id="{9DE0C85D-1E43-458A-9F5F-86C681E869A5}"/>
              </a:ext>
            </a:extLst>
          </p:cNvPr>
          <p:cNvSpPr>
            <a:spLocks noGrp="1" noRot="1" noChangeAspect="1" noChangeArrowheads="1" noTextEdit="1"/>
          </p:cNvSpPr>
          <p:nvPr>
            <p:ph type="sldImg"/>
          </p:nvPr>
        </p:nvSpPr>
        <p:spPr>
          <a:xfrm>
            <a:off x="457200" y="720725"/>
            <a:ext cx="6400800" cy="3600450"/>
          </a:xfrm>
          <a:ln/>
        </p:spPr>
      </p:sp>
      <p:sp>
        <p:nvSpPr>
          <p:cNvPr id="19459" name="Rectangle 3">
            <a:extLst>
              <a:ext uri="{FF2B5EF4-FFF2-40B4-BE49-F238E27FC236}">
                <a16:creationId xmlns:a16="http://schemas.microsoft.com/office/drawing/2014/main" id="{ED2B2443-E308-4A32-AC0F-BDDB89C23F3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0EAC32-83A7-4415-80D0-06D784CC67AB}"/>
              </a:ext>
            </a:extLst>
          </p:cNvPr>
          <p:cNvSpPr>
            <a:spLocks noGrp="1" noChangeArrowheads="1"/>
          </p:cNvSpPr>
          <p:nvPr>
            <p:ph type="sldNum" sz="quarter" idx="5"/>
          </p:nvPr>
        </p:nvSpPr>
        <p:spPr>
          <a:ln/>
        </p:spPr>
        <p:txBody>
          <a:bodyPr/>
          <a:lstStyle/>
          <a:p>
            <a:fld id="{732A6E4D-8339-48A4-ADB3-2F34A708A0A8}" type="slidenum">
              <a:rPr lang="en-US" altLang="en-US"/>
              <a:pPr/>
              <a:t>12</a:t>
            </a:fld>
            <a:endParaRPr lang="en-US" altLang="en-US"/>
          </a:p>
        </p:txBody>
      </p:sp>
      <p:sp>
        <p:nvSpPr>
          <p:cNvPr id="72706" name="Rectangle 2">
            <a:extLst>
              <a:ext uri="{FF2B5EF4-FFF2-40B4-BE49-F238E27FC236}">
                <a16:creationId xmlns:a16="http://schemas.microsoft.com/office/drawing/2014/main" id="{9C7468F8-C7C8-4BDE-9105-E55335C43930}"/>
              </a:ext>
            </a:extLst>
          </p:cNvPr>
          <p:cNvSpPr>
            <a:spLocks noGrp="1" noRot="1" noChangeAspect="1" noChangeArrowheads="1" noTextEdit="1"/>
          </p:cNvSpPr>
          <p:nvPr>
            <p:ph type="sldImg"/>
          </p:nvPr>
        </p:nvSpPr>
        <p:spPr>
          <a:xfrm>
            <a:off x="457200" y="720725"/>
            <a:ext cx="6400800" cy="3600450"/>
          </a:xfrm>
          <a:ln/>
        </p:spPr>
      </p:sp>
      <p:sp>
        <p:nvSpPr>
          <p:cNvPr id="72707" name="Rectangle 3">
            <a:extLst>
              <a:ext uri="{FF2B5EF4-FFF2-40B4-BE49-F238E27FC236}">
                <a16:creationId xmlns:a16="http://schemas.microsoft.com/office/drawing/2014/main" id="{37872CDB-2768-4279-BD25-7A9F617B31DE}"/>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674412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2DEE67C-17FE-4A38-B317-89BBA67E9F50}"/>
              </a:ext>
            </a:extLst>
          </p:cNvPr>
          <p:cNvSpPr>
            <a:spLocks noGrp="1" noChangeArrowheads="1"/>
          </p:cNvSpPr>
          <p:nvPr>
            <p:ph type="sldNum" sz="quarter" idx="5"/>
          </p:nvPr>
        </p:nvSpPr>
        <p:spPr>
          <a:ln/>
        </p:spPr>
        <p:txBody>
          <a:bodyPr/>
          <a:lstStyle/>
          <a:p>
            <a:fld id="{3CA1D728-234C-46B6-A0FD-008475211320}" type="slidenum">
              <a:rPr lang="en-US" altLang="en-US"/>
              <a:pPr/>
              <a:t>13</a:t>
            </a:fld>
            <a:endParaRPr lang="en-US" altLang="en-US"/>
          </a:p>
        </p:txBody>
      </p:sp>
      <p:sp>
        <p:nvSpPr>
          <p:cNvPr id="33794" name="Rectangle 2">
            <a:extLst>
              <a:ext uri="{FF2B5EF4-FFF2-40B4-BE49-F238E27FC236}">
                <a16:creationId xmlns:a16="http://schemas.microsoft.com/office/drawing/2014/main" id="{1079C58F-4436-4EE2-AD67-54468B63CDB4}"/>
              </a:ext>
            </a:extLst>
          </p:cNvPr>
          <p:cNvSpPr>
            <a:spLocks noGrp="1" noRot="1" noChangeAspect="1" noChangeArrowheads="1" noTextEdit="1"/>
          </p:cNvSpPr>
          <p:nvPr>
            <p:ph type="sldImg"/>
          </p:nvPr>
        </p:nvSpPr>
        <p:spPr>
          <a:xfrm>
            <a:off x="457200" y="720725"/>
            <a:ext cx="6400800" cy="3600450"/>
          </a:xfrm>
          <a:ln/>
        </p:spPr>
      </p:sp>
      <p:sp>
        <p:nvSpPr>
          <p:cNvPr id="33795" name="Rectangle 3">
            <a:extLst>
              <a:ext uri="{FF2B5EF4-FFF2-40B4-BE49-F238E27FC236}">
                <a16:creationId xmlns:a16="http://schemas.microsoft.com/office/drawing/2014/main" id="{CAFCED1B-3533-45AA-BE2A-904D0FBB639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3F66AE5-722F-4A07-A83B-CD6D34575777}"/>
              </a:ext>
            </a:extLst>
          </p:cNvPr>
          <p:cNvSpPr>
            <a:spLocks noGrp="1" noChangeArrowheads="1"/>
          </p:cNvSpPr>
          <p:nvPr>
            <p:ph type="sldNum" sz="quarter" idx="5"/>
          </p:nvPr>
        </p:nvSpPr>
        <p:spPr>
          <a:ln/>
        </p:spPr>
        <p:txBody>
          <a:bodyPr/>
          <a:lstStyle/>
          <a:p>
            <a:fld id="{935941DA-EC2D-4716-A6BC-AC4BA1EB496A}" type="slidenum">
              <a:rPr lang="en-US" altLang="en-US"/>
              <a:pPr/>
              <a:t>14</a:t>
            </a:fld>
            <a:endParaRPr lang="en-US" altLang="en-US"/>
          </a:p>
        </p:txBody>
      </p:sp>
      <p:sp>
        <p:nvSpPr>
          <p:cNvPr id="156674" name="Rectangle 2">
            <a:extLst>
              <a:ext uri="{FF2B5EF4-FFF2-40B4-BE49-F238E27FC236}">
                <a16:creationId xmlns:a16="http://schemas.microsoft.com/office/drawing/2014/main" id="{2855E799-0D1B-4CAF-8275-E2B31052BD57}"/>
              </a:ext>
            </a:extLst>
          </p:cNvPr>
          <p:cNvSpPr>
            <a:spLocks noGrp="1" noRot="1" noChangeAspect="1" noChangeArrowheads="1" noTextEdit="1"/>
          </p:cNvSpPr>
          <p:nvPr>
            <p:ph type="sldImg"/>
          </p:nvPr>
        </p:nvSpPr>
        <p:spPr>
          <a:xfrm>
            <a:off x="457200" y="720725"/>
            <a:ext cx="6400800" cy="3600450"/>
          </a:xfrm>
          <a:ln/>
        </p:spPr>
      </p:sp>
      <p:sp>
        <p:nvSpPr>
          <p:cNvPr id="156675" name="Rectangle 3">
            <a:extLst>
              <a:ext uri="{FF2B5EF4-FFF2-40B4-BE49-F238E27FC236}">
                <a16:creationId xmlns:a16="http://schemas.microsoft.com/office/drawing/2014/main" id="{262252FD-5234-490E-9268-AE0B9B3995D3}"/>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3158537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27864AA-AE4A-44AE-A563-23149F37A23A}"/>
              </a:ext>
            </a:extLst>
          </p:cNvPr>
          <p:cNvSpPr>
            <a:spLocks noGrp="1" noChangeArrowheads="1"/>
          </p:cNvSpPr>
          <p:nvPr>
            <p:ph type="sldNum" sz="quarter" idx="5"/>
          </p:nvPr>
        </p:nvSpPr>
        <p:spPr>
          <a:ln/>
        </p:spPr>
        <p:txBody>
          <a:bodyPr/>
          <a:lstStyle/>
          <a:p>
            <a:fld id="{1BAE5DB4-A88D-40BE-8604-89B3BD5E64AF}" type="slidenum">
              <a:rPr lang="en-US" altLang="en-US"/>
              <a:pPr/>
              <a:t>15</a:t>
            </a:fld>
            <a:endParaRPr lang="en-US" altLang="en-US"/>
          </a:p>
        </p:txBody>
      </p:sp>
      <p:sp>
        <p:nvSpPr>
          <p:cNvPr id="29698" name="Rectangle 2">
            <a:extLst>
              <a:ext uri="{FF2B5EF4-FFF2-40B4-BE49-F238E27FC236}">
                <a16:creationId xmlns:a16="http://schemas.microsoft.com/office/drawing/2014/main" id="{5EB3E776-39D6-4488-9FBC-1E8A8411E554}"/>
              </a:ext>
            </a:extLst>
          </p:cNvPr>
          <p:cNvSpPr>
            <a:spLocks noGrp="1" noRot="1" noChangeAspect="1" noChangeArrowheads="1" noTextEdit="1"/>
          </p:cNvSpPr>
          <p:nvPr>
            <p:ph type="sldImg"/>
          </p:nvPr>
        </p:nvSpPr>
        <p:spPr>
          <a:xfrm>
            <a:off x="457200" y="720725"/>
            <a:ext cx="6400800" cy="3600450"/>
          </a:xfrm>
          <a:ln/>
        </p:spPr>
      </p:sp>
      <p:sp>
        <p:nvSpPr>
          <p:cNvPr id="29699" name="Rectangle 3">
            <a:extLst>
              <a:ext uri="{FF2B5EF4-FFF2-40B4-BE49-F238E27FC236}">
                <a16:creationId xmlns:a16="http://schemas.microsoft.com/office/drawing/2014/main" id="{CEED4512-AF46-4EA4-B937-E0255CD7D0E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2D78905-BE13-495C-9B46-28B99E6F650A}"/>
              </a:ext>
            </a:extLst>
          </p:cNvPr>
          <p:cNvSpPr>
            <a:spLocks noGrp="1" noChangeArrowheads="1"/>
          </p:cNvSpPr>
          <p:nvPr>
            <p:ph type="sldNum" sz="quarter" idx="5"/>
          </p:nvPr>
        </p:nvSpPr>
        <p:spPr>
          <a:ln/>
        </p:spPr>
        <p:txBody>
          <a:bodyPr/>
          <a:lstStyle/>
          <a:p>
            <a:fld id="{A68E16C2-D0CF-4D05-9D17-00BB29C127CD}" type="slidenum">
              <a:rPr lang="en-US" altLang="en-US"/>
              <a:pPr/>
              <a:t>16</a:t>
            </a:fld>
            <a:endParaRPr lang="en-US" altLang="en-US"/>
          </a:p>
        </p:txBody>
      </p:sp>
      <p:sp>
        <p:nvSpPr>
          <p:cNvPr id="158722" name="Rectangle 2">
            <a:extLst>
              <a:ext uri="{FF2B5EF4-FFF2-40B4-BE49-F238E27FC236}">
                <a16:creationId xmlns:a16="http://schemas.microsoft.com/office/drawing/2014/main" id="{DC389563-2971-42D8-AA26-D8EACE3E52B6}"/>
              </a:ext>
            </a:extLst>
          </p:cNvPr>
          <p:cNvSpPr>
            <a:spLocks noGrp="1" noRot="1" noChangeAspect="1" noChangeArrowheads="1" noTextEdit="1"/>
          </p:cNvSpPr>
          <p:nvPr>
            <p:ph type="sldImg"/>
          </p:nvPr>
        </p:nvSpPr>
        <p:spPr>
          <a:xfrm>
            <a:off x="457200" y="720725"/>
            <a:ext cx="6400800" cy="3600450"/>
          </a:xfrm>
          <a:ln/>
        </p:spPr>
      </p:sp>
      <p:sp>
        <p:nvSpPr>
          <p:cNvPr id="158723" name="Rectangle 3">
            <a:extLst>
              <a:ext uri="{FF2B5EF4-FFF2-40B4-BE49-F238E27FC236}">
                <a16:creationId xmlns:a16="http://schemas.microsoft.com/office/drawing/2014/main" id="{A5E1DC41-AB09-4584-BE1A-97829707343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8263E24E-9231-53E7-ABF2-98DB61945FB3}"/>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FEFB53D1-0417-A715-11E5-9CE3A8F418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C2B270E6-9893-C965-E364-6F0C0732B2F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73D3DE-790E-47C6-A822-290452B54389}" type="slidenum">
              <a:rPr lang="en-US" altLang="en-US" sz="1400">
                <a:solidFill>
                  <a:srgbClr val="000000"/>
                </a:solidFill>
                <a:latin typeface="Calibri" panose="020F0502020204030204" pitchFamily="34" charset="0"/>
                <a:cs typeface="Calibri" panose="020F0502020204030204" pitchFamily="34" charset="0"/>
              </a:rPr>
              <a:pPr/>
              <a:t>17</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21509" name="Date Placeholder 4">
            <a:extLst>
              <a:ext uri="{FF2B5EF4-FFF2-40B4-BE49-F238E27FC236}">
                <a16:creationId xmlns:a16="http://schemas.microsoft.com/office/drawing/2014/main" id="{58363325-E822-1F3E-22E1-21E80ED3DD9F}"/>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srgbClr val="000000"/>
                </a:solidFill>
                <a:latin typeface="Calibri" panose="020F0502020204030204" pitchFamily="34" charset="0"/>
                <a:cs typeface="Calibri" panose="020F0502020204030204" pitchFamily="34" charset="0"/>
              </a:rPr>
              <a:t>6/24/2018</a:t>
            </a:r>
          </a:p>
        </p:txBody>
      </p:sp>
      <p:sp>
        <p:nvSpPr>
          <p:cNvPr id="21510" name="Header Placeholder 5">
            <a:extLst>
              <a:ext uri="{FF2B5EF4-FFF2-40B4-BE49-F238E27FC236}">
                <a16:creationId xmlns:a16="http://schemas.microsoft.com/office/drawing/2014/main" id="{9E88BF33-FE19-91A7-63CB-1C2B1826BAF6}"/>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21511" name="Footer Placeholder 6">
            <a:extLst>
              <a:ext uri="{FF2B5EF4-FFF2-40B4-BE49-F238E27FC236}">
                <a16:creationId xmlns:a16="http://schemas.microsoft.com/office/drawing/2014/main" id="{6B6FDEE2-77D0-A35C-7313-0CFB9A25F715}"/>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18</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633413" y="795338"/>
            <a:ext cx="7056437" cy="39687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09743" y="5028030"/>
            <a:ext cx="6103586" cy="4763395"/>
          </a:xfrm>
        </p:spPr>
        <p:txBody>
          <a:bodyPr/>
          <a:lstStyle/>
          <a:p>
            <a:endParaRPr lang="en-US" altLang="en-US"/>
          </a:p>
        </p:txBody>
      </p:sp>
    </p:spTree>
    <p:extLst>
      <p:ext uri="{BB962C8B-B14F-4D97-AF65-F5344CB8AC3E}">
        <p14:creationId xmlns:p14="http://schemas.microsoft.com/office/powerpoint/2010/main" val="3784267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19</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633413" y="795338"/>
            <a:ext cx="7056437" cy="3968750"/>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09743" y="5028030"/>
            <a:ext cx="6103586" cy="4763395"/>
          </a:xfrm>
        </p:spPr>
        <p:txBody>
          <a:bodyPr/>
          <a:lstStyle/>
          <a:p>
            <a:endParaRPr lang="en-US" altLang="en-US"/>
          </a:p>
        </p:txBody>
      </p:sp>
    </p:spTree>
    <p:extLst>
      <p:ext uri="{BB962C8B-B14F-4D97-AF65-F5344CB8AC3E}">
        <p14:creationId xmlns:p14="http://schemas.microsoft.com/office/powerpoint/2010/main" val="3827105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92CF5628-84B9-A50E-8D1C-052A47EEEE9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E275C6-0262-46CA-9AA1-D1450F981DFB}" type="slidenum">
              <a:rPr lang="en-US" altLang="en-US" smtClean="0"/>
              <a:pPr/>
              <a:t>20</a:t>
            </a:fld>
            <a:endParaRPr lang="en-US" altLang="en-US"/>
          </a:p>
        </p:txBody>
      </p:sp>
      <p:sp>
        <p:nvSpPr>
          <p:cNvPr id="24579" name="Rectangle 2">
            <a:extLst>
              <a:ext uri="{FF2B5EF4-FFF2-40B4-BE49-F238E27FC236}">
                <a16:creationId xmlns:a16="http://schemas.microsoft.com/office/drawing/2014/main" id="{7811289F-EB0C-9487-AFF0-5F5325941BC4}"/>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269E1A86-6A71-796F-072D-745D52B2F206}"/>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D62266D7-CC56-0799-99BA-BF3303AF5200}"/>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86520458-64F0-5B16-FF2D-393629F912D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9460" name="Slide Number Placeholder 3">
            <a:extLst>
              <a:ext uri="{FF2B5EF4-FFF2-40B4-BE49-F238E27FC236}">
                <a16:creationId xmlns:a16="http://schemas.microsoft.com/office/drawing/2014/main" id="{C8F07F68-EC01-8165-12CF-B17D5CD22B7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FB9E11D-A7C5-4B0D-87BE-6DB1682558DC}" type="slidenum">
              <a:rPr lang="en-US" altLang="en-US" sz="1400">
                <a:solidFill>
                  <a:srgbClr val="000000"/>
                </a:solidFill>
                <a:latin typeface="Calibri" panose="020F0502020204030204" pitchFamily="34" charset="0"/>
                <a:cs typeface="Calibri" panose="020F0502020204030204" pitchFamily="34" charset="0"/>
              </a:rPr>
              <a:pPr/>
              <a:t>2</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19461" name="Date Placeholder 4">
            <a:extLst>
              <a:ext uri="{FF2B5EF4-FFF2-40B4-BE49-F238E27FC236}">
                <a16:creationId xmlns:a16="http://schemas.microsoft.com/office/drawing/2014/main" id="{B742DF8F-7F8F-7EED-EF8A-F27ACF00E484}"/>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srgbClr val="000000"/>
                </a:solidFill>
                <a:latin typeface="Calibri" panose="020F0502020204030204" pitchFamily="34" charset="0"/>
                <a:cs typeface="Calibri" panose="020F0502020204030204" pitchFamily="34" charset="0"/>
              </a:rPr>
              <a:t>6/24/2018</a:t>
            </a:r>
          </a:p>
        </p:txBody>
      </p:sp>
      <p:sp>
        <p:nvSpPr>
          <p:cNvPr id="19462" name="Header Placeholder 5">
            <a:extLst>
              <a:ext uri="{FF2B5EF4-FFF2-40B4-BE49-F238E27FC236}">
                <a16:creationId xmlns:a16="http://schemas.microsoft.com/office/drawing/2014/main" id="{42447C5F-7FDF-5937-FAA8-949425D24204}"/>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19463" name="Footer Placeholder 6">
            <a:extLst>
              <a:ext uri="{FF2B5EF4-FFF2-40B4-BE49-F238E27FC236}">
                <a16:creationId xmlns:a16="http://schemas.microsoft.com/office/drawing/2014/main" id="{2BBF8C83-640F-F0BF-1F25-ED48DB943BCF}"/>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689157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D5A04CC0-072A-F5CA-893B-3C5C0A6277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FB7E9E8-D71A-4B5F-904D-E09EFA61CE64}" type="slidenum">
              <a:rPr lang="en-US" altLang="en-US" smtClean="0"/>
              <a:pPr/>
              <a:t>21</a:t>
            </a:fld>
            <a:endParaRPr lang="en-US" altLang="en-US"/>
          </a:p>
        </p:txBody>
      </p:sp>
      <p:sp>
        <p:nvSpPr>
          <p:cNvPr id="29699" name="Rectangle 2">
            <a:extLst>
              <a:ext uri="{FF2B5EF4-FFF2-40B4-BE49-F238E27FC236}">
                <a16:creationId xmlns:a16="http://schemas.microsoft.com/office/drawing/2014/main" id="{4080EE83-7A2E-43AF-B618-49E71B21D328}"/>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F84F3515-3D22-1850-503D-DDF476689FA4}"/>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D5A04CC0-072A-F5CA-893B-3C5C0A6277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FB7E9E8-D71A-4B5F-904D-E09EFA61CE64}" type="slidenum">
              <a:rPr lang="en-US" altLang="en-US" smtClean="0"/>
              <a:pPr/>
              <a:t>22</a:t>
            </a:fld>
            <a:endParaRPr lang="en-US" altLang="en-US"/>
          </a:p>
        </p:txBody>
      </p:sp>
      <p:sp>
        <p:nvSpPr>
          <p:cNvPr id="29699" name="Rectangle 2">
            <a:extLst>
              <a:ext uri="{FF2B5EF4-FFF2-40B4-BE49-F238E27FC236}">
                <a16:creationId xmlns:a16="http://schemas.microsoft.com/office/drawing/2014/main" id="{4080EE83-7A2E-43AF-B618-49E71B21D328}"/>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F84F3515-3D22-1850-503D-DDF476689FA4}"/>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525102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CE7C50D-D147-E5A8-1EFF-DF9E1D7910D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1016F6-A6FB-4C8A-88DC-F666221EEA94}" type="slidenum">
              <a:rPr lang="en-US" altLang="en-US" smtClean="0"/>
              <a:pPr/>
              <a:t>23</a:t>
            </a:fld>
            <a:endParaRPr lang="en-US" altLang="en-US"/>
          </a:p>
        </p:txBody>
      </p:sp>
      <p:sp>
        <p:nvSpPr>
          <p:cNvPr id="44035" name="Rectangle 2">
            <a:extLst>
              <a:ext uri="{FF2B5EF4-FFF2-40B4-BE49-F238E27FC236}">
                <a16:creationId xmlns:a16="http://schemas.microsoft.com/office/drawing/2014/main" id="{BDF4CE26-2969-05CF-5B3C-FF72F0BFE64A}"/>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5DF59DE5-9BFE-9B03-78E0-CAFC88C2CBD4}"/>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CE7C50D-D147-E5A8-1EFF-DF9E1D7910D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1016F6-A6FB-4C8A-88DC-F666221EEA94}" type="slidenum">
              <a:rPr lang="en-US" altLang="en-US" smtClean="0"/>
              <a:pPr/>
              <a:t>24</a:t>
            </a:fld>
            <a:endParaRPr lang="en-US" altLang="en-US"/>
          </a:p>
        </p:txBody>
      </p:sp>
      <p:sp>
        <p:nvSpPr>
          <p:cNvPr id="44035" name="Rectangle 2">
            <a:extLst>
              <a:ext uri="{FF2B5EF4-FFF2-40B4-BE49-F238E27FC236}">
                <a16:creationId xmlns:a16="http://schemas.microsoft.com/office/drawing/2014/main" id="{BDF4CE26-2969-05CF-5B3C-FF72F0BFE64A}"/>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5DF59DE5-9BFE-9B03-78E0-CAFC88C2CBD4}"/>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48912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8FC79F6C-5A59-11BB-DD70-FE0D8206BBF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BD461D7-FAA9-45E8-97A7-07700B814072}" type="slidenum">
              <a:rPr lang="en-US" altLang="en-US" smtClean="0"/>
              <a:pPr/>
              <a:t>25</a:t>
            </a:fld>
            <a:endParaRPr lang="en-US" altLang="en-US"/>
          </a:p>
        </p:txBody>
      </p:sp>
      <p:sp>
        <p:nvSpPr>
          <p:cNvPr id="33795" name="Rectangle 2">
            <a:extLst>
              <a:ext uri="{FF2B5EF4-FFF2-40B4-BE49-F238E27FC236}">
                <a16:creationId xmlns:a16="http://schemas.microsoft.com/office/drawing/2014/main" id="{145B19E7-2DE9-AF18-977C-14B7A6B4A3E4}"/>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A5FF41CB-C8B1-D4FB-DAF6-958037054AAA}"/>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8263E24E-9231-53E7-ABF2-98DB61945FB3}"/>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FEFB53D1-0417-A715-11E5-9CE3A8F418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C2B270E6-9893-C965-E364-6F0C0732B2F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73D3DE-790E-47C6-A822-290452B54389}" type="slidenum">
              <a:rPr lang="en-US" altLang="en-US" sz="1400">
                <a:solidFill>
                  <a:srgbClr val="000000"/>
                </a:solidFill>
                <a:latin typeface="Calibri" panose="020F0502020204030204" pitchFamily="34" charset="0"/>
                <a:cs typeface="Calibri" panose="020F0502020204030204" pitchFamily="34" charset="0"/>
              </a:rPr>
              <a:pPr/>
              <a:t>26</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21509" name="Date Placeholder 4">
            <a:extLst>
              <a:ext uri="{FF2B5EF4-FFF2-40B4-BE49-F238E27FC236}">
                <a16:creationId xmlns:a16="http://schemas.microsoft.com/office/drawing/2014/main" id="{58363325-E822-1F3E-22E1-21E80ED3DD9F}"/>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srgbClr val="000000"/>
                </a:solidFill>
                <a:latin typeface="Calibri" panose="020F0502020204030204" pitchFamily="34" charset="0"/>
                <a:cs typeface="Calibri" panose="020F0502020204030204" pitchFamily="34" charset="0"/>
              </a:rPr>
              <a:t>6/24/2018</a:t>
            </a:r>
          </a:p>
        </p:txBody>
      </p:sp>
      <p:sp>
        <p:nvSpPr>
          <p:cNvPr id="21510" name="Header Placeholder 5">
            <a:extLst>
              <a:ext uri="{FF2B5EF4-FFF2-40B4-BE49-F238E27FC236}">
                <a16:creationId xmlns:a16="http://schemas.microsoft.com/office/drawing/2014/main" id="{9E88BF33-FE19-91A7-63CB-1C2B1826BAF6}"/>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21511" name="Footer Placeholder 6">
            <a:extLst>
              <a:ext uri="{FF2B5EF4-FFF2-40B4-BE49-F238E27FC236}">
                <a16:creationId xmlns:a16="http://schemas.microsoft.com/office/drawing/2014/main" id="{6B6FDEE2-77D0-A35C-7313-0CFB9A25F715}"/>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085879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27</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2027885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9B581BFC-D0BA-588A-D56E-4EA7E8BFF6B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506A55F-3DD6-40BE-BC11-53A45D29EA01}" type="slidenum">
              <a:rPr lang="en-US" altLang="en-US" smtClean="0"/>
              <a:pPr/>
              <a:t>28</a:t>
            </a:fld>
            <a:endParaRPr lang="en-US" altLang="en-US"/>
          </a:p>
        </p:txBody>
      </p:sp>
      <p:sp>
        <p:nvSpPr>
          <p:cNvPr id="58371" name="Rectangle 2">
            <a:extLst>
              <a:ext uri="{FF2B5EF4-FFF2-40B4-BE49-F238E27FC236}">
                <a16:creationId xmlns:a16="http://schemas.microsoft.com/office/drawing/2014/main" id="{96F64F82-F4D2-3547-18E2-BF42AE3C0FCD}"/>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BBBC356D-2491-ACA4-1FD0-11102EC8D95A}"/>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4A388097-23E9-6973-B9B8-32E106ADA9D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A6C052F-CF9E-4864-BAA6-8F7084F3FC7F}" type="slidenum">
              <a:rPr lang="en-US" altLang="en-US" smtClean="0"/>
              <a:pPr/>
              <a:t>29</a:t>
            </a:fld>
            <a:endParaRPr lang="en-US" altLang="en-US"/>
          </a:p>
        </p:txBody>
      </p:sp>
      <p:sp>
        <p:nvSpPr>
          <p:cNvPr id="60419" name="Rectangle 2">
            <a:extLst>
              <a:ext uri="{FF2B5EF4-FFF2-40B4-BE49-F238E27FC236}">
                <a16:creationId xmlns:a16="http://schemas.microsoft.com/office/drawing/2014/main" id="{BBA1A5F5-88DD-187E-21C9-FC84104F3605}"/>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B9305F95-093A-0B72-E320-7787B09ED6AD}"/>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E0741CC8-BF5B-9C95-E691-490A917E6C5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2B989E9-E7C0-491B-81CD-DE5AD1C56529}" type="slidenum">
              <a:rPr lang="en-US" altLang="en-US" smtClean="0"/>
              <a:pPr/>
              <a:t>30</a:t>
            </a:fld>
            <a:endParaRPr lang="en-US" altLang="en-US"/>
          </a:p>
        </p:txBody>
      </p:sp>
      <p:sp>
        <p:nvSpPr>
          <p:cNvPr id="62467" name="Rectangle 2">
            <a:extLst>
              <a:ext uri="{FF2B5EF4-FFF2-40B4-BE49-F238E27FC236}">
                <a16:creationId xmlns:a16="http://schemas.microsoft.com/office/drawing/2014/main" id="{7B906F6C-2B82-A148-A391-8CEFE0869E21}"/>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01F288E0-1111-423F-BCD8-5CC607AFB951}"/>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735013" y="835025"/>
            <a:ext cx="7408862" cy="4167188"/>
          </a:xfrm>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2000">
                <a:solidFill>
                  <a:schemeClr val="tx1"/>
                </a:solidFill>
                <a:latin typeface="Arial" panose="020B0604020202020204" pitchFamily="34" charset="0"/>
                <a:cs typeface="Arial" panose="020B0604020202020204" pitchFamily="34" charset="0"/>
              </a:defRPr>
            </a:lvl1pPr>
            <a:lvl2pPr marL="1158478" indent="-445569">
              <a:spcBef>
                <a:spcPct val="30000"/>
              </a:spcBef>
              <a:defRPr sz="2000">
                <a:solidFill>
                  <a:schemeClr val="tx1"/>
                </a:solidFill>
                <a:latin typeface="Arial" panose="020B0604020202020204" pitchFamily="34" charset="0"/>
                <a:cs typeface="Arial" panose="020B0604020202020204" pitchFamily="34" charset="0"/>
              </a:defRPr>
            </a:lvl2pPr>
            <a:lvl3pPr marL="1782275" indent="-356454">
              <a:spcBef>
                <a:spcPct val="30000"/>
              </a:spcBef>
              <a:defRPr sz="2000">
                <a:solidFill>
                  <a:schemeClr val="tx1"/>
                </a:solidFill>
                <a:latin typeface="Arial" panose="020B0604020202020204" pitchFamily="34" charset="0"/>
                <a:cs typeface="Arial" panose="020B0604020202020204" pitchFamily="34" charset="0"/>
              </a:defRPr>
            </a:lvl3pPr>
            <a:lvl4pPr marL="2495185" indent="-356454">
              <a:spcBef>
                <a:spcPct val="30000"/>
              </a:spcBef>
              <a:defRPr sz="2000">
                <a:solidFill>
                  <a:schemeClr val="tx1"/>
                </a:solidFill>
                <a:latin typeface="Arial" panose="020B0604020202020204" pitchFamily="34" charset="0"/>
                <a:cs typeface="Arial" panose="020B0604020202020204" pitchFamily="34" charset="0"/>
              </a:defRPr>
            </a:lvl4pPr>
            <a:lvl5pPr marL="3208097" indent="-356454">
              <a:spcBef>
                <a:spcPct val="30000"/>
              </a:spcBef>
              <a:defRPr sz="2000">
                <a:solidFill>
                  <a:schemeClr val="tx1"/>
                </a:solidFill>
                <a:latin typeface="Arial" panose="020B0604020202020204" pitchFamily="34" charset="0"/>
                <a:cs typeface="Arial" panose="020B0604020202020204" pitchFamily="34" charset="0"/>
              </a:defRPr>
            </a:lvl5pPr>
            <a:lvl6pPr marL="392100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6pPr>
            <a:lvl7pPr marL="4633917"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7pPr>
            <a:lvl8pPr marL="534682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8pPr>
            <a:lvl9pPr marL="6059738"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9pPr>
          </a:lstStyle>
          <a:p>
            <a:pPr defTabSz="1141828">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1141828">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2000">
                <a:solidFill>
                  <a:schemeClr val="tx1"/>
                </a:solidFill>
                <a:latin typeface="Arial" panose="020B0604020202020204" pitchFamily="34" charset="0"/>
                <a:cs typeface="Arial" panose="020B0604020202020204" pitchFamily="34" charset="0"/>
              </a:defRPr>
            </a:lvl1pPr>
            <a:lvl2pPr marL="1158478" indent="-445569">
              <a:spcBef>
                <a:spcPct val="30000"/>
              </a:spcBef>
              <a:defRPr sz="2000">
                <a:solidFill>
                  <a:schemeClr val="tx1"/>
                </a:solidFill>
                <a:latin typeface="Arial" panose="020B0604020202020204" pitchFamily="34" charset="0"/>
                <a:cs typeface="Arial" panose="020B0604020202020204" pitchFamily="34" charset="0"/>
              </a:defRPr>
            </a:lvl2pPr>
            <a:lvl3pPr marL="1782275" indent="-356454">
              <a:spcBef>
                <a:spcPct val="30000"/>
              </a:spcBef>
              <a:defRPr sz="2000">
                <a:solidFill>
                  <a:schemeClr val="tx1"/>
                </a:solidFill>
                <a:latin typeface="Arial" panose="020B0604020202020204" pitchFamily="34" charset="0"/>
                <a:cs typeface="Arial" panose="020B0604020202020204" pitchFamily="34" charset="0"/>
              </a:defRPr>
            </a:lvl3pPr>
            <a:lvl4pPr marL="2495185" indent="-356454">
              <a:spcBef>
                <a:spcPct val="30000"/>
              </a:spcBef>
              <a:defRPr sz="2000">
                <a:solidFill>
                  <a:schemeClr val="tx1"/>
                </a:solidFill>
                <a:latin typeface="Arial" panose="020B0604020202020204" pitchFamily="34" charset="0"/>
                <a:cs typeface="Arial" panose="020B0604020202020204" pitchFamily="34" charset="0"/>
              </a:defRPr>
            </a:lvl4pPr>
            <a:lvl5pPr marL="3208097" indent="-356454">
              <a:spcBef>
                <a:spcPct val="30000"/>
              </a:spcBef>
              <a:defRPr sz="2000">
                <a:solidFill>
                  <a:schemeClr val="tx1"/>
                </a:solidFill>
                <a:latin typeface="Arial" panose="020B0604020202020204" pitchFamily="34" charset="0"/>
                <a:cs typeface="Arial" panose="020B0604020202020204" pitchFamily="34" charset="0"/>
              </a:defRPr>
            </a:lvl5pPr>
            <a:lvl6pPr marL="392100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6pPr>
            <a:lvl7pPr marL="4633917"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7pPr>
            <a:lvl8pPr marL="534682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8pPr>
            <a:lvl9pPr marL="6059738"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9pPr>
          </a:lstStyle>
          <a:p>
            <a:pPr defTabSz="1141828">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2000">
                <a:solidFill>
                  <a:schemeClr val="tx1"/>
                </a:solidFill>
                <a:latin typeface="Arial" panose="020B0604020202020204" pitchFamily="34" charset="0"/>
                <a:cs typeface="Arial" panose="020B0604020202020204" pitchFamily="34" charset="0"/>
              </a:defRPr>
            </a:lvl1pPr>
            <a:lvl2pPr marL="1158478" indent="-445569">
              <a:spcBef>
                <a:spcPct val="30000"/>
              </a:spcBef>
              <a:defRPr sz="2000">
                <a:solidFill>
                  <a:schemeClr val="tx1"/>
                </a:solidFill>
                <a:latin typeface="Arial" panose="020B0604020202020204" pitchFamily="34" charset="0"/>
                <a:cs typeface="Arial" panose="020B0604020202020204" pitchFamily="34" charset="0"/>
              </a:defRPr>
            </a:lvl2pPr>
            <a:lvl3pPr marL="1782275" indent="-356454">
              <a:spcBef>
                <a:spcPct val="30000"/>
              </a:spcBef>
              <a:defRPr sz="2000">
                <a:solidFill>
                  <a:schemeClr val="tx1"/>
                </a:solidFill>
                <a:latin typeface="Arial" panose="020B0604020202020204" pitchFamily="34" charset="0"/>
                <a:cs typeface="Arial" panose="020B0604020202020204" pitchFamily="34" charset="0"/>
              </a:defRPr>
            </a:lvl3pPr>
            <a:lvl4pPr marL="2495185" indent="-356454">
              <a:spcBef>
                <a:spcPct val="30000"/>
              </a:spcBef>
              <a:defRPr sz="2000">
                <a:solidFill>
                  <a:schemeClr val="tx1"/>
                </a:solidFill>
                <a:latin typeface="Arial" panose="020B0604020202020204" pitchFamily="34" charset="0"/>
                <a:cs typeface="Arial" panose="020B0604020202020204" pitchFamily="34" charset="0"/>
              </a:defRPr>
            </a:lvl4pPr>
            <a:lvl5pPr marL="3208097" indent="-356454">
              <a:spcBef>
                <a:spcPct val="30000"/>
              </a:spcBef>
              <a:defRPr sz="2000">
                <a:solidFill>
                  <a:schemeClr val="tx1"/>
                </a:solidFill>
                <a:latin typeface="Arial" panose="020B0604020202020204" pitchFamily="34" charset="0"/>
                <a:cs typeface="Arial" panose="020B0604020202020204" pitchFamily="34" charset="0"/>
              </a:defRPr>
            </a:lvl5pPr>
            <a:lvl6pPr marL="392100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6pPr>
            <a:lvl7pPr marL="4633917"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7pPr>
            <a:lvl8pPr marL="534682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8pPr>
            <a:lvl9pPr marL="6059738"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9pPr>
          </a:lstStyle>
          <a:p>
            <a:pPr defTabSz="1141828">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2000">
                <a:solidFill>
                  <a:schemeClr val="tx1"/>
                </a:solidFill>
                <a:latin typeface="Arial" panose="020B0604020202020204" pitchFamily="34" charset="0"/>
                <a:cs typeface="Arial" panose="020B0604020202020204" pitchFamily="34" charset="0"/>
              </a:defRPr>
            </a:lvl1pPr>
            <a:lvl2pPr marL="1158478" indent="-445569">
              <a:spcBef>
                <a:spcPct val="30000"/>
              </a:spcBef>
              <a:defRPr sz="2000">
                <a:solidFill>
                  <a:schemeClr val="tx1"/>
                </a:solidFill>
                <a:latin typeface="Arial" panose="020B0604020202020204" pitchFamily="34" charset="0"/>
                <a:cs typeface="Arial" panose="020B0604020202020204" pitchFamily="34" charset="0"/>
              </a:defRPr>
            </a:lvl2pPr>
            <a:lvl3pPr marL="1782275" indent="-356454">
              <a:spcBef>
                <a:spcPct val="30000"/>
              </a:spcBef>
              <a:defRPr sz="2000">
                <a:solidFill>
                  <a:schemeClr val="tx1"/>
                </a:solidFill>
                <a:latin typeface="Arial" panose="020B0604020202020204" pitchFamily="34" charset="0"/>
                <a:cs typeface="Arial" panose="020B0604020202020204" pitchFamily="34" charset="0"/>
              </a:defRPr>
            </a:lvl3pPr>
            <a:lvl4pPr marL="2495185" indent="-356454">
              <a:spcBef>
                <a:spcPct val="30000"/>
              </a:spcBef>
              <a:defRPr sz="2000">
                <a:solidFill>
                  <a:schemeClr val="tx1"/>
                </a:solidFill>
                <a:latin typeface="Arial" panose="020B0604020202020204" pitchFamily="34" charset="0"/>
                <a:cs typeface="Arial" panose="020B0604020202020204" pitchFamily="34" charset="0"/>
              </a:defRPr>
            </a:lvl4pPr>
            <a:lvl5pPr marL="3208097" indent="-356454">
              <a:spcBef>
                <a:spcPct val="30000"/>
              </a:spcBef>
              <a:defRPr sz="2000">
                <a:solidFill>
                  <a:schemeClr val="tx1"/>
                </a:solidFill>
                <a:latin typeface="Arial" panose="020B0604020202020204" pitchFamily="34" charset="0"/>
                <a:cs typeface="Arial" panose="020B0604020202020204" pitchFamily="34" charset="0"/>
              </a:defRPr>
            </a:lvl5pPr>
            <a:lvl6pPr marL="392100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6pPr>
            <a:lvl7pPr marL="4633917"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7pPr>
            <a:lvl8pPr marL="5346826"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8pPr>
            <a:lvl9pPr marL="6059738" indent="-356454" eaLnBrk="0" fontAlgn="base" hangingPunct="0">
              <a:spcBef>
                <a:spcPct val="30000"/>
              </a:spcBef>
              <a:spcAft>
                <a:spcPct val="0"/>
              </a:spcAft>
              <a:defRPr sz="2000">
                <a:solidFill>
                  <a:schemeClr val="tx1"/>
                </a:solidFill>
                <a:latin typeface="Arial" panose="020B0604020202020204" pitchFamily="34" charset="0"/>
                <a:cs typeface="Arial" panose="020B0604020202020204" pitchFamily="34" charset="0"/>
              </a:defRPr>
            </a:lvl9pPr>
          </a:lstStyle>
          <a:p>
            <a:pPr defTabSz="1141828">
              <a:spcBef>
                <a:spcPct val="0"/>
              </a:spcBef>
              <a:defRPr/>
            </a:pPr>
            <a:r>
              <a:rPr lang="en-US" altLang="en-US">
                <a:solidFill>
                  <a:srgbClr val="000000"/>
                </a:solidFill>
                <a:latin typeface="Calibri" panose="020F0502020204030204" pitchFamily="34" charset="0"/>
                <a:cs typeface="Calibri" panose="020F0502020204030204" pitchFamily="34" charset="0"/>
              </a:rPr>
              <a:t>6/24/2018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72E00AB2-AF8F-CCAA-BD29-601EB350823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358BEEE-CF07-4027-83CB-6A93EEF5EE61}" type="slidenum">
              <a:rPr lang="en-US" altLang="en-US" smtClean="0"/>
              <a:pPr/>
              <a:t>31</a:t>
            </a:fld>
            <a:endParaRPr lang="en-US" altLang="en-US"/>
          </a:p>
        </p:txBody>
      </p:sp>
      <p:sp>
        <p:nvSpPr>
          <p:cNvPr id="64515" name="Rectangle 2">
            <a:extLst>
              <a:ext uri="{FF2B5EF4-FFF2-40B4-BE49-F238E27FC236}">
                <a16:creationId xmlns:a16="http://schemas.microsoft.com/office/drawing/2014/main" id="{9ED0EF9C-8473-0CEC-3F91-B3DD110B2B05}"/>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081B83F4-83A8-4CEF-A81E-BBAF8FE6AC64}"/>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72E00AB2-AF8F-CCAA-BD29-601EB350823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358BEEE-CF07-4027-83CB-6A93EEF5EE61}" type="slidenum">
              <a:rPr lang="en-US" altLang="en-US" smtClean="0"/>
              <a:pPr/>
              <a:t>32</a:t>
            </a:fld>
            <a:endParaRPr lang="en-US" altLang="en-US"/>
          </a:p>
        </p:txBody>
      </p:sp>
      <p:sp>
        <p:nvSpPr>
          <p:cNvPr id="64515" name="Rectangle 2">
            <a:extLst>
              <a:ext uri="{FF2B5EF4-FFF2-40B4-BE49-F238E27FC236}">
                <a16:creationId xmlns:a16="http://schemas.microsoft.com/office/drawing/2014/main" id="{9ED0EF9C-8473-0CEC-3F91-B3DD110B2B05}"/>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081B83F4-83A8-4CEF-A81E-BBAF8FE6AC64}"/>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574655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33</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1256478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4093D081-FFA5-6493-D71C-20689CE3D95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E74EEE-5667-4306-93F6-4ECDFD3C9EDB}" type="slidenum">
              <a:rPr lang="en-US" altLang="en-US" smtClean="0"/>
              <a:pPr/>
              <a:t>34</a:t>
            </a:fld>
            <a:endParaRPr lang="en-US" altLang="en-US"/>
          </a:p>
        </p:txBody>
      </p:sp>
      <p:sp>
        <p:nvSpPr>
          <p:cNvPr id="70659" name="Rectangle 2">
            <a:extLst>
              <a:ext uri="{FF2B5EF4-FFF2-40B4-BE49-F238E27FC236}">
                <a16:creationId xmlns:a16="http://schemas.microsoft.com/office/drawing/2014/main" id="{58133C12-2FFF-7495-D9B6-3AE81E077AB8}"/>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EBA48F05-77C5-09E2-7516-128FD8047C08}"/>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4340A07D-60B2-2673-9A64-E068A382793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B62CF48-B4C7-45EE-BE9F-98DBB69FBEF6}" type="slidenum">
              <a:rPr lang="en-US" altLang="en-US" smtClean="0"/>
              <a:pPr/>
              <a:t>35</a:t>
            </a:fld>
            <a:endParaRPr lang="en-US" altLang="en-US"/>
          </a:p>
        </p:txBody>
      </p:sp>
      <p:sp>
        <p:nvSpPr>
          <p:cNvPr id="76803" name="Rectangle 2">
            <a:extLst>
              <a:ext uri="{FF2B5EF4-FFF2-40B4-BE49-F238E27FC236}">
                <a16:creationId xmlns:a16="http://schemas.microsoft.com/office/drawing/2014/main" id="{5743F630-3E5F-8DFA-DD83-6C10F343C5F9}"/>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089B3B61-C00B-3292-C6DF-988065BC8129}"/>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464045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4340A07D-60B2-2673-9A64-E068A382793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B62CF48-B4C7-45EE-BE9F-98DBB69FBEF6}" type="slidenum">
              <a:rPr lang="en-US" altLang="en-US" smtClean="0"/>
              <a:pPr/>
              <a:t>36</a:t>
            </a:fld>
            <a:endParaRPr lang="en-US" altLang="en-US"/>
          </a:p>
        </p:txBody>
      </p:sp>
      <p:sp>
        <p:nvSpPr>
          <p:cNvPr id="76803" name="Rectangle 2">
            <a:extLst>
              <a:ext uri="{FF2B5EF4-FFF2-40B4-BE49-F238E27FC236}">
                <a16:creationId xmlns:a16="http://schemas.microsoft.com/office/drawing/2014/main" id="{5743F630-3E5F-8DFA-DD83-6C10F343C5F9}"/>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089B3B61-C00B-3292-C6DF-988065BC8129}"/>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42445467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38</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33626109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7215EC0A-3572-4F18-B866-A9C3FA0CBBD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BB609D-FC4B-46DD-864F-FD3C79D12058}" type="slidenum">
              <a:rPr lang="en-US" altLang="en-US" smtClean="0"/>
              <a:pPr/>
              <a:t>39</a:t>
            </a:fld>
            <a:endParaRPr lang="en-US" altLang="en-US"/>
          </a:p>
        </p:txBody>
      </p:sp>
      <p:sp>
        <p:nvSpPr>
          <p:cNvPr id="87043" name="Rectangle 2">
            <a:extLst>
              <a:ext uri="{FF2B5EF4-FFF2-40B4-BE49-F238E27FC236}">
                <a16:creationId xmlns:a16="http://schemas.microsoft.com/office/drawing/2014/main" id="{D6A1C4E5-6158-6E62-A798-51FD6807F381}"/>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1F7FA901-3A8E-0C76-9349-DB6E6BF3EFA6}"/>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1C2A97B2-6888-D181-2005-6D93EC069FD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D3150A-6199-463C-95C0-B8CC9A9B0D6B}" type="slidenum">
              <a:rPr lang="en-US" altLang="en-US" smtClean="0"/>
              <a:pPr/>
              <a:t>40</a:t>
            </a:fld>
            <a:endParaRPr lang="en-US" altLang="en-US"/>
          </a:p>
        </p:txBody>
      </p:sp>
      <p:sp>
        <p:nvSpPr>
          <p:cNvPr id="91139" name="Rectangle 2">
            <a:extLst>
              <a:ext uri="{FF2B5EF4-FFF2-40B4-BE49-F238E27FC236}">
                <a16:creationId xmlns:a16="http://schemas.microsoft.com/office/drawing/2014/main" id="{325C33C3-56F7-A461-2725-181E8720512C}"/>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63A7C3A9-627B-BA4F-2331-5AF692AE532B}"/>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3C79A3ED-A558-E954-2C3D-867EBC7E22F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B1C84E4-7000-423F-ADB1-53D30D6DCADE}" type="slidenum">
              <a:rPr lang="en-US" altLang="en-US" smtClean="0"/>
              <a:pPr/>
              <a:t>41</a:t>
            </a:fld>
            <a:endParaRPr lang="en-US" altLang="en-US"/>
          </a:p>
        </p:txBody>
      </p:sp>
      <p:sp>
        <p:nvSpPr>
          <p:cNvPr id="89091" name="Rectangle 2">
            <a:extLst>
              <a:ext uri="{FF2B5EF4-FFF2-40B4-BE49-F238E27FC236}">
                <a16:creationId xmlns:a16="http://schemas.microsoft.com/office/drawing/2014/main" id="{029E42C1-4DDF-94DC-BF5D-37EC74654BA3}"/>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43E25E34-1C03-AB72-0703-9396B1467434}"/>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2000">
                <a:solidFill>
                  <a:schemeClr val="tx1"/>
                </a:solidFill>
                <a:latin typeface="Arial" charset="0"/>
                <a:cs typeface="Arial" charset="0"/>
              </a:defRPr>
            </a:lvl1pPr>
            <a:lvl2pPr marL="1158478" indent="-445569" eaLnBrk="0" hangingPunct="0">
              <a:spcBef>
                <a:spcPct val="30000"/>
              </a:spcBef>
              <a:defRPr sz="2000">
                <a:solidFill>
                  <a:schemeClr val="tx1"/>
                </a:solidFill>
                <a:latin typeface="Arial" charset="0"/>
                <a:cs typeface="Arial" charset="0"/>
              </a:defRPr>
            </a:lvl2pPr>
            <a:lvl3pPr marL="1782275" indent="-356454" eaLnBrk="0" hangingPunct="0">
              <a:spcBef>
                <a:spcPct val="30000"/>
              </a:spcBef>
              <a:defRPr sz="2000">
                <a:solidFill>
                  <a:schemeClr val="tx1"/>
                </a:solidFill>
                <a:latin typeface="Arial" charset="0"/>
                <a:cs typeface="Arial" charset="0"/>
              </a:defRPr>
            </a:lvl3pPr>
            <a:lvl4pPr marL="2495185" indent="-356454" eaLnBrk="0" hangingPunct="0">
              <a:spcBef>
                <a:spcPct val="30000"/>
              </a:spcBef>
              <a:defRPr sz="2000">
                <a:solidFill>
                  <a:schemeClr val="tx1"/>
                </a:solidFill>
                <a:latin typeface="Arial" charset="0"/>
                <a:cs typeface="Arial" charset="0"/>
              </a:defRPr>
            </a:lvl4pPr>
            <a:lvl5pPr marL="3208097" indent="-356454" eaLnBrk="0" hangingPunct="0">
              <a:spcBef>
                <a:spcPct val="30000"/>
              </a:spcBef>
              <a:defRPr sz="2000">
                <a:solidFill>
                  <a:schemeClr val="tx1"/>
                </a:solidFill>
                <a:latin typeface="Arial" charset="0"/>
                <a:cs typeface="Arial" charset="0"/>
              </a:defRPr>
            </a:lvl5pPr>
            <a:lvl6pPr marL="3921006" indent="-356454" eaLnBrk="0" fontAlgn="base" hangingPunct="0">
              <a:spcBef>
                <a:spcPct val="30000"/>
              </a:spcBef>
              <a:spcAft>
                <a:spcPct val="0"/>
              </a:spcAft>
              <a:defRPr sz="2000">
                <a:solidFill>
                  <a:schemeClr val="tx1"/>
                </a:solidFill>
                <a:latin typeface="Arial" charset="0"/>
                <a:cs typeface="Arial" charset="0"/>
              </a:defRPr>
            </a:lvl6pPr>
            <a:lvl7pPr marL="4633917" indent="-356454" eaLnBrk="0" fontAlgn="base" hangingPunct="0">
              <a:spcBef>
                <a:spcPct val="30000"/>
              </a:spcBef>
              <a:spcAft>
                <a:spcPct val="0"/>
              </a:spcAft>
              <a:defRPr sz="2000">
                <a:solidFill>
                  <a:schemeClr val="tx1"/>
                </a:solidFill>
                <a:latin typeface="Arial" charset="0"/>
                <a:cs typeface="Arial" charset="0"/>
              </a:defRPr>
            </a:lvl7pPr>
            <a:lvl8pPr marL="5346826" indent="-356454" eaLnBrk="0" fontAlgn="base" hangingPunct="0">
              <a:spcBef>
                <a:spcPct val="30000"/>
              </a:spcBef>
              <a:spcAft>
                <a:spcPct val="0"/>
              </a:spcAft>
              <a:defRPr sz="2000">
                <a:solidFill>
                  <a:schemeClr val="tx1"/>
                </a:solidFill>
                <a:latin typeface="Arial" charset="0"/>
                <a:cs typeface="Arial" charset="0"/>
              </a:defRPr>
            </a:lvl8pPr>
            <a:lvl9pPr marL="6059738" indent="-356454" eaLnBrk="0" fontAlgn="base" hangingPunct="0">
              <a:spcBef>
                <a:spcPct val="30000"/>
              </a:spcBef>
              <a:spcAft>
                <a:spcPct val="0"/>
              </a:spcAft>
              <a:defRPr sz="2000">
                <a:solidFill>
                  <a:schemeClr val="tx1"/>
                </a:solidFill>
                <a:latin typeface="Arial" charset="0"/>
                <a:cs typeface="Arial" charset="0"/>
              </a:defRPr>
            </a:lvl9pPr>
          </a:lstStyle>
          <a:p>
            <a:pPr defTabSz="1141828"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141828"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735013" y="835025"/>
            <a:ext cx="7408862" cy="4167188"/>
          </a:xfrm>
          <a:ln/>
        </p:spPr>
      </p:sp>
      <p:sp>
        <p:nvSpPr>
          <p:cNvPr id="59396" name="Rectangle 3"/>
          <p:cNvSpPr>
            <a:spLocks noGrp="1" noChangeArrowheads="1"/>
          </p:cNvSpPr>
          <p:nvPr>
            <p:ph type="body" idx="1"/>
          </p:nvPr>
        </p:nvSpPr>
        <p:spPr>
          <a:xfrm>
            <a:off x="1532380" y="6417184"/>
            <a:ext cx="8428081" cy="6079433"/>
          </a:xfrm>
          <a:noFill/>
        </p:spPr>
        <p:txBody>
          <a:bodyPr/>
          <a:lstStyle/>
          <a:p>
            <a:pPr>
              <a:spcBef>
                <a:spcPts val="0"/>
              </a:spcBef>
              <a:spcAft>
                <a:spcPts val="1558"/>
              </a:spcAft>
            </a:pPr>
            <a:endParaRPr lang="en-US" altLang="en-US" sz="2000" b="1" dirty="0">
              <a:latin typeface="+mn-lt"/>
            </a:endParaRPr>
          </a:p>
        </p:txBody>
      </p:sp>
      <p:sp>
        <p:nvSpPr>
          <p:cNvPr id="2" name="Date Placeholder 1"/>
          <p:cNvSpPr>
            <a:spLocks noGrp="1"/>
          </p:cNvSpPr>
          <p:nvPr>
            <p:ph type="dt" idx="10"/>
          </p:nvPr>
        </p:nvSpPr>
        <p:spPr/>
        <p:txBody>
          <a:bodyPr/>
          <a:lstStyle/>
          <a:p>
            <a:pPr defTabSz="1141828">
              <a:defRPr/>
            </a:pPr>
            <a:r>
              <a:rPr lang="en-US" sz="1700">
                <a:solidFill>
                  <a:srgbClr val="000000"/>
                </a:solidFill>
              </a:rPr>
              <a:t>6/24/2018</a:t>
            </a:r>
          </a:p>
        </p:txBody>
      </p:sp>
      <p:sp>
        <p:nvSpPr>
          <p:cNvPr id="3" name="Header Placeholder 2"/>
          <p:cNvSpPr>
            <a:spLocks noGrp="1"/>
          </p:cNvSpPr>
          <p:nvPr>
            <p:ph type="hdr" sz="quarter" idx="11"/>
          </p:nvPr>
        </p:nvSpPr>
        <p:spPr/>
        <p:txBody>
          <a:bodyPr/>
          <a:lstStyle/>
          <a:p>
            <a:pPr defTabSz="1141828">
              <a:defRPr/>
            </a:pPr>
            <a:r>
              <a:rPr lang="en-US" sz="17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141828">
              <a:defRPr/>
            </a:pPr>
            <a:r>
              <a:rPr lang="en-US" sz="1700">
                <a:solidFill>
                  <a:srgbClr val="000000"/>
                </a:solidFill>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E0A89C8C-11E0-6B2F-0CD0-CDF76C02B1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9E5E642-D05C-45AA-9CD6-63B18DE9265B}" type="slidenum">
              <a:rPr lang="en-US" altLang="en-US" smtClean="0"/>
              <a:pPr/>
              <a:t>42</a:t>
            </a:fld>
            <a:endParaRPr lang="en-US" altLang="en-US"/>
          </a:p>
        </p:txBody>
      </p:sp>
      <p:sp>
        <p:nvSpPr>
          <p:cNvPr id="93187" name="Rectangle 2">
            <a:extLst>
              <a:ext uri="{FF2B5EF4-FFF2-40B4-BE49-F238E27FC236}">
                <a16:creationId xmlns:a16="http://schemas.microsoft.com/office/drawing/2014/main" id="{2D571F61-42E3-646F-D6D7-F9F83BAA16A1}"/>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9DA85625-51B5-8964-4481-B024B1A97811}"/>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43</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1620931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A23754DF-6352-873F-27CE-581AE6F66B9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6F1886-B4B0-4E6B-B6CE-CF0212340180}" type="slidenum">
              <a:rPr lang="en-US" altLang="en-US" smtClean="0"/>
              <a:pPr/>
              <a:t>44</a:t>
            </a:fld>
            <a:endParaRPr lang="en-US" altLang="en-US"/>
          </a:p>
        </p:txBody>
      </p:sp>
      <p:sp>
        <p:nvSpPr>
          <p:cNvPr id="95235" name="Rectangle 2">
            <a:extLst>
              <a:ext uri="{FF2B5EF4-FFF2-40B4-BE49-F238E27FC236}">
                <a16:creationId xmlns:a16="http://schemas.microsoft.com/office/drawing/2014/main" id="{59D8B4D3-F15A-C3D8-5C52-C96AB7010734}"/>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16E2038F-1A9C-EEC0-39D5-C7F5AF4AA6E5}"/>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45</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5463928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DB645618-1CBB-70A7-F643-8439A25EAA2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ACE69D3-334D-4C90-9EAA-4764C2AA6F2C}" type="slidenum">
              <a:rPr lang="en-US" altLang="en-US" smtClean="0"/>
              <a:pPr/>
              <a:t>46</a:t>
            </a:fld>
            <a:endParaRPr lang="en-US" altLang="en-US"/>
          </a:p>
        </p:txBody>
      </p:sp>
      <p:sp>
        <p:nvSpPr>
          <p:cNvPr id="97283" name="Rectangle 2">
            <a:extLst>
              <a:ext uri="{FF2B5EF4-FFF2-40B4-BE49-F238E27FC236}">
                <a16:creationId xmlns:a16="http://schemas.microsoft.com/office/drawing/2014/main" id="{3F2BD9DE-29DC-F5CD-E8E9-58BBD2BBD9AF}"/>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342D105F-825F-6578-5DB0-616D952544B7}"/>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B23E0516-D5D4-F753-F3A9-3780C2090A1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00E9560-C9EC-4510-9F70-DA1E9D4C7321}" type="slidenum">
              <a:rPr lang="en-US" altLang="en-US" smtClean="0"/>
              <a:pPr/>
              <a:t>47</a:t>
            </a:fld>
            <a:endParaRPr lang="en-US" altLang="en-US"/>
          </a:p>
        </p:txBody>
      </p:sp>
      <p:sp>
        <p:nvSpPr>
          <p:cNvPr id="99331" name="Rectangle 2">
            <a:extLst>
              <a:ext uri="{FF2B5EF4-FFF2-40B4-BE49-F238E27FC236}">
                <a16:creationId xmlns:a16="http://schemas.microsoft.com/office/drawing/2014/main" id="{83D60562-4D0E-748C-0C1B-E19BB42B80E3}"/>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449F93AE-2B7D-D691-35DE-7E6A78ADA045}"/>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48</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14232045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E1A93BAD-77A8-56EC-94D5-CD5A773F49B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0599835-2A4C-44B4-817F-5840C1A1E116}" type="slidenum">
              <a:rPr lang="en-US" altLang="en-US" smtClean="0"/>
              <a:pPr/>
              <a:t>49</a:t>
            </a:fld>
            <a:endParaRPr lang="en-US" altLang="en-US"/>
          </a:p>
        </p:txBody>
      </p:sp>
      <p:sp>
        <p:nvSpPr>
          <p:cNvPr id="101379" name="Rectangle 2">
            <a:extLst>
              <a:ext uri="{FF2B5EF4-FFF2-40B4-BE49-F238E27FC236}">
                <a16:creationId xmlns:a16="http://schemas.microsoft.com/office/drawing/2014/main" id="{18B7BCA2-3ADF-2DD3-57D9-E965AF27A6B0}"/>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CDCFB919-DD68-5EAD-ED5B-571CFED27386}"/>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A2099DD7-225B-C8F9-B661-EED11615CB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2E9FE12-A0FB-43B1-8A51-13898A35C198}" type="slidenum">
              <a:rPr lang="en-US" altLang="en-US" smtClean="0"/>
              <a:pPr/>
              <a:t>50</a:t>
            </a:fld>
            <a:endParaRPr lang="en-US" altLang="en-US"/>
          </a:p>
        </p:txBody>
      </p:sp>
      <p:sp>
        <p:nvSpPr>
          <p:cNvPr id="103427" name="Rectangle 2">
            <a:extLst>
              <a:ext uri="{FF2B5EF4-FFF2-40B4-BE49-F238E27FC236}">
                <a16:creationId xmlns:a16="http://schemas.microsoft.com/office/drawing/2014/main" id="{772E4793-D89F-F8B7-53BD-91DE8E964442}"/>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10C4B99E-8EAD-4F62-5E62-4DF8E2932C6D}"/>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48F6823D-6818-6CB1-C43B-6E1970AD65D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387F30-EC30-4C0A-B5D4-F1EBB7BB5036}" type="slidenum">
              <a:rPr lang="en-US" altLang="en-US" smtClean="0"/>
              <a:pPr/>
              <a:t>51</a:t>
            </a:fld>
            <a:endParaRPr lang="en-US" altLang="en-US"/>
          </a:p>
        </p:txBody>
      </p:sp>
      <p:sp>
        <p:nvSpPr>
          <p:cNvPr id="105475" name="Rectangle 2">
            <a:extLst>
              <a:ext uri="{FF2B5EF4-FFF2-40B4-BE49-F238E27FC236}">
                <a16:creationId xmlns:a16="http://schemas.microsoft.com/office/drawing/2014/main" id="{30CA3671-2F2E-B0BC-3BA2-CAC8964D6ABF}"/>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F7420BDE-62E8-3746-7A1E-4FBB67340C83}"/>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2100">
                <a:solidFill>
                  <a:schemeClr val="tx1"/>
                </a:solidFill>
                <a:latin typeface="Arial" charset="0"/>
                <a:cs typeface="Arial" charset="0"/>
              </a:defRPr>
            </a:lvl1pPr>
            <a:lvl2pPr marL="1224447" indent="-470940" eaLnBrk="0" hangingPunct="0">
              <a:spcBef>
                <a:spcPct val="30000"/>
              </a:spcBef>
              <a:defRPr sz="2100">
                <a:solidFill>
                  <a:schemeClr val="tx1"/>
                </a:solidFill>
                <a:latin typeface="Arial" charset="0"/>
                <a:cs typeface="Arial" charset="0"/>
              </a:defRPr>
            </a:lvl2pPr>
            <a:lvl3pPr marL="1883767" indent="-376753" eaLnBrk="0" hangingPunct="0">
              <a:spcBef>
                <a:spcPct val="30000"/>
              </a:spcBef>
              <a:defRPr sz="2100">
                <a:solidFill>
                  <a:schemeClr val="tx1"/>
                </a:solidFill>
                <a:latin typeface="Arial" charset="0"/>
                <a:cs typeface="Arial" charset="0"/>
              </a:defRPr>
            </a:lvl3pPr>
            <a:lvl4pPr marL="2637272" indent="-376753" eaLnBrk="0" hangingPunct="0">
              <a:spcBef>
                <a:spcPct val="30000"/>
              </a:spcBef>
              <a:defRPr sz="2100">
                <a:solidFill>
                  <a:schemeClr val="tx1"/>
                </a:solidFill>
                <a:latin typeface="Arial" charset="0"/>
                <a:cs typeface="Arial" charset="0"/>
              </a:defRPr>
            </a:lvl4pPr>
            <a:lvl5pPr marL="3390781" indent="-376753" eaLnBrk="0" hangingPunct="0">
              <a:spcBef>
                <a:spcPct val="30000"/>
              </a:spcBef>
              <a:defRPr sz="2100">
                <a:solidFill>
                  <a:schemeClr val="tx1"/>
                </a:solidFill>
                <a:latin typeface="Arial" charset="0"/>
                <a:cs typeface="Arial" charset="0"/>
              </a:defRPr>
            </a:lvl5pPr>
            <a:lvl6pPr marL="4144288" indent="-376753" eaLnBrk="0" fontAlgn="base" hangingPunct="0">
              <a:spcBef>
                <a:spcPct val="30000"/>
              </a:spcBef>
              <a:spcAft>
                <a:spcPct val="0"/>
              </a:spcAft>
              <a:defRPr sz="2100">
                <a:solidFill>
                  <a:schemeClr val="tx1"/>
                </a:solidFill>
                <a:latin typeface="Arial" charset="0"/>
                <a:cs typeface="Arial" charset="0"/>
              </a:defRPr>
            </a:lvl6pPr>
            <a:lvl7pPr marL="4897797" indent="-376753" eaLnBrk="0" fontAlgn="base" hangingPunct="0">
              <a:spcBef>
                <a:spcPct val="30000"/>
              </a:spcBef>
              <a:spcAft>
                <a:spcPct val="0"/>
              </a:spcAft>
              <a:defRPr sz="2100">
                <a:solidFill>
                  <a:schemeClr val="tx1"/>
                </a:solidFill>
                <a:latin typeface="Arial" charset="0"/>
                <a:cs typeface="Arial" charset="0"/>
              </a:defRPr>
            </a:lvl7pPr>
            <a:lvl8pPr marL="5651302" indent="-376753" eaLnBrk="0" fontAlgn="base" hangingPunct="0">
              <a:spcBef>
                <a:spcPct val="30000"/>
              </a:spcBef>
              <a:spcAft>
                <a:spcPct val="0"/>
              </a:spcAft>
              <a:defRPr sz="2100">
                <a:solidFill>
                  <a:schemeClr val="tx1"/>
                </a:solidFill>
                <a:latin typeface="Arial" charset="0"/>
                <a:cs typeface="Arial" charset="0"/>
              </a:defRPr>
            </a:lvl8pPr>
            <a:lvl9pPr marL="6404809" indent="-376753" eaLnBrk="0" fontAlgn="base" hangingPunct="0">
              <a:spcBef>
                <a:spcPct val="30000"/>
              </a:spcBef>
              <a:spcAft>
                <a:spcPct val="0"/>
              </a:spcAft>
              <a:defRPr sz="2100">
                <a:solidFill>
                  <a:schemeClr val="tx1"/>
                </a:solidFill>
                <a:latin typeface="Arial" charset="0"/>
                <a:cs typeface="Arial" charset="0"/>
              </a:defRPr>
            </a:lvl9pPr>
          </a:lstStyle>
          <a:p>
            <a:pPr defTabSz="1206849"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206849" eaLnBrk="1" hangingPunct="1">
                <a:spcBef>
                  <a:spcPct val="0"/>
                </a:spcBef>
                <a:defRPr/>
              </a:pPr>
              <a:t>5</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735013" y="835025"/>
            <a:ext cx="7408862" cy="4167188"/>
          </a:xfrm>
          <a:ln/>
        </p:spPr>
      </p:sp>
      <p:sp>
        <p:nvSpPr>
          <p:cNvPr id="59396" name="Rectangle 3"/>
          <p:cNvSpPr>
            <a:spLocks noGrp="1" noChangeArrowheads="1"/>
          </p:cNvSpPr>
          <p:nvPr>
            <p:ph type="body" idx="1"/>
          </p:nvPr>
        </p:nvSpPr>
        <p:spPr>
          <a:xfrm>
            <a:off x="1634539" y="6738044"/>
            <a:ext cx="8989953" cy="6383405"/>
          </a:xfrm>
          <a:noFill/>
        </p:spPr>
        <p:txBody>
          <a:bodyPr/>
          <a:lstStyle/>
          <a:p>
            <a:pPr>
              <a:spcBef>
                <a:spcPts val="0"/>
              </a:spcBef>
              <a:spcAft>
                <a:spcPts val="1646"/>
              </a:spcAft>
            </a:pPr>
            <a:endParaRPr lang="en-US" altLang="en-US" sz="2100" b="1" dirty="0">
              <a:latin typeface="+mn-lt"/>
            </a:endParaRPr>
          </a:p>
        </p:txBody>
      </p:sp>
      <p:sp>
        <p:nvSpPr>
          <p:cNvPr id="3" name="Header Placeholder 2"/>
          <p:cNvSpPr>
            <a:spLocks noGrp="1"/>
          </p:cNvSpPr>
          <p:nvPr>
            <p:ph type="hdr" sz="quarter" idx="11"/>
          </p:nvPr>
        </p:nvSpPr>
        <p:spPr/>
        <p:txBody>
          <a:bodyPr/>
          <a:lstStyle/>
          <a:p>
            <a:pPr defTabSz="1206849">
              <a:defRPr/>
            </a:pPr>
            <a:r>
              <a:rPr lang="en-US" sz="16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206849">
              <a:defRPr/>
            </a:pPr>
            <a:r>
              <a:rPr lang="en-US" sz="1600">
                <a:solidFill>
                  <a:srgbClr val="000000"/>
                </a:solidFill>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52</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41768288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53</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32693833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54</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39672789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55</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38300969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48F6823D-6818-6CB1-C43B-6E1970AD65D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387F30-EC30-4C0A-B5D4-F1EBB7BB5036}" type="slidenum">
              <a:rPr lang="en-US" altLang="en-US" smtClean="0"/>
              <a:pPr/>
              <a:t>56</a:t>
            </a:fld>
            <a:endParaRPr lang="en-US" altLang="en-US"/>
          </a:p>
        </p:txBody>
      </p:sp>
      <p:sp>
        <p:nvSpPr>
          <p:cNvPr id="105475" name="Rectangle 2">
            <a:extLst>
              <a:ext uri="{FF2B5EF4-FFF2-40B4-BE49-F238E27FC236}">
                <a16:creationId xmlns:a16="http://schemas.microsoft.com/office/drawing/2014/main" id="{30CA3671-2F2E-B0BC-3BA2-CAC8964D6ABF}"/>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F7420BDE-62E8-3746-7A1E-4FBB67340C83}"/>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0710259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57</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24704481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C599EFB9-13D6-DF44-4B92-5ECEED5FC74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876C731-06FF-4369-96E5-E5DD2D1ED676}" type="slidenum">
              <a:rPr lang="en-US" altLang="en-US" smtClean="0"/>
              <a:pPr/>
              <a:t>58</a:t>
            </a:fld>
            <a:endParaRPr lang="en-US" altLang="en-US"/>
          </a:p>
        </p:txBody>
      </p:sp>
      <p:sp>
        <p:nvSpPr>
          <p:cNvPr id="117763" name="Rectangle 2">
            <a:extLst>
              <a:ext uri="{FF2B5EF4-FFF2-40B4-BE49-F238E27FC236}">
                <a16:creationId xmlns:a16="http://schemas.microsoft.com/office/drawing/2014/main" id="{988F055A-32A4-90DE-8E67-37DCD600DDFC}"/>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10BB9946-48A4-455C-DF58-12EB8DE3944A}"/>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C599EFB9-13D6-DF44-4B92-5ECEED5FC74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876C731-06FF-4369-96E5-E5DD2D1ED676}" type="slidenum">
              <a:rPr lang="en-US" altLang="en-US" smtClean="0"/>
              <a:pPr/>
              <a:t>59</a:t>
            </a:fld>
            <a:endParaRPr lang="en-US" altLang="en-US"/>
          </a:p>
        </p:txBody>
      </p:sp>
      <p:sp>
        <p:nvSpPr>
          <p:cNvPr id="117763" name="Rectangle 2">
            <a:extLst>
              <a:ext uri="{FF2B5EF4-FFF2-40B4-BE49-F238E27FC236}">
                <a16:creationId xmlns:a16="http://schemas.microsoft.com/office/drawing/2014/main" id="{988F055A-32A4-90DE-8E67-37DCD600DDFC}"/>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10BB9946-48A4-455C-DF58-12EB8DE3944A}"/>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75F61942-0E7A-C18D-6737-98BC46BB8CD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066E0B-C45C-464C-B43B-5D803D0C2016}" type="slidenum">
              <a:rPr lang="en-US" altLang="en-US" smtClean="0"/>
              <a:pPr/>
              <a:t>60</a:t>
            </a:fld>
            <a:endParaRPr lang="en-US" altLang="en-US"/>
          </a:p>
        </p:txBody>
      </p:sp>
      <p:sp>
        <p:nvSpPr>
          <p:cNvPr id="119811" name="Rectangle 2">
            <a:extLst>
              <a:ext uri="{FF2B5EF4-FFF2-40B4-BE49-F238E27FC236}">
                <a16:creationId xmlns:a16="http://schemas.microsoft.com/office/drawing/2014/main" id="{D386985D-6EF8-99E2-FF79-C81C920A92FF}"/>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7ECC6677-D272-85FC-DF70-BE55D1CE610D}"/>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913F002C-F861-0FBA-6DA9-12A9C218915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CE34157-7207-43AF-8CB3-4C463A9F7DF7}" type="slidenum">
              <a:rPr lang="en-US" altLang="en-US" smtClean="0"/>
              <a:pPr/>
              <a:t>61</a:t>
            </a:fld>
            <a:endParaRPr lang="en-US" altLang="en-US"/>
          </a:p>
        </p:txBody>
      </p:sp>
      <p:sp>
        <p:nvSpPr>
          <p:cNvPr id="126979" name="Rectangle 2">
            <a:extLst>
              <a:ext uri="{FF2B5EF4-FFF2-40B4-BE49-F238E27FC236}">
                <a16:creationId xmlns:a16="http://schemas.microsoft.com/office/drawing/2014/main" id="{FBC79C7C-3452-D546-1849-1DE87934E385}"/>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8825CE4B-60A5-EE90-47C4-36B8C65551D9}"/>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1223789" indent="-469399">
              <a:spcBef>
                <a:spcPct val="30000"/>
              </a:spcBef>
              <a:defRPr sz="1700">
                <a:solidFill>
                  <a:schemeClr val="tx1"/>
                </a:solidFill>
                <a:latin typeface="Arial" panose="020B0604020202020204" pitchFamily="34" charset="0"/>
                <a:cs typeface="Arial" panose="020B0604020202020204" pitchFamily="34" charset="0"/>
              </a:defRPr>
            </a:lvl2pPr>
            <a:lvl3pPr marL="1883883" indent="-375101">
              <a:spcBef>
                <a:spcPct val="30000"/>
              </a:spcBef>
              <a:defRPr sz="1700">
                <a:solidFill>
                  <a:schemeClr val="tx1"/>
                </a:solidFill>
                <a:latin typeface="Arial" panose="020B0604020202020204" pitchFamily="34" charset="0"/>
                <a:cs typeface="Arial" panose="020B0604020202020204" pitchFamily="34" charset="0"/>
              </a:defRPr>
            </a:lvl3pPr>
            <a:lvl4pPr marL="2636177" indent="-375101">
              <a:spcBef>
                <a:spcPct val="30000"/>
              </a:spcBef>
              <a:defRPr sz="1700">
                <a:solidFill>
                  <a:schemeClr val="tx1"/>
                </a:solidFill>
                <a:latin typeface="Arial" panose="020B0604020202020204" pitchFamily="34" charset="0"/>
                <a:cs typeface="Arial" panose="020B0604020202020204" pitchFamily="34" charset="0"/>
              </a:defRPr>
            </a:lvl4pPr>
            <a:lvl5pPr marL="3390569" indent="-375101">
              <a:spcBef>
                <a:spcPct val="30000"/>
              </a:spcBef>
              <a:defRPr sz="1700">
                <a:solidFill>
                  <a:schemeClr val="tx1"/>
                </a:solidFill>
                <a:latin typeface="Arial" panose="020B0604020202020204" pitchFamily="34" charset="0"/>
                <a:cs typeface="Arial" panose="020B0604020202020204" pitchFamily="34" charset="0"/>
              </a:defRPr>
            </a:lvl5pPr>
            <a:lvl6pPr marL="3994083" indent="-375101"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4597595" indent="-375101"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5201109" indent="-375101"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804621" indent="-375101"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1207026">
              <a:spcBef>
                <a:spcPct val="0"/>
              </a:spcBef>
              <a:defRPr/>
            </a:pPr>
            <a:fld id="{F2A336B0-4F46-4FEA-BD6B-3A7DD238EB45}" type="slidenum">
              <a:rPr lang="en-US" altLang="en-US" sz="2100">
                <a:solidFill>
                  <a:srgbClr val="000000"/>
                </a:solidFill>
                <a:latin typeface="Calibri" panose="020F0502020204030204" pitchFamily="34" charset="0"/>
                <a:cs typeface="Calibri" panose="020F0502020204030204" pitchFamily="34" charset="0"/>
              </a:rPr>
              <a:pPr defTabSz="1207026">
                <a:spcBef>
                  <a:spcPct val="0"/>
                </a:spcBef>
                <a:defRPr/>
              </a:pPr>
              <a:t>6</a:t>
            </a:fld>
            <a:endParaRPr lang="en-US" altLang="en-US" sz="21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xfrm>
            <a:off x="735013" y="835025"/>
            <a:ext cx="7408862" cy="4167188"/>
          </a:xfrm>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635296" y="6738800"/>
            <a:ext cx="8989741" cy="6382205"/>
          </a:xfrm>
        </p:spPr>
        <p:txBody>
          <a:bodyPr/>
          <a:lstStyle/>
          <a:p>
            <a:pPr>
              <a:spcBef>
                <a:spcPts val="0"/>
              </a:spcBef>
              <a:spcAft>
                <a:spcPts val="1647"/>
              </a:spcAft>
              <a:defRPr/>
            </a:pPr>
            <a:endParaRPr lang="en-US" altLang="en-US" sz="21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80708" indent="-377195">
              <a:defRPr>
                <a:solidFill>
                  <a:schemeClr val="tx1"/>
                </a:solidFill>
                <a:latin typeface="Arial" panose="020B0604020202020204" pitchFamily="34" charset="0"/>
                <a:cs typeface="Arial" panose="020B0604020202020204" pitchFamily="34" charset="0"/>
              </a:defRPr>
            </a:lvl2pPr>
            <a:lvl3pPr marL="1508782" indent="-301756">
              <a:defRPr>
                <a:solidFill>
                  <a:schemeClr val="tx1"/>
                </a:solidFill>
                <a:latin typeface="Arial" panose="020B0604020202020204" pitchFamily="34" charset="0"/>
                <a:cs typeface="Arial" panose="020B0604020202020204" pitchFamily="34" charset="0"/>
              </a:defRPr>
            </a:lvl3pPr>
            <a:lvl4pPr marL="2112295" indent="-301756">
              <a:defRPr>
                <a:solidFill>
                  <a:schemeClr val="tx1"/>
                </a:solidFill>
                <a:latin typeface="Arial" panose="020B0604020202020204" pitchFamily="34" charset="0"/>
                <a:cs typeface="Arial" panose="020B0604020202020204" pitchFamily="34" charset="0"/>
              </a:defRPr>
            </a:lvl4pPr>
            <a:lvl5pPr marL="2715809" indent="-301756">
              <a:defRPr>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07026">
              <a:defRPr/>
            </a:pPr>
            <a:r>
              <a:rPr lang="en-US" altLang="en-US" sz="18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80708" indent="-377195">
              <a:defRPr>
                <a:solidFill>
                  <a:schemeClr val="tx1"/>
                </a:solidFill>
                <a:latin typeface="Arial" panose="020B0604020202020204" pitchFamily="34" charset="0"/>
                <a:cs typeface="Arial" panose="020B0604020202020204" pitchFamily="34" charset="0"/>
              </a:defRPr>
            </a:lvl2pPr>
            <a:lvl3pPr marL="1508782" indent="-301756">
              <a:defRPr>
                <a:solidFill>
                  <a:schemeClr val="tx1"/>
                </a:solidFill>
                <a:latin typeface="Arial" panose="020B0604020202020204" pitchFamily="34" charset="0"/>
                <a:cs typeface="Arial" panose="020B0604020202020204" pitchFamily="34" charset="0"/>
              </a:defRPr>
            </a:lvl3pPr>
            <a:lvl4pPr marL="2112295" indent="-301756">
              <a:defRPr>
                <a:solidFill>
                  <a:schemeClr val="tx1"/>
                </a:solidFill>
                <a:latin typeface="Arial" panose="020B0604020202020204" pitchFamily="34" charset="0"/>
                <a:cs typeface="Arial" panose="020B0604020202020204" pitchFamily="34" charset="0"/>
              </a:defRPr>
            </a:lvl4pPr>
            <a:lvl5pPr marL="2715809" indent="-301756">
              <a:defRPr>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07026">
              <a:defRPr/>
            </a:pPr>
            <a:r>
              <a:rPr lang="en-US" altLang="en-US" sz="18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80708" indent="-377195">
              <a:defRPr>
                <a:solidFill>
                  <a:schemeClr val="tx1"/>
                </a:solidFill>
                <a:latin typeface="Arial" panose="020B0604020202020204" pitchFamily="34" charset="0"/>
                <a:cs typeface="Arial" panose="020B0604020202020204" pitchFamily="34" charset="0"/>
              </a:defRPr>
            </a:lvl2pPr>
            <a:lvl3pPr marL="1508782" indent="-301756">
              <a:defRPr>
                <a:solidFill>
                  <a:schemeClr val="tx1"/>
                </a:solidFill>
                <a:latin typeface="Arial" panose="020B0604020202020204" pitchFamily="34" charset="0"/>
                <a:cs typeface="Arial" panose="020B0604020202020204" pitchFamily="34" charset="0"/>
              </a:defRPr>
            </a:lvl3pPr>
            <a:lvl4pPr marL="2112295" indent="-301756">
              <a:defRPr>
                <a:solidFill>
                  <a:schemeClr val="tx1"/>
                </a:solidFill>
                <a:latin typeface="Arial" panose="020B0604020202020204" pitchFamily="34" charset="0"/>
                <a:cs typeface="Arial" panose="020B0604020202020204" pitchFamily="34" charset="0"/>
              </a:defRPr>
            </a:lvl4pPr>
            <a:lvl5pPr marL="2715809" indent="-301756">
              <a:defRPr>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07026">
              <a:defRPr/>
            </a:pPr>
            <a:r>
              <a:rPr lang="en-US" altLang="en-US" sz="18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62</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541338" y="757238"/>
            <a:ext cx="6719887" cy="3779837"/>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040384" y="4788599"/>
            <a:ext cx="5722112" cy="4536567"/>
          </a:xfrm>
        </p:spPr>
        <p:txBody>
          <a:bodyPr/>
          <a:lstStyle/>
          <a:p>
            <a:endParaRPr lang="en-US" altLang="en-US"/>
          </a:p>
        </p:txBody>
      </p:sp>
    </p:spTree>
    <p:extLst>
      <p:ext uri="{BB962C8B-B14F-4D97-AF65-F5344CB8AC3E}">
        <p14:creationId xmlns:p14="http://schemas.microsoft.com/office/powerpoint/2010/main" val="32261397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0B26FABB-E003-D822-5BE4-73A51EE61C0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8598497-FF35-4581-86DB-B8199FF6C212}" type="slidenum">
              <a:rPr lang="en-US" altLang="en-US" smtClean="0"/>
              <a:pPr/>
              <a:t>63</a:t>
            </a:fld>
            <a:endParaRPr lang="en-US" altLang="en-US"/>
          </a:p>
        </p:txBody>
      </p:sp>
      <p:sp>
        <p:nvSpPr>
          <p:cNvPr id="129027" name="Rectangle 2">
            <a:extLst>
              <a:ext uri="{FF2B5EF4-FFF2-40B4-BE49-F238E27FC236}">
                <a16:creationId xmlns:a16="http://schemas.microsoft.com/office/drawing/2014/main" id="{B3151B6A-239A-39D4-1C85-4648C27A4184}"/>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9B78C772-D46F-94AC-90FC-4643960DAAF6}"/>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F01A9AF2-06D1-87E3-D62E-7D8F7A468AC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FA8B842-D7FE-40A9-B8C9-0B532F4C19E7}" type="slidenum">
              <a:rPr lang="en-US" altLang="en-US" smtClean="0"/>
              <a:pPr/>
              <a:t>64</a:t>
            </a:fld>
            <a:endParaRPr lang="en-US" altLang="en-US"/>
          </a:p>
        </p:txBody>
      </p:sp>
      <p:sp>
        <p:nvSpPr>
          <p:cNvPr id="133123" name="Rectangle 2">
            <a:extLst>
              <a:ext uri="{FF2B5EF4-FFF2-40B4-BE49-F238E27FC236}">
                <a16:creationId xmlns:a16="http://schemas.microsoft.com/office/drawing/2014/main" id="{5E193C08-05E5-A3E5-FA0F-FD4D63784F75}"/>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B7705D2D-4685-ADB8-81BC-D2165789B513}"/>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C5170943-ED69-A7CD-5F94-C522A0D01ED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0971C61-8200-495F-80E5-A5D22587720F}" type="slidenum">
              <a:rPr lang="en-US" altLang="en-US" smtClean="0"/>
              <a:pPr/>
              <a:t>65</a:t>
            </a:fld>
            <a:endParaRPr lang="en-US" altLang="en-US"/>
          </a:p>
        </p:txBody>
      </p:sp>
      <p:sp>
        <p:nvSpPr>
          <p:cNvPr id="135171" name="Rectangle 2">
            <a:extLst>
              <a:ext uri="{FF2B5EF4-FFF2-40B4-BE49-F238E27FC236}">
                <a16:creationId xmlns:a16="http://schemas.microsoft.com/office/drawing/2014/main" id="{E9A84745-7D4E-22F7-75CC-719E4809FFC0}"/>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3376B55B-9EF5-B4C4-7BC3-987BC6F08986}"/>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CC0498E4-4C01-3FDE-7BF5-7BDCAF9C9B6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C14A97-ACAF-4FA2-822B-6D8980B6136E}" type="slidenum">
              <a:rPr lang="en-US" altLang="en-US" smtClean="0"/>
              <a:pPr/>
              <a:t>66</a:t>
            </a:fld>
            <a:endParaRPr lang="en-US" altLang="en-US"/>
          </a:p>
        </p:txBody>
      </p:sp>
      <p:sp>
        <p:nvSpPr>
          <p:cNvPr id="137219" name="Rectangle 2">
            <a:extLst>
              <a:ext uri="{FF2B5EF4-FFF2-40B4-BE49-F238E27FC236}">
                <a16:creationId xmlns:a16="http://schemas.microsoft.com/office/drawing/2014/main" id="{8F644FF7-D011-B7C5-A347-A35CCA173368}"/>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AAAF1B4D-C8BC-24A2-4C93-56AA0DD0B4B7}"/>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CC0498E4-4C01-3FDE-7BF5-7BDCAF9C9B6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C14A97-ACAF-4FA2-822B-6D8980B6136E}" type="slidenum">
              <a:rPr lang="en-US" altLang="en-US" smtClean="0"/>
              <a:pPr/>
              <a:t>67</a:t>
            </a:fld>
            <a:endParaRPr lang="en-US" altLang="en-US"/>
          </a:p>
        </p:txBody>
      </p:sp>
      <p:sp>
        <p:nvSpPr>
          <p:cNvPr id="137219" name="Rectangle 2">
            <a:extLst>
              <a:ext uri="{FF2B5EF4-FFF2-40B4-BE49-F238E27FC236}">
                <a16:creationId xmlns:a16="http://schemas.microsoft.com/office/drawing/2014/main" id="{8F644FF7-D011-B7C5-A347-A35CCA173368}"/>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AAAF1B4D-C8BC-24A2-4C93-56AA0DD0B4B7}"/>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7232018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CC0498E4-4C01-3FDE-7BF5-7BDCAF9C9B6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C14A97-ACAF-4FA2-822B-6D8980B6136E}" type="slidenum">
              <a:rPr lang="en-US" altLang="en-US" smtClean="0"/>
              <a:pPr/>
              <a:t>68</a:t>
            </a:fld>
            <a:endParaRPr lang="en-US" altLang="en-US"/>
          </a:p>
        </p:txBody>
      </p:sp>
      <p:sp>
        <p:nvSpPr>
          <p:cNvPr id="137219" name="Rectangle 2">
            <a:extLst>
              <a:ext uri="{FF2B5EF4-FFF2-40B4-BE49-F238E27FC236}">
                <a16:creationId xmlns:a16="http://schemas.microsoft.com/office/drawing/2014/main" id="{8F644FF7-D011-B7C5-A347-A35CCA173368}"/>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AAAF1B4D-C8BC-24A2-4C93-56AA0DD0B4B7}"/>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41552239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8263E24E-9231-53E7-ABF2-98DB61945FB3}"/>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FEFB53D1-0417-A715-11E5-9CE3A8F418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C2B270E6-9893-C965-E364-6F0C0732B2F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73D3DE-790E-47C6-A822-290452B54389}" type="slidenum">
              <a:rPr lang="en-US" altLang="en-US" sz="1400">
                <a:solidFill>
                  <a:srgbClr val="000000"/>
                </a:solidFill>
                <a:latin typeface="Calibri" panose="020F0502020204030204" pitchFamily="34" charset="0"/>
                <a:cs typeface="Calibri" panose="020F0502020204030204" pitchFamily="34" charset="0"/>
              </a:rPr>
              <a:pPr/>
              <a:t>70</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21509" name="Date Placeholder 4">
            <a:extLst>
              <a:ext uri="{FF2B5EF4-FFF2-40B4-BE49-F238E27FC236}">
                <a16:creationId xmlns:a16="http://schemas.microsoft.com/office/drawing/2014/main" id="{58363325-E822-1F3E-22E1-21E80ED3DD9F}"/>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srgbClr val="000000"/>
                </a:solidFill>
                <a:latin typeface="Calibri" panose="020F0502020204030204" pitchFamily="34" charset="0"/>
                <a:cs typeface="Calibri" panose="020F0502020204030204" pitchFamily="34" charset="0"/>
              </a:rPr>
              <a:t>6/24/2018</a:t>
            </a:r>
          </a:p>
        </p:txBody>
      </p:sp>
      <p:sp>
        <p:nvSpPr>
          <p:cNvPr id="21510" name="Header Placeholder 5">
            <a:extLst>
              <a:ext uri="{FF2B5EF4-FFF2-40B4-BE49-F238E27FC236}">
                <a16:creationId xmlns:a16="http://schemas.microsoft.com/office/drawing/2014/main" id="{9E88BF33-FE19-91A7-63CB-1C2B1826BAF6}"/>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21511" name="Footer Placeholder 6">
            <a:extLst>
              <a:ext uri="{FF2B5EF4-FFF2-40B4-BE49-F238E27FC236}">
                <a16:creationId xmlns:a16="http://schemas.microsoft.com/office/drawing/2014/main" id="{6B6FDEE2-77D0-A35C-7313-0CFB9A25F715}"/>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10144759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91ED6A7C-5005-D205-5D28-108F16D77FF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914E610-9D65-4376-B662-6A4B99038F7D}" type="slidenum">
              <a:rPr lang="en-US" altLang="en-US" smtClean="0"/>
              <a:pPr/>
              <a:t>71</a:t>
            </a:fld>
            <a:endParaRPr lang="en-US" altLang="en-US"/>
          </a:p>
        </p:txBody>
      </p:sp>
      <p:sp>
        <p:nvSpPr>
          <p:cNvPr id="139267" name="Rectangle 2">
            <a:extLst>
              <a:ext uri="{FF2B5EF4-FFF2-40B4-BE49-F238E27FC236}">
                <a16:creationId xmlns:a16="http://schemas.microsoft.com/office/drawing/2014/main" id="{F33AA066-B6EA-5CC5-881A-0A7D6FDC7DD9}"/>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00FD8EC1-FF11-69B0-0FCC-C90EE4A12FD2}"/>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7D2B2666-D5FF-90C0-62EE-FC0801130C5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8719CD-47A5-466A-8568-045576C7667A}" type="slidenum">
              <a:rPr lang="en-US" altLang="en-US" smtClean="0"/>
              <a:pPr/>
              <a:t>72</a:t>
            </a:fld>
            <a:endParaRPr lang="en-US" altLang="en-US"/>
          </a:p>
        </p:txBody>
      </p:sp>
      <p:sp>
        <p:nvSpPr>
          <p:cNvPr id="141315" name="Rectangle 2">
            <a:extLst>
              <a:ext uri="{FF2B5EF4-FFF2-40B4-BE49-F238E27FC236}">
                <a16:creationId xmlns:a16="http://schemas.microsoft.com/office/drawing/2014/main" id="{409DF6D5-53D5-5A41-BC8D-69E87E5CAAE6}"/>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1F45EFCB-252C-63A2-8174-7B66C394EF48}"/>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D62266D7-CC56-0799-99BA-BF3303AF5200}"/>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86520458-64F0-5B16-FF2D-393629F912D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9460" name="Slide Number Placeholder 3">
            <a:extLst>
              <a:ext uri="{FF2B5EF4-FFF2-40B4-BE49-F238E27FC236}">
                <a16:creationId xmlns:a16="http://schemas.microsoft.com/office/drawing/2014/main" id="{C8F07F68-EC01-8165-12CF-B17D5CD22B7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FB9E11D-A7C5-4B0D-87BE-6DB1682558DC}" type="slidenum">
              <a:rPr lang="en-US" altLang="en-US" sz="1400">
                <a:solidFill>
                  <a:srgbClr val="000000"/>
                </a:solidFill>
                <a:latin typeface="Calibri" panose="020F0502020204030204" pitchFamily="34" charset="0"/>
                <a:cs typeface="Calibri" panose="020F0502020204030204" pitchFamily="34" charset="0"/>
              </a:rPr>
              <a:pPr/>
              <a:t>8</a:t>
            </a:fld>
            <a:endParaRPr lang="en-US" altLang="en-US" sz="1400">
              <a:solidFill>
                <a:srgbClr val="000000"/>
              </a:solidFill>
              <a:latin typeface="Calibri" panose="020F0502020204030204" pitchFamily="34" charset="0"/>
              <a:cs typeface="Calibri" panose="020F0502020204030204" pitchFamily="34" charset="0"/>
            </a:endParaRPr>
          </a:p>
        </p:txBody>
      </p:sp>
      <p:sp>
        <p:nvSpPr>
          <p:cNvPr id="19461" name="Date Placeholder 4">
            <a:extLst>
              <a:ext uri="{FF2B5EF4-FFF2-40B4-BE49-F238E27FC236}">
                <a16:creationId xmlns:a16="http://schemas.microsoft.com/office/drawing/2014/main" id="{B742DF8F-7F8F-7EED-EF8A-F27ACF00E484}"/>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srgbClr val="000000"/>
                </a:solidFill>
                <a:latin typeface="Calibri" panose="020F0502020204030204" pitchFamily="34" charset="0"/>
                <a:cs typeface="Calibri" panose="020F0502020204030204" pitchFamily="34" charset="0"/>
              </a:rPr>
              <a:t>6/24/2018</a:t>
            </a:r>
          </a:p>
        </p:txBody>
      </p:sp>
      <p:sp>
        <p:nvSpPr>
          <p:cNvPr id="19462" name="Header Placeholder 5">
            <a:extLst>
              <a:ext uri="{FF2B5EF4-FFF2-40B4-BE49-F238E27FC236}">
                <a16:creationId xmlns:a16="http://schemas.microsoft.com/office/drawing/2014/main" id="{42447C5F-7FDF-5937-FAA8-949425D24204}"/>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srgbClr val="000000"/>
                </a:solidFill>
                <a:latin typeface="Calibri" panose="020F0502020204030204" pitchFamily="34" charset="0"/>
                <a:cs typeface="Calibri" panose="020F0502020204030204" pitchFamily="34" charset="0"/>
              </a:rPr>
              <a:t>Dr. Jim McGowan - Law and Grace Session 9</a:t>
            </a:r>
          </a:p>
        </p:txBody>
      </p:sp>
      <p:sp>
        <p:nvSpPr>
          <p:cNvPr id="19463" name="Footer Placeholder 6">
            <a:extLst>
              <a:ext uri="{FF2B5EF4-FFF2-40B4-BE49-F238E27FC236}">
                <a16:creationId xmlns:a16="http://schemas.microsoft.com/office/drawing/2014/main" id="{2BBF8C83-640F-F0BF-1F25-ED48DB943BCF}"/>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srgbClr val="000000"/>
                </a:solidFill>
                <a:latin typeface="Calibri" panose="020F0502020204030204" pitchFamily="34" charset="0"/>
                <a:cs typeface="Calibri" panose="020F0502020204030204" pitchFamily="34" charset="0"/>
              </a:rPr>
              <a:t>Sugar Land Bible Church</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A97C3172-D899-7E80-4C01-B24029C744C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77C3196-934F-4AAE-935F-36A444DC3CA5}" type="slidenum">
              <a:rPr lang="en-US" altLang="en-US" smtClean="0"/>
              <a:pPr/>
              <a:t>73</a:t>
            </a:fld>
            <a:endParaRPr lang="en-US" altLang="en-US"/>
          </a:p>
        </p:txBody>
      </p:sp>
      <p:sp>
        <p:nvSpPr>
          <p:cNvPr id="143363" name="Rectangle 2">
            <a:extLst>
              <a:ext uri="{FF2B5EF4-FFF2-40B4-BE49-F238E27FC236}">
                <a16:creationId xmlns:a16="http://schemas.microsoft.com/office/drawing/2014/main" id="{A5AF5009-615A-E1B6-1ED9-DABEABB78EF9}"/>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586E3456-8278-975F-7C90-0061316AD87F}"/>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1FB3D91B-9419-A8A5-610D-8CEB27A9CB4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7576FD-91D1-40BF-ACB6-ABAA5CC5C68B}" type="slidenum">
              <a:rPr lang="en-US" altLang="en-US" smtClean="0"/>
              <a:pPr/>
              <a:t>74</a:t>
            </a:fld>
            <a:endParaRPr lang="en-US" altLang="en-US"/>
          </a:p>
        </p:txBody>
      </p:sp>
      <p:sp>
        <p:nvSpPr>
          <p:cNvPr id="145411" name="Rectangle 2">
            <a:extLst>
              <a:ext uri="{FF2B5EF4-FFF2-40B4-BE49-F238E27FC236}">
                <a16:creationId xmlns:a16="http://schemas.microsoft.com/office/drawing/2014/main" id="{BD5DBF4B-32F2-B2FE-6C64-2CA687D84CE8}"/>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54C34915-7B51-B21C-8F1D-94E465A331D8}"/>
              </a:ext>
            </a:extLst>
          </p:cNvPr>
          <p:cNvSpPr>
            <a:spLocks noGrp="1" noChangeArrowheads="1"/>
          </p:cNvSpPr>
          <p:nvPr>
            <p:ph type="body" idx="1"/>
          </p:nvPr>
        </p:nvSpPr>
        <p:spPr>
          <a:xfrm>
            <a:off x="975360" y="4560570"/>
            <a:ext cx="5364480" cy="43205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96DCEEE3-A017-F426-2EB4-4EECCD8D9DEB}"/>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9420D531-7D92-F450-A600-8DE3B77CDA5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7172" name="Slide Number Placeholder 3">
            <a:extLst>
              <a:ext uri="{FF2B5EF4-FFF2-40B4-BE49-F238E27FC236}">
                <a16:creationId xmlns:a16="http://schemas.microsoft.com/office/drawing/2014/main" id="{0E898A52-5AF6-F531-DCA9-75E87193B13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A9C3DEA2-1788-4DF9-B420-05F825197777}" type="slidenum">
              <a:rPr lang="en-US" altLang="en-US" sz="1700">
                <a:solidFill>
                  <a:srgbClr val="000000"/>
                </a:solidFill>
                <a:latin typeface="Calibri" panose="020F0502020204030204" pitchFamily="34" charset="0"/>
                <a:cs typeface="Calibri" panose="020F0502020204030204" pitchFamily="34" charset="0"/>
              </a:rPr>
              <a:pPr>
                <a:spcBef>
                  <a:spcPct val="0"/>
                </a:spcBef>
              </a:pPr>
              <a:t>75</a:t>
            </a:fld>
            <a:endParaRPr lang="en-US" altLang="en-US" sz="1700">
              <a:solidFill>
                <a:srgbClr val="000000"/>
              </a:solidFill>
              <a:latin typeface="Calibri" panose="020F0502020204030204" pitchFamily="34" charset="0"/>
              <a:cs typeface="Calibri" panose="020F0502020204030204" pitchFamily="34" charset="0"/>
            </a:endParaRPr>
          </a:p>
        </p:txBody>
      </p:sp>
      <p:sp>
        <p:nvSpPr>
          <p:cNvPr id="7173" name="Footer Placeholder 4">
            <a:extLst>
              <a:ext uri="{FF2B5EF4-FFF2-40B4-BE49-F238E27FC236}">
                <a16:creationId xmlns:a16="http://schemas.microsoft.com/office/drawing/2014/main" id="{CA6F73DD-19CE-C778-89FE-9A38F8D6145A}"/>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700">
                <a:solidFill>
                  <a:srgbClr val="000000"/>
                </a:solidFill>
                <a:latin typeface="Calibri" panose="020F0502020204030204" pitchFamily="34" charset="0"/>
                <a:cs typeface="Calibri" panose="020F0502020204030204" pitchFamily="34" charset="0"/>
              </a:rPr>
              <a:t>Sugar Land Bible Church</a:t>
            </a:r>
          </a:p>
        </p:txBody>
      </p:sp>
      <p:sp>
        <p:nvSpPr>
          <p:cNvPr id="7174" name="Header Placeholder 5">
            <a:extLst>
              <a:ext uri="{FF2B5EF4-FFF2-40B4-BE49-F238E27FC236}">
                <a16:creationId xmlns:a16="http://schemas.microsoft.com/office/drawing/2014/main" id="{D804F149-2D02-DF6B-D66E-1EF7E653DA49}"/>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spcBef>
                <a:spcPct val="30000"/>
              </a:spcBef>
              <a:defRPr sz="1300">
                <a:solidFill>
                  <a:schemeClr val="tx1"/>
                </a:solidFill>
                <a:latin typeface="Arial" panose="020B0604020202020204" pitchFamily="34" charset="0"/>
                <a:cs typeface="Arial" panose="020B0604020202020204" pitchFamily="34" charset="0"/>
              </a:defRPr>
            </a:lvl1pPr>
            <a:lvl2pPr marL="980037" indent="-375905" defTabSz="1020313">
              <a:spcBef>
                <a:spcPct val="30000"/>
              </a:spcBef>
              <a:defRPr sz="1300">
                <a:solidFill>
                  <a:schemeClr val="tx1"/>
                </a:solidFill>
                <a:latin typeface="Arial" panose="020B0604020202020204" pitchFamily="34" charset="0"/>
                <a:cs typeface="Arial" panose="020B0604020202020204" pitchFamily="34" charset="0"/>
              </a:defRPr>
            </a:lvl2pPr>
            <a:lvl3pPr marL="1508654" indent="-300389" defTabSz="1020313">
              <a:spcBef>
                <a:spcPct val="30000"/>
              </a:spcBef>
              <a:defRPr sz="1300">
                <a:solidFill>
                  <a:schemeClr val="tx1"/>
                </a:solidFill>
                <a:latin typeface="Arial" panose="020B0604020202020204" pitchFamily="34" charset="0"/>
                <a:cs typeface="Arial" panose="020B0604020202020204" pitchFamily="34" charset="0"/>
              </a:defRPr>
            </a:lvl3pPr>
            <a:lvl4pPr marL="2111108" indent="-300389" defTabSz="1020313">
              <a:spcBef>
                <a:spcPct val="30000"/>
              </a:spcBef>
              <a:defRPr sz="1300">
                <a:solidFill>
                  <a:schemeClr val="tx1"/>
                </a:solidFill>
                <a:latin typeface="Arial" panose="020B0604020202020204" pitchFamily="34" charset="0"/>
                <a:cs typeface="Arial" panose="020B0604020202020204" pitchFamily="34" charset="0"/>
              </a:defRPr>
            </a:lvl4pPr>
            <a:lvl5pPr marL="2715241" indent="-300389" defTabSz="1020313">
              <a:spcBef>
                <a:spcPct val="30000"/>
              </a:spcBef>
              <a:defRPr sz="1300">
                <a:solidFill>
                  <a:schemeClr val="tx1"/>
                </a:solidFill>
                <a:latin typeface="Arial" panose="020B0604020202020204" pitchFamily="34" charset="0"/>
                <a:cs typeface="Arial" panose="020B0604020202020204" pitchFamily="34" charset="0"/>
              </a:defRPr>
            </a:lvl5pPr>
            <a:lvl6pPr marL="3198547"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681853"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4165159"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648465" indent="-300389" defTabSz="102031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1700">
                <a:solidFill>
                  <a:srgbClr val="000000"/>
                </a:solidFill>
                <a:latin typeface="Calibri" panose="020F0502020204030204" pitchFamily="34" charset="0"/>
                <a:cs typeface="Calibri" panose="020F0502020204030204" pitchFamily="34" charset="0"/>
              </a:rPr>
              <a:t>Dr. Jim McGowan - Law and Grace Session 9</a:t>
            </a:r>
          </a:p>
        </p:txBody>
      </p:sp>
      <p:sp>
        <p:nvSpPr>
          <p:cNvPr id="7175" name="Date Placeholder 1">
            <a:extLst>
              <a:ext uri="{FF2B5EF4-FFF2-40B4-BE49-F238E27FC236}">
                <a16:creationId xmlns:a16="http://schemas.microsoft.com/office/drawing/2014/main" id="{B925C9F6-F57F-9829-98AC-829EA3ED86AB}"/>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a:solidFill>
                  <a:srgbClr val="000000"/>
                </a:solidFill>
                <a:latin typeface="Calibri" panose="020F0502020204030204" pitchFamily="34" charset="0"/>
                <a:cs typeface="Calibri" panose="020F0502020204030204" pitchFamily="34" charset="0"/>
              </a:rPr>
              <a:t>6/24/2018</a:t>
            </a:r>
          </a:p>
        </p:txBody>
      </p:sp>
    </p:spTree>
    <p:extLst>
      <p:ext uri="{BB962C8B-B14F-4D97-AF65-F5344CB8AC3E}">
        <p14:creationId xmlns:p14="http://schemas.microsoft.com/office/powerpoint/2010/main" val="2930148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13B2A4C-67C7-4F56-9D1C-414B63F7D36E}"/>
              </a:ext>
            </a:extLst>
          </p:cNvPr>
          <p:cNvSpPr>
            <a:spLocks noGrp="1" noChangeArrowheads="1"/>
          </p:cNvSpPr>
          <p:nvPr>
            <p:ph type="sldNum" sz="quarter" idx="5"/>
          </p:nvPr>
        </p:nvSpPr>
        <p:spPr>
          <a:ln/>
        </p:spPr>
        <p:txBody>
          <a:bodyPr/>
          <a:lstStyle/>
          <a:p>
            <a:fld id="{66A39FD7-2D19-4C5C-9C1E-9FCB6EB49649}" type="slidenum">
              <a:rPr lang="en-US" altLang="en-US"/>
              <a:pPr/>
              <a:t>9</a:t>
            </a:fld>
            <a:endParaRPr lang="en-US" altLang="en-US"/>
          </a:p>
        </p:txBody>
      </p:sp>
      <p:sp>
        <p:nvSpPr>
          <p:cNvPr id="66562" name="Rectangle 2">
            <a:extLst>
              <a:ext uri="{FF2B5EF4-FFF2-40B4-BE49-F238E27FC236}">
                <a16:creationId xmlns:a16="http://schemas.microsoft.com/office/drawing/2014/main" id="{C034F558-A30F-4775-9303-BE2346DF5FC6}"/>
              </a:ext>
            </a:extLst>
          </p:cNvPr>
          <p:cNvSpPr>
            <a:spLocks noGrp="1" noRot="1" noChangeAspect="1" noChangeArrowheads="1" noTextEdit="1"/>
          </p:cNvSpPr>
          <p:nvPr>
            <p:ph type="sldImg"/>
          </p:nvPr>
        </p:nvSpPr>
        <p:spPr>
          <a:xfrm>
            <a:off x="457200" y="720725"/>
            <a:ext cx="6400800" cy="3600450"/>
          </a:xfrm>
          <a:ln/>
        </p:spPr>
      </p:sp>
      <p:sp>
        <p:nvSpPr>
          <p:cNvPr id="66563" name="Rectangle 3">
            <a:extLst>
              <a:ext uri="{FF2B5EF4-FFF2-40B4-BE49-F238E27FC236}">
                <a16:creationId xmlns:a16="http://schemas.microsoft.com/office/drawing/2014/main" id="{0BEAB076-2875-48D2-A7A1-521A992DAFA4}"/>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E9878A8-344D-43E9-B80A-63AEDE60B5B6}"/>
              </a:ext>
            </a:extLst>
          </p:cNvPr>
          <p:cNvSpPr>
            <a:spLocks noGrp="1" noChangeArrowheads="1"/>
          </p:cNvSpPr>
          <p:nvPr>
            <p:ph type="sldNum" sz="quarter" idx="5"/>
          </p:nvPr>
        </p:nvSpPr>
        <p:spPr>
          <a:ln/>
        </p:spPr>
        <p:txBody>
          <a:bodyPr/>
          <a:lstStyle/>
          <a:p>
            <a:fld id="{F9EA7904-2AC0-4256-B808-D14C0EB35517}" type="slidenum">
              <a:rPr lang="en-US" altLang="en-US"/>
              <a:pPr/>
              <a:t>10</a:t>
            </a:fld>
            <a:endParaRPr lang="en-US" altLang="en-US"/>
          </a:p>
        </p:txBody>
      </p:sp>
      <p:sp>
        <p:nvSpPr>
          <p:cNvPr id="68610" name="Rectangle 2">
            <a:extLst>
              <a:ext uri="{FF2B5EF4-FFF2-40B4-BE49-F238E27FC236}">
                <a16:creationId xmlns:a16="http://schemas.microsoft.com/office/drawing/2014/main" id="{9D397B19-77BE-4E6A-9FA6-0B61EE901248}"/>
              </a:ext>
            </a:extLst>
          </p:cNvPr>
          <p:cNvSpPr>
            <a:spLocks noGrp="1" noRot="1" noChangeAspect="1" noChangeArrowheads="1" noTextEdit="1"/>
          </p:cNvSpPr>
          <p:nvPr>
            <p:ph type="sldImg"/>
          </p:nvPr>
        </p:nvSpPr>
        <p:spPr>
          <a:xfrm>
            <a:off x="457200" y="720725"/>
            <a:ext cx="6400800" cy="3600450"/>
          </a:xfrm>
          <a:ln/>
        </p:spPr>
      </p:sp>
      <p:sp>
        <p:nvSpPr>
          <p:cNvPr id="68611" name="Rectangle 3">
            <a:extLst>
              <a:ext uri="{FF2B5EF4-FFF2-40B4-BE49-F238E27FC236}">
                <a16:creationId xmlns:a16="http://schemas.microsoft.com/office/drawing/2014/main" id="{797545C4-0D60-4B36-AB4E-1A9319F52F35}"/>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646671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CAB985F-F590-74CC-8665-F057C573844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C80A4D2-9D13-948E-8575-7C273E33FAF2}"/>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6EF66A6-2DE5-473C-9AA0-66A0DC1DD47D}"/>
              </a:ext>
            </a:extLst>
          </p:cNvPr>
          <p:cNvSpPr>
            <a:spLocks noGrp="1"/>
          </p:cNvSpPr>
          <p:nvPr>
            <p:ph type="sldNum" sz="quarter" idx="12"/>
          </p:nvPr>
        </p:nvSpPr>
        <p:spPr/>
        <p:txBody>
          <a:bodyPr/>
          <a:lstStyle>
            <a:lvl1pPr>
              <a:defRPr/>
            </a:lvl1pPr>
          </a:lstStyle>
          <a:p>
            <a:pPr>
              <a:defRPr/>
            </a:pPr>
            <a:fld id="{9EFBE073-5626-4987-9DEF-132943B81617}" type="slidenum">
              <a:rPr lang="en-US" altLang="en-US"/>
              <a:pPr>
                <a:defRPr/>
              </a:pPr>
              <a:t>‹#›</a:t>
            </a:fld>
            <a:endParaRPr lang="en-US" altLang="en-US"/>
          </a:p>
        </p:txBody>
      </p:sp>
    </p:spTree>
    <p:extLst>
      <p:ext uri="{BB962C8B-B14F-4D97-AF65-F5344CB8AC3E}">
        <p14:creationId xmlns:p14="http://schemas.microsoft.com/office/powerpoint/2010/main" val="177273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5D2C5F7-0287-284C-4CE9-6B15036EA766}"/>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DC30DB1-5A86-210C-725F-199971A8D2A2}"/>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C2277A57-A4E7-5C0C-DC8C-47B08E5DC78E}"/>
              </a:ext>
            </a:extLst>
          </p:cNvPr>
          <p:cNvSpPr>
            <a:spLocks noGrp="1"/>
          </p:cNvSpPr>
          <p:nvPr>
            <p:ph type="sldNum" sz="quarter" idx="12"/>
          </p:nvPr>
        </p:nvSpPr>
        <p:spPr/>
        <p:txBody>
          <a:bodyPr/>
          <a:lstStyle>
            <a:lvl1pPr>
              <a:defRPr/>
            </a:lvl1pPr>
          </a:lstStyle>
          <a:p>
            <a:pPr>
              <a:defRPr/>
            </a:pPr>
            <a:fld id="{0DDF91A9-6603-40E4-B728-EE8B60377AE3}" type="slidenum">
              <a:rPr lang="en-US" altLang="en-US"/>
              <a:pPr>
                <a:defRPr/>
              </a:pPr>
              <a:t>‹#›</a:t>
            </a:fld>
            <a:endParaRPr lang="en-US" altLang="en-US"/>
          </a:p>
        </p:txBody>
      </p:sp>
    </p:spTree>
    <p:extLst>
      <p:ext uri="{BB962C8B-B14F-4D97-AF65-F5344CB8AC3E}">
        <p14:creationId xmlns:p14="http://schemas.microsoft.com/office/powerpoint/2010/main" val="3931246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9D3B606-594F-FBF6-34B3-749B33AF85B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6CEA1EB-0399-1A27-107C-ACC6E85C39E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BE72E73-834D-4397-9DC9-13AAA5E2802D}"/>
              </a:ext>
            </a:extLst>
          </p:cNvPr>
          <p:cNvSpPr>
            <a:spLocks noGrp="1"/>
          </p:cNvSpPr>
          <p:nvPr>
            <p:ph type="sldNum" sz="quarter" idx="12"/>
          </p:nvPr>
        </p:nvSpPr>
        <p:spPr/>
        <p:txBody>
          <a:bodyPr/>
          <a:lstStyle>
            <a:lvl1pPr>
              <a:defRPr/>
            </a:lvl1pPr>
          </a:lstStyle>
          <a:p>
            <a:pPr>
              <a:defRPr/>
            </a:pPr>
            <a:fld id="{DA2C12F0-F2BB-4060-93CF-7E9AA01251B8}" type="slidenum">
              <a:rPr lang="en-US" altLang="en-US"/>
              <a:pPr>
                <a:defRPr/>
              </a:pPr>
              <a:t>‹#›</a:t>
            </a:fld>
            <a:endParaRPr lang="en-US" altLang="en-US"/>
          </a:p>
        </p:txBody>
      </p:sp>
    </p:spTree>
    <p:extLst>
      <p:ext uri="{BB962C8B-B14F-4D97-AF65-F5344CB8AC3E}">
        <p14:creationId xmlns:p14="http://schemas.microsoft.com/office/powerpoint/2010/main" val="550062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2AFB1C2-57D4-F29F-D422-433292C7FF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9CD212F2-25F2-0E81-0093-6BB4B826A87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45587A4-4BCF-DB55-E1AC-90866B2875D6}"/>
              </a:ext>
            </a:extLst>
          </p:cNvPr>
          <p:cNvSpPr>
            <a:spLocks noGrp="1"/>
          </p:cNvSpPr>
          <p:nvPr>
            <p:ph type="sldNum" sz="quarter" idx="12"/>
          </p:nvPr>
        </p:nvSpPr>
        <p:spPr/>
        <p:txBody>
          <a:bodyPr/>
          <a:lstStyle>
            <a:lvl1pPr>
              <a:defRPr/>
            </a:lvl1pPr>
          </a:lstStyle>
          <a:p>
            <a:pPr>
              <a:defRPr/>
            </a:pPr>
            <a:fld id="{4471D696-1DED-4CB4-B039-08ADF8197858}" type="slidenum">
              <a:rPr lang="en-US" altLang="en-US"/>
              <a:pPr>
                <a:defRPr/>
              </a:pPr>
              <a:t>‹#›</a:t>
            </a:fld>
            <a:endParaRPr lang="en-US" altLang="en-US"/>
          </a:p>
        </p:txBody>
      </p:sp>
    </p:spTree>
    <p:extLst>
      <p:ext uri="{BB962C8B-B14F-4D97-AF65-F5344CB8AC3E}">
        <p14:creationId xmlns:p14="http://schemas.microsoft.com/office/powerpoint/2010/main" val="1754460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26DCBC-EF90-BABE-A822-B46EF187235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B86B0DDF-B358-64F3-3DD5-43F894F6AADC}"/>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84620E49-648A-DDE5-E655-8D411F6F551F}"/>
              </a:ext>
            </a:extLst>
          </p:cNvPr>
          <p:cNvSpPr>
            <a:spLocks noGrp="1"/>
          </p:cNvSpPr>
          <p:nvPr>
            <p:ph type="sldNum" sz="quarter" idx="12"/>
          </p:nvPr>
        </p:nvSpPr>
        <p:spPr/>
        <p:txBody>
          <a:bodyPr/>
          <a:lstStyle>
            <a:lvl1pPr>
              <a:defRPr/>
            </a:lvl1pPr>
          </a:lstStyle>
          <a:p>
            <a:pPr>
              <a:defRPr/>
            </a:pPr>
            <a:fld id="{4DA9172D-F0F0-45D0-BC2E-D8AE5CD8A366}" type="slidenum">
              <a:rPr lang="en-US" altLang="en-US"/>
              <a:pPr>
                <a:defRPr/>
              </a:pPr>
              <a:t>‹#›</a:t>
            </a:fld>
            <a:endParaRPr lang="en-US" altLang="en-US"/>
          </a:p>
        </p:txBody>
      </p:sp>
    </p:spTree>
    <p:extLst>
      <p:ext uri="{BB962C8B-B14F-4D97-AF65-F5344CB8AC3E}">
        <p14:creationId xmlns:p14="http://schemas.microsoft.com/office/powerpoint/2010/main" val="576935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2594C1-2623-2D70-8B9C-DF4EC1C70442}"/>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83F44754-8DD2-6BB0-7B72-4FA8301D2D1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8FC3194-8894-4876-80B3-C3BF0467078D}"/>
              </a:ext>
            </a:extLst>
          </p:cNvPr>
          <p:cNvSpPr>
            <a:spLocks noGrp="1"/>
          </p:cNvSpPr>
          <p:nvPr>
            <p:ph type="sldNum" sz="quarter" idx="12"/>
          </p:nvPr>
        </p:nvSpPr>
        <p:spPr/>
        <p:txBody>
          <a:bodyPr/>
          <a:lstStyle>
            <a:lvl1pPr>
              <a:defRPr/>
            </a:lvl1pPr>
          </a:lstStyle>
          <a:p>
            <a:pPr>
              <a:defRPr/>
            </a:pPr>
            <a:fld id="{F00D609C-4214-4BF5-AE63-BD367D766668}" type="slidenum">
              <a:rPr lang="en-US" altLang="en-US"/>
              <a:pPr>
                <a:defRPr/>
              </a:pPr>
              <a:t>‹#›</a:t>
            </a:fld>
            <a:endParaRPr lang="en-US" altLang="en-US"/>
          </a:p>
        </p:txBody>
      </p:sp>
    </p:spTree>
    <p:extLst>
      <p:ext uri="{BB962C8B-B14F-4D97-AF65-F5344CB8AC3E}">
        <p14:creationId xmlns:p14="http://schemas.microsoft.com/office/powerpoint/2010/main" val="3486027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24B927F-A43F-4596-4554-70D5EB6DCB97}"/>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D2B5F965-E698-B404-6BBE-9C5F135D914B}"/>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DC0A2470-E80E-8B17-D0BE-BD3FF289BEF8}"/>
              </a:ext>
            </a:extLst>
          </p:cNvPr>
          <p:cNvSpPr>
            <a:spLocks noGrp="1"/>
          </p:cNvSpPr>
          <p:nvPr>
            <p:ph type="sldNum" sz="quarter" idx="12"/>
          </p:nvPr>
        </p:nvSpPr>
        <p:spPr/>
        <p:txBody>
          <a:bodyPr/>
          <a:lstStyle>
            <a:lvl1pPr>
              <a:defRPr/>
            </a:lvl1pPr>
          </a:lstStyle>
          <a:p>
            <a:pPr>
              <a:defRPr/>
            </a:pPr>
            <a:fld id="{96394480-45DC-4C33-95CC-6653ED6FEC47}" type="slidenum">
              <a:rPr lang="en-US" altLang="en-US"/>
              <a:pPr>
                <a:defRPr/>
              </a:pPr>
              <a:t>‹#›</a:t>
            </a:fld>
            <a:endParaRPr lang="en-US" altLang="en-US"/>
          </a:p>
        </p:txBody>
      </p:sp>
    </p:spTree>
    <p:extLst>
      <p:ext uri="{BB962C8B-B14F-4D97-AF65-F5344CB8AC3E}">
        <p14:creationId xmlns:p14="http://schemas.microsoft.com/office/powerpoint/2010/main" val="1731379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CD177923-6E5B-316C-6D6B-BDA5C8321FA7}"/>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FD2EFD1D-49D8-F616-7193-FC6206D7A95C}"/>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BA69713A-8FA1-8095-01AB-18CDDE084B2E}"/>
              </a:ext>
            </a:extLst>
          </p:cNvPr>
          <p:cNvSpPr>
            <a:spLocks noGrp="1"/>
          </p:cNvSpPr>
          <p:nvPr>
            <p:ph type="sldNum" sz="quarter" idx="12"/>
          </p:nvPr>
        </p:nvSpPr>
        <p:spPr/>
        <p:txBody>
          <a:bodyPr/>
          <a:lstStyle>
            <a:lvl1pPr>
              <a:defRPr/>
            </a:lvl1pPr>
          </a:lstStyle>
          <a:p>
            <a:pPr>
              <a:defRPr/>
            </a:pPr>
            <a:fld id="{EDF3C1ED-D2DA-45C5-8098-A27CE0532EA5}" type="slidenum">
              <a:rPr lang="en-US" altLang="en-US"/>
              <a:pPr>
                <a:defRPr/>
              </a:pPr>
              <a:t>‹#›</a:t>
            </a:fld>
            <a:endParaRPr lang="en-US" altLang="en-US"/>
          </a:p>
        </p:txBody>
      </p:sp>
    </p:spTree>
    <p:extLst>
      <p:ext uri="{BB962C8B-B14F-4D97-AF65-F5344CB8AC3E}">
        <p14:creationId xmlns:p14="http://schemas.microsoft.com/office/powerpoint/2010/main" val="3666554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2A5CD867-E1A3-B3D0-84A2-F66508B612A4}"/>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7ACF404B-8A06-E5B3-5197-35922DA72021}"/>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E592955D-5253-10E2-D4AD-4B41698F84DF}"/>
              </a:ext>
            </a:extLst>
          </p:cNvPr>
          <p:cNvSpPr>
            <a:spLocks noGrp="1"/>
          </p:cNvSpPr>
          <p:nvPr>
            <p:ph type="sldNum" sz="quarter" idx="12"/>
          </p:nvPr>
        </p:nvSpPr>
        <p:spPr/>
        <p:txBody>
          <a:bodyPr/>
          <a:lstStyle>
            <a:lvl1pPr>
              <a:defRPr/>
            </a:lvl1pPr>
          </a:lstStyle>
          <a:p>
            <a:pPr>
              <a:defRPr/>
            </a:pPr>
            <a:fld id="{6A9AD5B3-079C-4FDB-BF7A-070014D965A1}" type="slidenum">
              <a:rPr lang="en-US" altLang="en-US"/>
              <a:pPr>
                <a:defRPr/>
              </a:pPr>
              <a:t>‹#›</a:t>
            </a:fld>
            <a:endParaRPr lang="en-US" altLang="en-US"/>
          </a:p>
        </p:txBody>
      </p:sp>
    </p:spTree>
    <p:extLst>
      <p:ext uri="{BB962C8B-B14F-4D97-AF65-F5344CB8AC3E}">
        <p14:creationId xmlns:p14="http://schemas.microsoft.com/office/powerpoint/2010/main" val="4112176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1C4F498-F7C1-BAFF-7D9E-A2C5B829940F}"/>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C4E17C0E-0744-6CD4-16AD-F4A332062674}"/>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CE7A79D1-50A7-F50D-DA35-B5E6C223C0D8}"/>
              </a:ext>
            </a:extLst>
          </p:cNvPr>
          <p:cNvSpPr>
            <a:spLocks noGrp="1"/>
          </p:cNvSpPr>
          <p:nvPr>
            <p:ph type="sldNum" sz="quarter" idx="12"/>
          </p:nvPr>
        </p:nvSpPr>
        <p:spPr/>
        <p:txBody>
          <a:bodyPr/>
          <a:lstStyle>
            <a:lvl1pPr>
              <a:defRPr/>
            </a:lvl1pPr>
          </a:lstStyle>
          <a:p>
            <a:pPr>
              <a:defRPr/>
            </a:pPr>
            <a:fld id="{57135EC6-E264-426E-949B-4746308AC7C0}" type="slidenum">
              <a:rPr lang="en-US" altLang="en-US"/>
              <a:pPr>
                <a:defRPr/>
              </a:pPr>
              <a:t>‹#›</a:t>
            </a:fld>
            <a:endParaRPr lang="en-US" altLang="en-US"/>
          </a:p>
        </p:txBody>
      </p:sp>
    </p:spTree>
    <p:extLst>
      <p:ext uri="{BB962C8B-B14F-4D97-AF65-F5344CB8AC3E}">
        <p14:creationId xmlns:p14="http://schemas.microsoft.com/office/powerpoint/2010/main" val="4129398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001DDB9-907A-9B1F-23FF-AF512C859045}"/>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759EBEE4-6743-3F27-E8EA-DE9852BF465C}"/>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EFC83776-B7D2-715F-2414-9C1FA4E620C7}"/>
              </a:ext>
            </a:extLst>
          </p:cNvPr>
          <p:cNvSpPr>
            <a:spLocks noGrp="1"/>
          </p:cNvSpPr>
          <p:nvPr>
            <p:ph type="sldNum" sz="quarter" idx="12"/>
          </p:nvPr>
        </p:nvSpPr>
        <p:spPr/>
        <p:txBody>
          <a:bodyPr/>
          <a:lstStyle>
            <a:lvl1pPr>
              <a:defRPr/>
            </a:lvl1pPr>
          </a:lstStyle>
          <a:p>
            <a:pPr>
              <a:defRPr/>
            </a:pPr>
            <a:fld id="{CCCBB027-EC0A-4D70-A1E7-4B8C9BA3FD18}" type="slidenum">
              <a:rPr lang="en-US" altLang="en-US"/>
              <a:pPr>
                <a:defRPr/>
              </a:pPr>
              <a:t>‹#›</a:t>
            </a:fld>
            <a:endParaRPr lang="en-US" altLang="en-US"/>
          </a:p>
        </p:txBody>
      </p:sp>
    </p:spTree>
    <p:extLst>
      <p:ext uri="{BB962C8B-B14F-4D97-AF65-F5344CB8AC3E}">
        <p14:creationId xmlns:p14="http://schemas.microsoft.com/office/powerpoint/2010/main" val="1755507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C243A2-0ED6-8F49-D790-FB1FA7CB055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F7951E44-2514-D762-989B-5BDD14A1ADC4}"/>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51363A7-5FA9-F3F2-D28D-F8E40B244F1D}"/>
              </a:ext>
            </a:extLst>
          </p:cNvPr>
          <p:cNvSpPr>
            <a:spLocks noGrp="1"/>
          </p:cNvSpPr>
          <p:nvPr>
            <p:ph type="sldNum" sz="quarter" idx="12"/>
          </p:nvPr>
        </p:nvSpPr>
        <p:spPr/>
        <p:txBody>
          <a:bodyPr/>
          <a:lstStyle>
            <a:lvl1pPr>
              <a:defRPr/>
            </a:lvl1pPr>
          </a:lstStyle>
          <a:p>
            <a:pPr>
              <a:defRPr/>
            </a:pPr>
            <a:fld id="{2030C29E-DB4D-43F8-89D6-2F7F52775C04}" type="slidenum">
              <a:rPr lang="en-US" altLang="en-US"/>
              <a:pPr>
                <a:defRPr/>
              </a:pPr>
              <a:t>‹#›</a:t>
            </a:fld>
            <a:endParaRPr lang="en-US" altLang="en-US"/>
          </a:p>
        </p:txBody>
      </p:sp>
    </p:spTree>
    <p:extLst>
      <p:ext uri="{BB962C8B-B14F-4D97-AF65-F5344CB8AC3E}">
        <p14:creationId xmlns:p14="http://schemas.microsoft.com/office/powerpoint/2010/main" val="3695967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696FBA0-0004-9F84-6727-3B3C6BDD516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42D99019-D1D5-52B6-E8AB-EF97B94D55B7}"/>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A02337DD-429D-DF45-0624-8F44D28A2E6E}"/>
              </a:ext>
            </a:extLst>
          </p:cNvPr>
          <p:cNvSpPr>
            <a:spLocks noGrp="1"/>
          </p:cNvSpPr>
          <p:nvPr>
            <p:ph type="sldNum" sz="quarter" idx="12"/>
          </p:nvPr>
        </p:nvSpPr>
        <p:spPr/>
        <p:txBody>
          <a:bodyPr/>
          <a:lstStyle>
            <a:lvl1pPr>
              <a:defRPr/>
            </a:lvl1pPr>
          </a:lstStyle>
          <a:p>
            <a:pPr>
              <a:defRPr/>
            </a:pPr>
            <a:fld id="{CDB0B166-D656-48AC-BBFC-A7C9369A239A}" type="slidenum">
              <a:rPr lang="en-US" altLang="en-US"/>
              <a:pPr>
                <a:defRPr/>
              </a:pPr>
              <a:t>‹#›</a:t>
            </a:fld>
            <a:endParaRPr lang="en-US" altLang="en-US"/>
          </a:p>
        </p:txBody>
      </p:sp>
    </p:spTree>
    <p:extLst>
      <p:ext uri="{BB962C8B-B14F-4D97-AF65-F5344CB8AC3E}">
        <p14:creationId xmlns:p14="http://schemas.microsoft.com/office/powerpoint/2010/main" val="3545693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4123DDD-10C5-E44E-6D05-ECC9615C9927}"/>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8902D960-F0D6-618A-22E7-0EAD5814CB37}"/>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C036080-7BCA-93DD-E158-35432DB99D5C}"/>
              </a:ext>
            </a:extLst>
          </p:cNvPr>
          <p:cNvSpPr>
            <a:spLocks noGrp="1"/>
          </p:cNvSpPr>
          <p:nvPr>
            <p:ph type="sldNum" sz="quarter" idx="12"/>
          </p:nvPr>
        </p:nvSpPr>
        <p:spPr/>
        <p:txBody>
          <a:bodyPr/>
          <a:lstStyle>
            <a:lvl1pPr>
              <a:defRPr/>
            </a:lvl1pPr>
          </a:lstStyle>
          <a:p>
            <a:pPr>
              <a:defRPr/>
            </a:pPr>
            <a:fld id="{28C83426-13D7-41F7-8B02-1367C6EFD5E7}" type="slidenum">
              <a:rPr lang="en-US" altLang="en-US"/>
              <a:pPr>
                <a:defRPr/>
              </a:pPr>
              <a:t>‹#›</a:t>
            </a:fld>
            <a:endParaRPr lang="en-US" altLang="en-US"/>
          </a:p>
        </p:txBody>
      </p:sp>
    </p:spTree>
    <p:extLst>
      <p:ext uri="{BB962C8B-B14F-4D97-AF65-F5344CB8AC3E}">
        <p14:creationId xmlns:p14="http://schemas.microsoft.com/office/powerpoint/2010/main" val="3817375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7F31331-3285-BAF6-226C-5F4175741C1A}"/>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736FB6C1-7C66-1B10-E608-608CF9B4428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F077D94-4574-A23E-7369-A2B4F8D6929F}"/>
              </a:ext>
            </a:extLst>
          </p:cNvPr>
          <p:cNvSpPr>
            <a:spLocks noGrp="1"/>
          </p:cNvSpPr>
          <p:nvPr>
            <p:ph type="sldNum" sz="quarter" idx="12"/>
          </p:nvPr>
        </p:nvSpPr>
        <p:spPr/>
        <p:txBody>
          <a:bodyPr/>
          <a:lstStyle>
            <a:lvl1pPr>
              <a:defRPr/>
            </a:lvl1pPr>
          </a:lstStyle>
          <a:p>
            <a:pPr>
              <a:defRPr/>
            </a:pPr>
            <a:fld id="{D70A0508-C02A-426E-8F93-F15ACC677126}" type="slidenum">
              <a:rPr lang="en-US" altLang="en-US"/>
              <a:pPr>
                <a:defRPr/>
              </a:pPr>
              <a:t>‹#›</a:t>
            </a:fld>
            <a:endParaRPr lang="en-US" altLang="en-US"/>
          </a:p>
        </p:txBody>
      </p:sp>
    </p:spTree>
    <p:extLst>
      <p:ext uri="{BB962C8B-B14F-4D97-AF65-F5344CB8AC3E}">
        <p14:creationId xmlns:p14="http://schemas.microsoft.com/office/powerpoint/2010/main" val="1004655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E951912-A3CF-F098-ED1E-44D8236789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ABB2C411-3003-6876-16B9-5AB3843D5DE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4EDB75E-1F3F-D2F4-47C6-ED675714D5F6}"/>
              </a:ext>
            </a:extLst>
          </p:cNvPr>
          <p:cNvSpPr>
            <a:spLocks noGrp="1"/>
          </p:cNvSpPr>
          <p:nvPr>
            <p:ph type="sldNum" sz="quarter" idx="12"/>
          </p:nvPr>
        </p:nvSpPr>
        <p:spPr/>
        <p:txBody>
          <a:bodyPr/>
          <a:lstStyle>
            <a:lvl1pPr>
              <a:defRPr/>
            </a:lvl1pPr>
          </a:lstStyle>
          <a:p>
            <a:pPr>
              <a:defRPr/>
            </a:pPr>
            <a:fld id="{D923E444-BD03-42C1-9F97-681C851A066C}" type="slidenum">
              <a:rPr lang="en-US" altLang="en-US"/>
              <a:pPr>
                <a:defRPr/>
              </a:pPr>
              <a:t>‹#›</a:t>
            </a:fld>
            <a:endParaRPr lang="en-US" altLang="en-US"/>
          </a:p>
        </p:txBody>
      </p:sp>
    </p:spTree>
    <p:extLst>
      <p:ext uri="{BB962C8B-B14F-4D97-AF65-F5344CB8AC3E}">
        <p14:creationId xmlns:p14="http://schemas.microsoft.com/office/powerpoint/2010/main" val="340113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321F973-3357-5CAC-22EA-2D73CE953FD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2EA0A5-C16E-EA4A-AD91-999C3923CA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25660C66-7260-237D-814F-13CE85F71908}"/>
              </a:ext>
            </a:extLst>
          </p:cNvPr>
          <p:cNvSpPr>
            <a:spLocks noGrp="1"/>
          </p:cNvSpPr>
          <p:nvPr>
            <p:ph type="sldNum" sz="quarter" idx="12"/>
          </p:nvPr>
        </p:nvSpPr>
        <p:spPr/>
        <p:txBody>
          <a:bodyPr/>
          <a:lstStyle>
            <a:lvl1pPr>
              <a:defRPr/>
            </a:lvl1pPr>
          </a:lstStyle>
          <a:p>
            <a:pPr>
              <a:defRPr/>
            </a:pPr>
            <a:fld id="{1209B87F-EB00-4534-A456-87872555441C}" type="slidenum">
              <a:rPr lang="en-US" altLang="en-US"/>
              <a:pPr>
                <a:defRPr/>
              </a:pPr>
              <a:t>‹#›</a:t>
            </a:fld>
            <a:endParaRPr lang="en-US" altLang="en-US"/>
          </a:p>
        </p:txBody>
      </p:sp>
    </p:spTree>
    <p:extLst>
      <p:ext uri="{BB962C8B-B14F-4D97-AF65-F5344CB8AC3E}">
        <p14:creationId xmlns:p14="http://schemas.microsoft.com/office/powerpoint/2010/main" val="1783612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4DE0A1-3C61-D09C-F921-6AB7BD23720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5E53376-6CBD-968B-CE97-B9BD778E88D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1553A13-935D-9357-7BF6-E7ED08D09C74}"/>
              </a:ext>
            </a:extLst>
          </p:cNvPr>
          <p:cNvSpPr>
            <a:spLocks noGrp="1"/>
          </p:cNvSpPr>
          <p:nvPr>
            <p:ph type="sldNum" sz="quarter" idx="12"/>
          </p:nvPr>
        </p:nvSpPr>
        <p:spPr/>
        <p:txBody>
          <a:bodyPr/>
          <a:lstStyle>
            <a:lvl1pPr>
              <a:defRPr/>
            </a:lvl1pPr>
          </a:lstStyle>
          <a:p>
            <a:pPr>
              <a:defRPr/>
            </a:pPr>
            <a:fld id="{3F9867A0-BE9C-49E5-8BBB-7408C776CC81}" type="slidenum">
              <a:rPr lang="en-US" altLang="en-US"/>
              <a:pPr>
                <a:defRPr/>
              </a:pPr>
              <a:t>‹#›</a:t>
            </a:fld>
            <a:endParaRPr lang="en-US" altLang="en-US"/>
          </a:p>
        </p:txBody>
      </p:sp>
    </p:spTree>
    <p:extLst>
      <p:ext uri="{BB962C8B-B14F-4D97-AF65-F5344CB8AC3E}">
        <p14:creationId xmlns:p14="http://schemas.microsoft.com/office/powerpoint/2010/main" val="2810806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81721CB-5182-23E9-AF56-CB9195714E61}"/>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B7DFD956-7D16-7D54-7088-ED224FC97B04}"/>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8BFC8ACD-CDAA-0724-2675-BDE453BC31CF}"/>
              </a:ext>
            </a:extLst>
          </p:cNvPr>
          <p:cNvSpPr>
            <a:spLocks noGrp="1"/>
          </p:cNvSpPr>
          <p:nvPr>
            <p:ph type="sldNum" sz="quarter" idx="12"/>
          </p:nvPr>
        </p:nvSpPr>
        <p:spPr/>
        <p:txBody>
          <a:bodyPr/>
          <a:lstStyle>
            <a:lvl1pPr>
              <a:defRPr/>
            </a:lvl1pPr>
          </a:lstStyle>
          <a:p>
            <a:pPr>
              <a:defRPr/>
            </a:pPr>
            <a:fld id="{8B706010-CF21-48BF-8DCC-86643A0AB90D}" type="slidenum">
              <a:rPr lang="en-US" altLang="en-US"/>
              <a:pPr>
                <a:defRPr/>
              </a:pPr>
              <a:t>‹#›</a:t>
            </a:fld>
            <a:endParaRPr lang="en-US" altLang="en-US"/>
          </a:p>
        </p:txBody>
      </p:sp>
    </p:spTree>
    <p:extLst>
      <p:ext uri="{BB962C8B-B14F-4D97-AF65-F5344CB8AC3E}">
        <p14:creationId xmlns:p14="http://schemas.microsoft.com/office/powerpoint/2010/main" val="1483161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09632729-F466-B8B1-1772-79BBD3BBECC4}"/>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44E444F8-131E-2F47-3A1A-DB5C0F43CA74}"/>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181EC3C1-6DD4-3DAF-A957-1A674DC88E7B}"/>
              </a:ext>
            </a:extLst>
          </p:cNvPr>
          <p:cNvSpPr>
            <a:spLocks noGrp="1"/>
          </p:cNvSpPr>
          <p:nvPr>
            <p:ph type="sldNum" sz="quarter" idx="12"/>
          </p:nvPr>
        </p:nvSpPr>
        <p:spPr/>
        <p:txBody>
          <a:bodyPr/>
          <a:lstStyle>
            <a:lvl1pPr>
              <a:defRPr/>
            </a:lvl1pPr>
          </a:lstStyle>
          <a:p>
            <a:pPr>
              <a:defRPr/>
            </a:pPr>
            <a:fld id="{AD293D69-7F0E-4B0B-92CB-D7653659DE81}" type="slidenum">
              <a:rPr lang="en-US" altLang="en-US"/>
              <a:pPr>
                <a:defRPr/>
              </a:pPr>
              <a:t>‹#›</a:t>
            </a:fld>
            <a:endParaRPr lang="en-US" altLang="en-US"/>
          </a:p>
        </p:txBody>
      </p:sp>
    </p:spTree>
    <p:extLst>
      <p:ext uri="{BB962C8B-B14F-4D97-AF65-F5344CB8AC3E}">
        <p14:creationId xmlns:p14="http://schemas.microsoft.com/office/powerpoint/2010/main" val="1977217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8230F73D-F99D-2CD2-8BBD-3DA6C6C6F01B}"/>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E5D7A08E-CF77-E8BA-CE27-E11C64BBFC72}"/>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0E47D17D-D363-A22C-0F43-33BDB4B5E8E8}"/>
              </a:ext>
            </a:extLst>
          </p:cNvPr>
          <p:cNvSpPr>
            <a:spLocks noGrp="1"/>
          </p:cNvSpPr>
          <p:nvPr>
            <p:ph type="sldNum" sz="quarter" idx="12"/>
          </p:nvPr>
        </p:nvSpPr>
        <p:spPr/>
        <p:txBody>
          <a:bodyPr/>
          <a:lstStyle>
            <a:lvl1pPr>
              <a:defRPr/>
            </a:lvl1pPr>
          </a:lstStyle>
          <a:p>
            <a:pPr>
              <a:defRPr/>
            </a:pPr>
            <a:fld id="{71970F58-2945-4657-8922-E3665A8B2969}" type="slidenum">
              <a:rPr lang="en-US" altLang="en-US"/>
              <a:pPr>
                <a:defRPr/>
              </a:pPr>
              <a:t>‹#›</a:t>
            </a:fld>
            <a:endParaRPr lang="en-US" altLang="en-US"/>
          </a:p>
        </p:txBody>
      </p:sp>
    </p:spTree>
    <p:extLst>
      <p:ext uri="{BB962C8B-B14F-4D97-AF65-F5344CB8AC3E}">
        <p14:creationId xmlns:p14="http://schemas.microsoft.com/office/powerpoint/2010/main" val="5222455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4286BB1-7A6B-6611-7421-5917C81011C5}"/>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A53A3778-0B2B-AC2D-5D72-7428FBFFC4A1}"/>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52531200-24CB-FB81-8230-ACF218619E9F}"/>
              </a:ext>
            </a:extLst>
          </p:cNvPr>
          <p:cNvSpPr>
            <a:spLocks noGrp="1"/>
          </p:cNvSpPr>
          <p:nvPr>
            <p:ph type="sldNum" sz="quarter" idx="12"/>
          </p:nvPr>
        </p:nvSpPr>
        <p:spPr/>
        <p:txBody>
          <a:bodyPr/>
          <a:lstStyle>
            <a:lvl1pPr>
              <a:defRPr/>
            </a:lvl1pPr>
          </a:lstStyle>
          <a:p>
            <a:pPr>
              <a:defRPr/>
            </a:pPr>
            <a:fld id="{CB3EAB4F-B358-44B1-869B-9C05343B2349}" type="slidenum">
              <a:rPr lang="en-US" altLang="en-US"/>
              <a:pPr>
                <a:defRPr/>
              </a:pPr>
              <a:t>‹#›</a:t>
            </a:fld>
            <a:endParaRPr lang="en-US" altLang="en-US"/>
          </a:p>
        </p:txBody>
      </p:sp>
    </p:spTree>
    <p:extLst>
      <p:ext uri="{BB962C8B-B14F-4D97-AF65-F5344CB8AC3E}">
        <p14:creationId xmlns:p14="http://schemas.microsoft.com/office/powerpoint/2010/main" val="3038488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E9CC5B-9E45-FBCF-39ED-72EBE43A200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B5FE9BA-09D2-11D9-F739-E2726A8D56F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2B11B64-39B4-44C8-64B3-E8C6770D9139}"/>
              </a:ext>
            </a:extLst>
          </p:cNvPr>
          <p:cNvSpPr>
            <a:spLocks noGrp="1"/>
          </p:cNvSpPr>
          <p:nvPr>
            <p:ph type="sldNum" sz="quarter" idx="12"/>
          </p:nvPr>
        </p:nvSpPr>
        <p:spPr/>
        <p:txBody>
          <a:bodyPr/>
          <a:lstStyle>
            <a:lvl1pPr>
              <a:defRPr/>
            </a:lvl1pPr>
          </a:lstStyle>
          <a:p>
            <a:pPr>
              <a:defRPr/>
            </a:pPr>
            <a:fld id="{D1D3FA95-D240-4EFF-B9EE-B99079770E28}" type="slidenum">
              <a:rPr lang="en-US" altLang="en-US"/>
              <a:pPr>
                <a:defRPr/>
              </a:pPr>
              <a:t>‹#›</a:t>
            </a:fld>
            <a:endParaRPr lang="en-US" altLang="en-US"/>
          </a:p>
        </p:txBody>
      </p:sp>
    </p:spTree>
    <p:extLst>
      <p:ext uri="{BB962C8B-B14F-4D97-AF65-F5344CB8AC3E}">
        <p14:creationId xmlns:p14="http://schemas.microsoft.com/office/powerpoint/2010/main" val="33101333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171EB72-F7CB-B37B-7DF8-2E77430324F4}"/>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54FE6FBA-D9BE-ECB6-AEA0-94B22E9B44AA}"/>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09352777-4A6D-2D36-AF01-F27DB040F27F}"/>
              </a:ext>
            </a:extLst>
          </p:cNvPr>
          <p:cNvSpPr>
            <a:spLocks noGrp="1"/>
          </p:cNvSpPr>
          <p:nvPr>
            <p:ph type="sldNum" sz="quarter" idx="12"/>
          </p:nvPr>
        </p:nvSpPr>
        <p:spPr/>
        <p:txBody>
          <a:bodyPr/>
          <a:lstStyle>
            <a:lvl1pPr>
              <a:defRPr/>
            </a:lvl1pPr>
          </a:lstStyle>
          <a:p>
            <a:pPr>
              <a:defRPr/>
            </a:pPr>
            <a:fld id="{8011CC02-2DA1-4A75-8839-BE8191C9656A}" type="slidenum">
              <a:rPr lang="en-US" altLang="en-US"/>
              <a:pPr>
                <a:defRPr/>
              </a:pPr>
              <a:t>‹#›</a:t>
            </a:fld>
            <a:endParaRPr lang="en-US" altLang="en-US"/>
          </a:p>
        </p:txBody>
      </p:sp>
    </p:spTree>
    <p:extLst>
      <p:ext uri="{BB962C8B-B14F-4D97-AF65-F5344CB8AC3E}">
        <p14:creationId xmlns:p14="http://schemas.microsoft.com/office/powerpoint/2010/main" val="720126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2139736-167D-5BFD-96CA-E1EED7C3D4C5}"/>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7EFE9C87-25B2-E712-122A-0CB95B888EB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A194D631-B7AA-3F57-AD94-72350FB424E1}"/>
              </a:ext>
            </a:extLst>
          </p:cNvPr>
          <p:cNvSpPr>
            <a:spLocks noGrp="1"/>
          </p:cNvSpPr>
          <p:nvPr>
            <p:ph type="sldNum" sz="quarter" idx="12"/>
          </p:nvPr>
        </p:nvSpPr>
        <p:spPr/>
        <p:txBody>
          <a:bodyPr/>
          <a:lstStyle>
            <a:lvl1pPr>
              <a:defRPr/>
            </a:lvl1pPr>
          </a:lstStyle>
          <a:p>
            <a:pPr>
              <a:defRPr/>
            </a:pPr>
            <a:fld id="{1A4A587A-788A-4BB8-9EFC-F0302D5D74FD}" type="slidenum">
              <a:rPr lang="en-US" altLang="en-US"/>
              <a:pPr>
                <a:defRPr/>
              </a:pPr>
              <a:t>‹#›</a:t>
            </a:fld>
            <a:endParaRPr lang="en-US" altLang="en-US"/>
          </a:p>
        </p:txBody>
      </p:sp>
    </p:spTree>
    <p:extLst>
      <p:ext uri="{BB962C8B-B14F-4D97-AF65-F5344CB8AC3E}">
        <p14:creationId xmlns:p14="http://schemas.microsoft.com/office/powerpoint/2010/main" val="41337397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2670648-5BBA-4617-D5D5-CA7BDA37C46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671A633C-E062-C7D3-B0BD-AEF02DE05A2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CF4EBD0-EB6C-E370-F24C-695208118B84}"/>
              </a:ext>
            </a:extLst>
          </p:cNvPr>
          <p:cNvSpPr>
            <a:spLocks noGrp="1"/>
          </p:cNvSpPr>
          <p:nvPr>
            <p:ph type="sldNum" sz="quarter" idx="12"/>
          </p:nvPr>
        </p:nvSpPr>
        <p:spPr/>
        <p:txBody>
          <a:bodyPr/>
          <a:lstStyle>
            <a:lvl1pPr>
              <a:defRPr/>
            </a:lvl1pPr>
          </a:lstStyle>
          <a:p>
            <a:pPr>
              <a:defRPr/>
            </a:pPr>
            <a:fld id="{8A4D129F-C0CE-4898-950E-16870B4CD8B7}" type="slidenum">
              <a:rPr lang="en-US" altLang="en-US"/>
              <a:pPr>
                <a:defRPr/>
              </a:pPr>
              <a:t>‹#›</a:t>
            </a:fld>
            <a:endParaRPr lang="en-US" altLang="en-US"/>
          </a:p>
        </p:txBody>
      </p:sp>
    </p:spTree>
    <p:extLst>
      <p:ext uri="{BB962C8B-B14F-4D97-AF65-F5344CB8AC3E}">
        <p14:creationId xmlns:p14="http://schemas.microsoft.com/office/powerpoint/2010/main" val="200549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BA869B7-2ABD-515C-E705-2032658DE11E}"/>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3D3F0FC-5D07-7082-0F7C-E347932C5D7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81B97604-6F19-D369-8BEA-D9670DEB965F}"/>
              </a:ext>
            </a:extLst>
          </p:cNvPr>
          <p:cNvSpPr>
            <a:spLocks noGrp="1"/>
          </p:cNvSpPr>
          <p:nvPr>
            <p:ph type="sldNum" sz="quarter" idx="12"/>
          </p:nvPr>
        </p:nvSpPr>
        <p:spPr/>
        <p:txBody>
          <a:bodyPr/>
          <a:lstStyle>
            <a:lvl1pPr>
              <a:defRPr/>
            </a:lvl1pPr>
          </a:lstStyle>
          <a:p>
            <a:pPr>
              <a:defRPr/>
            </a:pPr>
            <a:fld id="{10CFCF26-5B71-4076-AB22-B291F6A3A7B0}" type="slidenum">
              <a:rPr lang="en-US" altLang="en-US"/>
              <a:pPr>
                <a:defRPr/>
              </a:pPr>
              <a:t>‹#›</a:t>
            </a:fld>
            <a:endParaRPr lang="en-US" altLang="en-US"/>
          </a:p>
        </p:txBody>
      </p:sp>
    </p:spTree>
    <p:extLst>
      <p:ext uri="{BB962C8B-B14F-4D97-AF65-F5344CB8AC3E}">
        <p14:creationId xmlns:p14="http://schemas.microsoft.com/office/powerpoint/2010/main" val="930051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A863E9E9-5D63-B103-FE4D-346426E80F63}"/>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1909DA00-EB19-4B9E-770F-72C06C3D3801}"/>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0CE3D29B-D458-B10C-27DC-AAC7587433E2}"/>
              </a:ext>
            </a:extLst>
          </p:cNvPr>
          <p:cNvSpPr>
            <a:spLocks noGrp="1"/>
          </p:cNvSpPr>
          <p:nvPr>
            <p:ph type="sldNum" sz="quarter" idx="12"/>
          </p:nvPr>
        </p:nvSpPr>
        <p:spPr/>
        <p:txBody>
          <a:bodyPr/>
          <a:lstStyle>
            <a:lvl1pPr>
              <a:defRPr/>
            </a:lvl1pPr>
          </a:lstStyle>
          <a:p>
            <a:pPr>
              <a:defRPr/>
            </a:pPr>
            <a:fld id="{0A918116-CA3F-401B-811B-82A9E02F2B03}" type="slidenum">
              <a:rPr lang="en-US" altLang="en-US"/>
              <a:pPr>
                <a:defRPr/>
              </a:pPr>
              <a:t>‹#›</a:t>
            </a:fld>
            <a:endParaRPr lang="en-US" altLang="en-US"/>
          </a:p>
        </p:txBody>
      </p:sp>
    </p:spTree>
    <p:extLst>
      <p:ext uri="{BB962C8B-B14F-4D97-AF65-F5344CB8AC3E}">
        <p14:creationId xmlns:p14="http://schemas.microsoft.com/office/powerpoint/2010/main" val="4034080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22882708-4852-1927-9C49-109FD0BDD3F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9818ACDF-2125-27DE-03DC-2D9B188D75AB}"/>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12C8F18C-C721-A737-84BE-DCFEC8B9FA3D}"/>
              </a:ext>
            </a:extLst>
          </p:cNvPr>
          <p:cNvSpPr>
            <a:spLocks noGrp="1"/>
          </p:cNvSpPr>
          <p:nvPr>
            <p:ph type="sldNum" sz="quarter" idx="12"/>
          </p:nvPr>
        </p:nvSpPr>
        <p:spPr/>
        <p:txBody>
          <a:bodyPr/>
          <a:lstStyle>
            <a:lvl1pPr>
              <a:defRPr/>
            </a:lvl1pPr>
          </a:lstStyle>
          <a:p>
            <a:pPr>
              <a:defRPr/>
            </a:pPr>
            <a:fld id="{B672AF79-7185-46FF-A849-E57B19E6770A}" type="slidenum">
              <a:rPr lang="en-US" altLang="en-US"/>
              <a:pPr>
                <a:defRPr/>
              </a:pPr>
              <a:t>‹#›</a:t>
            </a:fld>
            <a:endParaRPr lang="en-US" altLang="en-US"/>
          </a:p>
        </p:txBody>
      </p:sp>
    </p:spTree>
    <p:extLst>
      <p:ext uri="{BB962C8B-B14F-4D97-AF65-F5344CB8AC3E}">
        <p14:creationId xmlns:p14="http://schemas.microsoft.com/office/powerpoint/2010/main" val="1912716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EAEF590E-B140-6FD2-822A-72CD4BD18F93}"/>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F20F19C5-1323-DA17-3670-CF9E98353BD7}"/>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2C5EB8B6-C6A2-14B3-3D93-0E88A0FD6C7D}"/>
              </a:ext>
            </a:extLst>
          </p:cNvPr>
          <p:cNvSpPr>
            <a:spLocks noGrp="1"/>
          </p:cNvSpPr>
          <p:nvPr>
            <p:ph type="sldNum" sz="quarter" idx="12"/>
          </p:nvPr>
        </p:nvSpPr>
        <p:spPr/>
        <p:txBody>
          <a:bodyPr/>
          <a:lstStyle>
            <a:lvl1pPr>
              <a:defRPr/>
            </a:lvl1pPr>
          </a:lstStyle>
          <a:p>
            <a:pPr>
              <a:defRPr/>
            </a:pPr>
            <a:fld id="{539C45E7-E76E-4BD7-905B-EA3F2456CE0B}" type="slidenum">
              <a:rPr lang="en-US" altLang="en-US"/>
              <a:pPr>
                <a:defRPr/>
              </a:pPr>
              <a:t>‹#›</a:t>
            </a:fld>
            <a:endParaRPr lang="en-US" altLang="en-US"/>
          </a:p>
        </p:txBody>
      </p:sp>
    </p:spTree>
    <p:extLst>
      <p:ext uri="{BB962C8B-B14F-4D97-AF65-F5344CB8AC3E}">
        <p14:creationId xmlns:p14="http://schemas.microsoft.com/office/powerpoint/2010/main" val="2937840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7014E36-343E-2F11-C3E7-4C6EF4006545}"/>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7050B5BA-3D1B-4C52-436C-91B2D087F412}"/>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A5332D8B-1118-E213-A8DB-75B874818AF9}"/>
              </a:ext>
            </a:extLst>
          </p:cNvPr>
          <p:cNvSpPr>
            <a:spLocks noGrp="1"/>
          </p:cNvSpPr>
          <p:nvPr>
            <p:ph type="sldNum" sz="quarter" idx="12"/>
          </p:nvPr>
        </p:nvSpPr>
        <p:spPr/>
        <p:txBody>
          <a:bodyPr/>
          <a:lstStyle>
            <a:lvl1pPr>
              <a:defRPr/>
            </a:lvl1pPr>
          </a:lstStyle>
          <a:p>
            <a:pPr>
              <a:defRPr/>
            </a:pPr>
            <a:fld id="{6343063D-B11D-4F54-AC71-E6134BC84FCD}" type="slidenum">
              <a:rPr lang="en-US" altLang="en-US"/>
              <a:pPr>
                <a:defRPr/>
              </a:pPr>
              <a:t>‹#›</a:t>
            </a:fld>
            <a:endParaRPr lang="en-US" altLang="en-US"/>
          </a:p>
        </p:txBody>
      </p:sp>
    </p:spTree>
    <p:extLst>
      <p:ext uri="{BB962C8B-B14F-4D97-AF65-F5344CB8AC3E}">
        <p14:creationId xmlns:p14="http://schemas.microsoft.com/office/powerpoint/2010/main" val="3161612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B7F5CE0-5BA1-936C-A6E9-AD1AFBA9BF7E}"/>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0742054F-CD04-3518-3FDD-B4091FDCDBC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086E3DA9-1D6B-1B08-010E-D48751EC7DD5}"/>
              </a:ext>
            </a:extLst>
          </p:cNvPr>
          <p:cNvSpPr>
            <a:spLocks noGrp="1"/>
          </p:cNvSpPr>
          <p:nvPr>
            <p:ph type="sldNum" sz="quarter" idx="12"/>
          </p:nvPr>
        </p:nvSpPr>
        <p:spPr/>
        <p:txBody>
          <a:bodyPr/>
          <a:lstStyle>
            <a:lvl1pPr>
              <a:defRPr/>
            </a:lvl1pPr>
          </a:lstStyle>
          <a:p>
            <a:pPr>
              <a:defRPr/>
            </a:pPr>
            <a:fld id="{B5346D52-E2B3-4203-859F-AD5EC063F067}" type="slidenum">
              <a:rPr lang="en-US" altLang="en-US"/>
              <a:pPr>
                <a:defRPr/>
              </a:pPr>
              <a:t>‹#›</a:t>
            </a:fld>
            <a:endParaRPr lang="en-US" altLang="en-US"/>
          </a:p>
        </p:txBody>
      </p:sp>
    </p:spTree>
    <p:extLst>
      <p:ext uri="{BB962C8B-B14F-4D97-AF65-F5344CB8AC3E}">
        <p14:creationId xmlns:p14="http://schemas.microsoft.com/office/powerpoint/2010/main" val="2154729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E0485AB-9189-BB3F-8B39-6E0507B6CCE1}"/>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1127B201-7B58-9026-9DF3-077DE97B1585}"/>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F5C2D4AE-3D8D-4FBA-15F7-343A5F1FA334}"/>
              </a:ext>
            </a:extLst>
          </p:cNvPr>
          <p:cNvSpPr>
            <a:spLocks noGrp="1"/>
          </p:cNvSpPr>
          <p:nvPr>
            <p:ph type="sldNum" sz="quarter" idx="12"/>
          </p:nvPr>
        </p:nvSpPr>
        <p:spPr/>
        <p:txBody>
          <a:bodyPr/>
          <a:lstStyle>
            <a:lvl1pPr>
              <a:defRPr/>
            </a:lvl1pPr>
          </a:lstStyle>
          <a:p>
            <a:pPr>
              <a:defRPr/>
            </a:pPr>
            <a:fld id="{40C6ED3B-3FD3-470E-BA56-F18932221288}" type="slidenum">
              <a:rPr lang="en-US" altLang="en-US"/>
              <a:pPr>
                <a:defRPr/>
              </a:pPr>
              <a:t>‹#›</a:t>
            </a:fld>
            <a:endParaRPr lang="en-US" altLang="en-US"/>
          </a:p>
        </p:txBody>
      </p:sp>
    </p:spTree>
    <p:extLst>
      <p:ext uri="{BB962C8B-B14F-4D97-AF65-F5344CB8AC3E}">
        <p14:creationId xmlns:p14="http://schemas.microsoft.com/office/powerpoint/2010/main" val="2761526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C5E0C59-BA51-F071-6672-CA9C72C41BD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1538947-0776-2272-4F03-D1BFF35002E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24A6099-FF8C-0E70-BB69-4B38B4E726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35953E3A-1D4E-98C5-A541-B94EF79EE0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66215168-9831-0449-4C4B-87DBFDCEC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hangingPunct="1">
              <a:defRPr sz="1200">
                <a:solidFill>
                  <a:schemeClr val="tx1">
                    <a:tint val="75000"/>
                  </a:schemeClr>
                </a:solidFill>
              </a:defRPr>
            </a:lvl1pPr>
          </a:lstStyle>
          <a:p>
            <a:pPr>
              <a:defRPr/>
            </a:pPr>
            <a:fld id="{CFE3537B-7554-4030-BD53-471541ACBFF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48C602EB-1AB0-15B8-8F71-0CE9FD0D6AB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42DEFFC4-83D1-16CD-5DCC-7A23FBE7FC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C9683FD-04B0-86C9-2860-657FD7C0BC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905D4DA0-14D8-8212-2354-969A7F4380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484DD0A6-75F9-73F8-ED9C-D8D5E9EDF7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hangingPunct="1">
              <a:defRPr sz="1200">
                <a:solidFill>
                  <a:schemeClr val="tx1">
                    <a:tint val="75000"/>
                  </a:schemeClr>
                </a:solidFill>
              </a:defRPr>
            </a:lvl1pPr>
          </a:lstStyle>
          <a:p>
            <a:pPr>
              <a:defRPr/>
            </a:pPr>
            <a:fld id="{A1B75584-9D9B-4532-A545-307CC6234C5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9DFC7DBF-CA9B-87BD-AB05-76D40A8EBD3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41956355-6D06-E972-2B7E-B15A216301F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798D761-B7F0-11BE-C3BA-5AE4D6FD4A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DA33E09F-75DB-FFB7-6603-ABF6044951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9AFFE201-64A9-DD73-1C36-69EE8EEB65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hangingPunct="1">
              <a:defRPr sz="1200">
                <a:solidFill>
                  <a:schemeClr val="tx1">
                    <a:tint val="75000"/>
                  </a:schemeClr>
                </a:solidFill>
              </a:defRPr>
            </a:lvl1pPr>
          </a:lstStyle>
          <a:p>
            <a:pPr>
              <a:defRPr/>
            </a:pPr>
            <a:fld id="{F1584AAD-83DD-49E4-880A-0C6B31AE18A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microsoft.com/office/2007/relationships/hdphoto" Target="../media/hdphoto2.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6.jpeg"/><Relationship Id="rId7"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image" Target="../media/image40.jpeg"/><Relationship Id="rId5" Type="http://schemas.openxmlformats.org/officeDocument/2006/relationships/image" Target="../media/image34.jpeg"/><Relationship Id="rId4" Type="http://schemas.openxmlformats.org/officeDocument/2006/relationships/image" Target="../media/image20.jpe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15.xml"/><Relationship Id="rId5" Type="http://schemas.openxmlformats.org/officeDocument/2006/relationships/image" Target="../media/image47.png"/><Relationship Id="rId4" Type="http://schemas.openxmlformats.org/officeDocument/2006/relationships/image" Target="../media/image46.jpeg"/></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15.xml"/><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hyperlink" Target="https://ref.ly/logosres/messbblstd?ref=VolumePage.V+102%2c+p+22&amp;off=1341&amp;ctx=that+work+iniquity.%0a~Notice+what+Yeshua+s" TargetMode="External"/><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1.xml"/><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a:extLst>
              <a:ext uri="{FF2B5EF4-FFF2-40B4-BE49-F238E27FC236}">
                <a16:creationId xmlns:a16="http://schemas.microsoft.com/office/drawing/2014/main" id="{97AB2788-1D75-7D24-8746-708449DC8004}"/>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800" b="1">
                <a:solidFill>
                  <a:srgbClr val="000000"/>
                </a:solidFill>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A59CE222-FF0C-0665-CA5F-3AA74E1CF466}"/>
              </a:ext>
            </a:extLst>
          </p:cNvPr>
          <p:cNvSpPr txBox="1">
            <a:spLocks/>
          </p:cNvSpPr>
          <p:nvPr/>
        </p:nvSpPr>
        <p:spPr bwMode="auto">
          <a:xfrm>
            <a:off x="1981200" y="241300"/>
            <a:ext cx="8229600" cy="15113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06-25-2023</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F01A2C74-0EEC-26DE-BD9D-D8F859930680}"/>
              </a:ext>
            </a:extLst>
          </p:cNvPr>
          <p:cNvPicPr>
            <a:picLocks noChangeAspect="1" noChangeArrowheads="1"/>
          </p:cNvPicPr>
          <p:nvPr/>
        </p:nvPicPr>
        <p:blipFill>
          <a:blip r:embed="rId3" cstate="email"/>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2FD3729F-FE70-D0B9-C8DB-BD164E7CFF6E}"/>
              </a:ext>
            </a:extLst>
          </p:cNvPr>
          <p:cNvPicPr>
            <a:picLocks noChangeAspect="1" noChangeArrowheads="1"/>
          </p:cNvPicPr>
          <p:nvPr/>
        </p:nvPicPr>
        <p:blipFill>
          <a:blip r:embed="rId4" cstate="email"/>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1C96ACE0-2BB7-A412-5B3E-150F3E5F8CF7}"/>
              </a:ext>
            </a:extLst>
          </p:cNvPr>
          <p:cNvSpPr txBox="1">
            <a:spLocks noChangeArrowheads="1"/>
          </p:cNvSpPr>
          <p:nvPr/>
        </p:nvSpPr>
        <p:spPr bwMode="auto">
          <a:xfrm>
            <a:off x="2209800" y="5334000"/>
            <a:ext cx="3048000" cy="830263"/>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6151" name="Text Box 4">
            <a:extLst>
              <a:ext uri="{FF2B5EF4-FFF2-40B4-BE49-F238E27FC236}">
                <a16:creationId xmlns:a16="http://schemas.microsoft.com/office/drawing/2014/main" id="{B4CEDDDF-BE25-AF20-5650-070C67F0C021}"/>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i="1">
                <a:solidFill>
                  <a:srgbClr val="00FFFF"/>
                </a:solidFill>
                <a:cs typeface="Calibri" panose="020F0502020204030204" pitchFamily="34" charset="0"/>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a:extLst>
              <a:ext uri="{FF2B5EF4-FFF2-40B4-BE49-F238E27FC236}">
                <a16:creationId xmlns:a16="http://schemas.microsoft.com/office/drawing/2014/main" id="{9FC01D8B-E1BC-4BD3-997B-76A9F0ADFC1D}"/>
              </a:ext>
            </a:extLst>
          </p:cNvPr>
          <p:cNvSpPr>
            <a:spLocks noGrp="1" noChangeArrowheads="1"/>
          </p:cNvSpPr>
          <p:nvPr>
            <p:ph sz="half" idx="1"/>
          </p:nvPr>
        </p:nvSpPr>
        <p:spPr>
          <a:xfrm>
            <a:off x="609600" y="1981200"/>
            <a:ext cx="10972800" cy="609600"/>
          </a:xfrm>
        </p:spPr>
        <p:txBody>
          <a:bodyPr>
            <a:normAutofit/>
          </a:bodyPr>
          <a:lstStyle/>
          <a:p>
            <a:pPr algn="just">
              <a:lnSpc>
                <a:spcPct val="100000"/>
              </a:lnSpc>
            </a:pPr>
            <a:r>
              <a:rPr lang="en-US" altLang="en-US" sz="2800" dirty="0">
                <a:cs typeface="Calibri" panose="020F0502020204030204" pitchFamily="34" charset="0"/>
              </a:rPr>
              <a:t>…Jesus warns against </a:t>
            </a:r>
            <a:r>
              <a:rPr lang="en-US" altLang="en-US" b="1" dirty="0">
                <a:solidFill>
                  <a:srgbClr val="0000CC"/>
                </a:solidFill>
                <a:cs typeface="Calibri" panose="020F0502020204030204" pitchFamily="34" charset="0"/>
              </a:rPr>
              <a:t>a particular </a:t>
            </a:r>
            <a:r>
              <a:rPr lang="en-US" altLang="en-US" b="1" i="1" dirty="0">
                <a:solidFill>
                  <a:srgbClr val="0000CC"/>
                </a:solidFill>
                <a:cs typeface="Calibri" panose="020F0502020204030204" pitchFamily="34" charset="0"/>
              </a:rPr>
              <a:t>‘</a:t>
            </a:r>
            <a:r>
              <a:rPr lang="en-US" altLang="en-US" b="1" i="1" u="sng" dirty="0">
                <a:solidFill>
                  <a:srgbClr val="0000CC"/>
                </a:solidFill>
                <a:cs typeface="Calibri" panose="020F0502020204030204" pitchFamily="34" charset="0"/>
              </a:rPr>
              <a:t>quality of judging</a:t>
            </a:r>
            <a:r>
              <a:rPr lang="en-US" altLang="en-US" b="1" i="1" dirty="0">
                <a:solidFill>
                  <a:srgbClr val="0000CC"/>
                </a:solidFill>
                <a:cs typeface="Calibri" panose="020F0502020204030204" pitchFamily="34" charset="0"/>
              </a:rPr>
              <a:t>’</a:t>
            </a:r>
            <a:r>
              <a:rPr lang="en-US" altLang="en-US" sz="2800" dirty="0">
                <a:cs typeface="Calibri" panose="020F0502020204030204" pitchFamily="34" charset="0"/>
              </a:rPr>
              <a:t>.</a:t>
            </a:r>
          </a:p>
          <a:p>
            <a:pPr marL="0" indent="0" algn="just">
              <a:lnSpc>
                <a:spcPct val="100000"/>
              </a:lnSpc>
              <a:buNone/>
            </a:pPr>
            <a:endParaRPr lang="en-US" altLang="en-US" b="1" dirty="0">
              <a:solidFill>
                <a:srgbClr val="0000CC"/>
              </a:solidFill>
              <a:cs typeface="Calibri" panose="020F0502020204030204" pitchFamily="34" charset="0"/>
            </a:endParaRPr>
          </a:p>
        </p:txBody>
      </p:sp>
      <p:sp>
        <p:nvSpPr>
          <p:cNvPr id="2" name="Text Box 4">
            <a:extLst>
              <a:ext uri="{FF2B5EF4-FFF2-40B4-BE49-F238E27FC236}">
                <a16:creationId xmlns:a16="http://schemas.microsoft.com/office/drawing/2014/main" id="{B9EEB2BA-3953-FBD0-80FA-EBABA17DEF2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
        <p:nvSpPr>
          <p:cNvPr id="4" name="Rectangle 2">
            <a:extLst>
              <a:ext uri="{FF2B5EF4-FFF2-40B4-BE49-F238E27FC236}">
                <a16:creationId xmlns:a16="http://schemas.microsoft.com/office/drawing/2014/main" id="{C2081BD4-7444-10A3-937D-F90E38E364F7}"/>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What appears to be a conflict …is a call to look carefully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7:1-2</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AC9C6594-97DD-5BB0-53FF-0988AEBA1A60}"/>
              </a:ext>
            </a:extLst>
          </p:cNvPr>
          <p:cNvPicPr>
            <a:picLocks noChangeAspect="1"/>
          </p:cNvPicPr>
          <p:nvPr/>
        </p:nvPicPr>
        <p:blipFill>
          <a:blip r:embed="rId3"/>
          <a:stretch>
            <a:fillRect/>
          </a:stretch>
        </p:blipFill>
        <p:spPr>
          <a:xfrm>
            <a:off x="3048000" y="2971800"/>
            <a:ext cx="6096001" cy="3429000"/>
          </a:xfrm>
          <a:prstGeom prst="rect">
            <a:avLst/>
          </a:prstGeom>
          <a:ln>
            <a:solidFill>
              <a:schemeClr val="tx1"/>
            </a:solidFill>
          </a:ln>
        </p:spPr>
      </p:pic>
      <p:sp>
        <p:nvSpPr>
          <p:cNvPr id="5" name="Text Box 5">
            <a:extLst>
              <a:ext uri="{FF2B5EF4-FFF2-40B4-BE49-F238E27FC236}">
                <a16:creationId xmlns:a16="http://schemas.microsoft.com/office/drawing/2014/main" id="{896EC952-0A4E-098B-C985-FAB85F5202CB}"/>
              </a:ext>
            </a:extLst>
          </p:cNvPr>
          <p:cNvSpPr txBox="1">
            <a:spLocks noChangeArrowheads="1"/>
          </p:cNvSpPr>
          <p:nvPr/>
        </p:nvSpPr>
        <p:spPr bwMode="auto">
          <a:xfrm>
            <a:off x="3047999" y="2971800"/>
            <a:ext cx="6096001" cy="2908489"/>
          </a:xfrm>
          <a:prstGeom prst="rect">
            <a:avLst/>
          </a:prstGeom>
          <a:noFill/>
          <a:ln w="38100">
            <a:noFill/>
            <a:miter lim="800000"/>
            <a:headEnd/>
            <a:tailEnd/>
          </a:ln>
          <a:effectLst/>
        </p:spPr>
        <p:txBody>
          <a:bodyPr wrap="square">
            <a:spAutoFit/>
          </a:bodyPr>
          <a:lstStyle/>
          <a:p>
            <a:pPr marL="0" indent="0" algn="ctr">
              <a:spcBef>
                <a:spcPts val="0"/>
              </a:spcBef>
              <a:spcAft>
                <a:spcPts val="600"/>
              </a:spcAft>
              <a:buFont typeface="Arial" panose="020B0604020202020204" pitchFamily="34" charset="0"/>
              <a:buNone/>
            </a:pPr>
            <a:r>
              <a:rPr lang="en-US" altLang="en-US" sz="3000" b="1" dirty="0">
                <a:solidFill>
                  <a:srgbClr val="0000CC"/>
                </a:solidFill>
                <a:latin typeface="+mn-lt"/>
                <a:cs typeface="+mn-cs"/>
              </a:rPr>
              <a:t>John 7:24 </a:t>
            </a:r>
          </a:p>
          <a:p>
            <a:pPr marL="0" indent="0" algn="just" fontAlgn="auto">
              <a:spcBef>
                <a:spcPts val="0"/>
              </a:spcBef>
              <a:spcAft>
                <a:spcPts val="0"/>
              </a:spcAft>
              <a:buFont typeface="Arial" panose="020B0604020202020204" pitchFamily="34" charset="0"/>
              <a:buNone/>
            </a:pPr>
            <a:r>
              <a:rPr lang="en-US" altLang="en-US" sz="2600" dirty="0">
                <a:solidFill>
                  <a:srgbClr val="C00000"/>
                </a:solidFill>
                <a:latin typeface="+mn-lt"/>
              </a:rPr>
              <a:t>“</a:t>
            </a:r>
            <a:r>
              <a:rPr lang="en-US" altLang="en-US" sz="2600" b="1" u="sng" dirty="0">
                <a:solidFill>
                  <a:srgbClr val="C00000"/>
                </a:solidFill>
                <a:latin typeface="+mn-lt"/>
              </a:rPr>
              <a:t>Do not judge according to appearance</a:t>
            </a:r>
            <a:r>
              <a:rPr lang="en-US" altLang="en-US" sz="2600" dirty="0">
                <a:solidFill>
                  <a:srgbClr val="C00000"/>
                </a:solidFill>
                <a:latin typeface="+mn-lt"/>
              </a:rPr>
              <a:t>, but </a:t>
            </a:r>
            <a:r>
              <a:rPr lang="en-US" altLang="en-US" sz="2600" b="1" u="sng" dirty="0">
                <a:solidFill>
                  <a:srgbClr val="C00000"/>
                </a:solidFill>
                <a:highlight>
                  <a:srgbClr val="FFFF00"/>
                </a:highlight>
                <a:latin typeface="+mn-lt"/>
              </a:rPr>
              <a:t>judge with righteous judgment</a:t>
            </a:r>
            <a:r>
              <a:rPr lang="en-US" altLang="en-US" sz="2600" dirty="0">
                <a:solidFill>
                  <a:srgbClr val="C00000"/>
                </a:solidFill>
                <a:latin typeface="+mn-lt"/>
              </a:rPr>
              <a:t>.”</a:t>
            </a:r>
          </a:p>
          <a:p>
            <a:pPr algn="ctr">
              <a:spcBef>
                <a:spcPts val="600"/>
              </a:spcBef>
              <a:spcAft>
                <a:spcPts val="600"/>
              </a:spcAft>
            </a:pPr>
            <a:r>
              <a:rPr lang="en-US" altLang="en-US" sz="3000" b="1" dirty="0">
                <a:solidFill>
                  <a:srgbClr val="0000CC"/>
                </a:solidFill>
                <a:latin typeface="+mn-lt"/>
                <a:cs typeface="+mn-cs"/>
              </a:rPr>
              <a:t>Deuteronomy 16:18</a:t>
            </a:r>
          </a:p>
          <a:p>
            <a:pPr algn="just"/>
            <a:r>
              <a:rPr lang="en-US" altLang="en-US" sz="2600" dirty="0">
                <a:latin typeface="+mn-lt"/>
                <a:cs typeface="+mn-cs"/>
              </a:rPr>
              <a:t>“…</a:t>
            </a:r>
            <a:r>
              <a:rPr lang="en-US" altLang="en-US" sz="2600" b="1" u="sng" dirty="0">
                <a:solidFill>
                  <a:srgbClr val="0000CC"/>
                </a:solidFill>
                <a:highlight>
                  <a:srgbClr val="FFFF00"/>
                </a:highlight>
                <a:latin typeface="+mn-lt"/>
                <a:cs typeface="Calibri" panose="020F0502020204030204" pitchFamily="34" charset="0"/>
              </a:rPr>
              <a:t>judge</a:t>
            </a:r>
            <a:r>
              <a:rPr lang="en-US" altLang="en-US" sz="2600" dirty="0">
                <a:latin typeface="+mn-lt"/>
                <a:cs typeface="+mn-cs"/>
              </a:rPr>
              <a:t> the people </a:t>
            </a:r>
            <a:r>
              <a:rPr lang="en-US" altLang="en-US" sz="2600" b="1" u="sng" dirty="0">
                <a:solidFill>
                  <a:srgbClr val="0000CC"/>
                </a:solidFill>
                <a:highlight>
                  <a:srgbClr val="FFFF00"/>
                </a:highlight>
                <a:latin typeface="+mn-lt"/>
                <a:cs typeface="Calibri" panose="020F0502020204030204" pitchFamily="34" charset="0"/>
              </a:rPr>
              <a:t>with</a:t>
            </a:r>
            <a:r>
              <a:rPr lang="en-US" altLang="en-US" sz="2600" dirty="0">
                <a:latin typeface="+mn-lt"/>
                <a:cs typeface="+mn-cs"/>
              </a:rPr>
              <a:t> </a:t>
            </a:r>
            <a:r>
              <a:rPr lang="en-US" altLang="en-US" sz="2600" b="1" u="sng" dirty="0">
                <a:solidFill>
                  <a:srgbClr val="0000CC"/>
                </a:solidFill>
                <a:highlight>
                  <a:srgbClr val="FFFF00"/>
                </a:highlight>
                <a:latin typeface="+mn-lt"/>
                <a:cs typeface="Calibri" panose="020F0502020204030204" pitchFamily="34" charset="0"/>
              </a:rPr>
              <a:t>righteous</a:t>
            </a:r>
            <a:r>
              <a:rPr lang="en-US" altLang="en-US" sz="2600" dirty="0">
                <a:latin typeface="+mn-lt"/>
                <a:cs typeface="+mn-cs"/>
              </a:rPr>
              <a:t> </a:t>
            </a:r>
            <a:r>
              <a:rPr lang="en-US" altLang="en-US" sz="2600" b="1" u="sng" dirty="0">
                <a:solidFill>
                  <a:srgbClr val="0000CC"/>
                </a:solidFill>
                <a:highlight>
                  <a:srgbClr val="FFFF00"/>
                </a:highlight>
                <a:latin typeface="+mn-lt"/>
                <a:cs typeface="Calibri" panose="020F0502020204030204" pitchFamily="34" charset="0"/>
              </a:rPr>
              <a:t>judgment</a:t>
            </a:r>
            <a:r>
              <a:rPr lang="en-US" altLang="en-US" sz="2600" dirty="0">
                <a:latin typeface="+mn-lt"/>
                <a:cs typeface="+mn-cs"/>
              </a:rPr>
              <a:t>.”</a:t>
            </a:r>
          </a:p>
        </p:txBody>
      </p:sp>
      <p:cxnSp>
        <p:nvCxnSpPr>
          <p:cNvPr id="12" name="Straight Arrow Connector 11">
            <a:extLst>
              <a:ext uri="{FF2B5EF4-FFF2-40B4-BE49-F238E27FC236}">
                <a16:creationId xmlns:a16="http://schemas.microsoft.com/office/drawing/2014/main" id="{9C9D951E-7CBD-F948-EFA5-D27B83481E9D}"/>
              </a:ext>
            </a:extLst>
          </p:cNvPr>
          <p:cNvCxnSpPr>
            <a:cxnSpLocks/>
          </p:cNvCxnSpPr>
          <p:nvPr/>
        </p:nvCxnSpPr>
        <p:spPr>
          <a:xfrm flipH="1">
            <a:off x="8077200" y="4191000"/>
            <a:ext cx="1371600"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3C27FCF0-B585-FC31-719A-F41448DEAECC}"/>
              </a:ext>
            </a:extLst>
          </p:cNvPr>
          <p:cNvCxnSpPr>
            <a:cxnSpLocks/>
          </p:cNvCxnSpPr>
          <p:nvPr/>
        </p:nvCxnSpPr>
        <p:spPr>
          <a:xfrm flipH="1">
            <a:off x="9144000" y="5181600"/>
            <a:ext cx="1371600"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16781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A9EC90D9-EF52-4792-BA4E-24F94B72B72F}"/>
              </a:ext>
            </a:extLst>
          </p:cNvPr>
          <p:cNvSpPr>
            <a:spLocks noGrp="1" noChangeArrowheads="1"/>
          </p:cNvSpPr>
          <p:nvPr>
            <p:ph sz="half" idx="1"/>
          </p:nvPr>
        </p:nvSpPr>
        <p:spPr>
          <a:xfrm>
            <a:off x="609600" y="1752600"/>
            <a:ext cx="7010400" cy="4419601"/>
          </a:xfrm>
        </p:spPr>
        <p:txBody>
          <a:bodyPr>
            <a:noAutofit/>
          </a:bodyPr>
          <a:lstStyle/>
          <a:p>
            <a:pPr algn="just">
              <a:lnSpc>
                <a:spcPct val="100000"/>
              </a:lnSpc>
            </a:pPr>
            <a:r>
              <a:rPr lang="en-US" altLang="en-US" dirty="0"/>
              <a:t>The judging that Jesus is warning about </a:t>
            </a:r>
            <a:r>
              <a:rPr lang="en-US" altLang="en-US" b="1" dirty="0">
                <a:solidFill>
                  <a:srgbClr val="0000CC"/>
                </a:solidFill>
                <a:cs typeface="Calibri" panose="020F0502020204030204" pitchFamily="34" charset="0"/>
              </a:rPr>
              <a:t>is  superficial and according to the flesh, being from a human viewpoint, i.e. influenced by: </a:t>
            </a:r>
          </a:p>
          <a:p>
            <a:pPr lvl="1" indent="-457200" algn="just">
              <a:lnSpc>
                <a:spcPct val="100000"/>
              </a:lnSpc>
              <a:buClr>
                <a:srgbClr val="FF0000"/>
              </a:buClr>
              <a:buFont typeface="Courier New" panose="02070309020205020404" pitchFamily="49" charset="0"/>
              <a:buChar char="*"/>
            </a:pPr>
            <a:r>
              <a:rPr lang="en-US" altLang="en-US" sz="2800" b="1" dirty="0">
                <a:solidFill>
                  <a:srgbClr val="0000CC"/>
                </a:solidFill>
                <a:cs typeface="Calibri" panose="020F0502020204030204" pitchFamily="34" charset="0"/>
              </a:rPr>
              <a:t>Anger</a:t>
            </a:r>
          </a:p>
          <a:p>
            <a:pPr lvl="2" indent="-457200" algn="just">
              <a:lnSpc>
                <a:spcPct val="100000"/>
              </a:lnSpc>
              <a:buClr>
                <a:srgbClr val="FF0000"/>
              </a:buClr>
              <a:buFont typeface="Courier New" panose="02070309020205020404" pitchFamily="49" charset="0"/>
              <a:buChar char="*"/>
            </a:pPr>
            <a:r>
              <a:rPr lang="en-US" altLang="en-US" sz="2800" b="1" dirty="0">
                <a:solidFill>
                  <a:srgbClr val="0000CC"/>
                </a:solidFill>
                <a:cs typeface="Calibri" panose="020F0502020204030204" pitchFamily="34" charset="0"/>
              </a:rPr>
              <a:t>Envy</a:t>
            </a:r>
          </a:p>
          <a:p>
            <a:pPr lvl="3" indent="-457200" algn="just">
              <a:lnSpc>
                <a:spcPct val="100000"/>
              </a:lnSpc>
              <a:buClr>
                <a:srgbClr val="FF0000"/>
              </a:buClr>
              <a:buFont typeface="Courier New" panose="02070309020205020404" pitchFamily="49" charset="0"/>
              <a:buChar char="*"/>
            </a:pPr>
            <a:r>
              <a:rPr lang="en-US" altLang="en-US" sz="2800" b="1" dirty="0">
                <a:solidFill>
                  <a:srgbClr val="0000CC"/>
                </a:solidFill>
                <a:cs typeface="Calibri" panose="020F0502020204030204" pitchFamily="34" charset="0"/>
              </a:rPr>
              <a:t>Hatred</a:t>
            </a:r>
          </a:p>
          <a:p>
            <a:pPr lvl="4" indent="-457200" algn="just">
              <a:lnSpc>
                <a:spcPct val="100000"/>
              </a:lnSpc>
              <a:buClr>
                <a:srgbClr val="FF0000"/>
              </a:buClr>
              <a:buFont typeface="Courier New" panose="02070309020205020404" pitchFamily="49" charset="0"/>
              <a:buChar char="*"/>
            </a:pPr>
            <a:r>
              <a:rPr lang="en-US" altLang="en-US" sz="2800" b="1" dirty="0">
                <a:solidFill>
                  <a:srgbClr val="0000CC"/>
                </a:solidFill>
                <a:cs typeface="Calibri" panose="020F0502020204030204" pitchFamily="34" charset="0"/>
              </a:rPr>
              <a:t>Ignorance</a:t>
            </a:r>
          </a:p>
          <a:p>
            <a:pPr lvl="5" indent="-457200" algn="just">
              <a:lnSpc>
                <a:spcPct val="100000"/>
              </a:lnSpc>
              <a:buClr>
                <a:srgbClr val="FF0000"/>
              </a:buClr>
              <a:buFont typeface="Courier New" panose="02070309020205020404" pitchFamily="49" charset="0"/>
              <a:buChar char="*"/>
            </a:pPr>
            <a:r>
              <a:rPr lang="en-US" altLang="en-US" sz="2800" b="1" dirty="0">
                <a:solidFill>
                  <a:srgbClr val="0000CC"/>
                </a:solidFill>
                <a:cs typeface="Calibri" panose="020F0502020204030204" pitchFamily="34" charset="0"/>
              </a:rPr>
              <a:t>Jealousy</a:t>
            </a:r>
          </a:p>
          <a:p>
            <a:pPr lvl="6" indent="-457200" algn="just">
              <a:lnSpc>
                <a:spcPct val="100000"/>
              </a:lnSpc>
              <a:buClr>
                <a:srgbClr val="FF0000"/>
              </a:buClr>
              <a:buFont typeface="Courier New" panose="02070309020205020404" pitchFamily="49" charset="0"/>
              <a:buChar char="*"/>
            </a:pPr>
            <a:r>
              <a:rPr lang="en-US" altLang="en-US" sz="2800" b="1" dirty="0">
                <a:solidFill>
                  <a:srgbClr val="0000CC"/>
                </a:solidFill>
                <a:cs typeface="Calibri" panose="020F0502020204030204" pitchFamily="34" charset="0"/>
              </a:rPr>
              <a:t>Selfish Ambition</a:t>
            </a:r>
          </a:p>
          <a:p>
            <a:pPr marL="2743200" lvl="6" algn="just">
              <a:lnSpc>
                <a:spcPct val="100000"/>
              </a:lnSpc>
              <a:buClr>
                <a:schemeClr val="tx1"/>
              </a:buClr>
              <a:buFont typeface="Courier New" panose="02070309020205020404" pitchFamily="49" charset="0"/>
              <a:buChar char="-"/>
            </a:pPr>
            <a:endParaRPr lang="en-US" altLang="en-US" sz="2800" b="1" dirty="0">
              <a:solidFill>
                <a:srgbClr val="0000CC"/>
              </a:solidFill>
              <a:cs typeface="Calibri" panose="020F0502020204030204" pitchFamily="34" charset="0"/>
            </a:endParaRPr>
          </a:p>
        </p:txBody>
      </p:sp>
      <p:sp>
        <p:nvSpPr>
          <p:cNvPr id="2" name="Text Box 4">
            <a:extLst>
              <a:ext uri="{FF2B5EF4-FFF2-40B4-BE49-F238E27FC236}">
                <a16:creationId xmlns:a16="http://schemas.microsoft.com/office/drawing/2014/main" id="{232C53F2-BA4D-3477-3F46-B69F2605A2F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
        <p:nvSpPr>
          <p:cNvPr id="3" name="Rectangle 2">
            <a:extLst>
              <a:ext uri="{FF2B5EF4-FFF2-40B4-BE49-F238E27FC236}">
                <a16:creationId xmlns:a16="http://schemas.microsoft.com/office/drawing/2014/main" id="{C6C09DC6-A249-CFEC-DDE6-2FD09C48E73D}"/>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So, what’s the problem with judging?</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7:1-2</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289729CA-6C15-39F5-F616-FC4B8990C2B0}"/>
              </a:ext>
            </a:extLst>
          </p:cNvPr>
          <p:cNvPicPr>
            <a:picLocks noChangeAspect="1"/>
          </p:cNvPicPr>
          <p:nvPr/>
        </p:nvPicPr>
        <p:blipFill>
          <a:blip r:embed="rId3"/>
          <a:stretch>
            <a:fillRect/>
          </a:stretch>
        </p:blipFill>
        <p:spPr>
          <a:xfrm>
            <a:off x="7758545" y="1981200"/>
            <a:ext cx="3823855" cy="3657600"/>
          </a:xfrm>
          <a:prstGeom prst="rect">
            <a:avLst/>
          </a:prstGeom>
          <a:ln>
            <a:solidFill>
              <a:schemeClr val="tx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3C31F4-3AB9-62D5-14F1-7CD55817E32B}"/>
              </a:ext>
            </a:extLst>
          </p:cNvPr>
          <p:cNvPicPr>
            <a:picLocks noChangeAspect="1"/>
          </p:cNvPicPr>
          <p:nvPr/>
        </p:nvPicPr>
        <p:blipFill>
          <a:blip r:embed="rId3"/>
          <a:stretch>
            <a:fillRect/>
          </a:stretch>
        </p:blipFill>
        <p:spPr>
          <a:xfrm>
            <a:off x="2844800" y="2667000"/>
            <a:ext cx="6502401" cy="3657600"/>
          </a:xfrm>
          <a:prstGeom prst="rect">
            <a:avLst/>
          </a:prstGeom>
          <a:ln>
            <a:solidFill>
              <a:schemeClr val="tx1"/>
            </a:solidFill>
          </a:ln>
        </p:spPr>
      </p:pic>
      <p:sp>
        <p:nvSpPr>
          <p:cNvPr id="71684" name="Rectangle 4">
            <a:extLst>
              <a:ext uri="{FF2B5EF4-FFF2-40B4-BE49-F238E27FC236}">
                <a16:creationId xmlns:a16="http://schemas.microsoft.com/office/drawing/2014/main" id="{668D8D3F-6075-4287-9E28-E64ED1EA14A6}"/>
              </a:ext>
            </a:extLst>
          </p:cNvPr>
          <p:cNvSpPr>
            <a:spLocks noGrp="1" noChangeArrowheads="1"/>
          </p:cNvSpPr>
          <p:nvPr>
            <p:ph sz="half" idx="1"/>
          </p:nvPr>
        </p:nvSpPr>
        <p:spPr>
          <a:xfrm>
            <a:off x="609600" y="1752600"/>
            <a:ext cx="10972800" cy="685800"/>
          </a:xfrm>
        </p:spPr>
        <p:txBody>
          <a:bodyPr>
            <a:normAutofit/>
          </a:bodyPr>
          <a:lstStyle/>
          <a:p>
            <a:pPr algn="just">
              <a:lnSpc>
                <a:spcPct val="100000"/>
              </a:lnSpc>
            </a:pPr>
            <a:r>
              <a:rPr lang="en-US" altLang="en-US" b="1" dirty="0">
                <a:solidFill>
                  <a:srgbClr val="0000CC"/>
                </a:solidFill>
                <a:cs typeface="Calibri" panose="020F0502020204030204" pitchFamily="34" charset="0"/>
              </a:rPr>
              <a:t>The principle of judging oneself under Law is also valid under Grace.</a:t>
            </a:r>
          </a:p>
        </p:txBody>
      </p:sp>
      <p:sp>
        <p:nvSpPr>
          <p:cNvPr id="2" name="Text Box 4">
            <a:extLst>
              <a:ext uri="{FF2B5EF4-FFF2-40B4-BE49-F238E27FC236}">
                <a16:creationId xmlns:a16="http://schemas.microsoft.com/office/drawing/2014/main" id="{9EB961E9-C399-3A4F-3497-87744C24F2E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
        <p:nvSpPr>
          <p:cNvPr id="7" name="TextBox 6">
            <a:extLst>
              <a:ext uri="{FF2B5EF4-FFF2-40B4-BE49-F238E27FC236}">
                <a16:creationId xmlns:a16="http://schemas.microsoft.com/office/drawing/2014/main" id="{2763E274-5717-BACB-9EB6-BD259415E761}"/>
              </a:ext>
            </a:extLst>
          </p:cNvPr>
          <p:cNvSpPr txBox="1"/>
          <p:nvPr/>
        </p:nvSpPr>
        <p:spPr>
          <a:xfrm>
            <a:off x="2844799" y="2667000"/>
            <a:ext cx="6502401" cy="1369606"/>
          </a:xfrm>
          <a:prstGeom prst="rect">
            <a:avLst/>
          </a:prstGeom>
          <a:noFill/>
        </p:spPr>
        <p:txBody>
          <a:bodyPr wrap="square">
            <a:spAutoFit/>
          </a:bodyPr>
          <a:lstStyle/>
          <a:p>
            <a:pPr algn="ctr" fontAlgn="auto">
              <a:spcBef>
                <a:spcPts val="0"/>
              </a:spcBef>
              <a:spcAft>
                <a:spcPts val="0"/>
              </a:spcAft>
            </a:pPr>
            <a:r>
              <a:rPr lang="en-US" sz="3200" b="1" dirty="0">
                <a:solidFill>
                  <a:srgbClr val="0000CC"/>
                </a:solidFill>
                <a:latin typeface="+mn-lt"/>
                <a:cs typeface="+mn-cs"/>
              </a:rPr>
              <a:t>1 Corinthians 11:31 </a:t>
            </a:r>
          </a:p>
          <a:p>
            <a:pPr algn="just"/>
            <a:r>
              <a:rPr lang="en-US" sz="2550" dirty="0">
                <a:latin typeface="+mn-lt"/>
              </a:rPr>
              <a:t>But if we judged ourselves rightly, we would not be judged.</a:t>
            </a:r>
          </a:p>
        </p:txBody>
      </p:sp>
      <p:pic>
        <p:nvPicPr>
          <p:cNvPr id="9" name="Picture 8">
            <a:extLst>
              <a:ext uri="{FF2B5EF4-FFF2-40B4-BE49-F238E27FC236}">
                <a16:creationId xmlns:a16="http://schemas.microsoft.com/office/drawing/2014/main" id="{4744845C-88E7-3411-5350-32D947D5339A}"/>
              </a:ext>
            </a:extLst>
          </p:cNvPr>
          <p:cNvPicPr>
            <a:picLocks noChangeAspect="1"/>
          </p:cNvPicPr>
          <p:nvPr/>
        </p:nvPicPr>
        <p:blipFill rotWithShape="1">
          <a:blip r:embed="rId4"/>
          <a:srcRect l="1927" t="6602" r="4217" b="8240"/>
          <a:stretch/>
        </p:blipFill>
        <p:spPr>
          <a:xfrm>
            <a:off x="5188975" y="3962400"/>
            <a:ext cx="1814051" cy="1371600"/>
          </a:xfrm>
          <a:prstGeom prst="rect">
            <a:avLst/>
          </a:prstGeom>
          <a:ln>
            <a:solidFill>
              <a:schemeClr val="tx1"/>
            </a:solidFill>
          </a:ln>
        </p:spPr>
      </p:pic>
      <p:sp>
        <p:nvSpPr>
          <p:cNvPr id="3" name="Rectangle 2">
            <a:extLst>
              <a:ext uri="{FF2B5EF4-FFF2-40B4-BE49-F238E27FC236}">
                <a16:creationId xmlns:a16="http://schemas.microsoft.com/office/drawing/2014/main" id="{39769DED-0D0A-52E6-60FC-9CC5413A24C6}"/>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Logs and specks</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7:3-5</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38565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2ECF41A-FC01-4003-A469-F2951F9235D6}"/>
              </a:ext>
            </a:extLst>
          </p:cNvPr>
          <p:cNvSpPr>
            <a:spLocks noGrp="1" noChangeArrowheads="1"/>
          </p:cNvSpPr>
          <p:nvPr>
            <p:ph type="title"/>
          </p:nvPr>
        </p:nvSpPr>
        <p:spPr>
          <a:xfrm>
            <a:off x="609600" y="685800"/>
            <a:ext cx="10972800" cy="914400"/>
          </a:xfrm>
        </p:spPr>
        <p:txBody>
          <a:bodyPr/>
          <a:lstStyle/>
          <a:p>
            <a:pPr algn="ctr"/>
            <a:r>
              <a:rPr lang="en-US" altLang="en-US" sz="3200" b="1" dirty="0">
                <a:solidFill>
                  <a:srgbClr val="0000CC"/>
                </a:solidFill>
                <a:latin typeface="Calibri" panose="020F0502020204030204" pitchFamily="34" charset="0"/>
                <a:ea typeface="+mn-ea"/>
                <a:cs typeface="Calibri" panose="020F0502020204030204" pitchFamily="34" charset="0"/>
              </a:rPr>
              <a:t>‘Ask, seek and knock’ is also about God’s character!</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400" b="1" dirty="0">
                <a:solidFill>
                  <a:srgbClr val="0000CC"/>
                </a:solidFill>
                <a:latin typeface="Calibri" panose="020F0502020204030204" pitchFamily="34" charset="0"/>
                <a:ea typeface="+mn-ea"/>
                <a:cs typeface="Calibri" panose="020F0502020204030204" pitchFamily="34" charset="0"/>
              </a:rPr>
              <a:t>Matthew 7:7-11 </a:t>
            </a:r>
          </a:p>
        </p:txBody>
      </p:sp>
      <p:sp>
        <p:nvSpPr>
          <p:cNvPr id="32779" name="Rectangle 11">
            <a:extLst>
              <a:ext uri="{FF2B5EF4-FFF2-40B4-BE49-F238E27FC236}">
                <a16:creationId xmlns:a16="http://schemas.microsoft.com/office/drawing/2014/main" id="{315A9CB7-F39F-4725-BEE6-E61819C17841}"/>
              </a:ext>
            </a:extLst>
          </p:cNvPr>
          <p:cNvSpPr>
            <a:spLocks noChangeArrowheads="1"/>
          </p:cNvSpPr>
          <p:nvPr/>
        </p:nvSpPr>
        <p:spPr bwMode="auto">
          <a:xfrm>
            <a:off x="609600" y="17526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marL="228600" indent="-228600" algn="just">
              <a:spcBef>
                <a:spcPts val="1000"/>
              </a:spcBef>
              <a:buFont typeface="Arial" panose="020B0604020202020204" pitchFamily="34" charset="0"/>
              <a:buChar char="•"/>
            </a:pPr>
            <a:r>
              <a:rPr lang="en-US" altLang="en-US" dirty="0">
                <a:latin typeface="+mn-lt"/>
                <a:cs typeface="+mn-cs"/>
              </a:rPr>
              <a:t>God's </a:t>
            </a:r>
            <a:r>
              <a:rPr lang="en-US" altLang="en-US" b="1" u="sng" dirty="0">
                <a:solidFill>
                  <a:srgbClr val="0000CC"/>
                </a:solidFill>
                <a:latin typeface="Calibri" panose="020F0502020204030204" pitchFamily="34" charset="0"/>
                <a:cs typeface="Calibri" panose="020F0502020204030204" pitchFamily="34" charset="0"/>
              </a:rPr>
              <a:t>intention</a:t>
            </a:r>
            <a:r>
              <a:rPr lang="en-US" altLang="en-US" dirty="0">
                <a:latin typeface="+mn-lt"/>
                <a:cs typeface="+mn-cs"/>
              </a:rPr>
              <a:t> in encouraging us to come to Him in faith, </a:t>
            </a:r>
            <a:r>
              <a:rPr lang="en-US" altLang="en-US" b="1" u="sng" dirty="0">
                <a:solidFill>
                  <a:srgbClr val="0000CC"/>
                </a:solidFill>
                <a:latin typeface="Calibri" panose="020F0502020204030204" pitchFamily="34" charset="0"/>
                <a:cs typeface="Calibri" panose="020F0502020204030204" pitchFamily="34" charset="0"/>
              </a:rPr>
              <a:t>is benevolence</a:t>
            </a:r>
            <a:r>
              <a:rPr lang="en-US" altLang="en-US" dirty="0">
                <a:latin typeface="+mn-lt"/>
                <a:cs typeface="+mn-cs"/>
              </a:rPr>
              <a:t>.</a:t>
            </a:r>
          </a:p>
        </p:txBody>
      </p:sp>
      <p:sp>
        <p:nvSpPr>
          <p:cNvPr id="2" name="Text Box 4">
            <a:extLst>
              <a:ext uri="{FF2B5EF4-FFF2-40B4-BE49-F238E27FC236}">
                <a16:creationId xmlns:a16="http://schemas.microsoft.com/office/drawing/2014/main" id="{3C32F4DC-4F4A-F180-F63B-5A1D719304B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pic>
        <p:nvPicPr>
          <p:cNvPr id="7" name="Picture 6">
            <a:extLst>
              <a:ext uri="{FF2B5EF4-FFF2-40B4-BE49-F238E27FC236}">
                <a16:creationId xmlns:a16="http://schemas.microsoft.com/office/drawing/2014/main" id="{C4CAA33B-84BE-9D30-A768-2B0B10C5D007}"/>
              </a:ext>
            </a:extLst>
          </p:cNvPr>
          <p:cNvPicPr>
            <a:picLocks noChangeAspect="1"/>
          </p:cNvPicPr>
          <p:nvPr/>
        </p:nvPicPr>
        <p:blipFill>
          <a:blip r:embed="rId3"/>
          <a:stretch>
            <a:fillRect/>
          </a:stretch>
        </p:blipFill>
        <p:spPr>
          <a:xfrm>
            <a:off x="3821995" y="2675834"/>
            <a:ext cx="4548010" cy="357256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4">
            <a:extLst>
              <a:ext uri="{FF2B5EF4-FFF2-40B4-BE49-F238E27FC236}">
                <a16:creationId xmlns:a16="http://schemas.microsoft.com/office/drawing/2014/main" id="{F6758AD4-0DA2-43A9-8EE9-598A642A60C5}"/>
              </a:ext>
            </a:extLst>
          </p:cNvPr>
          <p:cNvSpPr>
            <a:spLocks noGrp="1" noChangeArrowheads="1"/>
          </p:cNvSpPr>
          <p:nvPr>
            <p:ph sz="half" idx="1"/>
          </p:nvPr>
        </p:nvSpPr>
        <p:spPr>
          <a:xfrm>
            <a:off x="609600" y="1752600"/>
            <a:ext cx="10972800" cy="990600"/>
          </a:xfrm>
        </p:spPr>
        <p:txBody>
          <a:bodyPr>
            <a:noAutofit/>
          </a:bodyPr>
          <a:lstStyle/>
          <a:p>
            <a:pPr algn="just">
              <a:lnSpc>
                <a:spcPct val="100000"/>
              </a:lnSpc>
            </a:pPr>
            <a:r>
              <a:rPr lang="en-US" altLang="en-US" b="1" u="sng" dirty="0">
                <a:solidFill>
                  <a:srgbClr val="0000CC"/>
                </a:solidFill>
                <a:cs typeface="Calibri" panose="020F0502020204030204" pitchFamily="34" charset="0"/>
              </a:rPr>
              <a:t>All believers</a:t>
            </a:r>
            <a:r>
              <a:rPr lang="en-US" altLang="en-US" dirty="0">
                <a:cs typeface="Calibri" panose="020F0502020204030204" pitchFamily="34" charset="0"/>
              </a:rPr>
              <a:t> have VIP privileged access to God! (cf. Heb. 4:16; Eph. 3:12; 1 Jn. 3:21; 1 Jn. 5:14)</a:t>
            </a:r>
            <a:endParaRPr lang="en-US" altLang="en-US" dirty="0"/>
          </a:p>
        </p:txBody>
      </p:sp>
      <p:sp>
        <p:nvSpPr>
          <p:cNvPr id="2" name="Text Box 4">
            <a:extLst>
              <a:ext uri="{FF2B5EF4-FFF2-40B4-BE49-F238E27FC236}">
                <a16:creationId xmlns:a16="http://schemas.microsoft.com/office/drawing/2014/main" id="{A64DC4DA-1687-0A98-1CF5-306520D893C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
        <p:nvSpPr>
          <p:cNvPr id="4" name="Rectangle 2">
            <a:extLst>
              <a:ext uri="{FF2B5EF4-FFF2-40B4-BE49-F238E27FC236}">
                <a16:creationId xmlns:a16="http://schemas.microsoft.com/office/drawing/2014/main" id="{93D7644E-F500-B1F3-4621-E4C15927CA1F}"/>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Ask, Seek and Knock – VIP Privileged Access </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7:7-11</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ED4B4C7-C1DA-FCEF-5DF6-5999D2D8096D}"/>
              </a:ext>
            </a:extLst>
          </p:cNvPr>
          <p:cNvPicPr>
            <a:picLocks noChangeAspect="1"/>
          </p:cNvPicPr>
          <p:nvPr/>
        </p:nvPicPr>
        <p:blipFill>
          <a:blip r:embed="rId3"/>
          <a:stretch>
            <a:fillRect/>
          </a:stretch>
        </p:blipFill>
        <p:spPr>
          <a:xfrm>
            <a:off x="619779" y="2819399"/>
            <a:ext cx="10952442" cy="3657600"/>
          </a:xfrm>
          <a:prstGeom prst="rect">
            <a:avLst/>
          </a:prstGeom>
        </p:spPr>
      </p:pic>
    </p:spTree>
    <p:extLst>
      <p:ext uri="{BB962C8B-B14F-4D97-AF65-F5344CB8AC3E}">
        <p14:creationId xmlns:p14="http://schemas.microsoft.com/office/powerpoint/2010/main" val="1025222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a:extLst>
              <a:ext uri="{FF2B5EF4-FFF2-40B4-BE49-F238E27FC236}">
                <a16:creationId xmlns:a16="http://schemas.microsoft.com/office/drawing/2014/main" id="{1152653D-DC1A-402D-B391-899B2D835078}"/>
              </a:ext>
            </a:extLst>
          </p:cNvPr>
          <p:cNvSpPr>
            <a:spLocks noGrp="1" noChangeArrowheads="1"/>
          </p:cNvSpPr>
          <p:nvPr>
            <p:ph sz="half" idx="1"/>
          </p:nvPr>
        </p:nvSpPr>
        <p:spPr>
          <a:xfrm>
            <a:off x="609599" y="1904444"/>
            <a:ext cx="10939463" cy="1295956"/>
          </a:xfrm>
        </p:spPr>
        <p:txBody>
          <a:bodyPr>
            <a:normAutofit lnSpcReduction="10000"/>
          </a:bodyPr>
          <a:lstStyle/>
          <a:p>
            <a:pPr algn="just">
              <a:lnSpc>
                <a:spcPct val="100000"/>
              </a:lnSpc>
            </a:pPr>
            <a:r>
              <a:rPr lang="en-US" altLang="en-US" dirty="0"/>
              <a:t>Jesus takes His Israelite audience once again back to the Law of Moses, which declares, that the Israelite is to love his neighbor as</a:t>
            </a:r>
            <a:r>
              <a:rPr lang="en-US" altLang="en-US" sz="2000" dirty="0"/>
              <a:t> </a:t>
            </a:r>
            <a:r>
              <a:rPr lang="en-US" altLang="en-US" dirty="0"/>
              <a:t>himself</a:t>
            </a:r>
            <a:r>
              <a:rPr lang="en-US" altLang="en-US" sz="2000" dirty="0"/>
              <a:t> </a:t>
            </a:r>
            <a:r>
              <a:rPr lang="en-US" altLang="en-US" dirty="0"/>
              <a:t>(Lev. 19:18).  </a:t>
            </a:r>
            <a:r>
              <a:rPr lang="en-US" altLang="en-US" i="1" dirty="0"/>
              <a:t>(Remember the Essenes? See Session 31)</a:t>
            </a:r>
          </a:p>
        </p:txBody>
      </p:sp>
      <p:sp>
        <p:nvSpPr>
          <p:cNvPr id="2" name="Text Box 4">
            <a:extLst>
              <a:ext uri="{FF2B5EF4-FFF2-40B4-BE49-F238E27FC236}">
                <a16:creationId xmlns:a16="http://schemas.microsoft.com/office/drawing/2014/main" id="{59FF6E09-71D4-7789-37F5-B7FAC13D3AC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
        <p:nvSpPr>
          <p:cNvPr id="6" name="Rectangle 2">
            <a:extLst>
              <a:ext uri="{FF2B5EF4-FFF2-40B4-BE49-F238E27FC236}">
                <a16:creationId xmlns:a16="http://schemas.microsoft.com/office/drawing/2014/main" id="{4B5C82A9-FE40-AE13-41AC-C6D334D12E43}"/>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The Golden Rule</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7:12</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C06F95E3-8B0E-5353-0826-18F8B83860D4}"/>
              </a:ext>
            </a:extLst>
          </p:cNvPr>
          <p:cNvPicPr>
            <a:picLocks noChangeAspect="1"/>
          </p:cNvPicPr>
          <p:nvPr/>
        </p:nvPicPr>
        <p:blipFill>
          <a:blip r:embed="rId3"/>
          <a:stretch>
            <a:fillRect/>
          </a:stretch>
        </p:blipFill>
        <p:spPr>
          <a:xfrm>
            <a:off x="5511799" y="3581400"/>
            <a:ext cx="4699001" cy="2971800"/>
          </a:xfrm>
          <a:prstGeom prst="rect">
            <a:avLst/>
          </a:prstGeom>
          <a:ln>
            <a:solidFill>
              <a:schemeClr val="tx1"/>
            </a:solidFill>
          </a:ln>
        </p:spPr>
      </p:pic>
      <p:pic>
        <p:nvPicPr>
          <p:cNvPr id="7" name="Picture 6">
            <a:extLst>
              <a:ext uri="{FF2B5EF4-FFF2-40B4-BE49-F238E27FC236}">
                <a16:creationId xmlns:a16="http://schemas.microsoft.com/office/drawing/2014/main" id="{4C642689-2355-B338-CB6D-D4452B5B049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2011680" y="3581400"/>
            <a:ext cx="3017520" cy="2971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AED81577-DD6E-4124-279A-58C6A7FA3944}"/>
              </a:ext>
            </a:extLst>
          </p:cNvPr>
          <p:cNvSpPr txBox="1"/>
          <p:nvPr/>
        </p:nvSpPr>
        <p:spPr>
          <a:xfrm>
            <a:off x="5499098" y="3581400"/>
            <a:ext cx="4699001" cy="1821011"/>
          </a:xfrm>
          <a:prstGeom prst="rect">
            <a:avLst/>
          </a:prstGeom>
          <a:noFill/>
        </p:spPr>
        <p:txBody>
          <a:bodyPr wrap="square">
            <a:spAutoFit/>
          </a:bodyPr>
          <a:lstStyle/>
          <a:p>
            <a:pPr algn="ctr">
              <a:spcAft>
                <a:spcPts val="1200"/>
              </a:spcAft>
            </a:pPr>
            <a:r>
              <a:rPr lang="en-US" altLang="en-US" sz="2800" b="1" dirty="0">
                <a:solidFill>
                  <a:srgbClr val="0000CC"/>
                </a:solidFill>
                <a:latin typeface="+mn-lt"/>
                <a:cs typeface="+mn-cs"/>
              </a:rPr>
              <a:t>Leviticus 19:18</a:t>
            </a:r>
          </a:p>
          <a:p>
            <a:pPr marL="0" marR="0">
              <a:spcBef>
                <a:spcPts val="0"/>
              </a:spcBef>
              <a:spcAft>
                <a:spcPts val="1000"/>
              </a:spcAft>
            </a:pPr>
            <a:r>
              <a:rPr lang="en-US" sz="2400" dirty="0">
                <a:latin typeface="Calibri" panose="020F0502020204030204" pitchFamily="34" charset="0"/>
              </a:rPr>
              <a:t>“</a:t>
            </a:r>
            <a:r>
              <a:rPr lang="en-US" sz="2400" dirty="0">
                <a:effectLst/>
                <a:latin typeface="Calibri" panose="020F0502020204030204" pitchFamily="34" charset="0"/>
              </a:rPr>
              <a:t>…you shall love your neighbor as yourself; I am the </a:t>
            </a:r>
            <a:r>
              <a:rPr lang="en-US" sz="2400" cap="small" dirty="0">
                <a:effectLst/>
                <a:latin typeface="Calibri" panose="020F0502020204030204" pitchFamily="34" charset="0"/>
              </a:rPr>
              <a:t>Lord</a:t>
            </a:r>
            <a:r>
              <a:rPr lang="en-US" sz="2400" dirty="0">
                <a:effectLst/>
                <a:latin typeface="Calibri" panose="020F0502020204030204" pitchFamily="34" charset="0"/>
              </a:rPr>
              <a:t>.”</a:t>
            </a:r>
            <a:endParaRPr lang="en-US" altLang="en-US" sz="2400" dirty="0">
              <a:latin typeface="Calibri" panose="020F0502020204030204" pitchFamily="34" charset="0"/>
              <a:cs typeface="Calibri" panose="020F0502020204030204" pitchFamily="34" charset="0"/>
            </a:endParaRPr>
          </a:p>
          <a:p>
            <a:endParaRPr lang="en-US" dirty="0"/>
          </a:p>
        </p:txBody>
      </p:sp>
      <p:sp>
        <p:nvSpPr>
          <p:cNvPr id="3" name="Speech Bubble: Oval 2">
            <a:extLst>
              <a:ext uri="{FF2B5EF4-FFF2-40B4-BE49-F238E27FC236}">
                <a16:creationId xmlns:a16="http://schemas.microsoft.com/office/drawing/2014/main" id="{30C8CC70-7E04-DB10-7EB5-AEB0486B903E}"/>
              </a:ext>
            </a:extLst>
          </p:cNvPr>
          <p:cNvSpPr/>
          <p:nvPr/>
        </p:nvSpPr>
        <p:spPr>
          <a:xfrm>
            <a:off x="4267200" y="3048000"/>
            <a:ext cx="1981200" cy="914400"/>
          </a:xfrm>
          <a:prstGeom prst="wedgeEllipseCallout">
            <a:avLst>
              <a:gd name="adj1" fmla="val -75350"/>
              <a:gd name="adj2" fmla="val 6511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en-US" sz="2400" b="1" dirty="0">
                <a:latin typeface="Calibri" panose="020F0502020204030204" pitchFamily="34" charset="0"/>
                <a:cs typeface="Calibri" panose="020F0502020204030204" pitchFamily="34" charset="0"/>
              </a:rPr>
              <a:t>Just do it.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0" name="Rectangle 4">
            <a:extLst>
              <a:ext uri="{FF2B5EF4-FFF2-40B4-BE49-F238E27FC236}">
                <a16:creationId xmlns:a16="http://schemas.microsoft.com/office/drawing/2014/main" id="{037047E1-9514-402A-96B1-8E367B8EA485}"/>
              </a:ext>
            </a:extLst>
          </p:cNvPr>
          <p:cNvSpPr>
            <a:spLocks noGrp="1" noChangeArrowheads="1"/>
          </p:cNvSpPr>
          <p:nvPr>
            <p:ph sz="half" idx="1"/>
          </p:nvPr>
        </p:nvSpPr>
        <p:spPr>
          <a:xfrm>
            <a:off x="609600" y="1829355"/>
            <a:ext cx="7239000" cy="3428445"/>
          </a:xfrm>
        </p:spPr>
        <p:txBody>
          <a:bodyPr>
            <a:normAutofit/>
          </a:bodyPr>
          <a:lstStyle/>
          <a:p>
            <a:pPr algn="just">
              <a:lnSpc>
                <a:spcPct val="110000"/>
              </a:lnSpc>
            </a:pPr>
            <a:r>
              <a:rPr lang="en-US" altLang="en-US" dirty="0">
                <a:cs typeface="Calibri" panose="020F0502020204030204" pitchFamily="34" charset="0"/>
              </a:rPr>
              <a:t>However, loving one’s neighbor also applies to the Body of Christ as well, but </a:t>
            </a:r>
            <a:r>
              <a:rPr lang="en-US" altLang="en-US" b="1" dirty="0">
                <a:solidFill>
                  <a:srgbClr val="0000CC"/>
                </a:solidFill>
              </a:rPr>
              <a:t>not as being under the principle of the Law of Moses</a:t>
            </a:r>
            <a:r>
              <a:rPr lang="en-US" altLang="en-US" dirty="0">
                <a:cs typeface="Calibri" panose="020F0502020204030204" pitchFamily="34" charset="0"/>
              </a:rPr>
              <a:t>, but </a:t>
            </a:r>
            <a:r>
              <a:rPr lang="en-US" altLang="en-US" b="1" dirty="0">
                <a:solidFill>
                  <a:srgbClr val="0000CC"/>
                </a:solidFill>
              </a:rPr>
              <a:t>as being under the principle of grace</a:t>
            </a:r>
            <a:r>
              <a:rPr lang="en-US" altLang="en-US" dirty="0">
                <a:cs typeface="Calibri" panose="020F0502020204030204" pitchFamily="34" charset="0"/>
              </a:rPr>
              <a:t>.  </a:t>
            </a:r>
            <a:r>
              <a:rPr lang="en-US" altLang="en-US" dirty="0"/>
              <a:t> </a:t>
            </a:r>
          </a:p>
        </p:txBody>
      </p:sp>
      <p:sp>
        <p:nvSpPr>
          <p:cNvPr id="2" name="Text Box 4">
            <a:extLst>
              <a:ext uri="{FF2B5EF4-FFF2-40B4-BE49-F238E27FC236}">
                <a16:creationId xmlns:a16="http://schemas.microsoft.com/office/drawing/2014/main" id="{D28092BA-F338-756A-07DE-483440792DF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
        <p:nvSpPr>
          <p:cNvPr id="4" name="Rectangle 2">
            <a:extLst>
              <a:ext uri="{FF2B5EF4-FFF2-40B4-BE49-F238E27FC236}">
                <a16:creationId xmlns:a16="http://schemas.microsoft.com/office/drawing/2014/main" id="{FE3D9CE5-B4D6-DA7E-3E15-8BF0AD10A9BB}"/>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3600" b="1" dirty="0">
                <a:solidFill>
                  <a:srgbClr val="0000CC"/>
                </a:solidFill>
                <a:latin typeface="Calibri" panose="020F0502020204030204" pitchFamily="34" charset="0"/>
                <a:ea typeface="+mn-ea"/>
                <a:cs typeface="Calibri" panose="020F0502020204030204" pitchFamily="34" charset="0"/>
              </a:rPr>
              <a:t>The Golden Rule</a:t>
            </a:r>
            <a:br>
              <a:rPr lang="en-US" altLang="en-US" sz="3200" b="1" dirty="0">
                <a:solidFill>
                  <a:srgbClr val="0000CC"/>
                </a:solidFill>
                <a:latin typeface="Calibri" panose="020F0502020204030204" pitchFamily="34" charset="0"/>
                <a:ea typeface="+mn-ea"/>
                <a:cs typeface="Calibri" panose="020F0502020204030204" pitchFamily="34" charset="0"/>
              </a:rPr>
            </a:br>
            <a:r>
              <a:rPr lang="en-US" altLang="en-US" sz="2700" b="1" dirty="0">
                <a:solidFill>
                  <a:srgbClr val="0000CC"/>
                </a:solidFill>
                <a:latin typeface="Calibri" panose="020F0502020204030204" pitchFamily="34" charset="0"/>
                <a:ea typeface="+mn-ea"/>
                <a:cs typeface="Calibri" panose="020F0502020204030204" pitchFamily="34" charset="0"/>
              </a:rPr>
              <a:t>Matthew 7:12</a:t>
            </a:r>
            <a:endParaRPr lang="en-US" altLang="en-US" sz="1600" b="1" dirty="0">
              <a:solidFill>
                <a:srgbClr val="0000CC"/>
              </a:solidFill>
              <a:latin typeface="Calibri" panose="020F0502020204030204" pitchFamily="34" charset="0"/>
              <a:ea typeface="+mn-ea"/>
              <a:cs typeface="Calibri" panose="020F0502020204030204" pitchFamily="34" charset="0"/>
            </a:endParaRPr>
          </a:p>
        </p:txBody>
      </p:sp>
      <p:pic>
        <p:nvPicPr>
          <p:cNvPr id="3" name="Picture 6" descr="Sermon Of The Beatitudes_Tissot">
            <a:extLst>
              <a:ext uri="{FF2B5EF4-FFF2-40B4-BE49-F238E27FC236}">
                <a16:creationId xmlns:a16="http://schemas.microsoft.com/office/drawing/2014/main" id="{8511D414-D479-C645-99B0-A43B63A3F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702" y="1981200"/>
            <a:ext cx="2850698" cy="4114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5536F5-D094-6C24-E279-BC43E81726BF}"/>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37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20483" name="Rectangle 3">
            <a:extLst>
              <a:ext uri="{FF2B5EF4-FFF2-40B4-BE49-F238E27FC236}">
                <a16:creationId xmlns:a16="http://schemas.microsoft.com/office/drawing/2014/main" id="{06B000AE-4195-C970-EB6D-A93B14231ECF}"/>
              </a:ext>
            </a:extLst>
          </p:cNvPr>
          <p:cNvSpPr txBox="1">
            <a:spLocks noChangeArrowheads="1"/>
          </p:cNvSpPr>
          <p:nvPr/>
        </p:nvSpPr>
        <p:spPr bwMode="auto">
          <a:xfrm>
            <a:off x="2166938" y="1143000"/>
            <a:ext cx="78581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tabLst>
                <a:tab pos="1939925" algn="l"/>
              </a:tabLst>
              <a:defRPr sz="2800">
                <a:solidFill>
                  <a:schemeClr val="tx1"/>
                </a:solidFill>
                <a:latin typeface="Calibri" panose="020F0502020204030204" pitchFamily="34" charset="0"/>
              </a:defRPr>
            </a:lvl1pPr>
            <a:lvl2pPr marL="571500" indent="-571500">
              <a:lnSpc>
                <a:spcPct val="90000"/>
              </a:lnSpc>
              <a:spcBef>
                <a:spcPts val="500"/>
              </a:spcBef>
              <a:buFont typeface="Arial" panose="020B0604020202020204" pitchFamily="34" charset="0"/>
              <a:buChar char="•"/>
              <a:tabLst>
                <a:tab pos="1939925" algn="l"/>
              </a:tabLst>
              <a:defRPr sz="2400">
                <a:solidFill>
                  <a:schemeClr val="tx1"/>
                </a:solidFill>
                <a:latin typeface="Calibri" panose="020F0502020204030204" pitchFamily="34" charset="0"/>
              </a:defRPr>
            </a:lvl2pPr>
            <a:lvl3pPr indent="-452438">
              <a:lnSpc>
                <a:spcPct val="90000"/>
              </a:lnSpc>
              <a:spcBef>
                <a:spcPts val="500"/>
              </a:spcBef>
              <a:buFont typeface="Arial" panose="020B0604020202020204" pitchFamily="34" charset="0"/>
              <a:buChar char="•"/>
              <a:tabLst>
                <a:tab pos="193992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93992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93992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9pPr>
          </a:lstStyle>
          <a:p>
            <a:pPr lvl="1" eaLnBrk="1" hangingPunct="1">
              <a:lnSpc>
                <a:spcPct val="100000"/>
              </a:lnSpc>
              <a:spcBef>
                <a:spcPct val="0"/>
              </a:spcBef>
              <a:spcAft>
                <a:spcPts val="1200"/>
              </a:spcAft>
              <a:buFont typeface="Arial" panose="020B0604020202020204" pitchFamily="34" charset="0"/>
              <a:buAutoNum type="romanUcPeriod"/>
            </a:pPr>
            <a:r>
              <a:rPr lang="en-US" altLang="en-US" sz="3000" b="1" dirty="0">
                <a:solidFill>
                  <a:srgbClr val="000000"/>
                </a:solidFill>
                <a:cs typeface="Calibri" panose="020F0502020204030204" pitchFamily="34" charset="0"/>
              </a:rPr>
              <a:t>Review </a:t>
            </a:r>
          </a:p>
          <a:p>
            <a:pPr lvl="2" eaLnBrk="1" hangingPunct="1">
              <a:lnSpc>
                <a:spcPct val="100000"/>
              </a:lnSpc>
              <a:spcBef>
                <a:spcPct val="0"/>
              </a:spcBef>
              <a:spcAft>
                <a:spcPts val="1200"/>
              </a:spcAft>
              <a:buFontTx/>
              <a:buAutoNum type="alphaUcPeriod"/>
            </a:pPr>
            <a:r>
              <a:rPr lang="en-US" altLang="en-US" sz="3000" b="1" dirty="0">
                <a:solidFill>
                  <a:srgbClr val="000000"/>
                </a:solidFill>
                <a:cs typeface="Calibri" panose="020F0502020204030204" pitchFamily="34" charset="0"/>
              </a:rPr>
              <a:t>Purpose, Aim, and Objective</a:t>
            </a:r>
          </a:p>
          <a:p>
            <a:pPr lvl="2" eaLnBrk="1" hangingPunct="1">
              <a:lnSpc>
                <a:spcPct val="100000"/>
              </a:lnSpc>
              <a:spcBef>
                <a:spcPct val="0"/>
              </a:spcBef>
              <a:spcAft>
                <a:spcPts val="1200"/>
              </a:spcAft>
              <a:buFontTx/>
              <a:buAutoNum type="alphaUcPeriod"/>
            </a:pPr>
            <a:r>
              <a:rPr lang="en-US" altLang="en-US" sz="3000" b="1" dirty="0">
                <a:solidFill>
                  <a:srgbClr val="000000"/>
                </a:solidFill>
                <a:cs typeface="Calibri" panose="020F0502020204030204" pitchFamily="34" charset="0"/>
              </a:rPr>
              <a:t>Session 36</a:t>
            </a:r>
          </a:p>
          <a:p>
            <a:pPr lvl="1" eaLnBrk="1" hangingPunct="1">
              <a:lnSpc>
                <a:spcPct val="100000"/>
              </a:lnSpc>
              <a:spcBef>
                <a:spcPct val="0"/>
              </a:spcBef>
              <a:spcAft>
                <a:spcPts val="1200"/>
              </a:spcAft>
              <a:buFont typeface="Arial" panose="020B0604020202020204" pitchFamily="34" charset="0"/>
              <a:buAutoNum type="romanUcPeriod"/>
            </a:pPr>
            <a:r>
              <a:rPr lang="en-US" altLang="en-US" sz="3000" b="1" dirty="0">
                <a:solidFill>
                  <a:srgbClr val="0000CC"/>
                </a:solidFill>
                <a:cs typeface="Calibri" panose="020F0502020204030204" pitchFamily="34" charset="0"/>
              </a:rPr>
              <a:t>ENTRY, BEWARE &amp; ENTER – Matthew 7:13-23</a:t>
            </a:r>
          </a:p>
          <a:p>
            <a:pPr lvl="2" eaLnBrk="1" hangingPunct="1">
              <a:lnSpc>
                <a:spcPct val="100000"/>
              </a:lnSpc>
              <a:spcBef>
                <a:spcPct val="0"/>
              </a:spcBef>
              <a:spcAft>
                <a:spcPts val="1200"/>
              </a:spcAft>
              <a:buFontTx/>
              <a:buAutoNum type="alphaUcPeriod"/>
            </a:pPr>
            <a:r>
              <a:rPr lang="en-US" altLang="en-US" sz="3000" b="1" u="sng" dirty="0">
                <a:solidFill>
                  <a:srgbClr val="0000CC"/>
                </a:solidFill>
                <a:cs typeface="Calibri" panose="020F0502020204030204" pitchFamily="34" charset="0"/>
              </a:rPr>
              <a:t>General Information</a:t>
            </a:r>
          </a:p>
          <a:p>
            <a:pPr lvl="2" eaLnBrk="1" hangingPunct="1">
              <a:lnSpc>
                <a:spcPct val="100000"/>
              </a:lnSpc>
              <a:spcBef>
                <a:spcPct val="0"/>
              </a:spcBef>
              <a:spcAft>
                <a:spcPts val="1200"/>
              </a:spcAft>
              <a:buFontTx/>
              <a:buAutoNum type="alphaUcPeriod"/>
            </a:pPr>
            <a:r>
              <a:rPr lang="en-US" altLang="en-US" sz="3000" b="1" dirty="0">
                <a:solidFill>
                  <a:srgbClr val="000000"/>
                </a:solidFill>
                <a:cs typeface="Calibri" panose="020F0502020204030204" pitchFamily="34" charset="0"/>
              </a:rPr>
              <a:t>Matthew 7:13-23 </a:t>
            </a:r>
          </a:p>
          <a:p>
            <a:pPr lvl="1" eaLnBrk="1" hangingPunct="1">
              <a:lnSpc>
                <a:spcPct val="100000"/>
              </a:lnSpc>
              <a:spcBef>
                <a:spcPct val="0"/>
              </a:spcBef>
              <a:spcAft>
                <a:spcPts val="1200"/>
              </a:spcAft>
              <a:buFont typeface="Arial" panose="020B0604020202020204" pitchFamily="34" charset="0"/>
              <a:buAutoNum type="romanUcPeriod"/>
            </a:pPr>
            <a:r>
              <a:rPr lang="en-US" altLang="en-US" sz="3000" b="1" dirty="0">
                <a:solidFill>
                  <a:srgbClr val="000000"/>
                </a:solidFill>
                <a:cs typeface="Calibri" panose="020F0502020204030204" pitchFamily="34" charset="0"/>
              </a:rPr>
              <a:t>Concluding Observations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7:13–23</a:t>
            </a:r>
          </a:p>
          <a:p>
            <a:pPr marL="0" marR="0" indent="0" algn="just">
              <a:lnSpc>
                <a:spcPct val="100000"/>
              </a:lnSpc>
              <a:spcBef>
                <a:spcPts val="0"/>
              </a:spcBef>
              <a:spcAft>
                <a:spcPts val="1000"/>
              </a:spcAft>
              <a:buNone/>
            </a:pPr>
            <a:r>
              <a:rPr lang="en-US" u="none" strike="noStrike" baseline="30000" dirty="0">
                <a:solidFill>
                  <a:srgbClr val="C00000"/>
                </a:solidFill>
                <a:effectLst/>
                <a:latin typeface="Calibri" panose="020F0502020204030204" pitchFamily="34" charset="0"/>
              </a:rPr>
              <a:t>13</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“Enter through the narrow gate; for the gate is wide and the way is broad that leads to destruction, and there are many who enter through it. </a:t>
            </a:r>
            <a:r>
              <a:rPr lang="en-US" u="none" strike="noStrike" baseline="30000" dirty="0">
                <a:solidFill>
                  <a:srgbClr val="C00000"/>
                </a:solidFill>
                <a:effectLst/>
                <a:latin typeface="Calibri" panose="020F0502020204030204" pitchFamily="34" charset="0"/>
              </a:rPr>
              <a:t>14</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“For the gate is small and the way is narrow that leads to life, and there are few who find it. </a:t>
            </a:r>
            <a:r>
              <a:rPr lang="en-US" u="none" strike="noStrike" baseline="30000" dirty="0">
                <a:solidFill>
                  <a:srgbClr val="C00000"/>
                </a:solidFill>
                <a:effectLst/>
                <a:latin typeface="Calibri" panose="020F0502020204030204" pitchFamily="34" charset="0"/>
              </a:rPr>
              <a:t>15</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“Beware of the false prophets, who come to you in sheep’s clothing, but inwardly are ravenous wolves. </a:t>
            </a:r>
            <a:r>
              <a:rPr lang="en-US" u="none" strike="noStrike" baseline="30000" dirty="0">
                <a:solidFill>
                  <a:srgbClr val="C00000"/>
                </a:solidFill>
                <a:effectLst/>
                <a:latin typeface="Calibri" panose="020F0502020204030204" pitchFamily="34" charset="0"/>
              </a:rPr>
              <a:t>16</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“You will know them by their fruits. Grapes are not gathered from thorn </a:t>
            </a:r>
            <a:r>
              <a:rPr lang="en-US" i="1" dirty="0">
                <a:solidFill>
                  <a:srgbClr val="C00000"/>
                </a:solidFill>
                <a:effectLst/>
                <a:latin typeface="Calibri" panose="020F0502020204030204" pitchFamily="34" charset="0"/>
              </a:rPr>
              <a:t>bushes</a:t>
            </a:r>
            <a:r>
              <a:rPr lang="en-US" dirty="0">
                <a:solidFill>
                  <a:srgbClr val="C00000"/>
                </a:solidFill>
                <a:effectLst/>
                <a:latin typeface="Calibri" panose="020F0502020204030204" pitchFamily="34" charset="0"/>
              </a:rPr>
              <a:t> nor figs from thistles, are they? </a:t>
            </a:r>
            <a:r>
              <a:rPr lang="en-US" u="none" strike="noStrike" baseline="30000" dirty="0">
                <a:solidFill>
                  <a:srgbClr val="C00000"/>
                </a:solidFill>
                <a:effectLst/>
                <a:latin typeface="Calibri" panose="020F0502020204030204" pitchFamily="34" charset="0"/>
              </a:rPr>
              <a:t>17</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“So every good tree bears good fruit, but the bad tree bears bad fruit. </a:t>
            </a:r>
            <a:r>
              <a:rPr lang="en-US" u="none" strike="noStrike" baseline="30000" dirty="0">
                <a:solidFill>
                  <a:srgbClr val="C00000"/>
                </a:solidFill>
                <a:effectLst/>
                <a:latin typeface="Calibri" panose="020F0502020204030204" pitchFamily="34" charset="0"/>
              </a:rPr>
              <a:t>18</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“A good tree cannot produce bad fruit, nor can a bad tree produce good fruit. </a:t>
            </a:r>
            <a:r>
              <a:rPr lang="en-US" u="none" strike="noStrike" baseline="30000" dirty="0">
                <a:solidFill>
                  <a:srgbClr val="C00000"/>
                </a:solidFill>
                <a:effectLst/>
                <a:latin typeface="Calibri" panose="020F0502020204030204" pitchFamily="34" charset="0"/>
              </a:rPr>
              <a:t>19</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“Every tree that does not bear good fruit is cut down and thrown into the fire. </a:t>
            </a:r>
            <a:r>
              <a:rPr lang="en-US" u="none" strike="noStrike" baseline="30000" dirty="0">
                <a:solidFill>
                  <a:srgbClr val="C00000"/>
                </a:solidFill>
                <a:effectLst/>
                <a:latin typeface="Calibri" panose="020F0502020204030204" pitchFamily="34" charset="0"/>
              </a:rPr>
              <a:t>20</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“So then, you will know them by their. . .</a:t>
            </a:r>
          </a:p>
        </p:txBody>
      </p:sp>
    </p:spTree>
    <p:extLst>
      <p:ext uri="{BB962C8B-B14F-4D97-AF65-F5344CB8AC3E}">
        <p14:creationId xmlns:p14="http://schemas.microsoft.com/office/powerpoint/2010/main" val="1749591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7:13–23</a:t>
            </a:r>
          </a:p>
          <a:p>
            <a:pPr marL="0" marR="0" indent="0" algn="just">
              <a:lnSpc>
                <a:spcPct val="100000"/>
              </a:lnSpc>
              <a:spcBef>
                <a:spcPts val="0"/>
              </a:spcBef>
              <a:spcAft>
                <a:spcPts val="1000"/>
              </a:spcAft>
              <a:buNone/>
            </a:pPr>
            <a:r>
              <a:rPr lang="en-US" dirty="0">
                <a:solidFill>
                  <a:srgbClr val="C00000"/>
                </a:solidFill>
                <a:effectLst/>
                <a:latin typeface="Calibri" panose="020F0502020204030204" pitchFamily="34" charset="0"/>
              </a:rPr>
              <a:t>. . .fruits. </a:t>
            </a:r>
            <a:r>
              <a:rPr lang="en-US" u="none" strike="noStrike" baseline="30000" dirty="0">
                <a:solidFill>
                  <a:srgbClr val="C00000"/>
                </a:solidFill>
                <a:effectLst/>
                <a:latin typeface="Calibri" panose="020F0502020204030204" pitchFamily="34" charset="0"/>
              </a:rPr>
              <a:t>21</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“Not everyone who says to Me, ‘Lord, Lord,’ will enter the kingdom of heaven, but he who does the will of My Father who is in heaven </a:t>
            </a:r>
            <a:r>
              <a:rPr lang="en-US" i="1" dirty="0">
                <a:solidFill>
                  <a:srgbClr val="C00000"/>
                </a:solidFill>
                <a:effectLst/>
                <a:latin typeface="Calibri" panose="020F0502020204030204" pitchFamily="34" charset="0"/>
              </a:rPr>
              <a:t>will enter</a:t>
            </a:r>
            <a:r>
              <a:rPr lang="en-US" dirty="0">
                <a:solidFill>
                  <a:srgbClr val="C00000"/>
                </a:solidFill>
                <a:effectLst/>
                <a:latin typeface="Calibri" panose="020F0502020204030204" pitchFamily="34" charset="0"/>
              </a:rPr>
              <a:t>. </a:t>
            </a:r>
            <a:r>
              <a:rPr lang="en-US" u="none" strike="noStrike" baseline="30000" dirty="0">
                <a:solidFill>
                  <a:srgbClr val="C00000"/>
                </a:solidFill>
                <a:effectLst/>
                <a:latin typeface="Calibri" panose="020F0502020204030204" pitchFamily="34" charset="0"/>
              </a:rPr>
              <a:t>22</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“Many will say to Me on that day, ‘Lord, Lord, did we not prophesy in Your name, and in Your name cast out demons, and in Your name perform many miracles?’ </a:t>
            </a:r>
            <a:r>
              <a:rPr lang="en-US" u="none" strike="noStrike" baseline="30000" dirty="0">
                <a:solidFill>
                  <a:srgbClr val="C00000"/>
                </a:solidFill>
                <a:effectLst/>
                <a:latin typeface="Calibri" panose="020F0502020204030204" pitchFamily="34" charset="0"/>
              </a:rPr>
              <a:t>23</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“And then I will declare to them, ‘I never knew you; </a:t>
            </a:r>
            <a:r>
              <a:rPr lang="en-US" cap="small" dirty="0">
                <a:solidFill>
                  <a:srgbClr val="C00000"/>
                </a:solidFill>
                <a:effectLst/>
                <a:latin typeface="Calibri" panose="020F0502020204030204" pitchFamily="34" charset="0"/>
              </a:rPr>
              <a:t>depart from Me</a:t>
            </a:r>
            <a:r>
              <a:rPr lang="en-US" dirty="0">
                <a:solidFill>
                  <a:srgbClr val="C00000"/>
                </a:solidFill>
                <a:effectLst/>
                <a:latin typeface="Calibri" panose="020F0502020204030204" pitchFamily="34" charset="0"/>
              </a:rPr>
              <a:t>, </a:t>
            </a:r>
            <a:r>
              <a:rPr lang="en-US" cap="small" dirty="0">
                <a:solidFill>
                  <a:srgbClr val="C00000"/>
                </a:solidFill>
                <a:effectLst/>
                <a:latin typeface="Calibri" panose="020F0502020204030204" pitchFamily="34" charset="0"/>
              </a:rPr>
              <a:t>you who practice lawlessness</a:t>
            </a:r>
            <a:r>
              <a:rPr lang="en-US" dirty="0">
                <a:solidFill>
                  <a:srgbClr val="C00000"/>
                </a:solidFill>
                <a:effectLst/>
                <a:latin typeface="Calibri" panose="020F0502020204030204" pitchFamily="34" charset="0"/>
              </a:rPr>
              <a:t>.’ </a:t>
            </a:r>
          </a:p>
        </p:txBody>
      </p:sp>
    </p:spTree>
    <p:extLst>
      <p:ext uri="{BB962C8B-B14F-4D97-AF65-F5344CB8AC3E}">
        <p14:creationId xmlns:p14="http://schemas.microsoft.com/office/powerpoint/2010/main" val="2464716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786F16-BD0C-3A4E-E158-E4842327CA77}"/>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37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18435" name="Rectangle 3">
            <a:extLst>
              <a:ext uri="{FF2B5EF4-FFF2-40B4-BE49-F238E27FC236}">
                <a16:creationId xmlns:a16="http://schemas.microsoft.com/office/drawing/2014/main" id="{7A901B1B-91BB-BE17-DFE8-C5388481509A}"/>
              </a:ext>
            </a:extLst>
          </p:cNvPr>
          <p:cNvSpPr txBox="1">
            <a:spLocks noChangeArrowheads="1"/>
          </p:cNvSpPr>
          <p:nvPr/>
        </p:nvSpPr>
        <p:spPr bwMode="auto">
          <a:xfrm>
            <a:off x="2166938" y="1143000"/>
            <a:ext cx="78581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tabLst>
                <a:tab pos="1939925" algn="l"/>
              </a:tabLst>
              <a:defRPr sz="2800">
                <a:solidFill>
                  <a:schemeClr val="tx1"/>
                </a:solidFill>
                <a:latin typeface="Calibri" panose="020F0502020204030204" pitchFamily="34" charset="0"/>
              </a:defRPr>
            </a:lvl1pPr>
            <a:lvl2pPr marL="571500" indent="-571500">
              <a:lnSpc>
                <a:spcPct val="90000"/>
              </a:lnSpc>
              <a:spcBef>
                <a:spcPts val="500"/>
              </a:spcBef>
              <a:buFont typeface="Arial" panose="020B0604020202020204" pitchFamily="34" charset="0"/>
              <a:buChar char="•"/>
              <a:tabLst>
                <a:tab pos="1939925" algn="l"/>
              </a:tabLst>
              <a:defRPr sz="2400">
                <a:solidFill>
                  <a:schemeClr val="tx1"/>
                </a:solidFill>
                <a:latin typeface="Calibri" panose="020F0502020204030204" pitchFamily="34" charset="0"/>
              </a:defRPr>
            </a:lvl2pPr>
            <a:lvl3pPr indent="-452438">
              <a:lnSpc>
                <a:spcPct val="90000"/>
              </a:lnSpc>
              <a:spcBef>
                <a:spcPts val="500"/>
              </a:spcBef>
              <a:buFont typeface="Arial" panose="020B0604020202020204" pitchFamily="34" charset="0"/>
              <a:buChar char="•"/>
              <a:tabLst>
                <a:tab pos="193992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93992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93992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9pPr>
          </a:lstStyle>
          <a:p>
            <a:pPr lvl="1" eaLnBrk="1" hangingPunct="1">
              <a:lnSpc>
                <a:spcPct val="100000"/>
              </a:lnSpc>
              <a:spcBef>
                <a:spcPct val="0"/>
              </a:spcBef>
              <a:spcAft>
                <a:spcPts val="1200"/>
              </a:spcAft>
              <a:buFont typeface="Arial" panose="020B0604020202020204" pitchFamily="34" charset="0"/>
              <a:buAutoNum type="romanUcPeriod"/>
            </a:pPr>
            <a:r>
              <a:rPr lang="en-US" altLang="en-US" sz="3000" b="1" dirty="0">
                <a:solidFill>
                  <a:srgbClr val="0000CC"/>
                </a:solidFill>
                <a:cs typeface="Calibri" panose="020F0502020204030204" pitchFamily="34" charset="0"/>
              </a:rPr>
              <a:t>Review</a:t>
            </a:r>
            <a:r>
              <a:rPr lang="en-US" altLang="en-US" sz="3000" b="1" dirty="0">
                <a:solidFill>
                  <a:srgbClr val="000000"/>
                </a:solidFill>
                <a:cs typeface="Calibri" panose="020F0502020204030204" pitchFamily="34" charset="0"/>
              </a:rPr>
              <a:t> </a:t>
            </a:r>
          </a:p>
          <a:p>
            <a:pPr lvl="2" eaLnBrk="1" hangingPunct="1">
              <a:lnSpc>
                <a:spcPct val="100000"/>
              </a:lnSpc>
              <a:spcBef>
                <a:spcPct val="0"/>
              </a:spcBef>
              <a:spcAft>
                <a:spcPts val="1200"/>
              </a:spcAft>
              <a:buFontTx/>
              <a:buAutoNum type="alphaUcPeriod"/>
            </a:pPr>
            <a:r>
              <a:rPr lang="en-US" altLang="en-US" sz="3000" b="1" u="sng" dirty="0">
                <a:solidFill>
                  <a:srgbClr val="0000CC"/>
                </a:solidFill>
                <a:cs typeface="Calibri" panose="020F0502020204030204" pitchFamily="34" charset="0"/>
              </a:rPr>
              <a:t>Purpose, Aim, and Objective</a:t>
            </a:r>
          </a:p>
          <a:p>
            <a:pPr lvl="2" eaLnBrk="1" hangingPunct="1">
              <a:lnSpc>
                <a:spcPct val="100000"/>
              </a:lnSpc>
              <a:spcBef>
                <a:spcPct val="0"/>
              </a:spcBef>
              <a:spcAft>
                <a:spcPts val="1200"/>
              </a:spcAft>
              <a:buFontTx/>
              <a:buAutoNum type="alphaUcPeriod"/>
            </a:pPr>
            <a:r>
              <a:rPr lang="en-US" altLang="en-US" sz="3000" b="1" dirty="0">
                <a:solidFill>
                  <a:srgbClr val="000000"/>
                </a:solidFill>
                <a:cs typeface="Calibri" panose="020F0502020204030204" pitchFamily="34" charset="0"/>
              </a:rPr>
              <a:t>Session 36</a:t>
            </a:r>
          </a:p>
          <a:p>
            <a:pPr lvl="1" eaLnBrk="1" hangingPunct="1">
              <a:lnSpc>
                <a:spcPct val="100000"/>
              </a:lnSpc>
              <a:spcBef>
                <a:spcPct val="0"/>
              </a:spcBef>
              <a:spcAft>
                <a:spcPts val="1200"/>
              </a:spcAft>
              <a:buFont typeface="Arial" panose="020B0604020202020204" pitchFamily="34" charset="0"/>
              <a:buAutoNum type="romanUcPeriod"/>
            </a:pPr>
            <a:r>
              <a:rPr lang="en-US" altLang="en-US" sz="3000" b="1" dirty="0">
                <a:solidFill>
                  <a:srgbClr val="000000"/>
                </a:solidFill>
                <a:cs typeface="Calibri" panose="020F0502020204030204" pitchFamily="34" charset="0"/>
              </a:rPr>
              <a:t>ENTRY, BEWARE &amp; ENTER – Matthew 7:13-23</a:t>
            </a:r>
          </a:p>
          <a:p>
            <a:pPr lvl="2" eaLnBrk="1" hangingPunct="1">
              <a:lnSpc>
                <a:spcPct val="100000"/>
              </a:lnSpc>
              <a:spcBef>
                <a:spcPct val="0"/>
              </a:spcBef>
              <a:spcAft>
                <a:spcPts val="1200"/>
              </a:spcAft>
              <a:buFontTx/>
              <a:buAutoNum type="alphaUcPeriod"/>
            </a:pPr>
            <a:r>
              <a:rPr lang="en-US" altLang="en-US" sz="3000" b="1" dirty="0">
                <a:solidFill>
                  <a:srgbClr val="000000"/>
                </a:solidFill>
                <a:cs typeface="Calibri" panose="020F0502020204030204" pitchFamily="34" charset="0"/>
              </a:rPr>
              <a:t>General Information</a:t>
            </a:r>
          </a:p>
          <a:p>
            <a:pPr lvl="2" eaLnBrk="1" hangingPunct="1">
              <a:lnSpc>
                <a:spcPct val="100000"/>
              </a:lnSpc>
              <a:spcBef>
                <a:spcPct val="0"/>
              </a:spcBef>
              <a:spcAft>
                <a:spcPts val="1200"/>
              </a:spcAft>
              <a:buFontTx/>
              <a:buAutoNum type="alphaUcPeriod"/>
            </a:pPr>
            <a:r>
              <a:rPr lang="en-US" altLang="en-US" sz="3000" b="1" dirty="0">
                <a:solidFill>
                  <a:srgbClr val="000000"/>
                </a:solidFill>
                <a:cs typeface="Calibri" panose="020F0502020204030204" pitchFamily="34" charset="0"/>
              </a:rPr>
              <a:t>Matthew 7:13-23</a:t>
            </a:r>
          </a:p>
          <a:p>
            <a:pPr lvl="1" eaLnBrk="1" hangingPunct="1">
              <a:lnSpc>
                <a:spcPct val="100000"/>
              </a:lnSpc>
              <a:spcBef>
                <a:spcPct val="0"/>
              </a:spcBef>
              <a:spcAft>
                <a:spcPts val="1200"/>
              </a:spcAft>
              <a:buFont typeface="Arial" panose="020B0604020202020204" pitchFamily="34" charset="0"/>
              <a:buAutoNum type="romanUcPeriod"/>
            </a:pPr>
            <a:r>
              <a:rPr lang="en-US" altLang="en-US" sz="3000" b="1" dirty="0">
                <a:solidFill>
                  <a:srgbClr val="000000"/>
                </a:solidFill>
                <a:cs typeface="Calibri" panose="020F0502020204030204" pitchFamily="34" charset="0"/>
              </a:rPr>
              <a:t>Concluding Observations</a:t>
            </a:r>
          </a:p>
        </p:txBody>
      </p:sp>
    </p:spTree>
    <p:extLst>
      <p:ext uri="{BB962C8B-B14F-4D97-AF65-F5344CB8AC3E}">
        <p14:creationId xmlns:p14="http://schemas.microsoft.com/office/powerpoint/2010/main" val="1756382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id="{7B314DE3-E41B-102B-3D1B-5CADC51A91B4}"/>
              </a:ext>
            </a:extLst>
          </p:cNvPr>
          <p:cNvSpPr>
            <a:spLocks noGrp="1" noChangeArrowheads="1"/>
          </p:cNvSpPr>
          <p:nvPr>
            <p:ph sz="half" idx="1"/>
          </p:nvPr>
        </p:nvSpPr>
        <p:spPr>
          <a:xfrm>
            <a:off x="589935" y="1828800"/>
            <a:ext cx="10992465" cy="2133600"/>
          </a:xfrm>
        </p:spPr>
        <p:txBody>
          <a:bodyPr/>
          <a:lstStyle/>
          <a:p>
            <a:pPr algn="just" eaLnBrk="1" hangingPunct="1">
              <a:lnSpc>
                <a:spcPct val="100000"/>
              </a:lnSpc>
              <a:spcBef>
                <a:spcPts val="0"/>
              </a:spcBef>
              <a:spcAft>
                <a:spcPts val="1200"/>
              </a:spcAft>
            </a:pPr>
            <a:r>
              <a:rPr lang="en-US" altLang="en-US" dirty="0"/>
              <a:t>Verses 13-14 address the issue of </a:t>
            </a:r>
            <a:r>
              <a:rPr lang="en-US" altLang="en-US" b="1" dirty="0">
                <a:solidFill>
                  <a:srgbClr val="0000CC"/>
                </a:solidFill>
                <a:cs typeface="Calibri" panose="020F0502020204030204" pitchFamily="34" charset="0"/>
              </a:rPr>
              <a:t>entry into the coming kingdom of heaven</a:t>
            </a:r>
            <a:r>
              <a:rPr lang="en-US" altLang="en-US" dirty="0"/>
              <a:t>.</a:t>
            </a:r>
          </a:p>
          <a:p>
            <a:pPr algn="just" eaLnBrk="1" hangingPunct="1">
              <a:lnSpc>
                <a:spcPct val="100000"/>
              </a:lnSpc>
              <a:spcBef>
                <a:spcPts val="0"/>
              </a:spcBef>
              <a:spcAft>
                <a:spcPts val="1200"/>
              </a:spcAft>
            </a:pPr>
            <a:r>
              <a:rPr lang="en-US" altLang="en-US" dirty="0"/>
              <a:t>Verses 15-20 is a </a:t>
            </a:r>
            <a:r>
              <a:rPr lang="en-US" altLang="en-US" b="1" dirty="0">
                <a:solidFill>
                  <a:srgbClr val="0000CC"/>
                </a:solidFill>
                <a:cs typeface="Calibri" panose="020F0502020204030204" pitchFamily="34" charset="0"/>
              </a:rPr>
              <a:t>warning from Christ about those who are false prophets</a:t>
            </a:r>
            <a:r>
              <a:rPr lang="en-US" altLang="en-US" dirty="0"/>
              <a:t>.    </a:t>
            </a:r>
          </a:p>
        </p:txBody>
      </p:sp>
      <p:sp>
        <p:nvSpPr>
          <p:cNvPr id="7" name="Rectangle 2">
            <a:extLst>
              <a:ext uri="{FF2B5EF4-FFF2-40B4-BE49-F238E27FC236}">
                <a16:creationId xmlns:a16="http://schemas.microsoft.com/office/drawing/2014/main" id="{2C951A49-B495-ED5E-EFB9-2B9A570300EA}"/>
              </a:ext>
            </a:extLst>
          </p:cNvPr>
          <p:cNvSpPr txBox="1">
            <a:spLocks noChangeArrowheads="1"/>
          </p:cNvSpPr>
          <p:nvPr/>
        </p:nvSpPr>
        <p:spPr bwMode="auto">
          <a:xfrm>
            <a:off x="1866900" y="665018"/>
            <a:ext cx="84582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sz="3200" b="1" dirty="0">
                <a:solidFill>
                  <a:srgbClr val="0000CC"/>
                </a:solidFill>
                <a:latin typeface="+mn-lt"/>
                <a:ea typeface="+mn-ea"/>
                <a:cs typeface="Calibri" panose="020F0502020204030204" pitchFamily="34" charset="0"/>
              </a:rPr>
              <a:t>ENTRY, BEWARE &amp; ENTRY - PASSAGE OVERVIEW</a:t>
            </a:r>
            <a:endParaRPr lang="en-US" altLang="en-US" sz="3200" b="1" dirty="0">
              <a:solidFill>
                <a:srgbClr val="0000CC"/>
              </a:solidFill>
              <a:latin typeface="+mn-lt"/>
              <a:ea typeface="+mn-ea"/>
              <a:cs typeface="Calibri" panose="020F0502020204030204" pitchFamily="34" charset="0"/>
            </a:endParaRPr>
          </a:p>
          <a:p>
            <a:r>
              <a:rPr lang="en-US" altLang="en-US" sz="2400" b="1" dirty="0">
                <a:solidFill>
                  <a:srgbClr val="0000CC"/>
                </a:solidFill>
                <a:latin typeface="Calibri" panose="020F0502020204030204" pitchFamily="34" charset="0"/>
                <a:ea typeface="+mn-ea"/>
                <a:cs typeface="Calibri" panose="020F0502020204030204" pitchFamily="34" charset="0"/>
              </a:rPr>
              <a:t>Matthew 7:13-23</a:t>
            </a:r>
          </a:p>
        </p:txBody>
      </p:sp>
      <p:sp>
        <p:nvSpPr>
          <p:cNvPr id="8" name="Text Box 4">
            <a:extLst>
              <a:ext uri="{FF2B5EF4-FFF2-40B4-BE49-F238E27FC236}">
                <a16:creationId xmlns:a16="http://schemas.microsoft.com/office/drawing/2014/main" id="{ED945CC7-7E67-2192-3FC6-00D5C8D305E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3" name="Picture 2">
            <a:extLst>
              <a:ext uri="{FF2B5EF4-FFF2-40B4-BE49-F238E27FC236}">
                <a16:creationId xmlns:a16="http://schemas.microsoft.com/office/drawing/2014/main" id="{FB0D89B8-3995-745E-B090-DCBA5472D9FE}"/>
              </a:ext>
            </a:extLst>
          </p:cNvPr>
          <p:cNvPicPr>
            <a:picLocks noChangeAspect="1"/>
          </p:cNvPicPr>
          <p:nvPr/>
        </p:nvPicPr>
        <p:blipFill>
          <a:blip r:embed="rId3"/>
          <a:stretch>
            <a:fillRect/>
          </a:stretch>
        </p:blipFill>
        <p:spPr>
          <a:xfrm>
            <a:off x="3402616" y="3886200"/>
            <a:ext cx="5386769" cy="27432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5" name="Rectangle 4">
            <a:extLst>
              <a:ext uri="{FF2B5EF4-FFF2-40B4-BE49-F238E27FC236}">
                <a16:creationId xmlns:a16="http://schemas.microsoft.com/office/drawing/2014/main" id="{6012AA49-6958-7939-B2EC-5AAD7453A50B}"/>
              </a:ext>
            </a:extLst>
          </p:cNvPr>
          <p:cNvSpPr>
            <a:spLocks noGrp="1" noChangeArrowheads="1"/>
          </p:cNvSpPr>
          <p:nvPr>
            <p:ph sz="half" idx="1"/>
          </p:nvPr>
        </p:nvSpPr>
        <p:spPr>
          <a:xfrm>
            <a:off x="612311" y="1828800"/>
            <a:ext cx="10970089" cy="1981200"/>
          </a:xfrm>
        </p:spPr>
        <p:txBody>
          <a:bodyPr/>
          <a:lstStyle/>
          <a:p>
            <a:pPr algn="just" eaLnBrk="1" hangingPunct="1">
              <a:lnSpc>
                <a:spcPct val="100000"/>
              </a:lnSpc>
              <a:spcBef>
                <a:spcPts val="0"/>
              </a:spcBef>
              <a:spcAft>
                <a:spcPts val="1200"/>
              </a:spcAft>
            </a:pPr>
            <a:r>
              <a:rPr lang="en-US" altLang="en-US" dirty="0"/>
              <a:t>Verses 21-23 return to the issue of </a:t>
            </a:r>
            <a:r>
              <a:rPr lang="en-US" altLang="en-US" b="1" dirty="0">
                <a:solidFill>
                  <a:srgbClr val="0000CC"/>
                </a:solidFill>
                <a:cs typeface="Calibri" panose="020F0502020204030204" pitchFamily="34" charset="0"/>
              </a:rPr>
              <a:t>entry into the coming kingdom of heaven</a:t>
            </a:r>
            <a:r>
              <a:rPr lang="en-US" altLang="en-US" dirty="0"/>
              <a:t>.</a:t>
            </a:r>
          </a:p>
          <a:p>
            <a:pPr algn="just" eaLnBrk="1" hangingPunct="1">
              <a:lnSpc>
                <a:spcPct val="100000"/>
              </a:lnSpc>
              <a:spcBef>
                <a:spcPts val="0"/>
              </a:spcBef>
              <a:spcAft>
                <a:spcPts val="1200"/>
              </a:spcAft>
            </a:pPr>
            <a:r>
              <a:rPr lang="en-US" altLang="en-US" dirty="0"/>
              <a:t>It is vitally important that we remember that these verses are </a:t>
            </a:r>
            <a:r>
              <a:rPr lang="en-US" altLang="en-US" b="1" u="sng" dirty="0">
                <a:solidFill>
                  <a:srgbClr val="0000CC"/>
                </a:solidFill>
                <a:cs typeface="Calibri" panose="020F0502020204030204" pitchFamily="34" charset="0"/>
              </a:rPr>
              <a:t>spoken to Israelites, in the land of Israel, by their coming King</a:t>
            </a:r>
            <a:r>
              <a:rPr lang="en-US" altLang="en-US" dirty="0"/>
              <a:t>.    </a:t>
            </a:r>
          </a:p>
        </p:txBody>
      </p:sp>
      <p:pic>
        <p:nvPicPr>
          <p:cNvPr id="28678" name="Picture 9">
            <a:extLst>
              <a:ext uri="{FF2B5EF4-FFF2-40B4-BE49-F238E27FC236}">
                <a16:creationId xmlns:a16="http://schemas.microsoft.com/office/drawing/2014/main" id="{B3221085-04B1-CA38-A39B-68D36CADD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693" y="3992880"/>
            <a:ext cx="2718707" cy="2468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 Box 4">
            <a:extLst>
              <a:ext uri="{FF2B5EF4-FFF2-40B4-BE49-F238E27FC236}">
                <a16:creationId xmlns:a16="http://schemas.microsoft.com/office/drawing/2014/main" id="{09CA359A-76EA-E09A-49CE-C7C9E1C004F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18977E5D-A1E8-AF22-7F49-27215774EB2B}"/>
              </a:ext>
            </a:extLst>
          </p:cNvPr>
          <p:cNvPicPr>
            <a:picLocks noChangeAspect="1"/>
          </p:cNvPicPr>
          <p:nvPr/>
        </p:nvPicPr>
        <p:blipFill>
          <a:blip r:embed="rId4"/>
          <a:stretch>
            <a:fillRect/>
          </a:stretch>
        </p:blipFill>
        <p:spPr>
          <a:xfrm>
            <a:off x="6698587" y="3992880"/>
            <a:ext cx="1988213" cy="2468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A4887616-1C0E-68BB-292A-52408D9BC9DD}"/>
              </a:ext>
            </a:extLst>
          </p:cNvPr>
          <p:cNvSpPr txBox="1">
            <a:spLocks noChangeArrowheads="1"/>
          </p:cNvSpPr>
          <p:nvPr/>
        </p:nvSpPr>
        <p:spPr bwMode="auto">
          <a:xfrm>
            <a:off x="1866900" y="665018"/>
            <a:ext cx="84582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sz="3200" b="1" dirty="0">
                <a:solidFill>
                  <a:srgbClr val="0000CC"/>
                </a:solidFill>
                <a:latin typeface="+mn-lt"/>
                <a:ea typeface="+mn-ea"/>
                <a:cs typeface="Calibri" panose="020F0502020204030204" pitchFamily="34" charset="0"/>
              </a:rPr>
              <a:t>ENTRY, BEWARE &amp; ENTRY - PASSAGE OVERVIEW</a:t>
            </a:r>
            <a:endParaRPr lang="en-US" altLang="en-US" sz="3200" b="1" dirty="0">
              <a:solidFill>
                <a:srgbClr val="0000CC"/>
              </a:solidFill>
              <a:latin typeface="+mn-lt"/>
              <a:ea typeface="+mn-ea"/>
              <a:cs typeface="Calibri" panose="020F0502020204030204" pitchFamily="34" charset="0"/>
            </a:endParaRPr>
          </a:p>
          <a:p>
            <a:r>
              <a:rPr lang="en-US" altLang="en-US" sz="2400" b="1" dirty="0">
                <a:solidFill>
                  <a:srgbClr val="0000CC"/>
                </a:solidFill>
                <a:latin typeface="Calibri" panose="020F0502020204030204" pitchFamily="34" charset="0"/>
                <a:ea typeface="+mn-ea"/>
                <a:cs typeface="Calibri" panose="020F0502020204030204" pitchFamily="34" charset="0"/>
              </a:rPr>
              <a:t>Matthew 7:13-23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4">
            <a:extLst>
              <a:ext uri="{FF2B5EF4-FFF2-40B4-BE49-F238E27FC236}">
                <a16:creationId xmlns:a16="http://schemas.microsoft.com/office/drawing/2014/main" id="{09CA359A-76EA-E09A-49CE-C7C9E1C004F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2">
            <a:extLst>
              <a:ext uri="{FF2B5EF4-FFF2-40B4-BE49-F238E27FC236}">
                <a16:creationId xmlns:a16="http://schemas.microsoft.com/office/drawing/2014/main" id="{40F49807-5D0B-93DD-26C6-3A3FD3AF2881}"/>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“4 </a:t>
            </a:r>
            <a:r>
              <a:rPr lang="en-US" altLang="en-US" sz="3200" b="1" u="sng" dirty="0">
                <a:solidFill>
                  <a:srgbClr val="0000CC"/>
                </a:solidFill>
                <a:latin typeface="Calibri" panose="020F0502020204030204" pitchFamily="34" charset="0"/>
                <a:ea typeface="+mn-ea"/>
                <a:cs typeface="Calibri" panose="020F0502020204030204" pitchFamily="34" charset="0"/>
              </a:rPr>
              <a:t>GOSPELS</a:t>
            </a:r>
            <a:r>
              <a:rPr lang="en-US" altLang="en-US" sz="3200" b="1" dirty="0">
                <a:solidFill>
                  <a:srgbClr val="0000CC"/>
                </a:solidFill>
                <a:latin typeface="Calibri" panose="020F0502020204030204" pitchFamily="34" charset="0"/>
                <a:ea typeface="+mn-ea"/>
                <a:cs typeface="Calibri" panose="020F0502020204030204" pitchFamily="34" charset="0"/>
              </a:rPr>
              <a:t>” AND “2 </a:t>
            </a:r>
            <a:r>
              <a:rPr lang="en-US" altLang="en-US" sz="3200" b="1" u="sng" dirty="0">
                <a:solidFill>
                  <a:srgbClr val="0000CC"/>
                </a:solidFill>
                <a:latin typeface="Calibri" panose="020F0502020204030204" pitchFamily="34" charset="0"/>
                <a:ea typeface="+mn-ea"/>
                <a:cs typeface="Calibri" panose="020F0502020204030204" pitchFamily="34" charset="0"/>
              </a:rPr>
              <a:t>GOSPEL</a:t>
            </a:r>
            <a:r>
              <a:rPr lang="en-US" altLang="en-US" sz="3200" b="1" dirty="0">
                <a:solidFill>
                  <a:srgbClr val="0000CC"/>
                </a:solidFill>
                <a:latin typeface="Calibri" panose="020F0502020204030204" pitchFamily="34" charset="0"/>
                <a:ea typeface="+mn-ea"/>
                <a:cs typeface="Calibri" panose="020F0502020204030204" pitchFamily="34" charset="0"/>
              </a:rPr>
              <a:t> MESSAGES” IN THE N.T.</a:t>
            </a:r>
          </a:p>
        </p:txBody>
      </p:sp>
      <p:pic>
        <p:nvPicPr>
          <p:cNvPr id="7" name="Picture 6">
            <a:extLst>
              <a:ext uri="{FF2B5EF4-FFF2-40B4-BE49-F238E27FC236}">
                <a16:creationId xmlns:a16="http://schemas.microsoft.com/office/drawing/2014/main" id="{A3822DE2-32CE-1A60-AF60-D1AAD8950AB1}"/>
              </a:ext>
            </a:extLst>
          </p:cNvPr>
          <p:cNvPicPr>
            <a:picLocks noChangeAspect="1"/>
          </p:cNvPicPr>
          <p:nvPr/>
        </p:nvPicPr>
        <p:blipFill>
          <a:blip r:embed="rId3"/>
          <a:stretch>
            <a:fillRect/>
          </a:stretch>
        </p:blipFill>
        <p:spPr>
          <a:xfrm>
            <a:off x="4196016" y="3200400"/>
            <a:ext cx="3799968"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F34C78AA-EDE3-AA00-1907-5CC1A065BBD5}"/>
              </a:ext>
            </a:extLst>
          </p:cNvPr>
          <p:cNvSpPr txBox="1"/>
          <p:nvPr/>
        </p:nvSpPr>
        <p:spPr>
          <a:xfrm>
            <a:off x="609600" y="1616844"/>
            <a:ext cx="10972800" cy="1384995"/>
          </a:xfrm>
          <a:prstGeom prst="rect">
            <a:avLst/>
          </a:prstGeom>
          <a:noFill/>
        </p:spPr>
        <p:txBody>
          <a:bodyPr wrap="square">
            <a:spAutoFit/>
          </a:bodyPr>
          <a:lstStyle/>
          <a:p>
            <a:pPr marL="228600" indent="-228600" algn="just" eaLnBrk="1" hangingPunct="1">
              <a:spcBef>
                <a:spcPts val="0"/>
              </a:spcBef>
              <a:spcAft>
                <a:spcPts val="1200"/>
              </a:spcAft>
              <a:buFont typeface="Arial" panose="020B0604020202020204" pitchFamily="34" charset="0"/>
              <a:buChar char="•"/>
            </a:pPr>
            <a:r>
              <a:rPr lang="en-US" sz="2800" dirty="0">
                <a:latin typeface="+mn-lt"/>
                <a:cs typeface="Calibri" panose="020F0502020204030204" pitchFamily="34" charset="0"/>
              </a:rPr>
              <a:t>The word </a:t>
            </a:r>
            <a:r>
              <a:rPr lang="en-US" sz="2800" b="1" i="1" dirty="0">
                <a:solidFill>
                  <a:srgbClr val="0000CC"/>
                </a:solidFill>
                <a:latin typeface="+mn-lt"/>
                <a:cs typeface="Calibri" panose="020F0502020204030204" pitchFamily="34" charset="0"/>
              </a:rPr>
              <a:t>‘gospel’ </a:t>
            </a:r>
            <a:r>
              <a:rPr lang="en-US" sz="2800" dirty="0">
                <a:latin typeface="+mn-lt"/>
                <a:cs typeface="Calibri" panose="020F0502020204030204" pitchFamily="34" charset="0"/>
              </a:rPr>
              <a:t>literally</a:t>
            </a:r>
            <a:r>
              <a:rPr lang="en-US" sz="2800" b="1" dirty="0">
                <a:solidFill>
                  <a:srgbClr val="0000CC"/>
                </a:solidFill>
                <a:latin typeface="+mn-lt"/>
                <a:cs typeface="Calibri" panose="020F0502020204030204" pitchFamily="34" charset="0"/>
              </a:rPr>
              <a:t> </a:t>
            </a:r>
            <a:r>
              <a:rPr lang="en-US" sz="2800" dirty="0">
                <a:latin typeface="+mn-lt"/>
                <a:cs typeface="Calibri" panose="020F0502020204030204" pitchFamily="34" charset="0"/>
              </a:rPr>
              <a:t>means </a:t>
            </a:r>
            <a:r>
              <a:rPr lang="en-US" sz="2800" b="1" i="1" dirty="0">
                <a:solidFill>
                  <a:srgbClr val="0000CC"/>
                </a:solidFill>
                <a:latin typeface="+mn-lt"/>
                <a:cs typeface="Calibri" panose="020F0502020204030204" pitchFamily="34" charset="0"/>
              </a:rPr>
              <a:t>‘good news’</a:t>
            </a:r>
            <a:r>
              <a:rPr lang="en-US" sz="2800" dirty="0">
                <a:latin typeface="+mn-lt"/>
                <a:cs typeface="Calibri" panose="020F0502020204030204" pitchFamily="34" charset="0"/>
              </a:rPr>
              <a:t> and can refer to the New  Testament Books, </a:t>
            </a:r>
            <a:r>
              <a:rPr lang="en-US" sz="2800" b="1" dirty="0">
                <a:latin typeface="+mn-lt"/>
                <a:cs typeface="Calibri" panose="020F0502020204030204" pitchFamily="34" charset="0"/>
              </a:rPr>
              <a:t>Matthew</a:t>
            </a:r>
            <a:r>
              <a:rPr lang="en-US" sz="2800" dirty="0">
                <a:latin typeface="+mn-lt"/>
                <a:cs typeface="Calibri" panose="020F0502020204030204" pitchFamily="34" charset="0"/>
              </a:rPr>
              <a:t>, </a:t>
            </a:r>
            <a:r>
              <a:rPr lang="en-US" sz="2800" b="1" dirty="0">
                <a:latin typeface="+mn-lt"/>
                <a:cs typeface="Calibri" panose="020F0502020204030204" pitchFamily="34" charset="0"/>
              </a:rPr>
              <a:t>Mark</a:t>
            </a:r>
            <a:r>
              <a:rPr lang="en-US" sz="2800" dirty="0">
                <a:latin typeface="+mn-lt"/>
                <a:cs typeface="Calibri" panose="020F0502020204030204" pitchFamily="34" charset="0"/>
              </a:rPr>
              <a:t>, </a:t>
            </a:r>
            <a:r>
              <a:rPr lang="en-US" sz="2800" b="1" dirty="0">
                <a:latin typeface="+mn-lt"/>
                <a:cs typeface="Calibri" panose="020F0502020204030204" pitchFamily="34" charset="0"/>
              </a:rPr>
              <a:t>Luke</a:t>
            </a:r>
            <a:r>
              <a:rPr lang="en-US" sz="2800" dirty="0">
                <a:latin typeface="+mn-lt"/>
                <a:cs typeface="Calibri" panose="020F0502020204030204" pitchFamily="34" charset="0"/>
              </a:rPr>
              <a:t>, and </a:t>
            </a:r>
            <a:r>
              <a:rPr lang="en-US" sz="2800" b="1" dirty="0">
                <a:latin typeface="+mn-lt"/>
                <a:cs typeface="Calibri" panose="020F0502020204030204" pitchFamily="34" charset="0"/>
              </a:rPr>
              <a:t>John</a:t>
            </a:r>
            <a:r>
              <a:rPr lang="en-US" sz="2800" dirty="0">
                <a:latin typeface="+mn-lt"/>
                <a:cs typeface="Calibri" panose="020F0502020204030204" pitchFamily="34" charset="0"/>
              </a:rPr>
              <a:t>, and/or the </a:t>
            </a:r>
            <a:r>
              <a:rPr lang="en-US" sz="2800" b="1" dirty="0">
                <a:solidFill>
                  <a:srgbClr val="0000CC"/>
                </a:solidFill>
                <a:latin typeface="+mn-lt"/>
                <a:cs typeface="Calibri" panose="020F0502020204030204" pitchFamily="34" charset="0"/>
              </a:rPr>
              <a:t>‘message of good news’</a:t>
            </a:r>
            <a:r>
              <a:rPr lang="en-US" sz="2800" dirty="0">
                <a:latin typeface="+mn-lt"/>
                <a:cs typeface="Calibri" panose="020F0502020204030204" pitchFamily="34" charset="0"/>
              </a:rPr>
              <a:t>, they contain.</a:t>
            </a:r>
          </a:p>
        </p:txBody>
      </p:sp>
    </p:spTree>
    <p:extLst>
      <p:ext uri="{BB962C8B-B14F-4D97-AF65-F5344CB8AC3E}">
        <p14:creationId xmlns:p14="http://schemas.microsoft.com/office/powerpoint/2010/main" val="3178983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1" name="Rectangle 4">
            <a:extLst>
              <a:ext uri="{FF2B5EF4-FFF2-40B4-BE49-F238E27FC236}">
                <a16:creationId xmlns:a16="http://schemas.microsoft.com/office/drawing/2014/main" id="{E9971750-9D3D-8ACC-324B-7EA4F400046D}"/>
              </a:ext>
            </a:extLst>
          </p:cNvPr>
          <p:cNvSpPr>
            <a:spLocks noGrp="1" noChangeArrowheads="1"/>
          </p:cNvSpPr>
          <p:nvPr>
            <p:ph sz="half" idx="1"/>
          </p:nvPr>
        </p:nvSpPr>
        <p:spPr>
          <a:xfrm>
            <a:off x="609600" y="1828800"/>
            <a:ext cx="10972800" cy="2133600"/>
          </a:xfrm>
        </p:spPr>
        <p:txBody>
          <a:bodyPr/>
          <a:lstStyle/>
          <a:p>
            <a:pPr algn="just" eaLnBrk="1" hangingPunct="1">
              <a:lnSpc>
                <a:spcPct val="100000"/>
              </a:lnSpc>
              <a:spcBef>
                <a:spcPts val="0"/>
              </a:spcBef>
              <a:spcAft>
                <a:spcPts val="1200"/>
              </a:spcAft>
            </a:pPr>
            <a:r>
              <a:rPr lang="en-US" altLang="en-US" dirty="0">
                <a:cs typeface="Calibri" panose="020F0502020204030204" pitchFamily="34" charset="0"/>
              </a:rPr>
              <a:t>The two ‘gospel’ messages in the New Testament are:</a:t>
            </a:r>
          </a:p>
          <a:p>
            <a:pPr marL="914400" lvl="1" indent="-457200" algn="just" eaLnBrk="1" hangingPunct="1">
              <a:lnSpc>
                <a:spcPct val="100000"/>
              </a:lnSpc>
              <a:spcBef>
                <a:spcPts val="0"/>
              </a:spcBef>
              <a:spcAft>
                <a:spcPts val="1200"/>
              </a:spcAft>
              <a:buFont typeface="+mj-lt"/>
              <a:buAutoNum type="arabicParenR"/>
            </a:pPr>
            <a:r>
              <a:rPr lang="en-US" altLang="en-US" sz="2800" dirty="0">
                <a:cs typeface="Calibri" panose="020F0502020204030204" pitchFamily="34" charset="0"/>
              </a:rPr>
              <a:t>First, </a:t>
            </a:r>
            <a:r>
              <a:rPr lang="en-US" altLang="en-US" sz="2800" b="1" dirty="0">
                <a:solidFill>
                  <a:srgbClr val="0000CC"/>
                </a:solidFill>
                <a:cs typeface="Calibri" panose="020F0502020204030204" pitchFamily="34" charset="0"/>
              </a:rPr>
              <a:t>‘the gospel of </a:t>
            </a:r>
            <a:r>
              <a:rPr lang="en-US" altLang="en-US" sz="2800" b="1" u="sng" dirty="0">
                <a:solidFill>
                  <a:srgbClr val="0000CC"/>
                </a:solidFill>
                <a:cs typeface="Calibri" panose="020F0502020204030204" pitchFamily="34" charset="0"/>
              </a:rPr>
              <a:t>the Kingdom</a:t>
            </a:r>
            <a:r>
              <a:rPr lang="en-US" altLang="en-US" sz="2800" b="1" dirty="0">
                <a:solidFill>
                  <a:srgbClr val="0000CC"/>
                </a:solidFill>
                <a:cs typeface="Calibri" panose="020F0502020204030204" pitchFamily="34" charset="0"/>
              </a:rPr>
              <a:t>’ </a:t>
            </a:r>
            <a:r>
              <a:rPr lang="en-US" altLang="en-US" sz="2800" dirty="0">
                <a:cs typeface="Calibri" panose="020F0502020204030204" pitchFamily="34" charset="0"/>
              </a:rPr>
              <a:t>which was </a:t>
            </a:r>
            <a:r>
              <a:rPr lang="en-US" altLang="en-US" sz="2800" b="1" i="1" u="sng" dirty="0">
                <a:solidFill>
                  <a:srgbClr val="0000CC"/>
                </a:solidFill>
                <a:cs typeface="Calibri" panose="020F0502020204030204" pitchFamily="34" charset="0"/>
              </a:rPr>
              <a:t>specifically for the Jews</a:t>
            </a:r>
            <a:r>
              <a:rPr lang="en-US" altLang="en-US" sz="2800" i="1" dirty="0">
                <a:cs typeface="Calibri" panose="020F0502020204030204" pitchFamily="34" charset="0"/>
              </a:rPr>
              <a:t> </a:t>
            </a:r>
            <a:r>
              <a:rPr lang="en-US" altLang="en-US" sz="2800" dirty="0">
                <a:cs typeface="Calibri" panose="020F0502020204030204" pitchFamily="34" charset="0"/>
              </a:rPr>
              <a:t>and was preached by John the Baptist </a:t>
            </a:r>
            <a:r>
              <a:rPr lang="en-US" altLang="en-US" sz="2800" i="1" dirty="0">
                <a:cs typeface="Calibri" panose="020F0502020204030204" pitchFamily="34" charset="0"/>
              </a:rPr>
              <a:t>(Matt. 3:1-12), </a:t>
            </a:r>
            <a:r>
              <a:rPr lang="en-US" altLang="en-US" sz="2800" dirty="0">
                <a:cs typeface="Calibri" panose="020F0502020204030204" pitchFamily="34" charset="0"/>
              </a:rPr>
              <a:t>Jesus</a:t>
            </a:r>
            <a:r>
              <a:rPr lang="en-US" altLang="en-US" sz="2800" i="1" dirty="0">
                <a:cs typeface="Calibri" panose="020F0502020204030204" pitchFamily="34" charset="0"/>
              </a:rPr>
              <a:t>, (Matt. 4:14), </a:t>
            </a:r>
            <a:r>
              <a:rPr lang="en-US" altLang="en-US" sz="2800" dirty="0">
                <a:cs typeface="Calibri" panose="020F0502020204030204" pitchFamily="34" charset="0"/>
              </a:rPr>
              <a:t>and The Twelve, (</a:t>
            </a:r>
            <a:r>
              <a:rPr lang="en-US" altLang="en-US" sz="2800" i="1" dirty="0">
                <a:cs typeface="Calibri" panose="020F0502020204030204" pitchFamily="34" charset="0"/>
              </a:rPr>
              <a:t>Matt. 10:1-11:1), </a:t>
            </a:r>
            <a:r>
              <a:rPr lang="en-US" altLang="en-US" sz="2800" dirty="0">
                <a:cs typeface="Calibri" panose="020F0502020204030204" pitchFamily="34" charset="0"/>
              </a:rPr>
              <a:t>and . . .</a:t>
            </a:r>
          </a:p>
        </p:txBody>
      </p:sp>
      <p:sp>
        <p:nvSpPr>
          <p:cNvPr id="8" name="Rectangle 2">
            <a:extLst>
              <a:ext uri="{FF2B5EF4-FFF2-40B4-BE49-F238E27FC236}">
                <a16:creationId xmlns:a16="http://schemas.microsoft.com/office/drawing/2014/main" id="{5E10FCBB-F1E6-3EBC-998E-F173306BC13C}"/>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TWO GOSPEL (GOOD NEWS) MESSAGES IN THE N.T.</a:t>
            </a:r>
          </a:p>
        </p:txBody>
      </p:sp>
      <p:sp>
        <p:nvSpPr>
          <p:cNvPr id="9" name="Text Box 4">
            <a:extLst>
              <a:ext uri="{FF2B5EF4-FFF2-40B4-BE49-F238E27FC236}">
                <a16:creationId xmlns:a16="http://schemas.microsoft.com/office/drawing/2014/main" id="{8CF5188F-F7EB-3FA7-C435-B1B3E90261D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4" name="Picture 3">
            <a:extLst>
              <a:ext uri="{FF2B5EF4-FFF2-40B4-BE49-F238E27FC236}">
                <a16:creationId xmlns:a16="http://schemas.microsoft.com/office/drawing/2014/main" id="{5436909A-7246-FFAF-EFDD-3639685AEC2E}"/>
              </a:ext>
            </a:extLst>
          </p:cNvPr>
          <p:cNvPicPr>
            <a:picLocks noChangeAspect="1"/>
          </p:cNvPicPr>
          <p:nvPr/>
        </p:nvPicPr>
        <p:blipFill>
          <a:blip r:embed="rId3"/>
          <a:stretch>
            <a:fillRect/>
          </a:stretch>
        </p:blipFill>
        <p:spPr>
          <a:xfrm>
            <a:off x="1014543" y="3855480"/>
            <a:ext cx="10162913" cy="277392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1" name="Rectangle 4">
            <a:extLst>
              <a:ext uri="{FF2B5EF4-FFF2-40B4-BE49-F238E27FC236}">
                <a16:creationId xmlns:a16="http://schemas.microsoft.com/office/drawing/2014/main" id="{E9971750-9D3D-8ACC-324B-7EA4F400046D}"/>
              </a:ext>
            </a:extLst>
          </p:cNvPr>
          <p:cNvSpPr>
            <a:spLocks noGrp="1" noChangeArrowheads="1"/>
          </p:cNvSpPr>
          <p:nvPr>
            <p:ph sz="half" idx="1"/>
          </p:nvPr>
        </p:nvSpPr>
        <p:spPr>
          <a:xfrm>
            <a:off x="609600" y="1828800"/>
            <a:ext cx="10972800" cy="1143000"/>
          </a:xfrm>
        </p:spPr>
        <p:txBody>
          <a:bodyPr/>
          <a:lstStyle/>
          <a:p>
            <a:pPr marL="914400" lvl="1" indent="-457200" algn="just" eaLnBrk="1" hangingPunct="1">
              <a:lnSpc>
                <a:spcPct val="100000"/>
              </a:lnSpc>
              <a:spcBef>
                <a:spcPts val="0"/>
              </a:spcBef>
              <a:spcAft>
                <a:spcPts val="1200"/>
              </a:spcAft>
              <a:buFont typeface="+mj-lt"/>
              <a:buAutoNum type="arabicParenR" startAt="2"/>
            </a:pPr>
            <a:r>
              <a:rPr lang="en-US" altLang="en-US" sz="2800" dirty="0">
                <a:cs typeface="Calibri" panose="020F0502020204030204" pitchFamily="34" charset="0"/>
              </a:rPr>
              <a:t>Second, </a:t>
            </a:r>
            <a:r>
              <a:rPr lang="en-US" altLang="en-US" sz="2800" b="1" dirty="0">
                <a:solidFill>
                  <a:srgbClr val="0000CC"/>
                </a:solidFill>
                <a:cs typeface="Calibri" panose="020F0502020204030204" pitchFamily="34" charset="0"/>
              </a:rPr>
              <a:t>‘the gospel of </a:t>
            </a:r>
            <a:r>
              <a:rPr lang="en-US" altLang="en-US" sz="2800" b="1" u="sng" dirty="0">
                <a:solidFill>
                  <a:srgbClr val="0000CC"/>
                </a:solidFill>
                <a:cs typeface="Calibri" panose="020F0502020204030204" pitchFamily="34" charset="0"/>
              </a:rPr>
              <a:t>substitution</a:t>
            </a:r>
            <a:r>
              <a:rPr lang="en-US" altLang="en-US" sz="2800" b="1" dirty="0">
                <a:solidFill>
                  <a:srgbClr val="0000CC"/>
                </a:solidFill>
                <a:cs typeface="Calibri" panose="020F0502020204030204" pitchFamily="34" charset="0"/>
              </a:rPr>
              <a:t>’ (the Cross)</a:t>
            </a:r>
            <a:r>
              <a:rPr lang="en-US" altLang="en-US" sz="2800" dirty="0">
                <a:cs typeface="Calibri" panose="020F0502020204030204" pitchFamily="34" charset="0"/>
              </a:rPr>
              <a:t>, which is for </a:t>
            </a:r>
            <a:r>
              <a:rPr lang="en-US" altLang="en-US" sz="2800" i="1" dirty="0">
                <a:cs typeface="Calibri" panose="020F0502020204030204" pitchFamily="34" charset="0"/>
              </a:rPr>
              <a:t>both the Jews and the Gentiles </a:t>
            </a:r>
            <a:r>
              <a:rPr lang="en-US" altLang="en-US" sz="2800" dirty="0">
                <a:cs typeface="Calibri" panose="020F0502020204030204" pitchFamily="34" charset="0"/>
              </a:rPr>
              <a:t>of all time.</a:t>
            </a:r>
          </a:p>
        </p:txBody>
      </p:sp>
      <p:pic>
        <p:nvPicPr>
          <p:cNvPr id="43014" name="Picture 8">
            <a:extLst>
              <a:ext uri="{FF2B5EF4-FFF2-40B4-BE49-F238E27FC236}">
                <a16:creationId xmlns:a16="http://schemas.microsoft.com/office/drawing/2014/main" id="{704CDECD-2E34-C114-DD37-57B706D96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124200"/>
            <a:ext cx="2574924"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4">
            <a:extLst>
              <a:ext uri="{FF2B5EF4-FFF2-40B4-BE49-F238E27FC236}">
                <a16:creationId xmlns:a16="http://schemas.microsoft.com/office/drawing/2014/main" id="{8CF5188F-F7EB-3FA7-C435-B1B3E90261D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10" name="Picture 7">
            <a:extLst>
              <a:ext uri="{FF2B5EF4-FFF2-40B4-BE49-F238E27FC236}">
                <a16:creationId xmlns:a16="http://schemas.microsoft.com/office/drawing/2014/main" id="{628D1668-4DF0-1745-5D57-F9B67CE3BF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938" r="20313" b="27586"/>
          <a:stretch>
            <a:fillRect/>
          </a:stretch>
        </p:blipFill>
        <p:spPr bwMode="auto">
          <a:xfrm>
            <a:off x="6558207" y="3124200"/>
            <a:ext cx="2578100" cy="32004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D97102B-9667-40F5-42FF-A64C7A630A76}"/>
              </a:ext>
            </a:extLst>
          </p:cNvPr>
          <p:cNvSpPr txBox="1">
            <a:spLocks noChangeArrowheads="1"/>
          </p:cNvSpPr>
          <p:nvPr/>
        </p:nvSpPr>
        <p:spPr bwMode="auto">
          <a:xfrm>
            <a:off x="609600" y="665018"/>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TWO GOSPEL (GOOD NEWS) MESSAGES IN THE N.T.</a:t>
            </a:r>
          </a:p>
        </p:txBody>
      </p:sp>
    </p:spTree>
    <p:extLst>
      <p:ext uri="{BB962C8B-B14F-4D97-AF65-F5344CB8AC3E}">
        <p14:creationId xmlns:p14="http://schemas.microsoft.com/office/powerpoint/2010/main" val="1255628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1" name="Rectangle 3">
            <a:extLst>
              <a:ext uri="{FF2B5EF4-FFF2-40B4-BE49-F238E27FC236}">
                <a16:creationId xmlns:a16="http://schemas.microsoft.com/office/drawing/2014/main" id="{1FE688C9-1E4D-AF6C-D28A-3981DE8CF873}"/>
              </a:ext>
            </a:extLst>
          </p:cNvPr>
          <p:cNvSpPr>
            <a:spLocks noGrp="1" noChangeArrowheads="1"/>
          </p:cNvSpPr>
          <p:nvPr>
            <p:ph sz="half" idx="1"/>
          </p:nvPr>
        </p:nvSpPr>
        <p:spPr>
          <a:xfrm>
            <a:off x="609600" y="1828800"/>
            <a:ext cx="5715000" cy="4038600"/>
          </a:xfrm>
        </p:spPr>
        <p:txBody>
          <a:bodyPr/>
          <a:lstStyle/>
          <a:p>
            <a:pPr algn="just" eaLnBrk="1" hangingPunct="1">
              <a:lnSpc>
                <a:spcPct val="100000"/>
              </a:lnSpc>
              <a:spcBef>
                <a:spcPts val="0"/>
              </a:spcBef>
              <a:spcAft>
                <a:spcPts val="1200"/>
              </a:spcAft>
            </a:pPr>
            <a:r>
              <a:rPr lang="en-US" altLang="en-US" dirty="0"/>
              <a:t>Jesus is presenting </a:t>
            </a:r>
            <a:r>
              <a:rPr lang="en-US" altLang="en-US" b="1" dirty="0">
                <a:solidFill>
                  <a:srgbClr val="0000CC"/>
                </a:solidFill>
                <a:cs typeface="Calibri" panose="020F0502020204030204" pitchFamily="34" charset="0"/>
              </a:rPr>
              <a:t>‘</a:t>
            </a:r>
            <a:r>
              <a:rPr lang="en-US" altLang="en-US" b="1" u="sng" dirty="0">
                <a:solidFill>
                  <a:srgbClr val="0000CC"/>
                </a:solidFill>
                <a:cs typeface="Calibri" panose="020F0502020204030204" pitchFamily="34" charset="0"/>
              </a:rPr>
              <a:t>the gospel of the kingdom</a:t>
            </a:r>
            <a:r>
              <a:rPr lang="en-US" altLang="en-US" b="1" dirty="0">
                <a:solidFill>
                  <a:srgbClr val="0000CC"/>
                </a:solidFill>
                <a:cs typeface="Calibri" panose="020F0502020204030204" pitchFamily="34" charset="0"/>
              </a:rPr>
              <a:t>’ TO THE ISRAELITES</a:t>
            </a:r>
            <a:r>
              <a:rPr lang="en-US" altLang="en-US" dirty="0"/>
              <a:t>, and He sets before them three hazards:</a:t>
            </a:r>
          </a:p>
          <a:p>
            <a:pPr marL="744538" lvl="1" indent="-514350" algn="just" eaLnBrk="1" hangingPunct="1">
              <a:lnSpc>
                <a:spcPct val="100000"/>
              </a:lnSpc>
              <a:spcBef>
                <a:spcPts val="0"/>
              </a:spcBef>
              <a:spcAft>
                <a:spcPts val="1200"/>
              </a:spcAft>
              <a:buFont typeface="+mj-lt"/>
              <a:buAutoNum type="arabicParenR"/>
            </a:pPr>
            <a:r>
              <a:rPr lang="en-US" altLang="en-US" sz="2800" dirty="0">
                <a:cs typeface="Calibri" panose="020F0502020204030204" pitchFamily="34" charset="0"/>
              </a:rPr>
              <a:t>The </a:t>
            </a:r>
            <a:r>
              <a:rPr lang="en-US" altLang="en-US" sz="2800" b="1" u="sng" dirty="0">
                <a:solidFill>
                  <a:srgbClr val="0000CC"/>
                </a:solidFill>
                <a:cs typeface="Calibri" panose="020F0502020204030204" pitchFamily="34" charset="0"/>
              </a:rPr>
              <a:t>wide gate</a:t>
            </a:r>
            <a:r>
              <a:rPr lang="en-US" altLang="en-US" sz="2800" dirty="0">
                <a:cs typeface="Calibri" panose="020F0502020204030204" pitchFamily="34" charset="0"/>
              </a:rPr>
              <a:t> (or false gate), </a:t>
            </a:r>
          </a:p>
          <a:p>
            <a:pPr marL="744538" lvl="1" indent="-514350" algn="just" eaLnBrk="1" hangingPunct="1">
              <a:lnSpc>
                <a:spcPct val="100000"/>
              </a:lnSpc>
              <a:spcBef>
                <a:spcPts val="0"/>
              </a:spcBef>
              <a:spcAft>
                <a:spcPts val="1200"/>
              </a:spcAft>
              <a:buFont typeface="+mj-lt"/>
              <a:buAutoNum type="arabicParenR"/>
            </a:pPr>
            <a:r>
              <a:rPr lang="en-US" altLang="en-US" sz="2800" b="1" u="sng" dirty="0">
                <a:solidFill>
                  <a:srgbClr val="0000CC"/>
                </a:solidFill>
                <a:cs typeface="Calibri" panose="020F0502020204030204" pitchFamily="34" charset="0"/>
              </a:rPr>
              <a:t>False</a:t>
            </a:r>
            <a:r>
              <a:rPr lang="en-US" altLang="en-US" sz="2800" u="sng" dirty="0">
                <a:cs typeface="Calibri" panose="020F0502020204030204" pitchFamily="34" charset="0"/>
              </a:rPr>
              <a:t> </a:t>
            </a:r>
            <a:r>
              <a:rPr lang="en-US" altLang="en-US" sz="2800" b="1" u="sng" dirty="0">
                <a:solidFill>
                  <a:srgbClr val="0000CC"/>
                </a:solidFill>
                <a:cs typeface="Calibri" panose="020F0502020204030204" pitchFamily="34" charset="0"/>
              </a:rPr>
              <a:t>prophets</a:t>
            </a:r>
            <a:r>
              <a:rPr lang="en-US" altLang="en-US" sz="2800" dirty="0"/>
              <a:t>, and,</a:t>
            </a:r>
          </a:p>
          <a:p>
            <a:pPr marL="744538" lvl="1" indent="-514350" algn="just" eaLnBrk="1" hangingPunct="1">
              <a:lnSpc>
                <a:spcPct val="100000"/>
              </a:lnSpc>
              <a:spcBef>
                <a:spcPts val="0"/>
              </a:spcBef>
              <a:spcAft>
                <a:spcPts val="1200"/>
              </a:spcAft>
              <a:buFont typeface="+mj-lt"/>
              <a:buAutoNum type="arabicParenR"/>
            </a:pPr>
            <a:r>
              <a:rPr lang="en-US" altLang="en-US" sz="2800" b="1" u="sng" dirty="0">
                <a:solidFill>
                  <a:srgbClr val="0000CC"/>
                </a:solidFill>
                <a:cs typeface="Calibri" panose="020F0502020204030204" pitchFamily="34" charset="0"/>
              </a:rPr>
              <a:t>False attempts</a:t>
            </a:r>
            <a:r>
              <a:rPr lang="en-US" altLang="en-US" sz="2800" dirty="0">
                <a:cs typeface="Calibri" panose="020F0502020204030204" pitchFamily="34" charset="0"/>
              </a:rPr>
              <a:t> at kingdom entry.</a:t>
            </a:r>
          </a:p>
        </p:txBody>
      </p:sp>
      <p:sp>
        <p:nvSpPr>
          <p:cNvPr id="7" name="Rectangle 2">
            <a:extLst>
              <a:ext uri="{FF2B5EF4-FFF2-40B4-BE49-F238E27FC236}">
                <a16:creationId xmlns:a16="http://schemas.microsoft.com/office/drawing/2014/main" id="{C137AC61-C5A1-DF8D-1A5D-E9B49EE22180}"/>
              </a:ext>
            </a:extLst>
          </p:cNvPr>
          <p:cNvSpPr txBox="1">
            <a:spLocks noChangeArrowheads="1"/>
          </p:cNvSpPr>
          <p:nvPr/>
        </p:nvSpPr>
        <p:spPr bwMode="auto">
          <a:xfrm>
            <a:off x="1752600" y="665018"/>
            <a:ext cx="8686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u="sng" dirty="0">
                <a:solidFill>
                  <a:srgbClr val="0000CC"/>
                </a:solidFill>
                <a:latin typeface="Calibri" panose="020F0502020204030204" pitchFamily="34" charset="0"/>
                <a:ea typeface="+mn-ea"/>
                <a:cs typeface="Calibri" panose="020F0502020204030204" pitchFamily="34" charset="0"/>
              </a:rPr>
              <a:t>THREE</a:t>
            </a:r>
            <a:r>
              <a:rPr lang="en-US" altLang="en-US" sz="3200" b="1" dirty="0">
                <a:solidFill>
                  <a:srgbClr val="0000CC"/>
                </a:solidFill>
                <a:latin typeface="Calibri" panose="020F0502020204030204" pitchFamily="34" charset="0"/>
                <a:ea typeface="+mn-ea"/>
                <a:cs typeface="Calibri" panose="020F0502020204030204" pitchFamily="34" charset="0"/>
              </a:rPr>
              <a:t> HAZARDS IN THE </a:t>
            </a:r>
            <a:r>
              <a:rPr lang="en-US" altLang="en-US" sz="3200" b="1" u="sng" dirty="0">
                <a:solidFill>
                  <a:srgbClr val="0000CC"/>
                </a:solidFill>
                <a:latin typeface="Calibri" panose="020F0502020204030204" pitchFamily="34" charset="0"/>
                <a:ea typeface="+mn-ea"/>
                <a:cs typeface="Calibri" panose="020F0502020204030204" pitchFamily="34" charset="0"/>
              </a:rPr>
              <a:t>FIRST</a:t>
            </a:r>
            <a:r>
              <a:rPr lang="en-US" altLang="en-US" sz="3200" b="1" dirty="0">
                <a:solidFill>
                  <a:srgbClr val="0000CC"/>
                </a:solidFill>
                <a:latin typeface="Calibri" panose="020F0502020204030204" pitchFamily="34" charset="0"/>
                <a:ea typeface="+mn-ea"/>
                <a:cs typeface="Calibri" panose="020F0502020204030204" pitchFamily="34" charset="0"/>
              </a:rPr>
              <a:t> OF TWO GOSPELS</a:t>
            </a:r>
          </a:p>
          <a:p>
            <a:r>
              <a:rPr lang="en-US" altLang="en-US" sz="2400" b="1" dirty="0">
                <a:solidFill>
                  <a:srgbClr val="0000CC"/>
                </a:solidFill>
                <a:latin typeface="Calibri" panose="020F0502020204030204" pitchFamily="34" charset="0"/>
                <a:ea typeface="+mn-ea"/>
                <a:cs typeface="Calibri" panose="020F0502020204030204" pitchFamily="34" charset="0"/>
              </a:rPr>
              <a:t>Matthew 7:13-23</a:t>
            </a:r>
          </a:p>
        </p:txBody>
      </p:sp>
      <p:sp>
        <p:nvSpPr>
          <p:cNvPr id="8" name="Text Box 4">
            <a:extLst>
              <a:ext uri="{FF2B5EF4-FFF2-40B4-BE49-F238E27FC236}">
                <a16:creationId xmlns:a16="http://schemas.microsoft.com/office/drawing/2014/main" id="{79F65813-C1E5-6C0A-5D39-9605A7D5876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10" name="Picture 7">
            <a:extLst>
              <a:ext uri="{FF2B5EF4-FFF2-40B4-BE49-F238E27FC236}">
                <a16:creationId xmlns:a16="http://schemas.microsoft.com/office/drawing/2014/main" id="{7BAE8D9B-F8A8-EF39-02F7-6F078DAF2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79" r="20338"/>
          <a:stretch>
            <a:fillRect/>
          </a:stretch>
        </p:blipFill>
        <p:spPr bwMode="auto">
          <a:xfrm>
            <a:off x="6705600" y="2038350"/>
            <a:ext cx="4800600" cy="428625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5536F5-D094-6C24-E279-BC43E81726BF}"/>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37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20483" name="Rectangle 3">
            <a:extLst>
              <a:ext uri="{FF2B5EF4-FFF2-40B4-BE49-F238E27FC236}">
                <a16:creationId xmlns:a16="http://schemas.microsoft.com/office/drawing/2014/main" id="{06B000AE-4195-C970-EB6D-A93B14231ECF}"/>
              </a:ext>
            </a:extLst>
          </p:cNvPr>
          <p:cNvSpPr txBox="1">
            <a:spLocks noChangeArrowheads="1"/>
          </p:cNvSpPr>
          <p:nvPr/>
        </p:nvSpPr>
        <p:spPr bwMode="auto">
          <a:xfrm>
            <a:off x="2166938" y="1143000"/>
            <a:ext cx="78581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tabLst>
                <a:tab pos="1939925" algn="l"/>
              </a:tabLst>
              <a:defRPr sz="2800">
                <a:solidFill>
                  <a:schemeClr val="tx1"/>
                </a:solidFill>
                <a:latin typeface="Calibri" panose="020F0502020204030204" pitchFamily="34" charset="0"/>
              </a:defRPr>
            </a:lvl1pPr>
            <a:lvl2pPr marL="571500" indent="-571500">
              <a:lnSpc>
                <a:spcPct val="90000"/>
              </a:lnSpc>
              <a:spcBef>
                <a:spcPts val="500"/>
              </a:spcBef>
              <a:buFont typeface="Arial" panose="020B0604020202020204" pitchFamily="34" charset="0"/>
              <a:buChar char="•"/>
              <a:tabLst>
                <a:tab pos="1939925" algn="l"/>
              </a:tabLst>
              <a:defRPr sz="2400">
                <a:solidFill>
                  <a:schemeClr val="tx1"/>
                </a:solidFill>
                <a:latin typeface="Calibri" panose="020F0502020204030204" pitchFamily="34" charset="0"/>
              </a:defRPr>
            </a:lvl2pPr>
            <a:lvl3pPr indent="-452438">
              <a:lnSpc>
                <a:spcPct val="90000"/>
              </a:lnSpc>
              <a:spcBef>
                <a:spcPts val="500"/>
              </a:spcBef>
              <a:buFont typeface="Arial" panose="020B0604020202020204" pitchFamily="34" charset="0"/>
              <a:buChar char="•"/>
              <a:tabLst>
                <a:tab pos="193992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93992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93992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9pPr>
          </a:lstStyle>
          <a:p>
            <a:pPr lvl="1" eaLnBrk="1" hangingPunct="1">
              <a:lnSpc>
                <a:spcPct val="100000"/>
              </a:lnSpc>
              <a:spcBef>
                <a:spcPct val="0"/>
              </a:spcBef>
              <a:spcAft>
                <a:spcPts val="1200"/>
              </a:spcAft>
              <a:buFont typeface="Arial" panose="020B0604020202020204" pitchFamily="34" charset="0"/>
              <a:buAutoNum type="romanUcPeriod"/>
            </a:pPr>
            <a:r>
              <a:rPr lang="en-US" altLang="en-US" sz="3000" b="1" dirty="0">
                <a:solidFill>
                  <a:srgbClr val="000000"/>
                </a:solidFill>
                <a:cs typeface="Calibri" panose="020F0502020204030204" pitchFamily="34" charset="0"/>
              </a:rPr>
              <a:t>Review </a:t>
            </a:r>
          </a:p>
          <a:p>
            <a:pPr lvl="2" eaLnBrk="1" hangingPunct="1">
              <a:lnSpc>
                <a:spcPct val="100000"/>
              </a:lnSpc>
              <a:spcBef>
                <a:spcPct val="0"/>
              </a:spcBef>
              <a:spcAft>
                <a:spcPts val="1200"/>
              </a:spcAft>
              <a:buFontTx/>
              <a:buAutoNum type="alphaUcPeriod"/>
            </a:pPr>
            <a:r>
              <a:rPr lang="en-US" altLang="en-US" sz="3000" b="1" dirty="0">
                <a:solidFill>
                  <a:srgbClr val="000000"/>
                </a:solidFill>
                <a:cs typeface="Calibri" panose="020F0502020204030204" pitchFamily="34" charset="0"/>
              </a:rPr>
              <a:t>Purpose, Aim, and Objective</a:t>
            </a:r>
          </a:p>
          <a:p>
            <a:pPr lvl="2" eaLnBrk="1" hangingPunct="1">
              <a:lnSpc>
                <a:spcPct val="100000"/>
              </a:lnSpc>
              <a:spcBef>
                <a:spcPct val="0"/>
              </a:spcBef>
              <a:spcAft>
                <a:spcPts val="1200"/>
              </a:spcAft>
              <a:buFontTx/>
              <a:buAutoNum type="alphaUcPeriod"/>
            </a:pPr>
            <a:r>
              <a:rPr lang="en-US" altLang="en-US" sz="3000" b="1" dirty="0">
                <a:solidFill>
                  <a:srgbClr val="000000"/>
                </a:solidFill>
                <a:cs typeface="Calibri" panose="020F0502020204030204" pitchFamily="34" charset="0"/>
              </a:rPr>
              <a:t>Session 36</a:t>
            </a:r>
          </a:p>
          <a:p>
            <a:pPr lvl="1" eaLnBrk="1" hangingPunct="1">
              <a:lnSpc>
                <a:spcPct val="100000"/>
              </a:lnSpc>
              <a:spcBef>
                <a:spcPct val="0"/>
              </a:spcBef>
              <a:spcAft>
                <a:spcPts val="1200"/>
              </a:spcAft>
              <a:buFont typeface="Arial" panose="020B0604020202020204" pitchFamily="34" charset="0"/>
              <a:buAutoNum type="romanUcPeriod"/>
            </a:pPr>
            <a:r>
              <a:rPr lang="en-US" altLang="en-US" sz="3000" b="1" dirty="0">
                <a:solidFill>
                  <a:srgbClr val="0000CC"/>
                </a:solidFill>
                <a:cs typeface="Calibri" panose="020F0502020204030204" pitchFamily="34" charset="0"/>
              </a:rPr>
              <a:t>ENTRY, BEWARE &amp; ENTER – Matthew 7:13-23</a:t>
            </a:r>
          </a:p>
          <a:p>
            <a:pPr lvl="2" eaLnBrk="1" hangingPunct="1">
              <a:lnSpc>
                <a:spcPct val="100000"/>
              </a:lnSpc>
              <a:spcBef>
                <a:spcPct val="0"/>
              </a:spcBef>
              <a:spcAft>
                <a:spcPts val="1200"/>
              </a:spcAft>
              <a:buFontTx/>
              <a:buAutoNum type="alphaUcPeriod"/>
            </a:pPr>
            <a:r>
              <a:rPr lang="en-US" altLang="en-US" sz="3000" b="1" dirty="0">
                <a:solidFill>
                  <a:srgbClr val="000000"/>
                </a:solidFill>
                <a:cs typeface="Calibri" panose="020F0502020204030204" pitchFamily="34" charset="0"/>
              </a:rPr>
              <a:t>General Information</a:t>
            </a:r>
          </a:p>
          <a:p>
            <a:pPr lvl="2" eaLnBrk="1" hangingPunct="1">
              <a:lnSpc>
                <a:spcPct val="100000"/>
              </a:lnSpc>
              <a:spcBef>
                <a:spcPct val="0"/>
              </a:spcBef>
              <a:spcAft>
                <a:spcPts val="1200"/>
              </a:spcAft>
              <a:buFontTx/>
              <a:buAutoNum type="alphaUcPeriod"/>
            </a:pPr>
            <a:r>
              <a:rPr lang="en-US" altLang="en-US" sz="3000" b="1" u="sng" dirty="0">
                <a:solidFill>
                  <a:srgbClr val="0000CC"/>
                </a:solidFill>
                <a:cs typeface="Calibri" panose="020F0502020204030204" pitchFamily="34" charset="0"/>
              </a:rPr>
              <a:t>Matthew 7:13-23 </a:t>
            </a:r>
          </a:p>
          <a:p>
            <a:pPr lvl="1" eaLnBrk="1" hangingPunct="1">
              <a:lnSpc>
                <a:spcPct val="100000"/>
              </a:lnSpc>
              <a:spcBef>
                <a:spcPct val="0"/>
              </a:spcBef>
              <a:spcAft>
                <a:spcPts val="1200"/>
              </a:spcAft>
              <a:buFont typeface="Arial" panose="020B0604020202020204" pitchFamily="34" charset="0"/>
              <a:buAutoNum type="romanUcPeriod"/>
            </a:pPr>
            <a:r>
              <a:rPr lang="en-US" altLang="en-US" sz="3000" b="1" dirty="0">
                <a:solidFill>
                  <a:srgbClr val="000000"/>
                </a:solidFill>
                <a:cs typeface="Calibri" panose="020F0502020204030204" pitchFamily="34" charset="0"/>
              </a:rPr>
              <a:t>Concluding Observations</a:t>
            </a:r>
          </a:p>
        </p:txBody>
      </p:sp>
    </p:spTree>
    <p:extLst>
      <p:ext uri="{BB962C8B-B14F-4D97-AF65-F5344CB8AC3E}">
        <p14:creationId xmlns:p14="http://schemas.microsoft.com/office/powerpoint/2010/main" val="955715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26670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7:13-14</a:t>
            </a:r>
          </a:p>
          <a:p>
            <a:pPr marL="0" marR="0" indent="0" algn="just">
              <a:lnSpc>
                <a:spcPct val="100000"/>
              </a:lnSpc>
              <a:spcBef>
                <a:spcPts val="0"/>
              </a:spcBef>
              <a:spcAft>
                <a:spcPts val="0"/>
              </a:spcAft>
              <a:buNone/>
            </a:pPr>
            <a:r>
              <a:rPr lang="en-US" b="1" u="none" strike="noStrike" baseline="30000" dirty="0">
                <a:solidFill>
                  <a:srgbClr val="C00000"/>
                </a:solidFill>
                <a:effectLst/>
                <a:highlight>
                  <a:srgbClr val="FFFF00"/>
                </a:highlight>
                <a:latin typeface="Calibri" panose="020F0502020204030204" pitchFamily="34" charset="0"/>
              </a:rPr>
              <a:t>13</a:t>
            </a:r>
            <a:r>
              <a:rPr lang="en-US" b="1" u="none" strike="noStrike" dirty="0">
                <a:solidFill>
                  <a:srgbClr val="C00000"/>
                </a:solidFill>
                <a:effectLst/>
                <a:highlight>
                  <a:srgbClr val="FFFF00"/>
                </a:highlight>
                <a:latin typeface="Calibri" panose="020F0502020204030204" pitchFamily="34" charset="0"/>
              </a:rPr>
              <a:t> </a:t>
            </a:r>
            <a:r>
              <a:rPr lang="en-US" b="1" dirty="0">
                <a:solidFill>
                  <a:srgbClr val="C00000"/>
                </a:solidFill>
                <a:effectLst/>
                <a:highlight>
                  <a:srgbClr val="FFFF00"/>
                </a:highlight>
                <a:latin typeface="Calibri" panose="020F0502020204030204" pitchFamily="34" charset="0"/>
              </a:rPr>
              <a:t>“Enter through the </a:t>
            </a:r>
            <a:r>
              <a:rPr lang="en-US" b="1" u="sng" dirty="0">
                <a:solidFill>
                  <a:srgbClr val="0000CC"/>
                </a:solidFill>
                <a:highlight>
                  <a:srgbClr val="FFFF00"/>
                </a:highlight>
              </a:rPr>
              <a:t>narrow</a:t>
            </a:r>
            <a:r>
              <a:rPr lang="en-US" b="1" dirty="0">
                <a:solidFill>
                  <a:srgbClr val="C00000"/>
                </a:solidFill>
                <a:effectLst/>
                <a:highlight>
                  <a:srgbClr val="FFFF00"/>
                </a:highlight>
                <a:latin typeface="Calibri" panose="020F0502020204030204" pitchFamily="34" charset="0"/>
              </a:rPr>
              <a:t> </a:t>
            </a:r>
            <a:r>
              <a:rPr lang="en-US" b="1" dirty="0">
                <a:solidFill>
                  <a:srgbClr val="0000CC"/>
                </a:solidFill>
                <a:highlight>
                  <a:srgbClr val="FFFF00"/>
                </a:highlight>
              </a:rPr>
              <a:t>(</a:t>
            </a:r>
            <a:r>
              <a:rPr lang="el-GR" b="1" dirty="0">
                <a:solidFill>
                  <a:srgbClr val="0000CC"/>
                </a:solidFill>
                <a:highlight>
                  <a:srgbClr val="FFFF00"/>
                </a:highlight>
              </a:rPr>
              <a:t>στενός </a:t>
            </a:r>
            <a:r>
              <a:rPr lang="en-US" b="1" dirty="0" err="1">
                <a:solidFill>
                  <a:srgbClr val="0000CC"/>
                </a:solidFill>
                <a:highlight>
                  <a:srgbClr val="FFFF00"/>
                </a:highlight>
              </a:rPr>
              <a:t>stenós</a:t>
            </a:r>
            <a:r>
              <a:rPr lang="en-US" b="1" dirty="0">
                <a:solidFill>
                  <a:srgbClr val="0000CC"/>
                </a:solidFill>
                <a:highlight>
                  <a:srgbClr val="FFFF00"/>
                </a:highlight>
              </a:rPr>
              <a:t>)</a:t>
            </a:r>
            <a:r>
              <a:rPr lang="en-US" b="1" dirty="0">
                <a:solidFill>
                  <a:srgbClr val="C00000"/>
                </a:solidFill>
                <a:effectLst/>
                <a:highlight>
                  <a:srgbClr val="FFFF00"/>
                </a:highlight>
                <a:latin typeface="Calibri" panose="020F0502020204030204" pitchFamily="34" charset="0"/>
              </a:rPr>
              <a:t> gate; for the gate is wide and the way is broad that leads to </a:t>
            </a:r>
            <a:r>
              <a:rPr lang="en-US" b="1" u="sng" dirty="0">
                <a:solidFill>
                  <a:schemeClr val="tx1">
                    <a:lumMod val="95000"/>
                    <a:lumOff val="5000"/>
                  </a:schemeClr>
                </a:solidFill>
                <a:highlight>
                  <a:srgbClr val="FFFF00"/>
                </a:highlight>
              </a:rPr>
              <a:t>[the] destruction</a:t>
            </a:r>
            <a:r>
              <a:rPr lang="en-US" b="1" dirty="0">
                <a:solidFill>
                  <a:srgbClr val="C00000"/>
                </a:solidFill>
                <a:effectLst/>
                <a:highlight>
                  <a:srgbClr val="FFFF00"/>
                </a:highlight>
                <a:latin typeface="Calibri" panose="020F0502020204030204" pitchFamily="34" charset="0"/>
              </a:rPr>
              <a:t>, and there are many who enter through it. </a:t>
            </a:r>
            <a:r>
              <a:rPr lang="en-US" b="1" u="none" strike="noStrike" baseline="30000" dirty="0">
                <a:solidFill>
                  <a:srgbClr val="C00000"/>
                </a:solidFill>
                <a:effectLst/>
                <a:highlight>
                  <a:srgbClr val="FFFF00"/>
                </a:highlight>
                <a:latin typeface="Calibri" panose="020F0502020204030204" pitchFamily="34" charset="0"/>
              </a:rPr>
              <a:t>14</a:t>
            </a:r>
            <a:r>
              <a:rPr lang="en-US" b="1" u="none" strike="noStrike" dirty="0">
                <a:solidFill>
                  <a:srgbClr val="C00000"/>
                </a:solidFill>
                <a:effectLst/>
                <a:highlight>
                  <a:srgbClr val="FFFF00"/>
                </a:highlight>
                <a:latin typeface="Calibri" panose="020F0502020204030204" pitchFamily="34" charset="0"/>
              </a:rPr>
              <a:t> </a:t>
            </a:r>
            <a:r>
              <a:rPr lang="en-US" b="1" dirty="0">
                <a:solidFill>
                  <a:srgbClr val="C00000"/>
                </a:solidFill>
                <a:effectLst/>
                <a:highlight>
                  <a:srgbClr val="FFFF00"/>
                </a:highlight>
                <a:latin typeface="Calibri" panose="020F0502020204030204" pitchFamily="34" charset="0"/>
              </a:rPr>
              <a:t>“For the gate is small and the way is </a:t>
            </a:r>
            <a:r>
              <a:rPr lang="en-US" b="1" u="sng" dirty="0">
                <a:solidFill>
                  <a:srgbClr val="0000CC"/>
                </a:solidFill>
                <a:highlight>
                  <a:srgbClr val="FFFF00"/>
                </a:highlight>
              </a:rPr>
              <a:t>narrow </a:t>
            </a:r>
            <a:r>
              <a:rPr lang="en-US" b="1" dirty="0">
                <a:solidFill>
                  <a:srgbClr val="0000CC"/>
                </a:solidFill>
                <a:highlight>
                  <a:srgbClr val="FFFF00"/>
                </a:highlight>
              </a:rPr>
              <a:t>(</a:t>
            </a:r>
            <a:r>
              <a:rPr lang="el-GR" b="1" dirty="0">
                <a:solidFill>
                  <a:srgbClr val="0000CC"/>
                </a:solidFill>
                <a:highlight>
                  <a:srgbClr val="FFFF00"/>
                </a:highlight>
              </a:rPr>
              <a:t>θλίβω </a:t>
            </a:r>
            <a:r>
              <a:rPr lang="en-US" b="1" dirty="0" err="1">
                <a:solidFill>
                  <a:srgbClr val="0000CC"/>
                </a:solidFill>
                <a:highlight>
                  <a:srgbClr val="FFFF00"/>
                </a:highlight>
              </a:rPr>
              <a:t>thlíbō</a:t>
            </a:r>
            <a:r>
              <a:rPr lang="en-US" b="1" dirty="0">
                <a:solidFill>
                  <a:srgbClr val="0000CC"/>
                </a:solidFill>
                <a:highlight>
                  <a:srgbClr val="FFFF00"/>
                </a:highlight>
              </a:rPr>
              <a:t>)</a:t>
            </a:r>
            <a:r>
              <a:rPr lang="en-US" b="1" dirty="0">
                <a:solidFill>
                  <a:srgbClr val="C00000"/>
                </a:solidFill>
                <a:effectLst/>
                <a:highlight>
                  <a:srgbClr val="FFFF00"/>
                </a:highlight>
                <a:latin typeface="Calibri" panose="020F0502020204030204" pitchFamily="34" charset="0"/>
              </a:rPr>
              <a:t> that leads to </a:t>
            </a:r>
            <a:r>
              <a:rPr lang="en-US" b="1" u="sng" dirty="0">
                <a:solidFill>
                  <a:schemeClr val="tx1">
                    <a:lumMod val="95000"/>
                    <a:lumOff val="5000"/>
                  </a:schemeClr>
                </a:solidFill>
                <a:highlight>
                  <a:srgbClr val="FFFF00"/>
                </a:highlight>
              </a:rPr>
              <a:t>[the] life</a:t>
            </a:r>
            <a:r>
              <a:rPr lang="en-US" b="1" dirty="0">
                <a:solidFill>
                  <a:srgbClr val="C00000"/>
                </a:solidFill>
                <a:effectLst/>
                <a:highlight>
                  <a:srgbClr val="FFFF00"/>
                </a:highlight>
                <a:latin typeface="Calibri" panose="020F0502020204030204" pitchFamily="34" charset="0"/>
              </a:rPr>
              <a:t>, and there are few who find it. </a:t>
            </a:r>
            <a:endParaRPr lang="en-US" sz="2600" b="1" dirty="0">
              <a:solidFill>
                <a:srgbClr val="C00000"/>
              </a:solidFill>
              <a:effectLst/>
            </a:endParaRPr>
          </a:p>
        </p:txBody>
      </p:sp>
      <p:pic>
        <p:nvPicPr>
          <p:cNvPr id="6" name="Picture 3">
            <a:extLst>
              <a:ext uri="{FF2B5EF4-FFF2-40B4-BE49-F238E27FC236}">
                <a16:creationId xmlns:a16="http://schemas.microsoft.com/office/drawing/2014/main" id="{B2952BA8-0CDE-2FDA-306C-F4A2107A7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79" r="20338"/>
          <a:stretch>
            <a:fillRect/>
          </a:stretch>
        </p:blipFill>
        <p:spPr bwMode="auto">
          <a:xfrm>
            <a:off x="6873040" y="2743200"/>
            <a:ext cx="2880560" cy="22860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597CB396-51D4-0A0D-6365-EA1571AB0D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2739097"/>
            <a:ext cx="2870792" cy="22860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319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7" name="Rectangle 3">
            <a:extLst>
              <a:ext uri="{FF2B5EF4-FFF2-40B4-BE49-F238E27FC236}">
                <a16:creationId xmlns:a16="http://schemas.microsoft.com/office/drawing/2014/main" id="{C4F5CF07-1034-0C50-F9FB-5640286CC759}"/>
              </a:ext>
            </a:extLst>
          </p:cNvPr>
          <p:cNvSpPr>
            <a:spLocks noGrp="1" noChangeArrowheads="1"/>
          </p:cNvSpPr>
          <p:nvPr>
            <p:ph sz="half" idx="1"/>
          </p:nvPr>
        </p:nvSpPr>
        <p:spPr>
          <a:xfrm>
            <a:off x="609600" y="1828800"/>
            <a:ext cx="10972800" cy="1371600"/>
          </a:xfrm>
        </p:spPr>
        <p:txBody>
          <a:bodyPr/>
          <a:lstStyle/>
          <a:p>
            <a:pPr algn="just" eaLnBrk="1" hangingPunct="1">
              <a:lnSpc>
                <a:spcPct val="100000"/>
              </a:lnSpc>
              <a:spcBef>
                <a:spcPts val="0"/>
              </a:spcBef>
              <a:spcAft>
                <a:spcPts val="1200"/>
              </a:spcAft>
            </a:pPr>
            <a:r>
              <a:rPr lang="en-US" altLang="en-US" dirty="0"/>
              <a:t>The</a:t>
            </a:r>
            <a:r>
              <a:rPr lang="en-US" altLang="en-US" sz="2000" dirty="0"/>
              <a:t> </a:t>
            </a:r>
            <a:r>
              <a:rPr lang="en-US" altLang="en-US" dirty="0"/>
              <a:t>narrow</a:t>
            </a:r>
            <a:r>
              <a:rPr lang="en-US" altLang="en-US" sz="2000" dirty="0"/>
              <a:t> </a:t>
            </a:r>
            <a:r>
              <a:rPr lang="en-US" altLang="en-US" dirty="0"/>
              <a:t>and</a:t>
            </a:r>
            <a:r>
              <a:rPr lang="en-US" altLang="en-US" sz="2000" dirty="0"/>
              <a:t> </a:t>
            </a:r>
            <a:r>
              <a:rPr lang="en-US" altLang="en-US" dirty="0"/>
              <a:t>wide gates are </a:t>
            </a:r>
            <a:r>
              <a:rPr lang="en-US" altLang="en-US" b="1" dirty="0">
                <a:solidFill>
                  <a:srgbClr val="0000CC"/>
                </a:solidFill>
                <a:latin typeface="Calibri" panose="020F0502020204030204" pitchFamily="34" charset="0"/>
                <a:cs typeface="Calibri" panose="020F0502020204030204" pitchFamily="34" charset="0"/>
              </a:rPr>
              <a:t>both in reference to the entry of Israelites into the coming  kingdom</a:t>
            </a:r>
            <a:r>
              <a:rPr lang="en-US" altLang="en-US" dirty="0"/>
              <a:t>,</a:t>
            </a:r>
            <a:r>
              <a:rPr lang="en-US" altLang="en-US" sz="2000" dirty="0"/>
              <a:t> </a:t>
            </a:r>
            <a:r>
              <a:rPr lang="en-US" altLang="en-US" dirty="0"/>
              <a:t>in</a:t>
            </a:r>
            <a:r>
              <a:rPr lang="en-US" altLang="en-US" sz="2000" dirty="0"/>
              <a:t> </a:t>
            </a:r>
            <a:r>
              <a:rPr lang="en-US" altLang="en-US" dirty="0"/>
              <a:t>which Christ will reign.   </a:t>
            </a:r>
          </a:p>
        </p:txBody>
      </p:sp>
      <p:sp>
        <p:nvSpPr>
          <p:cNvPr id="9" name="Rectangle 2">
            <a:extLst>
              <a:ext uri="{FF2B5EF4-FFF2-40B4-BE49-F238E27FC236}">
                <a16:creationId xmlns:a16="http://schemas.microsoft.com/office/drawing/2014/main" id="{5DBE9D87-F154-DFB9-3F71-8B40E150444A}"/>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The narrow &amp; wide gates</a:t>
            </a:r>
          </a:p>
          <a:p>
            <a:r>
              <a:rPr lang="en-US" altLang="en-US" sz="2400" b="1" dirty="0">
                <a:solidFill>
                  <a:srgbClr val="0000CC"/>
                </a:solidFill>
                <a:latin typeface="Calibri" panose="020F0502020204030204" pitchFamily="34" charset="0"/>
                <a:ea typeface="+mn-ea"/>
                <a:cs typeface="Calibri" panose="020F0502020204030204" pitchFamily="34" charset="0"/>
              </a:rPr>
              <a:t>Matthew 7:13-14</a:t>
            </a:r>
          </a:p>
        </p:txBody>
      </p:sp>
      <p:sp>
        <p:nvSpPr>
          <p:cNvPr id="10" name="Text Box 4">
            <a:extLst>
              <a:ext uri="{FF2B5EF4-FFF2-40B4-BE49-F238E27FC236}">
                <a16:creationId xmlns:a16="http://schemas.microsoft.com/office/drawing/2014/main" id="{794DD604-B1AC-6BA8-EBCB-4313130B2C7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11" name="Picture 10">
            <a:extLst>
              <a:ext uri="{FF2B5EF4-FFF2-40B4-BE49-F238E27FC236}">
                <a16:creationId xmlns:a16="http://schemas.microsoft.com/office/drawing/2014/main" id="{2DDEABA7-EBE9-1BC3-A964-9FD109A23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79" r="20338"/>
          <a:stretch>
            <a:fillRect/>
          </a:stretch>
        </p:blipFill>
        <p:spPr bwMode="auto">
          <a:xfrm>
            <a:off x="6539132" y="3268956"/>
            <a:ext cx="4114800" cy="3265487"/>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64E3488-6342-27D4-9743-66328613E2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276600"/>
            <a:ext cx="4114800" cy="32766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60" name="Rectangle 4">
            <a:extLst>
              <a:ext uri="{FF2B5EF4-FFF2-40B4-BE49-F238E27FC236}">
                <a16:creationId xmlns:a16="http://schemas.microsoft.com/office/drawing/2014/main" id="{D29AB88A-DA5A-BA3E-BFB8-D1EB1A7E7318}"/>
              </a:ext>
            </a:extLst>
          </p:cNvPr>
          <p:cNvSpPr>
            <a:spLocks noGrp="1" noChangeArrowheads="1"/>
          </p:cNvSpPr>
          <p:nvPr>
            <p:ph sz="half" idx="1"/>
          </p:nvPr>
        </p:nvSpPr>
        <p:spPr>
          <a:xfrm>
            <a:off x="609600" y="1828800"/>
            <a:ext cx="6400800" cy="2133600"/>
          </a:xfrm>
        </p:spPr>
        <p:txBody>
          <a:bodyPr/>
          <a:lstStyle/>
          <a:p>
            <a:pPr algn="just" eaLnBrk="1" hangingPunct="1">
              <a:lnSpc>
                <a:spcPct val="100000"/>
              </a:lnSpc>
              <a:spcBef>
                <a:spcPts val="0"/>
              </a:spcBef>
              <a:spcAft>
                <a:spcPts val="1200"/>
              </a:spcAft>
            </a:pPr>
            <a:r>
              <a:rPr lang="en-US" altLang="en-US" dirty="0"/>
              <a:t>Entry through the </a:t>
            </a:r>
            <a:r>
              <a:rPr lang="en-US" altLang="en-US" b="1" dirty="0">
                <a:solidFill>
                  <a:srgbClr val="0000CC"/>
                </a:solidFill>
                <a:latin typeface="Calibri" panose="020F0502020204030204" pitchFamily="34" charset="0"/>
                <a:cs typeface="Calibri" panose="020F0502020204030204" pitchFamily="34" charset="0"/>
              </a:rPr>
              <a:t>*</a:t>
            </a:r>
            <a:r>
              <a:rPr lang="en-US" altLang="en-US" b="1" u="sng" dirty="0">
                <a:solidFill>
                  <a:srgbClr val="0000CC"/>
                </a:solidFill>
                <a:latin typeface="Calibri" panose="020F0502020204030204" pitchFamily="34" charset="0"/>
                <a:cs typeface="Calibri" panose="020F0502020204030204" pitchFamily="34" charset="0"/>
              </a:rPr>
              <a:t>narrow</a:t>
            </a:r>
            <a:r>
              <a:rPr lang="en-US" altLang="en-US" dirty="0"/>
              <a:t> gate is the  way to kingdom life - </a:t>
            </a:r>
            <a:r>
              <a:rPr lang="en-US" altLang="en-US" i="1" dirty="0"/>
              <a:t>not the broad way</a:t>
            </a:r>
            <a:r>
              <a:rPr lang="en-US" altLang="en-US" dirty="0"/>
              <a:t>. </a:t>
            </a:r>
          </a:p>
          <a:p>
            <a:pPr algn="just" eaLnBrk="1" hangingPunct="1">
              <a:lnSpc>
                <a:spcPct val="100000"/>
              </a:lnSpc>
              <a:spcBef>
                <a:spcPts val="0"/>
              </a:spcBef>
              <a:spcAft>
                <a:spcPts val="1200"/>
              </a:spcAft>
            </a:pPr>
            <a:r>
              <a:rPr lang="en-US" altLang="en-US" dirty="0"/>
              <a:t>Entering the </a:t>
            </a:r>
            <a:r>
              <a:rPr lang="en-US" altLang="en-US" b="1" dirty="0">
                <a:solidFill>
                  <a:srgbClr val="0000CC"/>
                </a:solidFill>
                <a:latin typeface="Calibri" panose="020F0502020204030204" pitchFamily="34" charset="0"/>
                <a:cs typeface="Calibri" panose="020F0502020204030204" pitchFamily="34" charset="0"/>
              </a:rPr>
              <a:t>*</a:t>
            </a:r>
            <a:r>
              <a:rPr lang="en-US" altLang="en-US" b="1" u="sng" dirty="0">
                <a:solidFill>
                  <a:srgbClr val="0000CC"/>
                </a:solidFill>
                <a:latin typeface="Calibri" panose="020F0502020204030204" pitchFamily="34" charset="0"/>
                <a:cs typeface="Calibri" panose="020F0502020204030204" pitchFamily="34" charset="0"/>
              </a:rPr>
              <a:t>narrow</a:t>
            </a:r>
            <a:r>
              <a:rPr lang="en-US" altLang="en-US" dirty="0"/>
              <a:t> gate is a </a:t>
            </a:r>
            <a:r>
              <a:rPr lang="en-US" altLang="en-US" i="1" dirty="0"/>
              <a:t>deliberate, considered decision</a:t>
            </a:r>
            <a:r>
              <a:rPr lang="en-US" altLang="en-US" dirty="0"/>
              <a:t>.  </a:t>
            </a:r>
          </a:p>
        </p:txBody>
      </p:sp>
      <p:sp>
        <p:nvSpPr>
          <p:cNvPr id="96262" name="Text Box 6">
            <a:extLst>
              <a:ext uri="{FF2B5EF4-FFF2-40B4-BE49-F238E27FC236}">
                <a16:creationId xmlns:a16="http://schemas.microsoft.com/office/drawing/2014/main" id="{7D017087-6132-AD62-E14F-22B03DDD12F8}"/>
              </a:ext>
            </a:extLst>
          </p:cNvPr>
          <p:cNvSpPr txBox="1">
            <a:spLocks noChangeArrowheads="1"/>
          </p:cNvSpPr>
          <p:nvPr/>
        </p:nvSpPr>
        <p:spPr bwMode="auto">
          <a:xfrm>
            <a:off x="2114550" y="5751493"/>
            <a:ext cx="7962900" cy="954107"/>
          </a:xfrm>
          <a:prstGeom prst="rect">
            <a:avLst/>
          </a:prstGeom>
          <a:noFill/>
          <a:ln w="38100">
            <a:noFill/>
            <a:miter lim="800000"/>
            <a:headEnd/>
            <a:tailEnd/>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b="1" dirty="0">
                <a:solidFill>
                  <a:srgbClr val="0000CC"/>
                </a:solidFill>
                <a:cs typeface="Calibri" panose="020F0502020204030204" pitchFamily="34" charset="0"/>
              </a:rPr>
              <a:t>* </a:t>
            </a:r>
            <a:r>
              <a:rPr lang="en-US" altLang="en-US" i="1" dirty="0">
                <a:latin typeface="+mn-lt"/>
                <a:cs typeface="+mn-cs"/>
              </a:rPr>
              <a:t>In v. 14, the Greek word translated ‘</a:t>
            </a:r>
            <a:r>
              <a:rPr lang="en-US" altLang="en-US" b="1" i="1" u="sng" dirty="0">
                <a:solidFill>
                  <a:srgbClr val="0000CC"/>
                </a:solidFill>
                <a:cs typeface="Calibri" panose="020F0502020204030204" pitchFamily="34" charset="0"/>
              </a:rPr>
              <a:t>narrow</a:t>
            </a:r>
            <a:r>
              <a:rPr lang="en-US" altLang="en-US" i="1" dirty="0">
                <a:latin typeface="+mn-lt"/>
                <a:cs typeface="+mn-cs"/>
              </a:rPr>
              <a:t>’ literally means, “to be pressed by tribulation and affliction”.</a:t>
            </a:r>
          </a:p>
        </p:txBody>
      </p:sp>
      <p:pic>
        <p:nvPicPr>
          <p:cNvPr id="59399" name="Picture 9">
            <a:extLst>
              <a:ext uri="{FF2B5EF4-FFF2-40B4-BE49-F238E27FC236}">
                <a16:creationId xmlns:a16="http://schemas.microsoft.com/office/drawing/2014/main" id="{F7E29EBD-1B18-69CD-24B0-2ADBC2AB0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981200"/>
            <a:ext cx="4267200" cy="309403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2">
            <a:extLst>
              <a:ext uri="{FF2B5EF4-FFF2-40B4-BE49-F238E27FC236}">
                <a16:creationId xmlns:a16="http://schemas.microsoft.com/office/drawing/2014/main" id="{FFECFB57-4243-DA3C-1F8B-764F579A54BF}"/>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The narrow &amp; wide gates</a:t>
            </a:r>
          </a:p>
          <a:p>
            <a:r>
              <a:rPr lang="en-US" altLang="en-US" sz="2400" b="1" dirty="0">
                <a:solidFill>
                  <a:srgbClr val="0000CC"/>
                </a:solidFill>
                <a:latin typeface="Calibri" panose="020F0502020204030204" pitchFamily="34" charset="0"/>
                <a:ea typeface="+mn-ea"/>
                <a:cs typeface="Calibri" panose="020F0502020204030204" pitchFamily="34" charset="0"/>
              </a:rPr>
              <a:t>Matthew 7:13-14</a:t>
            </a:r>
          </a:p>
        </p:txBody>
      </p:sp>
      <p:sp>
        <p:nvSpPr>
          <p:cNvPr id="12" name="Text Box 4">
            <a:extLst>
              <a:ext uri="{FF2B5EF4-FFF2-40B4-BE49-F238E27FC236}">
                <a16:creationId xmlns:a16="http://schemas.microsoft.com/office/drawing/2014/main" id="{AF7E2EAF-9902-52C9-464F-5C36BDF76F6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685800"/>
            <a:ext cx="9144000" cy="762000"/>
          </a:xfrm>
        </p:spPr>
        <p:txBody>
          <a:bodyPr/>
          <a:lstStyle/>
          <a:p>
            <a:pPr algn="ctr" eaLnBrk="1" hangingPunct="1"/>
            <a:r>
              <a:rPr lang="en-US" altLang="en-US" sz="3600" b="1" dirty="0">
                <a:solidFill>
                  <a:srgbClr val="C00000"/>
                </a:solidFill>
                <a:latin typeface="+mn-lt"/>
              </a:rPr>
              <a:t>OUR PURPOSE, AIM AND OBJECTIVE</a:t>
            </a:r>
          </a:p>
        </p:txBody>
      </p:sp>
      <p:sp>
        <p:nvSpPr>
          <p:cNvPr id="10243" name="Content Placeholder 2"/>
          <p:cNvSpPr>
            <a:spLocks noGrp="1"/>
          </p:cNvSpPr>
          <p:nvPr>
            <p:ph idx="1"/>
          </p:nvPr>
        </p:nvSpPr>
        <p:spPr>
          <a:xfrm>
            <a:off x="3810000" y="2247900"/>
            <a:ext cx="7772400" cy="2362200"/>
          </a:xfrm>
        </p:spPr>
        <p:txBody>
          <a:bodyPr>
            <a:noAutofit/>
          </a:bodyPr>
          <a:lstStyle/>
          <a:p>
            <a:pPr marL="0" indent="0" algn="just" eaLnBrk="1" hangingPunct="1">
              <a:lnSpc>
                <a:spcPct val="100000"/>
              </a:lnSpc>
              <a:spcBef>
                <a:spcPts val="600"/>
              </a:spcBef>
              <a:spcAft>
                <a:spcPts val="600"/>
              </a:spcAft>
              <a:buNone/>
            </a:pPr>
            <a:r>
              <a:rPr lang="en-US" altLang="en-US" sz="3200" b="1" dirty="0">
                <a:cs typeface="Calibri" panose="020F0502020204030204" pitchFamily="34" charset="0"/>
              </a:rPr>
              <a:t>…is to Compare and Contrast </a:t>
            </a:r>
            <a:r>
              <a:rPr lang="en-US" altLang="en-US" sz="3200" b="1" dirty="0">
                <a:solidFill>
                  <a:srgbClr val="0000CC"/>
                </a:solidFill>
              </a:rPr>
              <a:t>Law</a:t>
            </a:r>
            <a:r>
              <a:rPr lang="en-US" altLang="en-US" sz="3200" b="1" dirty="0">
                <a:cs typeface="Calibri" panose="020F0502020204030204" pitchFamily="34" charset="0"/>
              </a:rPr>
              <a:t> and </a:t>
            </a:r>
            <a:r>
              <a:rPr lang="en-US" altLang="en-US" sz="3200" b="1" dirty="0">
                <a:solidFill>
                  <a:srgbClr val="C00000"/>
                </a:solidFill>
                <a:cs typeface="Calibri" panose="020F0502020204030204" pitchFamily="34" charset="0"/>
              </a:rPr>
              <a:t>Grace</a:t>
            </a:r>
            <a:r>
              <a:rPr lang="en-US" altLang="en-US" sz="3200" b="1" dirty="0">
                <a:cs typeface="Calibri" panose="020F0502020204030204" pitchFamily="34" charset="0"/>
              </a:rPr>
              <a:t> so as to properly understand these two important themes and </a:t>
            </a:r>
            <a:r>
              <a:rPr lang="en-US" altLang="en-US" sz="3200" b="1" i="1" dirty="0">
                <a:solidFill>
                  <a:srgbClr val="008000"/>
                </a:solidFill>
                <a:cs typeface="Calibri" panose="020F0502020204030204" pitchFamily="34" charset="0"/>
              </a:rPr>
              <a:t>how they are related to the life of the New Testament Believer</a:t>
            </a:r>
            <a:r>
              <a:rPr lang="en-US" altLang="en-US" sz="3200" b="1" dirty="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057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2321161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3" name="Rectangle 3">
            <a:extLst>
              <a:ext uri="{FF2B5EF4-FFF2-40B4-BE49-F238E27FC236}">
                <a16:creationId xmlns:a16="http://schemas.microsoft.com/office/drawing/2014/main" id="{FA6C78EE-24F1-3410-6ACE-D3C167730DBA}"/>
              </a:ext>
            </a:extLst>
          </p:cNvPr>
          <p:cNvSpPr>
            <a:spLocks noGrp="1" noChangeArrowheads="1"/>
          </p:cNvSpPr>
          <p:nvPr>
            <p:ph sz="half" idx="1"/>
          </p:nvPr>
        </p:nvSpPr>
        <p:spPr>
          <a:xfrm>
            <a:off x="609600" y="1828800"/>
            <a:ext cx="6400800" cy="2286000"/>
          </a:xfrm>
        </p:spPr>
        <p:txBody>
          <a:bodyPr/>
          <a:lstStyle/>
          <a:p>
            <a:pPr algn="just" eaLnBrk="1" hangingPunct="1">
              <a:lnSpc>
                <a:spcPct val="100000"/>
              </a:lnSpc>
              <a:spcBef>
                <a:spcPts val="0"/>
              </a:spcBef>
              <a:spcAft>
                <a:spcPts val="1200"/>
              </a:spcAft>
            </a:pPr>
            <a:r>
              <a:rPr lang="en-US" altLang="en-US" dirty="0"/>
              <a:t>So, Jesus is warning His Jewish audience that entry by means of the narrow gate while being the only right choice, of necessity brings with it, tribulation and affliction and </a:t>
            </a:r>
            <a:r>
              <a:rPr lang="en-US" altLang="en-US" b="1" u="sng" dirty="0">
                <a:solidFill>
                  <a:srgbClr val="0000CC"/>
                </a:solidFill>
                <a:latin typeface="Calibri" panose="020F0502020204030204" pitchFamily="34" charset="0"/>
                <a:cs typeface="Calibri" panose="020F0502020204030204" pitchFamily="34" charset="0"/>
              </a:rPr>
              <a:t>this is very important</a:t>
            </a:r>
            <a:r>
              <a:rPr lang="en-US" altLang="en-US" b="1" dirty="0">
                <a:solidFill>
                  <a:srgbClr val="0000CC"/>
                </a:solidFill>
                <a:latin typeface="Calibri" panose="020F0502020204030204" pitchFamily="34" charset="0"/>
                <a:cs typeface="Calibri" panose="020F0502020204030204" pitchFamily="34" charset="0"/>
              </a:rPr>
              <a:t>!</a:t>
            </a:r>
            <a:r>
              <a:rPr lang="en-US" altLang="en-US" dirty="0"/>
              <a:t>  </a:t>
            </a:r>
          </a:p>
        </p:txBody>
      </p:sp>
      <p:sp>
        <p:nvSpPr>
          <p:cNvPr id="7" name="Rectangle 2">
            <a:extLst>
              <a:ext uri="{FF2B5EF4-FFF2-40B4-BE49-F238E27FC236}">
                <a16:creationId xmlns:a16="http://schemas.microsoft.com/office/drawing/2014/main" id="{75696DC8-7C2D-132A-94C0-7715DE3B0E1A}"/>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The path to life comes with affliction </a:t>
            </a:r>
          </a:p>
          <a:p>
            <a:r>
              <a:rPr lang="en-US" altLang="en-US" sz="2400" b="1" dirty="0">
                <a:solidFill>
                  <a:srgbClr val="0000CC"/>
                </a:solidFill>
                <a:latin typeface="Calibri" panose="020F0502020204030204" pitchFamily="34" charset="0"/>
                <a:ea typeface="+mn-ea"/>
                <a:cs typeface="Calibri" panose="020F0502020204030204" pitchFamily="34" charset="0"/>
              </a:rPr>
              <a:t>Matthew 7:13-14</a:t>
            </a:r>
          </a:p>
        </p:txBody>
      </p:sp>
      <p:sp>
        <p:nvSpPr>
          <p:cNvPr id="8" name="Text Box 4">
            <a:extLst>
              <a:ext uri="{FF2B5EF4-FFF2-40B4-BE49-F238E27FC236}">
                <a16:creationId xmlns:a16="http://schemas.microsoft.com/office/drawing/2014/main" id="{6AB42FFD-44B2-AA60-79BE-41B8EA90CA9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9">
            <a:extLst>
              <a:ext uri="{FF2B5EF4-FFF2-40B4-BE49-F238E27FC236}">
                <a16:creationId xmlns:a16="http://schemas.microsoft.com/office/drawing/2014/main" id="{2BCD3E4D-FAF9-53C9-92CF-D9826C9C5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981200"/>
            <a:ext cx="4267200" cy="309403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E31610-40A1-0B1B-B0B4-060956A72CC0}"/>
              </a:ext>
            </a:extLst>
          </p:cNvPr>
          <p:cNvPicPr>
            <a:picLocks noChangeAspect="1"/>
          </p:cNvPicPr>
          <p:nvPr/>
        </p:nvPicPr>
        <p:blipFill>
          <a:blip r:embed="rId3"/>
          <a:stretch>
            <a:fillRect/>
          </a:stretch>
        </p:blipFill>
        <p:spPr>
          <a:xfrm>
            <a:off x="3124200" y="2895600"/>
            <a:ext cx="5943600" cy="3673298"/>
          </a:xfrm>
          <a:prstGeom prst="rect">
            <a:avLst/>
          </a:prstGeom>
          <a:ln>
            <a:solidFill>
              <a:schemeClr val="tx1"/>
            </a:solidFill>
          </a:ln>
        </p:spPr>
      </p:pic>
      <p:sp>
        <p:nvSpPr>
          <p:cNvPr id="63491" name="Rectangle 4">
            <a:extLst>
              <a:ext uri="{FF2B5EF4-FFF2-40B4-BE49-F238E27FC236}">
                <a16:creationId xmlns:a16="http://schemas.microsoft.com/office/drawing/2014/main" id="{A9CD66A4-B8CC-B659-284A-F908505959B3}"/>
              </a:ext>
            </a:extLst>
          </p:cNvPr>
          <p:cNvSpPr>
            <a:spLocks noGrp="1" noChangeArrowheads="1"/>
          </p:cNvSpPr>
          <p:nvPr>
            <p:ph sz="half" idx="1"/>
          </p:nvPr>
        </p:nvSpPr>
        <p:spPr>
          <a:xfrm>
            <a:off x="609600" y="1828800"/>
            <a:ext cx="10972800" cy="1219200"/>
          </a:xfrm>
        </p:spPr>
        <p:txBody>
          <a:bodyPr/>
          <a:lstStyle/>
          <a:p>
            <a:pPr algn="just" eaLnBrk="1" hangingPunct="1">
              <a:lnSpc>
                <a:spcPct val="100000"/>
              </a:lnSpc>
              <a:spcBef>
                <a:spcPts val="0"/>
              </a:spcBef>
              <a:spcAft>
                <a:spcPts val="1200"/>
              </a:spcAft>
            </a:pPr>
            <a:r>
              <a:rPr lang="en-US" altLang="en-US" dirty="0"/>
              <a:t>This fits well with the warning about persecution that Christ gave to His Jewish audience earlier. </a:t>
            </a:r>
          </a:p>
        </p:txBody>
      </p:sp>
      <p:sp>
        <p:nvSpPr>
          <p:cNvPr id="9" name="Rectangle 2">
            <a:extLst>
              <a:ext uri="{FF2B5EF4-FFF2-40B4-BE49-F238E27FC236}">
                <a16:creationId xmlns:a16="http://schemas.microsoft.com/office/drawing/2014/main" id="{67D64207-5506-902E-B755-98034353FA5B}"/>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The path to life comes with affliction </a:t>
            </a:r>
          </a:p>
          <a:p>
            <a:r>
              <a:rPr lang="en-US" altLang="en-US" sz="2400" b="1" dirty="0">
                <a:solidFill>
                  <a:srgbClr val="0000CC"/>
                </a:solidFill>
                <a:latin typeface="Calibri" panose="020F0502020204030204" pitchFamily="34" charset="0"/>
                <a:ea typeface="+mn-ea"/>
                <a:cs typeface="Calibri" panose="020F0502020204030204" pitchFamily="34" charset="0"/>
              </a:rPr>
              <a:t>Matthew 7:13-14</a:t>
            </a:r>
          </a:p>
        </p:txBody>
      </p:sp>
      <p:sp>
        <p:nvSpPr>
          <p:cNvPr id="10" name="Text Box 4">
            <a:extLst>
              <a:ext uri="{FF2B5EF4-FFF2-40B4-BE49-F238E27FC236}">
                <a16:creationId xmlns:a16="http://schemas.microsoft.com/office/drawing/2014/main" id="{B77344A8-A51C-059D-2A0C-049AD137141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5" name="TextBox 4">
            <a:extLst>
              <a:ext uri="{FF2B5EF4-FFF2-40B4-BE49-F238E27FC236}">
                <a16:creationId xmlns:a16="http://schemas.microsoft.com/office/drawing/2014/main" id="{5FB6C254-3D2D-4D89-0E01-E054DADE9740}"/>
              </a:ext>
            </a:extLst>
          </p:cNvPr>
          <p:cNvSpPr txBox="1"/>
          <p:nvPr/>
        </p:nvSpPr>
        <p:spPr>
          <a:xfrm>
            <a:off x="3124200" y="2895600"/>
            <a:ext cx="5943600" cy="2739211"/>
          </a:xfrm>
          <a:prstGeom prst="rect">
            <a:avLst/>
          </a:prstGeom>
          <a:noFill/>
        </p:spPr>
        <p:txBody>
          <a:bodyPr wrap="square">
            <a:spAutoFit/>
          </a:bodyPr>
          <a:lstStyle/>
          <a:p>
            <a:pPr marL="0" marR="0" algn="ctr">
              <a:spcBef>
                <a:spcPts val="0"/>
              </a:spcBef>
              <a:spcAft>
                <a:spcPts val="1200"/>
              </a:spcAft>
            </a:pPr>
            <a:r>
              <a:rPr lang="en-US" sz="2600" b="1" dirty="0">
                <a:solidFill>
                  <a:srgbClr val="0000CC"/>
                </a:solidFill>
                <a:latin typeface="+mn-lt"/>
                <a:cs typeface="+mn-cs"/>
              </a:rPr>
              <a:t>Matthew 5:10-12</a:t>
            </a:r>
          </a:p>
          <a:p>
            <a:pPr marL="0" marR="0" algn="just">
              <a:spcBef>
                <a:spcPts val="0"/>
              </a:spcBef>
              <a:spcAft>
                <a:spcPts val="0"/>
              </a:spcAft>
            </a:pPr>
            <a:r>
              <a:rPr lang="en-US" sz="2200" u="none" strike="noStrike" baseline="30000" dirty="0">
                <a:effectLst/>
                <a:latin typeface="Calibri" panose="020F0502020204030204" pitchFamily="34" charset="0"/>
              </a:rPr>
              <a:t>10</a:t>
            </a:r>
            <a:r>
              <a:rPr lang="en-US" sz="2200" u="none" strike="noStrike" dirty="0">
                <a:effectLst/>
                <a:latin typeface="Calibri" panose="020F0502020204030204" pitchFamily="34" charset="0"/>
              </a:rPr>
              <a:t> </a:t>
            </a:r>
            <a:r>
              <a:rPr lang="en-US" sz="2200" dirty="0">
                <a:effectLst/>
                <a:latin typeface="Calibri" panose="020F0502020204030204" pitchFamily="34" charset="0"/>
              </a:rPr>
              <a:t>“Blessed are those who have been </a:t>
            </a:r>
            <a:r>
              <a:rPr lang="en-US" sz="2200" b="1" u="sng" dirty="0">
                <a:solidFill>
                  <a:srgbClr val="0000CC"/>
                </a:solidFill>
                <a:latin typeface="+mn-lt"/>
                <a:cs typeface="+mn-cs"/>
              </a:rPr>
              <a:t>persecuted</a:t>
            </a:r>
            <a:r>
              <a:rPr lang="en-US" sz="2200" dirty="0">
                <a:effectLst/>
                <a:latin typeface="Calibri" panose="020F0502020204030204" pitchFamily="34" charset="0"/>
              </a:rPr>
              <a:t> for the sake of righteousness, for theirs is the kingdom of heaven....</a:t>
            </a:r>
            <a:r>
              <a:rPr lang="en-US" sz="2200" u="none" strike="noStrike" baseline="30000" dirty="0">
                <a:effectLst/>
                <a:latin typeface="Calibri" panose="020F0502020204030204" pitchFamily="34" charset="0"/>
              </a:rPr>
              <a:t>12</a:t>
            </a:r>
            <a:r>
              <a:rPr lang="en-US" sz="2200" u="none" strike="noStrike" dirty="0">
                <a:effectLst/>
                <a:latin typeface="Calibri" panose="020F0502020204030204" pitchFamily="34" charset="0"/>
              </a:rPr>
              <a:t> </a:t>
            </a:r>
            <a:r>
              <a:rPr lang="en-US" sz="2200" dirty="0">
                <a:effectLst/>
                <a:latin typeface="Calibri" panose="020F0502020204030204" pitchFamily="34" charset="0"/>
              </a:rPr>
              <a:t>“Rejoice and be glad, for your reward in heaven is great; for in the same way they </a:t>
            </a:r>
            <a:r>
              <a:rPr lang="en-US" sz="2200" b="1" u="sng" dirty="0">
                <a:solidFill>
                  <a:srgbClr val="0000CC"/>
                </a:solidFill>
                <a:latin typeface="+mn-lt"/>
                <a:cs typeface="+mn-cs"/>
              </a:rPr>
              <a:t>persecuted</a:t>
            </a:r>
            <a:r>
              <a:rPr lang="en-US" sz="2200" dirty="0">
                <a:effectLst/>
                <a:latin typeface="Calibri" panose="020F0502020204030204" pitchFamily="34" charset="0"/>
              </a:rPr>
              <a:t> the prophets who were before you.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DFDCB0-0CFE-49BA-6455-09D8DD78B999}"/>
              </a:ext>
            </a:extLst>
          </p:cNvPr>
          <p:cNvPicPr>
            <a:picLocks noChangeAspect="1"/>
          </p:cNvPicPr>
          <p:nvPr/>
        </p:nvPicPr>
        <p:blipFill>
          <a:blip r:embed="rId3"/>
          <a:stretch>
            <a:fillRect/>
          </a:stretch>
        </p:blipFill>
        <p:spPr>
          <a:xfrm>
            <a:off x="3124200" y="2895600"/>
            <a:ext cx="5943600" cy="3657600"/>
          </a:xfrm>
          <a:prstGeom prst="rect">
            <a:avLst/>
          </a:prstGeom>
          <a:ln>
            <a:solidFill>
              <a:schemeClr val="tx1"/>
            </a:solidFill>
          </a:ln>
        </p:spPr>
      </p:pic>
      <p:sp>
        <p:nvSpPr>
          <p:cNvPr id="63491" name="Rectangle 4">
            <a:extLst>
              <a:ext uri="{FF2B5EF4-FFF2-40B4-BE49-F238E27FC236}">
                <a16:creationId xmlns:a16="http://schemas.microsoft.com/office/drawing/2014/main" id="{A9CD66A4-B8CC-B659-284A-F908505959B3}"/>
              </a:ext>
            </a:extLst>
          </p:cNvPr>
          <p:cNvSpPr>
            <a:spLocks noGrp="1" noChangeArrowheads="1"/>
          </p:cNvSpPr>
          <p:nvPr>
            <p:ph sz="half" idx="1"/>
          </p:nvPr>
        </p:nvSpPr>
        <p:spPr>
          <a:xfrm>
            <a:off x="609600" y="1828800"/>
            <a:ext cx="10972800" cy="1274502"/>
          </a:xfrm>
        </p:spPr>
        <p:txBody>
          <a:bodyPr/>
          <a:lstStyle/>
          <a:p>
            <a:pPr algn="just" eaLnBrk="1" hangingPunct="1">
              <a:lnSpc>
                <a:spcPct val="100000"/>
              </a:lnSpc>
              <a:spcBef>
                <a:spcPts val="0"/>
              </a:spcBef>
              <a:spcAft>
                <a:spcPts val="1200"/>
              </a:spcAft>
            </a:pPr>
            <a:r>
              <a:rPr lang="en-US" altLang="en-US" dirty="0"/>
              <a:t>We who are in the body of Christ can also suffer persecution, and trials are certain to come, </a:t>
            </a:r>
            <a:r>
              <a:rPr lang="en-US" altLang="en-US" i="1" dirty="0"/>
              <a:t>but for God’s purpose</a:t>
            </a:r>
            <a:r>
              <a:rPr lang="en-US" altLang="en-US" dirty="0"/>
              <a:t>. (cf. </a:t>
            </a:r>
            <a:r>
              <a:rPr lang="en-US" dirty="0"/>
              <a:t>Phil. 1:29; 1 Thess. 3:3-4)</a:t>
            </a:r>
            <a:endParaRPr lang="en-US" altLang="en-US" dirty="0"/>
          </a:p>
          <a:p>
            <a:pPr algn="just" eaLnBrk="1" hangingPunct="1">
              <a:lnSpc>
                <a:spcPct val="100000"/>
              </a:lnSpc>
              <a:spcBef>
                <a:spcPts val="0"/>
              </a:spcBef>
              <a:spcAft>
                <a:spcPts val="1200"/>
              </a:spcAft>
            </a:pPr>
            <a:endParaRPr lang="en-US" altLang="en-US" dirty="0"/>
          </a:p>
        </p:txBody>
      </p:sp>
      <p:sp>
        <p:nvSpPr>
          <p:cNvPr id="9" name="Rectangle 2">
            <a:extLst>
              <a:ext uri="{FF2B5EF4-FFF2-40B4-BE49-F238E27FC236}">
                <a16:creationId xmlns:a16="http://schemas.microsoft.com/office/drawing/2014/main" id="{67D64207-5506-902E-B755-98034353FA5B}"/>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The path to life comes with affliction </a:t>
            </a:r>
          </a:p>
          <a:p>
            <a:r>
              <a:rPr lang="en-US" altLang="en-US" sz="2400" b="1" dirty="0">
                <a:solidFill>
                  <a:srgbClr val="0000CC"/>
                </a:solidFill>
                <a:latin typeface="Calibri" panose="020F0502020204030204" pitchFamily="34" charset="0"/>
                <a:ea typeface="+mn-ea"/>
                <a:cs typeface="Calibri" panose="020F0502020204030204" pitchFamily="34" charset="0"/>
              </a:rPr>
              <a:t>Matthew 7:13-14</a:t>
            </a:r>
          </a:p>
        </p:txBody>
      </p:sp>
      <p:sp>
        <p:nvSpPr>
          <p:cNvPr id="10" name="Text Box 4">
            <a:extLst>
              <a:ext uri="{FF2B5EF4-FFF2-40B4-BE49-F238E27FC236}">
                <a16:creationId xmlns:a16="http://schemas.microsoft.com/office/drawing/2014/main" id="{B77344A8-A51C-059D-2A0C-049AD137141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TextBox 2">
            <a:extLst>
              <a:ext uri="{FF2B5EF4-FFF2-40B4-BE49-F238E27FC236}">
                <a16:creationId xmlns:a16="http://schemas.microsoft.com/office/drawing/2014/main" id="{2AE74B29-1E8F-635B-FC90-D77B2D2310A5}"/>
              </a:ext>
            </a:extLst>
          </p:cNvPr>
          <p:cNvSpPr txBox="1"/>
          <p:nvPr/>
        </p:nvSpPr>
        <p:spPr>
          <a:xfrm>
            <a:off x="3124392" y="2895600"/>
            <a:ext cx="5943217" cy="1538883"/>
          </a:xfrm>
          <a:prstGeom prst="rect">
            <a:avLst/>
          </a:prstGeom>
          <a:noFill/>
        </p:spPr>
        <p:txBody>
          <a:bodyPr wrap="square">
            <a:spAutoFit/>
          </a:bodyPr>
          <a:lstStyle/>
          <a:p>
            <a:pPr algn="ctr">
              <a:spcBef>
                <a:spcPts val="0"/>
              </a:spcBef>
              <a:spcAft>
                <a:spcPts val="1200"/>
              </a:spcAft>
            </a:pPr>
            <a:r>
              <a:rPr lang="en-US" sz="2800" b="1" dirty="0">
                <a:solidFill>
                  <a:srgbClr val="0000CC"/>
                </a:solidFill>
                <a:latin typeface="+mn-lt"/>
                <a:cs typeface="+mn-cs"/>
              </a:rPr>
              <a:t>2 Timothy 3:12 </a:t>
            </a:r>
          </a:p>
          <a:p>
            <a:pPr algn="just"/>
            <a:r>
              <a:rPr lang="en-US" sz="2800" dirty="0">
                <a:effectLst/>
                <a:latin typeface="+mn-lt"/>
              </a:rPr>
              <a:t>“Indeed, all who desire to live godly in Christ Jesus will be persecuted.” </a:t>
            </a:r>
            <a:endParaRPr lang="en-US" sz="2800" dirty="0">
              <a:latin typeface="+mn-lt"/>
            </a:endParaRPr>
          </a:p>
        </p:txBody>
      </p:sp>
    </p:spTree>
    <p:extLst>
      <p:ext uri="{BB962C8B-B14F-4D97-AF65-F5344CB8AC3E}">
        <p14:creationId xmlns:p14="http://schemas.microsoft.com/office/powerpoint/2010/main" val="1999943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4648200"/>
          </a:xfrm>
        </p:spPr>
        <p:txBody>
          <a:bodyPr>
            <a:noAutofit/>
          </a:bodyPr>
          <a:lstStyle/>
          <a:p>
            <a:pPr marL="0" indent="0" algn="ctr">
              <a:lnSpc>
                <a:spcPct val="100000"/>
              </a:lnSpc>
              <a:spcBef>
                <a:spcPts val="0"/>
              </a:spcBef>
              <a:spcAft>
                <a:spcPts val="0"/>
              </a:spcAft>
              <a:buNone/>
            </a:pPr>
            <a:r>
              <a:rPr lang="en-US" altLang="en-US" sz="3200" b="1" dirty="0">
                <a:solidFill>
                  <a:srgbClr val="0000CC"/>
                </a:solidFill>
              </a:rPr>
              <a:t>Matthew 7:13-14 </a:t>
            </a:r>
          </a:p>
          <a:p>
            <a:pPr marL="0" indent="0" algn="ctr">
              <a:lnSpc>
                <a:spcPct val="100000"/>
              </a:lnSpc>
              <a:spcBef>
                <a:spcPts val="0"/>
              </a:spcBef>
              <a:spcAft>
                <a:spcPts val="1200"/>
              </a:spcAft>
              <a:buNone/>
            </a:pPr>
            <a:r>
              <a:rPr lang="en-US" altLang="en-US" b="1" dirty="0">
                <a:solidFill>
                  <a:srgbClr val="0000CC"/>
                </a:solidFill>
              </a:rPr>
              <a:t>Expanded &amp; Explained</a:t>
            </a:r>
          </a:p>
          <a:p>
            <a:pPr marL="0" indent="0" algn="just" eaLnBrk="1" hangingPunct="1">
              <a:lnSpc>
                <a:spcPct val="100000"/>
              </a:lnSpc>
              <a:spcBef>
                <a:spcPts val="0"/>
              </a:spcBef>
              <a:buFontTx/>
              <a:buNone/>
            </a:pPr>
            <a:r>
              <a:rPr lang="en-US" altLang="en-US" sz="2800" baseline="30000" dirty="0"/>
              <a:t>13</a:t>
            </a:r>
            <a:r>
              <a:rPr lang="en-US" altLang="en-US" sz="2800" dirty="0"/>
              <a:t>“You must enter into the kingdom through the narrow gate; for the gate is wide and the way is broad that leads to destruction, and there  are many who enter through it because it is easy to find, easy to get through, and quite popular – even though in the end it leads to utter disaster. </a:t>
            </a:r>
            <a:r>
              <a:rPr lang="en-US" altLang="en-US" baseline="30000" dirty="0"/>
              <a:t>14</a:t>
            </a:r>
            <a:r>
              <a:rPr lang="en-US" altLang="en-US" sz="2800" dirty="0"/>
              <a:t> For the gate is small and the way is constrained by affliction, that leads to the kingdom life of Messiah [Me, Jesus], and there are a relative few who find that small, narrow and constrained gate because of the hard and difficult path that goes with choosing it.”</a:t>
            </a:r>
            <a:endParaRPr lang="en-US" altLang="en-US" sz="2800" dirty="0">
              <a:solidFill>
                <a:schemeClr val="bg1"/>
              </a:solidFill>
            </a:endParaRPr>
          </a:p>
        </p:txBody>
      </p:sp>
    </p:spTree>
    <p:extLst>
      <p:ext uri="{BB962C8B-B14F-4D97-AF65-F5344CB8AC3E}">
        <p14:creationId xmlns:p14="http://schemas.microsoft.com/office/powerpoint/2010/main" val="18856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ED6D2F65-0921-3092-1E38-3E5582EFD9DD}"/>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Jesus is not a ‘Mix &amp; Match’ Messiah</a:t>
            </a:r>
          </a:p>
          <a:p>
            <a:r>
              <a:rPr lang="en-US" altLang="en-US" sz="2400" b="1" dirty="0">
                <a:solidFill>
                  <a:srgbClr val="0000CC"/>
                </a:solidFill>
                <a:latin typeface="Calibri" panose="020F0502020204030204" pitchFamily="34" charset="0"/>
                <a:ea typeface="+mn-ea"/>
                <a:cs typeface="Calibri" panose="020F0502020204030204" pitchFamily="34" charset="0"/>
              </a:rPr>
              <a:t>Matthew 7:13-14</a:t>
            </a:r>
          </a:p>
        </p:txBody>
      </p:sp>
      <p:sp>
        <p:nvSpPr>
          <p:cNvPr id="8" name="Text Box 4">
            <a:extLst>
              <a:ext uri="{FF2B5EF4-FFF2-40B4-BE49-F238E27FC236}">
                <a16:creationId xmlns:a16="http://schemas.microsoft.com/office/drawing/2014/main" id="{438E8FB8-E701-0EF3-F2AD-700938A9C30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3" name="TextBox 12">
            <a:extLst>
              <a:ext uri="{FF2B5EF4-FFF2-40B4-BE49-F238E27FC236}">
                <a16:creationId xmlns:a16="http://schemas.microsoft.com/office/drawing/2014/main" id="{D8A26F5B-CC16-AB4E-8BEE-4CF40EBA1B49}"/>
              </a:ext>
            </a:extLst>
          </p:cNvPr>
          <p:cNvSpPr txBox="1"/>
          <p:nvPr/>
        </p:nvSpPr>
        <p:spPr>
          <a:xfrm>
            <a:off x="609600" y="1600200"/>
            <a:ext cx="10972800" cy="2400657"/>
          </a:xfrm>
          <a:prstGeom prst="rect">
            <a:avLst/>
          </a:prstGeom>
          <a:noFill/>
        </p:spPr>
        <p:txBody>
          <a:bodyPr wrap="square">
            <a:spAutoFit/>
          </a:bodyPr>
          <a:lstStyle/>
          <a:p>
            <a:pPr marL="228600" indent="-228600" algn="just" eaLnBrk="1" hangingPunct="1">
              <a:spcBef>
                <a:spcPts val="0"/>
              </a:spcBef>
              <a:spcAft>
                <a:spcPts val="1200"/>
              </a:spcAft>
              <a:buFont typeface="Arial" panose="020B0604020202020204" pitchFamily="34" charset="0"/>
              <a:buChar char="•"/>
            </a:pPr>
            <a:r>
              <a:rPr lang="en-US" altLang="en-US" sz="2800" dirty="0">
                <a:latin typeface="+mn-lt"/>
                <a:cs typeface="+mn-cs"/>
              </a:rPr>
              <a:t>Jesus is not a ‘mix and match’ Messiah nor a ‘menu selection’ among Saviors.  </a:t>
            </a:r>
          </a:p>
          <a:p>
            <a:pPr marL="228600" indent="-228600" algn="just" eaLnBrk="1" hangingPunct="1">
              <a:spcBef>
                <a:spcPts val="0"/>
              </a:spcBef>
              <a:spcAft>
                <a:spcPts val="1200"/>
              </a:spcAft>
              <a:buFont typeface="Arial" panose="020B0604020202020204" pitchFamily="34" charset="0"/>
              <a:buChar char="•"/>
            </a:pPr>
            <a:r>
              <a:rPr lang="en-US" altLang="en-US" sz="2800" dirty="0">
                <a:latin typeface="+mn-lt"/>
              </a:rPr>
              <a:t>He presented Himself to the people of Israel as </a:t>
            </a:r>
            <a:r>
              <a:rPr lang="en-US" altLang="en-US" sz="2800" b="1" dirty="0">
                <a:solidFill>
                  <a:srgbClr val="0000CC"/>
                </a:solidFill>
                <a:latin typeface="Calibri" panose="020F0502020204030204" pitchFamily="34" charset="0"/>
                <a:cs typeface="Calibri" panose="020F0502020204030204" pitchFamily="34" charset="0"/>
              </a:rPr>
              <a:t>their one and only Messiah</a:t>
            </a:r>
            <a:r>
              <a:rPr lang="en-US" altLang="en-US" sz="2800" dirty="0">
                <a:latin typeface="+mn-lt"/>
              </a:rPr>
              <a:t> – the path to following Him meant entering the one narrow gate. </a:t>
            </a:r>
            <a:endParaRPr lang="en-US" sz="2800" dirty="0">
              <a:latin typeface="+mn-lt"/>
              <a:cs typeface="+mn-cs"/>
            </a:endParaRPr>
          </a:p>
        </p:txBody>
      </p:sp>
      <p:pic>
        <p:nvPicPr>
          <p:cNvPr id="5" name="Picture 4">
            <a:extLst>
              <a:ext uri="{FF2B5EF4-FFF2-40B4-BE49-F238E27FC236}">
                <a16:creationId xmlns:a16="http://schemas.microsoft.com/office/drawing/2014/main" id="{1363DBF3-E76E-4009-89C7-8D138458EDC5}"/>
              </a:ext>
            </a:extLst>
          </p:cNvPr>
          <p:cNvPicPr>
            <a:picLocks noChangeAspect="1"/>
          </p:cNvPicPr>
          <p:nvPr/>
        </p:nvPicPr>
        <p:blipFill>
          <a:blip r:embed="rId3"/>
          <a:stretch>
            <a:fillRect/>
          </a:stretch>
        </p:blipFill>
        <p:spPr>
          <a:xfrm>
            <a:off x="4483468" y="3829621"/>
            <a:ext cx="3225064" cy="2743200"/>
          </a:xfrm>
          <a:prstGeom prst="rect">
            <a:avLst/>
          </a:prstGeom>
        </p:spPr>
      </p:pic>
      <p:pic>
        <p:nvPicPr>
          <p:cNvPr id="3" name="Picture 2">
            <a:extLst>
              <a:ext uri="{FF2B5EF4-FFF2-40B4-BE49-F238E27FC236}">
                <a16:creationId xmlns:a16="http://schemas.microsoft.com/office/drawing/2014/main" id="{8C7E65D6-D2D6-8F4B-5431-A23E11FF7BC7}"/>
              </a:ext>
            </a:extLst>
          </p:cNvPr>
          <p:cNvPicPr>
            <a:picLocks noChangeAspect="1"/>
          </p:cNvPicPr>
          <p:nvPr/>
        </p:nvPicPr>
        <p:blipFill>
          <a:blip r:embed="rId4"/>
          <a:stretch>
            <a:fillRect/>
          </a:stretch>
        </p:blipFill>
        <p:spPr>
          <a:xfrm>
            <a:off x="3428769" y="3861576"/>
            <a:ext cx="5334462" cy="27678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2" name="Rectangle 4">
            <a:extLst>
              <a:ext uri="{FF2B5EF4-FFF2-40B4-BE49-F238E27FC236}">
                <a16:creationId xmlns:a16="http://schemas.microsoft.com/office/drawing/2014/main" id="{1FBCCDC1-2E94-8C95-6BE5-22084027C4F0}"/>
              </a:ext>
            </a:extLst>
          </p:cNvPr>
          <p:cNvSpPr>
            <a:spLocks noGrp="1" noChangeArrowheads="1"/>
          </p:cNvSpPr>
          <p:nvPr>
            <p:ph sz="half" idx="1"/>
          </p:nvPr>
        </p:nvSpPr>
        <p:spPr>
          <a:xfrm>
            <a:off x="609600" y="1600200"/>
            <a:ext cx="10972800" cy="1066800"/>
          </a:xfrm>
        </p:spPr>
        <p:txBody>
          <a:bodyPr/>
          <a:lstStyle/>
          <a:p>
            <a:pPr algn="just" eaLnBrk="1" hangingPunct="1">
              <a:lnSpc>
                <a:spcPct val="100000"/>
              </a:lnSpc>
              <a:spcBef>
                <a:spcPts val="0"/>
              </a:spcBef>
              <a:spcAft>
                <a:spcPts val="1200"/>
              </a:spcAft>
            </a:pPr>
            <a:r>
              <a:rPr lang="en-US" altLang="en-US" dirty="0"/>
              <a:t>In John 14:6, Jesus presents Himself to all as </a:t>
            </a:r>
            <a:r>
              <a:rPr lang="en-US" altLang="en-US" b="1" dirty="0">
                <a:solidFill>
                  <a:srgbClr val="0000CC"/>
                </a:solidFill>
                <a:latin typeface="Calibri" panose="020F0502020204030204" pitchFamily="34" charset="0"/>
                <a:cs typeface="Calibri" panose="020F0502020204030204" pitchFamily="34" charset="0"/>
              </a:rPr>
              <a:t>the way, the truth, and the life</a:t>
            </a:r>
            <a:r>
              <a:rPr lang="en-US" altLang="en-US" dirty="0"/>
              <a:t>. </a:t>
            </a:r>
            <a:r>
              <a:rPr lang="en-US" altLang="en-US" i="1" dirty="0"/>
              <a:t>(</a:t>
            </a:r>
            <a:r>
              <a:rPr lang="en-US" i="1" dirty="0"/>
              <a:t>This is the ‘gospel of substitution’. </a:t>
            </a:r>
            <a:r>
              <a:rPr lang="en-US" altLang="en-US" i="1" dirty="0"/>
              <a:t>Jesus</a:t>
            </a:r>
            <a:r>
              <a:rPr lang="en-US" i="1" dirty="0"/>
              <a:t> died in our place.) </a:t>
            </a:r>
            <a:endParaRPr lang="en-US" altLang="en-US" i="1" dirty="0"/>
          </a:p>
        </p:txBody>
      </p:sp>
      <p:sp>
        <p:nvSpPr>
          <p:cNvPr id="9" name="Rectangle 2">
            <a:extLst>
              <a:ext uri="{FF2B5EF4-FFF2-40B4-BE49-F238E27FC236}">
                <a16:creationId xmlns:a16="http://schemas.microsoft.com/office/drawing/2014/main" id="{5AB218E1-DF36-EEE1-D9B4-AE2E14B39526}"/>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Jesus is not a ‘Mix &amp; Match’ Messiah</a:t>
            </a:r>
          </a:p>
          <a:p>
            <a:r>
              <a:rPr lang="en-US" altLang="en-US" sz="2400" b="1" dirty="0">
                <a:solidFill>
                  <a:srgbClr val="0000CC"/>
                </a:solidFill>
                <a:latin typeface="Calibri" panose="020F0502020204030204" pitchFamily="34" charset="0"/>
                <a:ea typeface="+mn-ea"/>
                <a:cs typeface="Calibri" panose="020F0502020204030204" pitchFamily="34" charset="0"/>
              </a:rPr>
              <a:t>Matthew 7:13-14</a:t>
            </a:r>
          </a:p>
        </p:txBody>
      </p:sp>
      <p:sp>
        <p:nvSpPr>
          <p:cNvPr id="10" name="Text Box 4">
            <a:extLst>
              <a:ext uri="{FF2B5EF4-FFF2-40B4-BE49-F238E27FC236}">
                <a16:creationId xmlns:a16="http://schemas.microsoft.com/office/drawing/2014/main" id="{6500FDC4-D66F-4E83-101F-362F7C48272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3" name="Picture 2">
            <a:extLst>
              <a:ext uri="{FF2B5EF4-FFF2-40B4-BE49-F238E27FC236}">
                <a16:creationId xmlns:a16="http://schemas.microsoft.com/office/drawing/2014/main" id="{48975567-6FA0-B5D3-EEE8-3E745F8028E8}"/>
              </a:ext>
            </a:extLst>
          </p:cNvPr>
          <p:cNvPicPr>
            <a:picLocks noChangeAspect="1"/>
          </p:cNvPicPr>
          <p:nvPr/>
        </p:nvPicPr>
        <p:blipFill>
          <a:blip r:embed="rId3"/>
          <a:stretch>
            <a:fillRect/>
          </a:stretch>
        </p:blipFill>
        <p:spPr>
          <a:xfrm>
            <a:off x="2758440" y="2590800"/>
            <a:ext cx="6675120" cy="4107768"/>
          </a:xfrm>
          <a:prstGeom prst="rect">
            <a:avLst/>
          </a:prstGeom>
          <a:ln>
            <a:solidFill>
              <a:schemeClr val="tx1"/>
            </a:solidFill>
          </a:ln>
        </p:spPr>
      </p:pic>
      <p:sp>
        <p:nvSpPr>
          <p:cNvPr id="4" name="TextBox 3">
            <a:extLst>
              <a:ext uri="{FF2B5EF4-FFF2-40B4-BE49-F238E27FC236}">
                <a16:creationId xmlns:a16="http://schemas.microsoft.com/office/drawing/2014/main" id="{0CA3AF0B-5B40-7540-2BA7-9EB75338C5A7}"/>
              </a:ext>
            </a:extLst>
          </p:cNvPr>
          <p:cNvSpPr txBox="1"/>
          <p:nvPr/>
        </p:nvSpPr>
        <p:spPr>
          <a:xfrm>
            <a:off x="2758440" y="2590804"/>
            <a:ext cx="6675120" cy="2462213"/>
          </a:xfrm>
          <a:prstGeom prst="rect">
            <a:avLst/>
          </a:prstGeom>
          <a:noFill/>
        </p:spPr>
        <p:txBody>
          <a:bodyPr wrap="square">
            <a:spAutoFit/>
          </a:bodyPr>
          <a:lstStyle/>
          <a:p>
            <a:pPr algn="ctr">
              <a:spcBef>
                <a:spcPts val="0"/>
              </a:spcBef>
              <a:spcAft>
                <a:spcPts val="0"/>
              </a:spcAft>
            </a:pPr>
            <a:r>
              <a:rPr lang="en-US" sz="2800" b="1" dirty="0">
                <a:solidFill>
                  <a:srgbClr val="0000CC"/>
                </a:solidFill>
                <a:latin typeface="+mn-lt"/>
                <a:cs typeface="+mn-cs"/>
              </a:rPr>
              <a:t>John 14:6</a:t>
            </a:r>
          </a:p>
          <a:p>
            <a:pPr algn="ctr">
              <a:spcBef>
                <a:spcPts val="0"/>
              </a:spcBef>
              <a:spcAft>
                <a:spcPts val="1200"/>
              </a:spcAft>
            </a:pPr>
            <a:r>
              <a:rPr lang="en-US" sz="2000" b="1" dirty="0">
                <a:solidFill>
                  <a:srgbClr val="0000CC"/>
                </a:solidFill>
                <a:latin typeface="+mn-lt"/>
                <a:cs typeface="+mn-cs"/>
              </a:rPr>
              <a:t>Expanded &amp; Explained </a:t>
            </a:r>
          </a:p>
          <a:p>
            <a:pPr algn="just"/>
            <a:r>
              <a:rPr lang="en-US" sz="2400" dirty="0">
                <a:effectLst/>
                <a:latin typeface="+mn-lt"/>
              </a:rPr>
              <a:t>Jesus said, </a:t>
            </a:r>
            <a:r>
              <a:rPr lang="en-US" sz="2400" dirty="0">
                <a:solidFill>
                  <a:srgbClr val="C00000"/>
                </a:solidFill>
                <a:effectLst/>
                <a:latin typeface="+mn-lt"/>
              </a:rPr>
              <a:t>“I, </a:t>
            </a:r>
            <a:r>
              <a:rPr lang="en-US" sz="2400" i="1" dirty="0">
                <a:solidFill>
                  <a:srgbClr val="C00000"/>
                </a:solidFill>
                <a:effectLst/>
                <a:latin typeface="+mn-lt"/>
              </a:rPr>
              <a:t>in contrast and distinction with everything else and everyone else</a:t>
            </a:r>
            <a:r>
              <a:rPr lang="en-US" sz="2400" dirty="0">
                <a:solidFill>
                  <a:srgbClr val="C00000"/>
                </a:solidFill>
                <a:effectLst/>
                <a:latin typeface="+mn-lt"/>
              </a:rPr>
              <a:t>, am </a:t>
            </a:r>
            <a:r>
              <a:rPr lang="en-US" sz="2400" b="1" u="sng" dirty="0">
                <a:solidFill>
                  <a:srgbClr val="C00000"/>
                </a:solidFill>
                <a:effectLst/>
                <a:latin typeface="+mn-lt"/>
              </a:rPr>
              <a:t>the singular way</a:t>
            </a:r>
            <a:r>
              <a:rPr lang="en-US" sz="2400" b="1" dirty="0">
                <a:solidFill>
                  <a:srgbClr val="C00000"/>
                </a:solidFill>
                <a:effectLst/>
                <a:latin typeface="+mn-lt"/>
              </a:rPr>
              <a:t>, </a:t>
            </a:r>
            <a:r>
              <a:rPr lang="en-US" sz="2400" dirty="0">
                <a:solidFill>
                  <a:srgbClr val="C00000"/>
                </a:solidFill>
                <a:effectLst/>
                <a:latin typeface="+mn-lt"/>
              </a:rPr>
              <a:t>I am </a:t>
            </a:r>
            <a:r>
              <a:rPr lang="en-US" sz="2400" b="1" u="sng" dirty="0">
                <a:solidFill>
                  <a:srgbClr val="C00000"/>
                </a:solidFill>
                <a:effectLst/>
                <a:latin typeface="+mn-lt"/>
              </a:rPr>
              <a:t>the singular truth</a:t>
            </a:r>
            <a:r>
              <a:rPr lang="en-US" sz="2400" b="1" dirty="0">
                <a:solidFill>
                  <a:srgbClr val="C00000"/>
                </a:solidFill>
                <a:effectLst/>
                <a:latin typeface="+mn-lt"/>
              </a:rPr>
              <a:t>, and </a:t>
            </a:r>
            <a:r>
              <a:rPr lang="en-US" sz="2400" dirty="0">
                <a:solidFill>
                  <a:srgbClr val="C00000"/>
                </a:solidFill>
                <a:effectLst/>
                <a:latin typeface="+mn-lt"/>
              </a:rPr>
              <a:t>I am </a:t>
            </a:r>
            <a:r>
              <a:rPr lang="en-US" sz="2400" b="1" u="sng" dirty="0">
                <a:solidFill>
                  <a:srgbClr val="C00000"/>
                </a:solidFill>
                <a:effectLst/>
                <a:latin typeface="+mn-lt"/>
              </a:rPr>
              <a:t>the singular life</a:t>
            </a:r>
            <a:r>
              <a:rPr lang="en-US" sz="2400" dirty="0">
                <a:solidFill>
                  <a:srgbClr val="C00000"/>
                </a:solidFill>
                <a:effectLst/>
                <a:latin typeface="+mn-lt"/>
              </a:rPr>
              <a:t>.  No one comes to the father except by me.” </a:t>
            </a:r>
            <a:endParaRPr lang="en-US" sz="2400" dirty="0">
              <a:solidFill>
                <a:srgbClr val="C00000"/>
              </a:solidFill>
              <a:latin typeface="+mn-lt"/>
            </a:endParaRPr>
          </a:p>
        </p:txBody>
      </p:sp>
    </p:spTree>
    <p:extLst>
      <p:ext uri="{BB962C8B-B14F-4D97-AF65-F5344CB8AC3E}">
        <p14:creationId xmlns:p14="http://schemas.microsoft.com/office/powerpoint/2010/main" val="2494012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2" name="Rectangle 4">
            <a:extLst>
              <a:ext uri="{FF2B5EF4-FFF2-40B4-BE49-F238E27FC236}">
                <a16:creationId xmlns:a16="http://schemas.microsoft.com/office/drawing/2014/main" id="{1FBCCDC1-2E94-8C95-6BE5-22084027C4F0}"/>
              </a:ext>
            </a:extLst>
          </p:cNvPr>
          <p:cNvSpPr>
            <a:spLocks noGrp="1" noChangeArrowheads="1"/>
          </p:cNvSpPr>
          <p:nvPr>
            <p:ph sz="half" idx="1"/>
          </p:nvPr>
        </p:nvSpPr>
        <p:spPr>
          <a:xfrm>
            <a:off x="609601" y="1600200"/>
            <a:ext cx="10985177" cy="706582"/>
          </a:xfrm>
        </p:spPr>
        <p:txBody>
          <a:bodyPr/>
          <a:lstStyle/>
          <a:p>
            <a:pPr algn="just" eaLnBrk="1" hangingPunct="1">
              <a:lnSpc>
                <a:spcPct val="100000"/>
              </a:lnSpc>
              <a:spcBef>
                <a:spcPts val="0"/>
              </a:spcBef>
              <a:spcAft>
                <a:spcPts val="1200"/>
              </a:spcAft>
            </a:pPr>
            <a:r>
              <a:rPr lang="en-US" altLang="en-US" dirty="0"/>
              <a:t>There is </a:t>
            </a:r>
            <a:r>
              <a:rPr lang="en-US" altLang="en-US" b="1" dirty="0">
                <a:solidFill>
                  <a:srgbClr val="0000CC"/>
                </a:solidFill>
                <a:latin typeface="Calibri" panose="020F0502020204030204" pitchFamily="34" charset="0"/>
                <a:cs typeface="Calibri" panose="020F0502020204030204" pitchFamily="34" charset="0"/>
              </a:rPr>
              <a:t>no other</a:t>
            </a:r>
            <a:r>
              <a:rPr lang="en-US" altLang="en-US" dirty="0"/>
              <a:t> Savior and </a:t>
            </a:r>
            <a:r>
              <a:rPr lang="en-US" altLang="en-US" b="1" dirty="0">
                <a:solidFill>
                  <a:srgbClr val="0000CC"/>
                </a:solidFill>
                <a:latin typeface="Calibri" panose="020F0502020204030204" pitchFamily="34" charset="0"/>
                <a:cs typeface="Calibri" panose="020F0502020204030204" pitchFamily="34" charset="0"/>
              </a:rPr>
              <a:t>no other</a:t>
            </a:r>
            <a:r>
              <a:rPr lang="en-US" altLang="en-US" dirty="0"/>
              <a:t> path to the Life! </a:t>
            </a:r>
          </a:p>
        </p:txBody>
      </p:sp>
      <p:sp>
        <p:nvSpPr>
          <p:cNvPr id="9" name="Rectangle 2">
            <a:extLst>
              <a:ext uri="{FF2B5EF4-FFF2-40B4-BE49-F238E27FC236}">
                <a16:creationId xmlns:a16="http://schemas.microsoft.com/office/drawing/2014/main" id="{5AB218E1-DF36-EEE1-D9B4-AE2E14B39526}"/>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Jesus is not a ‘Mix &amp; Match’ Messiah</a:t>
            </a:r>
          </a:p>
          <a:p>
            <a:r>
              <a:rPr lang="en-US" altLang="en-US" sz="2400" b="1" dirty="0">
                <a:solidFill>
                  <a:srgbClr val="0000CC"/>
                </a:solidFill>
                <a:latin typeface="Calibri" panose="020F0502020204030204" pitchFamily="34" charset="0"/>
                <a:ea typeface="+mn-ea"/>
                <a:cs typeface="Calibri" panose="020F0502020204030204" pitchFamily="34" charset="0"/>
              </a:rPr>
              <a:t>Matthew 7:13-14</a:t>
            </a:r>
          </a:p>
        </p:txBody>
      </p:sp>
      <p:sp>
        <p:nvSpPr>
          <p:cNvPr id="10" name="Text Box 4">
            <a:extLst>
              <a:ext uri="{FF2B5EF4-FFF2-40B4-BE49-F238E27FC236}">
                <a16:creationId xmlns:a16="http://schemas.microsoft.com/office/drawing/2014/main" id="{6500FDC4-D66F-4E83-101F-362F7C48272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2" name="Picture 1">
            <a:extLst>
              <a:ext uri="{FF2B5EF4-FFF2-40B4-BE49-F238E27FC236}">
                <a16:creationId xmlns:a16="http://schemas.microsoft.com/office/drawing/2014/main" id="{DDFCEBBA-88BC-AB0D-892B-C82CFBC9C2BC}"/>
              </a:ext>
            </a:extLst>
          </p:cNvPr>
          <p:cNvPicPr>
            <a:picLocks noChangeAspect="1"/>
          </p:cNvPicPr>
          <p:nvPr/>
        </p:nvPicPr>
        <p:blipFill rotWithShape="1">
          <a:blip r:embed="rId3"/>
          <a:srcRect l="4167" r="6250"/>
          <a:stretch/>
        </p:blipFill>
        <p:spPr>
          <a:xfrm>
            <a:off x="2819400" y="2362200"/>
            <a:ext cx="6553200" cy="4114800"/>
          </a:xfrm>
          <a:prstGeom prst="rect">
            <a:avLst/>
          </a:prstGeom>
          <a:ln>
            <a:solidFill>
              <a:schemeClr val="tx1"/>
            </a:solidFill>
          </a:ln>
        </p:spPr>
      </p:pic>
    </p:spTree>
    <p:extLst>
      <p:ext uri="{BB962C8B-B14F-4D97-AF65-F5344CB8AC3E}">
        <p14:creationId xmlns:p14="http://schemas.microsoft.com/office/powerpoint/2010/main" val="3460508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023291FD-C4FF-1820-687A-49EE5BE9087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4" name="Rectangle 4">
            <a:extLst>
              <a:ext uri="{FF2B5EF4-FFF2-40B4-BE49-F238E27FC236}">
                <a16:creationId xmlns:a16="http://schemas.microsoft.com/office/drawing/2014/main" id="{D23018EF-0B2D-B23E-BC37-F63A0AA2A14C}"/>
              </a:ext>
            </a:extLst>
          </p:cNvPr>
          <p:cNvSpPr txBox="1">
            <a:spLocks noChangeArrowheads="1"/>
          </p:cNvSpPr>
          <p:nvPr/>
        </p:nvSpPr>
        <p:spPr>
          <a:xfrm>
            <a:off x="609600" y="1579973"/>
            <a:ext cx="10972800" cy="934627"/>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eaLnBrk="1" hangingPunct="1">
              <a:lnSpc>
                <a:spcPct val="100000"/>
              </a:lnSpc>
              <a:spcBef>
                <a:spcPts val="0"/>
              </a:spcBef>
              <a:spcAft>
                <a:spcPts val="1200"/>
              </a:spcAft>
            </a:pPr>
            <a:r>
              <a:rPr lang="en-US" altLang="en-US" dirty="0"/>
              <a:t>The paths are not at all the same and which gate is chosen </a:t>
            </a:r>
            <a:r>
              <a:rPr lang="en-US" altLang="en-US" b="1" dirty="0">
                <a:solidFill>
                  <a:srgbClr val="0000CC"/>
                </a:solidFill>
                <a:latin typeface="Calibri" panose="020F0502020204030204" pitchFamily="34" charset="0"/>
                <a:cs typeface="Calibri" panose="020F0502020204030204" pitchFamily="34" charset="0"/>
              </a:rPr>
              <a:t>does</a:t>
            </a:r>
            <a:r>
              <a:rPr lang="en-US" altLang="en-US" dirty="0"/>
              <a:t> make a difference!</a:t>
            </a:r>
          </a:p>
        </p:txBody>
      </p:sp>
      <p:sp>
        <p:nvSpPr>
          <p:cNvPr id="5" name="Rectangle 2">
            <a:extLst>
              <a:ext uri="{FF2B5EF4-FFF2-40B4-BE49-F238E27FC236}">
                <a16:creationId xmlns:a16="http://schemas.microsoft.com/office/drawing/2014/main" id="{926A0CC5-9E52-A557-EA63-5904B5A0873A}"/>
              </a:ext>
            </a:extLst>
          </p:cNvPr>
          <p:cNvSpPr txBox="1">
            <a:spLocks noChangeArrowheads="1"/>
          </p:cNvSpPr>
          <p:nvPr/>
        </p:nvSpPr>
        <p:spPr bwMode="auto">
          <a:xfrm>
            <a:off x="2209800" y="665018"/>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The narrow &amp; wide gates</a:t>
            </a:r>
          </a:p>
          <a:p>
            <a:r>
              <a:rPr lang="en-US" altLang="en-US" sz="2400" b="1" dirty="0">
                <a:solidFill>
                  <a:srgbClr val="0000CC"/>
                </a:solidFill>
                <a:latin typeface="Calibri" panose="020F0502020204030204" pitchFamily="34" charset="0"/>
                <a:ea typeface="+mn-ea"/>
                <a:cs typeface="Calibri" panose="020F0502020204030204" pitchFamily="34" charset="0"/>
              </a:rPr>
              <a:t>Matthew 7:13-14</a:t>
            </a:r>
          </a:p>
        </p:txBody>
      </p:sp>
      <p:pic>
        <p:nvPicPr>
          <p:cNvPr id="8" name="Picture 7">
            <a:extLst>
              <a:ext uri="{FF2B5EF4-FFF2-40B4-BE49-F238E27FC236}">
                <a16:creationId xmlns:a16="http://schemas.microsoft.com/office/drawing/2014/main" id="{8905A436-401D-E73F-EB44-5E1AC0816F38}"/>
              </a:ext>
            </a:extLst>
          </p:cNvPr>
          <p:cNvPicPr>
            <a:picLocks noChangeAspect="1"/>
          </p:cNvPicPr>
          <p:nvPr/>
        </p:nvPicPr>
        <p:blipFill>
          <a:blip r:embed="rId2"/>
          <a:stretch>
            <a:fillRect/>
          </a:stretch>
        </p:blipFill>
        <p:spPr>
          <a:xfrm>
            <a:off x="3159447" y="2895600"/>
            <a:ext cx="5873106" cy="36576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3733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7:15-20</a:t>
            </a:r>
          </a:p>
          <a:p>
            <a:pPr marL="0" marR="0" indent="0" algn="just">
              <a:lnSpc>
                <a:spcPct val="100000"/>
              </a:lnSpc>
              <a:spcBef>
                <a:spcPts val="0"/>
              </a:spcBef>
              <a:spcAft>
                <a:spcPts val="0"/>
              </a:spcAft>
              <a:buNone/>
            </a:pPr>
            <a:r>
              <a:rPr lang="en-US" u="none" strike="noStrike" baseline="30000" dirty="0">
                <a:solidFill>
                  <a:srgbClr val="C00000"/>
                </a:solidFill>
                <a:effectLst/>
                <a:highlight>
                  <a:srgbClr val="FFFF00"/>
                </a:highlight>
                <a:latin typeface="Calibri" panose="020F0502020204030204" pitchFamily="34" charset="0"/>
              </a:rPr>
              <a:t>15</a:t>
            </a:r>
            <a:r>
              <a:rPr lang="en-US" u="none" strike="noStrike" dirty="0">
                <a:solidFill>
                  <a:srgbClr val="C00000"/>
                </a:solidFill>
                <a:effectLst/>
                <a:highlight>
                  <a:srgbClr val="FFFF00"/>
                </a:highlight>
                <a:latin typeface="Calibri" panose="020F0502020204030204" pitchFamily="34" charset="0"/>
              </a:rPr>
              <a:t> </a:t>
            </a:r>
            <a:r>
              <a:rPr lang="en-US" b="1" dirty="0">
                <a:solidFill>
                  <a:srgbClr val="0000CC"/>
                </a:solidFill>
                <a:highlight>
                  <a:srgbClr val="FFFF00"/>
                </a:highlight>
              </a:rPr>
              <a:t>“Beware of the </a:t>
            </a:r>
            <a:r>
              <a:rPr lang="en-US" b="1" u="sng" dirty="0">
                <a:solidFill>
                  <a:srgbClr val="0000CC"/>
                </a:solidFill>
                <a:highlight>
                  <a:srgbClr val="FFFF00"/>
                </a:highlight>
              </a:rPr>
              <a:t>false prophets</a:t>
            </a:r>
            <a:r>
              <a:rPr lang="en-US" b="1" dirty="0">
                <a:solidFill>
                  <a:srgbClr val="0000CC"/>
                </a:solidFill>
                <a:highlight>
                  <a:srgbClr val="FFFF00"/>
                </a:highlight>
              </a:rPr>
              <a:t>, who come to you in sheep’s clothing, but inwardly are ravenous wolves.</a:t>
            </a:r>
            <a:r>
              <a:rPr lang="en-US" dirty="0">
                <a:solidFill>
                  <a:srgbClr val="C00000"/>
                </a:solidFill>
                <a:effectLst/>
                <a:latin typeface="Calibri" panose="020F0502020204030204" pitchFamily="34" charset="0"/>
              </a:rPr>
              <a:t> </a:t>
            </a:r>
            <a:r>
              <a:rPr lang="en-US" u="none" strike="noStrike" baseline="30000" dirty="0">
                <a:solidFill>
                  <a:srgbClr val="C00000"/>
                </a:solidFill>
                <a:effectLst/>
                <a:latin typeface="Calibri" panose="020F0502020204030204" pitchFamily="34" charset="0"/>
              </a:rPr>
              <a:t>16</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a:t>
            </a:r>
            <a:r>
              <a:rPr lang="en-US" dirty="0">
                <a:solidFill>
                  <a:srgbClr val="C00000"/>
                </a:solidFill>
                <a:latin typeface="Calibri" panose="020F0502020204030204" pitchFamily="34" charset="0"/>
              </a:rPr>
              <a:t>You will know </a:t>
            </a:r>
            <a:r>
              <a:rPr lang="en-US" b="1" u="sng" dirty="0">
                <a:solidFill>
                  <a:srgbClr val="0000CC"/>
                </a:solidFill>
                <a:highlight>
                  <a:srgbClr val="FFFF00"/>
                </a:highlight>
              </a:rPr>
              <a:t>them</a:t>
            </a:r>
            <a:r>
              <a:rPr lang="en-US" dirty="0">
                <a:solidFill>
                  <a:srgbClr val="C00000"/>
                </a:solidFill>
                <a:latin typeface="Calibri" panose="020F0502020204030204" pitchFamily="34" charset="0"/>
              </a:rPr>
              <a:t> by their fruits</a:t>
            </a:r>
            <a:r>
              <a:rPr lang="en-US" dirty="0">
                <a:solidFill>
                  <a:srgbClr val="C00000"/>
                </a:solidFill>
                <a:effectLst/>
                <a:latin typeface="Calibri" panose="020F0502020204030204" pitchFamily="34" charset="0"/>
              </a:rPr>
              <a:t>. Grapes are not gathered from thorn </a:t>
            </a:r>
            <a:r>
              <a:rPr lang="en-US" i="1" dirty="0">
                <a:solidFill>
                  <a:srgbClr val="C00000"/>
                </a:solidFill>
                <a:effectLst/>
                <a:latin typeface="Calibri" panose="020F0502020204030204" pitchFamily="34" charset="0"/>
              </a:rPr>
              <a:t>bushes</a:t>
            </a:r>
            <a:r>
              <a:rPr lang="en-US" dirty="0">
                <a:solidFill>
                  <a:srgbClr val="C00000"/>
                </a:solidFill>
                <a:effectLst/>
                <a:latin typeface="Calibri" panose="020F0502020204030204" pitchFamily="34" charset="0"/>
              </a:rPr>
              <a:t> nor figs from thistles, are they? </a:t>
            </a:r>
            <a:r>
              <a:rPr lang="en-US" u="none" strike="noStrike" baseline="30000" dirty="0">
                <a:solidFill>
                  <a:srgbClr val="C00000"/>
                </a:solidFill>
                <a:effectLst/>
                <a:latin typeface="Calibri" panose="020F0502020204030204" pitchFamily="34" charset="0"/>
              </a:rPr>
              <a:t>17</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“So every good tree bears good fruit, but the bad tree bears bad fruit. </a:t>
            </a:r>
            <a:r>
              <a:rPr lang="en-US" u="none" strike="noStrike" baseline="30000" dirty="0">
                <a:solidFill>
                  <a:srgbClr val="C00000"/>
                </a:solidFill>
                <a:effectLst/>
                <a:latin typeface="Calibri" panose="020F0502020204030204" pitchFamily="34" charset="0"/>
              </a:rPr>
              <a:t>18</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“A good tree cannot produce bad fruit, nor can a bad tree produce good fruit. </a:t>
            </a:r>
            <a:r>
              <a:rPr lang="en-US" u="none" strike="noStrike" baseline="30000" dirty="0">
                <a:solidFill>
                  <a:srgbClr val="C00000"/>
                </a:solidFill>
                <a:effectLst/>
                <a:latin typeface="Calibri" panose="020F0502020204030204" pitchFamily="34" charset="0"/>
              </a:rPr>
              <a:t>19</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“Every tree that does not bear good fruit is cut down and thrown into the fire. </a:t>
            </a:r>
            <a:r>
              <a:rPr lang="en-US" u="none" strike="noStrike" baseline="30000" dirty="0">
                <a:solidFill>
                  <a:srgbClr val="C00000"/>
                </a:solidFill>
                <a:effectLst/>
                <a:latin typeface="Calibri" panose="020F0502020204030204" pitchFamily="34" charset="0"/>
              </a:rPr>
              <a:t>20</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“So then, </a:t>
            </a:r>
            <a:r>
              <a:rPr lang="en-US" dirty="0">
                <a:solidFill>
                  <a:srgbClr val="C00000"/>
                </a:solidFill>
                <a:latin typeface="Calibri" panose="020F0502020204030204" pitchFamily="34" charset="0"/>
              </a:rPr>
              <a:t>you will know </a:t>
            </a:r>
            <a:r>
              <a:rPr lang="en-US" b="1" u="sng" dirty="0">
                <a:solidFill>
                  <a:srgbClr val="0000CC"/>
                </a:solidFill>
                <a:highlight>
                  <a:srgbClr val="FFFF00"/>
                </a:highlight>
              </a:rPr>
              <a:t>them</a:t>
            </a:r>
            <a:r>
              <a:rPr lang="en-US" dirty="0">
                <a:solidFill>
                  <a:srgbClr val="C00000"/>
                </a:solidFill>
                <a:latin typeface="Calibri" panose="020F0502020204030204" pitchFamily="34" charset="0"/>
              </a:rPr>
              <a:t> by their fruits</a:t>
            </a:r>
            <a:r>
              <a:rPr lang="en-US" dirty="0">
                <a:solidFill>
                  <a:srgbClr val="C00000"/>
                </a:solidFill>
                <a:effectLst/>
                <a:latin typeface="Calibri" panose="020F0502020204030204" pitchFamily="34" charset="0"/>
              </a:rPr>
              <a:t>. . . . </a:t>
            </a:r>
            <a:endParaRPr lang="en-US" sz="2600" dirty="0">
              <a:solidFill>
                <a:srgbClr val="C00000"/>
              </a:solidFill>
              <a:effectLst/>
            </a:endParaRPr>
          </a:p>
        </p:txBody>
      </p:sp>
      <p:pic>
        <p:nvPicPr>
          <p:cNvPr id="3" name="Picture 2">
            <a:extLst>
              <a:ext uri="{FF2B5EF4-FFF2-40B4-BE49-F238E27FC236}">
                <a16:creationId xmlns:a16="http://schemas.microsoft.com/office/drawing/2014/main" id="{20117E96-C09A-34D9-BB2C-4C1C13C1CF73}"/>
              </a:ext>
            </a:extLst>
          </p:cNvPr>
          <p:cNvPicPr>
            <a:picLocks noChangeAspect="1"/>
          </p:cNvPicPr>
          <p:nvPr/>
        </p:nvPicPr>
        <p:blipFill>
          <a:blip r:embed="rId4"/>
          <a:stretch>
            <a:fillRect/>
          </a:stretch>
        </p:blipFill>
        <p:spPr>
          <a:xfrm>
            <a:off x="5274350" y="3810000"/>
            <a:ext cx="1643301" cy="1371600"/>
          </a:xfrm>
          <a:prstGeom prst="rect">
            <a:avLst/>
          </a:prstGeom>
        </p:spPr>
      </p:pic>
    </p:spTree>
    <p:extLst>
      <p:ext uri="{BB962C8B-B14F-4D97-AF65-F5344CB8AC3E}">
        <p14:creationId xmlns:p14="http://schemas.microsoft.com/office/powerpoint/2010/main" val="2019430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E92B9FFB-EF7E-7968-8425-FF4C50101B45}"/>
              </a:ext>
            </a:extLst>
          </p:cNvPr>
          <p:cNvSpPr>
            <a:spLocks noGrp="1" noChangeArrowheads="1"/>
          </p:cNvSpPr>
          <p:nvPr>
            <p:ph sz="half" idx="1"/>
          </p:nvPr>
        </p:nvSpPr>
        <p:spPr>
          <a:xfrm>
            <a:off x="609600" y="1828800"/>
            <a:ext cx="10972800" cy="1447800"/>
          </a:xfrm>
        </p:spPr>
        <p:txBody>
          <a:bodyPr/>
          <a:lstStyle/>
          <a:p>
            <a:pPr algn="just">
              <a:lnSpc>
                <a:spcPct val="100000"/>
              </a:lnSpc>
            </a:pPr>
            <a:r>
              <a:rPr lang="en-US" altLang="en-US" dirty="0"/>
              <a:t>In verses 15-20 Jesus warns </a:t>
            </a:r>
            <a:r>
              <a:rPr lang="en-US" altLang="en-US" b="1" u="sng" dirty="0"/>
              <a:t>His Israelite audience</a:t>
            </a:r>
            <a:r>
              <a:rPr lang="en-US" altLang="en-US" dirty="0"/>
              <a:t> about </a:t>
            </a:r>
            <a:r>
              <a:rPr lang="en-US" altLang="en-US" b="1" dirty="0">
                <a:solidFill>
                  <a:srgbClr val="0000CC"/>
                </a:solidFill>
                <a:cs typeface="Calibri" panose="020F0502020204030204" pitchFamily="34" charset="0"/>
              </a:rPr>
              <a:t>false prophets</a:t>
            </a:r>
            <a:r>
              <a:rPr lang="en-US" altLang="en-US" dirty="0"/>
              <a:t>, just as Moses had done more than 14 centuries before in </a:t>
            </a:r>
            <a:r>
              <a:rPr lang="en-US" dirty="0"/>
              <a:t>(cf. Deut. 13; 18) and later, also </a:t>
            </a:r>
            <a:r>
              <a:rPr lang="en-US" altLang="en-US" dirty="0"/>
              <a:t>the O.T. prophets! </a:t>
            </a:r>
            <a:r>
              <a:rPr lang="en-US" dirty="0"/>
              <a:t>(cf. Jer. 6:13–15; 8:8–12; Ezek. 13; 22:27; Zeph. 3:4).</a:t>
            </a:r>
          </a:p>
        </p:txBody>
      </p:sp>
      <p:pic>
        <p:nvPicPr>
          <p:cNvPr id="86021" name="Picture 6">
            <a:extLst>
              <a:ext uri="{FF2B5EF4-FFF2-40B4-BE49-F238E27FC236}">
                <a16:creationId xmlns:a16="http://schemas.microsoft.com/office/drawing/2014/main" id="{6A7B6DDA-B5A2-CB56-A7FA-01B31663F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3429000"/>
            <a:ext cx="3047999"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4">
            <a:extLst>
              <a:ext uri="{FF2B5EF4-FFF2-40B4-BE49-F238E27FC236}">
                <a16:creationId xmlns:a16="http://schemas.microsoft.com/office/drawing/2014/main" id="{56129A83-A175-058A-6FA6-15A24C86CC1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9" name="Rectangle 2">
            <a:extLst>
              <a:ext uri="{FF2B5EF4-FFF2-40B4-BE49-F238E27FC236}">
                <a16:creationId xmlns:a16="http://schemas.microsoft.com/office/drawing/2014/main" id="{9FBF596B-41E2-345D-0E81-D737D687D5C1}"/>
              </a:ext>
            </a:extLst>
          </p:cNvPr>
          <p:cNvSpPr txBox="1">
            <a:spLocks noChangeArrowheads="1"/>
          </p:cNvSpPr>
          <p:nvPr/>
        </p:nvSpPr>
        <p:spPr bwMode="auto">
          <a:xfrm>
            <a:off x="2209800" y="674854"/>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Do you like to be lied to?</a:t>
            </a:r>
          </a:p>
          <a:p>
            <a:r>
              <a:rPr lang="en-US" altLang="en-US" sz="2400" b="1" dirty="0">
                <a:solidFill>
                  <a:srgbClr val="0000CC"/>
                </a:solidFill>
                <a:latin typeface="Calibri" panose="020F0502020204030204" pitchFamily="34" charset="0"/>
                <a:ea typeface="+mn-ea"/>
                <a:cs typeface="Calibri" panose="020F0502020204030204" pitchFamily="34" charset="0"/>
              </a:rPr>
              <a:t>Matthew 7:15-20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259443"/>
            <a:ext cx="10972800" cy="5262979"/>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mingled together in one incoherent system.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t>
            </a:r>
            <a:r>
              <a:rPr kumimoji="0" lang="en-US" sz="2800" b="1" i="1" u="sng"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a ministration of death</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(2 Cor. 3:7), </a:t>
            </a:r>
            <a:r>
              <a:rPr kumimoji="0" lang="en-US" sz="2800" b="1" i="1" u="sng"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of cursing</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(Gal. 3:10), </a:t>
            </a:r>
            <a:r>
              <a:rPr lang="en-US" sz="2800" b="1" i="1" u="sng" dirty="0">
                <a:solidFill>
                  <a:srgbClr val="0000CC"/>
                </a:solidFill>
                <a:latin typeface="Calibri" panose="020F0502020204030204" pitchFamily="34" charset="0"/>
                <a:cs typeface="Calibri" panose="020F0502020204030204" pitchFamily="34" charset="0"/>
              </a:rPr>
              <a:t>of conviction</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(Rom. 3:19), because we are taught that we must try to keep it, and that by Divine help we may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Nor, on the other hand, does grace bring us blessed deliverance from the dominion of sin, for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2705100" y="228600"/>
            <a:ext cx="67818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877824" cy="1097280"/>
          </a:xfrm>
          <a:prstGeom prst="rect">
            <a:avLst/>
          </a:prstGeom>
        </p:spPr>
      </p:pic>
    </p:spTree>
    <p:extLst>
      <p:ext uri="{BB962C8B-B14F-4D97-AF65-F5344CB8AC3E}">
        <p14:creationId xmlns:p14="http://schemas.microsoft.com/office/powerpoint/2010/main" val="1454054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27" name="Text Box 15">
            <a:extLst>
              <a:ext uri="{FF2B5EF4-FFF2-40B4-BE49-F238E27FC236}">
                <a16:creationId xmlns:a16="http://schemas.microsoft.com/office/drawing/2014/main" id="{F4F97C49-5364-B004-163D-E9D950963914}"/>
              </a:ext>
            </a:extLst>
          </p:cNvPr>
          <p:cNvSpPr txBox="1">
            <a:spLocks noChangeArrowheads="1"/>
          </p:cNvSpPr>
          <p:nvPr/>
        </p:nvSpPr>
        <p:spPr bwMode="auto">
          <a:xfrm>
            <a:off x="609600" y="1828800"/>
            <a:ext cx="10972800" cy="954107"/>
          </a:xfrm>
          <a:prstGeom prst="rect">
            <a:avLst/>
          </a:prstGeom>
          <a:noFill/>
          <a:ln w="38100">
            <a:noFill/>
            <a:miter lim="800000"/>
            <a:headEnd/>
            <a:tailEnd/>
          </a:ln>
          <a:effec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28600" indent="-228600" algn="just" eaLnBrk="1" hangingPunct="1">
              <a:lnSpc>
                <a:spcPct val="100000"/>
              </a:lnSpc>
              <a:spcBef>
                <a:spcPts val="0"/>
              </a:spcBef>
              <a:spcAft>
                <a:spcPts val="1200"/>
              </a:spcAft>
            </a:pPr>
            <a:r>
              <a:rPr lang="en-US" altLang="en-US" dirty="0"/>
              <a:t>In verse 15 </a:t>
            </a:r>
            <a:r>
              <a:rPr lang="en-US" altLang="en-US" dirty="0">
                <a:latin typeface="+mn-lt"/>
                <a:cs typeface="+mn-cs"/>
              </a:rPr>
              <a:t>Jesus speaks about how the false prophets disguise themselves, and He </a:t>
            </a:r>
            <a:r>
              <a:rPr lang="en-US" altLang="en-US" dirty="0"/>
              <a:t>calls them </a:t>
            </a:r>
            <a:r>
              <a:rPr lang="en-US" altLang="en-US" i="1" dirty="0"/>
              <a:t>‘wolves in sheep’s clothing’</a:t>
            </a:r>
            <a:r>
              <a:rPr lang="en-US" altLang="en-US" i="1" dirty="0">
                <a:latin typeface="+mn-lt"/>
                <a:cs typeface="+mn-cs"/>
              </a:rPr>
              <a:t>.</a:t>
            </a:r>
          </a:p>
        </p:txBody>
      </p:sp>
      <p:sp>
        <p:nvSpPr>
          <p:cNvPr id="8" name="Text Box 4">
            <a:extLst>
              <a:ext uri="{FF2B5EF4-FFF2-40B4-BE49-F238E27FC236}">
                <a16:creationId xmlns:a16="http://schemas.microsoft.com/office/drawing/2014/main" id="{7015597F-1CE4-A553-8C35-647D146C0E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9" name="Rectangle 2">
            <a:extLst>
              <a:ext uri="{FF2B5EF4-FFF2-40B4-BE49-F238E27FC236}">
                <a16:creationId xmlns:a16="http://schemas.microsoft.com/office/drawing/2014/main" id="{891A434A-A5A5-B7DA-1CE1-0BDCA7A01E6C}"/>
              </a:ext>
            </a:extLst>
          </p:cNvPr>
          <p:cNvSpPr txBox="1">
            <a:spLocks noChangeArrowheads="1"/>
          </p:cNvSpPr>
          <p:nvPr/>
        </p:nvSpPr>
        <p:spPr bwMode="auto">
          <a:xfrm>
            <a:off x="2209800" y="674854"/>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Do you like to be lied to?</a:t>
            </a:r>
          </a:p>
          <a:p>
            <a:r>
              <a:rPr lang="en-US" altLang="en-US" sz="2400" b="1" dirty="0">
                <a:solidFill>
                  <a:srgbClr val="0000CC"/>
                </a:solidFill>
                <a:latin typeface="Calibri" panose="020F0502020204030204" pitchFamily="34" charset="0"/>
                <a:ea typeface="+mn-ea"/>
                <a:cs typeface="Calibri" panose="020F0502020204030204" pitchFamily="34" charset="0"/>
              </a:rPr>
              <a:t>Matthew 7:15-20</a:t>
            </a:r>
          </a:p>
        </p:txBody>
      </p:sp>
      <p:pic>
        <p:nvPicPr>
          <p:cNvPr id="3" name="Picture 2">
            <a:extLst>
              <a:ext uri="{FF2B5EF4-FFF2-40B4-BE49-F238E27FC236}">
                <a16:creationId xmlns:a16="http://schemas.microsoft.com/office/drawing/2014/main" id="{12D05DFC-0937-31B0-A05F-A2AF33563998}"/>
              </a:ext>
            </a:extLst>
          </p:cNvPr>
          <p:cNvPicPr>
            <a:picLocks noChangeAspect="1"/>
          </p:cNvPicPr>
          <p:nvPr/>
        </p:nvPicPr>
        <p:blipFill>
          <a:blip r:embed="rId3"/>
          <a:stretch>
            <a:fillRect/>
          </a:stretch>
        </p:blipFill>
        <p:spPr>
          <a:xfrm>
            <a:off x="1252308" y="2828221"/>
            <a:ext cx="9687384" cy="372497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7" name="Rectangle 3">
            <a:extLst>
              <a:ext uri="{FF2B5EF4-FFF2-40B4-BE49-F238E27FC236}">
                <a16:creationId xmlns:a16="http://schemas.microsoft.com/office/drawing/2014/main" id="{68218988-467F-E545-139C-3EFED75A79C5}"/>
              </a:ext>
            </a:extLst>
          </p:cNvPr>
          <p:cNvSpPr>
            <a:spLocks noGrp="1" noChangeArrowheads="1"/>
          </p:cNvSpPr>
          <p:nvPr>
            <p:ph sz="half" idx="1"/>
          </p:nvPr>
        </p:nvSpPr>
        <p:spPr>
          <a:xfrm>
            <a:off x="609600" y="1828800"/>
            <a:ext cx="10972800" cy="990600"/>
          </a:xfrm>
        </p:spPr>
        <p:txBody>
          <a:bodyPr/>
          <a:lstStyle/>
          <a:p>
            <a:pPr algn="just" eaLnBrk="1" hangingPunct="1">
              <a:lnSpc>
                <a:spcPct val="100000"/>
              </a:lnSpc>
              <a:spcBef>
                <a:spcPts val="0"/>
              </a:spcBef>
              <a:spcAft>
                <a:spcPts val="1200"/>
              </a:spcAft>
            </a:pPr>
            <a:r>
              <a:rPr lang="en-US" altLang="en-US" dirty="0"/>
              <a:t>In verses 15-20, Jesus also introduces the fruit illustration to </a:t>
            </a:r>
            <a:r>
              <a:rPr lang="en-US" dirty="0"/>
              <a:t>metaphorically </a:t>
            </a:r>
            <a:r>
              <a:rPr lang="en-US" altLang="en-US" dirty="0"/>
              <a:t>emphasize an important point.</a:t>
            </a:r>
          </a:p>
        </p:txBody>
      </p:sp>
      <p:pic>
        <p:nvPicPr>
          <p:cNvPr id="88070" name="Picture 6">
            <a:extLst>
              <a:ext uri="{FF2B5EF4-FFF2-40B4-BE49-F238E27FC236}">
                <a16:creationId xmlns:a16="http://schemas.microsoft.com/office/drawing/2014/main" id="{A6C5C3B9-0391-DB2B-6CFB-15D062C93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334" r="8000"/>
          <a:stretch>
            <a:fillRect/>
          </a:stretch>
        </p:blipFill>
        <p:spPr bwMode="auto">
          <a:xfrm>
            <a:off x="2438400" y="3048000"/>
            <a:ext cx="2865646" cy="32004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4">
            <a:extLst>
              <a:ext uri="{FF2B5EF4-FFF2-40B4-BE49-F238E27FC236}">
                <a16:creationId xmlns:a16="http://schemas.microsoft.com/office/drawing/2014/main" id="{58CFB614-9046-12EF-6408-E48F8556873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0" name="Rectangle 2">
            <a:extLst>
              <a:ext uri="{FF2B5EF4-FFF2-40B4-BE49-F238E27FC236}">
                <a16:creationId xmlns:a16="http://schemas.microsoft.com/office/drawing/2014/main" id="{00E0C9B3-9542-4198-5B96-BDE90E3013E5}"/>
              </a:ext>
            </a:extLst>
          </p:cNvPr>
          <p:cNvSpPr txBox="1">
            <a:spLocks noChangeArrowheads="1"/>
          </p:cNvSpPr>
          <p:nvPr/>
        </p:nvSpPr>
        <p:spPr bwMode="auto">
          <a:xfrm>
            <a:off x="2209800" y="674854"/>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Do you like to be lied to?</a:t>
            </a:r>
          </a:p>
          <a:p>
            <a:r>
              <a:rPr lang="en-US" altLang="en-US" sz="2400" b="1" dirty="0">
                <a:solidFill>
                  <a:srgbClr val="0000CC"/>
                </a:solidFill>
                <a:latin typeface="Calibri" panose="020F0502020204030204" pitchFamily="34" charset="0"/>
                <a:ea typeface="+mn-ea"/>
                <a:cs typeface="Calibri" panose="020F0502020204030204" pitchFamily="34" charset="0"/>
              </a:rPr>
              <a:t>Matthew 7:15-20</a:t>
            </a:r>
          </a:p>
        </p:txBody>
      </p:sp>
      <p:pic>
        <p:nvPicPr>
          <p:cNvPr id="2" name="Picture 1">
            <a:extLst>
              <a:ext uri="{FF2B5EF4-FFF2-40B4-BE49-F238E27FC236}">
                <a16:creationId xmlns:a16="http://schemas.microsoft.com/office/drawing/2014/main" id="{48EE45CC-A664-ED78-D29B-A5148DAA97B6}"/>
              </a:ext>
            </a:extLst>
          </p:cNvPr>
          <p:cNvPicPr>
            <a:picLocks noChangeAspect="1"/>
          </p:cNvPicPr>
          <p:nvPr/>
        </p:nvPicPr>
        <p:blipFill rotWithShape="1">
          <a:blip r:embed="rId4"/>
          <a:srcRect t="21569"/>
          <a:stretch/>
        </p:blipFill>
        <p:spPr>
          <a:xfrm>
            <a:off x="6467586" y="3048000"/>
            <a:ext cx="2875264" cy="32004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3" name="Rectangle 3">
            <a:extLst>
              <a:ext uri="{FF2B5EF4-FFF2-40B4-BE49-F238E27FC236}">
                <a16:creationId xmlns:a16="http://schemas.microsoft.com/office/drawing/2014/main" id="{A4185E62-F162-C64C-486B-F68881931CE5}"/>
              </a:ext>
            </a:extLst>
          </p:cNvPr>
          <p:cNvSpPr>
            <a:spLocks noGrp="1" noChangeArrowheads="1"/>
          </p:cNvSpPr>
          <p:nvPr>
            <p:ph sz="half" idx="1"/>
          </p:nvPr>
        </p:nvSpPr>
        <p:spPr>
          <a:xfrm>
            <a:off x="609599" y="1828800"/>
            <a:ext cx="10972801" cy="1447800"/>
          </a:xfrm>
        </p:spPr>
        <p:txBody>
          <a:bodyPr/>
          <a:lstStyle/>
          <a:p>
            <a:pPr algn="just" eaLnBrk="1" hangingPunct="1">
              <a:lnSpc>
                <a:spcPct val="100000"/>
              </a:lnSpc>
              <a:spcBef>
                <a:spcPts val="0"/>
              </a:spcBef>
              <a:spcAft>
                <a:spcPts val="1200"/>
              </a:spcAft>
            </a:pPr>
            <a:r>
              <a:rPr lang="en-US" altLang="en-US" dirty="0"/>
              <a:t>So how can one tell the wolves who are disguised as sheep from the real sheep?  The way to uncover ‘the wolves’ among the flock is to carefully inspect their ‘wolf fruit’! </a:t>
            </a:r>
          </a:p>
        </p:txBody>
      </p:sp>
      <p:sp>
        <p:nvSpPr>
          <p:cNvPr id="8" name="Text Box 4">
            <a:extLst>
              <a:ext uri="{FF2B5EF4-FFF2-40B4-BE49-F238E27FC236}">
                <a16:creationId xmlns:a16="http://schemas.microsoft.com/office/drawing/2014/main" id="{34938554-56C6-F669-CF68-62A05C093D0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9" name="Rectangle 2">
            <a:extLst>
              <a:ext uri="{FF2B5EF4-FFF2-40B4-BE49-F238E27FC236}">
                <a16:creationId xmlns:a16="http://schemas.microsoft.com/office/drawing/2014/main" id="{53C915BF-1754-E1C8-873A-7FD34C7DBF65}"/>
              </a:ext>
            </a:extLst>
          </p:cNvPr>
          <p:cNvSpPr txBox="1">
            <a:spLocks noChangeArrowheads="1"/>
          </p:cNvSpPr>
          <p:nvPr/>
        </p:nvSpPr>
        <p:spPr bwMode="auto">
          <a:xfrm>
            <a:off x="2209800" y="674854"/>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How can you tell wolves from sheep? </a:t>
            </a:r>
          </a:p>
          <a:p>
            <a:r>
              <a:rPr lang="en-US" altLang="en-US" sz="2400" b="1" dirty="0">
                <a:solidFill>
                  <a:srgbClr val="0000CC"/>
                </a:solidFill>
                <a:latin typeface="Calibri" panose="020F0502020204030204" pitchFamily="34" charset="0"/>
                <a:ea typeface="+mn-ea"/>
                <a:cs typeface="Calibri" panose="020F0502020204030204" pitchFamily="34" charset="0"/>
              </a:rPr>
              <a:t>Matthew 7:15-20</a:t>
            </a:r>
          </a:p>
        </p:txBody>
      </p:sp>
      <p:pic>
        <p:nvPicPr>
          <p:cNvPr id="4" name="Picture 3">
            <a:extLst>
              <a:ext uri="{FF2B5EF4-FFF2-40B4-BE49-F238E27FC236}">
                <a16:creationId xmlns:a16="http://schemas.microsoft.com/office/drawing/2014/main" id="{359B7035-61AA-1898-21DF-08263EAD4F47}"/>
              </a:ext>
            </a:extLst>
          </p:cNvPr>
          <p:cNvPicPr>
            <a:picLocks noChangeAspect="1"/>
          </p:cNvPicPr>
          <p:nvPr/>
        </p:nvPicPr>
        <p:blipFill>
          <a:blip r:embed="rId3"/>
          <a:stretch>
            <a:fillRect/>
          </a:stretch>
        </p:blipFill>
        <p:spPr>
          <a:xfrm>
            <a:off x="2578303" y="3157434"/>
            <a:ext cx="7035394" cy="339576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37338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7:15-20</a:t>
            </a:r>
          </a:p>
          <a:p>
            <a:pPr marL="0" marR="0" indent="0" algn="just">
              <a:lnSpc>
                <a:spcPct val="100000"/>
              </a:lnSpc>
              <a:spcBef>
                <a:spcPts val="0"/>
              </a:spcBef>
              <a:spcAft>
                <a:spcPts val="0"/>
              </a:spcAft>
              <a:buNone/>
            </a:pPr>
            <a:r>
              <a:rPr lang="en-US" u="none" strike="noStrike" baseline="30000" dirty="0">
                <a:solidFill>
                  <a:srgbClr val="C00000"/>
                </a:solidFill>
                <a:effectLst/>
                <a:latin typeface="Calibri" panose="020F0502020204030204" pitchFamily="34" charset="0"/>
              </a:rPr>
              <a:t>15</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“Beware of the false prophets, who come to you in sheep’s clothing, but inwardly are ravenous wolves. </a:t>
            </a:r>
            <a:r>
              <a:rPr lang="en-US" b="1" u="none" strike="noStrike" baseline="30000" dirty="0">
                <a:solidFill>
                  <a:srgbClr val="C00000"/>
                </a:solidFill>
                <a:effectLst/>
                <a:highlight>
                  <a:srgbClr val="FFFF00"/>
                </a:highlight>
                <a:latin typeface="Calibri" panose="020F0502020204030204" pitchFamily="34" charset="0"/>
              </a:rPr>
              <a:t>16</a:t>
            </a:r>
            <a:r>
              <a:rPr lang="en-US" b="1" u="none" strike="noStrike" dirty="0">
                <a:solidFill>
                  <a:srgbClr val="C00000"/>
                </a:solidFill>
                <a:effectLst/>
                <a:highlight>
                  <a:srgbClr val="FFFF00"/>
                </a:highlight>
                <a:latin typeface="Calibri" panose="020F0502020204030204" pitchFamily="34" charset="0"/>
              </a:rPr>
              <a:t> </a:t>
            </a:r>
            <a:r>
              <a:rPr lang="en-US" b="1" dirty="0">
                <a:solidFill>
                  <a:srgbClr val="C00000"/>
                </a:solidFill>
                <a:effectLst/>
                <a:highlight>
                  <a:srgbClr val="FFFF00"/>
                </a:highlight>
                <a:latin typeface="Calibri" panose="020F0502020204030204" pitchFamily="34" charset="0"/>
              </a:rPr>
              <a:t>“</a:t>
            </a:r>
            <a:r>
              <a:rPr lang="en-US" b="1" u="sng" dirty="0">
                <a:solidFill>
                  <a:srgbClr val="0000CC"/>
                </a:solidFill>
                <a:highlight>
                  <a:srgbClr val="FFFF00"/>
                </a:highlight>
                <a:latin typeface="Calibri" panose="020F0502020204030204" pitchFamily="34" charset="0"/>
                <a:cs typeface="Calibri" panose="020F0502020204030204" pitchFamily="34" charset="0"/>
              </a:rPr>
              <a:t>You will know them by their fruits</a:t>
            </a:r>
            <a:r>
              <a:rPr lang="en-US" b="1" dirty="0">
                <a:solidFill>
                  <a:srgbClr val="C00000"/>
                </a:solidFill>
                <a:effectLst/>
                <a:highlight>
                  <a:srgbClr val="FFFF00"/>
                </a:highlight>
                <a:latin typeface="Calibri" panose="020F0502020204030204" pitchFamily="34" charset="0"/>
              </a:rPr>
              <a:t>. </a:t>
            </a:r>
            <a:r>
              <a:rPr lang="en-US" dirty="0">
                <a:solidFill>
                  <a:srgbClr val="C00000"/>
                </a:solidFill>
                <a:effectLst/>
                <a:latin typeface="Calibri" panose="020F0502020204030204" pitchFamily="34" charset="0"/>
              </a:rPr>
              <a:t>Grapes are not gathered from thorn </a:t>
            </a:r>
            <a:r>
              <a:rPr lang="en-US" i="1" dirty="0">
                <a:solidFill>
                  <a:srgbClr val="C00000"/>
                </a:solidFill>
                <a:effectLst/>
                <a:latin typeface="Calibri" panose="020F0502020204030204" pitchFamily="34" charset="0"/>
              </a:rPr>
              <a:t>bushes</a:t>
            </a:r>
            <a:r>
              <a:rPr lang="en-US" dirty="0">
                <a:solidFill>
                  <a:srgbClr val="C00000"/>
                </a:solidFill>
                <a:effectLst/>
                <a:latin typeface="Calibri" panose="020F0502020204030204" pitchFamily="34" charset="0"/>
              </a:rPr>
              <a:t> nor figs from thistles, are they? </a:t>
            </a:r>
            <a:r>
              <a:rPr lang="en-US" u="none" strike="noStrike" baseline="30000" dirty="0">
                <a:solidFill>
                  <a:srgbClr val="C00000"/>
                </a:solidFill>
                <a:effectLst/>
                <a:latin typeface="Calibri" panose="020F0502020204030204" pitchFamily="34" charset="0"/>
              </a:rPr>
              <a:t>17</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“So every good tree bears good fruit, but the bad tree bears bad fruit. </a:t>
            </a:r>
            <a:r>
              <a:rPr lang="en-US" u="none" strike="noStrike" baseline="30000" dirty="0">
                <a:solidFill>
                  <a:srgbClr val="C00000"/>
                </a:solidFill>
                <a:effectLst/>
                <a:latin typeface="Calibri" panose="020F0502020204030204" pitchFamily="34" charset="0"/>
              </a:rPr>
              <a:t>18</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“A good tree cannot produce bad fruit, nor can a bad tree produce good fruit. </a:t>
            </a:r>
            <a:r>
              <a:rPr lang="en-US" u="none" strike="noStrike" baseline="30000" dirty="0">
                <a:solidFill>
                  <a:srgbClr val="C00000"/>
                </a:solidFill>
                <a:effectLst/>
                <a:latin typeface="Calibri" panose="020F0502020204030204" pitchFamily="34" charset="0"/>
              </a:rPr>
              <a:t>19</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“Every tree that does not bear good fruit is cut down and thrown into the fire. </a:t>
            </a:r>
            <a:r>
              <a:rPr lang="en-US" u="none" strike="noStrike" baseline="30000" dirty="0">
                <a:solidFill>
                  <a:srgbClr val="C00000"/>
                </a:solidFill>
                <a:effectLst/>
                <a:latin typeface="Calibri" panose="020F0502020204030204" pitchFamily="34" charset="0"/>
              </a:rPr>
              <a:t>20</a:t>
            </a:r>
            <a:r>
              <a:rPr lang="en-US" u="none" strike="noStrike" dirty="0">
                <a:solidFill>
                  <a:srgbClr val="C00000"/>
                </a:solidFill>
                <a:effectLst/>
                <a:latin typeface="Calibri" panose="020F0502020204030204" pitchFamily="34" charset="0"/>
              </a:rPr>
              <a:t> </a:t>
            </a:r>
            <a:r>
              <a:rPr lang="en-US" dirty="0">
                <a:solidFill>
                  <a:srgbClr val="C00000"/>
                </a:solidFill>
                <a:effectLst/>
                <a:latin typeface="Calibri" panose="020F0502020204030204" pitchFamily="34" charset="0"/>
              </a:rPr>
              <a:t>“So then, </a:t>
            </a:r>
            <a:r>
              <a:rPr lang="en-US" b="1" u="sng" dirty="0">
                <a:solidFill>
                  <a:srgbClr val="0000CC"/>
                </a:solidFill>
                <a:highlight>
                  <a:srgbClr val="FFFF00"/>
                </a:highlight>
                <a:latin typeface="Calibri" panose="020F0502020204030204" pitchFamily="34" charset="0"/>
                <a:cs typeface="Calibri" panose="020F0502020204030204" pitchFamily="34" charset="0"/>
              </a:rPr>
              <a:t>you will know them by their fruits</a:t>
            </a:r>
            <a:r>
              <a:rPr lang="en-US" b="1" dirty="0">
                <a:solidFill>
                  <a:srgbClr val="C00000"/>
                </a:solidFill>
                <a:effectLst/>
                <a:latin typeface="Calibri" panose="020F0502020204030204" pitchFamily="34" charset="0"/>
              </a:rPr>
              <a:t>. . . . </a:t>
            </a:r>
            <a:endParaRPr lang="en-US" sz="2600" b="1" dirty="0">
              <a:solidFill>
                <a:srgbClr val="C00000"/>
              </a:solidFill>
              <a:effectLst/>
            </a:endParaRPr>
          </a:p>
        </p:txBody>
      </p:sp>
      <p:pic>
        <p:nvPicPr>
          <p:cNvPr id="4" name="Picture 3">
            <a:extLst>
              <a:ext uri="{FF2B5EF4-FFF2-40B4-BE49-F238E27FC236}">
                <a16:creationId xmlns:a16="http://schemas.microsoft.com/office/drawing/2014/main" id="{01AEDB81-0EE5-ED0E-95A9-2EF3B47FE0E4}"/>
              </a:ext>
            </a:extLst>
          </p:cNvPr>
          <p:cNvPicPr>
            <a:picLocks noChangeAspect="1"/>
          </p:cNvPicPr>
          <p:nvPr/>
        </p:nvPicPr>
        <p:blipFill rotWithShape="1">
          <a:blip r:embed="rId4"/>
          <a:srcRect b="12500"/>
          <a:stretch/>
        </p:blipFill>
        <p:spPr>
          <a:xfrm>
            <a:off x="5011196" y="3733800"/>
            <a:ext cx="2169609" cy="1371600"/>
          </a:xfrm>
          <a:prstGeom prst="rect">
            <a:avLst/>
          </a:prstGeom>
        </p:spPr>
      </p:pic>
    </p:spTree>
    <p:extLst>
      <p:ext uri="{BB962C8B-B14F-4D97-AF65-F5344CB8AC3E}">
        <p14:creationId xmlns:p14="http://schemas.microsoft.com/office/powerpoint/2010/main" val="3243255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60" name="Rectangle 4">
            <a:extLst>
              <a:ext uri="{FF2B5EF4-FFF2-40B4-BE49-F238E27FC236}">
                <a16:creationId xmlns:a16="http://schemas.microsoft.com/office/drawing/2014/main" id="{944880C4-C045-06A1-28BE-54AF07D4A156}"/>
              </a:ext>
            </a:extLst>
          </p:cNvPr>
          <p:cNvSpPr>
            <a:spLocks noGrp="1" noChangeArrowheads="1"/>
          </p:cNvSpPr>
          <p:nvPr>
            <p:ph sz="half" idx="1"/>
          </p:nvPr>
        </p:nvSpPr>
        <p:spPr>
          <a:xfrm>
            <a:off x="609601" y="1842724"/>
            <a:ext cx="7467599" cy="2805475"/>
          </a:xfrm>
        </p:spPr>
        <p:txBody>
          <a:bodyPr/>
          <a:lstStyle/>
          <a:p>
            <a:pPr algn="just" eaLnBrk="1" hangingPunct="1">
              <a:lnSpc>
                <a:spcPct val="100000"/>
              </a:lnSpc>
            </a:pPr>
            <a:r>
              <a:rPr lang="en-US" altLang="en-US" dirty="0"/>
              <a:t>Just as good trees produce good fruit, so bad trees will produce bad fruit.  Good and bad fruit is determined </a:t>
            </a:r>
            <a:r>
              <a:rPr lang="en-US" altLang="en-US" b="1" u="sng" dirty="0">
                <a:solidFill>
                  <a:srgbClr val="0000CC"/>
                </a:solidFill>
                <a:latin typeface="Calibri" panose="020F0502020204030204" pitchFamily="34" charset="0"/>
                <a:cs typeface="Calibri" panose="020F0502020204030204" pitchFamily="34" charset="0"/>
              </a:rPr>
              <a:t>by the fruit’s source</a:t>
            </a:r>
            <a:r>
              <a:rPr lang="en-US" altLang="en-US" dirty="0">
                <a:solidFill>
                  <a:srgbClr val="0000FF"/>
                </a:solidFill>
              </a:rPr>
              <a:t>. </a:t>
            </a:r>
          </a:p>
          <a:p>
            <a:pPr algn="just" eaLnBrk="1" hangingPunct="1">
              <a:lnSpc>
                <a:spcPct val="100000"/>
              </a:lnSpc>
            </a:pPr>
            <a:r>
              <a:rPr lang="en-US" altLang="en-US" dirty="0"/>
              <a:t>BTW, the Law of Moses forbade cutting down good fruit trees, but not non-fruit bearing trees! (cf. </a:t>
            </a:r>
            <a:r>
              <a:rPr lang="en-US" dirty="0"/>
              <a:t>Deut. 20:20)</a:t>
            </a:r>
          </a:p>
        </p:txBody>
      </p:sp>
      <p:pic>
        <p:nvPicPr>
          <p:cNvPr id="94214" name="Picture 10">
            <a:extLst>
              <a:ext uri="{FF2B5EF4-FFF2-40B4-BE49-F238E27FC236}">
                <a16:creationId xmlns:a16="http://schemas.microsoft.com/office/drawing/2014/main" id="{C9F4FA75-03DC-D3B9-2FB8-2500A180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370" y="1981200"/>
            <a:ext cx="3331029" cy="41148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4">
            <a:extLst>
              <a:ext uri="{FF2B5EF4-FFF2-40B4-BE49-F238E27FC236}">
                <a16:creationId xmlns:a16="http://schemas.microsoft.com/office/drawing/2014/main" id="{A2B678F9-22C6-E259-14AA-D714732146F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0" name="Rectangle 2">
            <a:extLst>
              <a:ext uri="{FF2B5EF4-FFF2-40B4-BE49-F238E27FC236}">
                <a16:creationId xmlns:a16="http://schemas.microsoft.com/office/drawing/2014/main" id="{EC1DB53F-8397-85ED-9144-2B803051AE25}"/>
              </a:ext>
            </a:extLst>
          </p:cNvPr>
          <p:cNvSpPr txBox="1">
            <a:spLocks noChangeArrowheads="1"/>
          </p:cNvSpPr>
          <p:nvPr/>
        </p:nvSpPr>
        <p:spPr bwMode="auto">
          <a:xfrm>
            <a:off x="2209800" y="674854"/>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How can you tell wolves from sheep? </a:t>
            </a:r>
          </a:p>
          <a:p>
            <a:r>
              <a:rPr lang="en-US" altLang="en-US" sz="2400" b="1" dirty="0">
                <a:solidFill>
                  <a:srgbClr val="0000CC"/>
                </a:solidFill>
                <a:latin typeface="Calibri" panose="020F0502020204030204" pitchFamily="34" charset="0"/>
                <a:ea typeface="+mn-ea"/>
                <a:cs typeface="Calibri" panose="020F0502020204030204" pitchFamily="34" charset="0"/>
              </a:rPr>
              <a:t>Matthew 7:15-20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2286000"/>
          </a:xfrm>
        </p:spPr>
        <p:txBody>
          <a:bodyPr>
            <a:noAutofit/>
          </a:bodyPr>
          <a:lstStyle/>
          <a:p>
            <a:pPr marL="0" indent="0" algn="ctr">
              <a:lnSpc>
                <a:spcPct val="100000"/>
              </a:lnSpc>
              <a:spcBef>
                <a:spcPts val="0"/>
              </a:spcBef>
              <a:spcAft>
                <a:spcPts val="1200"/>
              </a:spcAft>
              <a:buNone/>
            </a:pPr>
            <a:r>
              <a:rPr lang="en-US" sz="3200" b="1" dirty="0">
                <a:solidFill>
                  <a:srgbClr val="0000CC"/>
                </a:solidFill>
              </a:rPr>
              <a:t>Deuteronomy 20:20</a:t>
            </a:r>
          </a:p>
          <a:p>
            <a:pPr marL="0" marR="0" indent="0" algn="just">
              <a:lnSpc>
                <a:spcPct val="100000"/>
              </a:lnSpc>
              <a:spcBef>
                <a:spcPts val="0"/>
              </a:spcBef>
              <a:spcAft>
                <a:spcPts val="1000"/>
              </a:spcAft>
              <a:buNone/>
            </a:pPr>
            <a:r>
              <a:rPr lang="en-US" dirty="0">
                <a:effectLst/>
                <a:latin typeface="Calibri" panose="020F0502020204030204" pitchFamily="34" charset="0"/>
              </a:rPr>
              <a:t>“Only the trees which you know are not fruit trees you shall destroy and cut down, that you may construct siegeworks against the city that is making war with you until it falls.” </a:t>
            </a:r>
          </a:p>
        </p:txBody>
      </p:sp>
      <p:pic>
        <p:nvPicPr>
          <p:cNvPr id="1026" name="Picture 2" descr="Seventy Orchards for Israel - Event - Congregation Tifereth Beth David  Jerusalem">
            <a:extLst>
              <a:ext uri="{FF2B5EF4-FFF2-40B4-BE49-F238E27FC236}">
                <a16:creationId xmlns:a16="http://schemas.microsoft.com/office/drawing/2014/main" id="{3D17AA20-6DA1-7346-31AF-C0C8DFDBF0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7358" y="2209800"/>
            <a:ext cx="4137285"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466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261" name="Picture 7">
            <a:extLst>
              <a:ext uri="{FF2B5EF4-FFF2-40B4-BE49-F238E27FC236}">
                <a16:creationId xmlns:a16="http://schemas.microsoft.com/office/drawing/2014/main" id="{2A2943FE-7D34-584C-F8BA-8FC60ABBC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79" r="20338"/>
          <a:stretch>
            <a:fillRect/>
          </a:stretch>
        </p:blipFill>
        <p:spPr bwMode="auto">
          <a:xfrm>
            <a:off x="1828800" y="1676400"/>
            <a:ext cx="2514600" cy="22098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pic>
        <p:nvPicPr>
          <p:cNvPr id="96262" name="Picture 8">
            <a:extLst>
              <a:ext uri="{FF2B5EF4-FFF2-40B4-BE49-F238E27FC236}">
                <a16:creationId xmlns:a16="http://schemas.microsoft.com/office/drawing/2014/main" id="{C1B3BDB6-B62E-1204-E9B9-7DB16CF026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76400"/>
            <a:ext cx="3048000" cy="22098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pic>
        <p:nvPicPr>
          <p:cNvPr id="96263" name="Picture 10">
            <a:extLst>
              <a:ext uri="{FF2B5EF4-FFF2-40B4-BE49-F238E27FC236}">
                <a16:creationId xmlns:a16="http://schemas.microsoft.com/office/drawing/2014/main" id="{3376745E-AD4E-0419-797B-6AD95023D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043" b="6474"/>
          <a:stretch>
            <a:fillRect/>
          </a:stretch>
        </p:blipFill>
        <p:spPr bwMode="auto">
          <a:xfrm>
            <a:off x="7848600" y="1676400"/>
            <a:ext cx="2514600" cy="22098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pic>
        <p:nvPicPr>
          <p:cNvPr id="96264" name="Picture 11">
            <a:extLst>
              <a:ext uri="{FF2B5EF4-FFF2-40B4-BE49-F238E27FC236}">
                <a16:creationId xmlns:a16="http://schemas.microsoft.com/office/drawing/2014/main" id="{61C023AC-35DA-BB60-0932-03EAEF346F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6744"/>
          <a:stretch>
            <a:fillRect/>
          </a:stretch>
        </p:blipFill>
        <p:spPr bwMode="auto">
          <a:xfrm>
            <a:off x="1828800" y="4114800"/>
            <a:ext cx="2514600" cy="25908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pic>
        <p:nvPicPr>
          <p:cNvPr id="96265" name="Picture 12">
            <a:extLst>
              <a:ext uri="{FF2B5EF4-FFF2-40B4-BE49-F238E27FC236}">
                <a16:creationId xmlns:a16="http://schemas.microsoft.com/office/drawing/2014/main" id="{A5558B24-1ECF-CE3F-798E-5FAA330055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9018" r="9618" b="15594"/>
          <a:stretch>
            <a:fillRect/>
          </a:stretch>
        </p:blipFill>
        <p:spPr bwMode="auto">
          <a:xfrm>
            <a:off x="7848600" y="4114800"/>
            <a:ext cx="2514600" cy="2590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96266" name="Picture 13">
            <a:extLst>
              <a:ext uri="{FF2B5EF4-FFF2-40B4-BE49-F238E27FC236}">
                <a16:creationId xmlns:a16="http://schemas.microsoft.com/office/drawing/2014/main" id="{216766C0-8901-00B0-518A-3090754E84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30612"/>
          <a:stretch>
            <a:fillRect/>
          </a:stretch>
        </p:blipFill>
        <p:spPr bwMode="auto">
          <a:xfrm>
            <a:off x="4572000" y="4114800"/>
            <a:ext cx="3048000" cy="25908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4">
            <a:extLst>
              <a:ext uri="{FF2B5EF4-FFF2-40B4-BE49-F238E27FC236}">
                <a16:creationId xmlns:a16="http://schemas.microsoft.com/office/drawing/2014/main" id="{B2218903-A519-8EB2-9747-FE8613D2F08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2" name="Rectangle 2">
            <a:extLst>
              <a:ext uri="{FF2B5EF4-FFF2-40B4-BE49-F238E27FC236}">
                <a16:creationId xmlns:a16="http://schemas.microsoft.com/office/drawing/2014/main" id="{7B5D3253-D980-A8F3-81D3-E0BDD74001FF}"/>
              </a:ext>
            </a:extLst>
          </p:cNvPr>
          <p:cNvSpPr txBox="1">
            <a:spLocks noChangeArrowheads="1"/>
          </p:cNvSpPr>
          <p:nvPr/>
        </p:nvSpPr>
        <p:spPr bwMode="auto">
          <a:xfrm>
            <a:off x="2209800" y="674854"/>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Gates, wolves, sheep &amp; fruit  </a:t>
            </a:r>
          </a:p>
          <a:p>
            <a:r>
              <a:rPr lang="en-US" altLang="en-US" sz="2400" b="1" dirty="0">
                <a:solidFill>
                  <a:srgbClr val="0000CC"/>
                </a:solidFill>
                <a:latin typeface="Calibri" panose="020F0502020204030204" pitchFamily="34" charset="0"/>
                <a:ea typeface="+mn-ea"/>
                <a:cs typeface="Calibri" panose="020F0502020204030204" pitchFamily="34" charset="0"/>
              </a:rPr>
              <a:t>Matthew 7:13-20</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7" name="Rectangle 3">
            <a:extLst>
              <a:ext uri="{FF2B5EF4-FFF2-40B4-BE49-F238E27FC236}">
                <a16:creationId xmlns:a16="http://schemas.microsoft.com/office/drawing/2014/main" id="{5BA284E1-DA7D-3D8D-007E-AF5A2DFD2A0B}"/>
              </a:ext>
            </a:extLst>
          </p:cNvPr>
          <p:cNvSpPr>
            <a:spLocks noGrp="1" noChangeArrowheads="1"/>
          </p:cNvSpPr>
          <p:nvPr>
            <p:ph sz="half" idx="1"/>
          </p:nvPr>
        </p:nvSpPr>
        <p:spPr>
          <a:xfrm>
            <a:off x="609600" y="1828800"/>
            <a:ext cx="10820400" cy="990600"/>
          </a:xfrm>
        </p:spPr>
        <p:txBody>
          <a:bodyPr/>
          <a:lstStyle/>
          <a:p>
            <a:pPr eaLnBrk="1" hangingPunct="1">
              <a:lnSpc>
                <a:spcPct val="100000"/>
              </a:lnSpc>
            </a:pPr>
            <a:r>
              <a:rPr lang="en-US" altLang="en-US" dirty="0"/>
              <a:t>False prophets, who are the wolves, will point an Israelite to the wrong gate – </a:t>
            </a:r>
            <a:r>
              <a:rPr lang="en-US" altLang="en-US" b="1" i="1" dirty="0">
                <a:solidFill>
                  <a:srgbClr val="0000CC"/>
                </a:solidFill>
                <a:latin typeface="Calibri" panose="020F0502020204030204" pitchFamily="34" charset="0"/>
                <a:cs typeface="Calibri" panose="020F0502020204030204" pitchFamily="34" charset="0"/>
              </a:rPr>
              <a:t>the wide one</a:t>
            </a:r>
            <a:r>
              <a:rPr lang="en-US" altLang="en-US" i="1" dirty="0"/>
              <a:t>. </a:t>
            </a:r>
            <a:r>
              <a:rPr lang="en-US" dirty="0"/>
              <a:t>And the wrong way – </a:t>
            </a:r>
            <a:r>
              <a:rPr lang="en-US" b="1" i="1" dirty="0">
                <a:solidFill>
                  <a:srgbClr val="0000CC"/>
                </a:solidFill>
                <a:latin typeface="Calibri" panose="020F0502020204030204" pitchFamily="34" charset="0"/>
                <a:cs typeface="Calibri" panose="020F0502020204030204" pitchFamily="34" charset="0"/>
              </a:rPr>
              <a:t>the broad one</a:t>
            </a:r>
            <a:r>
              <a:rPr lang="en-US" i="1" dirty="0"/>
              <a:t>!</a:t>
            </a:r>
            <a:endParaRPr lang="en-US" altLang="en-US" i="1" dirty="0"/>
          </a:p>
        </p:txBody>
      </p:sp>
      <p:sp>
        <p:nvSpPr>
          <p:cNvPr id="9" name="Text Box 4">
            <a:extLst>
              <a:ext uri="{FF2B5EF4-FFF2-40B4-BE49-F238E27FC236}">
                <a16:creationId xmlns:a16="http://schemas.microsoft.com/office/drawing/2014/main" id="{412EC239-D6BE-708C-56A3-20D9AB2A41C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0" name="Rectangle 2">
            <a:extLst>
              <a:ext uri="{FF2B5EF4-FFF2-40B4-BE49-F238E27FC236}">
                <a16:creationId xmlns:a16="http://schemas.microsoft.com/office/drawing/2014/main" id="{AAF6A5E6-743E-F7A0-7CEE-5727C4852261}"/>
              </a:ext>
            </a:extLst>
          </p:cNvPr>
          <p:cNvSpPr txBox="1">
            <a:spLocks noChangeArrowheads="1"/>
          </p:cNvSpPr>
          <p:nvPr/>
        </p:nvSpPr>
        <p:spPr bwMode="auto">
          <a:xfrm>
            <a:off x="2209800" y="674854"/>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Gates, wolves, sheep &amp; fruit  </a:t>
            </a:r>
          </a:p>
          <a:p>
            <a:r>
              <a:rPr lang="en-US" altLang="en-US" sz="2400" b="1" dirty="0">
                <a:solidFill>
                  <a:srgbClr val="0000CC"/>
                </a:solidFill>
                <a:latin typeface="Calibri" panose="020F0502020204030204" pitchFamily="34" charset="0"/>
                <a:ea typeface="+mn-ea"/>
                <a:cs typeface="Calibri" panose="020F0502020204030204" pitchFamily="34" charset="0"/>
              </a:rPr>
              <a:t>Matthew 7:13-20</a:t>
            </a:r>
          </a:p>
        </p:txBody>
      </p:sp>
      <p:pic>
        <p:nvPicPr>
          <p:cNvPr id="3" name="Picture 2">
            <a:extLst>
              <a:ext uri="{FF2B5EF4-FFF2-40B4-BE49-F238E27FC236}">
                <a16:creationId xmlns:a16="http://schemas.microsoft.com/office/drawing/2014/main" id="{1C3C1EDD-B1A9-65A5-719A-9EBC8F610DE4}"/>
              </a:ext>
            </a:extLst>
          </p:cNvPr>
          <p:cNvPicPr>
            <a:picLocks noChangeAspect="1"/>
          </p:cNvPicPr>
          <p:nvPr/>
        </p:nvPicPr>
        <p:blipFill>
          <a:blip r:embed="rId3"/>
          <a:stretch>
            <a:fillRect/>
          </a:stretch>
        </p:blipFill>
        <p:spPr>
          <a:xfrm>
            <a:off x="2584590" y="2895600"/>
            <a:ext cx="7022820" cy="36576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17526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Matthew 7:13</a:t>
            </a:r>
          </a:p>
          <a:p>
            <a:pPr marL="0" marR="0" indent="0" algn="just">
              <a:lnSpc>
                <a:spcPct val="100000"/>
              </a:lnSpc>
              <a:spcBef>
                <a:spcPts val="0"/>
              </a:spcBef>
              <a:spcAft>
                <a:spcPts val="0"/>
              </a:spcAft>
              <a:buNone/>
            </a:pPr>
            <a:r>
              <a:rPr lang="en-US" b="1" u="none" strike="noStrike" baseline="30000" dirty="0">
                <a:solidFill>
                  <a:srgbClr val="C00000"/>
                </a:solidFill>
                <a:effectLst/>
                <a:highlight>
                  <a:srgbClr val="FFFF00"/>
                </a:highlight>
                <a:latin typeface="Calibri" panose="020F0502020204030204" pitchFamily="34" charset="0"/>
              </a:rPr>
              <a:t>13</a:t>
            </a:r>
            <a:r>
              <a:rPr lang="en-US" b="1" u="none" strike="noStrike" dirty="0">
                <a:solidFill>
                  <a:srgbClr val="C00000"/>
                </a:solidFill>
                <a:effectLst/>
                <a:highlight>
                  <a:srgbClr val="FFFF00"/>
                </a:highlight>
                <a:latin typeface="Calibri" panose="020F0502020204030204" pitchFamily="34" charset="0"/>
              </a:rPr>
              <a:t> </a:t>
            </a:r>
            <a:r>
              <a:rPr lang="en-US" b="1" dirty="0">
                <a:solidFill>
                  <a:srgbClr val="C00000"/>
                </a:solidFill>
                <a:effectLst/>
                <a:highlight>
                  <a:srgbClr val="FFFF00"/>
                </a:highlight>
                <a:latin typeface="Calibri" panose="020F0502020204030204" pitchFamily="34" charset="0"/>
              </a:rPr>
              <a:t>“…the gate is wide and the way is broad that leads to </a:t>
            </a:r>
            <a:r>
              <a:rPr lang="en-US" b="1" u="sng" dirty="0">
                <a:solidFill>
                  <a:srgbClr val="0000CC"/>
                </a:solidFill>
                <a:highlight>
                  <a:srgbClr val="FFFF00"/>
                </a:highlight>
              </a:rPr>
              <a:t>[the] destruction</a:t>
            </a:r>
            <a:r>
              <a:rPr lang="en-US" b="1" dirty="0">
                <a:solidFill>
                  <a:srgbClr val="C00000"/>
                </a:solidFill>
                <a:effectLst/>
                <a:highlight>
                  <a:srgbClr val="FFFF00"/>
                </a:highlight>
                <a:latin typeface="Calibri" panose="020F0502020204030204" pitchFamily="34" charset="0"/>
              </a:rPr>
              <a:t>, and there are many who enter through it.” </a:t>
            </a:r>
            <a:endParaRPr lang="en-US" sz="2600" b="1" dirty="0">
              <a:solidFill>
                <a:srgbClr val="C00000"/>
              </a:solidFill>
              <a:effectLst/>
            </a:endParaRPr>
          </a:p>
        </p:txBody>
      </p:sp>
      <p:pic>
        <p:nvPicPr>
          <p:cNvPr id="3" name="Picture 2">
            <a:extLst>
              <a:ext uri="{FF2B5EF4-FFF2-40B4-BE49-F238E27FC236}">
                <a16:creationId xmlns:a16="http://schemas.microsoft.com/office/drawing/2014/main" id="{C6E1571E-220B-11AA-9C59-45BAC13FF9D5}"/>
              </a:ext>
            </a:extLst>
          </p:cNvPr>
          <p:cNvPicPr>
            <a:picLocks noChangeAspect="1"/>
          </p:cNvPicPr>
          <p:nvPr/>
        </p:nvPicPr>
        <p:blipFill>
          <a:blip r:embed="rId4"/>
          <a:stretch>
            <a:fillRect/>
          </a:stretch>
        </p:blipFill>
        <p:spPr>
          <a:xfrm>
            <a:off x="2584590" y="1600200"/>
            <a:ext cx="7022820" cy="3657600"/>
          </a:xfrm>
          <a:prstGeom prst="rect">
            <a:avLst/>
          </a:prstGeom>
        </p:spPr>
      </p:pic>
    </p:spTree>
    <p:extLst>
      <p:ext uri="{BB962C8B-B14F-4D97-AF65-F5344CB8AC3E}">
        <p14:creationId xmlns:p14="http://schemas.microsoft.com/office/powerpoint/2010/main" val="6752454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5" name="Rectangle 4">
            <a:extLst>
              <a:ext uri="{FF2B5EF4-FFF2-40B4-BE49-F238E27FC236}">
                <a16:creationId xmlns:a16="http://schemas.microsoft.com/office/drawing/2014/main" id="{09959C5D-C407-6D45-2256-517E2485F37D}"/>
              </a:ext>
            </a:extLst>
          </p:cNvPr>
          <p:cNvSpPr>
            <a:spLocks noGrp="1" noChangeArrowheads="1"/>
          </p:cNvSpPr>
          <p:nvPr>
            <p:ph sz="half" idx="1"/>
          </p:nvPr>
        </p:nvSpPr>
        <p:spPr>
          <a:xfrm>
            <a:off x="642144" y="1828800"/>
            <a:ext cx="10907712" cy="1143000"/>
          </a:xfrm>
        </p:spPr>
        <p:txBody>
          <a:bodyPr/>
          <a:lstStyle/>
          <a:p>
            <a:pPr algn="just" eaLnBrk="1" hangingPunct="1">
              <a:lnSpc>
                <a:spcPct val="100000"/>
              </a:lnSpc>
              <a:spcBef>
                <a:spcPts val="0"/>
              </a:spcBef>
              <a:spcAft>
                <a:spcPts val="1200"/>
              </a:spcAft>
            </a:pPr>
            <a:r>
              <a:rPr lang="en-US" altLang="en-US" dirty="0"/>
              <a:t>By contrast, a true prophet among them would point them to the right gate – </a:t>
            </a:r>
            <a:r>
              <a:rPr lang="en-US" altLang="en-US" i="1" dirty="0"/>
              <a:t>the narrow one that leads to the Life.  </a:t>
            </a:r>
          </a:p>
        </p:txBody>
      </p:sp>
      <p:sp>
        <p:nvSpPr>
          <p:cNvPr id="9" name="Text Box 4">
            <a:extLst>
              <a:ext uri="{FF2B5EF4-FFF2-40B4-BE49-F238E27FC236}">
                <a16:creationId xmlns:a16="http://schemas.microsoft.com/office/drawing/2014/main" id="{BD4E0035-AA8C-A6F7-A3BC-33B32004828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0" name="Rectangle 2">
            <a:extLst>
              <a:ext uri="{FF2B5EF4-FFF2-40B4-BE49-F238E27FC236}">
                <a16:creationId xmlns:a16="http://schemas.microsoft.com/office/drawing/2014/main" id="{3ED9098E-EFD9-5E97-0CD0-C7C71FE5FEE8}"/>
              </a:ext>
            </a:extLst>
          </p:cNvPr>
          <p:cNvSpPr txBox="1">
            <a:spLocks noChangeArrowheads="1"/>
          </p:cNvSpPr>
          <p:nvPr/>
        </p:nvSpPr>
        <p:spPr bwMode="auto">
          <a:xfrm>
            <a:off x="2209800" y="674854"/>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Gates, wolves, sheep &amp; fruit  </a:t>
            </a:r>
          </a:p>
          <a:p>
            <a:r>
              <a:rPr lang="en-US" altLang="en-US" sz="2400" b="1" dirty="0">
                <a:solidFill>
                  <a:srgbClr val="0000CC"/>
                </a:solidFill>
                <a:latin typeface="Calibri" panose="020F0502020204030204" pitchFamily="34" charset="0"/>
                <a:ea typeface="+mn-ea"/>
                <a:cs typeface="Calibri" panose="020F0502020204030204" pitchFamily="34" charset="0"/>
              </a:rPr>
              <a:t>Matthew 7:13-20</a:t>
            </a:r>
          </a:p>
        </p:txBody>
      </p:sp>
      <p:pic>
        <p:nvPicPr>
          <p:cNvPr id="5" name="Picture 4">
            <a:extLst>
              <a:ext uri="{FF2B5EF4-FFF2-40B4-BE49-F238E27FC236}">
                <a16:creationId xmlns:a16="http://schemas.microsoft.com/office/drawing/2014/main" id="{57D86AB9-0D56-3951-6643-4F3461018FDB}"/>
              </a:ext>
            </a:extLst>
          </p:cNvPr>
          <p:cNvPicPr>
            <a:picLocks noChangeAspect="1"/>
          </p:cNvPicPr>
          <p:nvPr/>
        </p:nvPicPr>
        <p:blipFill>
          <a:blip r:embed="rId3"/>
          <a:stretch>
            <a:fillRect/>
          </a:stretch>
        </p:blipFill>
        <p:spPr>
          <a:xfrm>
            <a:off x="1215729" y="2968455"/>
            <a:ext cx="9760542" cy="343234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599" y="1542396"/>
            <a:ext cx="10972802" cy="3108543"/>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1" i="1"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1952625" y="228601"/>
            <a:ext cx="8286750" cy="126188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599" y="76200"/>
            <a:ext cx="828881" cy="1097280"/>
          </a:xfrm>
          <a:prstGeom prst="rect">
            <a:avLst/>
          </a:prstGeom>
          <a:ln>
            <a:solidFill>
              <a:schemeClr val="tx1"/>
            </a:solidFill>
          </a:ln>
        </p:spPr>
      </p:pic>
      <p:sp>
        <p:nvSpPr>
          <p:cNvPr id="3" name="Rectangle 2">
            <a:extLst>
              <a:ext uri="{FF2B5EF4-FFF2-40B4-BE49-F238E27FC236}">
                <a16:creationId xmlns:a16="http://schemas.microsoft.com/office/drawing/2014/main" id="{33853642-A630-4A84-ACDC-B8FA91DD4EA7}"/>
              </a:ext>
            </a:extLst>
          </p:cNvPr>
          <p:cNvSpPr/>
          <p:nvPr/>
        </p:nvSpPr>
        <p:spPr>
          <a:xfrm>
            <a:off x="2019300" y="6400800"/>
            <a:ext cx="81534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PDF Download Here</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https://archive.org/details/Romans_Verse_By_Verse-NewellWR</a:t>
            </a:r>
          </a:p>
        </p:txBody>
      </p:sp>
    </p:spTree>
    <p:extLst>
      <p:ext uri="{BB962C8B-B14F-4D97-AF65-F5344CB8AC3E}">
        <p14:creationId xmlns:p14="http://schemas.microsoft.com/office/powerpoint/2010/main" val="3201918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C306B772-B39A-8A96-303D-7B5E694AC14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8" name="Rectangle 2">
            <a:extLst>
              <a:ext uri="{FF2B5EF4-FFF2-40B4-BE49-F238E27FC236}">
                <a16:creationId xmlns:a16="http://schemas.microsoft.com/office/drawing/2014/main" id="{DF153FC7-2F68-3A0C-F83E-40505EEECF7C}"/>
              </a:ext>
            </a:extLst>
          </p:cNvPr>
          <p:cNvSpPr txBox="1">
            <a:spLocks noChangeArrowheads="1"/>
          </p:cNvSpPr>
          <p:nvPr/>
        </p:nvSpPr>
        <p:spPr bwMode="auto">
          <a:xfrm>
            <a:off x="2209800" y="674854"/>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Gates, wolves, sheep &amp; fruit  </a:t>
            </a:r>
          </a:p>
          <a:p>
            <a:r>
              <a:rPr lang="en-US" altLang="en-US" sz="2400" b="1" dirty="0">
                <a:solidFill>
                  <a:srgbClr val="0000CC"/>
                </a:solidFill>
                <a:latin typeface="Calibri" panose="020F0502020204030204" pitchFamily="34" charset="0"/>
                <a:ea typeface="+mn-ea"/>
                <a:cs typeface="Calibri" panose="020F0502020204030204" pitchFamily="34" charset="0"/>
              </a:rPr>
              <a:t>Matthew 7:13-20</a:t>
            </a:r>
          </a:p>
        </p:txBody>
      </p:sp>
      <p:sp>
        <p:nvSpPr>
          <p:cNvPr id="2" name="Rectangle 4">
            <a:extLst>
              <a:ext uri="{FF2B5EF4-FFF2-40B4-BE49-F238E27FC236}">
                <a16:creationId xmlns:a16="http://schemas.microsoft.com/office/drawing/2014/main" id="{49D198EF-B235-78BD-4D74-DB25A990E8E8}"/>
              </a:ext>
            </a:extLst>
          </p:cNvPr>
          <p:cNvSpPr>
            <a:spLocks noGrp="1" noChangeArrowheads="1"/>
          </p:cNvSpPr>
          <p:nvPr>
            <p:ph sz="half" idx="1"/>
          </p:nvPr>
        </p:nvSpPr>
        <p:spPr>
          <a:xfrm>
            <a:off x="642144" y="1828800"/>
            <a:ext cx="10907712" cy="1143000"/>
          </a:xfrm>
        </p:spPr>
        <p:txBody>
          <a:bodyPr/>
          <a:lstStyle/>
          <a:p>
            <a:pPr algn="just" eaLnBrk="1" hangingPunct="1">
              <a:lnSpc>
                <a:spcPct val="100000"/>
              </a:lnSpc>
              <a:spcBef>
                <a:spcPts val="0"/>
              </a:spcBef>
              <a:spcAft>
                <a:spcPts val="1200"/>
              </a:spcAft>
            </a:pPr>
            <a:r>
              <a:rPr lang="en-US" altLang="en-US" dirty="0"/>
              <a:t>False prophets will not only point people to the wrong gate, but will end up going  in themselves, to their own destruction.</a:t>
            </a:r>
          </a:p>
        </p:txBody>
      </p:sp>
      <p:pic>
        <p:nvPicPr>
          <p:cNvPr id="4" name="Picture 3">
            <a:extLst>
              <a:ext uri="{FF2B5EF4-FFF2-40B4-BE49-F238E27FC236}">
                <a16:creationId xmlns:a16="http://schemas.microsoft.com/office/drawing/2014/main" id="{1A16FA82-F58A-D247-500B-01B7916C16E8}"/>
              </a:ext>
            </a:extLst>
          </p:cNvPr>
          <p:cNvPicPr>
            <a:picLocks noChangeAspect="1"/>
          </p:cNvPicPr>
          <p:nvPr/>
        </p:nvPicPr>
        <p:blipFill>
          <a:blip r:embed="rId3"/>
          <a:stretch>
            <a:fillRect/>
          </a:stretch>
        </p:blipFill>
        <p:spPr>
          <a:xfrm>
            <a:off x="2288718" y="2816015"/>
            <a:ext cx="7614564" cy="388958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1" name="Rectangle 3">
            <a:extLst>
              <a:ext uri="{FF2B5EF4-FFF2-40B4-BE49-F238E27FC236}">
                <a16:creationId xmlns:a16="http://schemas.microsoft.com/office/drawing/2014/main" id="{AB9CC7D3-50AD-AA55-7A90-B5C7DEBC6CBE}"/>
              </a:ext>
            </a:extLst>
          </p:cNvPr>
          <p:cNvSpPr>
            <a:spLocks noGrp="1" noChangeArrowheads="1"/>
          </p:cNvSpPr>
          <p:nvPr>
            <p:ph sz="half" idx="1"/>
          </p:nvPr>
        </p:nvSpPr>
        <p:spPr>
          <a:xfrm>
            <a:off x="609600" y="1828800"/>
            <a:ext cx="10972800" cy="1447800"/>
          </a:xfrm>
        </p:spPr>
        <p:txBody>
          <a:bodyPr/>
          <a:lstStyle/>
          <a:p>
            <a:pPr algn="just" eaLnBrk="1" hangingPunct="1">
              <a:lnSpc>
                <a:spcPct val="100000"/>
              </a:lnSpc>
              <a:spcBef>
                <a:spcPts val="0"/>
              </a:spcBef>
              <a:spcAft>
                <a:spcPts val="1200"/>
              </a:spcAft>
            </a:pPr>
            <a:r>
              <a:rPr lang="en-US" altLang="en-US" dirty="0"/>
              <a:t>Jesus warned the Israelites, under Law, about </a:t>
            </a:r>
            <a:r>
              <a:rPr lang="en-US" altLang="en-US" b="1" u="sng" dirty="0">
                <a:solidFill>
                  <a:srgbClr val="0000CC"/>
                </a:solidFill>
                <a:latin typeface="Calibri" panose="020F0502020204030204" pitchFamily="34" charset="0"/>
                <a:cs typeface="Calibri" panose="020F0502020204030204" pitchFamily="34" charset="0"/>
              </a:rPr>
              <a:t>false prophets</a:t>
            </a:r>
            <a:r>
              <a:rPr lang="en-US" altLang="en-US" dirty="0"/>
              <a:t>, but for us in the Body of Christ, the primary warning is against </a:t>
            </a:r>
            <a:r>
              <a:rPr lang="en-US" altLang="en-US" b="1" u="sng" dirty="0">
                <a:solidFill>
                  <a:srgbClr val="0000CC"/>
                </a:solidFill>
                <a:latin typeface="Calibri" panose="020F0502020204030204" pitchFamily="34" charset="0"/>
                <a:cs typeface="Calibri" panose="020F0502020204030204" pitchFamily="34" charset="0"/>
              </a:rPr>
              <a:t>false teachers</a:t>
            </a:r>
            <a:r>
              <a:rPr lang="en-US" altLang="en-US" dirty="0"/>
              <a:t>, (cf. 2 Peter 2:1; 3:17-18; Eph. 4:14).  </a:t>
            </a:r>
          </a:p>
        </p:txBody>
      </p:sp>
      <p:pic>
        <p:nvPicPr>
          <p:cNvPr id="104455" name="Picture 10">
            <a:extLst>
              <a:ext uri="{FF2B5EF4-FFF2-40B4-BE49-F238E27FC236}">
                <a16:creationId xmlns:a16="http://schemas.microsoft.com/office/drawing/2014/main" id="{D369D054-34E1-D809-26C2-68C0C7BC1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667" r="12000"/>
          <a:stretch>
            <a:fillRect/>
          </a:stretch>
        </p:blipFill>
        <p:spPr bwMode="auto">
          <a:xfrm>
            <a:off x="4446541" y="3509964"/>
            <a:ext cx="4849859"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4456" name="Picture 12">
            <a:extLst>
              <a:ext uri="{FF2B5EF4-FFF2-40B4-BE49-F238E27FC236}">
                <a16:creationId xmlns:a16="http://schemas.microsoft.com/office/drawing/2014/main" id="{0000D1B0-2139-B8D5-0516-A4C49A177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99" t="23334" r="10001" b="12666"/>
          <a:stretch>
            <a:fillRect/>
          </a:stretch>
        </p:blipFill>
        <p:spPr bwMode="auto">
          <a:xfrm>
            <a:off x="567497" y="3517901"/>
            <a:ext cx="3394903"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 Box 4">
            <a:extLst>
              <a:ext uri="{FF2B5EF4-FFF2-40B4-BE49-F238E27FC236}">
                <a16:creationId xmlns:a16="http://schemas.microsoft.com/office/drawing/2014/main" id="{AA5F2621-9EC9-A45F-9D06-07968DB202F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0" name="Rectangle 2">
            <a:extLst>
              <a:ext uri="{FF2B5EF4-FFF2-40B4-BE49-F238E27FC236}">
                <a16:creationId xmlns:a16="http://schemas.microsoft.com/office/drawing/2014/main" id="{380EBA20-B3B2-C880-C7EA-68A51403EA2C}"/>
              </a:ext>
            </a:extLst>
          </p:cNvPr>
          <p:cNvSpPr txBox="1">
            <a:spLocks noChangeArrowheads="1"/>
          </p:cNvSpPr>
          <p:nvPr/>
        </p:nvSpPr>
        <p:spPr bwMode="auto">
          <a:xfrm>
            <a:off x="2209800" y="674854"/>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False Prophets to False Teachers  </a:t>
            </a:r>
          </a:p>
          <a:p>
            <a:r>
              <a:rPr lang="en-US" altLang="en-US" sz="2400" b="1" dirty="0">
                <a:solidFill>
                  <a:srgbClr val="0000CC"/>
                </a:solidFill>
                <a:latin typeface="Calibri" panose="020F0502020204030204" pitchFamily="34" charset="0"/>
                <a:ea typeface="+mn-ea"/>
                <a:cs typeface="Calibri" panose="020F0502020204030204" pitchFamily="34" charset="0"/>
              </a:rPr>
              <a:t>Matthew 7:15-20</a:t>
            </a:r>
          </a:p>
        </p:txBody>
      </p:sp>
      <p:pic>
        <p:nvPicPr>
          <p:cNvPr id="2" name="Picture 1">
            <a:extLst>
              <a:ext uri="{FF2B5EF4-FFF2-40B4-BE49-F238E27FC236}">
                <a16:creationId xmlns:a16="http://schemas.microsoft.com/office/drawing/2014/main" id="{AA546165-1635-FE55-4FDB-298861BB5AAE}"/>
              </a:ext>
            </a:extLst>
          </p:cNvPr>
          <p:cNvPicPr>
            <a:picLocks noChangeAspect="1"/>
          </p:cNvPicPr>
          <p:nvPr/>
        </p:nvPicPr>
        <p:blipFill>
          <a:blip r:embed="rId5"/>
          <a:stretch>
            <a:fillRect/>
          </a:stretch>
        </p:blipFill>
        <p:spPr>
          <a:xfrm>
            <a:off x="9796530" y="3505200"/>
            <a:ext cx="170967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2667000"/>
          </a:xfrm>
        </p:spPr>
        <p:txBody>
          <a:bodyPr>
            <a:noAutofit/>
          </a:bodyPr>
          <a:lstStyle/>
          <a:p>
            <a:pPr marL="0" indent="0" algn="ctr">
              <a:lnSpc>
                <a:spcPct val="100000"/>
              </a:lnSpc>
              <a:spcBef>
                <a:spcPts val="0"/>
              </a:spcBef>
              <a:spcAft>
                <a:spcPts val="1200"/>
              </a:spcAft>
              <a:buNone/>
            </a:pPr>
            <a:r>
              <a:rPr lang="en-US" sz="3200" b="1" dirty="0">
                <a:solidFill>
                  <a:srgbClr val="0000CC"/>
                </a:solidFill>
              </a:rPr>
              <a:t>2 Peter 2:1</a:t>
            </a:r>
          </a:p>
          <a:p>
            <a:pPr marL="0" marR="0" indent="0" algn="just">
              <a:lnSpc>
                <a:spcPct val="100000"/>
              </a:lnSpc>
              <a:spcBef>
                <a:spcPts val="0"/>
              </a:spcBef>
              <a:spcAft>
                <a:spcPts val="1000"/>
              </a:spcAft>
              <a:buNone/>
            </a:pPr>
            <a:r>
              <a:rPr lang="en-US" dirty="0">
                <a:effectLst/>
              </a:rPr>
              <a:t>But </a:t>
            </a:r>
            <a:r>
              <a:rPr lang="en-US" b="1" u="sng" dirty="0">
                <a:solidFill>
                  <a:srgbClr val="9900FF"/>
                </a:solidFill>
              </a:rPr>
              <a:t>false prophets</a:t>
            </a:r>
            <a:r>
              <a:rPr lang="en-US" dirty="0">
                <a:effectLst/>
              </a:rPr>
              <a:t> also arose among the people </a:t>
            </a:r>
            <a:r>
              <a:rPr lang="en-US" b="1" dirty="0">
                <a:solidFill>
                  <a:srgbClr val="0000CC"/>
                </a:solidFill>
              </a:rPr>
              <a:t>[Israel]</a:t>
            </a:r>
            <a:r>
              <a:rPr lang="en-US" dirty="0">
                <a:effectLst/>
              </a:rPr>
              <a:t>, just as </a:t>
            </a:r>
            <a:r>
              <a:rPr lang="en-US" b="1" dirty="0">
                <a:solidFill>
                  <a:srgbClr val="0000CC"/>
                </a:solidFill>
              </a:rPr>
              <a:t>there will also be </a:t>
            </a:r>
            <a:r>
              <a:rPr lang="en-US" b="1" u="sng" dirty="0">
                <a:solidFill>
                  <a:srgbClr val="9900FF"/>
                </a:solidFill>
              </a:rPr>
              <a:t>false teachers</a:t>
            </a:r>
            <a:r>
              <a:rPr lang="en-US" b="1" dirty="0">
                <a:solidFill>
                  <a:srgbClr val="0000CC"/>
                </a:solidFill>
              </a:rPr>
              <a:t> among you [the Body of Christ]</a:t>
            </a:r>
            <a:r>
              <a:rPr lang="en-US" dirty="0">
                <a:effectLst/>
              </a:rPr>
              <a:t>, who will secretly introduce destructive heresies </a:t>
            </a:r>
            <a:r>
              <a:rPr lang="en-US" b="1" dirty="0">
                <a:solidFill>
                  <a:srgbClr val="0000CC"/>
                </a:solidFill>
              </a:rPr>
              <a:t>[divisive teachings]</a:t>
            </a:r>
            <a:r>
              <a:rPr lang="en-US" dirty="0">
                <a:effectLst/>
              </a:rPr>
              <a:t>, even denying the Master who bought them, bringing swift destruction upon themselves. </a:t>
            </a:r>
          </a:p>
        </p:txBody>
      </p:sp>
      <p:pic>
        <p:nvPicPr>
          <p:cNvPr id="3" name="Picture 2">
            <a:extLst>
              <a:ext uri="{FF2B5EF4-FFF2-40B4-BE49-F238E27FC236}">
                <a16:creationId xmlns:a16="http://schemas.microsoft.com/office/drawing/2014/main" id="{AC1AED81-D146-3A5C-D3E9-3D349294CE59}"/>
              </a:ext>
            </a:extLst>
          </p:cNvPr>
          <p:cNvPicPr>
            <a:picLocks noChangeAspect="1"/>
          </p:cNvPicPr>
          <p:nvPr/>
        </p:nvPicPr>
        <p:blipFill>
          <a:blip r:embed="rId4"/>
          <a:stretch>
            <a:fillRect/>
          </a:stretch>
        </p:blipFill>
        <p:spPr>
          <a:xfrm>
            <a:off x="1649216" y="2560320"/>
            <a:ext cx="8893568" cy="2377440"/>
          </a:xfrm>
          <a:prstGeom prst="rect">
            <a:avLst/>
          </a:prstGeom>
        </p:spPr>
      </p:pic>
    </p:spTree>
    <p:extLst>
      <p:ext uri="{BB962C8B-B14F-4D97-AF65-F5344CB8AC3E}">
        <p14:creationId xmlns:p14="http://schemas.microsoft.com/office/powerpoint/2010/main" val="1358949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2667000"/>
          </a:xfrm>
        </p:spPr>
        <p:txBody>
          <a:bodyPr>
            <a:noAutofit/>
          </a:bodyPr>
          <a:lstStyle/>
          <a:p>
            <a:pPr marL="0" indent="0" algn="ctr">
              <a:lnSpc>
                <a:spcPct val="100000"/>
              </a:lnSpc>
              <a:spcBef>
                <a:spcPts val="0"/>
              </a:spcBef>
              <a:spcAft>
                <a:spcPts val="1200"/>
              </a:spcAft>
              <a:buNone/>
            </a:pPr>
            <a:r>
              <a:rPr lang="en-US" sz="3200" b="1" dirty="0">
                <a:solidFill>
                  <a:srgbClr val="0000CC"/>
                </a:solidFill>
              </a:rPr>
              <a:t>2 Peter 3:17-18</a:t>
            </a:r>
          </a:p>
          <a:p>
            <a:pPr marL="0" marR="0" indent="0" algn="just">
              <a:lnSpc>
                <a:spcPct val="100000"/>
              </a:lnSpc>
              <a:spcBef>
                <a:spcPts val="0"/>
              </a:spcBef>
              <a:spcAft>
                <a:spcPts val="1000"/>
              </a:spcAft>
              <a:buNone/>
            </a:pPr>
            <a:r>
              <a:rPr lang="en-US" u="none" strike="noStrike" baseline="30000" dirty="0">
                <a:effectLst/>
                <a:latin typeface="Calibri" panose="020F0502020204030204" pitchFamily="34" charset="0"/>
              </a:rPr>
              <a:t>17</a:t>
            </a:r>
            <a:r>
              <a:rPr lang="en-US" u="none" strike="noStrike" dirty="0">
                <a:effectLst/>
                <a:latin typeface="Calibri" panose="020F0502020204030204" pitchFamily="34" charset="0"/>
              </a:rPr>
              <a:t> </a:t>
            </a:r>
            <a:r>
              <a:rPr lang="en-US" dirty="0">
                <a:effectLst/>
                <a:latin typeface="Calibri" panose="020F0502020204030204" pitchFamily="34" charset="0"/>
              </a:rPr>
              <a:t>You therefore, beloved, knowing this beforehand, be on your guard so that you are </a:t>
            </a:r>
            <a:r>
              <a:rPr lang="en-US" b="1" u="sng" dirty="0">
                <a:solidFill>
                  <a:srgbClr val="0000CC"/>
                </a:solidFill>
              </a:rPr>
              <a:t>not carried away</a:t>
            </a:r>
            <a:r>
              <a:rPr lang="en-US" dirty="0">
                <a:effectLst/>
                <a:latin typeface="Calibri" panose="020F0502020204030204" pitchFamily="34" charset="0"/>
              </a:rPr>
              <a:t> by the error of unprincipled men and fall from your own steadfastness, </a:t>
            </a:r>
            <a:r>
              <a:rPr lang="en-US" u="none" strike="noStrike" baseline="30000" dirty="0">
                <a:effectLst/>
                <a:latin typeface="Calibri" panose="020F0502020204030204" pitchFamily="34" charset="0"/>
              </a:rPr>
              <a:t>18</a:t>
            </a:r>
            <a:r>
              <a:rPr lang="en-US" u="none" strike="noStrike" dirty="0">
                <a:effectLst/>
                <a:latin typeface="Calibri" panose="020F0502020204030204" pitchFamily="34" charset="0"/>
              </a:rPr>
              <a:t> </a:t>
            </a:r>
            <a:r>
              <a:rPr lang="en-US" dirty="0">
                <a:effectLst/>
                <a:latin typeface="Calibri" panose="020F0502020204030204" pitchFamily="34" charset="0"/>
              </a:rPr>
              <a:t>but </a:t>
            </a:r>
            <a:r>
              <a:rPr lang="en-US" altLang="en-US" dirty="0">
                <a:latin typeface="Calibri" panose="020F0502020204030204" pitchFamily="34" charset="0"/>
              </a:rPr>
              <a:t>grow </a:t>
            </a:r>
            <a:r>
              <a:rPr lang="en-US" dirty="0">
                <a:latin typeface="Calibri" panose="020F0502020204030204" pitchFamily="34" charset="0"/>
              </a:rPr>
              <a:t>in the </a:t>
            </a:r>
            <a:r>
              <a:rPr lang="en-US" dirty="0">
                <a:effectLst/>
                <a:latin typeface="Calibri" panose="020F0502020204030204" pitchFamily="34" charset="0"/>
              </a:rPr>
              <a:t>grace and knowledge of our Lord and Savior Jesus Christ. To Him </a:t>
            </a:r>
            <a:r>
              <a:rPr lang="en-US" i="1" dirty="0">
                <a:effectLst/>
                <a:latin typeface="Calibri" panose="020F0502020204030204" pitchFamily="34" charset="0"/>
              </a:rPr>
              <a:t>be</a:t>
            </a:r>
            <a:r>
              <a:rPr lang="en-US" dirty="0">
                <a:effectLst/>
                <a:latin typeface="Calibri" panose="020F0502020204030204" pitchFamily="34" charset="0"/>
              </a:rPr>
              <a:t> the glory, both now and to the day of eternity. Amen. </a:t>
            </a:r>
          </a:p>
        </p:txBody>
      </p:sp>
      <p:pic>
        <p:nvPicPr>
          <p:cNvPr id="8" name="Picture 9">
            <a:extLst>
              <a:ext uri="{FF2B5EF4-FFF2-40B4-BE49-F238E27FC236}">
                <a16:creationId xmlns:a16="http://schemas.microsoft.com/office/drawing/2014/main" id="{E4FA8883-1C1A-391F-DCE0-651F26AA1E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02" t="66946" r="2702" b="14644"/>
          <a:stretch>
            <a:fillRect/>
          </a:stretch>
        </p:blipFill>
        <p:spPr bwMode="auto">
          <a:xfrm>
            <a:off x="1905000" y="3733800"/>
            <a:ext cx="8382000" cy="121443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953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2667000"/>
          </a:xfrm>
        </p:spPr>
        <p:txBody>
          <a:bodyPr>
            <a:noAutofit/>
          </a:bodyPr>
          <a:lstStyle/>
          <a:p>
            <a:pPr marL="0" indent="0" algn="ctr">
              <a:lnSpc>
                <a:spcPct val="100000"/>
              </a:lnSpc>
              <a:spcBef>
                <a:spcPts val="0"/>
              </a:spcBef>
              <a:spcAft>
                <a:spcPts val="1200"/>
              </a:spcAft>
              <a:buNone/>
            </a:pPr>
            <a:r>
              <a:rPr lang="en-US" sz="3200" b="1" dirty="0">
                <a:solidFill>
                  <a:srgbClr val="0000CC"/>
                </a:solidFill>
              </a:rPr>
              <a:t>2 Peter 3:17-18</a:t>
            </a:r>
          </a:p>
          <a:p>
            <a:pPr marL="0" marR="0" indent="0" algn="just">
              <a:lnSpc>
                <a:spcPct val="100000"/>
              </a:lnSpc>
              <a:spcBef>
                <a:spcPts val="0"/>
              </a:spcBef>
              <a:spcAft>
                <a:spcPts val="1000"/>
              </a:spcAft>
              <a:buNone/>
            </a:pPr>
            <a:r>
              <a:rPr lang="en-US" u="none" strike="noStrike" baseline="30000" dirty="0">
                <a:effectLst/>
                <a:latin typeface="Calibri" panose="020F0502020204030204" pitchFamily="34" charset="0"/>
              </a:rPr>
              <a:t>17</a:t>
            </a:r>
            <a:r>
              <a:rPr lang="en-US" u="none" strike="noStrike" dirty="0">
                <a:effectLst/>
                <a:latin typeface="Calibri" panose="020F0502020204030204" pitchFamily="34" charset="0"/>
              </a:rPr>
              <a:t> </a:t>
            </a:r>
            <a:r>
              <a:rPr lang="en-US" dirty="0">
                <a:effectLst/>
                <a:latin typeface="Calibri" panose="020F0502020204030204" pitchFamily="34" charset="0"/>
              </a:rPr>
              <a:t>You therefore, beloved, knowing this beforehand, be on your guard so that you are not carried away by the error of unprincipled men and fall from your own steadfastness, </a:t>
            </a:r>
            <a:r>
              <a:rPr lang="en-US" u="none" strike="noStrike" baseline="30000" dirty="0">
                <a:effectLst/>
                <a:latin typeface="Calibri" panose="020F0502020204030204" pitchFamily="34" charset="0"/>
              </a:rPr>
              <a:t>18</a:t>
            </a:r>
            <a:r>
              <a:rPr lang="en-US" u="none" strike="noStrike" dirty="0">
                <a:effectLst/>
                <a:latin typeface="Calibri" panose="020F0502020204030204" pitchFamily="34" charset="0"/>
              </a:rPr>
              <a:t> </a:t>
            </a:r>
            <a:r>
              <a:rPr lang="en-US" dirty="0">
                <a:effectLst/>
                <a:latin typeface="Calibri" panose="020F0502020204030204" pitchFamily="34" charset="0"/>
              </a:rPr>
              <a:t>but </a:t>
            </a:r>
            <a:r>
              <a:rPr lang="en-US" altLang="en-US" b="1" u="sng" dirty="0">
                <a:solidFill>
                  <a:srgbClr val="0000CC"/>
                </a:solidFill>
              </a:rPr>
              <a:t>grow [an imperative: you </a:t>
            </a:r>
            <a:r>
              <a:rPr lang="en-US" altLang="en-US" b="1" i="1" u="sng" dirty="0">
                <a:solidFill>
                  <a:srgbClr val="0000CC"/>
                </a:solidFill>
              </a:rPr>
              <a:t>must</a:t>
            </a:r>
            <a:r>
              <a:rPr lang="en-US" altLang="en-US" b="1" u="sng" dirty="0">
                <a:solidFill>
                  <a:srgbClr val="0000CC"/>
                </a:solidFill>
              </a:rPr>
              <a:t> grow] </a:t>
            </a:r>
            <a:r>
              <a:rPr lang="en-US" dirty="0">
                <a:effectLst/>
                <a:latin typeface="Calibri" panose="020F0502020204030204" pitchFamily="34" charset="0"/>
              </a:rPr>
              <a:t>in the grace and knowledge of our Lord and Savior Jesus Christ. To Him </a:t>
            </a:r>
            <a:r>
              <a:rPr lang="en-US" i="1" dirty="0">
                <a:effectLst/>
                <a:latin typeface="Calibri" panose="020F0502020204030204" pitchFamily="34" charset="0"/>
              </a:rPr>
              <a:t>be</a:t>
            </a:r>
            <a:r>
              <a:rPr lang="en-US" dirty="0">
                <a:effectLst/>
                <a:latin typeface="Calibri" panose="020F0502020204030204" pitchFamily="34" charset="0"/>
              </a:rPr>
              <a:t> the glory, both now and to the day of eternity. Amen. </a:t>
            </a:r>
          </a:p>
        </p:txBody>
      </p:sp>
      <p:pic>
        <p:nvPicPr>
          <p:cNvPr id="3" name="Picture 2">
            <a:extLst>
              <a:ext uri="{FF2B5EF4-FFF2-40B4-BE49-F238E27FC236}">
                <a16:creationId xmlns:a16="http://schemas.microsoft.com/office/drawing/2014/main" id="{77B63764-4993-BDF9-7D12-A87B8BF703CE}"/>
              </a:ext>
            </a:extLst>
          </p:cNvPr>
          <p:cNvPicPr>
            <a:picLocks noChangeAspect="1"/>
          </p:cNvPicPr>
          <p:nvPr/>
        </p:nvPicPr>
        <p:blipFill rotWithShape="1">
          <a:blip r:embed="rId4"/>
          <a:srcRect t="30000"/>
          <a:stretch/>
        </p:blipFill>
        <p:spPr>
          <a:xfrm>
            <a:off x="3917599" y="2819400"/>
            <a:ext cx="4356803" cy="2286000"/>
          </a:xfrm>
          <a:prstGeom prst="rect">
            <a:avLst/>
          </a:prstGeom>
        </p:spPr>
      </p:pic>
    </p:spTree>
    <p:extLst>
      <p:ext uri="{BB962C8B-B14F-4D97-AF65-F5344CB8AC3E}">
        <p14:creationId xmlns:p14="http://schemas.microsoft.com/office/powerpoint/2010/main" val="40090161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21336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Ephesians 4:14</a:t>
            </a:r>
          </a:p>
          <a:p>
            <a:pPr marL="0" marR="0" indent="0" algn="just">
              <a:lnSpc>
                <a:spcPct val="100000"/>
              </a:lnSpc>
              <a:spcBef>
                <a:spcPts val="0"/>
              </a:spcBef>
              <a:spcAft>
                <a:spcPts val="1000"/>
              </a:spcAft>
              <a:buNone/>
            </a:pPr>
            <a:r>
              <a:rPr lang="en-US" dirty="0">
                <a:effectLst/>
              </a:rPr>
              <a:t>“As a result, we are no longer to be children, tossed here and there by waves and </a:t>
            </a:r>
            <a:r>
              <a:rPr lang="en-US" b="1" u="sng" dirty="0">
                <a:solidFill>
                  <a:srgbClr val="0000CC"/>
                </a:solidFill>
              </a:rPr>
              <a:t>carried about</a:t>
            </a:r>
            <a:r>
              <a:rPr lang="en-US" dirty="0">
                <a:effectLst/>
              </a:rPr>
              <a:t> by every wind of doctrine, by the trickery of men, by craftiness in deceitful scheming;”</a:t>
            </a:r>
            <a:endParaRPr lang="en-US" sz="2400" dirty="0">
              <a:effectLst/>
            </a:endParaRPr>
          </a:p>
        </p:txBody>
      </p:sp>
      <p:pic>
        <p:nvPicPr>
          <p:cNvPr id="3" name="Picture 2">
            <a:extLst>
              <a:ext uri="{FF2B5EF4-FFF2-40B4-BE49-F238E27FC236}">
                <a16:creationId xmlns:a16="http://schemas.microsoft.com/office/drawing/2014/main" id="{77B63764-4993-BDF9-7D12-A87B8BF703CE}"/>
              </a:ext>
            </a:extLst>
          </p:cNvPr>
          <p:cNvPicPr>
            <a:picLocks noChangeAspect="1"/>
          </p:cNvPicPr>
          <p:nvPr/>
        </p:nvPicPr>
        <p:blipFill rotWithShape="1">
          <a:blip r:embed="rId4"/>
          <a:srcRect t="30000"/>
          <a:stretch/>
        </p:blipFill>
        <p:spPr>
          <a:xfrm>
            <a:off x="3917599" y="2819400"/>
            <a:ext cx="4356803" cy="2286000"/>
          </a:xfrm>
          <a:prstGeom prst="rect">
            <a:avLst/>
          </a:prstGeom>
        </p:spPr>
      </p:pic>
    </p:spTree>
    <p:extLst>
      <p:ext uri="{BB962C8B-B14F-4D97-AF65-F5344CB8AC3E}">
        <p14:creationId xmlns:p14="http://schemas.microsoft.com/office/powerpoint/2010/main" val="31706416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1" name="Rectangle 3">
            <a:extLst>
              <a:ext uri="{FF2B5EF4-FFF2-40B4-BE49-F238E27FC236}">
                <a16:creationId xmlns:a16="http://schemas.microsoft.com/office/drawing/2014/main" id="{AB9CC7D3-50AD-AA55-7A90-B5C7DEBC6CBE}"/>
              </a:ext>
            </a:extLst>
          </p:cNvPr>
          <p:cNvSpPr>
            <a:spLocks noGrp="1" noChangeArrowheads="1"/>
          </p:cNvSpPr>
          <p:nvPr>
            <p:ph sz="half" idx="1"/>
          </p:nvPr>
        </p:nvSpPr>
        <p:spPr>
          <a:xfrm>
            <a:off x="609600" y="1828800"/>
            <a:ext cx="10972800" cy="990600"/>
          </a:xfrm>
        </p:spPr>
        <p:txBody>
          <a:bodyPr/>
          <a:lstStyle/>
          <a:p>
            <a:pPr algn="just" eaLnBrk="1" hangingPunct="1">
              <a:lnSpc>
                <a:spcPct val="100000"/>
              </a:lnSpc>
              <a:spcBef>
                <a:spcPts val="0"/>
              </a:spcBef>
              <a:spcAft>
                <a:spcPts val="1200"/>
              </a:spcAft>
            </a:pPr>
            <a:r>
              <a:rPr lang="en-US" altLang="en-US" dirty="0"/>
              <a:t>The choice is: to be carried away by error or to  grow in the grace and knowledge of our Lord and Savior.</a:t>
            </a:r>
          </a:p>
        </p:txBody>
      </p:sp>
      <p:sp>
        <p:nvSpPr>
          <p:cNvPr id="9" name="Text Box 4">
            <a:extLst>
              <a:ext uri="{FF2B5EF4-FFF2-40B4-BE49-F238E27FC236}">
                <a16:creationId xmlns:a16="http://schemas.microsoft.com/office/drawing/2014/main" id="{AA5F2621-9EC9-A45F-9D06-07968DB202F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0" name="Rectangle 2">
            <a:extLst>
              <a:ext uri="{FF2B5EF4-FFF2-40B4-BE49-F238E27FC236}">
                <a16:creationId xmlns:a16="http://schemas.microsoft.com/office/drawing/2014/main" id="{380EBA20-B3B2-C880-C7EA-68A51403EA2C}"/>
              </a:ext>
            </a:extLst>
          </p:cNvPr>
          <p:cNvSpPr txBox="1">
            <a:spLocks noChangeArrowheads="1"/>
          </p:cNvSpPr>
          <p:nvPr/>
        </p:nvSpPr>
        <p:spPr bwMode="auto">
          <a:xfrm>
            <a:off x="2209800" y="674854"/>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False prophets  to false teachers  </a:t>
            </a:r>
          </a:p>
          <a:p>
            <a:r>
              <a:rPr lang="en-US" altLang="en-US" sz="2400" b="1" dirty="0">
                <a:solidFill>
                  <a:srgbClr val="0000CC"/>
                </a:solidFill>
                <a:latin typeface="Calibri" panose="020F0502020204030204" pitchFamily="34" charset="0"/>
                <a:ea typeface="+mn-ea"/>
                <a:cs typeface="Calibri" panose="020F0502020204030204" pitchFamily="34" charset="0"/>
              </a:rPr>
              <a:t>Matthew 7:15-20</a:t>
            </a:r>
          </a:p>
        </p:txBody>
      </p:sp>
      <p:pic>
        <p:nvPicPr>
          <p:cNvPr id="4" name="Picture 3">
            <a:extLst>
              <a:ext uri="{FF2B5EF4-FFF2-40B4-BE49-F238E27FC236}">
                <a16:creationId xmlns:a16="http://schemas.microsoft.com/office/drawing/2014/main" id="{2212193F-A58E-7065-5332-E3FF35BF459C}"/>
              </a:ext>
            </a:extLst>
          </p:cNvPr>
          <p:cNvPicPr>
            <a:picLocks noChangeAspect="1"/>
          </p:cNvPicPr>
          <p:nvPr/>
        </p:nvPicPr>
        <p:blipFill>
          <a:blip r:embed="rId3"/>
          <a:stretch>
            <a:fillRect/>
          </a:stretch>
        </p:blipFill>
        <p:spPr>
          <a:xfrm>
            <a:off x="2939416" y="2895600"/>
            <a:ext cx="6313169" cy="914400"/>
          </a:xfrm>
          <a:prstGeom prst="rect">
            <a:avLst/>
          </a:prstGeom>
        </p:spPr>
      </p:pic>
      <p:pic>
        <p:nvPicPr>
          <p:cNvPr id="5" name="Picture 4">
            <a:extLst>
              <a:ext uri="{FF2B5EF4-FFF2-40B4-BE49-F238E27FC236}">
                <a16:creationId xmlns:a16="http://schemas.microsoft.com/office/drawing/2014/main" id="{EB9B5B26-CD4D-68A0-E11F-A53DC34150DF}"/>
              </a:ext>
            </a:extLst>
          </p:cNvPr>
          <p:cNvPicPr>
            <a:picLocks noChangeAspect="1"/>
          </p:cNvPicPr>
          <p:nvPr/>
        </p:nvPicPr>
        <p:blipFill>
          <a:blip r:embed="rId4"/>
          <a:stretch>
            <a:fillRect/>
          </a:stretch>
        </p:blipFill>
        <p:spPr>
          <a:xfrm>
            <a:off x="2986771" y="4038600"/>
            <a:ext cx="6218459" cy="2286198"/>
          </a:xfrm>
          <a:prstGeom prst="rect">
            <a:avLst/>
          </a:prstGeom>
        </p:spPr>
      </p:pic>
    </p:spTree>
    <p:extLst>
      <p:ext uri="{BB962C8B-B14F-4D97-AF65-F5344CB8AC3E}">
        <p14:creationId xmlns:p14="http://schemas.microsoft.com/office/powerpoint/2010/main" val="30461589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3276600"/>
          </a:xfrm>
        </p:spPr>
        <p:txBody>
          <a:bodyPr>
            <a:noAutofit/>
          </a:bodyPr>
          <a:lstStyle/>
          <a:p>
            <a:pPr marL="0" indent="0" algn="ctr">
              <a:lnSpc>
                <a:spcPct val="100000"/>
              </a:lnSpc>
              <a:spcBef>
                <a:spcPts val="0"/>
              </a:spcBef>
              <a:spcAft>
                <a:spcPts val="1200"/>
              </a:spcAft>
              <a:buNone/>
            </a:pPr>
            <a:r>
              <a:rPr lang="en-US" sz="3200" b="1" dirty="0">
                <a:solidFill>
                  <a:srgbClr val="0000CC"/>
                </a:solidFill>
              </a:rPr>
              <a:t>Matthew 7:21-23</a:t>
            </a:r>
          </a:p>
          <a:p>
            <a:pPr marL="0" marR="0" indent="0" algn="just">
              <a:lnSpc>
                <a:spcPct val="100000"/>
              </a:lnSpc>
              <a:spcBef>
                <a:spcPts val="0"/>
              </a:spcBef>
              <a:spcAft>
                <a:spcPts val="0"/>
              </a:spcAft>
              <a:buNone/>
            </a:pPr>
            <a:r>
              <a:rPr lang="en-US" sz="2400" u="none" strike="noStrike" baseline="30000" dirty="0">
                <a:solidFill>
                  <a:srgbClr val="C00000"/>
                </a:solidFill>
                <a:effectLst/>
                <a:highlight>
                  <a:srgbClr val="FFFF00"/>
                </a:highlight>
                <a:latin typeface="Calibri" panose="020F0502020204030204" pitchFamily="34" charset="0"/>
              </a:rPr>
              <a:t>21</a:t>
            </a:r>
            <a:r>
              <a:rPr lang="en-US" sz="2400" u="none" strike="noStrike" dirty="0">
                <a:solidFill>
                  <a:srgbClr val="C00000"/>
                </a:solidFill>
                <a:effectLst/>
                <a:highlight>
                  <a:srgbClr val="FFFF00"/>
                </a:highlight>
                <a:latin typeface="Calibri" panose="020F0502020204030204" pitchFamily="34" charset="0"/>
              </a:rPr>
              <a:t> </a:t>
            </a:r>
            <a:r>
              <a:rPr lang="en-US" sz="2800" dirty="0">
                <a:solidFill>
                  <a:srgbClr val="C00000"/>
                </a:solidFill>
                <a:effectLst/>
                <a:highlight>
                  <a:srgbClr val="FFFF00"/>
                </a:highlight>
                <a:latin typeface="Calibri" panose="020F0502020204030204" pitchFamily="34" charset="0"/>
              </a:rPr>
              <a:t>“Not everyone who </a:t>
            </a:r>
            <a:r>
              <a:rPr lang="en-US" dirty="0">
                <a:solidFill>
                  <a:srgbClr val="C00000"/>
                </a:solidFill>
                <a:highlight>
                  <a:srgbClr val="FFFF00"/>
                </a:highlight>
                <a:latin typeface="Calibri" panose="020F0502020204030204" pitchFamily="34" charset="0"/>
              </a:rPr>
              <a:t>says</a:t>
            </a:r>
            <a:r>
              <a:rPr lang="en-US" sz="2800" dirty="0">
                <a:solidFill>
                  <a:srgbClr val="C00000"/>
                </a:solidFill>
                <a:effectLst/>
                <a:highlight>
                  <a:srgbClr val="FFFF00"/>
                </a:highlight>
                <a:latin typeface="Calibri" panose="020F0502020204030204" pitchFamily="34" charset="0"/>
              </a:rPr>
              <a:t> to Me, ‘Lord, Lord,’ will </a:t>
            </a:r>
            <a:r>
              <a:rPr lang="en-US" b="1" u="sng" dirty="0">
                <a:solidFill>
                  <a:srgbClr val="0000CC"/>
                </a:solidFill>
                <a:highlight>
                  <a:srgbClr val="FFFF00"/>
                </a:highlight>
              </a:rPr>
              <a:t>enter</a:t>
            </a:r>
            <a:r>
              <a:rPr lang="en-US" sz="2800" dirty="0">
                <a:solidFill>
                  <a:srgbClr val="C00000"/>
                </a:solidFill>
                <a:effectLst/>
                <a:highlight>
                  <a:srgbClr val="FFFF00"/>
                </a:highlight>
                <a:latin typeface="Calibri" panose="020F0502020204030204" pitchFamily="34" charset="0"/>
              </a:rPr>
              <a:t> the kingdom of heaven, but he who </a:t>
            </a:r>
            <a:r>
              <a:rPr lang="en-US" b="1" u="sng" dirty="0">
                <a:solidFill>
                  <a:srgbClr val="0000CC"/>
                </a:solidFill>
                <a:highlight>
                  <a:srgbClr val="FFFF00"/>
                </a:highlight>
              </a:rPr>
              <a:t>does</a:t>
            </a:r>
            <a:r>
              <a:rPr lang="en-US" sz="2800" dirty="0">
                <a:solidFill>
                  <a:srgbClr val="C00000"/>
                </a:solidFill>
                <a:effectLst/>
                <a:highlight>
                  <a:srgbClr val="FFFF00"/>
                </a:highlight>
                <a:latin typeface="Calibri" panose="020F0502020204030204" pitchFamily="34" charset="0"/>
              </a:rPr>
              <a:t> the will of My Father who is in heaven </a:t>
            </a:r>
            <a:r>
              <a:rPr lang="en-US" sz="2800" i="1" dirty="0">
                <a:solidFill>
                  <a:srgbClr val="C00000"/>
                </a:solidFill>
                <a:effectLst/>
                <a:highlight>
                  <a:srgbClr val="FFFF00"/>
                </a:highlight>
                <a:latin typeface="Calibri" panose="020F0502020204030204" pitchFamily="34" charset="0"/>
              </a:rPr>
              <a:t>will enter</a:t>
            </a:r>
            <a:r>
              <a:rPr lang="en-US" sz="2800" dirty="0">
                <a:solidFill>
                  <a:srgbClr val="C00000"/>
                </a:solidFill>
                <a:effectLst/>
                <a:highlight>
                  <a:srgbClr val="FFFF00"/>
                </a:highlight>
                <a:latin typeface="Calibri" panose="020F0502020204030204" pitchFamily="34" charset="0"/>
              </a:rPr>
              <a:t>.</a:t>
            </a:r>
            <a:r>
              <a:rPr lang="en-US" sz="2400" dirty="0">
                <a:solidFill>
                  <a:srgbClr val="C00000"/>
                </a:solidFill>
                <a:effectLst/>
                <a:highlight>
                  <a:srgbClr val="FFFF00"/>
                </a:highlight>
                <a:latin typeface="Calibri" panose="020F0502020204030204" pitchFamily="34" charset="0"/>
              </a:rPr>
              <a:t> </a:t>
            </a:r>
            <a:r>
              <a:rPr lang="en-US" sz="2400" u="none" strike="noStrike" baseline="30000" dirty="0">
                <a:solidFill>
                  <a:srgbClr val="C00000"/>
                </a:solidFill>
                <a:effectLst/>
                <a:highlight>
                  <a:srgbClr val="FFFF00"/>
                </a:highlight>
                <a:latin typeface="Calibri" panose="020F0502020204030204" pitchFamily="34" charset="0"/>
              </a:rPr>
              <a:t>22</a:t>
            </a:r>
            <a:r>
              <a:rPr lang="en-US" sz="2400" u="none" strike="noStrike" dirty="0">
                <a:solidFill>
                  <a:srgbClr val="C00000"/>
                </a:solidFill>
                <a:effectLst/>
                <a:highlight>
                  <a:srgbClr val="FFFF00"/>
                </a:highlight>
                <a:latin typeface="Calibri" panose="020F0502020204030204" pitchFamily="34" charset="0"/>
              </a:rPr>
              <a:t> </a:t>
            </a:r>
            <a:r>
              <a:rPr lang="en-US" sz="2800" dirty="0">
                <a:solidFill>
                  <a:srgbClr val="C00000"/>
                </a:solidFill>
                <a:effectLst/>
                <a:highlight>
                  <a:srgbClr val="FFFF00"/>
                </a:highlight>
                <a:latin typeface="Calibri" panose="020F0502020204030204" pitchFamily="34" charset="0"/>
              </a:rPr>
              <a:t>“Many will </a:t>
            </a:r>
            <a:r>
              <a:rPr lang="en-US" b="1" u="sng" dirty="0">
                <a:solidFill>
                  <a:srgbClr val="0000CC"/>
                </a:solidFill>
                <a:highlight>
                  <a:srgbClr val="FFFF00"/>
                </a:highlight>
              </a:rPr>
              <a:t>say</a:t>
            </a:r>
            <a:r>
              <a:rPr lang="en-US" sz="2800" dirty="0">
                <a:solidFill>
                  <a:srgbClr val="C00000"/>
                </a:solidFill>
                <a:effectLst/>
                <a:highlight>
                  <a:srgbClr val="FFFF00"/>
                </a:highlight>
                <a:latin typeface="Calibri" panose="020F0502020204030204" pitchFamily="34" charset="0"/>
              </a:rPr>
              <a:t> to Me on that day, ‘Lord, Lord, did we not prophesy in Your name, and in Your name cast out demons, and in Your name perform many miracles?’</a:t>
            </a:r>
            <a:r>
              <a:rPr lang="en-US" sz="2400" dirty="0">
                <a:solidFill>
                  <a:srgbClr val="C00000"/>
                </a:solidFill>
                <a:effectLst/>
                <a:highlight>
                  <a:srgbClr val="FFFF00"/>
                </a:highlight>
                <a:latin typeface="Calibri" panose="020F0502020204030204" pitchFamily="34" charset="0"/>
              </a:rPr>
              <a:t> </a:t>
            </a:r>
            <a:r>
              <a:rPr lang="en-US" sz="2400" u="none" strike="noStrike" baseline="30000" dirty="0">
                <a:solidFill>
                  <a:srgbClr val="C00000"/>
                </a:solidFill>
                <a:effectLst/>
                <a:highlight>
                  <a:srgbClr val="FFFF00"/>
                </a:highlight>
                <a:latin typeface="Calibri" panose="020F0502020204030204" pitchFamily="34" charset="0"/>
              </a:rPr>
              <a:t>23</a:t>
            </a:r>
            <a:r>
              <a:rPr lang="en-US" sz="2400" u="none" strike="noStrike" dirty="0">
                <a:solidFill>
                  <a:srgbClr val="C00000"/>
                </a:solidFill>
                <a:effectLst/>
                <a:highlight>
                  <a:srgbClr val="FFFF00"/>
                </a:highlight>
                <a:latin typeface="Calibri" panose="020F0502020204030204" pitchFamily="34" charset="0"/>
              </a:rPr>
              <a:t> </a:t>
            </a:r>
            <a:r>
              <a:rPr lang="en-US" sz="2800" dirty="0">
                <a:solidFill>
                  <a:srgbClr val="C00000"/>
                </a:solidFill>
                <a:effectLst/>
                <a:highlight>
                  <a:srgbClr val="FFFF00"/>
                </a:highlight>
                <a:latin typeface="Calibri" panose="020F0502020204030204" pitchFamily="34" charset="0"/>
              </a:rPr>
              <a:t>“And then I will declare to them, ‘I never </a:t>
            </a:r>
            <a:r>
              <a:rPr lang="en-US" b="1" u="sng" dirty="0">
                <a:solidFill>
                  <a:srgbClr val="0000CC"/>
                </a:solidFill>
                <a:highlight>
                  <a:srgbClr val="FFFF00"/>
                </a:highlight>
              </a:rPr>
              <a:t>knew</a:t>
            </a:r>
            <a:r>
              <a:rPr lang="en-US" sz="2800" dirty="0">
                <a:solidFill>
                  <a:srgbClr val="C00000"/>
                </a:solidFill>
                <a:effectLst/>
                <a:highlight>
                  <a:srgbClr val="FFFF00"/>
                </a:highlight>
                <a:latin typeface="Calibri" panose="020F0502020204030204" pitchFamily="34" charset="0"/>
              </a:rPr>
              <a:t> you; </a:t>
            </a:r>
            <a:r>
              <a:rPr lang="en-US" sz="2800" cap="small" dirty="0">
                <a:solidFill>
                  <a:srgbClr val="C00000"/>
                </a:solidFill>
                <a:effectLst/>
                <a:highlight>
                  <a:srgbClr val="FFFF00"/>
                </a:highlight>
                <a:latin typeface="Calibri" panose="020F0502020204030204" pitchFamily="34" charset="0"/>
              </a:rPr>
              <a:t>depart from Me</a:t>
            </a:r>
            <a:r>
              <a:rPr lang="en-US" sz="2800" dirty="0">
                <a:solidFill>
                  <a:srgbClr val="C00000"/>
                </a:solidFill>
                <a:effectLst/>
                <a:highlight>
                  <a:srgbClr val="FFFF00"/>
                </a:highlight>
                <a:latin typeface="Calibri" panose="020F0502020204030204" pitchFamily="34" charset="0"/>
              </a:rPr>
              <a:t>, </a:t>
            </a:r>
            <a:r>
              <a:rPr lang="en-US" sz="2800" cap="small" dirty="0">
                <a:solidFill>
                  <a:srgbClr val="C00000"/>
                </a:solidFill>
                <a:effectLst/>
                <a:highlight>
                  <a:srgbClr val="FFFF00"/>
                </a:highlight>
                <a:latin typeface="Calibri" panose="020F0502020204030204" pitchFamily="34" charset="0"/>
              </a:rPr>
              <a:t>you who </a:t>
            </a:r>
            <a:r>
              <a:rPr lang="en-US" b="1" u="sng" dirty="0">
                <a:solidFill>
                  <a:srgbClr val="0000CC"/>
                </a:solidFill>
                <a:highlight>
                  <a:srgbClr val="FFFF00"/>
                </a:highlight>
              </a:rPr>
              <a:t>practice</a:t>
            </a:r>
            <a:r>
              <a:rPr lang="en-US" sz="2800" cap="small" dirty="0">
                <a:solidFill>
                  <a:srgbClr val="C00000"/>
                </a:solidFill>
                <a:effectLst/>
                <a:highlight>
                  <a:srgbClr val="FFFF00"/>
                </a:highlight>
                <a:latin typeface="Calibri" panose="020F0502020204030204" pitchFamily="34" charset="0"/>
              </a:rPr>
              <a:t> lawlessness</a:t>
            </a:r>
            <a:r>
              <a:rPr lang="en-US" sz="2800" dirty="0">
                <a:solidFill>
                  <a:srgbClr val="C00000"/>
                </a:solidFill>
                <a:effectLst/>
                <a:highlight>
                  <a:srgbClr val="FFFF00"/>
                </a:highlight>
                <a:latin typeface="Calibri" panose="020F0502020204030204" pitchFamily="34" charset="0"/>
              </a:rPr>
              <a:t>.’</a:t>
            </a:r>
            <a:r>
              <a:rPr lang="en-US" sz="2400" dirty="0">
                <a:solidFill>
                  <a:srgbClr val="C00000"/>
                </a:solidFill>
                <a:effectLst/>
                <a:latin typeface="Calibri" panose="020F0502020204030204" pitchFamily="34" charset="0"/>
              </a:rPr>
              <a:t> </a:t>
            </a:r>
          </a:p>
        </p:txBody>
      </p:sp>
      <p:pic>
        <p:nvPicPr>
          <p:cNvPr id="4" name="Picture 3">
            <a:extLst>
              <a:ext uri="{FF2B5EF4-FFF2-40B4-BE49-F238E27FC236}">
                <a16:creationId xmlns:a16="http://schemas.microsoft.com/office/drawing/2014/main" id="{FABA8483-8584-9CDB-C6EF-8CB70075EDB3}"/>
              </a:ext>
            </a:extLst>
          </p:cNvPr>
          <p:cNvPicPr>
            <a:picLocks noChangeAspect="1"/>
          </p:cNvPicPr>
          <p:nvPr/>
        </p:nvPicPr>
        <p:blipFill>
          <a:blip r:embed="rId4"/>
          <a:stretch>
            <a:fillRect/>
          </a:stretch>
        </p:blipFill>
        <p:spPr>
          <a:xfrm>
            <a:off x="4553257" y="3459480"/>
            <a:ext cx="3085486" cy="1645920"/>
          </a:xfrm>
          <a:prstGeom prst="rect">
            <a:avLst/>
          </a:prstGeom>
          <a:solidFill>
            <a:srgbClr val="FF0000"/>
          </a:solidFill>
          <a:ln w="19050">
            <a:solidFill>
              <a:schemeClr val="tx1"/>
            </a:solidFill>
          </a:ln>
        </p:spPr>
      </p:pic>
    </p:spTree>
    <p:extLst>
      <p:ext uri="{BB962C8B-B14F-4D97-AF65-F5344CB8AC3E}">
        <p14:creationId xmlns:p14="http://schemas.microsoft.com/office/powerpoint/2010/main" val="19990601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a:extLst>
              <a:ext uri="{FF2B5EF4-FFF2-40B4-BE49-F238E27FC236}">
                <a16:creationId xmlns:a16="http://schemas.microsoft.com/office/drawing/2014/main" id="{A76052B6-879B-E5DF-90D1-C6A222DBA4B9}"/>
              </a:ext>
            </a:extLst>
          </p:cNvPr>
          <p:cNvSpPr>
            <a:spLocks noGrp="1" noChangeArrowheads="1"/>
          </p:cNvSpPr>
          <p:nvPr>
            <p:ph sz="half" idx="1"/>
          </p:nvPr>
        </p:nvSpPr>
        <p:spPr>
          <a:xfrm>
            <a:off x="609600" y="1828800"/>
            <a:ext cx="10972800" cy="1066800"/>
          </a:xfrm>
        </p:spPr>
        <p:txBody>
          <a:bodyPr/>
          <a:lstStyle/>
          <a:p>
            <a:pPr algn="just" eaLnBrk="1" hangingPunct="1">
              <a:lnSpc>
                <a:spcPct val="100000"/>
              </a:lnSpc>
              <a:spcBef>
                <a:spcPts val="0"/>
              </a:spcBef>
              <a:spcAft>
                <a:spcPts val="1200"/>
              </a:spcAft>
            </a:pPr>
            <a:r>
              <a:rPr lang="en-US" altLang="en-US" dirty="0"/>
              <a:t>While verses 15–20 dealt with false prophets, verses 21–23 deal with </a:t>
            </a:r>
            <a:r>
              <a:rPr lang="en-US" altLang="en-US" b="1" dirty="0">
                <a:solidFill>
                  <a:srgbClr val="0000CC"/>
                </a:solidFill>
              </a:rPr>
              <a:t>false followers</a:t>
            </a:r>
            <a:r>
              <a:rPr lang="en-US" altLang="en-US" dirty="0"/>
              <a:t>.</a:t>
            </a:r>
          </a:p>
        </p:txBody>
      </p:sp>
      <p:sp>
        <p:nvSpPr>
          <p:cNvPr id="7" name="Text Box 4">
            <a:extLst>
              <a:ext uri="{FF2B5EF4-FFF2-40B4-BE49-F238E27FC236}">
                <a16:creationId xmlns:a16="http://schemas.microsoft.com/office/drawing/2014/main" id="{3FC3D822-A6C7-AC06-B0B2-38DFF3BB092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8" name="Rectangle 2">
            <a:extLst>
              <a:ext uri="{FF2B5EF4-FFF2-40B4-BE49-F238E27FC236}">
                <a16:creationId xmlns:a16="http://schemas.microsoft.com/office/drawing/2014/main" id="{EDB6BFF6-BF57-6E45-D5A0-32035050390E}"/>
              </a:ext>
            </a:extLst>
          </p:cNvPr>
          <p:cNvSpPr txBox="1">
            <a:spLocks noChangeArrowheads="1"/>
          </p:cNvSpPr>
          <p:nvPr/>
        </p:nvSpPr>
        <p:spPr bwMode="auto">
          <a:xfrm>
            <a:off x="2209800" y="674854"/>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The criteria for kingdom entry</a:t>
            </a:r>
          </a:p>
          <a:p>
            <a:r>
              <a:rPr lang="en-US" altLang="en-US" sz="2400" b="1" dirty="0">
                <a:solidFill>
                  <a:srgbClr val="0000CC"/>
                </a:solidFill>
                <a:latin typeface="Calibri" panose="020F0502020204030204" pitchFamily="34" charset="0"/>
                <a:ea typeface="+mn-ea"/>
                <a:cs typeface="Calibri" panose="020F0502020204030204" pitchFamily="34" charset="0"/>
              </a:rPr>
              <a:t>Matthew 7:21-23</a:t>
            </a:r>
          </a:p>
        </p:txBody>
      </p:sp>
      <p:pic>
        <p:nvPicPr>
          <p:cNvPr id="2" name="Picture 1">
            <a:extLst>
              <a:ext uri="{FF2B5EF4-FFF2-40B4-BE49-F238E27FC236}">
                <a16:creationId xmlns:a16="http://schemas.microsoft.com/office/drawing/2014/main" id="{2D7D79F6-EDB9-FAE7-D027-271E30F45F35}"/>
              </a:ext>
            </a:extLst>
          </p:cNvPr>
          <p:cNvPicPr>
            <a:picLocks noChangeAspect="1"/>
          </p:cNvPicPr>
          <p:nvPr/>
        </p:nvPicPr>
        <p:blipFill>
          <a:blip r:embed="rId3"/>
          <a:stretch>
            <a:fillRect/>
          </a:stretch>
        </p:blipFill>
        <p:spPr>
          <a:xfrm>
            <a:off x="3524762" y="3200400"/>
            <a:ext cx="5142477" cy="2743200"/>
          </a:xfrm>
          <a:prstGeom prst="rect">
            <a:avLst/>
          </a:prstGeom>
          <a:solidFill>
            <a:srgbClr val="FF0000"/>
          </a:solidFill>
          <a:ln w="19050">
            <a:solidFill>
              <a:schemeClr val="tx1"/>
            </a:solid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7" name="Rectangle 3">
            <a:extLst>
              <a:ext uri="{FF2B5EF4-FFF2-40B4-BE49-F238E27FC236}">
                <a16:creationId xmlns:a16="http://schemas.microsoft.com/office/drawing/2014/main" id="{A76052B6-879B-E5DF-90D1-C6A222DBA4B9}"/>
              </a:ext>
            </a:extLst>
          </p:cNvPr>
          <p:cNvSpPr>
            <a:spLocks noGrp="1" noChangeArrowheads="1"/>
          </p:cNvSpPr>
          <p:nvPr>
            <p:ph sz="half" idx="1"/>
          </p:nvPr>
        </p:nvSpPr>
        <p:spPr>
          <a:xfrm>
            <a:off x="609600" y="1823884"/>
            <a:ext cx="10972800" cy="1528916"/>
          </a:xfrm>
        </p:spPr>
        <p:txBody>
          <a:bodyPr/>
          <a:lstStyle/>
          <a:p>
            <a:pPr algn="just" eaLnBrk="1" hangingPunct="1">
              <a:lnSpc>
                <a:spcPct val="100000"/>
              </a:lnSpc>
              <a:spcBef>
                <a:spcPts val="0"/>
              </a:spcBef>
              <a:spcAft>
                <a:spcPts val="1200"/>
              </a:spcAft>
            </a:pPr>
            <a:r>
              <a:rPr lang="en-US" altLang="en-US" dirty="0"/>
              <a:t>Verses 21-23 focus on verbs: </a:t>
            </a:r>
            <a:r>
              <a:rPr lang="en-US" altLang="en-US" b="1" u="sng" dirty="0">
                <a:solidFill>
                  <a:srgbClr val="0000CC"/>
                </a:solidFill>
              </a:rPr>
              <a:t>do</a:t>
            </a:r>
            <a:r>
              <a:rPr lang="en-US" altLang="en-US" b="1" dirty="0">
                <a:solidFill>
                  <a:srgbClr val="0000CC"/>
                </a:solidFill>
              </a:rPr>
              <a:t>, </a:t>
            </a:r>
            <a:r>
              <a:rPr lang="en-US" altLang="en-US" b="1" u="sng" dirty="0">
                <a:solidFill>
                  <a:srgbClr val="0000CC"/>
                </a:solidFill>
              </a:rPr>
              <a:t>enter</a:t>
            </a:r>
            <a:r>
              <a:rPr lang="en-US" altLang="en-US" b="1" dirty="0">
                <a:solidFill>
                  <a:srgbClr val="0000CC"/>
                </a:solidFill>
              </a:rPr>
              <a:t>, </a:t>
            </a:r>
            <a:r>
              <a:rPr lang="en-US" altLang="en-US" b="1" u="sng" dirty="0">
                <a:solidFill>
                  <a:srgbClr val="0000CC"/>
                </a:solidFill>
              </a:rPr>
              <a:t>say</a:t>
            </a:r>
            <a:r>
              <a:rPr lang="en-US" altLang="en-US" b="1" dirty="0">
                <a:solidFill>
                  <a:srgbClr val="0000CC"/>
                </a:solidFill>
              </a:rPr>
              <a:t>, </a:t>
            </a:r>
            <a:r>
              <a:rPr lang="en-US" altLang="en-US" b="1" u="sng" dirty="0">
                <a:solidFill>
                  <a:srgbClr val="0000CC"/>
                </a:solidFill>
              </a:rPr>
              <a:t>know</a:t>
            </a:r>
            <a:r>
              <a:rPr lang="en-US" altLang="en-US" b="1" dirty="0">
                <a:solidFill>
                  <a:srgbClr val="0000CC"/>
                </a:solidFill>
              </a:rPr>
              <a:t>, </a:t>
            </a:r>
            <a:r>
              <a:rPr lang="en-US" altLang="en-US" b="1" u="sng" dirty="0">
                <a:solidFill>
                  <a:srgbClr val="0000CC"/>
                </a:solidFill>
              </a:rPr>
              <a:t>practice</a:t>
            </a:r>
            <a:r>
              <a:rPr lang="en-US" altLang="en-US" sz="2800" dirty="0"/>
              <a:t>.</a:t>
            </a:r>
          </a:p>
          <a:p>
            <a:pPr algn="just" eaLnBrk="1" hangingPunct="1">
              <a:lnSpc>
                <a:spcPct val="100000"/>
              </a:lnSpc>
              <a:spcBef>
                <a:spcPts val="0"/>
              </a:spcBef>
              <a:spcAft>
                <a:spcPts val="1200"/>
              </a:spcAft>
            </a:pPr>
            <a:r>
              <a:rPr lang="en-US" altLang="en-US" dirty="0"/>
              <a:t>We will see as we go through the book of Matthew that there is an ongoing focus on </a:t>
            </a:r>
            <a:r>
              <a:rPr lang="en-US" altLang="en-US" b="1" i="1" u="sng" dirty="0">
                <a:solidFill>
                  <a:srgbClr val="0000CC"/>
                </a:solidFill>
              </a:rPr>
              <a:t>judgment of the Israelites</a:t>
            </a:r>
            <a:r>
              <a:rPr lang="en-US" altLang="en-US" dirty="0"/>
              <a:t>.    </a:t>
            </a:r>
          </a:p>
        </p:txBody>
      </p:sp>
      <p:sp>
        <p:nvSpPr>
          <p:cNvPr id="7" name="Text Box 4">
            <a:extLst>
              <a:ext uri="{FF2B5EF4-FFF2-40B4-BE49-F238E27FC236}">
                <a16:creationId xmlns:a16="http://schemas.microsoft.com/office/drawing/2014/main" id="{3FC3D822-A6C7-AC06-B0B2-38DFF3BB092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8" name="Rectangle 2">
            <a:extLst>
              <a:ext uri="{FF2B5EF4-FFF2-40B4-BE49-F238E27FC236}">
                <a16:creationId xmlns:a16="http://schemas.microsoft.com/office/drawing/2014/main" id="{EDB6BFF6-BF57-6E45-D5A0-32035050390E}"/>
              </a:ext>
            </a:extLst>
          </p:cNvPr>
          <p:cNvSpPr txBox="1">
            <a:spLocks noChangeArrowheads="1"/>
          </p:cNvSpPr>
          <p:nvPr/>
        </p:nvSpPr>
        <p:spPr bwMode="auto">
          <a:xfrm>
            <a:off x="2209800" y="674854"/>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The criteria for kingdom entry</a:t>
            </a:r>
          </a:p>
          <a:p>
            <a:r>
              <a:rPr lang="en-US" altLang="en-US" sz="2400" b="1" dirty="0">
                <a:solidFill>
                  <a:srgbClr val="0000CC"/>
                </a:solidFill>
                <a:latin typeface="Calibri" panose="020F0502020204030204" pitchFamily="34" charset="0"/>
                <a:ea typeface="+mn-ea"/>
                <a:cs typeface="Calibri" panose="020F0502020204030204" pitchFamily="34" charset="0"/>
              </a:rPr>
              <a:t>Matthew 7:21-23</a:t>
            </a:r>
          </a:p>
        </p:txBody>
      </p:sp>
      <p:pic>
        <p:nvPicPr>
          <p:cNvPr id="11" name="Picture 10">
            <a:extLst>
              <a:ext uri="{FF2B5EF4-FFF2-40B4-BE49-F238E27FC236}">
                <a16:creationId xmlns:a16="http://schemas.microsoft.com/office/drawing/2014/main" id="{EA489A72-D97E-22E9-EE3E-2D4837ED402C}"/>
              </a:ext>
            </a:extLst>
          </p:cNvPr>
          <p:cNvPicPr>
            <a:picLocks noChangeAspect="1"/>
          </p:cNvPicPr>
          <p:nvPr/>
        </p:nvPicPr>
        <p:blipFill>
          <a:blip r:embed="rId3"/>
          <a:stretch>
            <a:fillRect/>
          </a:stretch>
        </p:blipFill>
        <p:spPr>
          <a:xfrm>
            <a:off x="3258066" y="3429000"/>
            <a:ext cx="5675868" cy="3194581"/>
          </a:xfrm>
          <a:prstGeom prst="rect">
            <a:avLst/>
          </a:prstGeom>
        </p:spPr>
      </p:pic>
      <p:pic>
        <p:nvPicPr>
          <p:cNvPr id="12" name="Picture 11">
            <a:extLst>
              <a:ext uri="{FF2B5EF4-FFF2-40B4-BE49-F238E27FC236}">
                <a16:creationId xmlns:a16="http://schemas.microsoft.com/office/drawing/2014/main" id="{597633EF-F273-57C8-F4F4-D635AEED25E0}"/>
              </a:ext>
            </a:extLst>
          </p:cNvPr>
          <p:cNvPicPr>
            <a:picLocks noChangeAspect="1"/>
          </p:cNvPicPr>
          <p:nvPr/>
        </p:nvPicPr>
        <p:blipFill>
          <a:blip r:embed="rId4"/>
          <a:stretch>
            <a:fillRect/>
          </a:stretch>
        </p:blipFill>
        <p:spPr>
          <a:xfrm>
            <a:off x="3261115" y="3429000"/>
            <a:ext cx="5669771" cy="3176291"/>
          </a:xfrm>
          <a:prstGeom prst="rect">
            <a:avLst/>
          </a:prstGeom>
        </p:spPr>
      </p:pic>
      <p:pic>
        <p:nvPicPr>
          <p:cNvPr id="13" name="Picture 12">
            <a:extLst>
              <a:ext uri="{FF2B5EF4-FFF2-40B4-BE49-F238E27FC236}">
                <a16:creationId xmlns:a16="http://schemas.microsoft.com/office/drawing/2014/main" id="{BE78B5A0-438E-9058-2796-71C2EE47BBC0}"/>
              </a:ext>
            </a:extLst>
          </p:cNvPr>
          <p:cNvPicPr>
            <a:picLocks noChangeAspect="1"/>
          </p:cNvPicPr>
          <p:nvPr/>
        </p:nvPicPr>
        <p:blipFill>
          <a:blip r:embed="rId5"/>
          <a:stretch>
            <a:fillRect/>
          </a:stretch>
        </p:blipFill>
        <p:spPr>
          <a:xfrm>
            <a:off x="3044688" y="3352800"/>
            <a:ext cx="6102625" cy="34628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609600" y="1543050"/>
            <a:ext cx="10972799"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There is therefore now no condemnation </a:t>
            </a:r>
          </a:p>
          <a:p>
            <a:pPr marL="0" marR="0" lvl="0" indent="0" algn="ctr" defTabSz="914400" rtl="0" eaLnBrk="1" fontAlgn="base" latinLnBrk="0" hangingPunct="1">
              <a:lnSpc>
                <a:spcPct val="100000"/>
              </a:lnSpc>
              <a:spcBef>
                <a:spcPct val="0"/>
              </a:spcBef>
              <a:spcAft>
                <a:spcPts val="1200"/>
              </a:spcAft>
              <a:buClrTx/>
              <a:buSzTx/>
              <a:buFontTx/>
              <a:buNone/>
              <a:tabLst/>
              <a:defRPr/>
            </a:pPr>
            <a:r>
              <a:rPr kumimoji="0" lang="en-US" altLang="en-US" sz="26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 those who are </a:t>
            </a:r>
            <a:r>
              <a:rPr lang="en-US" altLang="en-US" sz="2600" b="1" i="1" u="sng" dirty="0">
                <a:solidFill>
                  <a:srgbClr val="008000"/>
                </a:solidFill>
                <a:latin typeface="Calibri" panose="020F0502020204030204" pitchFamily="34" charset="0"/>
                <a:cs typeface="Calibri" panose="020F0502020204030204" pitchFamily="34" charset="0"/>
              </a:rPr>
              <a:t>in Christ Jesus</a:t>
            </a:r>
            <a:r>
              <a:rPr kumimoji="0" lang="en-US" altLang="en-US" sz="26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Romans 8:1</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Romans 7 </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a man renewed by the Spirit of God, but </a:t>
            </a:r>
            <a:r>
              <a:rPr kumimoji="0" lang="en-US" altLang="en-US" sz="2800" b="1" i="1"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struggling under law</a:t>
            </a:r>
            <a:r>
              <a:rPr kumimoji="0" lang="en-US" altLang="en-US"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alt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hoping thereby to subdue or find deliverance from the power of the old Adamic nature (sin nature)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en-US" altLang="en-US" sz="2800" b="1" dirty="0">
                <a:solidFill>
                  <a:srgbClr val="000000"/>
                </a:solidFill>
                <a:latin typeface="Calibri" panose="020F0502020204030204" pitchFamily="34" charset="0"/>
                <a:cs typeface="Calibri" panose="020F0502020204030204" pitchFamily="34" charset="0"/>
              </a:rPr>
              <a:t>In chapter 8</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we have </a:t>
            </a:r>
            <a:r>
              <a:rPr lang="en-US" altLang="en-US" sz="2800" b="1" i="1" u="sng" dirty="0">
                <a:solidFill>
                  <a:srgbClr val="008000"/>
                </a:solidFill>
                <a:latin typeface="Calibri" panose="020F0502020204030204" pitchFamily="34" charset="0"/>
                <a:cs typeface="Calibri" panose="020F0502020204030204" pitchFamily="34" charset="0"/>
              </a:rPr>
              <a:t>God’s (only) way of deliverance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through the death and resurrection of Christ with which the believer is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identified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before God. The chapter begins with “no condemnation” and ends with “no separation.” All who are </a:t>
            </a:r>
            <a:r>
              <a:rPr lang="en-US" altLang="en-US" sz="2800" b="1" i="1" u="sng" dirty="0">
                <a:solidFill>
                  <a:srgbClr val="008000"/>
                </a:solidFill>
                <a:latin typeface="Calibri" panose="020F0502020204030204" pitchFamily="34" charset="0"/>
                <a:cs typeface="Calibri" panose="020F0502020204030204" pitchFamily="34" charset="0"/>
              </a:rPr>
              <a:t>in Christ Jesus</a:t>
            </a:r>
            <a:r>
              <a:rPr lang="en-US" altLang="en-US" sz="2800" b="1" i="1" dirty="0">
                <a:solidFill>
                  <a:srgbClr val="008000"/>
                </a:solidFill>
                <a:latin typeface="Calibri" panose="020F0502020204030204" pitchFamily="34" charset="0"/>
                <a:cs typeface="Calibri" panose="020F0502020204030204" pitchFamily="34" charset="0"/>
              </a:rPr>
              <a:t> </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are </a:t>
            </a:r>
            <a:r>
              <a:rPr lang="en-US" altLang="en-US" sz="2800" b="1" i="1" u="sng" dirty="0">
                <a:solidFill>
                  <a:srgbClr val="008000"/>
                </a:solidFill>
                <a:latin typeface="Calibri" panose="020F0502020204030204" pitchFamily="34" charset="0"/>
                <a:cs typeface="Calibri" panose="020F0502020204030204" pitchFamily="34" charset="0"/>
              </a:rPr>
              <a:t>accepted in the Beloved</a:t>
            </a:r>
            <a:r>
              <a:rPr lang="en-US" altLang="en-US" sz="2800" b="1" i="1" dirty="0">
                <a:solidFill>
                  <a:srgbClr val="008000"/>
                </a:solidFill>
                <a:latin typeface="Calibri" panose="020F0502020204030204" pitchFamily="34" charset="0"/>
                <a:cs typeface="Calibri" panose="020F0502020204030204" pitchFamily="34" charset="0"/>
              </a:rPr>
              <a:t> </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as free from every charge of guilt as He is Himself. He [Jesus] paid our penalty on the cross. </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Now we are </a:t>
            </a:r>
            <a:r>
              <a:rPr lang="en-US" altLang="en-US" sz="2800" b="1" i="1" u="sng" dirty="0">
                <a:solidFill>
                  <a:srgbClr val="008000"/>
                </a:solidFill>
                <a:latin typeface="Calibri" panose="020F0502020204030204" pitchFamily="34" charset="0"/>
                <a:cs typeface="Calibri" panose="020F0502020204030204" pitchFamily="34" charset="0"/>
              </a:rPr>
              <a:t>linked up with Him</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in resurrection,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not under law but under grace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3136108" y="228601"/>
            <a:ext cx="59197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 Ironside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Continual Burnt Offering: Daily Meditations on the Word of God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265). Neptune, NJ: Loizeaux Brothers.</a:t>
            </a: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9600" y="76200"/>
            <a:ext cx="828882" cy="1097280"/>
          </a:xfrm>
          <a:prstGeom prst="rect">
            <a:avLst/>
          </a:prstGeom>
        </p:spPr>
      </p:pic>
    </p:spTree>
    <p:extLst>
      <p:ext uri="{BB962C8B-B14F-4D97-AF65-F5344CB8AC3E}">
        <p14:creationId xmlns:p14="http://schemas.microsoft.com/office/powerpoint/2010/main" val="2637144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892" name="Rectangle 4">
            <a:extLst>
              <a:ext uri="{FF2B5EF4-FFF2-40B4-BE49-F238E27FC236}">
                <a16:creationId xmlns:a16="http://schemas.microsoft.com/office/drawing/2014/main" id="{1B9113CD-C4B2-83A9-095C-C2A67DA40ADB}"/>
              </a:ext>
            </a:extLst>
          </p:cNvPr>
          <p:cNvSpPr>
            <a:spLocks noGrp="1" noChangeArrowheads="1"/>
          </p:cNvSpPr>
          <p:nvPr>
            <p:ph sz="half" idx="1"/>
          </p:nvPr>
        </p:nvSpPr>
        <p:spPr>
          <a:xfrm>
            <a:off x="676275" y="1828800"/>
            <a:ext cx="10906125" cy="1143000"/>
          </a:xfrm>
        </p:spPr>
        <p:txBody>
          <a:bodyPr/>
          <a:lstStyle/>
          <a:p>
            <a:pPr algn="just" eaLnBrk="1" hangingPunct="1">
              <a:lnSpc>
                <a:spcPct val="100000"/>
              </a:lnSpc>
              <a:spcBef>
                <a:spcPts val="0"/>
              </a:spcBef>
              <a:spcAft>
                <a:spcPts val="1200"/>
              </a:spcAft>
            </a:pPr>
            <a:r>
              <a:rPr lang="en-US" altLang="en-US" dirty="0"/>
              <a:t>The judgment of the Israelites that Jesus is talking about </a:t>
            </a:r>
            <a:r>
              <a:rPr lang="en-US" altLang="en-US" b="1" dirty="0">
                <a:solidFill>
                  <a:srgbClr val="0000CC"/>
                </a:solidFill>
              </a:rPr>
              <a:t>will take place at the time of His Second Coming.</a:t>
            </a:r>
            <a:endParaRPr lang="en-US" altLang="en-US" dirty="0"/>
          </a:p>
        </p:txBody>
      </p:sp>
      <p:pic>
        <p:nvPicPr>
          <p:cNvPr id="118790" name="Picture 9">
            <a:extLst>
              <a:ext uri="{FF2B5EF4-FFF2-40B4-BE49-F238E27FC236}">
                <a16:creationId xmlns:a16="http://schemas.microsoft.com/office/drawing/2014/main" id="{DBDC5463-1A66-7F00-1F11-599C986B10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62"/>
          <a:stretch/>
        </p:blipFill>
        <p:spPr bwMode="auto">
          <a:xfrm>
            <a:off x="4720590" y="2895600"/>
            <a:ext cx="275082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E96A3DDD-CDBF-3983-1268-2B2D99C1068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0" name="Rectangle 2">
            <a:extLst>
              <a:ext uri="{FF2B5EF4-FFF2-40B4-BE49-F238E27FC236}">
                <a16:creationId xmlns:a16="http://schemas.microsoft.com/office/drawing/2014/main" id="{D37FA4B4-9516-8E3C-F52D-50440A3E84DA}"/>
              </a:ext>
            </a:extLst>
          </p:cNvPr>
          <p:cNvSpPr txBox="1">
            <a:spLocks noChangeArrowheads="1"/>
          </p:cNvSpPr>
          <p:nvPr/>
        </p:nvSpPr>
        <p:spPr bwMode="auto">
          <a:xfrm>
            <a:off x="2209800" y="674854"/>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The criteria for kingdom entry</a:t>
            </a:r>
          </a:p>
          <a:p>
            <a:r>
              <a:rPr lang="en-US" altLang="en-US" sz="2400" b="1" dirty="0">
                <a:solidFill>
                  <a:srgbClr val="0000CC"/>
                </a:solidFill>
                <a:latin typeface="Calibri" panose="020F0502020204030204" pitchFamily="34" charset="0"/>
                <a:ea typeface="+mn-ea"/>
                <a:cs typeface="Calibri" panose="020F0502020204030204" pitchFamily="34" charset="0"/>
              </a:rPr>
              <a:t>Matthew 7:21-23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5" name="Rectangle 3">
            <a:extLst>
              <a:ext uri="{FF2B5EF4-FFF2-40B4-BE49-F238E27FC236}">
                <a16:creationId xmlns:a16="http://schemas.microsoft.com/office/drawing/2014/main" id="{B655C94B-CDD2-7E72-4D4E-30E6A88FE47B}"/>
              </a:ext>
            </a:extLst>
          </p:cNvPr>
          <p:cNvSpPr>
            <a:spLocks noGrp="1" noChangeArrowheads="1"/>
          </p:cNvSpPr>
          <p:nvPr>
            <p:ph sz="half" idx="1"/>
          </p:nvPr>
        </p:nvSpPr>
        <p:spPr>
          <a:xfrm>
            <a:off x="609600" y="1828800"/>
            <a:ext cx="10972800" cy="1524000"/>
          </a:xfrm>
        </p:spPr>
        <p:txBody>
          <a:bodyPr/>
          <a:lstStyle/>
          <a:p>
            <a:pPr algn="just" eaLnBrk="1" hangingPunct="1">
              <a:lnSpc>
                <a:spcPct val="100000"/>
              </a:lnSpc>
              <a:spcBef>
                <a:spcPts val="0"/>
              </a:spcBef>
              <a:spcAft>
                <a:spcPts val="1200"/>
              </a:spcAft>
            </a:pPr>
            <a:r>
              <a:rPr lang="en-US" altLang="en-US" b="1" dirty="0">
                <a:solidFill>
                  <a:srgbClr val="0000CC"/>
                </a:solidFill>
              </a:rPr>
              <a:t>There are those in this world who are very persuasive</a:t>
            </a:r>
            <a:r>
              <a:rPr lang="en-US" altLang="en-US" dirty="0"/>
              <a:t> – so much so that we have expressions like, “</a:t>
            </a:r>
            <a:r>
              <a:rPr lang="en-US" altLang="en-US" i="1" dirty="0"/>
              <a:t>He can sell ice cubes to Eskimos</a:t>
            </a:r>
            <a:r>
              <a:rPr lang="en-US" altLang="en-US" dirty="0"/>
              <a:t>.” or “</a:t>
            </a:r>
            <a:r>
              <a:rPr lang="en-US" altLang="en-US" i="1" dirty="0"/>
              <a:t>He can talk the hind leg off of a donkey</a:t>
            </a:r>
            <a:r>
              <a:rPr lang="en-US" altLang="en-US" dirty="0"/>
              <a:t>”.  </a:t>
            </a:r>
          </a:p>
        </p:txBody>
      </p:sp>
      <p:sp>
        <p:nvSpPr>
          <p:cNvPr id="8" name="Text Box 4">
            <a:extLst>
              <a:ext uri="{FF2B5EF4-FFF2-40B4-BE49-F238E27FC236}">
                <a16:creationId xmlns:a16="http://schemas.microsoft.com/office/drawing/2014/main" id="{256967CB-E32C-3CA6-BF7B-FB902AACC34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9" name="Rectangle 2">
            <a:extLst>
              <a:ext uri="{FF2B5EF4-FFF2-40B4-BE49-F238E27FC236}">
                <a16:creationId xmlns:a16="http://schemas.microsoft.com/office/drawing/2014/main" id="{ADC10308-0011-E382-B9EF-101028E61C06}"/>
              </a:ext>
            </a:extLst>
          </p:cNvPr>
          <p:cNvSpPr txBox="1">
            <a:spLocks noChangeArrowheads="1"/>
          </p:cNvSpPr>
          <p:nvPr/>
        </p:nvSpPr>
        <p:spPr bwMode="auto">
          <a:xfrm>
            <a:off x="2209800" y="674854"/>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Ice cubes to </a:t>
            </a:r>
            <a:r>
              <a:rPr lang="en-US" altLang="en-US" sz="3200" b="1" dirty="0" err="1">
                <a:solidFill>
                  <a:srgbClr val="0000CC"/>
                </a:solidFill>
                <a:latin typeface="Calibri" panose="020F0502020204030204" pitchFamily="34" charset="0"/>
                <a:ea typeface="+mn-ea"/>
                <a:cs typeface="Calibri" panose="020F0502020204030204" pitchFamily="34" charset="0"/>
              </a:rPr>
              <a:t>eskimos</a:t>
            </a:r>
            <a:r>
              <a:rPr lang="en-US" altLang="en-US" sz="3200" b="1" dirty="0">
                <a:solidFill>
                  <a:srgbClr val="0000CC"/>
                </a:solidFill>
                <a:latin typeface="Calibri" panose="020F0502020204030204" pitchFamily="34" charset="0"/>
                <a:ea typeface="+mn-ea"/>
                <a:cs typeface="Calibri" panose="020F0502020204030204" pitchFamily="34" charset="0"/>
              </a:rPr>
              <a:t>, hind leg off a donkey</a:t>
            </a:r>
          </a:p>
          <a:p>
            <a:r>
              <a:rPr lang="en-US" altLang="en-US" sz="2400" b="1" dirty="0">
                <a:solidFill>
                  <a:srgbClr val="0000CC"/>
                </a:solidFill>
                <a:latin typeface="Calibri" panose="020F0502020204030204" pitchFamily="34" charset="0"/>
                <a:ea typeface="+mn-ea"/>
                <a:cs typeface="Calibri" panose="020F0502020204030204" pitchFamily="34" charset="0"/>
              </a:rPr>
              <a:t>Matthew 7:21-23</a:t>
            </a:r>
          </a:p>
        </p:txBody>
      </p:sp>
      <p:pic>
        <p:nvPicPr>
          <p:cNvPr id="2" name="Picture 1">
            <a:extLst>
              <a:ext uri="{FF2B5EF4-FFF2-40B4-BE49-F238E27FC236}">
                <a16:creationId xmlns:a16="http://schemas.microsoft.com/office/drawing/2014/main" id="{C471C350-65D7-E65D-66B1-73B555BFCA80}"/>
              </a:ext>
            </a:extLst>
          </p:cNvPr>
          <p:cNvPicPr>
            <a:picLocks noChangeAspect="1"/>
          </p:cNvPicPr>
          <p:nvPr/>
        </p:nvPicPr>
        <p:blipFill>
          <a:blip r:embed="rId3"/>
          <a:stretch>
            <a:fillRect/>
          </a:stretch>
        </p:blipFill>
        <p:spPr>
          <a:xfrm>
            <a:off x="2528621" y="3429000"/>
            <a:ext cx="7134759" cy="32004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3276600"/>
          </a:xfrm>
        </p:spPr>
        <p:txBody>
          <a:bodyPr>
            <a:noAutofit/>
          </a:bodyPr>
          <a:lstStyle/>
          <a:p>
            <a:pPr marL="0" indent="0" algn="ctr">
              <a:lnSpc>
                <a:spcPct val="100000"/>
              </a:lnSpc>
              <a:spcBef>
                <a:spcPts val="0"/>
              </a:spcBef>
              <a:spcAft>
                <a:spcPts val="1200"/>
              </a:spcAft>
              <a:buNone/>
            </a:pPr>
            <a:r>
              <a:rPr lang="en-US" sz="3200" b="1" dirty="0">
                <a:solidFill>
                  <a:srgbClr val="0000CC"/>
                </a:solidFill>
              </a:rPr>
              <a:t>Matthew 7:21-23</a:t>
            </a:r>
          </a:p>
          <a:p>
            <a:pPr marL="0" marR="0" indent="0" algn="just">
              <a:lnSpc>
                <a:spcPct val="100000"/>
              </a:lnSpc>
              <a:spcBef>
                <a:spcPts val="0"/>
              </a:spcBef>
              <a:spcAft>
                <a:spcPts val="0"/>
              </a:spcAft>
              <a:buNone/>
            </a:pPr>
            <a:r>
              <a:rPr lang="en-US" sz="2400" u="none" strike="noStrike" baseline="30000" dirty="0">
                <a:solidFill>
                  <a:srgbClr val="C00000"/>
                </a:solidFill>
                <a:effectLst/>
                <a:latin typeface="Calibri" panose="020F0502020204030204" pitchFamily="34" charset="0"/>
              </a:rPr>
              <a:t>21</a:t>
            </a:r>
            <a:r>
              <a:rPr lang="en-US" sz="2400" u="none" strike="noStrike" dirty="0">
                <a:solidFill>
                  <a:srgbClr val="C00000"/>
                </a:solidFill>
                <a:effectLst/>
                <a:latin typeface="Calibri" panose="020F0502020204030204" pitchFamily="34" charset="0"/>
              </a:rPr>
              <a:t> </a:t>
            </a:r>
            <a:r>
              <a:rPr lang="en-US" sz="2800" dirty="0">
                <a:solidFill>
                  <a:srgbClr val="C00000"/>
                </a:solidFill>
                <a:effectLst/>
                <a:latin typeface="Calibri" panose="020F0502020204030204" pitchFamily="34" charset="0"/>
              </a:rPr>
              <a:t>“Not everyone who </a:t>
            </a:r>
            <a:r>
              <a:rPr lang="en-US" dirty="0">
                <a:solidFill>
                  <a:srgbClr val="C00000"/>
                </a:solidFill>
                <a:latin typeface="Calibri" panose="020F0502020204030204" pitchFamily="34" charset="0"/>
              </a:rPr>
              <a:t>says</a:t>
            </a:r>
            <a:r>
              <a:rPr lang="en-US" sz="2800" dirty="0">
                <a:solidFill>
                  <a:srgbClr val="C00000"/>
                </a:solidFill>
                <a:effectLst/>
                <a:latin typeface="Calibri" panose="020F0502020204030204" pitchFamily="34" charset="0"/>
              </a:rPr>
              <a:t> to Me, ‘Lord, Lord,’ will </a:t>
            </a:r>
            <a:r>
              <a:rPr lang="en-US" b="1" u="sng" dirty="0">
                <a:solidFill>
                  <a:srgbClr val="0000CC"/>
                </a:solidFill>
              </a:rPr>
              <a:t>enter</a:t>
            </a:r>
            <a:r>
              <a:rPr lang="en-US" sz="2800" dirty="0">
                <a:solidFill>
                  <a:srgbClr val="C00000"/>
                </a:solidFill>
                <a:effectLst/>
                <a:latin typeface="Calibri" panose="020F0502020204030204" pitchFamily="34" charset="0"/>
              </a:rPr>
              <a:t> the kingdom of heaven, but he who </a:t>
            </a:r>
            <a:r>
              <a:rPr lang="en-US" b="1" u="sng" dirty="0">
                <a:solidFill>
                  <a:srgbClr val="0000CC"/>
                </a:solidFill>
              </a:rPr>
              <a:t>does</a:t>
            </a:r>
            <a:r>
              <a:rPr lang="en-US" sz="2800" dirty="0">
                <a:solidFill>
                  <a:srgbClr val="C00000"/>
                </a:solidFill>
                <a:effectLst/>
                <a:latin typeface="Calibri" panose="020F0502020204030204" pitchFamily="34" charset="0"/>
              </a:rPr>
              <a:t> the will of My Father who is in heaven </a:t>
            </a:r>
            <a:r>
              <a:rPr lang="en-US" sz="2800" i="1" dirty="0">
                <a:solidFill>
                  <a:srgbClr val="C00000"/>
                </a:solidFill>
                <a:effectLst/>
                <a:latin typeface="Calibri" panose="020F0502020204030204" pitchFamily="34" charset="0"/>
              </a:rPr>
              <a:t>will enter</a:t>
            </a:r>
            <a:r>
              <a:rPr lang="en-US" sz="2800" dirty="0">
                <a:solidFill>
                  <a:srgbClr val="C00000"/>
                </a:solidFill>
                <a:effectLst/>
                <a:latin typeface="Calibri" panose="020F0502020204030204" pitchFamily="34" charset="0"/>
              </a:rPr>
              <a:t>.</a:t>
            </a:r>
            <a:r>
              <a:rPr lang="en-US" sz="2400" dirty="0">
                <a:solidFill>
                  <a:srgbClr val="C00000"/>
                </a:solidFill>
                <a:effectLst/>
                <a:latin typeface="Calibri" panose="020F0502020204030204" pitchFamily="34" charset="0"/>
              </a:rPr>
              <a:t> </a:t>
            </a:r>
            <a:r>
              <a:rPr lang="en-US" sz="2400" u="none" strike="noStrike" baseline="30000" dirty="0">
                <a:solidFill>
                  <a:srgbClr val="C00000"/>
                </a:solidFill>
                <a:effectLst/>
                <a:highlight>
                  <a:srgbClr val="FFFF00"/>
                </a:highlight>
                <a:latin typeface="Calibri" panose="020F0502020204030204" pitchFamily="34" charset="0"/>
              </a:rPr>
              <a:t>22</a:t>
            </a:r>
            <a:r>
              <a:rPr lang="en-US" sz="2400" u="none" strike="noStrike" dirty="0">
                <a:solidFill>
                  <a:srgbClr val="C00000"/>
                </a:solidFill>
                <a:effectLst/>
                <a:highlight>
                  <a:srgbClr val="FFFF00"/>
                </a:highlight>
                <a:latin typeface="Calibri" panose="020F0502020204030204" pitchFamily="34" charset="0"/>
              </a:rPr>
              <a:t> </a:t>
            </a:r>
            <a:r>
              <a:rPr lang="en-US" sz="2800" dirty="0">
                <a:solidFill>
                  <a:srgbClr val="C00000"/>
                </a:solidFill>
                <a:effectLst/>
                <a:highlight>
                  <a:srgbClr val="FFFF00"/>
                </a:highlight>
                <a:latin typeface="Calibri" panose="020F0502020204030204" pitchFamily="34" charset="0"/>
              </a:rPr>
              <a:t>“Many will </a:t>
            </a:r>
            <a:r>
              <a:rPr lang="en-US" b="1" u="sng" dirty="0">
                <a:solidFill>
                  <a:srgbClr val="0000CC"/>
                </a:solidFill>
                <a:highlight>
                  <a:srgbClr val="FFFF00"/>
                </a:highlight>
              </a:rPr>
              <a:t>say</a:t>
            </a:r>
            <a:r>
              <a:rPr lang="en-US" sz="2800" dirty="0">
                <a:solidFill>
                  <a:srgbClr val="C00000"/>
                </a:solidFill>
                <a:effectLst/>
                <a:highlight>
                  <a:srgbClr val="FFFF00"/>
                </a:highlight>
                <a:latin typeface="Calibri" panose="020F0502020204030204" pitchFamily="34" charset="0"/>
              </a:rPr>
              <a:t> to Me on that day, ‘Lord, Lord, did we not prophesy in Your name, and in Your name cast out demons, and in Your name perform many miracles?’</a:t>
            </a:r>
            <a:r>
              <a:rPr lang="en-US" sz="2400" dirty="0">
                <a:solidFill>
                  <a:srgbClr val="C00000"/>
                </a:solidFill>
                <a:effectLst/>
                <a:latin typeface="Calibri" panose="020F0502020204030204" pitchFamily="34" charset="0"/>
              </a:rPr>
              <a:t> </a:t>
            </a:r>
            <a:r>
              <a:rPr lang="en-US" sz="2400" u="none" strike="noStrike" baseline="30000" dirty="0">
                <a:solidFill>
                  <a:srgbClr val="C00000"/>
                </a:solidFill>
                <a:effectLst/>
                <a:latin typeface="Calibri" panose="020F0502020204030204" pitchFamily="34" charset="0"/>
              </a:rPr>
              <a:t>23</a:t>
            </a:r>
            <a:r>
              <a:rPr lang="en-US" sz="2400" u="none" strike="noStrike" dirty="0">
                <a:solidFill>
                  <a:srgbClr val="C00000"/>
                </a:solidFill>
                <a:effectLst/>
                <a:latin typeface="Calibri" panose="020F0502020204030204" pitchFamily="34" charset="0"/>
              </a:rPr>
              <a:t> </a:t>
            </a:r>
            <a:r>
              <a:rPr lang="en-US" sz="2800" dirty="0">
                <a:solidFill>
                  <a:srgbClr val="C00000"/>
                </a:solidFill>
                <a:effectLst/>
                <a:latin typeface="Calibri" panose="020F0502020204030204" pitchFamily="34" charset="0"/>
              </a:rPr>
              <a:t>“And then I will declare to them, ‘I never </a:t>
            </a:r>
            <a:r>
              <a:rPr lang="en-US" b="1" u="sng" dirty="0">
                <a:solidFill>
                  <a:srgbClr val="0000CC"/>
                </a:solidFill>
              </a:rPr>
              <a:t>knew</a:t>
            </a:r>
            <a:r>
              <a:rPr lang="en-US" sz="2800" dirty="0">
                <a:solidFill>
                  <a:srgbClr val="C00000"/>
                </a:solidFill>
                <a:effectLst/>
                <a:latin typeface="Calibri" panose="020F0502020204030204" pitchFamily="34" charset="0"/>
              </a:rPr>
              <a:t> you; </a:t>
            </a:r>
            <a:r>
              <a:rPr lang="en-US" sz="2800" cap="small" dirty="0">
                <a:solidFill>
                  <a:srgbClr val="C00000"/>
                </a:solidFill>
                <a:effectLst/>
                <a:latin typeface="Calibri" panose="020F0502020204030204" pitchFamily="34" charset="0"/>
              </a:rPr>
              <a:t>depart from Me</a:t>
            </a:r>
            <a:r>
              <a:rPr lang="en-US" sz="2800" dirty="0">
                <a:solidFill>
                  <a:srgbClr val="C00000"/>
                </a:solidFill>
                <a:effectLst/>
                <a:latin typeface="Calibri" panose="020F0502020204030204" pitchFamily="34" charset="0"/>
              </a:rPr>
              <a:t>, </a:t>
            </a:r>
            <a:r>
              <a:rPr lang="en-US" sz="2800" cap="small" dirty="0">
                <a:solidFill>
                  <a:srgbClr val="C00000"/>
                </a:solidFill>
                <a:effectLst/>
                <a:latin typeface="Calibri" panose="020F0502020204030204" pitchFamily="34" charset="0"/>
              </a:rPr>
              <a:t>you who </a:t>
            </a:r>
            <a:r>
              <a:rPr lang="en-US" b="1" u="sng" dirty="0">
                <a:solidFill>
                  <a:srgbClr val="0000CC"/>
                </a:solidFill>
              </a:rPr>
              <a:t>practice</a:t>
            </a:r>
            <a:r>
              <a:rPr lang="en-US" sz="2800" cap="small" dirty="0">
                <a:solidFill>
                  <a:srgbClr val="C00000"/>
                </a:solidFill>
                <a:effectLst/>
                <a:latin typeface="Calibri" panose="020F0502020204030204" pitchFamily="34" charset="0"/>
              </a:rPr>
              <a:t> lawlessness</a:t>
            </a:r>
            <a:r>
              <a:rPr lang="en-US" sz="2800" dirty="0">
                <a:solidFill>
                  <a:srgbClr val="C00000"/>
                </a:solidFill>
                <a:effectLst/>
                <a:latin typeface="Calibri" panose="020F0502020204030204" pitchFamily="34" charset="0"/>
              </a:rPr>
              <a:t>.’</a:t>
            </a:r>
            <a:r>
              <a:rPr lang="en-US" sz="2400" dirty="0">
                <a:solidFill>
                  <a:srgbClr val="C00000"/>
                </a:solidFill>
                <a:effectLst/>
                <a:latin typeface="Calibri" panose="020F0502020204030204" pitchFamily="34" charset="0"/>
              </a:rPr>
              <a:t> </a:t>
            </a:r>
          </a:p>
        </p:txBody>
      </p:sp>
      <p:pic>
        <p:nvPicPr>
          <p:cNvPr id="4" name="Picture 3">
            <a:extLst>
              <a:ext uri="{FF2B5EF4-FFF2-40B4-BE49-F238E27FC236}">
                <a16:creationId xmlns:a16="http://schemas.microsoft.com/office/drawing/2014/main" id="{FABA8483-8584-9CDB-C6EF-8CB70075EDB3}"/>
              </a:ext>
            </a:extLst>
          </p:cNvPr>
          <p:cNvPicPr>
            <a:picLocks noChangeAspect="1"/>
          </p:cNvPicPr>
          <p:nvPr/>
        </p:nvPicPr>
        <p:blipFill>
          <a:blip r:embed="rId4"/>
          <a:stretch>
            <a:fillRect/>
          </a:stretch>
        </p:blipFill>
        <p:spPr>
          <a:xfrm>
            <a:off x="4553257" y="3459480"/>
            <a:ext cx="3085486" cy="1645920"/>
          </a:xfrm>
          <a:prstGeom prst="rect">
            <a:avLst/>
          </a:prstGeom>
          <a:solidFill>
            <a:srgbClr val="FF0000"/>
          </a:solidFill>
          <a:ln w="19050">
            <a:solidFill>
              <a:schemeClr val="tx1"/>
            </a:solidFill>
          </a:ln>
        </p:spPr>
      </p:pic>
    </p:spTree>
    <p:extLst>
      <p:ext uri="{BB962C8B-B14F-4D97-AF65-F5344CB8AC3E}">
        <p14:creationId xmlns:p14="http://schemas.microsoft.com/office/powerpoint/2010/main" val="41121825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3" name="Rectangle 4">
            <a:extLst>
              <a:ext uri="{FF2B5EF4-FFF2-40B4-BE49-F238E27FC236}">
                <a16:creationId xmlns:a16="http://schemas.microsoft.com/office/drawing/2014/main" id="{4ECBE4A9-C772-491B-3358-C5E58BCEEE39}"/>
              </a:ext>
            </a:extLst>
          </p:cNvPr>
          <p:cNvSpPr>
            <a:spLocks noGrp="1" noChangeArrowheads="1"/>
          </p:cNvSpPr>
          <p:nvPr>
            <p:ph sz="half" idx="1"/>
          </p:nvPr>
        </p:nvSpPr>
        <p:spPr>
          <a:xfrm>
            <a:off x="4699001" y="1828800"/>
            <a:ext cx="6857999" cy="3886200"/>
          </a:xfrm>
        </p:spPr>
        <p:txBody>
          <a:bodyPr/>
          <a:lstStyle/>
          <a:p>
            <a:pPr algn="just" eaLnBrk="1" hangingPunct="1">
              <a:lnSpc>
                <a:spcPct val="100000"/>
              </a:lnSpc>
              <a:spcBef>
                <a:spcPts val="0"/>
              </a:spcBef>
              <a:spcAft>
                <a:spcPts val="1200"/>
              </a:spcAft>
            </a:pPr>
            <a:r>
              <a:rPr lang="en-US" altLang="en-US" dirty="0"/>
              <a:t>But we see in this passage that </a:t>
            </a:r>
            <a:r>
              <a:rPr lang="en-US" altLang="en-US" b="1" dirty="0">
                <a:solidFill>
                  <a:srgbClr val="0000CC"/>
                </a:solidFill>
              </a:rPr>
              <a:t>verbal eloquence </a:t>
            </a:r>
            <a:r>
              <a:rPr lang="en-US" altLang="en-US" dirty="0"/>
              <a:t>and the most </a:t>
            </a:r>
            <a:r>
              <a:rPr lang="en-US" altLang="en-US" b="1" dirty="0">
                <a:solidFill>
                  <a:srgbClr val="0000CC"/>
                </a:solidFill>
              </a:rPr>
              <a:t>persuasive speech </a:t>
            </a:r>
            <a:r>
              <a:rPr lang="en-US" altLang="en-US" dirty="0"/>
              <a:t>will not carry any weight in that coming </a:t>
            </a:r>
            <a:r>
              <a:rPr lang="en-US" altLang="en-US" b="1" dirty="0">
                <a:solidFill>
                  <a:srgbClr val="0000CC"/>
                </a:solidFill>
              </a:rPr>
              <a:t>judgment of the Israelites</a:t>
            </a:r>
            <a:r>
              <a:rPr lang="en-US" altLang="en-US" dirty="0"/>
              <a:t>.  </a:t>
            </a:r>
          </a:p>
          <a:p>
            <a:pPr algn="just" eaLnBrk="1" hangingPunct="1">
              <a:lnSpc>
                <a:spcPct val="100000"/>
              </a:lnSpc>
              <a:spcBef>
                <a:spcPts val="0"/>
              </a:spcBef>
              <a:spcAft>
                <a:spcPts val="1200"/>
              </a:spcAft>
            </a:pPr>
            <a:r>
              <a:rPr lang="en-US" altLang="en-US" dirty="0"/>
              <a:t>For the Israelite hoping to enter the kingdom in which Christ reigns, </a:t>
            </a:r>
            <a:r>
              <a:rPr lang="en-US" altLang="en-US" b="1" dirty="0">
                <a:solidFill>
                  <a:srgbClr val="0000CC"/>
                </a:solidFill>
              </a:rPr>
              <a:t>just talking a good talk will mean nothing</a:t>
            </a:r>
            <a:r>
              <a:rPr lang="en-US" altLang="en-US" dirty="0"/>
              <a:t>.</a:t>
            </a:r>
            <a:endParaRPr lang="en-US" altLang="en-US" b="1" dirty="0">
              <a:solidFill>
                <a:srgbClr val="0000CC"/>
              </a:solidFill>
            </a:endParaRPr>
          </a:p>
        </p:txBody>
      </p:sp>
      <p:sp>
        <p:nvSpPr>
          <p:cNvPr id="8" name="Text Box 4">
            <a:extLst>
              <a:ext uri="{FF2B5EF4-FFF2-40B4-BE49-F238E27FC236}">
                <a16:creationId xmlns:a16="http://schemas.microsoft.com/office/drawing/2014/main" id="{C29AA544-2314-10DE-C6D1-F32548FED37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9" name="Rectangle 2">
            <a:extLst>
              <a:ext uri="{FF2B5EF4-FFF2-40B4-BE49-F238E27FC236}">
                <a16:creationId xmlns:a16="http://schemas.microsoft.com/office/drawing/2014/main" id="{C22FBB1F-CEB3-CF19-2B99-68EC693C4337}"/>
              </a:ext>
            </a:extLst>
          </p:cNvPr>
          <p:cNvSpPr txBox="1">
            <a:spLocks noChangeArrowheads="1"/>
          </p:cNvSpPr>
          <p:nvPr/>
        </p:nvSpPr>
        <p:spPr bwMode="auto">
          <a:xfrm>
            <a:off x="2209800" y="674854"/>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Ice cubes to </a:t>
            </a:r>
            <a:r>
              <a:rPr lang="en-US" altLang="en-US" sz="3200" b="1" dirty="0" err="1">
                <a:solidFill>
                  <a:srgbClr val="0000CC"/>
                </a:solidFill>
                <a:latin typeface="Calibri" panose="020F0502020204030204" pitchFamily="34" charset="0"/>
                <a:ea typeface="+mn-ea"/>
                <a:cs typeface="Calibri" panose="020F0502020204030204" pitchFamily="34" charset="0"/>
              </a:rPr>
              <a:t>eskimos</a:t>
            </a:r>
            <a:r>
              <a:rPr lang="en-US" altLang="en-US" sz="3200" b="1" dirty="0">
                <a:solidFill>
                  <a:srgbClr val="0000CC"/>
                </a:solidFill>
                <a:latin typeface="Calibri" panose="020F0502020204030204" pitchFamily="34" charset="0"/>
                <a:ea typeface="+mn-ea"/>
                <a:cs typeface="Calibri" panose="020F0502020204030204" pitchFamily="34" charset="0"/>
              </a:rPr>
              <a:t>, hind leg off a donkey</a:t>
            </a:r>
          </a:p>
          <a:p>
            <a:r>
              <a:rPr lang="en-US" altLang="en-US" sz="2400" b="1" dirty="0">
                <a:solidFill>
                  <a:srgbClr val="0000CC"/>
                </a:solidFill>
                <a:latin typeface="Calibri" panose="020F0502020204030204" pitchFamily="34" charset="0"/>
                <a:ea typeface="+mn-ea"/>
                <a:cs typeface="Calibri" panose="020F0502020204030204" pitchFamily="34" charset="0"/>
              </a:rPr>
              <a:t>Matthew 7:21-23</a:t>
            </a:r>
          </a:p>
        </p:txBody>
      </p:sp>
      <p:pic>
        <p:nvPicPr>
          <p:cNvPr id="2" name="Picture 1">
            <a:extLst>
              <a:ext uri="{FF2B5EF4-FFF2-40B4-BE49-F238E27FC236}">
                <a16:creationId xmlns:a16="http://schemas.microsoft.com/office/drawing/2014/main" id="{5CE4654A-1AE6-E6E9-D40E-5D22B390FBE2}"/>
              </a:ext>
            </a:extLst>
          </p:cNvPr>
          <p:cNvPicPr>
            <a:picLocks noChangeAspect="1"/>
          </p:cNvPicPr>
          <p:nvPr/>
        </p:nvPicPr>
        <p:blipFill>
          <a:blip r:embed="rId3"/>
          <a:stretch>
            <a:fillRect/>
          </a:stretch>
        </p:blipFill>
        <p:spPr>
          <a:xfrm>
            <a:off x="634999" y="1914525"/>
            <a:ext cx="1828800" cy="3657600"/>
          </a:xfrm>
          <a:prstGeom prst="rect">
            <a:avLst/>
          </a:prstGeom>
          <a:ln>
            <a:solidFill>
              <a:schemeClr val="tx1"/>
            </a:solidFill>
          </a:ln>
        </p:spPr>
      </p:pic>
      <p:pic>
        <p:nvPicPr>
          <p:cNvPr id="3" name="Picture 2">
            <a:extLst>
              <a:ext uri="{FF2B5EF4-FFF2-40B4-BE49-F238E27FC236}">
                <a16:creationId xmlns:a16="http://schemas.microsoft.com/office/drawing/2014/main" id="{1694AE68-E3CB-9071-F343-90637B29FDD1}"/>
              </a:ext>
            </a:extLst>
          </p:cNvPr>
          <p:cNvPicPr>
            <a:picLocks noChangeAspect="1"/>
          </p:cNvPicPr>
          <p:nvPr/>
        </p:nvPicPr>
        <p:blipFill>
          <a:blip r:embed="rId4"/>
          <a:stretch>
            <a:fillRect/>
          </a:stretch>
        </p:blipFill>
        <p:spPr>
          <a:xfrm>
            <a:off x="2667000" y="1914524"/>
            <a:ext cx="1828800" cy="3657600"/>
          </a:xfrm>
          <a:prstGeom prst="rect">
            <a:avLst/>
          </a:prstGeom>
          <a:ln>
            <a:solidFill>
              <a:schemeClr val="tx1"/>
            </a:solid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099" name="Rectangle 4">
            <a:extLst>
              <a:ext uri="{FF2B5EF4-FFF2-40B4-BE49-F238E27FC236}">
                <a16:creationId xmlns:a16="http://schemas.microsoft.com/office/drawing/2014/main" id="{5FDA3FC5-4679-FC74-65DF-AD08BCCC2BB3}"/>
              </a:ext>
            </a:extLst>
          </p:cNvPr>
          <p:cNvSpPr>
            <a:spLocks noGrp="1" noChangeArrowheads="1"/>
          </p:cNvSpPr>
          <p:nvPr>
            <p:ph sz="half" idx="1"/>
          </p:nvPr>
        </p:nvSpPr>
        <p:spPr>
          <a:xfrm>
            <a:off x="4252452" y="1828800"/>
            <a:ext cx="7298198" cy="3810000"/>
          </a:xfrm>
        </p:spPr>
        <p:txBody>
          <a:bodyPr/>
          <a:lstStyle/>
          <a:p>
            <a:pPr algn="just" eaLnBrk="1" hangingPunct="1">
              <a:lnSpc>
                <a:spcPct val="100000"/>
              </a:lnSpc>
              <a:spcBef>
                <a:spcPts val="0"/>
              </a:spcBef>
              <a:spcAft>
                <a:spcPts val="1200"/>
              </a:spcAft>
            </a:pPr>
            <a:r>
              <a:rPr lang="en-US" altLang="en-US" dirty="0"/>
              <a:t>The Israelite hoping to enter the kingdom must have been </a:t>
            </a:r>
            <a:r>
              <a:rPr lang="en-US" altLang="en-US" b="1" u="sng" dirty="0">
                <a:solidFill>
                  <a:srgbClr val="0000CC"/>
                </a:solidFill>
              </a:rPr>
              <a:t>doing</a:t>
            </a:r>
            <a:r>
              <a:rPr lang="en-US" altLang="en-US" dirty="0"/>
              <a:t> the Father’s will, which for the Jews means </a:t>
            </a:r>
            <a:r>
              <a:rPr lang="en-US" altLang="en-US" b="1" dirty="0">
                <a:solidFill>
                  <a:srgbClr val="0000CC"/>
                </a:solidFill>
              </a:rPr>
              <a:t>pursuing</a:t>
            </a:r>
            <a:r>
              <a:rPr lang="en-US" altLang="en-US" dirty="0"/>
              <a:t> </a:t>
            </a:r>
            <a:r>
              <a:rPr lang="en-US" altLang="en-US" b="1" dirty="0">
                <a:solidFill>
                  <a:srgbClr val="0000CC"/>
                </a:solidFill>
              </a:rPr>
              <a:t>true righteousness </a:t>
            </a:r>
            <a:r>
              <a:rPr lang="en-US" altLang="en-US" b="1" u="sng" dirty="0">
                <a:solidFill>
                  <a:srgbClr val="0000CC"/>
                </a:solidFill>
              </a:rPr>
              <a:t>as correctly revealed in Law of Moses</a:t>
            </a:r>
            <a:r>
              <a:rPr lang="en-US" altLang="en-US" b="1" dirty="0">
                <a:solidFill>
                  <a:srgbClr val="0000CC"/>
                </a:solidFill>
              </a:rPr>
              <a:t> as opposed to Pharisaic righteousness</a:t>
            </a:r>
            <a:r>
              <a:rPr lang="en-US" altLang="en-US" dirty="0"/>
              <a:t>. </a:t>
            </a:r>
          </a:p>
          <a:p>
            <a:pPr algn="just" eaLnBrk="1" hangingPunct="1">
              <a:lnSpc>
                <a:spcPct val="100000"/>
              </a:lnSpc>
              <a:spcBef>
                <a:spcPts val="0"/>
              </a:spcBef>
              <a:spcAft>
                <a:spcPts val="1200"/>
              </a:spcAft>
            </a:pPr>
            <a:r>
              <a:rPr lang="en-US" altLang="en-US" dirty="0"/>
              <a:t>From God’s viewpoint, the ones who will enter the kingdom of heaven will be </a:t>
            </a:r>
            <a:r>
              <a:rPr lang="en-US" altLang="en-US" b="1" dirty="0">
                <a:solidFill>
                  <a:srgbClr val="0000CC"/>
                </a:solidFill>
              </a:rPr>
              <a:t>those whom Christ actually </a:t>
            </a:r>
            <a:r>
              <a:rPr lang="en-US" altLang="en-US" b="1" u="sng" dirty="0">
                <a:solidFill>
                  <a:srgbClr val="0000CC"/>
                </a:solidFill>
              </a:rPr>
              <a:t>knows</a:t>
            </a:r>
            <a:r>
              <a:rPr lang="en-US" altLang="en-US" dirty="0"/>
              <a:t>, regardless of what they say. </a:t>
            </a:r>
          </a:p>
          <a:p>
            <a:pPr algn="just" eaLnBrk="1" hangingPunct="1">
              <a:lnSpc>
                <a:spcPct val="100000"/>
              </a:lnSpc>
              <a:spcBef>
                <a:spcPts val="0"/>
              </a:spcBef>
              <a:spcAft>
                <a:spcPts val="1200"/>
              </a:spcAft>
            </a:pPr>
            <a:endParaRPr lang="en-US" altLang="en-US" dirty="0"/>
          </a:p>
        </p:txBody>
      </p:sp>
      <p:pic>
        <p:nvPicPr>
          <p:cNvPr id="132102" name="Picture 9">
            <a:extLst>
              <a:ext uri="{FF2B5EF4-FFF2-40B4-BE49-F238E27FC236}">
                <a16:creationId xmlns:a16="http://schemas.microsoft.com/office/drawing/2014/main" id="{EEFC6CC4-D84C-1892-9190-220C27881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352" y="1981200"/>
            <a:ext cx="309033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D84DB30A-E346-1520-7986-781F87C8E40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0" name="Rectangle 2">
            <a:extLst>
              <a:ext uri="{FF2B5EF4-FFF2-40B4-BE49-F238E27FC236}">
                <a16:creationId xmlns:a16="http://schemas.microsoft.com/office/drawing/2014/main" id="{5FF11C5A-0040-7776-63B8-D03E866712AA}"/>
              </a:ext>
            </a:extLst>
          </p:cNvPr>
          <p:cNvSpPr txBox="1">
            <a:spLocks noChangeArrowheads="1"/>
          </p:cNvSpPr>
          <p:nvPr/>
        </p:nvSpPr>
        <p:spPr bwMode="auto">
          <a:xfrm>
            <a:off x="2209800" y="674854"/>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Kingdom entry is about doing &amp; knowing</a:t>
            </a:r>
          </a:p>
          <a:p>
            <a:r>
              <a:rPr lang="en-US" altLang="en-US" sz="2400" b="1" dirty="0">
                <a:solidFill>
                  <a:srgbClr val="0000CC"/>
                </a:solidFill>
                <a:latin typeface="Calibri" panose="020F0502020204030204" pitchFamily="34" charset="0"/>
                <a:ea typeface="+mn-ea"/>
                <a:cs typeface="Calibri" panose="020F0502020204030204" pitchFamily="34" charset="0"/>
              </a:rPr>
              <a:t>Matthew 7:21-23</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7" name="Rectangle 3">
            <a:extLst>
              <a:ext uri="{FF2B5EF4-FFF2-40B4-BE49-F238E27FC236}">
                <a16:creationId xmlns:a16="http://schemas.microsoft.com/office/drawing/2014/main" id="{802413DA-2032-4418-5B13-1AD0FC221B04}"/>
              </a:ext>
            </a:extLst>
          </p:cNvPr>
          <p:cNvSpPr>
            <a:spLocks noGrp="1" noChangeArrowheads="1"/>
          </p:cNvSpPr>
          <p:nvPr>
            <p:ph sz="half" idx="1"/>
          </p:nvPr>
        </p:nvSpPr>
        <p:spPr>
          <a:xfrm>
            <a:off x="609600" y="1828800"/>
            <a:ext cx="10972800" cy="1600200"/>
          </a:xfrm>
        </p:spPr>
        <p:txBody>
          <a:bodyPr/>
          <a:lstStyle/>
          <a:p>
            <a:pPr algn="just" eaLnBrk="1" hangingPunct="1">
              <a:lnSpc>
                <a:spcPct val="100000"/>
              </a:lnSpc>
              <a:spcBef>
                <a:spcPts val="0"/>
              </a:spcBef>
              <a:spcAft>
                <a:spcPts val="1200"/>
              </a:spcAft>
            </a:pPr>
            <a:r>
              <a:rPr lang="en-US" altLang="en-US" dirty="0"/>
              <a:t>The deceived Israelites that Jesus is referring to in these 3 verses begin by calling Christ, </a:t>
            </a:r>
            <a:r>
              <a:rPr lang="en-US" altLang="en-US" b="1" dirty="0">
                <a:solidFill>
                  <a:srgbClr val="0000CC"/>
                </a:solidFill>
              </a:rPr>
              <a:t>“Lord, Lord”</a:t>
            </a:r>
            <a:r>
              <a:rPr lang="en-US" altLang="en-US" dirty="0"/>
              <a:t>, which is a Hebrew way of expressing and acknowledging </a:t>
            </a:r>
            <a:r>
              <a:rPr lang="en-US" altLang="en-US" b="1" i="1" dirty="0">
                <a:solidFill>
                  <a:srgbClr val="0000CC"/>
                </a:solidFill>
              </a:rPr>
              <a:t>ultimate Lordship</a:t>
            </a:r>
            <a:r>
              <a:rPr lang="en-US" altLang="en-US" b="1" dirty="0">
                <a:solidFill>
                  <a:srgbClr val="0000CC"/>
                </a:solidFill>
              </a:rPr>
              <a:t>. </a:t>
            </a:r>
          </a:p>
        </p:txBody>
      </p:sp>
      <p:sp>
        <p:nvSpPr>
          <p:cNvPr id="7" name="Text Box 4">
            <a:extLst>
              <a:ext uri="{FF2B5EF4-FFF2-40B4-BE49-F238E27FC236}">
                <a16:creationId xmlns:a16="http://schemas.microsoft.com/office/drawing/2014/main" id="{1E874B01-92BF-BCC7-B787-C3F212E64C5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8" name="Rectangle 2">
            <a:extLst>
              <a:ext uri="{FF2B5EF4-FFF2-40B4-BE49-F238E27FC236}">
                <a16:creationId xmlns:a16="http://schemas.microsoft.com/office/drawing/2014/main" id="{32349086-A35F-DB57-6597-07209872A6BD}"/>
              </a:ext>
            </a:extLst>
          </p:cNvPr>
          <p:cNvSpPr txBox="1">
            <a:spLocks noChangeArrowheads="1"/>
          </p:cNvSpPr>
          <p:nvPr/>
        </p:nvSpPr>
        <p:spPr bwMode="auto">
          <a:xfrm>
            <a:off x="2209800" y="674854"/>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Let’s talk about their talk &amp; their walk </a:t>
            </a:r>
          </a:p>
          <a:p>
            <a:r>
              <a:rPr lang="en-US" altLang="en-US" sz="2400" b="1" dirty="0">
                <a:solidFill>
                  <a:srgbClr val="0000CC"/>
                </a:solidFill>
                <a:latin typeface="Calibri" panose="020F0502020204030204" pitchFamily="34" charset="0"/>
                <a:ea typeface="+mn-ea"/>
                <a:cs typeface="Calibri" panose="020F0502020204030204" pitchFamily="34" charset="0"/>
              </a:rPr>
              <a:t>Matthew 7:21-23</a:t>
            </a:r>
          </a:p>
        </p:txBody>
      </p:sp>
      <p:pic>
        <p:nvPicPr>
          <p:cNvPr id="2" name="Picture 1">
            <a:extLst>
              <a:ext uri="{FF2B5EF4-FFF2-40B4-BE49-F238E27FC236}">
                <a16:creationId xmlns:a16="http://schemas.microsoft.com/office/drawing/2014/main" id="{D3335A89-88ED-E662-953E-9410EA6D0E79}"/>
              </a:ext>
            </a:extLst>
          </p:cNvPr>
          <p:cNvPicPr>
            <a:picLocks noChangeAspect="1"/>
          </p:cNvPicPr>
          <p:nvPr/>
        </p:nvPicPr>
        <p:blipFill>
          <a:blip r:embed="rId3"/>
          <a:stretch>
            <a:fillRect/>
          </a:stretch>
        </p:blipFill>
        <p:spPr>
          <a:xfrm>
            <a:off x="3251200" y="3429000"/>
            <a:ext cx="5689601" cy="3200400"/>
          </a:xfrm>
          <a:prstGeom prst="rect">
            <a:avLst/>
          </a:prstGeom>
          <a:ln>
            <a:solidFill>
              <a:schemeClr val="tx1"/>
            </a:solidFill>
          </a:ln>
        </p:spPr>
      </p:pic>
      <p:sp>
        <p:nvSpPr>
          <p:cNvPr id="9" name="TextBox 8">
            <a:extLst>
              <a:ext uri="{FF2B5EF4-FFF2-40B4-BE49-F238E27FC236}">
                <a16:creationId xmlns:a16="http://schemas.microsoft.com/office/drawing/2014/main" id="{4F3FE088-6390-71BD-53EF-0CBA8B45DF79}"/>
              </a:ext>
            </a:extLst>
          </p:cNvPr>
          <p:cNvSpPr txBox="1"/>
          <p:nvPr/>
        </p:nvSpPr>
        <p:spPr>
          <a:xfrm>
            <a:off x="3251200" y="3440430"/>
            <a:ext cx="5689601" cy="1785104"/>
          </a:xfrm>
          <a:prstGeom prst="rect">
            <a:avLst/>
          </a:prstGeom>
          <a:noFill/>
        </p:spPr>
        <p:txBody>
          <a:bodyPr wrap="square">
            <a:spAutoFit/>
          </a:bodyPr>
          <a:lstStyle/>
          <a:p>
            <a:pPr marL="0" indent="0" algn="ctr" eaLnBrk="1" hangingPunct="1">
              <a:lnSpc>
                <a:spcPct val="100000"/>
              </a:lnSpc>
              <a:spcBef>
                <a:spcPts val="0"/>
              </a:spcBef>
              <a:spcAft>
                <a:spcPts val="1200"/>
              </a:spcAft>
              <a:buNone/>
            </a:pPr>
            <a:r>
              <a:rPr lang="en-US" altLang="en-US" sz="2800" b="1" dirty="0">
                <a:solidFill>
                  <a:srgbClr val="0000CC"/>
                </a:solidFill>
                <a:latin typeface="+mn-lt"/>
                <a:cs typeface="+mn-cs"/>
              </a:rPr>
              <a:t>Matthew 25:11-12 </a:t>
            </a:r>
          </a:p>
          <a:p>
            <a:pPr algn="just" eaLnBrk="1" hangingPunct="1">
              <a:spcBef>
                <a:spcPts val="0"/>
              </a:spcBef>
              <a:spcAft>
                <a:spcPts val="1200"/>
              </a:spcAft>
            </a:pPr>
            <a:r>
              <a:rPr lang="en-US" altLang="en-US" sz="2400" dirty="0">
                <a:latin typeface="+mn-lt"/>
                <a:cs typeface="+mn-cs"/>
              </a:rPr>
              <a:t>“</a:t>
            </a:r>
            <a:r>
              <a:rPr lang="en-US" altLang="en-US" sz="2400" baseline="30000" dirty="0">
                <a:latin typeface="+mn-lt"/>
                <a:cs typeface="+mn-cs"/>
              </a:rPr>
              <a:t>11</a:t>
            </a:r>
            <a:r>
              <a:rPr lang="en-US" altLang="en-US" sz="2400" dirty="0">
                <a:latin typeface="+mn-lt"/>
                <a:cs typeface="+mn-cs"/>
              </a:rPr>
              <a:t>…Lord, lord, open  up for us.’ </a:t>
            </a:r>
            <a:r>
              <a:rPr lang="en-US" altLang="en-US" sz="2400" baseline="30000" dirty="0">
                <a:latin typeface="+mn-lt"/>
                <a:cs typeface="+mn-cs"/>
              </a:rPr>
              <a:t>12</a:t>
            </a:r>
            <a:r>
              <a:rPr lang="en-US" altLang="en-US" sz="2400" dirty="0">
                <a:latin typeface="+mn-lt"/>
                <a:cs typeface="+mn-cs"/>
              </a:rPr>
              <a:t> "But he answered, 'Truly I say to you, I do not know you.”</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8180" name="Rectangle 4">
            <a:extLst>
              <a:ext uri="{FF2B5EF4-FFF2-40B4-BE49-F238E27FC236}">
                <a16:creationId xmlns:a16="http://schemas.microsoft.com/office/drawing/2014/main" id="{3DA254AF-6C49-684A-4595-7524E4342EC7}"/>
              </a:ext>
            </a:extLst>
          </p:cNvPr>
          <p:cNvSpPr>
            <a:spLocks noGrp="1" noChangeArrowheads="1"/>
          </p:cNvSpPr>
          <p:nvPr>
            <p:ph sz="half" idx="1"/>
          </p:nvPr>
        </p:nvSpPr>
        <p:spPr>
          <a:xfrm>
            <a:off x="609600" y="1828800"/>
            <a:ext cx="10972800" cy="1447800"/>
          </a:xfrm>
        </p:spPr>
        <p:txBody>
          <a:bodyPr/>
          <a:lstStyle/>
          <a:p>
            <a:pPr algn="just" eaLnBrk="1" hangingPunct="1">
              <a:lnSpc>
                <a:spcPct val="100000"/>
              </a:lnSpc>
              <a:spcBef>
                <a:spcPts val="0"/>
              </a:spcBef>
              <a:spcAft>
                <a:spcPts val="1200"/>
              </a:spcAft>
            </a:pPr>
            <a:r>
              <a:rPr lang="en-US" altLang="en-US" dirty="0"/>
              <a:t>These deceived Israelites even make </a:t>
            </a:r>
            <a:r>
              <a:rPr lang="en-US" altLang="en-US" b="1" dirty="0">
                <a:solidFill>
                  <a:srgbClr val="0000CC"/>
                </a:solidFill>
              </a:rPr>
              <a:t>claims to prophesy, cast out demons </a:t>
            </a:r>
            <a:r>
              <a:rPr lang="en-US" altLang="en-US" dirty="0"/>
              <a:t>and</a:t>
            </a:r>
            <a:r>
              <a:rPr lang="en-US" altLang="en-US" b="1" dirty="0">
                <a:solidFill>
                  <a:srgbClr val="0000CC"/>
                </a:solidFill>
              </a:rPr>
              <a:t> perform miracles – </a:t>
            </a:r>
            <a:r>
              <a:rPr lang="en-US" altLang="en-US" b="1" i="1" dirty="0">
                <a:solidFill>
                  <a:srgbClr val="0000CC"/>
                </a:solidFill>
              </a:rPr>
              <a:t>all in Christ’s name!</a:t>
            </a:r>
            <a:r>
              <a:rPr lang="en-US" altLang="en-US" dirty="0">
                <a:solidFill>
                  <a:srgbClr val="0000CC"/>
                </a:solidFill>
              </a:rPr>
              <a:t> </a:t>
            </a:r>
            <a:r>
              <a:rPr lang="en-US" altLang="en-US" dirty="0"/>
              <a:t>(cf. Acts 19:13–15)</a:t>
            </a:r>
          </a:p>
        </p:txBody>
      </p:sp>
      <p:sp>
        <p:nvSpPr>
          <p:cNvPr id="8" name="Text Box 4">
            <a:extLst>
              <a:ext uri="{FF2B5EF4-FFF2-40B4-BE49-F238E27FC236}">
                <a16:creationId xmlns:a16="http://schemas.microsoft.com/office/drawing/2014/main" id="{6A942014-7D01-551E-2A5F-1D4ED3FC721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9" name="Rectangle 2">
            <a:extLst>
              <a:ext uri="{FF2B5EF4-FFF2-40B4-BE49-F238E27FC236}">
                <a16:creationId xmlns:a16="http://schemas.microsoft.com/office/drawing/2014/main" id="{65D2AB9C-AA48-EA48-FD47-4A06134E080F}"/>
              </a:ext>
            </a:extLst>
          </p:cNvPr>
          <p:cNvSpPr txBox="1">
            <a:spLocks noChangeArrowheads="1"/>
          </p:cNvSpPr>
          <p:nvPr/>
        </p:nvSpPr>
        <p:spPr bwMode="auto">
          <a:xfrm>
            <a:off x="2209800" y="674854"/>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Let’s talk about their talk &amp; their walk </a:t>
            </a:r>
          </a:p>
          <a:p>
            <a:r>
              <a:rPr lang="en-US" altLang="en-US" sz="2400" b="1" dirty="0">
                <a:solidFill>
                  <a:srgbClr val="0000CC"/>
                </a:solidFill>
                <a:latin typeface="Calibri" panose="020F0502020204030204" pitchFamily="34" charset="0"/>
                <a:ea typeface="+mn-ea"/>
                <a:cs typeface="Calibri" panose="020F0502020204030204" pitchFamily="34" charset="0"/>
              </a:rPr>
              <a:t>Matthew 7:21-23</a:t>
            </a:r>
          </a:p>
        </p:txBody>
      </p:sp>
      <p:pic>
        <p:nvPicPr>
          <p:cNvPr id="5" name="Picture 4">
            <a:extLst>
              <a:ext uri="{FF2B5EF4-FFF2-40B4-BE49-F238E27FC236}">
                <a16:creationId xmlns:a16="http://schemas.microsoft.com/office/drawing/2014/main" id="{EE1B866B-1631-3028-C6DE-6D0A298AE308}"/>
              </a:ext>
            </a:extLst>
          </p:cNvPr>
          <p:cNvPicPr>
            <a:picLocks noChangeAspect="1"/>
          </p:cNvPicPr>
          <p:nvPr/>
        </p:nvPicPr>
        <p:blipFill>
          <a:blip r:embed="rId3"/>
          <a:stretch>
            <a:fillRect/>
          </a:stretch>
        </p:blipFill>
        <p:spPr>
          <a:xfrm>
            <a:off x="1493121" y="3075150"/>
            <a:ext cx="9205758" cy="324945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a:extLst>
              <a:ext uri="{FF2B5EF4-FFF2-40B4-BE49-F238E27FC236}">
                <a16:creationId xmlns:a16="http://schemas.microsoft.com/office/drawing/2014/main" id="{6A942014-7D01-551E-2A5F-1D4ED3FC721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5" name="TextBox 4">
            <a:extLst>
              <a:ext uri="{FF2B5EF4-FFF2-40B4-BE49-F238E27FC236}">
                <a16:creationId xmlns:a16="http://schemas.microsoft.com/office/drawing/2014/main" id="{B0B0571A-61A4-F530-7D3A-9B63C92D5B62}"/>
              </a:ext>
            </a:extLst>
          </p:cNvPr>
          <p:cNvSpPr txBox="1"/>
          <p:nvPr/>
        </p:nvSpPr>
        <p:spPr>
          <a:xfrm>
            <a:off x="609600" y="1600200"/>
            <a:ext cx="10972800" cy="4662815"/>
          </a:xfrm>
          <a:prstGeom prst="rect">
            <a:avLst/>
          </a:prstGeom>
          <a:noFill/>
        </p:spPr>
        <p:txBody>
          <a:bodyPr wrap="square">
            <a:spAutoFit/>
          </a:bodyPr>
          <a:lstStyle/>
          <a:p>
            <a:pPr algn="just"/>
            <a:r>
              <a:rPr lang="en-US" sz="2700" dirty="0">
                <a:latin typeface="+mn-lt"/>
              </a:rPr>
              <a:t>“One can be truly saved, and never performed a miracle, yet enter the Kingdom, while </a:t>
            </a:r>
            <a:r>
              <a:rPr lang="en-US" sz="2700" b="1" u="sng" dirty="0">
                <a:solidFill>
                  <a:srgbClr val="0000CC"/>
                </a:solidFill>
                <a:latin typeface="+mn-lt"/>
                <a:cs typeface="+mn-cs"/>
              </a:rPr>
              <a:t>many others who have done miracles in the name of a counterfeit Jesus will see themselves left out of the Messianic Kingdom</a:t>
            </a:r>
            <a:r>
              <a:rPr lang="en-US" sz="2700" dirty="0">
                <a:latin typeface="+mn-lt"/>
              </a:rPr>
              <a:t>.…Notice what Yeshua said to those people who even did miracles in His name. Jesus does not say, “I used to know you, but you lost your salvation, so I don’t know you any longer.” Rather, He said: </a:t>
            </a:r>
            <a:r>
              <a:rPr lang="en-US" sz="2700" i="1" dirty="0">
                <a:latin typeface="+mn-lt"/>
              </a:rPr>
              <a:t>I never knew you. </a:t>
            </a:r>
            <a:r>
              <a:rPr lang="en-US" sz="2700" b="1" u="sng" dirty="0">
                <a:solidFill>
                  <a:srgbClr val="0000CC"/>
                </a:solidFill>
                <a:latin typeface="+mn-lt"/>
                <a:cs typeface="+mn-cs"/>
              </a:rPr>
              <a:t>Miracles are possible in the name of a counterfeit Yeshua, because Satan can duplicate many of the miracles of Jesus</a:t>
            </a:r>
            <a:r>
              <a:rPr lang="en-US" sz="2700" b="1" dirty="0">
                <a:solidFill>
                  <a:srgbClr val="0000CC"/>
                </a:solidFill>
                <a:latin typeface="+mn-lt"/>
                <a:cs typeface="+mn-cs"/>
              </a:rPr>
              <a:t>. </a:t>
            </a:r>
            <a:r>
              <a:rPr lang="en-US" sz="2700" dirty="0">
                <a:latin typeface="+mn-lt"/>
              </a:rPr>
              <a:t>Just because these people claimed to have done things in the name of Yeshua does not necessarily make it true. They had outward profession, but Jesus said: I never knew you, and that clearly means they were never saved to begin with.”</a:t>
            </a:r>
            <a:endParaRPr lang="en-US" sz="2700" dirty="0">
              <a:latin typeface="+mn-lt"/>
              <a:hlinkClick r:id="rId3">
                <a:extLst>
                  <a:ext uri="{A12FA001-AC4F-418D-AE19-62706E023703}">
                    <ahyp:hlinkClr xmlns:ahyp="http://schemas.microsoft.com/office/drawing/2018/hyperlinkcolor" val="tx"/>
                  </a:ext>
                </a:extLst>
              </a:hlinkClick>
            </a:endParaRPr>
          </a:p>
        </p:txBody>
      </p:sp>
      <p:sp>
        <p:nvSpPr>
          <p:cNvPr id="7" name="TextBox 6">
            <a:extLst>
              <a:ext uri="{FF2B5EF4-FFF2-40B4-BE49-F238E27FC236}">
                <a16:creationId xmlns:a16="http://schemas.microsoft.com/office/drawing/2014/main" id="{A94D1587-DE21-9856-C7A0-2C1E575F7180}"/>
              </a:ext>
            </a:extLst>
          </p:cNvPr>
          <p:cNvSpPr txBox="1"/>
          <p:nvPr/>
        </p:nvSpPr>
        <p:spPr>
          <a:xfrm>
            <a:off x="609600" y="553015"/>
            <a:ext cx="10972800" cy="914400"/>
          </a:xfrm>
          <a:prstGeom prst="rect">
            <a:avLst/>
          </a:prstGeom>
          <a:noFill/>
        </p:spPr>
        <p:txBody>
          <a:bodyPr wrap="square">
            <a:spAutoFit/>
          </a:bodyPr>
          <a:lstStyle/>
          <a:p>
            <a:pPr lvl="1" algn="ctr"/>
            <a:r>
              <a:rPr lang="en-US" sz="3200" b="1" dirty="0">
                <a:solidFill>
                  <a:srgbClr val="0000CC"/>
                </a:solidFill>
                <a:latin typeface="Calibri" panose="020F0502020204030204" pitchFamily="34" charset="0"/>
                <a:cs typeface="Calibri" panose="020F0502020204030204" pitchFamily="34" charset="0"/>
              </a:rPr>
              <a:t>Dr. Arnold Fruchtenbaum</a:t>
            </a:r>
          </a:p>
          <a:p>
            <a:pPr lvl="1" algn="ctr"/>
            <a:r>
              <a:rPr lang="en-US" sz="2000" b="0" i="1" u="sng" strike="noStrike" baseline="0" dirty="0">
                <a:latin typeface="+mn-lt"/>
              </a:rPr>
              <a:t>The Messianic Bible Study Collection</a:t>
            </a:r>
            <a:r>
              <a:rPr lang="en-US" sz="2000" b="0" i="0" u="none" strike="noStrike" baseline="0" dirty="0">
                <a:latin typeface="+mn-lt"/>
              </a:rPr>
              <a:t> (Vol. 94 p. 26 &amp; Vol 102, p. 22). Ariel Ministries</a:t>
            </a:r>
            <a:r>
              <a:rPr lang="en-US" sz="2000" dirty="0">
                <a:latin typeface="+mn-lt"/>
              </a:rPr>
              <a:t>. (1983). </a:t>
            </a:r>
            <a:endParaRPr lang="en-US" sz="2000" b="0" i="0" u="none" strike="noStrike" baseline="0" dirty="0">
              <a:latin typeface="+mn-lt"/>
              <a:hlinkClick r:id="rId3"/>
            </a:endParaRPr>
          </a:p>
        </p:txBody>
      </p:sp>
    </p:spTree>
    <p:extLst>
      <p:ext uri="{BB962C8B-B14F-4D97-AF65-F5344CB8AC3E}">
        <p14:creationId xmlns:p14="http://schemas.microsoft.com/office/powerpoint/2010/main" val="40090458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8180" name="Rectangle 4">
            <a:extLst>
              <a:ext uri="{FF2B5EF4-FFF2-40B4-BE49-F238E27FC236}">
                <a16:creationId xmlns:a16="http://schemas.microsoft.com/office/drawing/2014/main" id="{3DA254AF-6C49-684A-4595-7524E4342EC7}"/>
              </a:ext>
            </a:extLst>
          </p:cNvPr>
          <p:cNvSpPr>
            <a:spLocks noGrp="1" noChangeArrowheads="1"/>
          </p:cNvSpPr>
          <p:nvPr>
            <p:ph sz="half" idx="1"/>
          </p:nvPr>
        </p:nvSpPr>
        <p:spPr>
          <a:xfrm>
            <a:off x="609600" y="1600200"/>
            <a:ext cx="10972800" cy="4343400"/>
          </a:xfrm>
        </p:spPr>
        <p:txBody>
          <a:bodyPr/>
          <a:lstStyle/>
          <a:p>
            <a:pPr marL="0" indent="0" algn="just" eaLnBrk="1" hangingPunct="1">
              <a:lnSpc>
                <a:spcPct val="100000"/>
              </a:lnSpc>
              <a:spcBef>
                <a:spcPts val="0"/>
              </a:spcBef>
              <a:spcAft>
                <a:spcPts val="1200"/>
              </a:spcAft>
              <a:buNone/>
            </a:pPr>
            <a:r>
              <a:rPr lang="en-US" altLang="en-US" dirty="0"/>
              <a:t>Obviously, it was possible for unbelieving disciples (e.g., Judas Iscariot) to prophesy, exorcise (cast out) demons, and perform miracles in Jesus’ name. </a:t>
            </a:r>
            <a:r>
              <a:rPr lang="en-US" altLang="en-US" sz="2700" b="1" u="sng" dirty="0">
                <a:solidFill>
                  <a:srgbClr val="0000CC"/>
                </a:solidFill>
              </a:rPr>
              <a:t>The authority of His name (His person) enabled them to do so, not their own righteousness or their relationship to Him</a:t>
            </a:r>
            <a:r>
              <a:rPr lang="en-US" altLang="en-US" dirty="0"/>
              <a:t>. Many onlookers undoubtedly viewed these works as good fruit and evidence of righteous character. However, these were cases of tares that looked like wheat (cf. 13:24–30).</a:t>
            </a:r>
          </a:p>
        </p:txBody>
      </p:sp>
      <p:sp>
        <p:nvSpPr>
          <p:cNvPr id="8" name="Text Box 4">
            <a:extLst>
              <a:ext uri="{FF2B5EF4-FFF2-40B4-BE49-F238E27FC236}">
                <a16:creationId xmlns:a16="http://schemas.microsoft.com/office/drawing/2014/main" id="{6A942014-7D01-551E-2A5F-1D4ED3FC721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9" name="Rectangle 2">
            <a:extLst>
              <a:ext uri="{FF2B5EF4-FFF2-40B4-BE49-F238E27FC236}">
                <a16:creationId xmlns:a16="http://schemas.microsoft.com/office/drawing/2014/main" id="{65D2AB9C-AA48-EA48-FD47-4A06134E080F}"/>
              </a:ext>
            </a:extLst>
          </p:cNvPr>
          <p:cNvSpPr txBox="1">
            <a:spLocks noChangeArrowheads="1"/>
          </p:cNvSpPr>
          <p:nvPr/>
        </p:nvSpPr>
        <p:spPr bwMode="auto">
          <a:xfrm>
            <a:off x="609600" y="5334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Dr. Thomas Constable </a:t>
            </a:r>
          </a:p>
          <a:p>
            <a:r>
              <a:rPr lang="en-US" altLang="en-US" sz="2000" i="1" dirty="0">
                <a:solidFill>
                  <a:schemeClr val="tx1"/>
                </a:solidFill>
                <a:latin typeface="+mn-lt"/>
                <a:ea typeface="+mn-ea"/>
                <a:cs typeface="Arial" panose="020B0604020202020204" pitchFamily="34" charset="0"/>
              </a:rPr>
              <a:t>Tom Constable’s Expository Notes on the Bible </a:t>
            </a:r>
            <a:r>
              <a:rPr lang="en-US" altLang="en-US" sz="2000" dirty="0">
                <a:solidFill>
                  <a:schemeClr val="tx1"/>
                </a:solidFill>
                <a:latin typeface="+mn-lt"/>
                <a:ea typeface="+mn-ea"/>
                <a:cs typeface="Arial" panose="020B0604020202020204" pitchFamily="34" charset="0"/>
              </a:rPr>
              <a:t>(Mt 7:21). </a:t>
            </a:r>
            <a:r>
              <a:rPr lang="en-US" altLang="en-US" sz="2000" dirty="0" err="1">
                <a:solidFill>
                  <a:schemeClr val="tx1"/>
                </a:solidFill>
                <a:latin typeface="+mn-lt"/>
                <a:ea typeface="+mn-ea"/>
                <a:cs typeface="Arial" panose="020B0604020202020204" pitchFamily="34" charset="0"/>
              </a:rPr>
              <a:t>Galaxie</a:t>
            </a:r>
            <a:r>
              <a:rPr lang="en-US" altLang="en-US" sz="2000" dirty="0">
                <a:solidFill>
                  <a:schemeClr val="tx1"/>
                </a:solidFill>
                <a:latin typeface="+mn-lt"/>
                <a:ea typeface="+mn-ea"/>
                <a:cs typeface="Arial" panose="020B0604020202020204" pitchFamily="34" charset="0"/>
              </a:rPr>
              <a:t> Software. (2003). </a:t>
            </a:r>
          </a:p>
        </p:txBody>
      </p:sp>
    </p:spTree>
    <p:extLst>
      <p:ext uri="{BB962C8B-B14F-4D97-AF65-F5344CB8AC3E}">
        <p14:creationId xmlns:p14="http://schemas.microsoft.com/office/powerpoint/2010/main" val="936007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298E3F-4209-C262-9147-3893DEDDF273}"/>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2CD20862-189D-7949-E765-30A349B55F35}"/>
              </a:ext>
            </a:extLst>
          </p:cNvPr>
          <p:cNvSpPr>
            <a:spLocks noGrp="1"/>
          </p:cNvSpPr>
          <p:nvPr>
            <p:ph sz="half" idx="1"/>
          </p:nvPr>
        </p:nvSpPr>
        <p:spPr>
          <a:xfrm>
            <a:off x="609600" y="0"/>
            <a:ext cx="10972800" cy="3429000"/>
          </a:xfrm>
        </p:spPr>
        <p:txBody>
          <a:bodyPr/>
          <a:lstStyle/>
          <a:p>
            <a:pPr marL="0" marR="0" indent="0" algn="ctr">
              <a:lnSpc>
                <a:spcPct val="100000"/>
              </a:lnSpc>
              <a:spcBef>
                <a:spcPts val="0"/>
              </a:spcBef>
              <a:spcAft>
                <a:spcPts val="1000"/>
              </a:spcAft>
              <a:buNone/>
            </a:pPr>
            <a:r>
              <a:rPr lang="en-US" sz="3200" b="1" dirty="0">
                <a:solidFill>
                  <a:srgbClr val="0000CC"/>
                </a:solidFill>
                <a:latin typeface="Calibri" panose="020F0502020204030204" pitchFamily="34" charset="0"/>
                <a:cs typeface="Calibri" panose="020F0502020204030204" pitchFamily="34" charset="0"/>
              </a:rPr>
              <a:t>Acts 19:13–15</a:t>
            </a:r>
          </a:p>
          <a:p>
            <a:pPr marL="0" marR="0" indent="0" algn="just">
              <a:lnSpc>
                <a:spcPct val="100000"/>
              </a:lnSpc>
              <a:spcBef>
                <a:spcPts val="0"/>
              </a:spcBef>
              <a:spcAft>
                <a:spcPts val="1000"/>
              </a:spcAft>
              <a:buNone/>
            </a:pPr>
            <a:r>
              <a:rPr lang="en-US" u="none" strike="noStrike" baseline="30000" dirty="0">
                <a:effectLst/>
                <a:latin typeface="Calibri" panose="020F0502020204030204" pitchFamily="34" charset="0"/>
              </a:rPr>
              <a:t>13</a:t>
            </a:r>
            <a:r>
              <a:rPr lang="en-US" u="none" strike="noStrike" dirty="0">
                <a:effectLst/>
                <a:latin typeface="Calibri" panose="020F0502020204030204" pitchFamily="34" charset="0"/>
              </a:rPr>
              <a:t> </a:t>
            </a:r>
            <a:r>
              <a:rPr lang="en-US" dirty="0">
                <a:effectLst/>
                <a:latin typeface="Calibri" panose="020F0502020204030204" pitchFamily="34" charset="0"/>
              </a:rPr>
              <a:t>But also some of the Jewish exorcists, who went from place to place, </a:t>
            </a:r>
            <a:r>
              <a:rPr lang="en-US" b="1" u="sng" dirty="0">
                <a:solidFill>
                  <a:srgbClr val="0000CC"/>
                </a:solidFill>
                <a:latin typeface="Calibri" panose="020F0502020204030204" pitchFamily="34" charset="0"/>
                <a:cs typeface="Calibri" panose="020F0502020204030204" pitchFamily="34" charset="0"/>
              </a:rPr>
              <a:t>attempted to name over those who had the evil spirits the name of the Lord Jesus</a:t>
            </a:r>
            <a:r>
              <a:rPr lang="en-US" dirty="0">
                <a:effectLst/>
                <a:latin typeface="Calibri" panose="020F0502020204030204" pitchFamily="34" charset="0"/>
              </a:rPr>
              <a:t>, saying, “I adjure you by Jesus whom Paul preaches.” </a:t>
            </a:r>
            <a:r>
              <a:rPr lang="en-US" u="none" strike="noStrike" baseline="30000" dirty="0">
                <a:effectLst/>
                <a:latin typeface="Calibri" panose="020F0502020204030204" pitchFamily="34" charset="0"/>
              </a:rPr>
              <a:t>14</a:t>
            </a:r>
            <a:r>
              <a:rPr lang="en-US" u="none" strike="noStrike" dirty="0">
                <a:effectLst/>
                <a:latin typeface="Calibri" panose="020F0502020204030204" pitchFamily="34" charset="0"/>
              </a:rPr>
              <a:t> </a:t>
            </a:r>
            <a:r>
              <a:rPr lang="en-US" dirty="0">
                <a:effectLst/>
                <a:latin typeface="Calibri" panose="020F0502020204030204" pitchFamily="34" charset="0"/>
              </a:rPr>
              <a:t>Seven sons of one </a:t>
            </a:r>
            <a:r>
              <a:rPr lang="en-US" dirty="0" err="1">
                <a:effectLst/>
                <a:latin typeface="Calibri" panose="020F0502020204030204" pitchFamily="34" charset="0"/>
              </a:rPr>
              <a:t>Sceva</a:t>
            </a:r>
            <a:r>
              <a:rPr lang="en-US" dirty="0">
                <a:effectLst/>
                <a:latin typeface="Calibri" panose="020F0502020204030204" pitchFamily="34" charset="0"/>
              </a:rPr>
              <a:t>, a Jewish chief priest, were doing this. </a:t>
            </a:r>
            <a:r>
              <a:rPr lang="en-US" u="none" strike="noStrike" baseline="30000" dirty="0">
                <a:effectLst/>
                <a:latin typeface="Calibri" panose="020F0502020204030204" pitchFamily="34" charset="0"/>
              </a:rPr>
              <a:t>15</a:t>
            </a:r>
            <a:r>
              <a:rPr lang="en-US" u="none" strike="noStrike" dirty="0">
                <a:effectLst/>
                <a:latin typeface="Calibri" panose="020F0502020204030204" pitchFamily="34" charset="0"/>
              </a:rPr>
              <a:t> </a:t>
            </a:r>
            <a:r>
              <a:rPr lang="en-US" dirty="0">
                <a:effectLst/>
                <a:latin typeface="Calibri" panose="020F0502020204030204" pitchFamily="34" charset="0"/>
              </a:rPr>
              <a:t>And the evil spirit answered and said to them, “I recognize Jesus, and I know about Paul, </a:t>
            </a:r>
            <a:r>
              <a:rPr lang="en-US" b="1" u="sng" dirty="0">
                <a:solidFill>
                  <a:srgbClr val="0000CC"/>
                </a:solidFill>
                <a:latin typeface="Calibri" panose="020F0502020204030204" pitchFamily="34" charset="0"/>
                <a:cs typeface="Calibri" panose="020F0502020204030204" pitchFamily="34" charset="0"/>
              </a:rPr>
              <a:t>but who are you</a:t>
            </a:r>
            <a:r>
              <a:rPr lang="en-US" dirty="0">
                <a:effectLst/>
                <a:latin typeface="Calibri" panose="020F0502020204030204" pitchFamily="34" charset="0"/>
              </a:rPr>
              <a:t>?” </a:t>
            </a:r>
            <a:endParaRPr lang="en-US" dirty="0"/>
          </a:p>
        </p:txBody>
      </p:sp>
      <p:pic>
        <p:nvPicPr>
          <p:cNvPr id="2050" name="Picture 2" descr="Acts 19:13-16 | Bloor Lansdowne Christian Fellowship BLCF Church">
            <a:extLst>
              <a:ext uri="{FF2B5EF4-FFF2-40B4-BE49-F238E27FC236}">
                <a16:creationId xmlns:a16="http://schemas.microsoft.com/office/drawing/2014/main" id="{B04FEEB7-73FE-5298-5852-A76158C96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880" y="3124200"/>
            <a:ext cx="2682240" cy="20116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014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640796"/>
            <a:ext cx="7772400" cy="775255"/>
          </a:xfrm>
        </p:spPr>
        <p:txBody>
          <a:bodyPr>
            <a:normAutofit/>
          </a:bodyPr>
          <a:lstStyle/>
          <a:p>
            <a:pPr algn="ctr" eaLnBrk="1" hangingPunct="1"/>
            <a:r>
              <a:rPr lang="en-US" altLang="en-US" sz="3600" b="1" dirty="0">
                <a:solidFill>
                  <a:srgbClr val="0000CC"/>
                </a:solidFill>
                <a:latin typeface="+mn-lt"/>
                <a:ea typeface="+mn-ea"/>
              </a:rPr>
              <a:t>Matthew’s 3-Fold Purpose</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idx="1"/>
          </p:nvPr>
        </p:nvSpPr>
        <p:spPr>
          <a:xfrm>
            <a:off x="4038600" y="1600200"/>
            <a:ext cx="7543800" cy="4800600"/>
          </a:xfrm>
        </p:spPr>
        <p:txBody>
          <a:bodyPr>
            <a:noAutofit/>
          </a:bodyPr>
          <a:lstStyle/>
          <a:p>
            <a:pPr marL="0" indent="0" algn="just" eaLnBrk="1" hangingPunct="1">
              <a:lnSpc>
                <a:spcPct val="100000"/>
              </a:lnSpc>
              <a:spcBef>
                <a:spcPts val="0"/>
              </a:spcBef>
              <a:spcAft>
                <a:spcPts val="1800"/>
              </a:spcAft>
              <a:buNone/>
              <a:defRPr/>
            </a:pPr>
            <a:r>
              <a:rPr lang="en-US" sz="3200" b="1" dirty="0"/>
              <a:t>To explain:</a:t>
            </a:r>
          </a:p>
          <a:p>
            <a:pPr marL="514350" lvl="1" indent="-514350" algn="just" eaLnBrk="1" hangingPunct="1">
              <a:lnSpc>
                <a:spcPct val="100000"/>
              </a:lnSpc>
              <a:spcBef>
                <a:spcPts val="0"/>
              </a:spcBef>
              <a:spcAft>
                <a:spcPts val="1800"/>
              </a:spcAft>
              <a:buFont typeface="+mj-lt"/>
              <a:buAutoNum type="arabicPeriod"/>
              <a:defRPr/>
            </a:pPr>
            <a:r>
              <a:rPr lang="en-US" sz="3200" dirty="0"/>
              <a:t>that Jesus, in whom Matthew’s Israelite audience had believed, was indeed the long-awaited </a:t>
            </a:r>
            <a:r>
              <a:rPr lang="en-US" sz="3200" b="1" dirty="0">
                <a:solidFill>
                  <a:srgbClr val="0000CC"/>
                </a:solidFill>
              </a:rPr>
              <a:t>Jewish Messiah;</a:t>
            </a:r>
          </a:p>
          <a:p>
            <a:pPr marL="514350" lvl="1" indent="-514350" algn="just" eaLnBrk="1" hangingPunct="1">
              <a:lnSpc>
                <a:spcPct val="100000"/>
              </a:lnSpc>
              <a:spcBef>
                <a:spcPts val="0"/>
              </a:spcBef>
              <a:spcAft>
                <a:spcPts val="1800"/>
              </a:spcAft>
              <a:buFont typeface="+mj-lt"/>
              <a:buAutoNum type="arabicPeriod"/>
              <a:defRPr/>
            </a:pPr>
            <a:r>
              <a:rPr lang="en-US" sz="3200" dirty="0"/>
              <a:t>why the promised, messianic kingdom had been </a:t>
            </a:r>
            <a:r>
              <a:rPr lang="en-US" sz="3200" b="1" dirty="0">
                <a:solidFill>
                  <a:srgbClr val="0000CC"/>
                </a:solidFill>
              </a:rPr>
              <a:t>postponed</a:t>
            </a:r>
            <a:r>
              <a:rPr lang="en-US" sz="3200" dirty="0"/>
              <a:t> despite the fact that the king had arrived; and,</a:t>
            </a:r>
          </a:p>
          <a:p>
            <a:pPr marL="514350" lvl="1" indent="-514350" algn="just" eaLnBrk="1" hangingPunct="1">
              <a:lnSpc>
                <a:spcPct val="100000"/>
              </a:lnSpc>
              <a:spcBef>
                <a:spcPts val="0"/>
              </a:spcBef>
              <a:spcAft>
                <a:spcPts val="1800"/>
              </a:spcAft>
              <a:buFont typeface="+mj-lt"/>
              <a:buAutoNum type="arabicPeriod"/>
              <a:defRPr/>
            </a:pPr>
            <a:r>
              <a:rPr lang="en-US" sz="3200" dirty="0"/>
              <a:t>the </a:t>
            </a:r>
            <a:r>
              <a:rPr lang="en-US" sz="3200" b="1" dirty="0">
                <a:solidFill>
                  <a:srgbClr val="0000CC"/>
                </a:solidFill>
              </a:rPr>
              <a:t>interim</a:t>
            </a:r>
            <a:r>
              <a:rPr lang="en-US" sz="3200" dirty="0"/>
              <a:t> program of God during the messianic kingdom’s absence.</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B03E8A6F-2F9A-4803-ADCA-C40ECD0604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5536F5-D094-6C24-E279-BC43E81726BF}"/>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37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20483" name="Rectangle 3">
            <a:extLst>
              <a:ext uri="{FF2B5EF4-FFF2-40B4-BE49-F238E27FC236}">
                <a16:creationId xmlns:a16="http://schemas.microsoft.com/office/drawing/2014/main" id="{06B000AE-4195-C970-EB6D-A93B14231ECF}"/>
              </a:ext>
            </a:extLst>
          </p:cNvPr>
          <p:cNvSpPr txBox="1">
            <a:spLocks noChangeArrowheads="1"/>
          </p:cNvSpPr>
          <p:nvPr/>
        </p:nvSpPr>
        <p:spPr bwMode="auto">
          <a:xfrm>
            <a:off x="2166938" y="1143000"/>
            <a:ext cx="78581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tabLst>
                <a:tab pos="1939925" algn="l"/>
              </a:tabLst>
              <a:defRPr sz="2800">
                <a:solidFill>
                  <a:schemeClr val="tx1"/>
                </a:solidFill>
                <a:latin typeface="Calibri" panose="020F0502020204030204" pitchFamily="34" charset="0"/>
              </a:defRPr>
            </a:lvl1pPr>
            <a:lvl2pPr marL="571500" indent="-571500">
              <a:lnSpc>
                <a:spcPct val="90000"/>
              </a:lnSpc>
              <a:spcBef>
                <a:spcPts val="500"/>
              </a:spcBef>
              <a:buFont typeface="Arial" panose="020B0604020202020204" pitchFamily="34" charset="0"/>
              <a:buChar char="•"/>
              <a:tabLst>
                <a:tab pos="1939925" algn="l"/>
              </a:tabLst>
              <a:defRPr sz="2400">
                <a:solidFill>
                  <a:schemeClr val="tx1"/>
                </a:solidFill>
                <a:latin typeface="Calibri" panose="020F0502020204030204" pitchFamily="34" charset="0"/>
              </a:defRPr>
            </a:lvl2pPr>
            <a:lvl3pPr indent="-452438">
              <a:lnSpc>
                <a:spcPct val="90000"/>
              </a:lnSpc>
              <a:spcBef>
                <a:spcPts val="500"/>
              </a:spcBef>
              <a:buFont typeface="Arial" panose="020B0604020202020204" pitchFamily="34" charset="0"/>
              <a:buChar char="•"/>
              <a:tabLst>
                <a:tab pos="193992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93992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93992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9pPr>
          </a:lstStyle>
          <a:p>
            <a:pPr lvl="1" eaLnBrk="1" hangingPunct="1">
              <a:lnSpc>
                <a:spcPct val="100000"/>
              </a:lnSpc>
              <a:spcBef>
                <a:spcPct val="0"/>
              </a:spcBef>
              <a:spcAft>
                <a:spcPts val="1200"/>
              </a:spcAft>
              <a:buFont typeface="Arial" panose="020B0604020202020204" pitchFamily="34" charset="0"/>
              <a:buAutoNum type="romanUcPeriod"/>
            </a:pPr>
            <a:r>
              <a:rPr lang="en-US" altLang="en-US" sz="3000" b="1" dirty="0">
                <a:solidFill>
                  <a:srgbClr val="000000"/>
                </a:solidFill>
                <a:cs typeface="Calibri" panose="020F0502020204030204" pitchFamily="34" charset="0"/>
              </a:rPr>
              <a:t>Review </a:t>
            </a:r>
          </a:p>
          <a:p>
            <a:pPr lvl="2" eaLnBrk="1" hangingPunct="1">
              <a:lnSpc>
                <a:spcPct val="100000"/>
              </a:lnSpc>
              <a:spcBef>
                <a:spcPct val="0"/>
              </a:spcBef>
              <a:spcAft>
                <a:spcPts val="1200"/>
              </a:spcAft>
              <a:buFontTx/>
              <a:buAutoNum type="alphaUcPeriod"/>
            </a:pPr>
            <a:r>
              <a:rPr lang="en-US" altLang="en-US" sz="3000" b="1" dirty="0">
                <a:solidFill>
                  <a:srgbClr val="000000"/>
                </a:solidFill>
                <a:cs typeface="Calibri" panose="020F0502020204030204" pitchFamily="34" charset="0"/>
              </a:rPr>
              <a:t>Purpose, Aim, and Objective</a:t>
            </a:r>
          </a:p>
          <a:p>
            <a:pPr lvl="2" eaLnBrk="1" hangingPunct="1">
              <a:lnSpc>
                <a:spcPct val="100000"/>
              </a:lnSpc>
              <a:spcBef>
                <a:spcPct val="0"/>
              </a:spcBef>
              <a:spcAft>
                <a:spcPts val="1200"/>
              </a:spcAft>
              <a:buFontTx/>
              <a:buAutoNum type="alphaUcPeriod"/>
            </a:pPr>
            <a:r>
              <a:rPr lang="en-US" altLang="en-US" sz="3000" b="1" dirty="0">
                <a:solidFill>
                  <a:srgbClr val="000000"/>
                </a:solidFill>
                <a:cs typeface="Calibri" panose="020F0502020204030204" pitchFamily="34" charset="0"/>
              </a:rPr>
              <a:t>Session 36</a:t>
            </a:r>
          </a:p>
          <a:p>
            <a:pPr lvl="1" eaLnBrk="1" hangingPunct="1">
              <a:lnSpc>
                <a:spcPct val="100000"/>
              </a:lnSpc>
              <a:spcBef>
                <a:spcPct val="0"/>
              </a:spcBef>
              <a:spcAft>
                <a:spcPts val="1200"/>
              </a:spcAft>
              <a:buFont typeface="Arial" panose="020B0604020202020204" pitchFamily="34" charset="0"/>
              <a:buAutoNum type="romanUcPeriod"/>
            </a:pPr>
            <a:r>
              <a:rPr lang="en-US" altLang="en-US" sz="3000" b="1" dirty="0">
                <a:solidFill>
                  <a:srgbClr val="000000"/>
                </a:solidFill>
                <a:cs typeface="Calibri" panose="020F0502020204030204" pitchFamily="34" charset="0"/>
              </a:rPr>
              <a:t>ENTRY, BEWARE &amp; ENTER – Matthew 7:13-23</a:t>
            </a:r>
          </a:p>
          <a:p>
            <a:pPr lvl="2" eaLnBrk="1" hangingPunct="1">
              <a:lnSpc>
                <a:spcPct val="100000"/>
              </a:lnSpc>
              <a:spcBef>
                <a:spcPct val="0"/>
              </a:spcBef>
              <a:spcAft>
                <a:spcPts val="1200"/>
              </a:spcAft>
              <a:buFontTx/>
              <a:buAutoNum type="alphaUcPeriod"/>
            </a:pPr>
            <a:r>
              <a:rPr lang="en-US" altLang="en-US" sz="3000" b="1" dirty="0">
                <a:solidFill>
                  <a:srgbClr val="000000"/>
                </a:solidFill>
                <a:cs typeface="Calibri" panose="020F0502020204030204" pitchFamily="34" charset="0"/>
              </a:rPr>
              <a:t>General Information</a:t>
            </a:r>
          </a:p>
          <a:p>
            <a:pPr lvl="2" eaLnBrk="1" hangingPunct="1">
              <a:lnSpc>
                <a:spcPct val="100000"/>
              </a:lnSpc>
              <a:spcBef>
                <a:spcPct val="0"/>
              </a:spcBef>
              <a:spcAft>
                <a:spcPts val="1200"/>
              </a:spcAft>
              <a:buFontTx/>
              <a:buAutoNum type="alphaUcPeriod"/>
            </a:pPr>
            <a:r>
              <a:rPr lang="en-US" altLang="en-US" sz="3000" b="1" dirty="0">
                <a:solidFill>
                  <a:srgbClr val="000000"/>
                </a:solidFill>
                <a:cs typeface="Calibri" panose="020F0502020204030204" pitchFamily="34" charset="0"/>
              </a:rPr>
              <a:t>Matthew 7:13-23 </a:t>
            </a:r>
          </a:p>
          <a:p>
            <a:pPr lvl="1" eaLnBrk="1" hangingPunct="1">
              <a:lnSpc>
                <a:spcPct val="100000"/>
              </a:lnSpc>
              <a:spcBef>
                <a:spcPct val="0"/>
              </a:spcBef>
              <a:spcAft>
                <a:spcPts val="1200"/>
              </a:spcAft>
              <a:buFont typeface="Arial" panose="020B0604020202020204" pitchFamily="34" charset="0"/>
              <a:buAutoNum type="romanUcPeriod"/>
            </a:pPr>
            <a:r>
              <a:rPr lang="en-US" altLang="en-US" sz="3000" b="1" u="sng" dirty="0">
                <a:solidFill>
                  <a:srgbClr val="0000CC"/>
                </a:solidFill>
                <a:cs typeface="Calibri" panose="020F0502020204030204" pitchFamily="34" charset="0"/>
              </a:rPr>
              <a:t>Concluding Observations</a:t>
            </a:r>
          </a:p>
        </p:txBody>
      </p:sp>
    </p:spTree>
    <p:extLst>
      <p:ext uri="{BB962C8B-B14F-4D97-AF65-F5344CB8AC3E}">
        <p14:creationId xmlns:p14="http://schemas.microsoft.com/office/powerpoint/2010/main" val="30671586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99683628-ED02-A0F4-8FED-B0EB81389C6E}"/>
              </a:ext>
            </a:extLst>
          </p:cNvPr>
          <p:cNvSpPr>
            <a:spLocks noGrp="1" noChangeArrowheads="1"/>
          </p:cNvSpPr>
          <p:nvPr>
            <p:ph sz="half" idx="1"/>
          </p:nvPr>
        </p:nvSpPr>
        <p:spPr>
          <a:xfrm>
            <a:off x="609600" y="1809135"/>
            <a:ext cx="6096000" cy="3753465"/>
          </a:xfrm>
        </p:spPr>
        <p:txBody>
          <a:bodyPr/>
          <a:lstStyle/>
          <a:p>
            <a:pPr algn="just" eaLnBrk="1" hangingPunct="1">
              <a:lnSpc>
                <a:spcPct val="100000"/>
              </a:lnSpc>
              <a:spcBef>
                <a:spcPts val="0"/>
              </a:spcBef>
              <a:spcAft>
                <a:spcPts val="1200"/>
              </a:spcAft>
            </a:pPr>
            <a:r>
              <a:rPr lang="en-US" altLang="en-US" dirty="0"/>
              <a:t>Verses 13-14 and 21-23 talk about </a:t>
            </a:r>
            <a:r>
              <a:rPr lang="en-US" altLang="en-US" b="1" dirty="0">
                <a:solidFill>
                  <a:srgbClr val="0000CC"/>
                </a:solidFill>
              </a:rPr>
              <a:t>entry into the Messianic Kingdom</a:t>
            </a:r>
            <a:r>
              <a:rPr lang="en-US" altLang="en-US" dirty="0"/>
              <a:t>, and both passages talk about </a:t>
            </a:r>
            <a:r>
              <a:rPr lang="en-US" altLang="en-US" b="1" dirty="0">
                <a:solidFill>
                  <a:srgbClr val="0000CC"/>
                </a:solidFill>
              </a:rPr>
              <a:t>the many</a:t>
            </a:r>
            <a:r>
              <a:rPr lang="en-US" altLang="en-US" dirty="0"/>
              <a:t>.</a:t>
            </a:r>
          </a:p>
          <a:p>
            <a:pPr algn="just" eaLnBrk="1" hangingPunct="1">
              <a:lnSpc>
                <a:spcPct val="100000"/>
              </a:lnSpc>
              <a:spcBef>
                <a:spcPts val="0"/>
              </a:spcBef>
              <a:spcAft>
                <a:spcPts val="1200"/>
              </a:spcAft>
            </a:pPr>
            <a:r>
              <a:rPr lang="en-US" altLang="en-US" dirty="0"/>
              <a:t>Most of those who come to the place of potential entry into the kingdom  will be turned away.  </a:t>
            </a:r>
          </a:p>
        </p:txBody>
      </p:sp>
      <p:pic>
        <p:nvPicPr>
          <p:cNvPr id="138246" name="Picture 8">
            <a:extLst>
              <a:ext uri="{FF2B5EF4-FFF2-40B4-BE49-F238E27FC236}">
                <a16:creationId xmlns:a16="http://schemas.microsoft.com/office/drawing/2014/main" id="{CCE495FA-6511-17CF-8874-480085EB7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723" r="11055"/>
          <a:stretch>
            <a:fillRect/>
          </a:stretch>
        </p:blipFill>
        <p:spPr bwMode="auto">
          <a:xfrm>
            <a:off x="7010400" y="1905000"/>
            <a:ext cx="4572000" cy="4419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95426583-2C5A-61C3-AA2B-2EDDA93C153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8" name="Rectangle 2">
            <a:extLst>
              <a:ext uri="{FF2B5EF4-FFF2-40B4-BE49-F238E27FC236}">
                <a16:creationId xmlns:a16="http://schemas.microsoft.com/office/drawing/2014/main" id="{1338A9E2-54FF-7E90-D4A4-D498F99012ED}"/>
              </a:ext>
            </a:extLst>
          </p:cNvPr>
          <p:cNvSpPr txBox="1">
            <a:spLocks noChangeArrowheads="1"/>
          </p:cNvSpPr>
          <p:nvPr/>
        </p:nvSpPr>
        <p:spPr bwMode="auto">
          <a:xfrm>
            <a:off x="2209800" y="674854"/>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The many &amp; the few  </a:t>
            </a:r>
          </a:p>
          <a:p>
            <a:r>
              <a:rPr lang="en-US" altLang="en-US" sz="2400" b="1" dirty="0">
                <a:solidFill>
                  <a:srgbClr val="0000CC"/>
                </a:solidFill>
                <a:latin typeface="Calibri" panose="020F0502020204030204" pitchFamily="34" charset="0"/>
                <a:ea typeface="+mn-ea"/>
                <a:cs typeface="Calibri" panose="020F0502020204030204" pitchFamily="34" charset="0"/>
              </a:rPr>
              <a:t>Matthew 7:13-23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8" name="Rectangle 4">
            <a:extLst>
              <a:ext uri="{FF2B5EF4-FFF2-40B4-BE49-F238E27FC236}">
                <a16:creationId xmlns:a16="http://schemas.microsoft.com/office/drawing/2014/main" id="{F4F3BC2D-C2E3-E4EF-E925-B9CFD0477384}"/>
              </a:ext>
            </a:extLst>
          </p:cNvPr>
          <p:cNvSpPr>
            <a:spLocks noGrp="1" noChangeArrowheads="1"/>
          </p:cNvSpPr>
          <p:nvPr>
            <p:ph sz="half" idx="1"/>
          </p:nvPr>
        </p:nvSpPr>
        <p:spPr>
          <a:xfrm>
            <a:off x="4267200" y="1828800"/>
            <a:ext cx="7315200" cy="2743200"/>
          </a:xfrm>
        </p:spPr>
        <p:txBody>
          <a:bodyPr/>
          <a:lstStyle/>
          <a:p>
            <a:pPr algn="just" eaLnBrk="1" hangingPunct="1">
              <a:lnSpc>
                <a:spcPct val="100000"/>
              </a:lnSpc>
              <a:spcBef>
                <a:spcPts val="0"/>
              </a:spcBef>
              <a:spcAft>
                <a:spcPts val="1200"/>
              </a:spcAft>
            </a:pPr>
            <a:r>
              <a:rPr lang="en-US" altLang="en-US" dirty="0"/>
              <a:t>Relatively few Israelites will actually be granted entry into Christ’s coming kingdom.</a:t>
            </a:r>
          </a:p>
          <a:p>
            <a:pPr algn="just" eaLnBrk="1" hangingPunct="1">
              <a:lnSpc>
                <a:spcPct val="100000"/>
              </a:lnSpc>
              <a:spcBef>
                <a:spcPts val="0"/>
              </a:spcBef>
              <a:spcAft>
                <a:spcPts val="1200"/>
              </a:spcAft>
            </a:pPr>
            <a:r>
              <a:rPr lang="en-US" altLang="en-US" dirty="0"/>
              <a:t>Those few Israelites who will be granted entry will be those whom the Messiah (Christ) </a:t>
            </a:r>
            <a:r>
              <a:rPr lang="en-US" altLang="en-US" b="1" u="sng" dirty="0">
                <a:solidFill>
                  <a:srgbClr val="0000CC"/>
                </a:solidFill>
              </a:rPr>
              <a:t>actually knows</a:t>
            </a:r>
            <a:r>
              <a:rPr lang="en-US" altLang="en-US" dirty="0"/>
              <a:t>, </a:t>
            </a:r>
            <a:r>
              <a:rPr lang="en-US" altLang="en-US" i="1" dirty="0"/>
              <a:t>and He won’t be fooled.   </a:t>
            </a:r>
          </a:p>
        </p:txBody>
      </p:sp>
      <p:pic>
        <p:nvPicPr>
          <p:cNvPr id="140294" name="Picture 8">
            <a:extLst>
              <a:ext uri="{FF2B5EF4-FFF2-40B4-BE49-F238E27FC236}">
                <a16:creationId xmlns:a16="http://schemas.microsoft.com/office/drawing/2014/main" id="{EE920F3C-4A20-CCD3-164E-A9CEB694C1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62"/>
          <a:stretch/>
        </p:blipFill>
        <p:spPr bwMode="auto">
          <a:xfrm>
            <a:off x="381000" y="1905000"/>
            <a:ext cx="34385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DD33DD62-D631-4FA3-12E7-DFF93C72F64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0" name="Rectangle 2">
            <a:extLst>
              <a:ext uri="{FF2B5EF4-FFF2-40B4-BE49-F238E27FC236}">
                <a16:creationId xmlns:a16="http://schemas.microsoft.com/office/drawing/2014/main" id="{F4E15055-0610-DFE1-6207-879ED011C950}"/>
              </a:ext>
            </a:extLst>
          </p:cNvPr>
          <p:cNvSpPr txBox="1">
            <a:spLocks noChangeArrowheads="1"/>
          </p:cNvSpPr>
          <p:nvPr/>
        </p:nvSpPr>
        <p:spPr bwMode="auto">
          <a:xfrm>
            <a:off x="2209800" y="674854"/>
            <a:ext cx="77724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The many &amp; the few  </a:t>
            </a:r>
          </a:p>
          <a:p>
            <a:r>
              <a:rPr lang="en-US" altLang="en-US" sz="2400" b="1" dirty="0">
                <a:solidFill>
                  <a:srgbClr val="0000CC"/>
                </a:solidFill>
                <a:latin typeface="Calibri" panose="020F0502020204030204" pitchFamily="34" charset="0"/>
                <a:ea typeface="+mn-ea"/>
                <a:cs typeface="Calibri" panose="020F0502020204030204" pitchFamily="34" charset="0"/>
              </a:rPr>
              <a:t>Matthew 7:13-23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9" name="Rectangle 3">
            <a:extLst>
              <a:ext uri="{FF2B5EF4-FFF2-40B4-BE49-F238E27FC236}">
                <a16:creationId xmlns:a16="http://schemas.microsoft.com/office/drawing/2014/main" id="{2E4BDFE7-9855-ED08-E288-7833DC17711E}"/>
              </a:ext>
            </a:extLst>
          </p:cNvPr>
          <p:cNvSpPr>
            <a:spLocks noGrp="1" noChangeArrowheads="1"/>
          </p:cNvSpPr>
          <p:nvPr>
            <p:ph sz="half" idx="1"/>
          </p:nvPr>
        </p:nvSpPr>
        <p:spPr>
          <a:xfrm>
            <a:off x="609600" y="1828800"/>
            <a:ext cx="10972800" cy="1371600"/>
          </a:xfrm>
        </p:spPr>
        <p:txBody>
          <a:bodyPr/>
          <a:lstStyle/>
          <a:p>
            <a:pPr algn="just" eaLnBrk="1" hangingPunct="1">
              <a:lnSpc>
                <a:spcPct val="100000"/>
              </a:lnSpc>
              <a:spcBef>
                <a:spcPts val="0"/>
              </a:spcBef>
              <a:spcAft>
                <a:spcPts val="1200"/>
              </a:spcAft>
            </a:pPr>
            <a:r>
              <a:rPr lang="en-US" altLang="en-US" dirty="0"/>
              <a:t>On the other hand, we in the Body of Christ are to grow in the grace and knowledge of the Lord Jesus Christ, and while knowing Christ is of great importance, </a:t>
            </a:r>
            <a:r>
              <a:rPr lang="en-US" altLang="en-US" b="1" u="sng" dirty="0">
                <a:solidFill>
                  <a:srgbClr val="0000CC"/>
                </a:solidFill>
                <a:latin typeface="Calibri" panose="020F0502020204030204" pitchFamily="34" charset="0"/>
                <a:cs typeface="Calibri" panose="020F0502020204030204" pitchFamily="34" charset="0"/>
              </a:rPr>
              <a:t>we must be known by Him to be saved</a:t>
            </a:r>
            <a:r>
              <a:rPr lang="en-US" altLang="en-US" dirty="0"/>
              <a:t>. </a:t>
            </a:r>
          </a:p>
        </p:txBody>
      </p:sp>
      <p:sp>
        <p:nvSpPr>
          <p:cNvPr id="7" name="Text Box 4">
            <a:extLst>
              <a:ext uri="{FF2B5EF4-FFF2-40B4-BE49-F238E27FC236}">
                <a16:creationId xmlns:a16="http://schemas.microsoft.com/office/drawing/2014/main" id="{10C0DE5B-943A-BB29-BF0E-981EBE88E18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8" name="Rectangle 2">
            <a:extLst>
              <a:ext uri="{FF2B5EF4-FFF2-40B4-BE49-F238E27FC236}">
                <a16:creationId xmlns:a16="http://schemas.microsoft.com/office/drawing/2014/main" id="{355776DF-6F54-FD9B-220F-8284EC8A04BD}"/>
              </a:ext>
            </a:extLst>
          </p:cNvPr>
          <p:cNvSpPr txBox="1">
            <a:spLocks noChangeArrowheads="1"/>
          </p:cNvSpPr>
          <p:nvPr/>
        </p:nvSpPr>
        <p:spPr bwMode="auto">
          <a:xfrm>
            <a:off x="609600" y="674854"/>
            <a:ext cx="10972800" cy="7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latin typeface="Calibri" panose="020F0502020204030204" pitchFamily="34" charset="0"/>
                <a:ea typeface="+mn-ea"/>
                <a:cs typeface="Calibri" panose="020F0502020204030204" pitchFamily="34" charset="0"/>
              </a:rPr>
              <a:t>More than who </a:t>
            </a:r>
            <a:r>
              <a:rPr lang="en-US" altLang="en-US" sz="3200" b="1" i="1" dirty="0">
                <a:solidFill>
                  <a:srgbClr val="0000CC"/>
                </a:solidFill>
                <a:latin typeface="Calibri" panose="020F0502020204030204" pitchFamily="34" charset="0"/>
                <a:ea typeface="+mn-ea"/>
                <a:cs typeface="Calibri" panose="020F0502020204030204" pitchFamily="34" charset="0"/>
              </a:rPr>
              <a:t>you</a:t>
            </a:r>
            <a:r>
              <a:rPr lang="en-US" altLang="en-US" sz="3200" b="1" dirty="0">
                <a:solidFill>
                  <a:srgbClr val="0000CC"/>
                </a:solidFill>
                <a:latin typeface="Calibri" panose="020F0502020204030204" pitchFamily="34" charset="0"/>
                <a:ea typeface="+mn-ea"/>
                <a:cs typeface="Calibri" panose="020F0502020204030204" pitchFamily="34" charset="0"/>
              </a:rPr>
              <a:t> </a:t>
            </a:r>
            <a:r>
              <a:rPr lang="en-US" altLang="en-US" sz="3200" b="1" i="1" dirty="0">
                <a:solidFill>
                  <a:srgbClr val="0000CC"/>
                </a:solidFill>
                <a:latin typeface="Calibri" panose="020F0502020204030204" pitchFamily="34" charset="0"/>
                <a:ea typeface="+mn-ea"/>
                <a:cs typeface="Calibri" panose="020F0502020204030204" pitchFamily="34" charset="0"/>
              </a:rPr>
              <a:t>know</a:t>
            </a:r>
            <a:r>
              <a:rPr lang="en-US" altLang="en-US" sz="3200" b="1" dirty="0">
                <a:solidFill>
                  <a:srgbClr val="0000CC"/>
                </a:solidFill>
                <a:latin typeface="Calibri" panose="020F0502020204030204" pitchFamily="34" charset="0"/>
                <a:ea typeface="+mn-ea"/>
                <a:cs typeface="Calibri" panose="020F0502020204030204" pitchFamily="34" charset="0"/>
              </a:rPr>
              <a:t>, it’s </a:t>
            </a:r>
            <a:r>
              <a:rPr lang="en-US" altLang="en-US" sz="3200" b="1" i="1" dirty="0">
                <a:solidFill>
                  <a:srgbClr val="0000CC"/>
                </a:solidFill>
                <a:latin typeface="Calibri" panose="020F0502020204030204" pitchFamily="34" charset="0"/>
                <a:ea typeface="+mn-ea"/>
                <a:cs typeface="Calibri" panose="020F0502020204030204" pitchFamily="34" charset="0"/>
              </a:rPr>
              <a:t>Who knows you</a:t>
            </a:r>
          </a:p>
          <a:p>
            <a:r>
              <a:rPr lang="en-US" altLang="en-US" sz="2400" b="1" dirty="0">
                <a:solidFill>
                  <a:srgbClr val="0000CC"/>
                </a:solidFill>
                <a:latin typeface="Calibri" panose="020F0502020204030204" pitchFamily="34" charset="0"/>
                <a:ea typeface="+mn-ea"/>
                <a:cs typeface="Calibri" panose="020F0502020204030204" pitchFamily="34" charset="0"/>
              </a:rPr>
              <a:t>Matthew 7:21-23</a:t>
            </a:r>
          </a:p>
        </p:txBody>
      </p:sp>
      <p:pic>
        <p:nvPicPr>
          <p:cNvPr id="3" name="Picture 2">
            <a:extLst>
              <a:ext uri="{FF2B5EF4-FFF2-40B4-BE49-F238E27FC236}">
                <a16:creationId xmlns:a16="http://schemas.microsoft.com/office/drawing/2014/main" id="{251A9A66-E3C9-920D-C438-7C19DF97FAE6}"/>
              </a:ext>
            </a:extLst>
          </p:cNvPr>
          <p:cNvPicPr>
            <a:picLocks noChangeAspect="1"/>
          </p:cNvPicPr>
          <p:nvPr/>
        </p:nvPicPr>
        <p:blipFill>
          <a:blip r:embed="rId3"/>
          <a:stretch>
            <a:fillRect/>
          </a:stretch>
        </p:blipFill>
        <p:spPr>
          <a:xfrm>
            <a:off x="1941216" y="3429000"/>
            <a:ext cx="8309568" cy="3109229"/>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4E96250-8F59-1D14-3AC0-B03F40679630}"/>
              </a:ext>
            </a:extLst>
          </p:cNvPr>
          <p:cNvPicPr>
            <a:picLocks noChangeAspect="1"/>
          </p:cNvPicPr>
          <p:nvPr/>
        </p:nvPicPr>
        <p:blipFill>
          <a:blip r:embed="rId3"/>
          <a:stretch>
            <a:fillRect/>
          </a:stretch>
        </p:blipFill>
        <p:spPr>
          <a:xfrm>
            <a:off x="0" y="0"/>
            <a:ext cx="12192000" cy="6857999"/>
          </a:xfrm>
          <a:prstGeom prst="rect">
            <a:avLst/>
          </a:prstGeom>
        </p:spPr>
      </p:pic>
      <p:sp>
        <p:nvSpPr>
          <p:cNvPr id="11" name="TextBox 10">
            <a:extLst>
              <a:ext uri="{FF2B5EF4-FFF2-40B4-BE49-F238E27FC236}">
                <a16:creationId xmlns:a16="http://schemas.microsoft.com/office/drawing/2014/main" id="{32D14199-1E9A-5705-48AF-D38D0C5830A4}"/>
              </a:ext>
            </a:extLst>
          </p:cNvPr>
          <p:cNvSpPr txBox="1"/>
          <p:nvPr/>
        </p:nvSpPr>
        <p:spPr>
          <a:xfrm>
            <a:off x="2171700" y="0"/>
            <a:ext cx="7848600" cy="1785104"/>
          </a:xfrm>
          <a:prstGeom prst="rect">
            <a:avLst/>
          </a:prstGeom>
          <a:noFill/>
        </p:spPr>
        <p:txBody>
          <a:bodyPr wrap="square">
            <a:spAutoFit/>
          </a:bodyPr>
          <a:lstStyle/>
          <a:p>
            <a:pPr marR="0" algn="ctr">
              <a:spcBef>
                <a:spcPts val="0"/>
              </a:spcBef>
              <a:spcAft>
                <a:spcPts val="900"/>
              </a:spcAft>
            </a:pPr>
            <a:r>
              <a:rPr lang="en-US" sz="3600" b="1" dirty="0">
                <a:solidFill>
                  <a:srgbClr val="0000CC"/>
                </a:solidFill>
                <a:latin typeface="+mn-lt"/>
                <a:cs typeface="+mn-cs"/>
              </a:rPr>
              <a:t>Galatians 4:9</a:t>
            </a:r>
          </a:p>
          <a:p>
            <a:pPr marL="0" marR="0" algn="just">
              <a:spcBef>
                <a:spcPts val="0"/>
              </a:spcBef>
              <a:spcAft>
                <a:spcPts val="1000"/>
              </a:spcAft>
            </a:pPr>
            <a:r>
              <a:rPr lang="en-US" sz="3200" dirty="0">
                <a:effectLst/>
                <a:latin typeface="Calibri" panose="020F0502020204030204" pitchFamily="34" charset="0"/>
              </a:rPr>
              <a:t>“But now that you have come to know God, or rather to be </a:t>
            </a:r>
            <a:r>
              <a:rPr lang="en-US" sz="3200" b="1" u="sng" dirty="0">
                <a:solidFill>
                  <a:srgbClr val="0000CC"/>
                </a:solidFill>
                <a:effectLst/>
                <a:latin typeface="Calibri" panose="020F0502020204030204" pitchFamily="34" charset="0"/>
              </a:rPr>
              <a:t>known by God</a:t>
            </a:r>
            <a:r>
              <a:rPr lang="en-US" sz="3200" dirty="0">
                <a:effectLst/>
                <a:latin typeface="Calibri" panose="020F0502020204030204" pitchFamily="34" charset="0"/>
              </a:rPr>
              <a:t>…”</a:t>
            </a:r>
          </a:p>
        </p:txBody>
      </p:sp>
      <p:sp>
        <p:nvSpPr>
          <p:cNvPr id="12" name="TextBox 11">
            <a:extLst>
              <a:ext uri="{FF2B5EF4-FFF2-40B4-BE49-F238E27FC236}">
                <a16:creationId xmlns:a16="http://schemas.microsoft.com/office/drawing/2014/main" id="{8C00F142-1E42-C086-957B-ED9A5AFFA7A4}"/>
              </a:ext>
            </a:extLst>
          </p:cNvPr>
          <p:cNvSpPr txBox="1"/>
          <p:nvPr/>
        </p:nvSpPr>
        <p:spPr>
          <a:xfrm>
            <a:off x="2133600" y="1981200"/>
            <a:ext cx="7886700" cy="1254189"/>
          </a:xfrm>
          <a:prstGeom prst="rect">
            <a:avLst/>
          </a:prstGeom>
          <a:noFill/>
        </p:spPr>
        <p:txBody>
          <a:bodyPr wrap="square">
            <a:spAutoFit/>
          </a:bodyPr>
          <a:lstStyle/>
          <a:p>
            <a:pPr marL="0" algn="ctr">
              <a:spcBef>
                <a:spcPts val="0"/>
              </a:spcBef>
              <a:spcAft>
                <a:spcPts val="900"/>
              </a:spcAft>
            </a:pPr>
            <a:r>
              <a:rPr lang="en-US" sz="3600" b="1" dirty="0">
                <a:solidFill>
                  <a:srgbClr val="0000CC"/>
                </a:solidFill>
                <a:latin typeface="+mn-lt"/>
                <a:cs typeface="+mn-cs"/>
              </a:rPr>
              <a:t>John 10:27</a:t>
            </a:r>
          </a:p>
          <a:p>
            <a:pPr marL="0" marR="0">
              <a:spcBef>
                <a:spcPts val="0"/>
              </a:spcBef>
              <a:spcAft>
                <a:spcPts val="1000"/>
              </a:spcAft>
            </a:pPr>
            <a:r>
              <a:rPr lang="en-US" sz="3200" dirty="0">
                <a:effectLst/>
                <a:latin typeface="Calibri" panose="020F0502020204030204" pitchFamily="34" charset="0"/>
              </a:rPr>
              <a:t>“My sheep hear My voice, and </a:t>
            </a:r>
            <a:r>
              <a:rPr lang="en-US" sz="3200" b="1" u="sng" dirty="0">
                <a:solidFill>
                  <a:srgbClr val="0000CC"/>
                </a:solidFill>
                <a:latin typeface="Calibri" panose="020F0502020204030204" pitchFamily="34" charset="0"/>
              </a:rPr>
              <a:t>I know them</a:t>
            </a:r>
            <a:r>
              <a:rPr lang="en-US" sz="3200" dirty="0">
                <a:effectLst/>
                <a:latin typeface="Calibri" panose="020F0502020204030204" pitchFamily="34" charset="0"/>
              </a:rPr>
              <a:t>…”</a:t>
            </a:r>
            <a:r>
              <a:rPr lang="en-US" sz="2800" dirty="0">
                <a:effectLst/>
                <a:latin typeface="Calibri" panose="020F0502020204030204" pitchFamily="34" charset="0"/>
              </a:rPr>
              <a:t> </a:t>
            </a:r>
          </a:p>
        </p:txBody>
      </p:sp>
      <p:pic>
        <p:nvPicPr>
          <p:cNvPr id="2" name="Picture 1">
            <a:extLst>
              <a:ext uri="{FF2B5EF4-FFF2-40B4-BE49-F238E27FC236}">
                <a16:creationId xmlns:a16="http://schemas.microsoft.com/office/drawing/2014/main" id="{5A1F3203-F628-1DE9-E877-0667E72802AA}"/>
              </a:ext>
            </a:extLst>
          </p:cNvPr>
          <p:cNvPicPr>
            <a:picLocks noChangeAspect="1"/>
          </p:cNvPicPr>
          <p:nvPr/>
        </p:nvPicPr>
        <p:blipFill>
          <a:blip r:embed="rId4"/>
          <a:stretch>
            <a:fillRect/>
          </a:stretch>
        </p:blipFill>
        <p:spPr>
          <a:xfrm>
            <a:off x="3652221" y="3352800"/>
            <a:ext cx="4887558" cy="18288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a:extLst>
              <a:ext uri="{FF2B5EF4-FFF2-40B4-BE49-F238E27FC236}">
                <a16:creationId xmlns:a16="http://schemas.microsoft.com/office/drawing/2014/main" id="{97AB2788-1D75-7D24-8746-708449DC8004}"/>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800" b="1">
                <a:solidFill>
                  <a:srgbClr val="000000"/>
                </a:solidFill>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A59CE222-FF0C-0665-CA5F-3AA74E1CF466}"/>
              </a:ext>
            </a:extLst>
          </p:cNvPr>
          <p:cNvSpPr txBox="1">
            <a:spLocks/>
          </p:cNvSpPr>
          <p:nvPr/>
        </p:nvSpPr>
        <p:spPr bwMode="auto">
          <a:xfrm>
            <a:off x="1981200" y="241300"/>
            <a:ext cx="8229600" cy="15113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06-25-2023</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F01A2C74-0EEC-26DE-BD9D-D8F859930680}"/>
              </a:ext>
            </a:extLst>
          </p:cNvPr>
          <p:cNvPicPr>
            <a:picLocks noChangeAspect="1" noChangeArrowheads="1"/>
          </p:cNvPicPr>
          <p:nvPr/>
        </p:nvPicPr>
        <p:blipFill>
          <a:blip r:embed="rId3" cstate="email"/>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2FD3729F-FE70-D0B9-C8DB-BD164E7CFF6E}"/>
              </a:ext>
            </a:extLst>
          </p:cNvPr>
          <p:cNvPicPr>
            <a:picLocks noChangeAspect="1" noChangeArrowheads="1"/>
          </p:cNvPicPr>
          <p:nvPr/>
        </p:nvPicPr>
        <p:blipFill>
          <a:blip r:embed="rId4" cstate="email"/>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1C96ACE0-2BB7-A412-5B3E-150F3E5F8CF7}"/>
              </a:ext>
            </a:extLst>
          </p:cNvPr>
          <p:cNvSpPr txBox="1">
            <a:spLocks noChangeArrowheads="1"/>
          </p:cNvSpPr>
          <p:nvPr/>
        </p:nvSpPr>
        <p:spPr bwMode="auto">
          <a:xfrm>
            <a:off x="2209800" y="5334000"/>
            <a:ext cx="3048000" cy="830263"/>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6151" name="Text Box 4">
            <a:extLst>
              <a:ext uri="{FF2B5EF4-FFF2-40B4-BE49-F238E27FC236}">
                <a16:creationId xmlns:a16="http://schemas.microsoft.com/office/drawing/2014/main" id="{B4CEDDDF-BE25-AF20-5650-070C67F0C021}"/>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i="1">
                <a:solidFill>
                  <a:srgbClr val="00FFFF"/>
                </a:solidFill>
                <a:cs typeface="Calibri" panose="020F0502020204030204" pitchFamily="34" charset="0"/>
              </a:rPr>
              <a:t>…but grace and truth were realized through Jesus Christ - John 1:17</a:t>
            </a:r>
          </a:p>
        </p:txBody>
      </p:sp>
    </p:spTree>
    <p:extLst>
      <p:ext uri="{BB962C8B-B14F-4D97-AF65-F5344CB8AC3E}">
        <p14:creationId xmlns:p14="http://schemas.microsoft.com/office/powerpoint/2010/main" val="2464471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786F16-BD0C-3A4E-E158-E4842327CA77}"/>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37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18435" name="Rectangle 3">
            <a:extLst>
              <a:ext uri="{FF2B5EF4-FFF2-40B4-BE49-F238E27FC236}">
                <a16:creationId xmlns:a16="http://schemas.microsoft.com/office/drawing/2014/main" id="{7A901B1B-91BB-BE17-DFE8-C5388481509A}"/>
              </a:ext>
            </a:extLst>
          </p:cNvPr>
          <p:cNvSpPr txBox="1">
            <a:spLocks noChangeArrowheads="1"/>
          </p:cNvSpPr>
          <p:nvPr/>
        </p:nvSpPr>
        <p:spPr bwMode="auto">
          <a:xfrm>
            <a:off x="2166938" y="1143000"/>
            <a:ext cx="78581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tabLst>
                <a:tab pos="1939925" algn="l"/>
              </a:tabLst>
              <a:defRPr sz="2800">
                <a:solidFill>
                  <a:schemeClr val="tx1"/>
                </a:solidFill>
                <a:latin typeface="Calibri" panose="020F0502020204030204" pitchFamily="34" charset="0"/>
              </a:defRPr>
            </a:lvl1pPr>
            <a:lvl2pPr marL="571500" indent="-571500">
              <a:lnSpc>
                <a:spcPct val="90000"/>
              </a:lnSpc>
              <a:spcBef>
                <a:spcPts val="500"/>
              </a:spcBef>
              <a:buFont typeface="Arial" panose="020B0604020202020204" pitchFamily="34" charset="0"/>
              <a:buChar char="•"/>
              <a:tabLst>
                <a:tab pos="1939925" algn="l"/>
              </a:tabLst>
              <a:defRPr sz="2400">
                <a:solidFill>
                  <a:schemeClr val="tx1"/>
                </a:solidFill>
                <a:latin typeface="Calibri" panose="020F0502020204030204" pitchFamily="34" charset="0"/>
              </a:defRPr>
            </a:lvl2pPr>
            <a:lvl3pPr indent="-452438">
              <a:lnSpc>
                <a:spcPct val="90000"/>
              </a:lnSpc>
              <a:spcBef>
                <a:spcPts val="500"/>
              </a:spcBef>
              <a:buFont typeface="Arial" panose="020B0604020202020204" pitchFamily="34" charset="0"/>
              <a:buChar char="•"/>
              <a:tabLst>
                <a:tab pos="193992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93992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93992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9pPr>
          </a:lstStyle>
          <a:p>
            <a:pPr lvl="1" eaLnBrk="1" hangingPunct="1">
              <a:lnSpc>
                <a:spcPct val="100000"/>
              </a:lnSpc>
              <a:spcBef>
                <a:spcPct val="0"/>
              </a:spcBef>
              <a:spcAft>
                <a:spcPts val="1200"/>
              </a:spcAft>
              <a:buFont typeface="Arial" panose="020B0604020202020204" pitchFamily="34" charset="0"/>
              <a:buAutoNum type="romanUcPeriod"/>
            </a:pPr>
            <a:r>
              <a:rPr lang="en-US" altLang="en-US" sz="3000" b="1" dirty="0">
                <a:solidFill>
                  <a:srgbClr val="0000CC"/>
                </a:solidFill>
                <a:cs typeface="Calibri" panose="020F0502020204030204" pitchFamily="34" charset="0"/>
              </a:rPr>
              <a:t>Review</a:t>
            </a:r>
            <a:r>
              <a:rPr lang="en-US" altLang="en-US" sz="3000" b="1" dirty="0">
                <a:solidFill>
                  <a:srgbClr val="000000"/>
                </a:solidFill>
                <a:cs typeface="Calibri" panose="020F0502020204030204" pitchFamily="34" charset="0"/>
              </a:rPr>
              <a:t> </a:t>
            </a:r>
          </a:p>
          <a:p>
            <a:pPr lvl="2" eaLnBrk="1" hangingPunct="1">
              <a:lnSpc>
                <a:spcPct val="100000"/>
              </a:lnSpc>
              <a:spcBef>
                <a:spcPct val="0"/>
              </a:spcBef>
              <a:spcAft>
                <a:spcPts val="1200"/>
              </a:spcAft>
              <a:buFontTx/>
              <a:buAutoNum type="alphaUcPeriod"/>
            </a:pPr>
            <a:r>
              <a:rPr lang="en-US" altLang="en-US" sz="3000" b="1" dirty="0">
                <a:solidFill>
                  <a:srgbClr val="000000"/>
                </a:solidFill>
                <a:cs typeface="Calibri" panose="020F0502020204030204" pitchFamily="34" charset="0"/>
              </a:rPr>
              <a:t>Purpose, Aim, and Objective</a:t>
            </a:r>
          </a:p>
          <a:p>
            <a:pPr lvl="2" eaLnBrk="1" hangingPunct="1">
              <a:lnSpc>
                <a:spcPct val="100000"/>
              </a:lnSpc>
              <a:spcBef>
                <a:spcPct val="0"/>
              </a:spcBef>
              <a:spcAft>
                <a:spcPts val="1200"/>
              </a:spcAft>
              <a:buFontTx/>
              <a:buAutoNum type="alphaUcPeriod"/>
            </a:pPr>
            <a:r>
              <a:rPr lang="en-US" altLang="en-US" sz="3000" b="1" u="sng" dirty="0">
                <a:solidFill>
                  <a:srgbClr val="0000CC"/>
                </a:solidFill>
                <a:cs typeface="Calibri" panose="020F0502020204030204" pitchFamily="34" charset="0"/>
              </a:rPr>
              <a:t>Session 36</a:t>
            </a:r>
          </a:p>
          <a:p>
            <a:pPr lvl="1" eaLnBrk="1" hangingPunct="1">
              <a:lnSpc>
                <a:spcPct val="100000"/>
              </a:lnSpc>
              <a:spcBef>
                <a:spcPct val="0"/>
              </a:spcBef>
              <a:spcAft>
                <a:spcPts val="1200"/>
              </a:spcAft>
              <a:buFont typeface="Arial" panose="020B0604020202020204" pitchFamily="34" charset="0"/>
              <a:buAutoNum type="romanUcPeriod"/>
            </a:pPr>
            <a:r>
              <a:rPr lang="en-US" altLang="en-US" sz="3000" b="1" dirty="0">
                <a:solidFill>
                  <a:srgbClr val="000000"/>
                </a:solidFill>
                <a:cs typeface="Calibri" panose="020F0502020204030204" pitchFamily="34" charset="0"/>
              </a:rPr>
              <a:t>ENTRY, BEWARE &amp; ENTER – Matthew 7:13-23</a:t>
            </a:r>
          </a:p>
          <a:p>
            <a:pPr lvl="2" eaLnBrk="1" hangingPunct="1">
              <a:lnSpc>
                <a:spcPct val="100000"/>
              </a:lnSpc>
              <a:spcBef>
                <a:spcPct val="0"/>
              </a:spcBef>
              <a:spcAft>
                <a:spcPts val="1200"/>
              </a:spcAft>
              <a:buFontTx/>
              <a:buAutoNum type="alphaUcPeriod"/>
            </a:pPr>
            <a:r>
              <a:rPr lang="en-US" altLang="en-US" sz="3000" b="1" dirty="0">
                <a:solidFill>
                  <a:srgbClr val="000000"/>
                </a:solidFill>
                <a:cs typeface="Calibri" panose="020F0502020204030204" pitchFamily="34" charset="0"/>
              </a:rPr>
              <a:t>General Information </a:t>
            </a:r>
          </a:p>
          <a:p>
            <a:pPr lvl="2" eaLnBrk="1" hangingPunct="1">
              <a:lnSpc>
                <a:spcPct val="100000"/>
              </a:lnSpc>
              <a:spcBef>
                <a:spcPct val="0"/>
              </a:spcBef>
              <a:spcAft>
                <a:spcPts val="1200"/>
              </a:spcAft>
              <a:buFontTx/>
              <a:buAutoNum type="alphaUcPeriod"/>
            </a:pPr>
            <a:r>
              <a:rPr lang="en-US" altLang="en-US" sz="3000" b="1" dirty="0">
                <a:solidFill>
                  <a:srgbClr val="000000"/>
                </a:solidFill>
                <a:cs typeface="Calibri" panose="020F0502020204030204" pitchFamily="34" charset="0"/>
              </a:rPr>
              <a:t>Matthew 7:13-23 </a:t>
            </a:r>
          </a:p>
          <a:p>
            <a:pPr lvl="1" eaLnBrk="1" hangingPunct="1">
              <a:lnSpc>
                <a:spcPct val="100000"/>
              </a:lnSpc>
              <a:spcBef>
                <a:spcPct val="0"/>
              </a:spcBef>
              <a:spcAft>
                <a:spcPts val="1200"/>
              </a:spcAft>
              <a:buFont typeface="Arial" panose="020B0604020202020204" pitchFamily="34" charset="0"/>
              <a:buAutoNum type="romanUcPeriod"/>
            </a:pPr>
            <a:r>
              <a:rPr lang="en-US" altLang="en-US" sz="3000" b="1" dirty="0">
                <a:solidFill>
                  <a:srgbClr val="000000"/>
                </a:solidFill>
                <a:cs typeface="Calibri" panose="020F0502020204030204" pitchFamily="34" charset="0"/>
              </a:rPr>
              <a:t>Concluding Observations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a:extLst>
              <a:ext uri="{FF2B5EF4-FFF2-40B4-BE49-F238E27FC236}">
                <a16:creationId xmlns:a16="http://schemas.microsoft.com/office/drawing/2014/main" id="{B8FA0E03-3B3C-4D40-B8F9-0BC38C70ECE1}"/>
              </a:ext>
            </a:extLst>
          </p:cNvPr>
          <p:cNvSpPr>
            <a:spLocks noGrp="1" noChangeArrowheads="1"/>
          </p:cNvSpPr>
          <p:nvPr>
            <p:ph sz="half" idx="1"/>
          </p:nvPr>
        </p:nvSpPr>
        <p:spPr>
          <a:xfrm>
            <a:off x="609600" y="1981200"/>
            <a:ext cx="6324600" cy="2895600"/>
          </a:xfrm>
        </p:spPr>
        <p:txBody>
          <a:bodyPr/>
          <a:lstStyle/>
          <a:p>
            <a:pPr algn="just">
              <a:lnSpc>
                <a:spcPct val="100000"/>
              </a:lnSpc>
            </a:pPr>
            <a:r>
              <a:rPr lang="en-US" altLang="en-US" dirty="0"/>
              <a:t>Jesus tells His Israelite audience that </a:t>
            </a:r>
            <a:r>
              <a:rPr lang="en-US" altLang="en-US" b="1" dirty="0">
                <a:solidFill>
                  <a:srgbClr val="0000CC"/>
                </a:solidFill>
                <a:cs typeface="Calibri" panose="020F0502020204030204" pitchFamily="34" charset="0"/>
              </a:rPr>
              <a:t>they are not to judge!</a:t>
            </a:r>
          </a:p>
          <a:p>
            <a:pPr algn="just">
              <a:lnSpc>
                <a:spcPct val="100000"/>
              </a:lnSpc>
            </a:pPr>
            <a:r>
              <a:rPr lang="en-US" altLang="en-US" dirty="0"/>
              <a:t>Then</a:t>
            </a:r>
            <a:r>
              <a:rPr lang="en-US" altLang="en-US" sz="2000" dirty="0"/>
              <a:t> </a:t>
            </a:r>
            <a:r>
              <a:rPr lang="en-US" altLang="en-US" dirty="0"/>
              <a:t>He</a:t>
            </a:r>
            <a:r>
              <a:rPr lang="en-US" altLang="en-US" sz="2000" dirty="0"/>
              <a:t> </a:t>
            </a:r>
            <a:r>
              <a:rPr lang="en-US" altLang="en-US" dirty="0"/>
              <a:t>says</a:t>
            </a:r>
            <a:r>
              <a:rPr lang="en-US" altLang="en-US" sz="2000" dirty="0"/>
              <a:t> </a:t>
            </a:r>
            <a:r>
              <a:rPr lang="en-US" altLang="en-US" dirty="0"/>
              <a:t>that to the extent that they do judge</a:t>
            </a:r>
            <a:r>
              <a:rPr lang="en-US" altLang="en-US" sz="2000" dirty="0"/>
              <a:t> </a:t>
            </a:r>
            <a:r>
              <a:rPr lang="en-US" altLang="en-US" dirty="0"/>
              <a:t>and</a:t>
            </a:r>
            <a:r>
              <a:rPr lang="en-US" altLang="en-US" sz="2000" dirty="0"/>
              <a:t> </a:t>
            </a:r>
            <a:r>
              <a:rPr lang="en-US" altLang="en-US" dirty="0"/>
              <a:t>in the manner that they judge, </a:t>
            </a:r>
            <a:r>
              <a:rPr lang="en-US" altLang="en-US" b="1" dirty="0">
                <a:solidFill>
                  <a:srgbClr val="0000CC"/>
                </a:solidFill>
                <a:cs typeface="Calibri" panose="020F0502020204030204" pitchFamily="34" charset="0"/>
              </a:rPr>
              <a:t>they themselves will be judged!  </a:t>
            </a:r>
          </a:p>
        </p:txBody>
      </p:sp>
      <p:pic>
        <p:nvPicPr>
          <p:cNvPr id="65543" name="Picture 7" descr="uh-oh-uh-oh-demotivational-poster-1267764420">
            <a:extLst>
              <a:ext uri="{FF2B5EF4-FFF2-40B4-BE49-F238E27FC236}">
                <a16:creationId xmlns:a16="http://schemas.microsoft.com/office/drawing/2014/main" id="{1DA4B043-7A02-4590-9D94-21D66BD0C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563" t="6679" r="13899" b="19675"/>
          <a:stretch>
            <a:fillRect/>
          </a:stretch>
        </p:blipFill>
        <p:spPr bwMode="auto">
          <a:xfrm>
            <a:off x="7505700" y="1981200"/>
            <a:ext cx="4076700" cy="4724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79D96C-8B47-6AA7-8FDD-3F37167050E9}"/>
              </a:ext>
            </a:extLst>
          </p:cNvPr>
          <p:cNvSpPr txBox="1">
            <a:spLocks noChangeArrowheads="1"/>
          </p:cNvSpPr>
          <p:nvPr/>
        </p:nvSpPr>
        <p:spPr>
          <a:xfrm>
            <a:off x="1866900" y="685800"/>
            <a:ext cx="8458200" cy="900225"/>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10000"/>
              </a:lnSpc>
              <a:spcAft>
                <a:spcPts val="0"/>
              </a:spcAft>
            </a:pPr>
            <a:r>
              <a:rPr lang="en-US" altLang="en-US" sz="4700" b="1" dirty="0">
                <a:solidFill>
                  <a:srgbClr val="0000CC"/>
                </a:solidFill>
                <a:latin typeface="Calibri" panose="020F0502020204030204" pitchFamily="34" charset="0"/>
                <a:ea typeface="+mn-ea"/>
                <a:cs typeface="Calibri" panose="020F0502020204030204" pitchFamily="34" charset="0"/>
              </a:rPr>
              <a:t>To judge or not to judge, that is the question! </a:t>
            </a:r>
            <a:br>
              <a:rPr lang="en-US" altLang="en-US" sz="4700" b="1" dirty="0">
                <a:solidFill>
                  <a:srgbClr val="0000CC"/>
                </a:solidFill>
                <a:latin typeface="Calibri" panose="020F0502020204030204" pitchFamily="34" charset="0"/>
                <a:ea typeface="+mn-ea"/>
                <a:cs typeface="Calibri" panose="020F0502020204030204" pitchFamily="34" charset="0"/>
              </a:rPr>
            </a:br>
            <a:r>
              <a:rPr lang="en-US" altLang="en-US" sz="3600" b="1" dirty="0">
                <a:solidFill>
                  <a:srgbClr val="0000CC"/>
                </a:solidFill>
                <a:latin typeface="Calibri" panose="020F0502020204030204" pitchFamily="34" charset="0"/>
                <a:ea typeface="+mn-ea"/>
                <a:cs typeface="Calibri" panose="020F0502020204030204" pitchFamily="34" charset="0"/>
              </a:rPr>
              <a:t>Matthew 7:1-2</a:t>
            </a:r>
            <a:endParaRPr lang="en-US" altLang="en-US" sz="2400" b="1" dirty="0">
              <a:solidFill>
                <a:srgbClr val="0000CC"/>
              </a:solidFill>
              <a:latin typeface="Calibri" panose="020F0502020204030204" pitchFamily="34" charset="0"/>
              <a:ea typeface="+mn-ea"/>
              <a:cs typeface="Calibri" panose="020F0502020204030204" pitchFamily="34" charset="0"/>
            </a:endParaRPr>
          </a:p>
        </p:txBody>
      </p:sp>
      <p:sp>
        <p:nvSpPr>
          <p:cNvPr id="3" name="Text Box 4">
            <a:extLst>
              <a:ext uri="{FF2B5EF4-FFF2-40B4-BE49-F238E27FC236}">
                <a16:creationId xmlns:a16="http://schemas.microsoft.com/office/drawing/2014/main" id="{C84C27C2-83A3-04B3-9D2B-5B5BAADC40C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392"/>
</p:tagLst>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4068</TotalTime>
  <Words>5557</Words>
  <Application>Microsoft Office PowerPoint</Application>
  <PresentationFormat>Widescreen</PresentationFormat>
  <Paragraphs>425</Paragraphs>
  <Slides>75</Slides>
  <Notes>72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75</vt:i4>
      </vt:variant>
    </vt:vector>
  </HeadingPairs>
  <TitlesOfParts>
    <vt:vector size="82" baseType="lpstr">
      <vt:lpstr>Arial</vt:lpstr>
      <vt:lpstr>Calibri</vt:lpstr>
      <vt:lpstr>Calibri Light</vt:lpstr>
      <vt:lpstr>Courier New</vt:lpstr>
      <vt:lpstr>Default Design</vt:lpstr>
      <vt:lpstr>1_Default Design</vt:lpstr>
      <vt:lpstr>6_Default Design</vt:lpstr>
      <vt:lpstr>PowerPoint Presentation</vt:lpstr>
      <vt:lpstr>PowerPoint Presentation</vt:lpstr>
      <vt:lpstr>OUR PURPOSE, AIM AND OBJECTIVE</vt:lpstr>
      <vt:lpstr>PowerPoint Presentation</vt:lpstr>
      <vt:lpstr>PowerPoint Presentation</vt:lpstr>
      <vt:lpstr>PowerPoint Presentation</vt:lpstr>
      <vt:lpstr>Matthew’s 3-Fold Purpose</vt:lpstr>
      <vt:lpstr>PowerPoint Presentation</vt:lpstr>
      <vt:lpstr>PowerPoint Presentation</vt:lpstr>
      <vt:lpstr>PowerPoint Presentation</vt:lpstr>
      <vt:lpstr>PowerPoint Presentation</vt:lpstr>
      <vt:lpstr>PowerPoint Presentation</vt:lpstr>
      <vt:lpstr>‘Ask, seek and knock’ is also about God’s character! Matthew 7:7-11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37 (31) Entry Beware &amp; Enter</dc:title>
  <dc:creator>Dr. Jim McGowan / Dr. Vern Peterman</dc:creator>
  <cp:lastModifiedBy>Jim McGowan</cp:lastModifiedBy>
  <cp:revision>125</cp:revision>
  <cp:lastPrinted>2023-06-24T17:52:15Z</cp:lastPrinted>
  <dcterms:created xsi:type="dcterms:W3CDTF">2011-08-11T17:31:52Z</dcterms:created>
  <dcterms:modified xsi:type="dcterms:W3CDTF">2023-06-24T17:52:33Z</dcterms:modified>
</cp:coreProperties>
</file>