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094" r:id="rId2"/>
    <p:sldId id="9505" r:id="rId3"/>
    <p:sldId id="9806" r:id="rId4"/>
    <p:sldId id="10166" r:id="rId5"/>
    <p:sldId id="10128" r:id="rId6"/>
    <p:sldId id="10129" r:id="rId7"/>
    <p:sldId id="10130" r:id="rId8"/>
    <p:sldId id="10131" r:id="rId9"/>
    <p:sldId id="10167" r:id="rId10"/>
    <p:sldId id="10132" r:id="rId11"/>
    <p:sldId id="10133" r:id="rId12"/>
    <p:sldId id="10157" r:id="rId13"/>
    <p:sldId id="10134" r:id="rId14"/>
    <p:sldId id="10135" r:id="rId15"/>
    <p:sldId id="8976" r:id="rId16"/>
    <p:sldId id="10001" r:id="rId17"/>
    <p:sldId id="9995" r:id="rId18"/>
    <p:sldId id="9996" r:id="rId19"/>
    <p:sldId id="10168" r:id="rId20"/>
    <p:sldId id="10136" r:id="rId21"/>
    <p:sldId id="10137" r:id="rId22"/>
    <p:sldId id="10138" r:id="rId23"/>
    <p:sldId id="10139" r:id="rId24"/>
    <p:sldId id="10140" r:id="rId25"/>
    <p:sldId id="10141" r:id="rId26"/>
    <p:sldId id="10144" r:id="rId27"/>
    <p:sldId id="10183" r:id="rId28"/>
    <p:sldId id="10184" r:id="rId29"/>
    <p:sldId id="10158" r:id="rId30"/>
    <p:sldId id="10185" r:id="rId31"/>
    <p:sldId id="10186" r:id="rId32"/>
    <p:sldId id="10187" r:id="rId33"/>
    <p:sldId id="10188" r:id="rId34"/>
    <p:sldId id="10159" r:id="rId35"/>
    <p:sldId id="10142" r:id="rId36"/>
    <p:sldId id="10150" r:id="rId37"/>
    <p:sldId id="10179" r:id="rId38"/>
    <p:sldId id="10180" r:id="rId39"/>
    <p:sldId id="10181" r:id="rId40"/>
    <p:sldId id="10143" r:id="rId41"/>
    <p:sldId id="10160" r:id="rId42"/>
    <p:sldId id="1830" r:id="rId43"/>
    <p:sldId id="8969" r:id="rId44"/>
    <p:sldId id="8995" r:id="rId45"/>
    <p:sldId id="8992" r:id="rId46"/>
    <p:sldId id="9922" r:id="rId47"/>
    <p:sldId id="1977" r:id="rId48"/>
    <p:sldId id="1978" r:id="rId49"/>
    <p:sldId id="1980" r:id="rId50"/>
    <p:sldId id="7655" r:id="rId51"/>
    <p:sldId id="10182" r:id="rId52"/>
    <p:sldId id="7975" r:id="rId53"/>
  </p:sldIdLst>
  <p:sldSz cx="12192000" cy="6858000"/>
  <p:notesSz cx="7315200" cy="9601200"/>
  <p:custDataLst>
    <p:tags r:id="rId56"/>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E9CEB1-4D39-4FFC-B1C9-C823B4A6D77B}" v="3" dt="2023-06-11T17:27:23.987"/>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2" autoAdjust="0"/>
    <p:restoredTop sz="95428" autoAdjust="0"/>
  </p:normalViewPr>
  <p:slideViewPr>
    <p:cSldViewPr>
      <p:cViewPr varScale="1">
        <p:scale>
          <a:sx n="61" d="100"/>
          <a:sy n="61" d="100"/>
        </p:scale>
        <p:origin x="78" y="4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402" y="6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FE9CEB1-4D39-4FFC-B1C9-C823B4A6D77B}"/>
    <pc:docChg chg="addSld modSld">
      <pc:chgData name="Jim McGowan" userId="e2c7446dd3aca506" providerId="LiveId" clId="{2FE9CEB1-4D39-4FFC-B1C9-C823B4A6D77B}" dt="2023-06-11T17:27:33.657" v="22" actId="12789"/>
      <pc:docMkLst>
        <pc:docMk/>
      </pc:docMkLst>
      <pc:sldChg chg="modSp mod">
        <pc:chgData name="Jim McGowan" userId="e2c7446dd3aca506" providerId="LiveId" clId="{2FE9CEB1-4D39-4FFC-B1C9-C823B4A6D77B}" dt="2023-06-11T17:23:31.867" v="2" actId="115"/>
        <pc:sldMkLst>
          <pc:docMk/>
          <pc:sldMk cId="2882724961" sldId="10106"/>
        </pc:sldMkLst>
        <pc:spChg chg="mod">
          <ac:chgData name="Jim McGowan" userId="e2c7446dd3aca506" providerId="LiveId" clId="{2FE9CEB1-4D39-4FFC-B1C9-C823B4A6D77B}" dt="2023-06-11T17:23:31.867" v="2" actId="115"/>
          <ac:spMkLst>
            <pc:docMk/>
            <pc:sldMk cId="2882724961" sldId="10106"/>
            <ac:spMk id="68611" creationId="{00000000-0000-0000-0000-000000000000}"/>
          </ac:spMkLst>
        </pc:spChg>
      </pc:sldChg>
      <pc:sldChg chg="delSp modSp add mod">
        <pc:chgData name="Jim McGowan" userId="e2c7446dd3aca506" providerId="LiveId" clId="{2FE9CEB1-4D39-4FFC-B1C9-C823B4A6D77B}" dt="2023-06-11T17:27:33.657" v="22" actId="12789"/>
        <pc:sldMkLst>
          <pc:docMk/>
          <pc:sldMk cId="3812181960" sldId="10183"/>
        </pc:sldMkLst>
        <pc:spChg chg="del mod">
          <ac:chgData name="Jim McGowan" userId="e2c7446dd3aca506" providerId="LiveId" clId="{2FE9CEB1-4D39-4FFC-B1C9-C823B4A6D77B}" dt="2023-06-11T17:27:23.987" v="20" actId="478"/>
          <ac:spMkLst>
            <pc:docMk/>
            <pc:sldMk cId="3812181960" sldId="10183"/>
            <ac:spMk id="4" creationId="{00000000-0000-0000-0000-000000000000}"/>
          </ac:spMkLst>
        </pc:spChg>
        <pc:spChg chg="mod">
          <ac:chgData name="Jim McGowan" userId="e2c7446dd3aca506" providerId="LiveId" clId="{2FE9CEB1-4D39-4FFC-B1C9-C823B4A6D77B}" dt="2023-06-11T17:27:33.657" v="22" actId="12789"/>
          <ac:spMkLst>
            <pc:docMk/>
            <pc:sldMk cId="3812181960" sldId="10183"/>
            <ac:spMk id="686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124 – 31v31-35 </a:t>
            </a:r>
          </a:p>
          <a:p>
            <a:pPr>
              <a:defRPr/>
            </a:pPr>
            <a:r>
              <a:rPr lang="en-US" sz="1600" dirty="0"/>
              <a:t>06-18-2023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6/17/2023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16</a:t>
            </a:fld>
            <a:endParaRPr lang="en-US" altLang="en-US" dirty="0"/>
          </a:p>
        </p:txBody>
      </p:sp>
    </p:spTree>
    <p:extLst>
      <p:ext uri="{BB962C8B-B14F-4D97-AF65-F5344CB8AC3E}">
        <p14:creationId xmlns:p14="http://schemas.microsoft.com/office/powerpoint/2010/main" val="346201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200260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34</a:t>
            </a:fld>
            <a:endParaRPr lang="en-US" altLang="en-US" dirty="0"/>
          </a:p>
        </p:txBody>
      </p:sp>
    </p:spTree>
    <p:extLst>
      <p:ext uri="{BB962C8B-B14F-4D97-AF65-F5344CB8AC3E}">
        <p14:creationId xmlns:p14="http://schemas.microsoft.com/office/powerpoint/2010/main" val="160443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52</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the other tents (33a)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Rachel’s tent (33b-34)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excuse (35)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31:33-35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90992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 searches the other tents (33a)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Rachel’s tent (33b-34)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excuse (35)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31:33-35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6272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327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086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the other tents (33a)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Laban searches Rachel’s tent (33b-34)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Rachel’s excuse (35)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31:33-35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95512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the other tents (33a)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Laban searches Rachel’s tent (33b-34)</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Rachel’s excuse (35)</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 Genesis 31:33-35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732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31:35 </a:t>
            </a:r>
            <a:r>
              <a:rPr lang="en-US" dirty="0">
                <a:effectLst>
                  <a:outerShdw blurRad="38100" dist="38100" dir="2700000" algn="tl">
                    <a:srgbClr val="000000">
                      <a:alpha val="43137"/>
                    </a:srgbClr>
                  </a:outerShdw>
                </a:effectLst>
              </a:rPr>
              <a:t>(RSBEE:NASB1995U): “31:35 It was customary for children, regardless of age, to stand in the presence of their parents (cf. Lev. 19:32; 1 Kings 2:19), but Rachel claimed to be menstruating.”</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42</a:t>
            </a:r>
          </a:p>
        </p:txBody>
      </p:sp>
      <p:pic>
        <p:nvPicPr>
          <p:cNvPr id="2" name="Picture 1">
            <a:extLst>
              <a:ext uri="{FF2B5EF4-FFF2-40B4-BE49-F238E27FC236}">
                <a16:creationId xmlns:a16="http://schemas.microsoft.com/office/drawing/2014/main" id="{A067ADFD-7FFF-B8D6-1DBC-769B82333A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922602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76800"/>
          </a:xfrm>
        </p:spPr>
        <p:txBody>
          <a:bodyPr/>
          <a:lstStyle/>
          <a:p>
            <a:pPr marL="0" indent="0" algn="just">
              <a:spcBef>
                <a:spcPts val="0"/>
              </a:spcBef>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So, verse 35a gives Rachel’s excuse: </a:t>
            </a:r>
            <a:r>
              <a:rPr lang="en-US" sz="3000" i="1" dirty="0">
                <a:effectLst>
                  <a:outerShdw blurRad="38100" dist="38100" dir="2700000" algn="tl">
                    <a:srgbClr val="000000">
                      <a:alpha val="43137"/>
                    </a:srgbClr>
                  </a:outerShdw>
                </a:effectLst>
              </a:rPr>
              <a:t>And she said to her father, Let not my lord be angry that I cannot rise before you; for the manner of woman is upon me</a:t>
            </a:r>
            <a:r>
              <a:rPr lang="en-US" sz="3000" dirty="0">
                <a:effectLst>
                  <a:outerShdw blurRad="38100" dist="38100" dir="2700000" algn="tl">
                    <a:srgbClr val="000000">
                      <a:alpha val="43137"/>
                    </a:srgbClr>
                  </a:outerShdw>
                </a:effectLst>
              </a:rPr>
              <a:t>. What she claimed was that she was now having her period, so she was in pain and discomfort and could not rise. Now if this was true (it may not have been true since she may have been lying), this would have in effect contaminated these household gods, rendering them unclean because of coming into contact with menstrual blood. A woman in the menstrual state did not need to rise. So Laban was deceived by local custom, just as he once deceived Jacob by local custom (29:26). Here again is curse for curse in kind. This indeed actually may have saved Rachel’s life.”</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470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6825787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8 New Promises</a:t>
            </a:r>
            <a:br>
              <a:rPr lang="en-US" sz="36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Genesis 12:1-3</a:t>
            </a:r>
            <a:endParaRPr lang="en-US" sz="3200" dirty="0">
              <a:solidFill>
                <a:schemeClr val="tx1"/>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Land (Gen. 12:1b)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nation (Gen. 12:2a)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Personal blessing (Gen. 12:2b)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Great name (Gen. 12:2c)</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others (Gen. 12:2d)</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rPr>
              <a:t>Blessing to blessers (Gen. 12:3a)</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lnSpc>
                <a:spcPct val="100000"/>
              </a:lnSpc>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582101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763" y="2514600"/>
            <a:ext cx="1768475" cy="2286000"/>
          </a:xfrm>
          <a:prstGeom prst="rect">
            <a:avLst/>
          </a:prstGeom>
        </p:spPr>
      </p:pic>
    </p:spTree>
    <p:extLst>
      <p:ext uri="{BB962C8B-B14F-4D97-AF65-F5344CB8AC3E}">
        <p14:creationId xmlns:p14="http://schemas.microsoft.com/office/powerpoint/2010/main" val="1418740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5762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Emotional response (36a)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challenge (36b-37)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history with Laban (38-42)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VIII. Genesis 31:36-42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7702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Emotional response (36a)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challenge (36b-37)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history with Laban (38-42)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VIII. Genesis 31:36-42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8834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Emotional response (36a)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challenge (36b-37)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history with Laban (38-42)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VIII. Genesis 31:36-42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03302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Emotional response (36a)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challenge (36b-37)</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history with Laban (38-42)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VIII. Genesis 31:36-42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Search</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9839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31:38-42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History with Laban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innocence (38-40)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dishonesty (41)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intervention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13314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31:38-42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History with Laban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innocence (38-40)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dishonesty (41)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intervention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2787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
        <p:nvSpPr>
          <p:cNvPr id="161795" name="Rectangle 3"/>
          <p:cNvSpPr>
            <a:spLocks noGrp="1" noChangeArrowheads="1"/>
          </p:cNvSpPr>
          <p:nvPr>
            <p:ph type="body" idx="1"/>
          </p:nvPr>
        </p:nvSpPr>
        <p:spPr>
          <a:xfrm>
            <a:off x="838199" y="1676400"/>
            <a:ext cx="7772401"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Endured adverse circumstances (40a)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9443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
        <p:nvSpPr>
          <p:cNvPr id="161795" name="Rectangle 3"/>
          <p:cNvSpPr>
            <a:spLocks noGrp="1" noChangeArrowheads="1"/>
          </p:cNvSpPr>
          <p:nvPr>
            <p:ph type="body" idx="1"/>
          </p:nvPr>
        </p:nvSpPr>
        <p:spPr>
          <a:xfrm>
            <a:off x="838199" y="1676400"/>
            <a:ext cx="7772401"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Endured adverse circumstances (40a)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7676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
        <p:nvSpPr>
          <p:cNvPr id="161795" name="Rectangle 3"/>
          <p:cNvSpPr>
            <a:spLocks noGrp="1" noChangeArrowheads="1"/>
          </p:cNvSpPr>
          <p:nvPr>
            <p:ph type="body" idx="1"/>
          </p:nvPr>
        </p:nvSpPr>
        <p:spPr>
          <a:xfrm>
            <a:off x="838199" y="1676400"/>
            <a:ext cx="7772401"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Endured adverse circumstances (40a)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08563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112283"/>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The rams of your flocks have I not eaten</a:t>
            </a:r>
            <a:r>
              <a:rPr lang="en-US" dirty="0">
                <a:effectLst>
                  <a:outerShdw blurRad="38100" dist="38100" dir="2700000" algn="tl">
                    <a:srgbClr val="000000">
                      <a:alpha val="43137"/>
                    </a:srgbClr>
                  </a:outerShdw>
                </a:effectLst>
              </a:rPr>
              <a:t>; Jacob did not eat of the flocks when he was hungry. According to the </a:t>
            </a:r>
            <a:r>
              <a:rPr lang="en-US" dirty="0" err="1">
                <a:effectLst>
                  <a:outerShdw blurRad="38100" dist="38100" dir="2700000" algn="tl">
                    <a:srgbClr val="000000">
                      <a:alpha val="43137"/>
                    </a:srgbClr>
                  </a:outerShdw>
                </a:effectLst>
              </a:rPr>
              <a:t>Nuzi</a:t>
            </a:r>
            <a:r>
              <a:rPr lang="en-US" dirty="0">
                <a:effectLst>
                  <a:outerShdw blurRad="38100" dist="38100" dir="2700000" algn="tl">
                    <a:srgbClr val="000000">
                      <a:alpha val="43137"/>
                    </a:srgbClr>
                  </a:outerShdw>
                </a:effectLst>
              </a:rPr>
              <a:t> Tablets, this was a common sin of shepherds, who frequently used the flocks of their masters to feed themselves; but Jacob never did.”</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470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12096B48-66E4-5F55-3817-31BB49644866}"/>
              </a:ext>
            </a:extLst>
          </p:cNvPr>
          <p:cNvPicPr>
            <a:picLocks noChangeAspect="1"/>
          </p:cNvPicPr>
          <p:nvPr/>
        </p:nvPicPr>
        <p:blipFill>
          <a:blip r:embed="rId6"/>
          <a:stretch>
            <a:fillRect/>
          </a:stretch>
        </p:blipFill>
        <p:spPr>
          <a:xfrm>
            <a:off x="4038600" y="3537774"/>
            <a:ext cx="4114800" cy="3015426"/>
          </a:xfrm>
          <a:prstGeom prst="rect">
            <a:avLst/>
          </a:prstGeom>
          <a:ln w="38100">
            <a:solidFill>
              <a:schemeClr val="tx1"/>
            </a:solidFill>
          </a:ln>
        </p:spPr>
      </p:pic>
    </p:spTree>
    <p:extLst>
      <p:ext uri="{BB962C8B-B14F-4D97-AF65-F5344CB8AC3E}">
        <p14:creationId xmlns:p14="http://schemas.microsoft.com/office/powerpoint/2010/main" val="14587931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
        <p:nvSpPr>
          <p:cNvPr id="161795" name="Rectangle 3"/>
          <p:cNvSpPr>
            <a:spLocks noGrp="1" noChangeArrowheads="1"/>
          </p:cNvSpPr>
          <p:nvPr>
            <p:ph type="body" idx="1"/>
          </p:nvPr>
        </p:nvSpPr>
        <p:spPr>
          <a:xfrm>
            <a:off x="838199" y="1676400"/>
            <a:ext cx="7772401"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Endured adverse circumstances (40a)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99210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
        <p:nvSpPr>
          <p:cNvPr id="161795" name="Rectangle 3"/>
          <p:cNvSpPr>
            <a:spLocks noGrp="1" noChangeArrowheads="1"/>
          </p:cNvSpPr>
          <p:nvPr>
            <p:ph type="body" idx="1"/>
          </p:nvPr>
        </p:nvSpPr>
        <p:spPr>
          <a:xfrm>
            <a:off x="838199" y="1676400"/>
            <a:ext cx="7772401"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Endured adverse circumstances (40a)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9931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
        <p:nvSpPr>
          <p:cNvPr id="161795" name="Rectangle 3"/>
          <p:cNvSpPr>
            <a:spLocks noGrp="1" noChangeArrowheads="1"/>
          </p:cNvSpPr>
          <p:nvPr>
            <p:ph type="body" idx="1"/>
          </p:nvPr>
        </p:nvSpPr>
        <p:spPr>
          <a:xfrm>
            <a:off x="838199" y="1676400"/>
            <a:ext cx="7772401"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Endured adverse circumstances (40a)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Severe conditions &amp; sleepless nights (40b)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73261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31:38-40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Innocence</a:t>
            </a:r>
          </a:p>
        </p:txBody>
      </p:sp>
      <p:sp>
        <p:nvSpPr>
          <p:cNvPr id="161795" name="Rectangle 3"/>
          <p:cNvSpPr>
            <a:spLocks noGrp="1" noChangeArrowheads="1"/>
          </p:cNvSpPr>
          <p:nvPr>
            <p:ph type="body" idx="1"/>
          </p:nvPr>
        </p:nvSpPr>
        <p:spPr>
          <a:xfrm>
            <a:off x="838199" y="1676400"/>
            <a:ext cx="8086726" cy="37338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flock miscarriages (38a)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No eating of the flock (38b)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Bore loss for torn beasts (39a)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Made good for stolen property (39b)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Endured adverse circumstances (40a)</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Severe conditions &amp; sleepless nights (40b)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9000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5212080"/>
          </a:xfrm>
        </p:spPr>
        <p:txBody>
          <a:bodyPr/>
          <a:lstStyle/>
          <a:p>
            <a:pPr marL="0" indent="0" algn="just">
              <a:spcBef>
                <a:spcPts val="0"/>
              </a:spcBef>
              <a:buNone/>
            </a:pPr>
            <a:r>
              <a:rPr lang="en-US" altLang="en-US" sz="2850" dirty="0">
                <a:effectLst>
                  <a:outerShdw blurRad="38100" dist="38100" dir="2700000" algn="tl">
                    <a:srgbClr val="000000">
                      <a:alpha val="43137"/>
                    </a:srgbClr>
                  </a:outerShdw>
                </a:effectLst>
              </a:rPr>
              <a:t>“</a:t>
            </a:r>
            <a:r>
              <a:rPr lang="en-US" sz="2850" dirty="0">
                <a:effectLst>
                  <a:outerShdw blurRad="38100" dist="38100" dir="2700000" algn="tl">
                    <a:srgbClr val="000000">
                      <a:alpha val="43137"/>
                    </a:srgbClr>
                  </a:outerShdw>
                </a:effectLst>
              </a:rPr>
              <a:t>In the </a:t>
            </a:r>
            <a:r>
              <a:rPr lang="en-US" sz="2850" i="1" dirty="0">
                <a:effectLst>
                  <a:outerShdw blurRad="38100" dist="38100" dir="2700000" algn="tl">
                    <a:srgbClr val="000000">
                      <a:alpha val="43137"/>
                    </a:srgbClr>
                  </a:outerShdw>
                </a:effectLst>
              </a:rPr>
              <a:t>Code of Hammurabi</a:t>
            </a:r>
            <a:r>
              <a:rPr lang="en-US" sz="2850" dirty="0">
                <a:effectLst>
                  <a:outerShdw blurRad="38100" dist="38100" dir="2700000" algn="tl">
                    <a:srgbClr val="000000">
                      <a:alpha val="43137"/>
                    </a:srgbClr>
                  </a:outerShdw>
                </a:effectLst>
              </a:rPr>
              <a:t>, any charge of negligence could be challenged in court. A shepherd gave a receipt to the owner for the animals he took; he had to return the animals with a reasonable increase, although he was allowed to use some for food. He was not responsible for those killed by lions or by lightning, but any loss due to carelessness had to be repaid tenfold. This shows that Jacob did not demand or make use of his own civil rights under the law in effect in that area of the country. This reveals Jacob’s attitude in that he could have had an even greater gain if he had resorted to the laws of his day to his benefit, but he did not. In 31:41, Jacob spelled out Laban’s unfaithfulness: These twenty years have I been in your house, and he went on to divide the timing.”</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471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5275656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31:38-42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History with Laban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innocence (38-40)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Laban’s dishonesty (41)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Divine intervention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31749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31:41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799" y="2057400"/>
            <a:ext cx="7307675" cy="28194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Twenty-year summation (41a)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First fourteen years (41b)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Remaining six years (41b)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0448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31:41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799" y="2057400"/>
            <a:ext cx="7307675" cy="28194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Twenty-year summation (41a)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First fourteen years (41b)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Remaining six years (41b)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825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31:41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799" y="2057400"/>
            <a:ext cx="7307675" cy="28194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Twenty-year summation (41a)</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First fourteen years (41b)</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Remaining six years (41b)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319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31:41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Dishonesty</a:t>
            </a:r>
          </a:p>
        </p:txBody>
      </p:sp>
      <p:sp>
        <p:nvSpPr>
          <p:cNvPr id="161795" name="Rectangle 3"/>
          <p:cNvSpPr>
            <a:spLocks noGrp="1" noChangeArrowheads="1"/>
          </p:cNvSpPr>
          <p:nvPr>
            <p:ph type="body" idx="1"/>
          </p:nvPr>
        </p:nvSpPr>
        <p:spPr>
          <a:xfrm>
            <a:off x="1066799" y="2057400"/>
            <a:ext cx="7307675" cy="2819400"/>
          </a:xfrm>
        </p:spPr>
        <p:txBody>
          <a:bodyPr/>
          <a:lstStyle/>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Twenty-year summation (41a)</a:t>
            </a:r>
          </a:p>
          <a:p>
            <a:pPr marL="514350" lvl="2" indent="-514350" eaLnBrk="1" hangingPunct="1">
              <a:spcBef>
                <a:spcPts val="0"/>
              </a:spcBef>
              <a:spcAft>
                <a:spcPts val="1800"/>
              </a:spcAft>
              <a:buClr>
                <a:srgbClr val="FFC000"/>
              </a:buClr>
              <a:buSzPct val="100000"/>
              <a:buFont typeface="+mj-lt"/>
              <a:buAutoNum type="alphaLcParenR"/>
              <a:defRPr/>
            </a:pPr>
            <a:r>
              <a:rPr lang="en-US" dirty="0">
                <a:effectLst>
                  <a:outerShdw blurRad="38100" dist="38100" dir="2700000" algn="tl">
                    <a:srgbClr val="000000">
                      <a:alpha val="43137"/>
                    </a:srgbClr>
                  </a:outerShdw>
                </a:effectLst>
              </a:rPr>
              <a:t>First fourteen years (41b)</a:t>
            </a:r>
          </a:p>
          <a:p>
            <a:pPr marL="514350" lvl="2" indent="-514350" eaLnBrk="1" hangingPunct="1">
              <a:spcBef>
                <a:spcPts val="0"/>
              </a:spcBef>
              <a:spcAft>
                <a:spcPts val="1800"/>
              </a:spcAft>
              <a:buClr>
                <a:srgbClr val="FFC000"/>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Remaining six years (41b)</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23746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3793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8788" indent="-458788"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31:38-42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History with Laban</a:t>
            </a:r>
          </a:p>
        </p:txBody>
      </p:sp>
      <p:sp>
        <p:nvSpPr>
          <p:cNvPr id="161795" name="Rectangle 3"/>
          <p:cNvSpPr>
            <a:spLocks noGrp="1" noChangeArrowheads="1"/>
          </p:cNvSpPr>
          <p:nvPr>
            <p:ph type="body" idx="1"/>
          </p:nvPr>
        </p:nvSpPr>
        <p:spPr>
          <a:xfrm>
            <a:off x="1524000" y="2057400"/>
            <a:ext cx="6324600" cy="32004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innocence (38-40)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Laban’s dishonesty (41)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Divine intervention (42)</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31259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0" y="1828800"/>
            <a:ext cx="9144000" cy="12954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31:42 </a:t>
            </a:r>
            <a:r>
              <a:rPr lang="en-US" dirty="0">
                <a:effectLst>
                  <a:outerShdw blurRad="38100" dist="38100" dir="2700000" algn="tl">
                    <a:srgbClr val="000000">
                      <a:alpha val="43137"/>
                    </a:srgbClr>
                  </a:outerShdw>
                </a:effectLst>
              </a:rPr>
              <a:t>(RSBEE:NASB1995U): “31:42 the fear of Isaac means ‘the God Isaac feared.’”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42</a:t>
            </a:r>
          </a:p>
        </p:txBody>
      </p:sp>
      <p:pic>
        <p:nvPicPr>
          <p:cNvPr id="2" name="Picture 1">
            <a:extLst>
              <a:ext uri="{FF2B5EF4-FFF2-40B4-BE49-F238E27FC236}">
                <a16:creationId xmlns:a16="http://schemas.microsoft.com/office/drawing/2014/main" id="{468C0C16-5744-46D0-F091-4FCFB312CC99}"/>
              </a:ext>
            </a:extLst>
          </p:cNvPr>
          <p:cNvPicPr>
            <a:picLocks noChangeAspect="1"/>
          </p:cNvPicPr>
          <p:nvPr/>
        </p:nvPicPr>
        <p:blipFill>
          <a:blip r:embed="rId3"/>
          <a:stretch>
            <a:fillRect/>
          </a:stretch>
        </p:blipFill>
        <p:spPr>
          <a:xfrm>
            <a:off x="4267200" y="3352800"/>
            <a:ext cx="3657600" cy="2743200"/>
          </a:xfrm>
          <a:prstGeom prst="rect">
            <a:avLst/>
          </a:prstGeom>
        </p:spPr>
      </p:pic>
      <p:pic>
        <p:nvPicPr>
          <p:cNvPr id="3" name="Picture 2">
            <a:extLst>
              <a:ext uri="{FF2B5EF4-FFF2-40B4-BE49-F238E27FC236}">
                <a16:creationId xmlns:a16="http://schemas.microsoft.com/office/drawing/2014/main" id="{C76F7F68-5F41-8876-0652-5BA1D1F217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31977279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315200" y="6248400"/>
            <a:ext cx="38862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David Barton, </a:t>
            </a:r>
            <a:r>
              <a:rPr lang="en-US" sz="1800" i="1" dirty="0">
                <a:latin typeface="Calibri" pitchFamily="34" charset="0"/>
              </a:rPr>
              <a:t>Original Intent</a:t>
            </a:r>
            <a:r>
              <a:rPr lang="en-US" sz="1800" dirty="0">
                <a:latin typeface="Calibri" pitchFamily="34" charset="0"/>
              </a:rPr>
              <a:t>, p. 245</a:t>
            </a:r>
          </a:p>
        </p:txBody>
      </p:sp>
      <p:pic>
        <p:nvPicPr>
          <p:cNvPr id="5" name="Content Placeholder 4" descr="SAT-scores-631x102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52399"/>
            <a:ext cx="5486400" cy="6608309"/>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52399"/>
            <a:ext cx="3886200" cy="5985228"/>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r="67003"/>
          <a:stretch/>
        </p:blipFill>
        <p:spPr>
          <a:xfrm>
            <a:off x="4019512" y="914400"/>
            <a:ext cx="4152976" cy="5029200"/>
          </a:xfrm>
          <a:prstGeom prst="rect">
            <a:avLst/>
          </a:prstGeom>
        </p:spPr>
      </p:pic>
      <p:pic>
        <p:nvPicPr>
          <p:cNvPr id="2" name="Picture 1">
            <a:extLst>
              <a:ext uri="{FF2B5EF4-FFF2-40B4-BE49-F238E27FC236}">
                <a16:creationId xmlns:a16="http://schemas.microsoft.com/office/drawing/2014/main" id="{1BBCE684-E08D-021D-1A2A-C029311D0D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076565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l="33705"/>
          <a:stretch/>
        </p:blipFill>
        <p:spPr>
          <a:xfrm>
            <a:off x="2303284" y="1143000"/>
            <a:ext cx="7585433" cy="4572000"/>
          </a:xfrm>
          <a:prstGeom prst="rect">
            <a:avLst/>
          </a:prstGeom>
        </p:spPr>
      </p:pic>
      <p:pic>
        <p:nvPicPr>
          <p:cNvPr id="2" name="Picture 1">
            <a:extLst>
              <a:ext uri="{FF2B5EF4-FFF2-40B4-BE49-F238E27FC236}">
                <a16:creationId xmlns:a16="http://schemas.microsoft.com/office/drawing/2014/main" id="{A52EAFE5-7848-F2C6-0C29-38733677FE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44092697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15BFF-0EE5-5E7C-8301-208DEF74000A}"/>
              </a:ext>
            </a:extLst>
          </p:cNvPr>
          <p:cNvPicPr>
            <a:picLocks noChangeAspect="1"/>
          </p:cNvPicPr>
          <p:nvPr/>
        </p:nvPicPr>
        <p:blipFill>
          <a:blip r:embed="rId2"/>
          <a:stretch>
            <a:fillRect/>
          </a:stretch>
        </p:blipFill>
        <p:spPr>
          <a:xfrm>
            <a:off x="1466852" y="1371600"/>
            <a:ext cx="9258297" cy="4114800"/>
          </a:xfrm>
          <a:prstGeom prst="rect">
            <a:avLst/>
          </a:prstGeom>
          <a:solidFill>
            <a:srgbClr val="FFFFFF">
              <a:shade val="85000"/>
            </a:srgbClr>
          </a:solidFill>
          <a:ln w="254000" cap="sq">
            <a:solidFill>
              <a:srgbClr val="CC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10362046-CA15-B5D3-5D02-463AF85C47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25675713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for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God</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Genesis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1507" name="Rectangle 3"/>
          <p:cNvSpPr>
            <a:spLocks noGrp="1" noChangeArrowheads="1"/>
          </p:cNvSpPr>
          <p:nvPr>
            <p:ph idx="1"/>
          </p:nvPr>
        </p:nvSpPr>
        <p:spPr>
          <a:xfrm>
            <a:off x="2895600" y="1143000"/>
            <a:ext cx="7696200" cy="4876800"/>
          </a:xfrm>
        </p:spPr>
        <p:txBody>
          <a:bodyPr/>
          <a:lstStyle/>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Elohim</a:t>
            </a:r>
            <a:r>
              <a:rPr lang="en-US" sz="3200" dirty="0">
                <a:effectLst>
                  <a:outerShdw blurRad="38100" dist="38100" dir="2700000" algn="tl">
                    <a:srgbClr val="000000">
                      <a:alpha val="43137"/>
                    </a:srgbClr>
                  </a:outerShdw>
                </a:effectLst>
                <a:cs typeface="Calibri" panose="020F0502020204030204" pitchFamily="34" charset="0"/>
              </a:rPr>
              <a:t> (1:1) - Power</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Yahweh</a:t>
            </a:r>
            <a:r>
              <a:rPr lang="en-US" sz="3200" dirty="0">
                <a:effectLst>
                  <a:outerShdw blurRad="38100" dist="38100" dir="2700000" algn="tl">
                    <a:srgbClr val="000000">
                      <a:alpha val="43137"/>
                    </a:srgbClr>
                  </a:outerShdw>
                </a:effectLst>
                <a:cs typeface="Calibri" panose="020F0502020204030204" pitchFamily="34" charset="0"/>
              </a:rPr>
              <a:t> (2:4) - Relational</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Roi (Gen. 16:13) – Aware</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Olam</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21:33</a:t>
            </a:r>
            <a:r>
              <a:rPr lang="en-US" sz="3200" dirty="0">
                <a:effectLst>
                  <a:outerShdw blurRad="38100" dist="38100" dir="2700000" algn="tl">
                    <a:srgbClr val="000000">
                      <a:alpha val="43137"/>
                    </a:srgbClr>
                  </a:outerShdw>
                </a:effectLst>
                <a:cs typeface="Calibri" panose="020F0502020204030204" pitchFamily="34" charset="0"/>
              </a:rPr>
              <a:t>) – Eternal</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Jehovah Jireh (22:14) - Provision</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God Isaac Feared</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31:42, 53</a:t>
            </a:r>
            <a:r>
              <a:rPr lang="en-US" sz="3200" dirty="0">
                <a:effectLst>
                  <a:outerShdw blurRad="38100" dist="38100" dir="2700000" algn="tl">
                    <a:srgbClr val="000000">
                      <a:alpha val="43137"/>
                    </a:srgbClr>
                  </a:outerShdw>
                </a:effectLst>
                <a:cs typeface="Calibri" panose="020F0502020204030204" pitchFamily="34" charset="0"/>
              </a:rPr>
              <a:t>) - Reverenced</a:t>
            </a:r>
          </a:p>
        </p:txBody>
      </p:sp>
      <p:pic>
        <p:nvPicPr>
          <p:cNvPr id="2" name="Picture 1">
            <a:extLst>
              <a:ext uri="{FF2B5EF4-FFF2-40B4-BE49-F238E27FC236}">
                <a16:creationId xmlns:a16="http://schemas.microsoft.com/office/drawing/2014/main" id="{EDA53B86-3BEA-CD86-6FC9-C282C9973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97737370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28600"/>
            <a:ext cx="7772400" cy="914400"/>
          </a:xfrm>
        </p:spPr>
        <p:txBody>
          <a:bodyPr/>
          <a:lstStyle/>
          <a:p>
            <a:pPr algn="ctr" eaLnBrk="1" hangingPunct="1"/>
            <a:r>
              <a:rPr lang="en-US" sz="3600" dirty="0"/>
              <a:t>DOCUMENTARY HYPOTHESIS</a:t>
            </a:r>
          </a:p>
        </p:txBody>
      </p:sp>
      <p:sp>
        <p:nvSpPr>
          <p:cNvPr id="5123" name="Rectangle 3"/>
          <p:cNvSpPr>
            <a:spLocks noGrp="1" noChangeArrowheads="1"/>
          </p:cNvSpPr>
          <p:nvPr>
            <p:ph type="body" idx="1"/>
          </p:nvPr>
        </p:nvSpPr>
        <p:spPr>
          <a:xfrm>
            <a:off x="609600" y="1752600"/>
            <a:ext cx="5715000" cy="2819400"/>
          </a:xfrm>
        </p:spPr>
        <p:txBody>
          <a:bodyPr/>
          <a:lstStyle/>
          <a:p>
            <a:pPr marL="461963" indent="-461963" eaLnBrk="1" hangingPunct="1">
              <a:spcBef>
                <a:spcPts val="0"/>
              </a:spcBef>
              <a:spcAft>
                <a:spcPts val="3000"/>
              </a:spcAft>
              <a:defRPr/>
            </a:pPr>
            <a:r>
              <a:rPr lang="en-US" dirty="0"/>
              <a:t>J – Yahwist (850 B.C.)</a:t>
            </a:r>
          </a:p>
          <a:p>
            <a:pPr marL="461963" indent="-461963" eaLnBrk="1" hangingPunct="1">
              <a:spcBef>
                <a:spcPts val="0"/>
              </a:spcBef>
              <a:spcAft>
                <a:spcPts val="3000"/>
              </a:spcAft>
              <a:defRPr/>
            </a:pPr>
            <a:r>
              <a:rPr lang="en-US" dirty="0"/>
              <a:t>E – </a:t>
            </a:r>
            <a:r>
              <a:rPr lang="en-US" dirty="0" err="1"/>
              <a:t>Elohist</a:t>
            </a:r>
            <a:r>
              <a:rPr lang="en-US" dirty="0"/>
              <a:t> (750 B.C.)</a:t>
            </a:r>
          </a:p>
          <a:p>
            <a:pPr marL="461963" indent="-461963" eaLnBrk="1" hangingPunct="1">
              <a:spcBef>
                <a:spcPts val="0"/>
              </a:spcBef>
              <a:spcAft>
                <a:spcPts val="3000"/>
              </a:spcAft>
              <a:defRPr/>
            </a:pPr>
            <a:r>
              <a:rPr lang="en-US" dirty="0"/>
              <a:t>D – Deuteronomist (621 B.C.)</a:t>
            </a:r>
          </a:p>
          <a:p>
            <a:pPr marL="461963" indent="-461963" eaLnBrk="1" hangingPunct="1">
              <a:spcBef>
                <a:spcPts val="0"/>
              </a:spcBef>
              <a:spcAft>
                <a:spcPts val="3000"/>
              </a:spcAft>
              <a:defRPr/>
            </a:pPr>
            <a:r>
              <a:rPr lang="en-US" dirty="0"/>
              <a:t>P – Priestly code (525 B.C.)</a:t>
            </a:r>
          </a:p>
        </p:txBody>
      </p:sp>
      <p:pic>
        <p:nvPicPr>
          <p:cNvPr id="3" name="Picture 2">
            <a:extLst>
              <a:ext uri="{FF2B5EF4-FFF2-40B4-BE49-F238E27FC236}">
                <a16:creationId xmlns:a16="http://schemas.microsoft.com/office/drawing/2014/main" id="{4C79EBE6-7C81-D171-820A-BDAA1B7D5FD7}"/>
              </a:ext>
            </a:extLst>
          </p:cNvPr>
          <p:cNvPicPr>
            <a:picLocks noChangeAspect="1"/>
          </p:cNvPicPr>
          <p:nvPr/>
        </p:nvPicPr>
        <p:blipFill>
          <a:blip r:embed="rId2"/>
          <a:stretch>
            <a:fillRect/>
          </a:stretch>
        </p:blipFill>
        <p:spPr>
          <a:xfrm>
            <a:off x="7172325" y="1933575"/>
            <a:ext cx="4410075" cy="2990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6FCC467-240C-3323-04C6-0E9DBB415E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295400" y="228600"/>
            <a:ext cx="9601200" cy="1143000"/>
          </a:xfrm>
        </p:spPr>
        <p:txBody>
          <a:bodyPr/>
          <a:lstStyle/>
          <a:p>
            <a:pPr algn="ctr" eaLnBrk="1" hangingPunct="1"/>
            <a:r>
              <a:rPr lang="en-US" sz="3600" dirty="0"/>
              <a:t>Arguments Favoring the Documentary Hypothesis</a:t>
            </a:r>
          </a:p>
        </p:txBody>
      </p:sp>
      <p:sp>
        <p:nvSpPr>
          <p:cNvPr id="4099" name="Rectangle 3"/>
          <p:cNvSpPr>
            <a:spLocks noGrp="1" noChangeArrowheads="1"/>
          </p:cNvSpPr>
          <p:nvPr>
            <p:ph type="body" idx="1"/>
          </p:nvPr>
        </p:nvSpPr>
        <p:spPr>
          <a:xfrm>
            <a:off x="2038350" y="1600200"/>
            <a:ext cx="8115300" cy="4572000"/>
          </a:xfrm>
        </p:spPr>
        <p:txBody>
          <a:bodyPr/>
          <a:lstStyle/>
          <a:p>
            <a:pPr marL="457200" indent="-457200" eaLnBrk="1" hangingPunct="1">
              <a:spcBef>
                <a:spcPts val="0"/>
              </a:spcBef>
              <a:spcAft>
                <a:spcPts val="3000"/>
              </a:spcAft>
              <a:buSzPct val="100000"/>
              <a:buFont typeface="+mj-lt"/>
              <a:buAutoNum type="arabicPeriod"/>
              <a:defRPr/>
            </a:pPr>
            <a:r>
              <a:rPr lang="en-US" dirty="0"/>
              <a:t>Writing unknown at the time of Moses</a:t>
            </a:r>
          </a:p>
          <a:p>
            <a:pPr marL="457200" indent="-457200" eaLnBrk="1" hangingPunct="1">
              <a:spcBef>
                <a:spcPts val="0"/>
              </a:spcBef>
              <a:spcAft>
                <a:spcPts val="3000"/>
              </a:spcAft>
              <a:buSzPct val="100000"/>
              <a:buFont typeface="+mj-lt"/>
              <a:buAutoNum type="arabicPeriod"/>
              <a:defRPr/>
            </a:pPr>
            <a:r>
              <a:rPr lang="en-US" b="1" u="sng" dirty="0">
                <a:solidFill>
                  <a:srgbClr val="FFFFCC"/>
                </a:solidFill>
              </a:rPr>
              <a:t>Different names for God</a:t>
            </a:r>
          </a:p>
          <a:p>
            <a:pPr marL="457200" indent="-457200" eaLnBrk="1" hangingPunct="1">
              <a:spcBef>
                <a:spcPts val="0"/>
              </a:spcBef>
              <a:spcAft>
                <a:spcPts val="3000"/>
              </a:spcAft>
              <a:buSzPct val="100000"/>
              <a:buFont typeface="+mj-lt"/>
              <a:buAutoNum type="arabicPeriod"/>
              <a:defRPr/>
            </a:pPr>
            <a:r>
              <a:rPr lang="en-US" dirty="0"/>
              <a:t>Differing styles</a:t>
            </a:r>
          </a:p>
          <a:p>
            <a:pPr marL="457200" indent="-457200" eaLnBrk="1" hangingPunct="1">
              <a:spcBef>
                <a:spcPts val="0"/>
              </a:spcBef>
              <a:spcAft>
                <a:spcPts val="3000"/>
              </a:spcAft>
              <a:buSzPct val="100000"/>
              <a:buFont typeface="+mj-lt"/>
              <a:buAutoNum type="arabicPeriod"/>
              <a:defRPr/>
            </a:pPr>
            <a:r>
              <a:rPr lang="en-US" dirty="0"/>
              <a:t>Editorial insertions (Gen. 36:31)</a:t>
            </a:r>
          </a:p>
          <a:p>
            <a:pPr marL="457200" indent="-457200" eaLnBrk="1" hangingPunct="1">
              <a:spcBef>
                <a:spcPts val="0"/>
              </a:spcBef>
              <a:spcAft>
                <a:spcPts val="3000"/>
              </a:spcAft>
              <a:buSzPct val="100000"/>
              <a:buFont typeface="+mj-lt"/>
              <a:buAutoNum type="arabicPeriod"/>
              <a:defRPr/>
            </a:pPr>
            <a:r>
              <a:rPr lang="en-US" dirty="0"/>
              <a:t>Assumption of polytheism to monotheism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09600" y="228600"/>
            <a:ext cx="10972800" cy="1143000"/>
          </a:xfrm>
        </p:spPr>
        <p:txBody>
          <a:bodyPr/>
          <a:lstStyle/>
          <a:p>
            <a:pPr algn="ctr" eaLnBrk="1" hangingPunct="1"/>
            <a:r>
              <a:rPr lang="en-US" sz="3600" dirty="0"/>
              <a:t>Problems with the Documentary Hypothesis</a:t>
            </a:r>
          </a:p>
        </p:txBody>
      </p:sp>
      <p:sp>
        <p:nvSpPr>
          <p:cNvPr id="88067" name="Rectangle 3"/>
          <p:cNvSpPr>
            <a:spLocks noGrp="1" noChangeArrowheads="1"/>
          </p:cNvSpPr>
          <p:nvPr>
            <p:ph type="body" idx="1"/>
          </p:nvPr>
        </p:nvSpPr>
        <p:spPr>
          <a:xfrm>
            <a:off x="609600" y="1600201"/>
            <a:ext cx="10972800" cy="4648200"/>
          </a:xfrm>
        </p:spPr>
        <p:txBody>
          <a:bodyPr/>
          <a:lstStyle/>
          <a:p>
            <a:pPr marL="571500" indent="-571500" eaLnBrk="1" hangingPunct="1">
              <a:spcBef>
                <a:spcPts val="0"/>
              </a:spcBef>
              <a:spcAft>
                <a:spcPts val="1800"/>
              </a:spcAft>
              <a:buSzPct val="100000"/>
              <a:buFont typeface="+mj-lt"/>
              <a:buAutoNum type="arabicPeriod"/>
              <a:defRPr/>
            </a:pPr>
            <a:r>
              <a:rPr lang="en-US" dirty="0"/>
              <a:t>JEDP Documents never discovered</a:t>
            </a:r>
          </a:p>
          <a:p>
            <a:pPr marL="571500" indent="-571500" eaLnBrk="1" hangingPunct="1">
              <a:spcBef>
                <a:spcPts val="0"/>
              </a:spcBef>
              <a:spcAft>
                <a:spcPts val="1800"/>
              </a:spcAft>
              <a:buSzPct val="100000"/>
              <a:buFont typeface="+mj-lt"/>
              <a:buAutoNum type="arabicPeriod"/>
              <a:defRPr/>
            </a:pPr>
            <a:r>
              <a:rPr lang="en-US" dirty="0"/>
              <a:t>Writing prior to 1500 B.C. </a:t>
            </a:r>
            <a:r>
              <a:rPr lang="en-US" i="1" dirty="0"/>
              <a:t>(Code of </a:t>
            </a:r>
            <a:r>
              <a:rPr lang="en-US" i="1" dirty="0" err="1"/>
              <a:t>Hamurabi</a:t>
            </a:r>
            <a:r>
              <a:rPr lang="en-US" i="1" dirty="0"/>
              <a:t>)</a:t>
            </a:r>
          </a:p>
          <a:p>
            <a:pPr marL="571500" indent="-571500" eaLnBrk="1" hangingPunct="1">
              <a:spcBef>
                <a:spcPts val="0"/>
              </a:spcBef>
              <a:spcAft>
                <a:spcPts val="1800"/>
              </a:spcAft>
              <a:buSzPct val="100000"/>
              <a:buFont typeface="+mj-lt"/>
              <a:buAutoNum type="arabicPeriod"/>
              <a:defRPr/>
            </a:pPr>
            <a:r>
              <a:rPr lang="en-US" b="1" u="sng" dirty="0">
                <a:solidFill>
                  <a:srgbClr val="FFFFCC"/>
                </a:solidFill>
              </a:rPr>
              <a:t>Different names for God used for different literary purposes</a:t>
            </a:r>
          </a:p>
          <a:p>
            <a:pPr marL="571500" indent="-571500" eaLnBrk="1" hangingPunct="1">
              <a:spcBef>
                <a:spcPts val="0"/>
              </a:spcBef>
              <a:spcAft>
                <a:spcPts val="1800"/>
              </a:spcAft>
              <a:buSzPct val="100000"/>
              <a:buFont typeface="+mj-lt"/>
              <a:buAutoNum type="arabicPeriod"/>
              <a:defRPr/>
            </a:pPr>
            <a:r>
              <a:rPr lang="en-US" dirty="0"/>
              <a:t>Editorial insertions added after Moses completed the bulk of the work</a:t>
            </a:r>
          </a:p>
          <a:p>
            <a:pPr marL="571500" indent="-571500" eaLnBrk="1" hangingPunct="1">
              <a:spcBef>
                <a:spcPts val="0"/>
              </a:spcBef>
              <a:spcAft>
                <a:spcPts val="1800"/>
              </a:spcAft>
              <a:buSzPct val="100000"/>
              <a:buFont typeface="+mj-lt"/>
              <a:buAutoNum type="arabicPeriod"/>
              <a:defRPr/>
            </a:pPr>
            <a:r>
              <a:rPr lang="en-US" dirty="0"/>
              <a:t>Polytheism to monotheism trajectory </a:t>
            </a:r>
            <a:r>
              <a:rPr lang="en-US" u="sng" dirty="0"/>
              <a:t>never</a:t>
            </a:r>
            <a:r>
              <a:rPr lang="en-US" dirty="0"/>
              <a:t> proven</a:t>
            </a:r>
          </a:p>
          <a:p>
            <a:pPr marL="571500" indent="-571500" eaLnBrk="1" hangingPunct="1">
              <a:spcBef>
                <a:spcPts val="0"/>
              </a:spcBef>
              <a:spcAft>
                <a:spcPts val="1800"/>
              </a:spcAft>
              <a:buSzPct val="100000"/>
              <a:buFont typeface="+mj-lt"/>
              <a:buAutoNum type="arabicPeriod"/>
              <a:defRPr/>
            </a:pPr>
            <a:r>
              <a:rPr lang="en-US" dirty="0"/>
              <a:t>Moses relied upon other sources (Gen. 5:1)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reasons for flight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offer to Laban (32a)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ignorance (32b)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31:31-32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5699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29554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reasons for flight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offer to Laban (32a)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ignorance (32b)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31:31-32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30095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reasons for flight (31)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offer to Laban (32a)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ignorance (32b)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31:31-32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7414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reasons for flight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offer to Laban (32a)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ignorance (32b)</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VI. Genesis 31:31-32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94532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31:22-42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Pursuit</a:t>
            </a:r>
          </a:p>
        </p:txBody>
      </p:sp>
      <p:sp>
        <p:nvSpPr>
          <p:cNvPr id="161795" name="Rectangle 3"/>
          <p:cNvSpPr>
            <a:spLocks noGrp="1" noChangeArrowheads="1"/>
          </p:cNvSpPr>
          <p:nvPr>
            <p:ph type="body" idx="1"/>
          </p:nvPr>
        </p:nvSpPr>
        <p:spPr>
          <a:xfrm>
            <a:off x="627513" y="1219200"/>
            <a:ext cx="7788900" cy="5181600"/>
          </a:xfrm>
        </p:spPr>
        <p:txBody>
          <a:bodyPr/>
          <a:lstStyle/>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Report to Laban (22)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chase (23)</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God’s warning (24)</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 catches Jacob (25)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Laban’s verbal attack (26-30)</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(31-32)</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Laban’s search (33-35)</a:t>
            </a:r>
          </a:p>
          <a:p>
            <a:pPr marL="571500" lvl="1" indent="-571500" eaLnBrk="1" hangingPunct="1">
              <a:spcBef>
                <a:spcPts val="0"/>
              </a:spcBef>
              <a:spcAft>
                <a:spcPts val="12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response (36-42)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32864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34165</TotalTime>
  <Words>1889</Words>
  <Application>Microsoft Office PowerPoint</Application>
  <PresentationFormat>Widescreen</PresentationFormat>
  <Paragraphs>233</Paragraphs>
  <Slides>52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Calibri</vt:lpstr>
      <vt:lpstr>Times New Roman</vt:lpstr>
      <vt:lpstr>Wingdings</vt:lpstr>
      <vt:lpstr>Azure</vt:lpstr>
      <vt:lpstr>PowerPoint Presentation</vt:lpstr>
      <vt:lpstr>GENESIS STRUCTURE</vt:lpstr>
      <vt:lpstr>PowerPoint Presentation</vt:lpstr>
      <vt:lpstr>Genesis 31:22-42 Laban’s Pursuit</vt:lpstr>
      <vt:lpstr>VI. Genesis 31:31-32 Jacob’s Response</vt:lpstr>
      <vt:lpstr>VI. Genesis 31:31-32 Jacob’s Response</vt:lpstr>
      <vt:lpstr>VI. Genesis 31:31-32 Jacob’s Response</vt:lpstr>
      <vt:lpstr>VI. Genesis 31:31-32 Jacob’s Response</vt:lpstr>
      <vt:lpstr>Genesis 31:22-42 Laban’s Pursuit</vt:lpstr>
      <vt:lpstr>VII. Genesis 31:33-35 Laban’s Search</vt:lpstr>
      <vt:lpstr>VII. Genesis 31:33-35 Laban’s Search</vt:lpstr>
      <vt:lpstr>PowerPoint Presentation</vt:lpstr>
      <vt:lpstr>VII. Genesis 31:33-35 Laban’s Search</vt:lpstr>
      <vt:lpstr>VII. Genesis 31:33-35 Laban’s Search</vt:lpstr>
      <vt:lpstr>Charles Ryrie The Ryrie Study Bible, page 42</vt:lpstr>
      <vt:lpstr>PowerPoint Presentation</vt:lpstr>
      <vt:lpstr>8 New Promises Genesis 12:1-3</vt:lpstr>
      <vt:lpstr>PowerPoint Presentation</vt:lpstr>
      <vt:lpstr>Genesis 31:22-42 Laban’s Pursuit</vt:lpstr>
      <vt:lpstr>VIII. Genesis 31:36-42 Laban’s Search</vt:lpstr>
      <vt:lpstr>VIII. Genesis 31:36-42 Laban’s Search</vt:lpstr>
      <vt:lpstr>VIII. Genesis 31:36-42 Laban’s Search</vt:lpstr>
      <vt:lpstr>VIII. Genesis 31:36-42 Laban’s Search</vt:lpstr>
      <vt:lpstr>Genesis 31:38-42 Jacob’s History with Laban</vt:lpstr>
      <vt:lpstr>Genesis 31:38-42 Jacob’s History with Laban</vt:lpstr>
      <vt:lpstr>Genesis 31:38-40 Jacob’s Innocence</vt:lpstr>
      <vt:lpstr>Genesis 31:38-40 Jacob’s Innocence</vt:lpstr>
      <vt:lpstr>Genesis 31:38-40 Jacob’s Innocence</vt:lpstr>
      <vt:lpstr>PowerPoint Presentation</vt:lpstr>
      <vt:lpstr>Genesis 31:38-40 Jacob’s Innocence</vt:lpstr>
      <vt:lpstr>Genesis 31:38-40 Jacob’s Innocence</vt:lpstr>
      <vt:lpstr>Genesis 31:38-40 Jacob’s Innocence</vt:lpstr>
      <vt:lpstr>Genesis 31:38-40 Jacob’s Innocence</vt:lpstr>
      <vt:lpstr>PowerPoint Presentation</vt:lpstr>
      <vt:lpstr>Genesis 31:38-42 Jacob’s History with Laban</vt:lpstr>
      <vt:lpstr>Genesis 31:41 Laban’s Dishonesty</vt:lpstr>
      <vt:lpstr>Genesis 31:41 Laban’s Dishonesty</vt:lpstr>
      <vt:lpstr>Genesis 31:41 Laban’s Dishonesty</vt:lpstr>
      <vt:lpstr>Genesis 31:41 Laban’s Dishonesty</vt:lpstr>
      <vt:lpstr>Genesis 31:38-42 Jacob’s History with Laban</vt:lpstr>
      <vt:lpstr>Charles Ryrie The Ryrie Study Bible, page 42</vt:lpstr>
      <vt:lpstr>PowerPoint Presentation</vt:lpstr>
      <vt:lpstr>PowerPoint Presentation</vt:lpstr>
      <vt:lpstr>PowerPoint Presentation</vt:lpstr>
      <vt:lpstr>PowerPoint Presentation</vt:lpstr>
      <vt:lpstr>Names for God in Genesis</vt:lpstr>
      <vt:lpstr>DOCUMENTARY HYPOTHESIS</vt:lpstr>
      <vt:lpstr>Arguments Favoring the Documentary Hypothesis</vt:lpstr>
      <vt:lpstr>Problems with the Documentary Hypothesis</vt:lpstr>
      <vt:lpstr>Conclusion</vt:lpstr>
      <vt:lpstr>Genesis 31:22-42 Laban’s Pursuit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124 - 31v31-35 - 16x9</dc:title>
  <dc:subject>Genesis 31</dc:subject>
  <dc:creator>A. Woods</dc:creator>
  <dc:description>Modified by Jim McGowan</dc:description>
  <cp:lastModifiedBy>anne woods</cp:lastModifiedBy>
  <cp:revision>3467</cp:revision>
  <cp:lastPrinted>2023-06-16T14:31:36Z</cp:lastPrinted>
  <dcterms:created xsi:type="dcterms:W3CDTF">2009-03-17T12:21:13Z</dcterms:created>
  <dcterms:modified xsi:type="dcterms:W3CDTF">2023-06-17T17:30:30Z</dcterms:modified>
</cp:coreProperties>
</file>