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094" r:id="rId2"/>
    <p:sldId id="9505" r:id="rId3"/>
    <p:sldId id="9806" r:id="rId4"/>
    <p:sldId id="9708" r:id="rId5"/>
    <p:sldId id="10161" r:id="rId6"/>
    <p:sldId id="10162" r:id="rId7"/>
    <p:sldId id="6566" r:id="rId8"/>
    <p:sldId id="2275" r:id="rId9"/>
    <p:sldId id="9993" r:id="rId10"/>
    <p:sldId id="10155" r:id="rId11"/>
    <p:sldId id="10163" r:id="rId12"/>
    <p:sldId id="9169" r:id="rId13"/>
    <p:sldId id="10165" r:id="rId14"/>
    <p:sldId id="10164" r:id="rId15"/>
    <p:sldId id="10118" r:id="rId16"/>
    <p:sldId id="10169" r:id="rId17"/>
    <p:sldId id="10124" r:id="rId18"/>
    <p:sldId id="10125" r:id="rId19"/>
    <p:sldId id="10126" r:id="rId20"/>
    <p:sldId id="10127" r:id="rId21"/>
    <p:sldId id="10170" r:id="rId22"/>
    <p:sldId id="10171" r:id="rId23"/>
    <p:sldId id="2875" r:id="rId24"/>
    <p:sldId id="10172" r:id="rId25"/>
    <p:sldId id="10156" r:id="rId26"/>
    <p:sldId id="10173" r:id="rId27"/>
    <p:sldId id="10109" r:id="rId28"/>
    <p:sldId id="10099" r:id="rId29"/>
    <p:sldId id="10106" r:id="rId30"/>
    <p:sldId id="10107" r:id="rId31"/>
    <p:sldId id="10166" r:id="rId32"/>
    <p:sldId id="10128" r:id="rId33"/>
    <p:sldId id="10129" r:id="rId34"/>
    <p:sldId id="10130" r:id="rId35"/>
    <p:sldId id="10131" r:id="rId36"/>
    <p:sldId id="10167" r:id="rId37"/>
    <p:sldId id="10132" r:id="rId38"/>
    <p:sldId id="10133" r:id="rId39"/>
    <p:sldId id="10157" r:id="rId40"/>
    <p:sldId id="10134" r:id="rId41"/>
    <p:sldId id="10135" r:id="rId42"/>
    <p:sldId id="8976" r:id="rId43"/>
    <p:sldId id="10001" r:id="rId44"/>
    <p:sldId id="9995" r:id="rId45"/>
    <p:sldId id="9996" r:id="rId46"/>
    <p:sldId id="10168" r:id="rId47"/>
    <p:sldId id="10136" r:id="rId48"/>
    <p:sldId id="10137" r:id="rId49"/>
    <p:sldId id="10138" r:id="rId50"/>
    <p:sldId id="10139" r:id="rId51"/>
    <p:sldId id="10140" r:id="rId52"/>
    <p:sldId id="10141" r:id="rId53"/>
    <p:sldId id="10144" r:id="rId54"/>
    <p:sldId id="10174" r:id="rId55"/>
    <p:sldId id="10175" r:id="rId56"/>
    <p:sldId id="10158" r:id="rId57"/>
    <p:sldId id="10176" r:id="rId58"/>
    <p:sldId id="10177" r:id="rId59"/>
    <p:sldId id="10178" r:id="rId60"/>
    <p:sldId id="10159" r:id="rId61"/>
    <p:sldId id="10142" r:id="rId62"/>
    <p:sldId id="10150" r:id="rId63"/>
    <p:sldId id="10179" r:id="rId64"/>
    <p:sldId id="10180" r:id="rId65"/>
    <p:sldId id="10181" r:id="rId66"/>
    <p:sldId id="10143" r:id="rId67"/>
    <p:sldId id="10160" r:id="rId68"/>
    <p:sldId id="8995" r:id="rId69"/>
    <p:sldId id="8992" r:id="rId70"/>
    <p:sldId id="8969" r:id="rId71"/>
    <p:sldId id="7655" r:id="rId72"/>
    <p:sldId id="10182" r:id="rId73"/>
    <p:sldId id="7975" r:id="rId74"/>
  </p:sldIdLst>
  <p:sldSz cx="12192000" cy="6858000"/>
  <p:notesSz cx="7315200" cy="9601200"/>
  <p:custDataLst>
    <p:tags r:id="rId77"/>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15183-66DD-44B8-8F2C-94E4495D9EA0}" v="3" dt="2023-04-23T17:12:37.76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2" autoAdjust="0"/>
    <p:restoredTop sz="95428" autoAdjust="0"/>
  </p:normalViewPr>
  <p:slideViewPr>
    <p:cSldViewPr>
      <p:cViewPr varScale="1">
        <p:scale>
          <a:sx n="61" d="100"/>
          <a:sy n="61" d="100"/>
        </p:scale>
        <p:origin x="7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402" y="6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123 – 31v22-42 </a:t>
            </a:r>
          </a:p>
          <a:p>
            <a:pPr>
              <a:defRPr/>
            </a:pPr>
            <a:r>
              <a:rPr lang="en-US" sz="1600" dirty="0"/>
              <a:t>06-11-2023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6/10/2023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261857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320293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138380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43</a:t>
            </a:fld>
            <a:endParaRPr lang="en-US" altLang="en-US" dirty="0"/>
          </a:p>
        </p:txBody>
      </p:sp>
    </p:spTree>
    <p:extLst>
      <p:ext uri="{BB962C8B-B14F-4D97-AF65-F5344CB8AC3E}">
        <p14:creationId xmlns:p14="http://schemas.microsoft.com/office/powerpoint/2010/main" val="346201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56</a:t>
            </a:fld>
            <a:endParaRPr lang="en-US" altLang="en-US" dirty="0"/>
          </a:p>
        </p:txBody>
      </p:sp>
    </p:spTree>
    <p:extLst>
      <p:ext uri="{BB962C8B-B14F-4D97-AF65-F5344CB8AC3E}">
        <p14:creationId xmlns:p14="http://schemas.microsoft.com/office/powerpoint/2010/main" val="200260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60</a:t>
            </a:fld>
            <a:endParaRPr lang="en-US" altLang="en-US" dirty="0"/>
          </a:p>
        </p:txBody>
      </p:sp>
    </p:spTree>
    <p:extLst>
      <p:ext uri="{BB962C8B-B14F-4D97-AF65-F5344CB8AC3E}">
        <p14:creationId xmlns:p14="http://schemas.microsoft.com/office/powerpoint/2010/main" val="160443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73</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676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3347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69095890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38769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5727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581400"/>
          </a:xfrm>
        </p:spPr>
        <p:txBody>
          <a:bodyPr/>
          <a:lstStyle/>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false accusations (26-28a)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conclusion (28b)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desire (29a)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warning (29b)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accusation (30)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31:26-30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Attack</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60684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581400"/>
          </a:xfrm>
        </p:spPr>
        <p:txBody>
          <a:bodyPr/>
          <a:lstStyle/>
          <a:p>
            <a:pPr marL="457200" lvl="2" indent="-457200" eaLnBrk="1" hangingPunct="1">
              <a:spcBef>
                <a:spcPts val="0"/>
              </a:spcBef>
              <a:spcAft>
                <a:spcPts val="18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Laban’s false accusations (26-28a)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conclusion (28b)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desire (29a)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warning (29b)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accusation (30)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31:26-30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Attack</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6158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31:26-28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False Accusations</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Secret flight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a feast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a kiss (28a)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4947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31:26-28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False Accusations</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Secret flight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a feast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a kiss (28a)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03899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31:26-28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False Accusations</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Secret flight (26)</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Lack of a feast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a kiss (28a)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7075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31:26-28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False Accusations</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Secret flight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a feast (27)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Lack of a kiss (28a)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581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581400"/>
          </a:xfrm>
        </p:spPr>
        <p:txBody>
          <a:bodyPr/>
          <a:lstStyle/>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false accusations (26-28a)</a:t>
            </a:r>
          </a:p>
          <a:p>
            <a:pPr marL="457200" lvl="2" indent="-457200" eaLnBrk="1" hangingPunct="1">
              <a:spcBef>
                <a:spcPts val="0"/>
              </a:spcBef>
              <a:spcAft>
                <a:spcPts val="18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Laban’s conclusion (28b)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desire (29a)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warning (29b)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accusation (30)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31:26-30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Attack</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1200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581400"/>
          </a:xfrm>
        </p:spPr>
        <p:txBody>
          <a:bodyPr/>
          <a:lstStyle/>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false accusations (26-28a)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conclusion (28b)</a:t>
            </a:r>
          </a:p>
          <a:p>
            <a:pPr marL="457200" lvl="2" indent="-457200" eaLnBrk="1" hangingPunct="1">
              <a:spcBef>
                <a:spcPts val="0"/>
              </a:spcBef>
              <a:spcAft>
                <a:spcPts val="18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Laban’s true desire (29a)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warning (29b)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accusation (30)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31:26-30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Attack</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11272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609600" y="0"/>
            <a:ext cx="10972800" cy="377026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bring to light the things hidden in the darkness </a:t>
            </a:r>
            <a:r>
              <a:rPr lang="en-US" sz="3600" dirty="0">
                <a:effectLst>
                  <a:outerShdw blurRad="38100" dist="38100" dir="2700000" algn="tl">
                    <a:srgbClr val="000000">
                      <a:alpha val="43137"/>
                    </a:srgbClr>
                  </a:outerShdw>
                </a:effectLst>
                <a:latin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disclose the motives of men’s hearts</a:t>
            </a:r>
            <a:r>
              <a:rPr lang="en-US" sz="3600" dirty="0">
                <a:effectLst>
                  <a:outerShdw blurRad="38100" dist="38100" dir="2700000" algn="tl">
                    <a:srgbClr val="000000">
                      <a:alpha val="43137"/>
                    </a:srgbClr>
                  </a:outerShdw>
                </a:effectLst>
                <a:latin typeface="Calibri" panose="020F0502020204030204" pitchFamily="34" charset="0"/>
              </a:rPr>
              <a:t>; and then each man’s praise will come to him from God.”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581400"/>
          </a:xfrm>
        </p:spPr>
        <p:txBody>
          <a:bodyPr/>
          <a:lstStyle/>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false accusations (26-28a)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conclusion (28b)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desire (29a)</a:t>
            </a:r>
          </a:p>
          <a:p>
            <a:pPr marL="457200" lvl="2" indent="-457200" eaLnBrk="1" hangingPunct="1">
              <a:spcBef>
                <a:spcPts val="0"/>
              </a:spcBef>
              <a:spcAft>
                <a:spcPts val="18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God’s warning (29b)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accusation (30)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31:26-30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Attack</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69741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410263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581400"/>
          </a:xfrm>
        </p:spPr>
        <p:txBody>
          <a:bodyPr/>
          <a:lstStyle/>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false accusations (26-28a)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conclusion (28b)</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true desire (29a)</a:t>
            </a:r>
          </a:p>
          <a:p>
            <a:pPr marL="4572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warning (29b)</a:t>
            </a:r>
          </a:p>
          <a:p>
            <a:pPr marL="457200" lvl="2" indent="-457200" eaLnBrk="1" hangingPunct="1">
              <a:spcBef>
                <a:spcPts val="0"/>
              </a:spcBef>
              <a:spcAft>
                <a:spcPts val="18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Laban’s true accusation (30)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31:26-30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Attack</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86557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7DB90-4263-078B-6034-B581FE709722}"/>
              </a:ext>
            </a:extLst>
          </p:cNvPr>
          <p:cNvPicPr>
            <a:picLocks noChangeAspect="1"/>
          </p:cNvPicPr>
          <p:nvPr/>
        </p:nvPicPr>
        <p:blipFill>
          <a:blip r:embed="rId2"/>
          <a:stretch>
            <a:fillRect/>
          </a:stretch>
        </p:blipFill>
        <p:spPr>
          <a:xfrm>
            <a:off x="2352675" y="1066800"/>
            <a:ext cx="7486650" cy="5486400"/>
          </a:xfrm>
          <a:prstGeom prst="rect">
            <a:avLst/>
          </a:prstGeom>
          <a:ln w="38100">
            <a:solidFill>
              <a:schemeClr val="tx1"/>
            </a:solidFill>
          </a:ln>
        </p:spPr>
      </p:pic>
      <p:sp>
        <p:nvSpPr>
          <p:cNvPr id="5" name="Text Box 5">
            <a:extLst>
              <a:ext uri="{FF2B5EF4-FFF2-40B4-BE49-F238E27FC236}">
                <a16:creationId xmlns:a16="http://schemas.microsoft.com/office/drawing/2014/main" id="{62D028EE-80A3-C4AE-3DEF-E09EE06517A9}"/>
              </a:ext>
            </a:extLst>
          </p:cNvPr>
          <p:cNvSpPr txBox="1">
            <a:spLocks noChangeArrowheads="1"/>
          </p:cNvSpPr>
          <p:nvPr/>
        </p:nvSpPr>
        <p:spPr bwMode="auto">
          <a:xfrm>
            <a:off x="3381375" y="295870"/>
            <a:ext cx="5429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a:t>
            </a:r>
            <a:r>
              <a:rPr lang="en-US" altLang="en-US" sz="3600" i="1"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Nuzi</a:t>
            </a:r>
            <a:r>
              <a:rPr lang="en-US" altLang="en-US" sz="3600" i="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Tablets</a:t>
            </a:r>
            <a:endParaRPr lang="en-US" altLang="en-US" sz="1800" i="1"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15979536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49530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a:t>
            </a:r>
            <a:r>
              <a:rPr lang="en-US" i="1" dirty="0">
                <a:effectLst>
                  <a:outerShdw blurRad="38100" dist="38100" dir="2700000" algn="tl">
                    <a:srgbClr val="000000">
                      <a:alpha val="43137"/>
                    </a:srgbClr>
                  </a:outerShdw>
                </a:effectLst>
              </a:rPr>
              <a:t>Code of Hammurabi</a:t>
            </a:r>
            <a:r>
              <a:rPr lang="en-US" dirty="0">
                <a:effectLst>
                  <a:outerShdw blurRad="38100" dist="38100" dir="2700000" algn="tl">
                    <a:srgbClr val="000000">
                      <a:alpha val="43137"/>
                    </a:srgbClr>
                  </a:outerShdw>
                </a:effectLst>
              </a:rPr>
              <a:t> states that whoever has the household gods owns the property.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 record an incident of the person mentioned earlier and states: ‘If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has a son of his own, he shall divide the estate equally with </a:t>
            </a:r>
            <a:r>
              <a:rPr lang="en-US" dirty="0" err="1">
                <a:effectLst>
                  <a:outerShdw blurRad="38100" dist="38100" dir="2700000" algn="tl">
                    <a:srgbClr val="000000">
                      <a:alpha val="43137"/>
                    </a:srgbClr>
                  </a:outerShdw>
                </a:effectLst>
              </a:rPr>
              <a:t>Wullu</a:t>
            </a:r>
            <a:r>
              <a:rPr lang="en-US" dirty="0">
                <a:effectLst>
                  <a:outerShdw blurRad="38100" dist="38100" dir="2700000" algn="tl">
                    <a:srgbClr val="000000">
                      <a:alpha val="43137"/>
                    </a:srgbClr>
                  </a:outerShdw>
                </a:effectLst>
              </a:rPr>
              <a:t>, (adopted son), but the son of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shall take the gods of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However, if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does not have a son of his own, the </a:t>
            </a:r>
            <a:r>
              <a:rPr lang="en-US" dirty="0" err="1">
                <a:effectLst>
                  <a:outerShdw blurRad="38100" dist="38100" dir="2700000" algn="tl">
                    <a:srgbClr val="000000">
                      <a:alpha val="43137"/>
                    </a:srgbClr>
                  </a:outerShdw>
                </a:effectLst>
              </a:rPr>
              <a:t>Wullu</a:t>
            </a:r>
            <a:r>
              <a:rPr lang="en-US" dirty="0">
                <a:effectLst>
                  <a:outerShdw blurRad="38100" dist="38100" dir="2700000" algn="tl">
                    <a:srgbClr val="000000">
                      <a:alpha val="43137"/>
                    </a:srgbClr>
                  </a:outerShdw>
                </a:effectLst>
              </a:rPr>
              <a:t> shall take the gods.’ So owning the household gods meant the owner could claim the property. Rachel was not worshipping idols, but rather it was her attempt to gain the property of Laban for her husband.”</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465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40265210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4572000"/>
          </a:xfrm>
        </p:spPr>
        <p:txBody>
          <a:bodyPr/>
          <a:lstStyle/>
          <a:p>
            <a:pPr marL="0" marR="0" indent="0" algn="just">
              <a:spcBef>
                <a:spcPts val="0"/>
              </a:spcBef>
              <a:spcAft>
                <a:spcPts val="0"/>
              </a:spcAft>
              <a:buNone/>
            </a:pPr>
            <a:r>
              <a:rPr lang="en-US" dirty="0">
                <a:effectLst>
                  <a:outerShdw blurRad="38100" dist="38100" dir="2700000" algn="tl">
                    <a:srgbClr val="000000">
                      <a:alpha val="43137"/>
                    </a:srgbClr>
                  </a:outerShdw>
                </a:effectLst>
              </a:rPr>
              <a:t>The following, from J. P. Free’s </a:t>
            </a:r>
            <a:r>
              <a:rPr lang="en-US" i="1" dirty="0">
                <a:effectLst>
                  <a:outerShdw blurRad="38100" dist="38100" dir="2700000" algn="tl">
                    <a:srgbClr val="000000">
                      <a:alpha val="43137"/>
                    </a:srgbClr>
                  </a:outerShdw>
                </a:effectLst>
              </a:rPr>
              <a:t>Archaeology and the Bible</a:t>
            </a:r>
            <a:r>
              <a:rPr lang="en-US" dirty="0">
                <a:effectLst>
                  <a:outerShdw blurRad="38100" dist="38100" dir="2700000" algn="tl">
                    <a:srgbClr val="000000">
                      <a:alpha val="43137"/>
                    </a:srgbClr>
                  </a:outerShdw>
                </a:effectLst>
              </a:rPr>
              <a:t> gives a good explanation of not only the episode, but also the background of the </a:t>
            </a:r>
            <a:r>
              <a:rPr lang="en-US" i="1" dirty="0" err="1">
                <a:effectLst>
                  <a:outerShdw blurRad="38100" dist="38100" dir="2700000" algn="tl">
                    <a:srgbClr val="000000">
                      <a:alpha val="43137"/>
                    </a:srgbClr>
                  </a:outerShdw>
                </a:effectLst>
              </a:rPr>
              <a:t>Nuzi</a:t>
            </a:r>
            <a:r>
              <a:rPr lang="en-US" dirty="0">
                <a:effectLst>
                  <a:outerShdw blurRad="38100" dist="38100" dir="2700000" algn="tl">
                    <a:srgbClr val="000000">
                      <a:alpha val="43137"/>
                    </a:srgbClr>
                  </a:outerShdw>
                </a:effectLst>
              </a:rPr>
              <a:t> tablets: “Over 1000 clay tablets were found in 1925 in the excavation of a Mesopotamian site known today as </a:t>
            </a:r>
            <a:r>
              <a:rPr lang="en-US" i="1" dirty="0" err="1">
                <a:effectLst>
                  <a:outerShdw blurRad="38100" dist="38100" dir="2700000" algn="tl">
                    <a:srgbClr val="000000">
                      <a:alpha val="43137"/>
                    </a:srgbClr>
                  </a:outerShdw>
                </a:effectLst>
              </a:rPr>
              <a:t>Yorgan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Tepe</a:t>
            </a:r>
            <a:r>
              <a:rPr lang="en-US" dirty="0">
                <a:effectLst>
                  <a:outerShdw blurRad="38100" dist="38100" dir="2700000" algn="tl">
                    <a:srgbClr val="000000">
                      <a:alpha val="43137"/>
                    </a:srgbClr>
                  </a:outerShdw>
                </a:effectLst>
              </a:rPr>
              <a:t>. Subsequent work brought forth another 3000 tablets and revealed the ancient site as ‘</a:t>
            </a:r>
            <a:r>
              <a:rPr lang="en-US" dirty="0" err="1">
                <a:effectLst>
                  <a:outerShdw blurRad="38100" dist="38100" dir="2700000" algn="tl">
                    <a:srgbClr val="000000">
                      <a:alpha val="43137"/>
                    </a:srgbClr>
                  </a:outerShdw>
                </a:effectLst>
              </a:rPr>
              <a:t>Nuzi</a:t>
            </a:r>
            <a:r>
              <a:rPr lang="en-US" dirty="0">
                <a:effectLst>
                  <a:outerShdw blurRad="38100" dist="38100" dir="2700000" algn="tl">
                    <a:srgbClr val="000000">
                      <a:alpha val="43137"/>
                    </a:srgbClr>
                  </a:outerShdw>
                </a:effectLst>
              </a:rPr>
              <a:t>.’ The tablets, written about 1500 B.C., illuminate the background of the biblical patriarchs, Abraham, Isaac, and Jacob. One instance will be cited:  When Jacob and Rachel left the home of Laban, . . .</a:t>
            </a:r>
          </a:p>
        </p:txBody>
      </p:sp>
      <p:sp>
        <p:nvSpPr>
          <p:cNvPr id="4" name="Text Box 5"/>
          <p:cNvSpPr txBox="1">
            <a:spLocks noChangeArrowheads="1"/>
          </p:cNvSpPr>
          <p:nvPr/>
        </p:nvSpPr>
        <p:spPr bwMode="auto">
          <a:xfrm>
            <a:off x="1981200" y="21967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Joseph P. Free</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Joseph P. Free. “Archaeology and the Bible.“ HIS Magazine. 9 (May 1949). Page 20.</a:t>
            </a:r>
            <a:endParaRPr lang="en-US" altLang="en-US" sz="1800"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28827249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3962400"/>
          </a:xfrm>
        </p:spPr>
        <p:txBody>
          <a:bodyPr/>
          <a:lstStyle/>
          <a:p>
            <a:pPr marL="0" marR="0" indent="0" algn="just">
              <a:spcBef>
                <a:spcPts val="0"/>
              </a:spcBef>
              <a:spcAft>
                <a:spcPts val="0"/>
              </a:spcAft>
              <a:buNone/>
            </a:pPr>
            <a:r>
              <a:rPr lang="en-US" dirty="0">
                <a:effectLst>
                  <a:outerShdw blurRad="38100" dist="38100" dir="2700000" algn="tl">
                    <a:srgbClr val="000000">
                      <a:alpha val="43137"/>
                    </a:srgbClr>
                  </a:outerShdw>
                </a:effectLst>
              </a:rPr>
              <a:t>…Rachel stole Laban’s family images or ‘teraphim.’ When Laban discovered the theft, he pursued his daughter and son-in-law, and after a long journey overtook them (Genesis 31:19-23). Commentators have long wondered why he would go to such pains to recover images he could have replaced easily in the local shops. The </a:t>
            </a:r>
            <a:r>
              <a:rPr lang="en-US" i="1" dirty="0" err="1">
                <a:effectLst>
                  <a:outerShdw blurRad="38100" dist="38100" dir="2700000" algn="tl">
                    <a:srgbClr val="000000">
                      <a:alpha val="43137"/>
                    </a:srgbClr>
                  </a:outerShdw>
                </a:effectLst>
              </a:rPr>
              <a:t>Nuzi</a:t>
            </a:r>
            <a:r>
              <a:rPr lang="en-US" dirty="0">
                <a:effectLst>
                  <a:outerShdw blurRad="38100" dist="38100" dir="2700000" algn="tl">
                    <a:srgbClr val="000000">
                      <a:alpha val="43137"/>
                    </a:srgbClr>
                  </a:outerShdw>
                </a:effectLst>
              </a:rPr>
              <a:t> tablets record one instance of a son-in-law who possessed the family images having the right to lay legal claim to his father-in-law’s property, a fact which explains Laban’s anxiety.”</a:t>
            </a:r>
          </a:p>
        </p:txBody>
      </p:sp>
      <p:sp>
        <p:nvSpPr>
          <p:cNvPr id="4" name="Text Box 5"/>
          <p:cNvSpPr txBox="1">
            <a:spLocks noChangeArrowheads="1"/>
          </p:cNvSpPr>
          <p:nvPr/>
        </p:nvSpPr>
        <p:spPr bwMode="auto">
          <a:xfrm>
            <a:off x="1981200" y="21967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Joseph P. Free</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Joseph P. Free. “Archaeology and the Bible.“ HIS Magazine. 9 (May 1949). Page 20.</a:t>
            </a:r>
            <a:endParaRPr lang="en-US" altLang="en-US" sz="1800"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29009904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3793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reasons for flight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offer to Laban (32a)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ignorance (32b)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31:31-32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5699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reasons for flight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offer to Laban (32a)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ignorance (32b)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31:31-32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3009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reasons for flight (31)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offer to Laban (32a)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ignorance (32b)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31:31-32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7414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reasons for flight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offer to Laban (32a)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ignorance (32b)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31:31-32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94532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3286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the other tents (33a)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Rachel’s tent (33b-34)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excuse (35)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31:33-35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90992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 searches the other tents (33a)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Rachel’s tent (33b-34)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excuse (35)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31:33-35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6272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327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086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the other tents (33a)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 searches Rachel’s tent (33b-34)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excuse (35)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31:33-35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95512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the other tents (33a)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Rachel’s tent (33b-34)</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Rachel’s excuse (35)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31:33-35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732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31:35 </a:t>
            </a:r>
            <a:r>
              <a:rPr lang="en-US" dirty="0">
                <a:effectLst>
                  <a:outerShdw blurRad="38100" dist="38100" dir="2700000" algn="tl">
                    <a:srgbClr val="000000">
                      <a:alpha val="43137"/>
                    </a:srgbClr>
                  </a:outerShdw>
                </a:effectLst>
              </a:rPr>
              <a:t>(RSBEE:NASB1995U): “31:35 It was customary for children, regardless of age, to stand in the presence of their parents (cf. Lev. 19:32; 1 Kings 2:19), but Rachel claimed to be menstruating.”</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42</a:t>
            </a:r>
          </a:p>
        </p:txBody>
      </p:sp>
    </p:spTree>
    <p:extLst>
      <p:ext uri="{BB962C8B-B14F-4D97-AF65-F5344CB8AC3E}">
        <p14:creationId xmlns:p14="http://schemas.microsoft.com/office/powerpoint/2010/main" val="26922602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76800"/>
          </a:xfrm>
        </p:spPr>
        <p:txBody>
          <a:bodyPr/>
          <a:lstStyle/>
          <a:p>
            <a:pPr marL="0" indent="0" algn="just">
              <a:spcBef>
                <a:spcPts val="0"/>
              </a:spcBef>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So, verse 35a gives Rachel’s excuse: </a:t>
            </a:r>
            <a:r>
              <a:rPr lang="en-US" sz="3000" i="1" dirty="0">
                <a:effectLst>
                  <a:outerShdw blurRad="38100" dist="38100" dir="2700000" algn="tl">
                    <a:srgbClr val="000000">
                      <a:alpha val="43137"/>
                    </a:srgbClr>
                  </a:outerShdw>
                </a:effectLst>
              </a:rPr>
              <a:t>And she said to her father, Let not my lord be angry that I cannot rise before you; for the manner of woman is upon me</a:t>
            </a:r>
            <a:r>
              <a:rPr lang="en-US" sz="3000" dirty="0">
                <a:effectLst>
                  <a:outerShdw blurRad="38100" dist="38100" dir="2700000" algn="tl">
                    <a:srgbClr val="000000">
                      <a:alpha val="43137"/>
                    </a:srgbClr>
                  </a:outerShdw>
                </a:effectLst>
              </a:rPr>
              <a:t>. What she claimed was that she was now having her period, so she was in pain and discomfort and could not rise. Now if this was true (it may not have been true since she may have been lying), this would have in effect contaminated these household gods, rendering them unclean because of coming into contact with menstrual blood. A woman in the menstrual state did not need to rise. So Laban was deceived by local custom, just as he once deceived Jacob by local custom (29:26). Here again is curse for curse in kind. This indeed actually may have saved Rachel’s life.”</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470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68257870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8 New Promises</a:t>
            </a:r>
            <a:br>
              <a:rPr lang="en-US" sz="36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Genesis 12:1-3</a:t>
            </a:r>
            <a:endParaRPr lang="en-US" sz="3200" dirty="0">
              <a:solidFill>
                <a:schemeClr val="tx1"/>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Land (Gen. 12:1b)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nation (Gen. 12:2a)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Personal blessing (Gen. 12:2b)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name (Gen. 12:2c)</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others (Gen. 12:2d)</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blessers (Gen. 12:3a)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821017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763" y="2514600"/>
            <a:ext cx="1768475" cy="2286000"/>
          </a:xfrm>
          <a:prstGeom prst="rect">
            <a:avLst/>
          </a:prstGeom>
        </p:spPr>
      </p:pic>
    </p:spTree>
    <p:extLst>
      <p:ext uri="{BB962C8B-B14F-4D97-AF65-F5344CB8AC3E}">
        <p14:creationId xmlns:p14="http://schemas.microsoft.com/office/powerpoint/2010/main" val="1418740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5762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Emotional response (36a)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challenge (36b-37)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history with Laban (38-42)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VIII. Genesis 31:36-42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7702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Emotional response (36a)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challenge (36b-37)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history with Laban (38-42)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VIII. Genesis 31:36-42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8834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Emotional response (36a)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challenge (36b-37)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history with Laban (38-42)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VIII. Genesis 31:36-42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03302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0798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Emotional response (36a)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challenge (36b-37)</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history with Laban (38-42)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VIII. Genesis 31:36-42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9839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31:38-42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History with Laban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innocence (38-40)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dishonesty (41)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intervention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13314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31:38-42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History with Laban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innocence (38-40)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dishonesty (41)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intervention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2787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
        <p:nvSpPr>
          <p:cNvPr id="161795" name="Rectangle 3"/>
          <p:cNvSpPr>
            <a:spLocks noGrp="1" noChangeArrowheads="1"/>
          </p:cNvSpPr>
          <p:nvPr>
            <p:ph type="body" idx="1"/>
          </p:nvPr>
        </p:nvSpPr>
        <p:spPr>
          <a:xfrm>
            <a:off x="838199" y="1676400"/>
            <a:ext cx="7536275"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9443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199" y="1676400"/>
            <a:ext cx="7536275"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48A849A7-CB1A-67E2-928C-D91639D33F51}"/>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Tree>
    <p:extLst>
      <p:ext uri="{BB962C8B-B14F-4D97-AF65-F5344CB8AC3E}">
        <p14:creationId xmlns:p14="http://schemas.microsoft.com/office/powerpoint/2010/main" val="3021237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199" y="1676400"/>
            <a:ext cx="7536275"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484CD3A9-59ED-347D-1DAF-B3C208D00484}"/>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00FF00"/>
              </a:buClr>
              <a:buFont typeface="+mj-lt"/>
              <a:buAutoNum type="arabicPeriod"/>
            </a:pPr>
            <a:r>
              <a:rPr lang="en-US" sz="3600" kern="0">
                <a:effectLst>
                  <a:outerShdw blurRad="38100" dist="38100" dir="2700000" algn="tl">
                    <a:srgbClr val="000000">
                      <a:alpha val="43137"/>
                    </a:srgbClr>
                  </a:outerShdw>
                </a:effectLst>
              </a:rPr>
              <a:t>Genesis 31:38-40</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Innocence</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335556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112283"/>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The rams of your flocks have I not eaten</a:t>
            </a:r>
            <a:r>
              <a:rPr lang="en-US" dirty="0">
                <a:effectLst>
                  <a:outerShdw blurRad="38100" dist="38100" dir="2700000" algn="tl">
                    <a:srgbClr val="000000">
                      <a:alpha val="43137"/>
                    </a:srgbClr>
                  </a:outerShdw>
                </a:effectLst>
              </a:rPr>
              <a:t>; Jacob did not eat of the flocks when he was hungry. According to the </a:t>
            </a:r>
            <a:r>
              <a:rPr lang="en-US" dirty="0" err="1">
                <a:effectLst>
                  <a:outerShdw blurRad="38100" dist="38100" dir="2700000" algn="tl">
                    <a:srgbClr val="000000">
                      <a:alpha val="43137"/>
                    </a:srgbClr>
                  </a:outerShdw>
                </a:effectLst>
              </a:rPr>
              <a:t>Nuzi</a:t>
            </a:r>
            <a:r>
              <a:rPr lang="en-US" dirty="0">
                <a:effectLst>
                  <a:outerShdw blurRad="38100" dist="38100" dir="2700000" algn="tl">
                    <a:srgbClr val="000000">
                      <a:alpha val="43137"/>
                    </a:srgbClr>
                  </a:outerShdw>
                </a:effectLst>
              </a:rPr>
              <a:t> Tablets, this was a common sin of shepherds, who frequently used the flocks of their masters to feed themselves; but Jacob never did.”</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470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12096B48-66E4-5F55-3817-31BB49644866}"/>
              </a:ext>
            </a:extLst>
          </p:cNvPr>
          <p:cNvPicPr>
            <a:picLocks noChangeAspect="1"/>
          </p:cNvPicPr>
          <p:nvPr/>
        </p:nvPicPr>
        <p:blipFill>
          <a:blip r:embed="rId6"/>
          <a:stretch>
            <a:fillRect/>
          </a:stretch>
        </p:blipFill>
        <p:spPr>
          <a:xfrm>
            <a:off x="4038600" y="3537774"/>
            <a:ext cx="4114800" cy="3015426"/>
          </a:xfrm>
          <a:prstGeom prst="rect">
            <a:avLst/>
          </a:prstGeom>
          <a:ln w="38100">
            <a:solidFill>
              <a:schemeClr val="tx1"/>
            </a:solidFill>
          </a:ln>
        </p:spPr>
      </p:pic>
    </p:spTree>
    <p:extLst>
      <p:ext uri="{BB962C8B-B14F-4D97-AF65-F5344CB8AC3E}">
        <p14:creationId xmlns:p14="http://schemas.microsoft.com/office/powerpoint/2010/main" val="145879316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199" y="1676400"/>
            <a:ext cx="7536275"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D2CE20D2-ABAB-14A9-0080-F7474605631D}"/>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00FF00"/>
              </a:buClr>
              <a:buFont typeface="+mj-lt"/>
              <a:buAutoNum type="arabicPeriod"/>
            </a:pPr>
            <a:r>
              <a:rPr lang="en-US" sz="3600" kern="0">
                <a:effectLst>
                  <a:outerShdw blurRad="38100" dist="38100" dir="2700000" algn="tl">
                    <a:srgbClr val="000000">
                      <a:alpha val="43137"/>
                    </a:srgbClr>
                  </a:outerShdw>
                </a:effectLst>
              </a:rPr>
              <a:t>Genesis 31:38-40</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Innocence</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3055746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199" y="1676400"/>
            <a:ext cx="7536275"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B4466A84-A396-B9BA-EB5E-736E30380F70}"/>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00FF00"/>
              </a:buClr>
              <a:buFont typeface="+mj-lt"/>
              <a:buAutoNum type="arabicPeriod"/>
            </a:pPr>
            <a:r>
              <a:rPr lang="en-US" sz="3600" kern="0">
                <a:effectLst>
                  <a:outerShdw blurRad="38100" dist="38100" dir="2700000" algn="tl">
                    <a:srgbClr val="000000">
                      <a:alpha val="43137"/>
                    </a:srgbClr>
                  </a:outerShdw>
                </a:effectLst>
              </a:rPr>
              <a:t>Genesis 31:38-40</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Innocence</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190447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199" y="1676400"/>
            <a:ext cx="7620001"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Severe conditions &amp; sleepless nights (40)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62886941-8A4B-5172-34C4-D89D0241CBAB}"/>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00FF00"/>
              </a:buClr>
              <a:buFont typeface="+mj-lt"/>
              <a:buAutoNum type="arabicPeriod"/>
            </a:pPr>
            <a:r>
              <a:rPr lang="en-US" sz="3600" kern="0">
                <a:effectLst>
                  <a:outerShdw blurRad="38100" dist="38100" dir="2700000" algn="tl">
                    <a:srgbClr val="000000">
                      <a:alpha val="43137"/>
                    </a:srgbClr>
                  </a:outerShdw>
                </a:effectLst>
              </a:rPr>
              <a:t>Genesis 31:38-40</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Innocence</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18942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2609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5212080"/>
          </a:xfrm>
        </p:spPr>
        <p:txBody>
          <a:bodyPr/>
          <a:lstStyle/>
          <a:p>
            <a:pPr marL="0" indent="0" algn="just">
              <a:spcBef>
                <a:spcPts val="0"/>
              </a:spcBef>
              <a:buNone/>
            </a:pPr>
            <a:r>
              <a:rPr lang="en-US" altLang="en-US" sz="2850" dirty="0">
                <a:effectLst>
                  <a:outerShdw blurRad="38100" dist="38100" dir="2700000" algn="tl">
                    <a:srgbClr val="000000">
                      <a:alpha val="43137"/>
                    </a:srgbClr>
                  </a:outerShdw>
                </a:effectLst>
              </a:rPr>
              <a:t>“</a:t>
            </a:r>
            <a:r>
              <a:rPr lang="en-US" sz="2850" dirty="0">
                <a:effectLst>
                  <a:outerShdw blurRad="38100" dist="38100" dir="2700000" algn="tl">
                    <a:srgbClr val="000000">
                      <a:alpha val="43137"/>
                    </a:srgbClr>
                  </a:outerShdw>
                </a:effectLst>
              </a:rPr>
              <a:t>In the </a:t>
            </a:r>
            <a:r>
              <a:rPr lang="en-US" sz="2850" i="1" dirty="0">
                <a:effectLst>
                  <a:outerShdw blurRad="38100" dist="38100" dir="2700000" algn="tl">
                    <a:srgbClr val="000000">
                      <a:alpha val="43137"/>
                    </a:srgbClr>
                  </a:outerShdw>
                </a:effectLst>
              </a:rPr>
              <a:t>Code of Hammurabi</a:t>
            </a:r>
            <a:r>
              <a:rPr lang="en-US" sz="2850" dirty="0">
                <a:effectLst>
                  <a:outerShdw blurRad="38100" dist="38100" dir="2700000" algn="tl">
                    <a:srgbClr val="000000">
                      <a:alpha val="43137"/>
                    </a:srgbClr>
                  </a:outerShdw>
                </a:effectLst>
              </a:rPr>
              <a:t>, any charge of negligence could be challenged in court. A shepherd gave a receipt to the owner for the animals he took; he had to return the animals with a reasonable increase, although he was allowed to use some for food. He was not responsible for those killed by lions or by lightning, but any loss due to carelessness had to be repaid tenfold. This shows that Jacob did not demand or make use of his own civil rights under the law in effect in that area of the country. This reveals Jacob’s attitude in that he could have had an even greater gain if he had resorted to the laws of his day to his benefit, but he did not. In 31:41, Jacob spelled out Laban’s unfaithfulness: These twenty years have I been in your house, and he went on to divide the timing.”</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471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52756569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31:38-42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History with Laban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innocence (38-40)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dishonesty (41)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intervention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1749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31:41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799" y="2057400"/>
            <a:ext cx="7307675" cy="28194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Twenty-year summation (41a)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First fourteen years (41b)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Remaining six years (41b)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0448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31:41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799" y="2057400"/>
            <a:ext cx="7307675" cy="28194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Twenty-year summation (41a)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First fourteen years (41b)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Remaining six years (41b)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825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31:41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799" y="2057400"/>
            <a:ext cx="7307675" cy="28194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Twenty-year summation (41a)</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First fourteen years (41b)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Remaining six years (41b)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319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31:41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799" y="2057400"/>
            <a:ext cx="7307675" cy="28194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Twenty-year summation (41a)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First fourteen years (41b)</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Remaining six years (41b)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23746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31:38-42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History with Laban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innocence (38-40)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dishonesty (41)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Divine intervention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31259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0" y="1828800"/>
            <a:ext cx="9144000" cy="12954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31:42 </a:t>
            </a:r>
            <a:r>
              <a:rPr lang="en-US" dirty="0">
                <a:effectLst>
                  <a:outerShdw blurRad="38100" dist="38100" dir="2700000" algn="tl">
                    <a:srgbClr val="000000">
                      <a:alpha val="43137"/>
                    </a:srgbClr>
                  </a:outerShdw>
                </a:effectLst>
              </a:rPr>
              <a:t>(RSBEE:NASB1995U): “31:42 the fear of Isaac means ‘the God Isaac feared.’”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42</a:t>
            </a:r>
          </a:p>
        </p:txBody>
      </p:sp>
      <p:pic>
        <p:nvPicPr>
          <p:cNvPr id="2" name="Picture 1">
            <a:extLst>
              <a:ext uri="{FF2B5EF4-FFF2-40B4-BE49-F238E27FC236}">
                <a16:creationId xmlns:a16="http://schemas.microsoft.com/office/drawing/2014/main" id="{468C0C16-5744-46D0-F091-4FCFB312CC99}"/>
              </a:ext>
            </a:extLst>
          </p:cNvPr>
          <p:cNvPicPr>
            <a:picLocks noChangeAspect="1"/>
          </p:cNvPicPr>
          <p:nvPr/>
        </p:nvPicPr>
        <p:blipFill>
          <a:blip r:embed="rId3"/>
          <a:stretch>
            <a:fillRect/>
          </a:stretch>
        </p:blipFill>
        <p:spPr>
          <a:xfrm>
            <a:off x="4267200" y="3352800"/>
            <a:ext cx="3657600" cy="2743200"/>
          </a:xfrm>
          <a:prstGeom prst="rect">
            <a:avLst/>
          </a:prstGeom>
        </p:spPr>
      </p:pic>
    </p:spTree>
    <p:extLst>
      <p:ext uri="{BB962C8B-B14F-4D97-AF65-F5344CB8AC3E}">
        <p14:creationId xmlns:p14="http://schemas.microsoft.com/office/powerpoint/2010/main" val="231977279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l="33705"/>
          <a:stretch/>
        </p:blipFill>
        <p:spPr>
          <a:xfrm>
            <a:off x="2303284" y="1143000"/>
            <a:ext cx="7585433" cy="4572000"/>
          </a:xfrm>
          <a:prstGeom prst="rect">
            <a:avLst/>
          </a:prstGeom>
        </p:spPr>
      </p:pic>
    </p:spTree>
    <p:extLst>
      <p:ext uri="{BB962C8B-B14F-4D97-AF65-F5344CB8AC3E}">
        <p14:creationId xmlns:p14="http://schemas.microsoft.com/office/powerpoint/2010/main" val="244092697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15BFF-0EE5-5E7C-8301-208DEF74000A}"/>
              </a:ext>
            </a:extLst>
          </p:cNvPr>
          <p:cNvPicPr>
            <a:picLocks noChangeAspect="1"/>
          </p:cNvPicPr>
          <p:nvPr/>
        </p:nvPicPr>
        <p:blipFill>
          <a:blip r:embed="rId2"/>
          <a:stretch>
            <a:fillRect/>
          </a:stretch>
        </p:blipFill>
        <p:spPr>
          <a:xfrm>
            <a:off x="1466852" y="1371600"/>
            <a:ext cx="9258297" cy="4114800"/>
          </a:xfrm>
          <a:prstGeom prst="rect">
            <a:avLst/>
          </a:prstGeom>
          <a:solidFill>
            <a:srgbClr val="FFFFFF">
              <a:shade val="85000"/>
            </a:srgbClr>
          </a:solidFill>
          <a:ln w="254000" cap="sq">
            <a:solidFill>
              <a:srgbClr val="CC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67571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09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Ordinary and Consecutive Days?</a:t>
            </a:r>
          </a:p>
        </p:txBody>
      </p:sp>
      <p:sp>
        <p:nvSpPr>
          <p:cNvPr id="21507" name="Rectangle 3"/>
          <p:cNvSpPr>
            <a:spLocks noGrp="1" noChangeArrowheads="1"/>
          </p:cNvSpPr>
          <p:nvPr>
            <p:ph idx="1"/>
          </p:nvPr>
        </p:nvSpPr>
        <p:spPr>
          <a:xfrm>
            <a:off x="609600" y="1638300"/>
            <a:ext cx="7620000" cy="4381500"/>
          </a:xfrm>
        </p:spPr>
        <p:txBody>
          <a:bodyPr/>
          <a:lstStyle/>
          <a:p>
            <a:pPr marL="461963" indent="-461963" algn="just" eaLnBrk="1" hangingPunct="1">
              <a:lnSpc>
                <a:spcPct val="90000"/>
              </a:lnSpc>
              <a:spcBef>
                <a:spcPts val="0"/>
              </a:spcBef>
              <a:spcAft>
                <a:spcPts val="2400"/>
              </a:spcAft>
              <a:defRPr/>
            </a:pPr>
            <a:r>
              <a:rPr lang="en-US" sz="3100" dirty="0"/>
              <a:t>Numerical ordinal modifier used 359 times outside of Genesis 1-2 (Joshua 6:3; Esther 4:16)</a:t>
            </a:r>
          </a:p>
          <a:p>
            <a:pPr marL="461963" indent="-461963" algn="just" eaLnBrk="1" hangingPunct="1">
              <a:lnSpc>
                <a:spcPct val="90000"/>
              </a:lnSpc>
              <a:spcBef>
                <a:spcPts val="0"/>
              </a:spcBef>
              <a:spcAft>
                <a:spcPts val="2400"/>
              </a:spcAft>
              <a:defRPr/>
            </a:pPr>
            <a:r>
              <a:rPr lang="en-US" sz="3100" dirty="0"/>
              <a:t>“Evening and morning” used 38 times outside of Genesis 1-2</a:t>
            </a:r>
          </a:p>
          <a:p>
            <a:pPr marL="461963" indent="-461963" algn="just" eaLnBrk="1" hangingPunct="1">
              <a:lnSpc>
                <a:spcPct val="90000"/>
              </a:lnSpc>
              <a:spcBef>
                <a:spcPts val="0"/>
              </a:spcBef>
              <a:spcAft>
                <a:spcPts val="2400"/>
              </a:spcAft>
              <a:defRPr/>
            </a:pPr>
            <a:r>
              <a:rPr lang="en-US" sz="3100" dirty="0"/>
              <a:t>Exodus 20:8-11; 31:17</a:t>
            </a:r>
          </a:p>
          <a:p>
            <a:pPr marL="461963" indent="-461963" algn="just" eaLnBrk="1" hangingPunct="1">
              <a:lnSpc>
                <a:spcPct val="90000"/>
              </a:lnSpc>
              <a:spcBef>
                <a:spcPts val="0"/>
              </a:spcBef>
              <a:spcAft>
                <a:spcPts val="2400"/>
              </a:spcAft>
              <a:defRPr/>
            </a:pPr>
            <a:r>
              <a:rPr lang="en-US" sz="3100" dirty="0"/>
              <a:t>Adam’s age (Gen. 5:5)</a:t>
            </a:r>
          </a:p>
        </p:txBody>
      </p:sp>
      <p:pic>
        <p:nvPicPr>
          <p:cNvPr id="3" name="Picture 2">
            <a:extLst>
              <a:ext uri="{FF2B5EF4-FFF2-40B4-BE49-F238E27FC236}">
                <a16:creationId xmlns:a16="http://schemas.microsoft.com/office/drawing/2014/main" id="{A7396E7D-E502-9F64-CD21-947B07068D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5134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r="67003"/>
          <a:stretch/>
        </p:blipFill>
        <p:spPr>
          <a:xfrm>
            <a:off x="4019512" y="914400"/>
            <a:ext cx="4152976" cy="5029200"/>
          </a:xfrm>
          <a:prstGeom prst="rect">
            <a:avLst/>
          </a:prstGeom>
        </p:spPr>
      </p:pic>
    </p:spTree>
    <p:extLst>
      <p:ext uri="{BB962C8B-B14F-4D97-AF65-F5344CB8AC3E}">
        <p14:creationId xmlns:p14="http://schemas.microsoft.com/office/powerpoint/2010/main" val="38076565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29554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76600" y="6096000"/>
            <a:ext cx="5638800" cy="685800"/>
          </a:xfrm>
        </p:spPr>
        <p:txBody>
          <a:bodyPr/>
          <a:lstStyle/>
          <a:p>
            <a:pPr algn="ctr" eaLnBrk="1" hangingPunct="1">
              <a:defRPr/>
            </a:pPr>
            <a:r>
              <a:rPr lang="en-US" sz="2000" kern="1200" dirty="0">
                <a:solidFill>
                  <a:schemeClr val="tx1"/>
                </a:solidFill>
                <a:ea typeface="+mn-ea"/>
                <a:cs typeface="Arial" panose="020B0604020202020204" pitchFamily="34" charset="0"/>
              </a:rPr>
              <a:t>Ken Ham et al, </a:t>
            </a:r>
            <a:r>
              <a:rPr lang="en-US" sz="2000" i="1" kern="1200" dirty="0">
                <a:solidFill>
                  <a:schemeClr val="tx1"/>
                </a:solidFill>
                <a:ea typeface="+mn-ea"/>
                <a:cs typeface="Arial" panose="020B0604020202020204" pitchFamily="34" charset="0"/>
              </a:rPr>
              <a:t>Answers in Genesis</a:t>
            </a:r>
            <a:r>
              <a:rPr lang="en-US" sz="2000" kern="1200" dirty="0">
                <a:solidFill>
                  <a:schemeClr val="tx1"/>
                </a:solidFill>
                <a:ea typeface="+mn-ea"/>
                <a:cs typeface="Arial" panose="020B0604020202020204" pitchFamily="34" charset="0"/>
              </a:rPr>
              <a:t>, rev ed. (Green Forest, AR: Master Books, 1990), 37-emphasis mine.</a:t>
            </a:r>
          </a:p>
        </p:txBody>
      </p:sp>
      <p:sp>
        <p:nvSpPr>
          <p:cNvPr id="24579" name="Rectangle 3"/>
          <p:cNvSpPr>
            <a:spLocks noGrp="1" noChangeArrowheads="1"/>
          </p:cNvSpPr>
          <p:nvPr>
            <p:ph idx="1"/>
          </p:nvPr>
        </p:nvSpPr>
        <p:spPr>
          <a:xfrm>
            <a:off x="1066800" y="2632077"/>
            <a:ext cx="10058400" cy="1406524"/>
          </a:xfrm>
        </p:spPr>
        <p:txBody>
          <a:bodyPr/>
          <a:lstStyle/>
          <a:p>
            <a:pPr marL="0" indent="0" algn="just" eaLnBrk="1" hangingPunct="1">
              <a:buNone/>
              <a:defRPr/>
            </a:pPr>
            <a:r>
              <a:rPr lang="en-US" sz="3600" dirty="0">
                <a:cs typeface="Calibri" panose="020F0502020204030204" pitchFamily="34" charset="0"/>
              </a:rPr>
              <a:t>“Back in my father’s </a:t>
            </a:r>
            <a:r>
              <a:rPr lang="en-US" sz="3600" b="1" u="sng" dirty="0">
                <a:solidFill>
                  <a:srgbClr val="FFFFCC"/>
                </a:solidFill>
                <a:cs typeface="Calibri" panose="020F0502020204030204" pitchFamily="34" charset="0"/>
              </a:rPr>
              <a:t>day</a:t>
            </a:r>
            <a:r>
              <a:rPr lang="en-US" sz="3600" dirty="0">
                <a:cs typeface="Calibri" panose="020F0502020204030204" pitchFamily="34" charset="0"/>
              </a:rPr>
              <a:t>, it took ten </a:t>
            </a:r>
            <a:r>
              <a:rPr lang="en-US" sz="3600" b="1" u="sng" dirty="0">
                <a:solidFill>
                  <a:srgbClr val="FFFFCC"/>
                </a:solidFill>
                <a:cs typeface="Calibri" panose="020F0502020204030204" pitchFamily="34" charset="0"/>
              </a:rPr>
              <a:t>days</a:t>
            </a:r>
            <a:r>
              <a:rPr lang="en-US" sz="3600" dirty="0">
                <a:cs typeface="Calibri" panose="020F0502020204030204" pitchFamily="34" charset="0"/>
              </a:rPr>
              <a:t> to drive across the Australian outback during the </a:t>
            </a:r>
            <a:r>
              <a:rPr lang="en-US" sz="3600" b="1" u="sng" dirty="0">
                <a:solidFill>
                  <a:srgbClr val="FFFFCC"/>
                </a:solidFill>
                <a:cs typeface="Calibri" panose="020F0502020204030204" pitchFamily="34" charset="0"/>
              </a:rPr>
              <a:t>day</a:t>
            </a:r>
            <a:r>
              <a:rPr lang="en-US" sz="3600" dirty="0">
                <a:cs typeface="Calibri" panose="020F0502020204030204" pitchFamily="34" charset="0"/>
              </a:rPr>
              <a:t>.”</a:t>
            </a:r>
            <a:endParaRPr lang="en-US" sz="3600" dirty="0"/>
          </a:p>
        </p:txBody>
      </p:sp>
      <p:pic>
        <p:nvPicPr>
          <p:cNvPr id="3" name="Picture 2">
            <a:extLst>
              <a:ext uri="{FF2B5EF4-FFF2-40B4-BE49-F238E27FC236}">
                <a16:creationId xmlns:a16="http://schemas.microsoft.com/office/drawing/2014/main" id="{9B7A3846-8FB5-445E-B6D1-A1BAF0817105}"/>
              </a:ext>
            </a:extLst>
          </p:cNvPr>
          <p:cNvPicPr>
            <a:picLocks noChangeAspect="1"/>
          </p:cNvPicPr>
          <p:nvPr/>
        </p:nvPicPr>
        <p:blipFill>
          <a:blip r:embed="rId2"/>
          <a:stretch>
            <a:fillRect/>
          </a:stretch>
        </p:blipFill>
        <p:spPr>
          <a:xfrm>
            <a:off x="5023011" y="228601"/>
            <a:ext cx="2145978" cy="18289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1577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34007</TotalTime>
  <Words>3035</Words>
  <Application>Microsoft Office PowerPoint</Application>
  <PresentationFormat>Widescreen</PresentationFormat>
  <Paragraphs>364</Paragraphs>
  <Slides>73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Calibri</vt:lpstr>
      <vt:lpstr>Times New Roman</vt:lpstr>
      <vt:lpstr>Wingdings</vt:lpstr>
      <vt:lpstr>Azure</vt:lpstr>
      <vt:lpstr>PowerPoint Presentation</vt:lpstr>
      <vt:lpstr>GENESIS STRUCTURE</vt:lpstr>
      <vt:lpstr>PowerPoint Presentation</vt:lpstr>
      <vt:lpstr>Genesis 31:22-42 Laban’s Pursuit</vt:lpstr>
      <vt:lpstr>Genesis 31:22-42 Laban’s Pursuit</vt:lpstr>
      <vt:lpstr>Genesis 31:22-42 Laban’s Pursuit</vt:lpstr>
      <vt:lpstr>Ordinary and Consecutive Days?</vt:lpstr>
      <vt:lpstr>Ken Ham et al, Answers in Genesis, rev ed. (Green Forest, AR: Master Books, 1990), 37-emphasis mine.</vt:lpstr>
      <vt:lpstr>PowerPoint Presentation</vt:lpstr>
      <vt:lpstr>PowerPoint Presentation</vt:lpstr>
      <vt:lpstr>Genesis 31:22-42 Laban’s Pursuit</vt:lpstr>
      <vt:lpstr>Genesis 12‒25 Abraham’s Early Journeys</vt:lpstr>
      <vt:lpstr>Genesis 31:22-42 Laban’s Pursuit</vt:lpstr>
      <vt:lpstr>Genesis 31:22-42 Laban’s Pursuit</vt:lpstr>
      <vt:lpstr>V. Genesis 31:26-30 Laban’s Attack</vt:lpstr>
      <vt:lpstr>V. Genesis 31:26-30 Laban’s Attack</vt:lpstr>
      <vt:lpstr>Genesis 31:26-28 Laban’s False Accusations</vt:lpstr>
      <vt:lpstr>Genesis 31:26-28 Laban’s False Accusations</vt:lpstr>
      <vt:lpstr>Genesis 31:26-28 Laban’s False Accusations</vt:lpstr>
      <vt:lpstr>Genesis 31:26-28 Laban’s False Accusations</vt:lpstr>
      <vt:lpstr>V. Genesis 31:26-30 Laban’s Attack</vt:lpstr>
      <vt:lpstr>V. Genesis 31:26-30 Laban’s Attack</vt:lpstr>
      <vt:lpstr>PowerPoint Presentation</vt:lpstr>
      <vt:lpstr>V. Genesis 31:26-30 Laban’s Attack</vt:lpstr>
      <vt:lpstr>Genesis 12‒25 Abraham’s Early Journeys</vt:lpstr>
      <vt:lpstr>V. Genesis 31:26-30 Laban’s Attack</vt:lpstr>
      <vt:lpstr>PowerPoint Presentation</vt:lpstr>
      <vt:lpstr>PowerPoint Presentation</vt:lpstr>
      <vt:lpstr>PowerPoint Presentation</vt:lpstr>
      <vt:lpstr>PowerPoint Presentation</vt:lpstr>
      <vt:lpstr>Genesis 31:22-42 Laban’s Pursuit</vt:lpstr>
      <vt:lpstr>VI. Genesis 31:31-32 Jacob’s Response</vt:lpstr>
      <vt:lpstr>VI. Genesis 31:31-32 Jacob’s Response</vt:lpstr>
      <vt:lpstr>VI. Genesis 31:31-32 Jacob’s Response</vt:lpstr>
      <vt:lpstr>VI. Genesis 31:31-32 Jacob’s Response</vt:lpstr>
      <vt:lpstr>Genesis 31:22-42 Laban’s Pursuit</vt:lpstr>
      <vt:lpstr>VII. Genesis 31:33-35 Laban’s Search</vt:lpstr>
      <vt:lpstr>VII. Genesis 31:33-35 Laban’s Search</vt:lpstr>
      <vt:lpstr>PowerPoint Presentation</vt:lpstr>
      <vt:lpstr>VII. Genesis 31:33-35 Laban’s Search</vt:lpstr>
      <vt:lpstr>VII. Genesis 31:33-35 Laban’s Search</vt:lpstr>
      <vt:lpstr>Charles Ryrie The Ryrie Study Bible, page 42</vt:lpstr>
      <vt:lpstr>PowerPoint Presentation</vt:lpstr>
      <vt:lpstr>8 New Promises Genesis 12:1-3</vt:lpstr>
      <vt:lpstr>PowerPoint Presentation</vt:lpstr>
      <vt:lpstr>Genesis 31:22-42 Laban’s Pursuit</vt:lpstr>
      <vt:lpstr>VIII. Genesis 31:36-42 Laban’s Search</vt:lpstr>
      <vt:lpstr>VIII. Genesis 31:36-42 Laban’s Search</vt:lpstr>
      <vt:lpstr>VIII. Genesis 31:36-42 Laban’s Search</vt:lpstr>
      <vt:lpstr>VIII. Genesis 31:36-42 Laban’s Search</vt:lpstr>
      <vt:lpstr>Genesis 31:38-42 Jacob’s History with Laban</vt:lpstr>
      <vt:lpstr>Genesis 31:38-42 Jacob’s History with Laban</vt:lpstr>
      <vt:lpstr>Genesis 31:38-40 Jacob’s Innocence</vt:lpstr>
      <vt:lpstr>Genesis 31:38-40 Jacob’s Innocence</vt:lpstr>
      <vt:lpstr>PowerPoint Presentation</vt:lpstr>
      <vt:lpstr>PowerPoint Presentation</vt:lpstr>
      <vt:lpstr>PowerPoint Presentation</vt:lpstr>
      <vt:lpstr>PowerPoint Presentation</vt:lpstr>
      <vt:lpstr>PowerPoint Presentation</vt:lpstr>
      <vt:lpstr>PowerPoint Presentation</vt:lpstr>
      <vt:lpstr>Genesis 31:38-42 Jacob’s History with Laban</vt:lpstr>
      <vt:lpstr>Genesis 31:41 Laban’s Dishonesty</vt:lpstr>
      <vt:lpstr>Genesis 31:41 Laban’s Dishonesty</vt:lpstr>
      <vt:lpstr>Genesis 31:41 Laban’s Dishonesty</vt:lpstr>
      <vt:lpstr>Genesis 31:41 Laban’s Dishonesty</vt:lpstr>
      <vt:lpstr>Genesis 31:38-42 Jacob’s History with Laban</vt:lpstr>
      <vt:lpstr>Charles Ryrie The Ryrie Study Bible, page 42</vt:lpstr>
      <vt:lpstr>PowerPoint Presentation</vt:lpstr>
      <vt:lpstr>PowerPoint Presentation</vt:lpstr>
      <vt:lpstr>PowerPoint Presentation</vt:lpstr>
      <vt:lpstr>Conclusion</vt:lpstr>
      <vt:lpstr>Genesis 31:22-42 Laban’s Pursuit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123 - 31v22-42 - 16x9</dc:title>
  <dc:subject>Genesis 31</dc:subject>
  <dc:creator>A. Woods</dc:creator>
  <dc:description>Modified by Jim McGowan</dc:description>
  <cp:lastModifiedBy>anne woods</cp:lastModifiedBy>
  <cp:revision>3459</cp:revision>
  <cp:lastPrinted>2023-06-04T02:46:40Z</cp:lastPrinted>
  <dcterms:created xsi:type="dcterms:W3CDTF">2009-03-17T12:21:13Z</dcterms:created>
  <dcterms:modified xsi:type="dcterms:W3CDTF">2023-06-10T15:10:24Z</dcterms:modified>
</cp:coreProperties>
</file>