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7" r:id="rId2"/>
  </p:sldMasterIdLst>
  <p:notesMasterIdLst>
    <p:notesMasterId r:id="rId40"/>
  </p:notesMasterIdLst>
  <p:handoutMasterIdLst>
    <p:handoutMasterId r:id="rId41"/>
  </p:handoutMasterIdLst>
  <p:sldIdLst>
    <p:sldId id="9037" r:id="rId3"/>
    <p:sldId id="9288" r:id="rId4"/>
    <p:sldId id="9289" r:id="rId5"/>
    <p:sldId id="9843" r:id="rId6"/>
    <p:sldId id="285" r:id="rId7"/>
    <p:sldId id="2095" r:id="rId8"/>
    <p:sldId id="9829" r:id="rId9"/>
    <p:sldId id="9835" r:id="rId10"/>
    <p:sldId id="9830" r:id="rId11"/>
    <p:sldId id="9853" r:id="rId12"/>
    <p:sldId id="9831" r:id="rId13"/>
    <p:sldId id="462" r:id="rId14"/>
    <p:sldId id="6551" r:id="rId15"/>
    <p:sldId id="8191" r:id="rId16"/>
    <p:sldId id="2850" r:id="rId17"/>
    <p:sldId id="3866" r:id="rId18"/>
    <p:sldId id="3867" r:id="rId19"/>
    <p:sldId id="267" r:id="rId20"/>
    <p:sldId id="9043" r:id="rId21"/>
    <p:sldId id="4645" r:id="rId22"/>
    <p:sldId id="9035" r:id="rId23"/>
    <p:sldId id="537" r:id="rId24"/>
    <p:sldId id="2874" r:id="rId25"/>
    <p:sldId id="9859" r:id="rId26"/>
    <p:sldId id="9860" r:id="rId27"/>
    <p:sldId id="9844" r:id="rId28"/>
    <p:sldId id="9856" r:id="rId29"/>
    <p:sldId id="9857" r:id="rId30"/>
    <p:sldId id="9858" r:id="rId31"/>
    <p:sldId id="6635" r:id="rId32"/>
    <p:sldId id="9849" r:id="rId33"/>
    <p:sldId id="371" r:id="rId34"/>
    <p:sldId id="9833" r:id="rId35"/>
    <p:sldId id="6533" r:id="rId36"/>
    <p:sldId id="8695" r:id="rId37"/>
    <p:sldId id="288" r:id="rId38"/>
    <p:sldId id="9834" r:id="rId39"/>
  </p:sldIdLst>
  <p:sldSz cx="12192000" cy="6858000"/>
  <p:notesSz cx="7315200" cy="9601200"/>
  <p:custDataLst>
    <p:tags r:id="rId42"/>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3366CC"/>
    <a:srgbClr val="3366FF"/>
    <a:srgbClr val="3399FF"/>
    <a:srgbClr val="0066FF"/>
    <a:srgbClr val="333399"/>
    <a:srgbClr val="003399"/>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2C14F-DE21-48C7-B4B1-D30DD25E0359}" v="1" dt="2023-06-04T15:42:41.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3" autoAdjust="0"/>
    <p:restoredTop sz="96208" autoAdjust="0"/>
  </p:normalViewPr>
  <p:slideViewPr>
    <p:cSldViewPr>
      <p:cViewPr>
        <p:scale>
          <a:sx n="90" d="100"/>
          <a:sy n="90" d="100"/>
        </p:scale>
        <p:origin x="774" y="31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34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1A32C14F-DE21-48C7-B4B1-D30DD25E0359}"/>
    <pc:docChg chg="custSel addSld modSld sldOrd modHandout">
      <pc:chgData name="Jim McGowan" userId="e2c7446dd3aca506" providerId="LiveId" clId="{1A32C14F-DE21-48C7-B4B1-D30DD25E0359}" dt="2023-06-04T15:43:31.250" v="35"/>
      <pc:docMkLst>
        <pc:docMk/>
      </pc:docMkLst>
      <pc:sldChg chg="modSp mod">
        <pc:chgData name="Jim McGowan" userId="e2c7446dd3aca506" providerId="LiveId" clId="{1A32C14F-DE21-48C7-B4B1-D30DD25E0359}" dt="2023-06-04T15:21:21.050" v="14" actId="207"/>
        <pc:sldMkLst>
          <pc:docMk/>
          <pc:sldMk cId="335930894" sldId="9848"/>
        </pc:sldMkLst>
        <pc:spChg chg="mod">
          <ac:chgData name="Jim McGowan" userId="e2c7446dd3aca506" providerId="LiveId" clId="{1A32C14F-DE21-48C7-B4B1-D30DD25E0359}" dt="2023-06-04T15:21:21.050" v="14" actId="207"/>
          <ac:spMkLst>
            <pc:docMk/>
            <pc:sldMk cId="335930894" sldId="9848"/>
            <ac:spMk id="134147" creationId="{00000000-0000-0000-0000-000000000000}"/>
          </ac:spMkLst>
        </pc:spChg>
      </pc:sldChg>
      <pc:sldChg chg="addSp modSp new mod ord">
        <pc:chgData name="Jim McGowan" userId="e2c7446dd3aca506" providerId="LiveId" clId="{1A32C14F-DE21-48C7-B4B1-D30DD25E0359}" dt="2023-06-04T15:43:31.250" v="35"/>
        <pc:sldMkLst>
          <pc:docMk/>
          <pc:sldMk cId="2079262056" sldId="9861"/>
        </pc:sldMkLst>
        <pc:spChg chg="add mod">
          <ac:chgData name="Jim McGowan" userId="e2c7446dd3aca506" providerId="LiveId" clId="{1A32C14F-DE21-48C7-B4B1-D30DD25E0359}" dt="2023-06-04T15:43:12.689" v="33" actId="12789"/>
          <ac:spMkLst>
            <pc:docMk/>
            <pc:sldMk cId="2079262056" sldId="9861"/>
            <ac:spMk id="2" creationId="{BAD63BE7-C5A8-2490-A728-DEDAA3EEDA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AAE025-F79B-D980-D6D8-08AA4A259FD0}"/>
              </a:ext>
            </a:extLst>
          </p:cNvPr>
          <p:cNvSpPr>
            <a:spLocks noGrp="1" noChangeArrowheads="1"/>
          </p:cNvSpPr>
          <p:nvPr>
            <p:ph type="sldNum" sz="quarter" idx="3"/>
          </p:nvPr>
        </p:nvSpPr>
        <p:spPr bwMode="auto">
          <a:xfrm>
            <a:off x="3901441" y="9018505"/>
            <a:ext cx="3413760" cy="502685"/>
          </a:xfrm>
          <a:prstGeom prst="rect">
            <a:avLst/>
          </a:prstGeom>
          <a:noFill/>
          <a:ln w="9525">
            <a:noFill/>
            <a:miter lim="800000"/>
            <a:headEnd/>
            <a:tailEnd/>
          </a:ln>
        </p:spPr>
        <p:txBody>
          <a:bodyPr vert="horz" wrap="square" lIns="102953" tIns="51478" rIns="102953" bIns="51478" numCol="1" anchor="b" anchorCtr="0" compatLnSpc="1">
            <a:prstTxWarp prst="textNoShape">
              <a:avLst/>
            </a:prstTxWarp>
          </a:bodyPr>
          <a:lstStyle>
            <a:lvl1pPr algn="r" defTabSz="972087">
              <a:defRPr sz="15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7" name="Rectangle 4">
            <a:extLst>
              <a:ext uri="{FF2B5EF4-FFF2-40B4-BE49-F238E27FC236}">
                <a16:creationId xmlns:a16="http://schemas.microsoft.com/office/drawing/2014/main" id="{96BE0F7B-497B-F23F-240C-FD382E68CDF6}"/>
              </a:ext>
            </a:extLst>
          </p:cNvPr>
          <p:cNvSpPr>
            <a:spLocks noGrp="1" noChangeArrowheads="1"/>
          </p:cNvSpPr>
          <p:nvPr>
            <p:ph type="ftr" sz="quarter" idx="2"/>
          </p:nvPr>
        </p:nvSpPr>
        <p:spPr bwMode="auto">
          <a:xfrm>
            <a:off x="0" y="8976066"/>
            <a:ext cx="3413760" cy="545124"/>
          </a:xfrm>
          <a:prstGeom prst="rect">
            <a:avLst/>
          </a:prstGeom>
          <a:noFill/>
          <a:ln w="9525">
            <a:noFill/>
            <a:miter lim="800000"/>
            <a:headEnd/>
            <a:tailEnd/>
          </a:ln>
        </p:spPr>
        <p:txBody>
          <a:bodyPr vert="horz" wrap="square" lIns="113957" tIns="56981" rIns="113957" bIns="56981" numCol="1" anchor="b" anchorCtr="0" compatLnSpc="1">
            <a:prstTxWarp prst="textNoShape">
              <a:avLst/>
            </a:prstTxWarp>
          </a:bodyPr>
          <a:lstStyle>
            <a:lvl1pPr defTabSz="1077620" eaLnBrk="1" hangingPunct="1">
              <a:defRPr sz="17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8" name="Header Placeholder 1">
            <a:extLst>
              <a:ext uri="{FF2B5EF4-FFF2-40B4-BE49-F238E27FC236}">
                <a16:creationId xmlns:a16="http://schemas.microsoft.com/office/drawing/2014/main" id="{AAB6E4B6-5EA3-5C2B-84EE-FA51B1A3E3A3}"/>
              </a:ext>
            </a:extLst>
          </p:cNvPr>
          <p:cNvSpPr>
            <a:spLocks noGrp="1"/>
          </p:cNvSpPr>
          <p:nvPr>
            <p:ph type="hdr" sz="quarter"/>
          </p:nvPr>
        </p:nvSpPr>
        <p:spPr>
          <a:xfrm>
            <a:off x="1505228" y="126426"/>
            <a:ext cx="4362172" cy="833695"/>
          </a:xfrm>
          <a:prstGeom prst="rect">
            <a:avLst/>
          </a:prstGeom>
        </p:spPr>
        <p:txBody>
          <a:bodyPr vert="horz" lIns="124995" tIns="62497" rIns="124995" bIns="62497"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1 Thessalonians 029 – 5v23-28  </a:t>
            </a:r>
          </a:p>
          <a:p>
            <a:pPr>
              <a:defRPr/>
            </a:pPr>
            <a:r>
              <a:rPr lang="en-US" sz="1700" dirty="0"/>
              <a:t>06-11-2023</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2E49868-2573-475A-8413-D96967CA2DCE}" type="datetimeFigureOut">
              <a:rPr lang="en-US" smtClean="0"/>
              <a:t>6/10/2023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0E7F31C-C88B-4A9A-92AC-2711558A100B}" type="slidenum">
              <a:rPr lang="en-US" smtClean="0"/>
              <a:t>‹#›</a:t>
            </a:fld>
            <a:endParaRPr lang="en-US"/>
          </a:p>
        </p:txBody>
      </p:sp>
    </p:spTree>
    <p:extLst>
      <p:ext uri="{BB962C8B-B14F-4D97-AF65-F5344CB8AC3E}">
        <p14:creationId xmlns:p14="http://schemas.microsoft.com/office/powerpoint/2010/main" val="143390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BD3E3B-3F01-71A8-A32C-3CA6DA60DCA9}"/>
              </a:ext>
            </a:extLst>
          </p:cNvPr>
          <p:cNvGrpSpPr>
            <a:grpSpLocks/>
          </p:cNvGrpSpPr>
          <p:nvPr/>
        </p:nvGrpSpPr>
        <p:grpSpPr bwMode="auto">
          <a:xfrm>
            <a:off x="0" y="0"/>
            <a:ext cx="1447800" cy="6854825"/>
            <a:chOff x="0" y="0"/>
            <a:chExt cx="684" cy="4318"/>
          </a:xfrm>
        </p:grpSpPr>
        <p:sp>
          <p:nvSpPr>
            <p:cNvPr id="5" name="Rectangle 3">
              <a:extLst>
                <a:ext uri="{FF2B5EF4-FFF2-40B4-BE49-F238E27FC236}">
                  <a16:creationId xmlns:a16="http://schemas.microsoft.com/office/drawing/2014/main" id="{749A45BB-C457-F6D8-3594-71547BEBF7A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26E55BBB-2F69-27CF-9FF4-30BDC62E9072}"/>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9C1DFFA4-FAAE-5944-9B2C-5D29AAA9CEF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E55F635-D077-4E6A-8913-8888E88BFFA9}"/>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83D3EEF0-45E4-8969-D77C-E16C2D95559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CE328EC4-8F89-DD2C-2FE9-E508C38C4980}"/>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8BE09188-5390-EAF6-57B9-C2415A51364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A0445F5C-0750-EFA3-4200-2D94A5E4A32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ADCEDFE4-2E1C-3D89-CC79-918FB9FF050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790EA320-70BC-F23E-849E-AE481F1D2837}"/>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6CA6D4BF-D8C1-ED65-08AE-3121782C3DF0}"/>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F0BE34C5-0E8B-9DE7-1468-D54957223823}"/>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2BB11FB3-6139-1A10-C8B1-FAD725CBF201}"/>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0A652A6F-8369-0431-F82F-0AC3A3D4B5D1}"/>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E569F5F3-ECCB-BDA9-DE57-7AF5C2548C87}"/>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2B0FA4D3-913B-CDA0-C007-729D0A937ABA}"/>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3A7C69FB-17FA-E555-0C8B-73659917943C}"/>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376A8028-39E1-277B-C809-42111C36A81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1271234A-93C0-071C-4EDA-CFE20E25852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7F6F3685-DC1F-7EF6-9F9B-915E90745E06}"/>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56B1DB56-1812-C55A-F6BE-7C7992EA168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8B389011-A0A9-F550-CC60-41EAC850FA05}"/>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AE53A26-1F16-A696-4D10-3F8C820DE85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0CCCF225-AEE1-3129-CDA0-10888B611BC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A115FB83-9698-357F-9DAC-D4350112AAD7}"/>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A8D9E61C-DE7B-4FAF-ABA4-5C4AD471DD75}"/>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0A09BCA-F748-2D99-F54F-FE66FB7E615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89CA1EF7-280A-F850-8404-94C903FA4250}"/>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E904D2B4-5FE2-880B-878C-7A7B9DEF9F82}"/>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80282C76-9D0D-6431-185D-CBB9F479A4E8}"/>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53EDA3DA-F524-3675-8B8D-DEE4CD9BD548}"/>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3894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3894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F991F424-C427-B59A-BE7F-5A6F2FBFAAC8}"/>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F9A501D-C645-ED4C-1F7A-AE47E4CC782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65FC91F7-0537-DC0D-0A84-3ECE3A5F461E}"/>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8DD11C9-9D93-433D-92D4-D7F971B2E0EC}" type="slidenum">
              <a:rPr lang="en-US" altLang="en-US"/>
              <a:pPr>
                <a:defRPr/>
              </a:pPr>
              <a:t>‹#›</a:t>
            </a:fld>
            <a:endParaRPr lang="en-US" altLang="en-US"/>
          </a:p>
        </p:txBody>
      </p:sp>
    </p:spTree>
    <p:extLst>
      <p:ext uri="{BB962C8B-B14F-4D97-AF65-F5344CB8AC3E}">
        <p14:creationId xmlns:p14="http://schemas.microsoft.com/office/powerpoint/2010/main" val="6787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FFE69FE-4E88-4964-81C6-3AAF7914F2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21ECABFE-E5EF-B2AA-0E9D-3C32A91AD6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482993-8BFD-96CF-EEB2-36A72577A554}"/>
              </a:ext>
            </a:extLst>
          </p:cNvPr>
          <p:cNvSpPr>
            <a:spLocks noGrp="1" noChangeArrowheads="1"/>
          </p:cNvSpPr>
          <p:nvPr>
            <p:ph type="sldNum" sz="quarter" idx="12"/>
          </p:nvPr>
        </p:nvSpPr>
        <p:spPr/>
        <p:txBody>
          <a:bodyPr/>
          <a:lstStyle>
            <a:lvl1pPr>
              <a:defRPr smtClean="0"/>
            </a:lvl1pPr>
          </a:lstStyle>
          <a:p>
            <a:pPr>
              <a:defRPr/>
            </a:pPr>
            <a:fld id="{B68E3B8E-5B4B-47EC-ABA3-AFB2C55B035D}" type="slidenum">
              <a:rPr lang="en-US" altLang="en-US"/>
              <a:pPr>
                <a:defRPr/>
              </a:pPr>
              <a:t>‹#›</a:t>
            </a:fld>
            <a:endParaRPr lang="en-US" altLang="en-US"/>
          </a:p>
        </p:txBody>
      </p:sp>
    </p:spTree>
    <p:extLst>
      <p:ext uri="{BB962C8B-B14F-4D97-AF65-F5344CB8AC3E}">
        <p14:creationId xmlns:p14="http://schemas.microsoft.com/office/powerpoint/2010/main" val="217543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77E2276-340F-FC1C-4E82-5D64F191D5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E6817BE-7DE2-CE82-D8A7-9C6491C4DBD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223E12C-DEA5-5E67-97A2-CC0A0D93DD03}"/>
              </a:ext>
            </a:extLst>
          </p:cNvPr>
          <p:cNvSpPr>
            <a:spLocks noGrp="1" noChangeArrowheads="1"/>
          </p:cNvSpPr>
          <p:nvPr>
            <p:ph type="sldNum" sz="quarter" idx="12"/>
          </p:nvPr>
        </p:nvSpPr>
        <p:spPr/>
        <p:txBody>
          <a:bodyPr/>
          <a:lstStyle>
            <a:lvl1pPr>
              <a:defRPr smtClean="0"/>
            </a:lvl1pPr>
          </a:lstStyle>
          <a:p>
            <a:pPr>
              <a:defRPr/>
            </a:pPr>
            <a:fld id="{097DF588-C10E-41FF-B296-E6932DE3291F}" type="slidenum">
              <a:rPr lang="en-US" altLang="en-US"/>
              <a:pPr>
                <a:defRPr/>
              </a:pPr>
              <a:t>‹#›</a:t>
            </a:fld>
            <a:endParaRPr lang="en-US" altLang="en-US"/>
          </a:p>
        </p:txBody>
      </p:sp>
    </p:spTree>
    <p:extLst>
      <p:ext uri="{BB962C8B-B14F-4D97-AF65-F5344CB8AC3E}">
        <p14:creationId xmlns:p14="http://schemas.microsoft.com/office/powerpoint/2010/main" val="24872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29598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184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3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65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6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349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382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67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937EF32-3A73-9E49-F8D3-769DEEA4CD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66D13BAB-CCC8-9908-0E69-4E65EF742A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B896BD1-1021-301F-9518-E7A85D1A5FAF}"/>
              </a:ext>
            </a:extLst>
          </p:cNvPr>
          <p:cNvSpPr>
            <a:spLocks noGrp="1" noChangeArrowheads="1"/>
          </p:cNvSpPr>
          <p:nvPr>
            <p:ph type="sldNum" sz="quarter" idx="12"/>
          </p:nvPr>
        </p:nvSpPr>
        <p:spPr/>
        <p:txBody>
          <a:bodyPr/>
          <a:lstStyle>
            <a:lvl1pPr>
              <a:defRPr smtClean="0"/>
            </a:lvl1pPr>
          </a:lstStyle>
          <a:p>
            <a:pPr>
              <a:defRPr/>
            </a:pPr>
            <a:fld id="{C07200EB-991A-4FE1-91DB-C9F6DE8B1E46}" type="slidenum">
              <a:rPr lang="en-US" altLang="en-US"/>
              <a:pPr>
                <a:defRPr/>
              </a:pPr>
              <a:t>‹#›</a:t>
            </a:fld>
            <a:endParaRPr lang="en-US" altLang="en-US"/>
          </a:p>
        </p:txBody>
      </p:sp>
    </p:spTree>
    <p:extLst>
      <p:ext uri="{BB962C8B-B14F-4D97-AF65-F5344CB8AC3E}">
        <p14:creationId xmlns:p14="http://schemas.microsoft.com/office/powerpoint/2010/main" val="39366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72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43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123880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6/10/2023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992996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324373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5A5938FD-2961-40A1-9240-A5FCE60BF95F}" type="datetimeFigureOut">
              <a:rPr lang="en-US"/>
              <a:pPr>
                <a:defRPr/>
              </a:pPr>
              <a:t>6/10/2023</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3907D27-D9A1-4D6E-A656-63AB2CC20788}" type="slidenum">
              <a:rPr lang="en-US" altLang="en-US"/>
              <a:pPr>
                <a:defRPr/>
              </a:pPr>
              <a:t>‹#›</a:t>
            </a:fld>
            <a:endParaRPr lang="en-US" altLang="en-US"/>
          </a:p>
        </p:txBody>
      </p:sp>
    </p:spTree>
    <p:extLst>
      <p:ext uri="{BB962C8B-B14F-4D97-AF65-F5344CB8AC3E}">
        <p14:creationId xmlns:p14="http://schemas.microsoft.com/office/powerpoint/2010/main" val="2081670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97783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235A3-BD51-1D0D-6A40-B4EE136F3D7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7EB1D6E-ACB1-9323-44A7-5F03367CA35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E5D8DE6C-B1E9-5CDC-5121-025F8CAAEF50}"/>
              </a:ext>
            </a:extLst>
          </p:cNvPr>
          <p:cNvSpPr>
            <a:spLocks noGrp="1" noChangeArrowheads="1"/>
          </p:cNvSpPr>
          <p:nvPr>
            <p:ph type="sldNum" sz="quarter" idx="12"/>
          </p:nvPr>
        </p:nvSpPr>
        <p:spPr/>
        <p:txBody>
          <a:bodyPr/>
          <a:lstStyle>
            <a:lvl1pPr>
              <a:defRPr smtClean="0"/>
            </a:lvl1pPr>
          </a:lstStyle>
          <a:p>
            <a:pPr>
              <a:defRPr/>
            </a:pPr>
            <a:fld id="{D27244FE-3536-43D2-B673-EDB4061C6948}" type="slidenum">
              <a:rPr lang="en-US" altLang="en-US"/>
              <a:pPr>
                <a:defRPr/>
              </a:pPr>
              <a:t>‹#›</a:t>
            </a:fld>
            <a:endParaRPr lang="en-US" altLang="en-US"/>
          </a:p>
        </p:txBody>
      </p:sp>
    </p:spTree>
    <p:extLst>
      <p:ext uri="{BB962C8B-B14F-4D97-AF65-F5344CB8AC3E}">
        <p14:creationId xmlns:p14="http://schemas.microsoft.com/office/powerpoint/2010/main" val="68634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2F70D892-2506-5E33-0376-D02C52F5229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0F157F0-DFFA-FE53-A99B-F9D245B8575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FFA34E0-AAB2-8AD3-8695-0580B6F9D2F0}"/>
              </a:ext>
            </a:extLst>
          </p:cNvPr>
          <p:cNvSpPr>
            <a:spLocks noGrp="1" noChangeArrowheads="1"/>
          </p:cNvSpPr>
          <p:nvPr>
            <p:ph type="sldNum" sz="quarter" idx="12"/>
          </p:nvPr>
        </p:nvSpPr>
        <p:spPr/>
        <p:txBody>
          <a:bodyPr/>
          <a:lstStyle>
            <a:lvl1pPr>
              <a:defRPr smtClean="0"/>
            </a:lvl1pPr>
          </a:lstStyle>
          <a:p>
            <a:pPr>
              <a:defRPr/>
            </a:pPr>
            <a:fld id="{790E2EA2-9CE6-4C73-B271-57490F731DCA}" type="slidenum">
              <a:rPr lang="en-US" altLang="en-US"/>
              <a:pPr>
                <a:defRPr/>
              </a:pPr>
              <a:t>‹#›</a:t>
            </a:fld>
            <a:endParaRPr lang="en-US" altLang="en-US"/>
          </a:p>
        </p:txBody>
      </p:sp>
    </p:spTree>
    <p:extLst>
      <p:ext uri="{BB962C8B-B14F-4D97-AF65-F5344CB8AC3E}">
        <p14:creationId xmlns:p14="http://schemas.microsoft.com/office/powerpoint/2010/main" val="22413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4A56C7CA-64A8-D8AB-8C56-7B59A47FA32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DAC97FC5-7DE4-4504-4379-D095F0A3240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E0EA6888-75FB-407B-E137-7C0DA57838B5}"/>
              </a:ext>
            </a:extLst>
          </p:cNvPr>
          <p:cNvSpPr>
            <a:spLocks noGrp="1" noChangeArrowheads="1"/>
          </p:cNvSpPr>
          <p:nvPr>
            <p:ph type="sldNum" sz="quarter" idx="12"/>
          </p:nvPr>
        </p:nvSpPr>
        <p:spPr/>
        <p:txBody>
          <a:bodyPr/>
          <a:lstStyle>
            <a:lvl1pPr>
              <a:defRPr smtClean="0"/>
            </a:lvl1pPr>
          </a:lstStyle>
          <a:p>
            <a:pPr>
              <a:defRPr/>
            </a:pPr>
            <a:fld id="{E668F61C-35DC-4B79-9FA1-3558FF7CE09B}" type="slidenum">
              <a:rPr lang="en-US" altLang="en-US"/>
              <a:pPr>
                <a:defRPr/>
              </a:pPr>
              <a:t>‹#›</a:t>
            </a:fld>
            <a:endParaRPr lang="en-US" altLang="en-US"/>
          </a:p>
        </p:txBody>
      </p:sp>
    </p:spTree>
    <p:extLst>
      <p:ext uri="{BB962C8B-B14F-4D97-AF65-F5344CB8AC3E}">
        <p14:creationId xmlns:p14="http://schemas.microsoft.com/office/powerpoint/2010/main" val="2118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1DD59262-0348-DB43-7E7B-92C258FB255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DC22EFCA-0ADF-73AB-718F-D6C4756242E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69623EC-8E66-C2A1-C82E-50446D4197C9}"/>
              </a:ext>
            </a:extLst>
          </p:cNvPr>
          <p:cNvSpPr>
            <a:spLocks noGrp="1" noChangeArrowheads="1"/>
          </p:cNvSpPr>
          <p:nvPr>
            <p:ph type="sldNum" sz="quarter" idx="12"/>
          </p:nvPr>
        </p:nvSpPr>
        <p:spPr/>
        <p:txBody>
          <a:bodyPr/>
          <a:lstStyle>
            <a:lvl1pPr>
              <a:defRPr smtClean="0"/>
            </a:lvl1pPr>
          </a:lstStyle>
          <a:p>
            <a:pPr>
              <a:defRPr/>
            </a:pPr>
            <a:fld id="{9E6B5554-FA75-4E86-A13A-CDAF27C31F27}" type="slidenum">
              <a:rPr lang="en-US" altLang="en-US"/>
              <a:pPr>
                <a:defRPr/>
              </a:pPr>
              <a:t>‹#›</a:t>
            </a:fld>
            <a:endParaRPr lang="en-US" altLang="en-US"/>
          </a:p>
        </p:txBody>
      </p:sp>
    </p:spTree>
    <p:extLst>
      <p:ext uri="{BB962C8B-B14F-4D97-AF65-F5344CB8AC3E}">
        <p14:creationId xmlns:p14="http://schemas.microsoft.com/office/powerpoint/2010/main" val="949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8086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7BBBC5D-39C0-E83A-5F26-88A169227C2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3F80C0-AA45-72F0-A4B7-DCADBFCA120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D097DFC1-5EF0-A826-3C29-6B3F7C405E72}"/>
              </a:ext>
            </a:extLst>
          </p:cNvPr>
          <p:cNvSpPr>
            <a:spLocks noGrp="1" noChangeArrowheads="1"/>
          </p:cNvSpPr>
          <p:nvPr>
            <p:ph type="sldNum" sz="quarter" idx="12"/>
          </p:nvPr>
        </p:nvSpPr>
        <p:spPr/>
        <p:txBody>
          <a:bodyPr/>
          <a:lstStyle>
            <a:lvl1pPr>
              <a:defRPr smtClean="0"/>
            </a:lvl1pPr>
          </a:lstStyle>
          <a:p>
            <a:pPr>
              <a:defRPr/>
            </a:pPr>
            <a:fld id="{632669C9-D97E-449C-B1B0-CABC96403C34}" type="slidenum">
              <a:rPr lang="en-US" altLang="en-US"/>
              <a:pPr>
                <a:defRPr/>
              </a:pPr>
              <a:t>‹#›</a:t>
            </a:fld>
            <a:endParaRPr lang="en-US" altLang="en-US"/>
          </a:p>
        </p:txBody>
      </p:sp>
    </p:spTree>
    <p:extLst>
      <p:ext uri="{BB962C8B-B14F-4D97-AF65-F5344CB8AC3E}">
        <p14:creationId xmlns:p14="http://schemas.microsoft.com/office/powerpoint/2010/main" val="30837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5796B415-E482-0ABA-87A0-CF66D88174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08D26D7-8F88-895C-B231-C63EC1D0670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4FDBDD0-D3A8-D202-0F4C-75688DA285CE}"/>
              </a:ext>
            </a:extLst>
          </p:cNvPr>
          <p:cNvSpPr>
            <a:spLocks noGrp="1" noChangeArrowheads="1"/>
          </p:cNvSpPr>
          <p:nvPr>
            <p:ph type="sldNum" sz="quarter" idx="12"/>
          </p:nvPr>
        </p:nvSpPr>
        <p:spPr/>
        <p:txBody>
          <a:bodyPr/>
          <a:lstStyle>
            <a:lvl1pPr>
              <a:defRPr smtClean="0"/>
            </a:lvl1pPr>
          </a:lstStyle>
          <a:p>
            <a:pPr>
              <a:defRPr/>
            </a:pPr>
            <a:fld id="{95F2AD91-684D-4D77-AE4F-2CFFE84A6A71}" type="slidenum">
              <a:rPr lang="en-US" altLang="en-US"/>
              <a:pPr>
                <a:defRPr/>
              </a:pPr>
              <a:t>‹#›</a:t>
            </a:fld>
            <a:endParaRPr lang="en-US" altLang="en-US"/>
          </a:p>
        </p:txBody>
      </p:sp>
    </p:spTree>
    <p:extLst>
      <p:ext uri="{BB962C8B-B14F-4D97-AF65-F5344CB8AC3E}">
        <p14:creationId xmlns:p14="http://schemas.microsoft.com/office/powerpoint/2010/main" val="149991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98F0CD2-8E28-0196-2B26-040A583C6489}"/>
              </a:ext>
            </a:extLst>
          </p:cNvPr>
          <p:cNvGrpSpPr>
            <a:grpSpLocks/>
          </p:cNvGrpSpPr>
          <p:nvPr/>
        </p:nvGrpSpPr>
        <p:grpSpPr bwMode="auto">
          <a:xfrm>
            <a:off x="0" y="0"/>
            <a:ext cx="1447800" cy="6854825"/>
            <a:chOff x="0" y="0"/>
            <a:chExt cx="684" cy="4318"/>
          </a:xfrm>
        </p:grpSpPr>
        <p:sp>
          <p:nvSpPr>
            <p:cNvPr id="37891" name="Rectangle 3">
              <a:extLst>
                <a:ext uri="{FF2B5EF4-FFF2-40B4-BE49-F238E27FC236}">
                  <a16:creationId xmlns:a16="http://schemas.microsoft.com/office/drawing/2014/main" id="{BB28B39A-E552-3243-F67E-DA18870268C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FCB39ADA-4387-5DD4-28D3-9480AB72F3D7}"/>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8B0C6602-F639-5FF2-13F4-62EAD51D1696}"/>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03D73D7-C1C9-1F9F-9156-897E51A52E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984B52C-C345-1619-72BA-35241F7FF4A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FC40FBFC-9328-2626-2A2A-843732ADD5EC}"/>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7E796C2-EC83-41DF-32FE-84200B6E8EE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FC65B5C8-ADB8-A9DF-EB80-09996DBE7228}"/>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DBAF225-8136-E87B-5E24-DCDE94C1298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5BC7E8EF-8C04-A673-7ED5-22EA9BA090D7}"/>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575602DD-0195-2369-8B20-1FD7CB5DD90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55A6B12-CEA4-7A4B-B26B-C37BD9D490E2}"/>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C5B6AD59-D9AD-A619-2310-146068F4F69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8DF078F1-3624-65E0-F813-01653BA1FBF5}"/>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E7FFD1C5-5065-2213-A7B8-F31B102BF8B3}"/>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474C445E-6488-B759-B05E-A0A0748DF76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8FC28E01-3CA8-64CF-53B6-1D77F3C8DD8B}"/>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B2EF0E4F-38F2-2617-D353-7A8B3F4B0E7A}"/>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69CD4C2E-0864-CB18-2D98-6CE2A0B3E97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E4414374-1987-AEB8-AC5F-39138DB4EEF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87D23D71-082D-405F-8DFB-580E202116B8}"/>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30E38449-3B1A-762A-2A09-87BD60464194}"/>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12C6C5D3-B6BA-69C8-1A1D-D1448CF1581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FFF76EB3-BCEA-B27F-CFF0-C9C8FC7236E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2F758DF3-4D4C-0233-EF2C-D41F3FC477C9}"/>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B1A45B67-BE29-966A-BA20-798AEE868A1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26C85B8-E762-C0D3-8900-C8552716E4B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16A85AA8-9E00-93D6-4CA4-056F304D84D3}"/>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FC4DA4F8-F364-FC0A-66C6-A42931313429}"/>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7534B785-AB1C-68C7-47CA-274FC621DEB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C6A67BE9-9829-C337-9ED4-C84175EF393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422AEB7-F477-5522-3120-A38F7B0705E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37923" name="Rectangle 35">
            <a:extLst>
              <a:ext uri="{FF2B5EF4-FFF2-40B4-BE49-F238E27FC236}">
                <a16:creationId xmlns:a16="http://schemas.microsoft.com/office/drawing/2014/main" id="{7576B130-125F-A0FC-67DD-9C3B36684BD0}"/>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37924" name="Rectangle 36">
            <a:extLst>
              <a:ext uri="{FF2B5EF4-FFF2-40B4-BE49-F238E27FC236}">
                <a16:creationId xmlns:a16="http://schemas.microsoft.com/office/drawing/2014/main" id="{AF845C94-12CA-E9B2-4CAF-C37AF5A423D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37925" name="Rectangle 37">
            <a:extLst>
              <a:ext uri="{FF2B5EF4-FFF2-40B4-BE49-F238E27FC236}">
                <a16:creationId xmlns:a16="http://schemas.microsoft.com/office/drawing/2014/main" id="{65C1B6AF-2BB9-6F77-3A5B-ED41E3F9E63F}"/>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65A036BE-C698-4817-B8F4-7690D465CCD6}" type="slidenum">
              <a:rPr lang="en-US" altLang="en-US" smtClean="0"/>
              <a:pPr>
                <a:defRPr/>
              </a:pPr>
              <a:t>‹#›</a:t>
            </a:fld>
            <a:endParaRPr lang="en-US" altLang="en-US" dirty="0"/>
          </a:p>
        </p:txBody>
      </p:sp>
      <p:sp>
        <p:nvSpPr>
          <p:cNvPr id="37926" name="Rectangle 38">
            <a:extLst>
              <a:ext uri="{FF2B5EF4-FFF2-40B4-BE49-F238E27FC236}">
                <a16:creationId xmlns:a16="http://schemas.microsoft.com/office/drawing/2014/main" id="{26638F89-1808-5990-DF77-B55C8ED61663}"/>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44324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1" r:id="rId12"/>
    <p:sldLayoutId id="2147483763" r:id="rId13"/>
    <p:sldLayoutId id="2147483764"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4" name="Picture 3" descr="A picture containing text, nature, cloud&#10;&#10;Description automatically generated">
            <a:extLst>
              <a:ext uri="{FF2B5EF4-FFF2-40B4-BE49-F238E27FC236}">
                <a16:creationId xmlns:a16="http://schemas.microsoft.com/office/drawing/2014/main" id="{8CF67377-A97C-A301-B0CE-6C20FB98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57200"/>
            <a:ext cx="8128000" cy="4572000"/>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525271" cy="2397125"/>
          </a:xfrm>
        </p:spPr>
        <p:txBody>
          <a:bodyPr/>
          <a:lstStyle/>
          <a:p>
            <a:pPr marL="514350" indent="-514350" eaLnBrk="1" hangingPunct="1">
              <a:spcBef>
                <a:spcPts val="0"/>
              </a:spcBef>
              <a:spcAft>
                <a:spcPts val="2400"/>
              </a:spcAft>
              <a:buSzPct val="100000"/>
              <a:buFont typeface="+mj-lt"/>
              <a:buAutoNum type="arabicPeriod"/>
              <a:defRPr/>
            </a:pPr>
            <a:r>
              <a:rPr lang="en-US" dirty="0"/>
              <a:t>Do not quench the Spirit (5:19)</a:t>
            </a:r>
          </a:p>
          <a:p>
            <a:pPr marL="514350" indent="-514350" eaLnBrk="1" hangingPunct="1">
              <a:spcBef>
                <a:spcPts val="0"/>
              </a:spcBef>
              <a:spcAft>
                <a:spcPts val="2400"/>
              </a:spcAft>
              <a:buSzPct val="100000"/>
              <a:buFont typeface="+mj-lt"/>
              <a:buAutoNum type="arabicPeriod"/>
              <a:defRPr/>
            </a:pPr>
            <a:r>
              <a:rPr lang="en-US" dirty="0"/>
              <a:t>Do not despise prophetic utterances (5:20-21)</a:t>
            </a:r>
          </a:p>
          <a:p>
            <a:pPr marL="514350" indent="-514350" eaLnBrk="1" hangingPunct="1">
              <a:spcBef>
                <a:spcPts val="0"/>
              </a:spcBef>
              <a:spcAft>
                <a:spcPts val="2400"/>
              </a:spcAft>
              <a:buSzPct val="100000"/>
              <a:buFont typeface="+mj-lt"/>
              <a:buAutoNum type="arabicPeriod"/>
              <a:defRPr/>
            </a:pPr>
            <a:r>
              <a:rPr lang="en-US" dirty="0"/>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54142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b="1" u="sng" dirty="0">
                <a:solidFill>
                  <a:srgbClr val="FFFFCC"/>
                </a:solidFill>
              </a:rPr>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4274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19B870-DFB4-496F-ADFD-997E2C6829EF}"/>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Isaiah 9:6-7</a:t>
            </a:r>
          </a:p>
          <a:p>
            <a:pPr algn="just">
              <a:spcBef>
                <a:spcPts val="0"/>
              </a:spcBef>
              <a:spcAft>
                <a:spcPts val="1000"/>
              </a:spcAft>
            </a:pPr>
            <a:r>
              <a:rPr lang="en-US" sz="3400" baseline="30000" dirty="0">
                <a:latin typeface="Calibri" panose="020F0502020204030204" pitchFamily="34" charset="0"/>
                <a:cs typeface="Calibri" panose="020F0502020204030204" pitchFamily="34" charset="0"/>
              </a:rPr>
              <a:t>6 “</a:t>
            </a:r>
            <a:r>
              <a:rPr lang="en-US" sz="3400" dirty="0">
                <a:effectLst>
                  <a:outerShdw blurRad="38100" dist="38100" dir="2700000" algn="tl">
                    <a:srgbClr val="000000"/>
                  </a:outerShdw>
                </a:effectLst>
                <a:latin typeface="Calibri" panose="020F0502020204030204" pitchFamily="34" charset="0"/>
                <a:cs typeface="Calibri" panose="020F0502020204030204" pitchFamily="34" charset="0"/>
              </a:rPr>
              <a:t>For a child will be born to us, a son will be given to us; And the government will rest on His shoulders</a:t>
            </a:r>
            <a:r>
              <a:rPr lang="en-US" sz="3400"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outerShdw>
                </a:effectLst>
                <a:latin typeface="Calibri" panose="020F0502020204030204" pitchFamily="34" charset="0"/>
                <a:cs typeface="Calibri" panose="020F0502020204030204" pitchFamily="34" charset="0"/>
              </a:rPr>
              <a:t>And His name will be called Wonderful Counselor, Mighty God, Eternal Father, </a:t>
            </a:r>
            <a:r>
              <a:rPr lang="en-US" sz="34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Prince of Peace</a:t>
            </a:r>
            <a:r>
              <a:rPr lang="en-US" sz="3400" dirty="0">
                <a:effectLst>
                  <a:outerShdw blurRad="38100" dist="38100" dir="2700000" algn="tl">
                    <a:srgbClr val="000000"/>
                  </a:outerShdw>
                </a:effectLst>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7</a:t>
            </a:r>
            <a:r>
              <a:rPr lang="en-US" sz="3400" dirty="0">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There will be no end to the increase of His government or of peace, </a:t>
            </a:r>
            <a:r>
              <a:rPr lang="en-US" sz="3400" dirty="0">
                <a:effectLst>
                  <a:outerShdw blurRad="38100" dist="38100" dir="2700000" algn="tl">
                    <a:srgbClr val="000000"/>
                  </a:outerShdw>
                </a:effectLst>
                <a:latin typeface="Calibri" panose="020F0502020204030204" pitchFamily="34" charset="0"/>
                <a:cs typeface="Calibri" panose="020F0502020204030204" pitchFamily="34" charset="0"/>
              </a:rPr>
              <a:t>The zeal of the Lord of hosts will accomplish this. On the throne of David and over his kingdom, To establish it and to uphold it with justice and righteousness From then on and forevermore.”</a:t>
            </a:r>
          </a:p>
        </p:txBody>
      </p:sp>
    </p:spTree>
    <p:extLst>
      <p:ext uri="{BB962C8B-B14F-4D97-AF65-F5344CB8AC3E}">
        <p14:creationId xmlns:p14="http://schemas.microsoft.com/office/powerpoint/2010/main" val="4016888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1" hangingPunct="1">
              <a:spcBef>
                <a:spcPts val="0"/>
              </a:spcBef>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2520" y="3078480"/>
            <a:ext cx="2346961" cy="1645920"/>
          </a:xfrm>
          <a:prstGeom prst="rect">
            <a:avLst/>
          </a:prstGeom>
        </p:spPr>
      </p:pic>
    </p:spTree>
    <p:extLst>
      <p:ext uri="{BB962C8B-B14F-4D97-AF65-F5344CB8AC3E}">
        <p14:creationId xmlns:p14="http://schemas.microsoft.com/office/powerpoint/2010/main" val="210043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2113548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316858"/>
          <a:ext cx="10972800" cy="6068219"/>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37744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nchor="ctr"/>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94830">
                <a:tc>
                  <a:txBody>
                    <a:bodyPr/>
                    <a:lstStyle/>
                    <a:p>
                      <a:pPr algn="l"/>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SHEEP AND GOAT</a:t>
                      </a:r>
                    </a:p>
                  </a:txBody>
                  <a:tcPr marT="45717" marB="45717" anchor="ctr">
                    <a:solidFill>
                      <a:schemeClr val="tx2">
                        <a:lumMod val="20000"/>
                        <a:lumOff val="80000"/>
                      </a:schemeClr>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371120">
                <a:tc>
                  <a:txBody>
                    <a:bodyPr/>
                    <a:lstStyle/>
                    <a:p>
                      <a:r>
                        <a:rPr lang="en-US" sz="1800" b="1" dirty="0">
                          <a:latin typeface="Calibri" panose="020F0502020204030204" pitchFamily="34" charset="0"/>
                        </a:rPr>
                        <a:t>SCRIPTURE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Matt 25:31-46</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Ezek 20:33-44</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649461">
                <a:tc>
                  <a:txBody>
                    <a:bodyPr/>
                    <a:lstStyle/>
                    <a:p>
                      <a:r>
                        <a:rPr lang="en-US" sz="1800" b="1" dirty="0">
                          <a:latin typeface="Calibri" panose="020F0502020204030204" pitchFamily="34" charset="0"/>
                        </a:rPr>
                        <a:t>PLACE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Earth, Jerusalem</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Earth, wilderness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927801">
                <a:tc>
                  <a:txBody>
                    <a:bodyPr/>
                    <a:lstStyle/>
                    <a:p>
                      <a:r>
                        <a:rPr lang="en-US" sz="1800" b="1" dirty="0">
                          <a:latin typeface="Calibri" panose="020F0502020204030204" pitchFamily="34" charset="0"/>
                        </a:rPr>
                        <a:t>AUDIENCE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Gentile Tribulation survivors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Jewish Tribulation survivors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649461">
                <a:tc>
                  <a:txBody>
                    <a:bodyPr/>
                    <a:lstStyle/>
                    <a:p>
                      <a:r>
                        <a:rPr lang="en-US" sz="1800" b="1" dirty="0">
                          <a:latin typeface="Calibri" panose="020F0502020204030204" pitchFamily="34" charset="0"/>
                        </a:rPr>
                        <a:t>WHEN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Tribulation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After Tribulation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927801">
                <a:tc>
                  <a:txBody>
                    <a:bodyPr/>
                    <a:lstStyle/>
                    <a:p>
                      <a:r>
                        <a:rPr lang="en-US" sz="1800" b="1" dirty="0">
                          <a:latin typeface="Calibri" panose="020F0502020204030204" pitchFamily="34" charset="0"/>
                        </a:rPr>
                        <a:t>PURPOSE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Saved Gentiles enter kingdom</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Saved Jews enter kingdom</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927801">
                <a:tc>
                  <a:txBody>
                    <a:bodyPr/>
                    <a:lstStyle/>
                    <a:p>
                      <a:r>
                        <a:rPr lang="en-US" sz="1800" b="1" dirty="0">
                          <a:latin typeface="Calibri" panose="020F0502020204030204" pitchFamily="34" charset="0"/>
                        </a:rPr>
                        <a:t>EVALUATION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Treatment of Christ’s brethren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Passing under shepherd’s rod</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1649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15800" cy="6857999"/>
          </a:xfrm>
          <a:prstGeom prst="rect">
            <a:avLst/>
          </a:prstGeom>
        </p:spPr>
      </p:pic>
      <p:sp>
        <p:nvSpPr>
          <p:cNvPr id="134147" name="Rectangle 1"/>
          <p:cNvSpPr>
            <a:spLocks noChangeArrowheads="1"/>
          </p:cNvSpPr>
          <p:nvPr/>
        </p:nvSpPr>
        <p:spPr bwMode="auto">
          <a:xfrm>
            <a:off x="609600" y="0"/>
            <a:ext cx="10972800" cy="4739759"/>
          </a:xfrm>
          <a:prstGeom prst="rect">
            <a:avLst/>
          </a:prstGeom>
          <a:noFill/>
          <a:ln w="28575">
            <a:noFill/>
            <a:miter lim="800000"/>
            <a:headEnd/>
            <a:tailEnd/>
          </a:ln>
        </p:spPr>
        <p:txBody>
          <a:bodyPr wrap="square">
            <a:spAutoFit/>
          </a:bodyPr>
          <a:lstStyle/>
          <a:p>
            <a:pPr algn="ctr" eaLnBrk="1" hangingPunct="1">
              <a:spcAft>
                <a:spcPts val="12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grace of God which was given to me, like a wise master builder I laid a foundation, and another is building on it. But each man must be careful how he builds on it.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 man can lay a foundation other than the one which is laid, which is Jesus Christ.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if any man builds on the foundation with gold, silver, precious stones, wood, hay, straw.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any man’s work which he …</a:t>
            </a:r>
          </a:p>
        </p:txBody>
      </p:sp>
    </p:spTree>
    <p:extLst>
      <p:ext uri="{BB962C8B-B14F-4D97-AF65-F5344CB8AC3E}">
        <p14:creationId xmlns:p14="http://schemas.microsoft.com/office/powerpoint/2010/main" val="221867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85800" y="0"/>
            <a:ext cx="10820400" cy="2523768"/>
          </a:xfrm>
          <a:prstGeom prst="rect">
            <a:avLst/>
          </a:prstGeom>
          <a:noFill/>
          <a:ln w="28575">
            <a:noFill/>
            <a:miter lim="800000"/>
            <a:headEnd/>
            <a:tailEnd/>
          </a:ln>
        </p:spPr>
        <p:txBody>
          <a:bodyPr wrap="square">
            <a:spAutoFit/>
          </a:bodyPr>
          <a:lstStyle/>
          <a:p>
            <a:pPr algn="ctr" eaLnBrk="1" hangingPunct="1">
              <a:spcAft>
                <a:spcPts val="12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.has built on it remains, he will receive a reward.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8660" y="2590800"/>
            <a:ext cx="2554681" cy="2286000"/>
          </a:xfrm>
          <a:prstGeom prst="rect">
            <a:avLst/>
          </a:prstGeom>
          <a:ln>
            <a:solidFill>
              <a:schemeClr val="tx1"/>
            </a:solidFill>
          </a:ln>
        </p:spPr>
      </p:pic>
    </p:spTree>
    <p:extLst>
      <p:ext uri="{BB962C8B-B14F-4D97-AF65-F5344CB8AC3E}">
        <p14:creationId xmlns:p14="http://schemas.microsoft.com/office/powerpoint/2010/main" val="3758541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ECA24E3-0340-63EB-6DA2-01DB70BB0EAD}"/>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Unique Characteristics</a:t>
            </a:r>
          </a:p>
        </p:txBody>
      </p:sp>
      <p:sp>
        <p:nvSpPr>
          <p:cNvPr id="13315" name="Rectangle 3">
            <a:extLst>
              <a:ext uri="{FF2B5EF4-FFF2-40B4-BE49-F238E27FC236}">
                <a16:creationId xmlns:a16="http://schemas.microsoft.com/office/drawing/2014/main" id="{35327161-AA48-330B-9D66-0744D4A8A20A}"/>
              </a:ext>
            </a:extLst>
          </p:cNvPr>
          <p:cNvSpPr>
            <a:spLocks noGrp="1" noChangeArrowheads="1"/>
          </p:cNvSpPr>
          <p:nvPr>
            <p:ph type="body" idx="1"/>
          </p:nvPr>
        </p:nvSpPr>
        <p:spPr>
          <a:xfrm>
            <a:off x="914400" y="1600201"/>
            <a:ext cx="6553200" cy="3352800"/>
          </a:xfrm>
        </p:spPr>
        <p:txBody>
          <a:bodyPr/>
          <a:lstStyle/>
          <a:p>
            <a:pPr algn="just" eaLnBrk="1" hangingPunct="1">
              <a:spcBef>
                <a:spcPts val="0"/>
              </a:spcBef>
              <a:spcAft>
                <a:spcPts val="3600"/>
              </a:spcAft>
              <a:defRPr/>
            </a:pPr>
            <a:r>
              <a:rPr lang="en-US" dirty="0"/>
              <a:t>Every chapter ends with a reference to the Second Advent</a:t>
            </a:r>
          </a:p>
          <a:p>
            <a:pPr algn="just" eaLnBrk="1" hangingPunct="1">
              <a:spcBef>
                <a:spcPts val="0"/>
              </a:spcBef>
              <a:spcAft>
                <a:spcPts val="3600"/>
              </a:spcAft>
              <a:defRPr/>
            </a:pPr>
            <a:r>
              <a:rPr lang="en-US" dirty="0"/>
              <a:t>Small amount of time in between planting of the church and the first letter to the church</a:t>
            </a:r>
          </a:p>
        </p:txBody>
      </p:sp>
      <p:pic>
        <p:nvPicPr>
          <p:cNvPr id="4" name="Picture 3">
            <a:extLst>
              <a:ext uri="{FF2B5EF4-FFF2-40B4-BE49-F238E27FC236}">
                <a16:creationId xmlns:a16="http://schemas.microsoft.com/office/drawing/2014/main" id="{9F9266FB-E0F9-6AB4-4813-3DC53035D38A}"/>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E20F4DD1-EA62-5206-5A2B-D2848B6E9F37}"/>
              </a:ext>
            </a:extLst>
          </p:cNvPr>
          <p:cNvPicPr>
            <a:picLocks noChangeAspect="1"/>
          </p:cNvPicPr>
          <p:nvPr/>
        </p:nvPicPr>
        <p:blipFill>
          <a:blip r:embed="rId3"/>
          <a:stretch>
            <a:fillRect/>
          </a:stretch>
        </p:blipFill>
        <p:spPr>
          <a:xfrm>
            <a:off x="8670061" y="17526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1 Thessalonians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and to wait for His Son from heaven, whom He raised from the dead, that is Jesus, 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rescues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wrath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to come..”</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156585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nvGraphicFramePr>
        <p:xfrm>
          <a:off x="685800" y="1600200"/>
          <a:ext cx="7239000" cy="3566160"/>
        </p:xfrm>
        <a:graphic>
          <a:graphicData uri="http://schemas.openxmlformats.org/drawingml/2006/table">
            <a:tbl>
              <a:tblPr firstRow="1" bandRow="1">
                <a:tableStyleId>{E8B1032C-EA38-4F05-BA0D-38AFFFC7BED3}</a:tableStyleId>
              </a:tblPr>
              <a:tblGrid>
                <a:gridCol w="3619500">
                  <a:extLst>
                    <a:ext uri="{9D8B030D-6E8A-4147-A177-3AD203B41FA5}">
                      <a16:colId xmlns:a16="http://schemas.microsoft.com/office/drawing/2014/main" val="2471753490"/>
                    </a:ext>
                  </a:extLst>
                </a:gridCol>
                <a:gridCol w="36195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8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867006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Tree>
    <p:extLst>
      <p:ext uri="{BB962C8B-B14F-4D97-AF65-F5344CB8AC3E}">
        <p14:creationId xmlns:p14="http://schemas.microsoft.com/office/powerpoint/2010/main" val="2042616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a:t>
            </a:r>
            <a:r>
              <a:rPr lang="en-US" sz="3400" dirty="0">
                <a:effectLst>
                  <a:outerShdw blurRad="38100" dist="38100" dir="2700000" algn="tl">
                    <a:srgbClr val="000000">
                      <a:alpha val="43137"/>
                    </a:srgbClr>
                  </a:outerShdw>
                </a:effectLst>
                <a:cs typeface="Calibri" panose="020F0502020204030204" pitchFamily="34" charset="0"/>
              </a:rPr>
              <a:t>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2474473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sz="3400" dirty="0">
                <a:effectLst>
                  <a:outerShdw blurRad="38100" dist="38100" dir="2700000" algn="tl">
                    <a:srgbClr val="000000">
                      <a:alpha val="43137"/>
                    </a:srgbClr>
                  </a:outerShdw>
                </a:effectLst>
                <a:cs typeface="Calibri" panose="020F0502020204030204" pitchFamily="34" charset="0"/>
              </a:rPr>
              <a:t>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dirty="0">
                <a:effectLst>
                  <a:outerShdw blurRad="38100" dist="38100" dir="2700000" algn="tl">
                    <a:srgbClr val="000000">
                      <a:alpha val="43137"/>
                    </a:srgbClr>
                  </a:outerShdw>
                </a:effectLst>
                <a:cs typeface="Calibri" panose="020F0502020204030204" pitchFamily="34" charset="0"/>
              </a:rPr>
              <a:t>caught up together with them in the clouds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1705875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792F0276-4386-4B95-9DDD-8030CE304991}"/>
              </a:ext>
            </a:extLst>
          </p:cNvPr>
          <p:cNvSpPr>
            <a:spLocks noGrp="1" noChangeArrowheads="1"/>
          </p:cNvSpPr>
          <p:nvPr>
            <p:ph type="body" idx="1"/>
          </p:nvPr>
        </p:nvSpPr>
        <p:spPr>
          <a:xfrm>
            <a:off x="1981200" y="1447800"/>
            <a:ext cx="8458200" cy="4114800"/>
          </a:xfrm>
        </p:spPr>
        <p:txBody>
          <a:bodyPr/>
          <a:lstStyle/>
          <a:p>
            <a:pPr eaLnBrk="1" hangingPunct="1">
              <a:lnSpc>
                <a:spcPct val="200000"/>
              </a:lnSpc>
              <a:buFont typeface="Wingdings" panose="05000000000000000000" pitchFamily="2" charset="2"/>
              <a:buNone/>
              <a:defRPr/>
            </a:pPr>
            <a:endParaRPr lang="en-US" dirty="0"/>
          </a:p>
          <a:p>
            <a:pPr eaLnBrk="1" hangingPunct="1">
              <a:lnSpc>
                <a:spcPct val="90000"/>
              </a:lnSpc>
              <a:defRPr/>
            </a:pPr>
            <a:endParaRPr lang="en-US" dirty="0"/>
          </a:p>
        </p:txBody>
      </p:sp>
      <p:pic>
        <p:nvPicPr>
          <p:cNvPr id="64514" name="Picture 2">
            <a:extLst>
              <a:ext uri="{FF2B5EF4-FFF2-40B4-BE49-F238E27FC236}">
                <a16:creationId xmlns:a16="http://schemas.microsoft.com/office/drawing/2014/main" id="{4345A399-6E52-4C2B-B170-369722FC1463}"/>
              </a:ext>
            </a:extLst>
          </p:cNvPr>
          <p:cNvPicPr>
            <a:picLocks noChangeAspect="1" noChangeArrowheads="1"/>
          </p:cNvPicPr>
          <p:nvPr/>
        </p:nvPicPr>
        <p:blipFill>
          <a:blip r:embed="rId2" cstate="print"/>
          <a:srcRect/>
          <a:stretch>
            <a:fillRect/>
          </a:stretch>
        </p:blipFill>
        <p:spPr bwMode="auto">
          <a:xfrm>
            <a:off x="1318261" y="914400"/>
            <a:ext cx="9555479" cy="5029200"/>
          </a:xfrm>
          <a:prstGeom prst="rect">
            <a:avLst/>
          </a:prstGeom>
          <a:scene3d>
            <a:camera prst="isometricOffAxis1Right"/>
            <a:lightRig rig="threePt" dir="t"/>
          </a:scene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3FBF99-657B-427A-A0AE-07E7AF6785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134147" name="Rectangle 1"/>
          <p:cNvSpPr>
            <a:spLocks noChangeArrowheads="1"/>
          </p:cNvSpPr>
          <p:nvPr/>
        </p:nvSpPr>
        <p:spPr bwMode="auto">
          <a:xfrm>
            <a:off x="1524000" y="0"/>
            <a:ext cx="9144000" cy="1995418"/>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Galatians 3:3</a:t>
            </a:r>
          </a:p>
          <a:p>
            <a:pPr algn="just" eaLnBrk="1" fontAlgn="auto" hangingPunct="1">
              <a:spcBef>
                <a:spcPts val="0"/>
              </a:spcBef>
              <a:spcAft>
                <a:spcPts val="0"/>
              </a:spcAft>
              <a:defRPr/>
            </a:pPr>
            <a:r>
              <a:rPr lang="en-US" altLang="en-US" sz="3600" kern="0" dirty="0">
                <a:latin typeface="Calibri" panose="020F0502020204030204" pitchFamily="34" charset="0"/>
              </a:rPr>
              <a:t>“</a:t>
            </a:r>
            <a:r>
              <a:rPr lang="en-US" sz="3600" dirty="0">
                <a:latin typeface="Calibri" panose="020F0502020204030204" pitchFamily="34" charset="0"/>
              </a:rPr>
              <a:t>Are you so foolish? Having begun by the Spirit, are you now being </a:t>
            </a:r>
            <a:r>
              <a:rPr lang="en-US" sz="3600" b="1" u="sng" dirty="0">
                <a:solidFill>
                  <a:srgbClr val="FFFFCC"/>
                </a:solidFill>
                <a:effectLst>
                  <a:outerShdw blurRad="38100" dist="38100" dir="2700000" algn="tl">
                    <a:srgbClr val="000000"/>
                  </a:outerShdw>
                </a:effectLst>
                <a:latin typeface="Calibri" panose="020F0502020204030204" pitchFamily="34" charset="0"/>
              </a:rPr>
              <a:t>perfected by the flesh</a:t>
            </a:r>
            <a:r>
              <a:rPr lang="en-US" sz="3600" dirty="0">
                <a:latin typeface="Calibri" panose="020F0502020204030204" pitchFamily="34" charset="0"/>
              </a:rPr>
              <a:t>?”</a:t>
            </a:r>
            <a:endParaRPr lang="en-US" altLang="en-US" sz="3600" kern="0" dirty="0">
              <a:latin typeface="Calibri" panose="020F0502020204030204" pitchFamily="34" charset="0"/>
            </a:endParaRPr>
          </a:p>
        </p:txBody>
      </p:sp>
      <p:pic>
        <p:nvPicPr>
          <p:cNvPr id="3" name="Picture 2">
            <a:extLst>
              <a:ext uri="{FF2B5EF4-FFF2-40B4-BE49-F238E27FC236}">
                <a16:creationId xmlns:a16="http://schemas.microsoft.com/office/drawing/2014/main" id="{EB458E60-E256-F2E1-EDA3-3E656F8E3B0B}"/>
              </a:ext>
            </a:extLst>
          </p:cNvPr>
          <p:cNvPicPr>
            <a:picLocks noChangeAspect="1"/>
          </p:cNvPicPr>
          <p:nvPr/>
        </p:nvPicPr>
        <p:blipFill>
          <a:blip r:embed="rId3"/>
          <a:stretch>
            <a:fillRect/>
          </a:stretch>
        </p:blipFill>
        <p:spPr>
          <a:xfrm>
            <a:off x="4634779" y="2286000"/>
            <a:ext cx="2922442"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dirty="0"/>
              <a:t>Three personal requests (5:25-27)</a:t>
            </a:r>
          </a:p>
          <a:p>
            <a:pPr marL="457200" indent="-457200" eaLnBrk="1" hangingPunct="1">
              <a:spcBef>
                <a:spcPts val="0"/>
              </a:spcBef>
              <a:spcAft>
                <a:spcPts val="2400"/>
              </a:spcAft>
              <a:defRPr/>
            </a:pPr>
            <a:r>
              <a:rPr lang="en-US" dirty="0"/>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3AC435DD-530C-6BE7-817E-E7CCCF504198}"/>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2471145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b="1" u="sng" dirty="0">
                <a:solidFill>
                  <a:srgbClr val="FFFFCC"/>
                </a:solidFill>
              </a:rPr>
              <a:t>Three personal requests (5:25-27)</a:t>
            </a:r>
          </a:p>
          <a:p>
            <a:pPr marL="457200" indent="-457200" eaLnBrk="1" hangingPunct="1">
              <a:spcBef>
                <a:spcPts val="0"/>
              </a:spcBef>
              <a:spcAft>
                <a:spcPts val="2400"/>
              </a:spcAft>
              <a:defRPr/>
            </a:pPr>
            <a:r>
              <a:rPr lang="en-US" dirty="0"/>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A4F171D6-0AD9-E3DB-9A6B-C75DCECA43CA}"/>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2454870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891802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rPr>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25722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99142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39520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b="1" u="sng" dirty="0">
                <a:solidFill>
                  <a:srgbClr val="FFFFCC"/>
                </a:solidFill>
              </a:rPr>
              <a:t>Immorality (4:1-8)</a:t>
            </a:r>
          </a:p>
          <a:p>
            <a:pPr lvl="1" eaLnBrk="1" hangingPunct="1">
              <a:lnSpc>
                <a:spcPct val="90000"/>
              </a:lnSpc>
              <a:spcBef>
                <a:spcPts val="0"/>
              </a:spcBef>
              <a:spcAft>
                <a:spcPts val="1800"/>
              </a:spcAft>
              <a:defRPr/>
            </a:pPr>
            <a:r>
              <a:rPr lang="en-US" sz="2800" b="1" u="sng" dirty="0">
                <a:solidFill>
                  <a:srgbClr val="FFFFCC"/>
                </a:solidFill>
              </a:rPr>
              <a:t>Laziness (4:9-12)</a:t>
            </a:r>
          </a:p>
          <a:p>
            <a:pPr lvl="1" eaLnBrk="1" hangingPunct="1">
              <a:lnSpc>
                <a:spcPct val="90000"/>
              </a:lnSpc>
              <a:spcBef>
                <a:spcPts val="0"/>
              </a:spcBef>
              <a:spcAft>
                <a:spcPts val="1800"/>
              </a:spcAft>
              <a:defRPr/>
            </a:pPr>
            <a:r>
              <a:rPr lang="en-US" sz="2800" b="1" u="sng" dirty="0">
                <a:solidFill>
                  <a:srgbClr val="FFFFCC"/>
                </a:solidFill>
              </a:rPr>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995838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1 Timothy 4:13</a:t>
            </a:r>
          </a:p>
          <a:p>
            <a:pPr marL="0" indent="0" algn="just">
              <a:spcBef>
                <a:spcPts val="0"/>
              </a:spcBef>
              <a:buNone/>
            </a:pPr>
            <a:r>
              <a:rPr lang="en-US" sz="3600" dirty="0">
                <a:effectLst>
                  <a:outerShdw blurRad="38100" dist="38100" dir="2700000" algn="tl">
                    <a:srgbClr val="000000">
                      <a:alpha val="43137"/>
                    </a:srgbClr>
                  </a:outerShdw>
                </a:effectLst>
              </a:rPr>
              <a:t>“Until I come, give your attention to the public reading, to exhortation, and teaching.”</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a:stretch>
            <a:fillRect/>
          </a:stretch>
        </p:blipFill>
        <p:spPr>
          <a:xfrm>
            <a:off x="4648200" y="2209800"/>
            <a:ext cx="3267263" cy="2438400"/>
          </a:xfrm>
          <a:prstGeom prst="rect">
            <a:avLst/>
          </a:prstGeom>
          <a:ln>
            <a:solidFill>
              <a:schemeClr val="tx1"/>
            </a:solidFill>
          </a:ln>
        </p:spPr>
      </p:pic>
    </p:spTree>
    <p:extLst>
      <p:ext uri="{BB962C8B-B14F-4D97-AF65-F5344CB8AC3E}">
        <p14:creationId xmlns:p14="http://schemas.microsoft.com/office/powerpoint/2010/main" val="627552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16</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All Scripture</a:t>
            </a:r>
            <a:r>
              <a:rPr lang="en-US" sz="3600" dirty="0">
                <a:effectLst>
                  <a:outerShdw blurRad="38100" dist="38100" dir="2700000" algn="tl">
                    <a:srgbClr val="000000">
                      <a:alpha val="43137"/>
                    </a:srgbClr>
                  </a:outerShdw>
                </a:effectLst>
              </a:rPr>
              <a:t> is </a:t>
            </a:r>
            <a:r>
              <a:rPr lang="en-US" sz="3600" b="1" u="sng" dirty="0">
                <a:solidFill>
                  <a:srgbClr val="FFFFCC"/>
                </a:solidFill>
                <a:effectLst>
                  <a:outerShdw blurRad="38100" dist="38100" dir="2700000" algn="tl">
                    <a:srgbClr val="000000">
                      <a:alpha val="43137"/>
                    </a:srgbClr>
                  </a:outerShdw>
                </a:effectLst>
              </a:rPr>
              <a:t>inspired by God [</a:t>
            </a:r>
            <a:r>
              <a:rPr lang="en-US" sz="3600" b="1" i="1" u="sng" dirty="0">
                <a:solidFill>
                  <a:srgbClr val="FFFFCC"/>
                </a:solidFill>
                <a:effectLst>
                  <a:outerShdw blurRad="38100" dist="38100" dir="2700000" algn="tl">
                    <a:srgbClr val="000000">
                      <a:alpha val="43137"/>
                    </a:srgbClr>
                  </a:outerShdw>
                </a:effectLst>
              </a:rPr>
              <a:t>theopneustos</a:t>
            </a:r>
            <a:r>
              <a:rPr lang="en-US" sz="3600" b="1" u="sng" dirty="0">
                <a:solidFill>
                  <a:srgbClr val="FFFFCC"/>
                </a:solidFill>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and profitable for teaching, for reproof, for correction, for training in righteousness; </a:t>
            </a:r>
            <a:r>
              <a:rPr lang="en-US" sz="3600" baseline="30000" dirty="0">
                <a:effectLst/>
              </a:rPr>
              <a:t>17</a:t>
            </a:r>
            <a:r>
              <a:rPr lang="en-US" sz="3600" dirty="0">
                <a:effectLst>
                  <a:outerShdw blurRad="38100" dist="38100" dir="2700000" algn="tl">
                    <a:srgbClr val="000000">
                      <a:alpha val="43137"/>
                    </a:srgbClr>
                  </a:outerShdw>
                </a:effectLst>
              </a:rPr>
              <a:t> so that the man of God may be adequate, equipped for </a:t>
            </a:r>
            <a:r>
              <a:rPr lang="en-US" sz="3600" b="1" u="sng" dirty="0">
                <a:solidFill>
                  <a:srgbClr val="FFFFCC"/>
                </a:solidFill>
                <a:effectLst>
                  <a:outerShdw blurRad="38100" dist="38100" dir="2700000" algn="tl">
                    <a:srgbClr val="000000">
                      <a:alpha val="43137"/>
                    </a:srgbClr>
                  </a:outerShdw>
                </a:effectLst>
              </a:rPr>
              <a:t>every</a:t>
            </a:r>
            <a:r>
              <a:rPr lang="en-US" sz="3600" dirty="0">
                <a:effectLst>
                  <a:outerShdw blurRad="38100" dist="38100" dir="2700000" algn="tl">
                    <a:srgbClr val="000000">
                      <a:alpha val="43137"/>
                    </a:srgbClr>
                  </a:outerShdw>
                </a:effectLst>
              </a:rPr>
              <a:t> good work.”</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777" y="3048000"/>
            <a:ext cx="2450447" cy="1828800"/>
          </a:xfrm>
          <a:prstGeom prst="rect">
            <a:avLst/>
          </a:prstGeom>
          <a:ln>
            <a:solidFill>
              <a:schemeClr val="tx1"/>
            </a:solidFill>
          </a:ln>
        </p:spPr>
      </p:pic>
    </p:spTree>
    <p:extLst>
      <p:ext uri="{BB962C8B-B14F-4D97-AF65-F5344CB8AC3E}">
        <p14:creationId xmlns:p14="http://schemas.microsoft.com/office/powerpoint/2010/main" val="1997018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D94D7F9-E989-476B-BDCE-94A3A279E1B6}"/>
              </a:ext>
            </a:extLst>
          </p:cNvPr>
          <p:cNvSpPr>
            <a:spLocks noGrp="1" noChangeArrowheads="1"/>
          </p:cNvSpPr>
          <p:nvPr>
            <p:ph type="title"/>
          </p:nvPr>
        </p:nvSpPr>
        <p:spPr>
          <a:xfrm>
            <a:off x="3842452" y="228600"/>
            <a:ext cx="4507096" cy="910844"/>
          </a:xfrm>
        </p:spPr>
        <p:txBody>
          <a:bodyPr/>
          <a:lstStyle/>
          <a:p>
            <a:pPr algn="ctr" eaLnBrk="1" hangingPunct="1">
              <a:spcAft>
                <a:spcPts val="600"/>
              </a:spcAft>
            </a:pPr>
            <a:r>
              <a:rPr lang="en-US" altLang="en-US" sz="3600" dirty="0">
                <a:effectLst>
                  <a:outerShdw blurRad="38100" dist="38100" dir="2700000" algn="tl">
                    <a:srgbClr val="000000">
                      <a:alpha val="43137"/>
                    </a:srgbClr>
                  </a:outerShdw>
                </a:effectLst>
                <a:cs typeface="Calibri" panose="020F0502020204030204" pitchFamily="34" charset="0"/>
              </a:rPr>
              <a:t>Emphasis of 2 Timothy</a:t>
            </a:r>
          </a:p>
        </p:txBody>
      </p:sp>
      <p:sp>
        <p:nvSpPr>
          <p:cNvPr id="47107" name="Rectangle 3">
            <a:extLst>
              <a:ext uri="{FF2B5EF4-FFF2-40B4-BE49-F238E27FC236}">
                <a16:creationId xmlns:a16="http://schemas.microsoft.com/office/drawing/2014/main" id="{4D2F977D-5119-45A5-A722-F4F14350F963}"/>
              </a:ext>
            </a:extLst>
          </p:cNvPr>
          <p:cNvSpPr>
            <a:spLocks noGrp="1" noChangeArrowheads="1"/>
          </p:cNvSpPr>
          <p:nvPr>
            <p:ph type="body" idx="1"/>
          </p:nvPr>
        </p:nvSpPr>
        <p:spPr>
          <a:xfrm>
            <a:off x="609600" y="1592579"/>
            <a:ext cx="10972800" cy="2750821"/>
          </a:xfrm>
        </p:spPr>
        <p:txBody>
          <a:bodyPr/>
          <a:lstStyle/>
          <a:p>
            <a:pPr marL="0" indent="0" algn="just" eaLnBrk="1" hangingPunct="1">
              <a:buNone/>
              <a:defRPr/>
            </a:pPr>
            <a:r>
              <a:rPr lang="en-US" b="1"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By my count, there are twenty-seven explicit commands given in the body of this letter. In 27 words Paul tells pastors what to focus on. You have to be blind to miss the thrust of Paul's instructions here, because </a:t>
            </a:r>
            <a:r>
              <a:rPr lang="en-US" i="1" dirty="0">
                <a:effectLst>
                  <a:outerShdw blurRad="38100" dist="38100" dir="2700000" algn="tl">
                    <a:srgbClr val="000000">
                      <a:alpha val="43137"/>
                    </a:srgbClr>
                  </a:outerShdw>
                </a:effectLst>
                <a:cs typeface="Calibri" panose="020F0502020204030204" pitchFamily="34" charset="0"/>
              </a:rPr>
              <a:t>eighteen</a:t>
            </a:r>
            <a:r>
              <a:rPr lang="en-US" dirty="0">
                <a:effectLst>
                  <a:outerShdw blurRad="38100" dist="38100" dir="2700000" algn="tl">
                    <a:srgbClr val="000000">
                      <a:alpha val="43137"/>
                    </a:srgbClr>
                  </a:outerShdw>
                </a:effectLst>
                <a:cs typeface="Calibri" panose="020F0502020204030204" pitchFamily="34" charset="0"/>
              </a:rPr>
              <a:t> of those commands--fully </a:t>
            </a:r>
            <a:r>
              <a:rPr lang="en-US" i="1" dirty="0">
                <a:effectLst>
                  <a:outerShdw blurRad="38100" dist="38100" dir="2700000" algn="tl">
                    <a:srgbClr val="000000">
                      <a:alpha val="43137"/>
                    </a:srgbClr>
                  </a:outerShdw>
                </a:effectLst>
                <a:cs typeface="Calibri" panose="020F0502020204030204" pitchFamily="34" charset="0"/>
              </a:rPr>
              <a:t>two-thirds</a:t>
            </a:r>
            <a:r>
              <a:rPr lang="en-US" dirty="0">
                <a:effectLst>
                  <a:outerShdw blurRad="38100" dist="38100" dir="2700000" algn="tl">
                    <a:srgbClr val="000000">
                      <a:alpha val="43137"/>
                    </a:srgbClr>
                  </a:outerShdw>
                </a:effectLst>
                <a:cs typeface="Calibri" panose="020F0502020204030204" pitchFamily="34" charset="0"/>
              </a:rPr>
              <a:t>--have to do with the ministry of the </a:t>
            </a:r>
            <a:r>
              <a:rPr lang="en-US" i="1" dirty="0">
                <a:effectLst>
                  <a:outerShdw blurRad="38100" dist="38100" dir="2700000" algn="tl">
                    <a:srgbClr val="000000">
                      <a:alpha val="43137"/>
                    </a:srgbClr>
                  </a:outerShdw>
                </a:effectLst>
                <a:cs typeface="Calibri" panose="020F0502020204030204" pitchFamily="34" charset="0"/>
              </a:rPr>
              <a:t>Word</a:t>
            </a:r>
            <a:r>
              <a:rPr lang="en-US" b="1"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70660" name="TextBox 4">
            <a:extLst>
              <a:ext uri="{FF2B5EF4-FFF2-40B4-BE49-F238E27FC236}">
                <a16:creationId xmlns:a16="http://schemas.microsoft.com/office/drawing/2014/main" id="{58BE05B9-7F61-43D2-9BDE-623D91557237}"/>
              </a:ext>
            </a:extLst>
          </p:cNvPr>
          <p:cNvSpPr txBox="1">
            <a:spLocks noChangeArrowheads="1"/>
          </p:cNvSpPr>
          <p:nvPr/>
        </p:nvSpPr>
        <p:spPr bwMode="auto">
          <a:xfrm>
            <a:off x="1524000" y="609600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Wallace, “Crisis of the Word: A Message to Pastors or Would-be Pastors,” </a:t>
            </a:r>
          </a:p>
          <a:p>
            <a:pPr algn="ctr" eaLnBrk="1" hangingPunct="1"/>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Conservative Theological Journal</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no. 2 (August 1997): 108.</a:t>
            </a:r>
          </a:p>
        </p:txBody>
      </p:sp>
      <p:pic>
        <p:nvPicPr>
          <p:cNvPr id="70661" name="Picture 2">
            <a:extLst>
              <a:ext uri="{FF2B5EF4-FFF2-40B4-BE49-F238E27FC236}">
                <a16:creationId xmlns:a16="http://schemas.microsoft.com/office/drawing/2014/main" id="{A549F292-77A2-4855-B3DC-FEE656D619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627" y="121920"/>
            <a:ext cx="826173" cy="1097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51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dirty="0"/>
              <a:t>Three personal requests (5:25-27)</a:t>
            </a:r>
          </a:p>
          <a:p>
            <a:pPr marL="457200" indent="-457200" eaLnBrk="1" hangingPunct="1">
              <a:spcBef>
                <a:spcPts val="0"/>
              </a:spcBef>
              <a:spcAft>
                <a:spcPts val="2400"/>
              </a:spcAft>
              <a:defRPr/>
            </a:pPr>
            <a:r>
              <a:rPr lang="en-US" b="1" u="sng" dirty="0">
                <a:solidFill>
                  <a:srgbClr val="FFFFCC"/>
                </a:solidFill>
              </a:rPr>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D8ADB4D4-B89C-8F6C-D8F4-CC697B8A65CD}"/>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3713279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3:18</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grow in the grace and knowledge of our Lord and Savior Jesus Christ. To Him be the glory, both now and to the day of eternity. Amen.”</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E33C518-138B-760D-391D-19DAB35442DD}"/>
              </a:ext>
            </a:extLst>
          </p:cNvPr>
          <p:cNvPicPr>
            <a:picLocks noChangeAspect="1"/>
          </p:cNvPicPr>
          <p:nvPr/>
        </p:nvPicPr>
        <p:blipFill>
          <a:blip r:embed="rId3"/>
          <a:stretch>
            <a:fillRect/>
          </a:stretch>
        </p:blipFill>
        <p:spPr>
          <a:xfrm>
            <a:off x="4378377" y="2557461"/>
            <a:ext cx="3435246"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6160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8B6F140-77B7-F63C-3ABC-1232AF88A1C2}"/>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Message</a:t>
            </a:r>
          </a:p>
        </p:txBody>
      </p:sp>
      <p:sp>
        <p:nvSpPr>
          <p:cNvPr id="36867" name="Rectangle 3">
            <a:extLst>
              <a:ext uri="{FF2B5EF4-FFF2-40B4-BE49-F238E27FC236}">
                <a16:creationId xmlns:a16="http://schemas.microsoft.com/office/drawing/2014/main" id="{24A59A24-F7AE-34B8-B9E7-D5E357DFC02B}"/>
              </a:ext>
            </a:extLst>
          </p:cNvPr>
          <p:cNvSpPr>
            <a:spLocks noGrp="1" noChangeArrowheads="1"/>
          </p:cNvSpPr>
          <p:nvPr>
            <p:ph type="body" idx="1"/>
          </p:nvPr>
        </p:nvSpPr>
        <p:spPr>
          <a:xfrm>
            <a:off x="1981200" y="1600200"/>
            <a:ext cx="8229600" cy="1330325"/>
          </a:xfrm>
        </p:spPr>
        <p:txBody>
          <a:bodyPr/>
          <a:lstStyle/>
          <a:p>
            <a:pPr marL="457200" indent="-457200" eaLnBrk="1" hangingPunct="1">
              <a:spcBef>
                <a:spcPts val="0"/>
              </a:spcBef>
              <a:spcAft>
                <a:spcPts val="2400"/>
              </a:spcAft>
              <a:defRPr/>
            </a:pPr>
            <a:r>
              <a:rPr lang="en-US" sz="3400" dirty="0"/>
              <a:t>Continued growth in faith, hope, and love in view of the Lord’s imminent return</a:t>
            </a:r>
          </a:p>
        </p:txBody>
      </p:sp>
      <p:pic>
        <p:nvPicPr>
          <p:cNvPr id="4" name="Picture 3">
            <a:extLst>
              <a:ext uri="{FF2B5EF4-FFF2-40B4-BE49-F238E27FC236}">
                <a16:creationId xmlns:a16="http://schemas.microsoft.com/office/drawing/2014/main" id="{464E9EAB-A7A6-A878-6491-277AB0C97325}"/>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2A5E1DF4-E6F7-B46C-0829-659EFA096E79}"/>
              </a:ext>
            </a:extLst>
          </p:cNvPr>
          <p:cNvPicPr>
            <a:picLocks noChangeAspect="1"/>
          </p:cNvPicPr>
          <p:nvPr/>
        </p:nvPicPr>
        <p:blipFill rotWithShape="1">
          <a:blip r:embed="rId3"/>
          <a:srcRect t="14074" b="14815"/>
          <a:stretch/>
        </p:blipFill>
        <p:spPr>
          <a:xfrm>
            <a:off x="4437459" y="3124200"/>
            <a:ext cx="3317083" cy="3200400"/>
          </a:xfrm>
          <a:prstGeom prst="rect">
            <a:avLst/>
          </a:prstGeom>
          <a:ln>
            <a:solidFill>
              <a:schemeClr val="tx1"/>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96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47CED1B4-1285-FD83-6796-85F110E1988A}"/>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68891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b="1" u="sng" dirty="0">
                <a:solidFill>
                  <a:srgbClr val="FFFFCC"/>
                </a:solidFill>
              </a:rPr>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1682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7F6F8D7-75C5-A766-B8DA-80010E4ED51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Church Life</a:t>
            </a:r>
          </a:p>
        </p:txBody>
      </p:sp>
      <p:sp>
        <p:nvSpPr>
          <p:cNvPr id="33795" name="Rectangle 3">
            <a:extLst>
              <a:ext uri="{FF2B5EF4-FFF2-40B4-BE49-F238E27FC236}">
                <a16:creationId xmlns:a16="http://schemas.microsoft.com/office/drawing/2014/main" id="{08E0DC95-9011-1C34-0679-0562D88C946D}"/>
              </a:ext>
            </a:extLst>
          </p:cNvPr>
          <p:cNvSpPr>
            <a:spLocks noGrp="1" noChangeArrowheads="1"/>
          </p:cNvSpPr>
          <p:nvPr>
            <p:ph type="body" idx="1"/>
          </p:nvPr>
        </p:nvSpPr>
        <p:spPr>
          <a:xfrm>
            <a:off x="2647157" y="1600201"/>
            <a:ext cx="7182643" cy="1523999"/>
          </a:xfrm>
        </p:spPr>
        <p:txBody>
          <a:bodyPr/>
          <a:lstStyle/>
          <a:p>
            <a:pPr marL="457200" indent="-457200" eaLnBrk="1" hangingPunct="1">
              <a:spcBef>
                <a:spcPts val="0"/>
              </a:spcBef>
              <a:spcAft>
                <a:spcPts val="2400"/>
              </a:spcAft>
              <a:defRPr/>
            </a:pPr>
            <a:r>
              <a:rPr lang="en-US" dirty="0"/>
              <a:t>5:12-13 – Attitude toward leaders</a:t>
            </a:r>
          </a:p>
          <a:p>
            <a:pPr marL="457200" indent="-457200" eaLnBrk="1" hangingPunct="1">
              <a:spcBef>
                <a:spcPts val="0"/>
              </a:spcBef>
              <a:spcAft>
                <a:spcPts val="2400"/>
              </a:spcAft>
              <a:defRPr/>
            </a:pPr>
            <a:r>
              <a:rPr lang="en-US" dirty="0"/>
              <a:t>5:14-15 – Ministry toward one another</a:t>
            </a:r>
          </a:p>
        </p:txBody>
      </p:sp>
      <p:pic>
        <p:nvPicPr>
          <p:cNvPr id="4" name="Picture 3">
            <a:extLst>
              <a:ext uri="{FF2B5EF4-FFF2-40B4-BE49-F238E27FC236}">
                <a16:creationId xmlns:a16="http://schemas.microsoft.com/office/drawing/2014/main" id="{CFDC779B-EE9F-31AC-C085-C3AA292AE824}"/>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B68E80DB-7BD0-45AB-143C-7B2BFBB9A07C}"/>
              </a:ext>
            </a:extLst>
          </p:cNvPr>
          <p:cNvPicPr>
            <a:picLocks noChangeAspect="1"/>
          </p:cNvPicPr>
          <p:nvPr/>
        </p:nvPicPr>
        <p:blipFill>
          <a:blip r:embed="rId3"/>
          <a:stretch>
            <a:fillRect/>
          </a:stretch>
        </p:blipFill>
        <p:spPr>
          <a:xfrm>
            <a:off x="4374073" y="3200400"/>
            <a:ext cx="3443854" cy="3200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96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b="1" u="sng" dirty="0">
                <a:solidFill>
                  <a:srgbClr val="FFFFCC"/>
                </a:solidFill>
              </a:rPr>
              <a:t>Progressive sanctification (5:16-28)</a:t>
            </a:r>
          </a:p>
        </p:txBody>
      </p:sp>
      <p:pic>
        <p:nvPicPr>
          <p:cNvPr id="5" name="Picture 4">
            <a:extLst>
              <a:ext uri="{FF2B5EF4-FFF2-40B4-BE49-F238E27FC236}">
                <a16:creationId xmlns:a16="http://schemas.microsoft.com/office/drawing/2014/main" id="{47CED1B4-1285-FD83-6796-85F110E1988A}"/>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8615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b="1" u="sng" dirty="0">
                <a:solidFill>
                  <a:srgbClr val="FFFFCC"/>
                </a:solidFill>
              </a:rPr>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476683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dirty="0"/>
              <a:t>Rejoice always (5:16)</a:t>
            </a:r>
          </a:p>
          <a:p>
            <a:pPr marL="514350" indent="-514350" eaLnBrk="1" hangingPunct="1">
              <a:spcBef>
                <a:spcPts val="0"/>
              </a:spcBef>
              <a:spcAft>
                <a:spcPts val="2400"/>
              </a:spcAft>
              <a:buSzPct val="100000"/>
              <a:buFont typeface="+mj-lt"/>
              <a:buAutoNum type="arabicPeriod"/>
              <a:defRPr/>
            </a:pPr>
            <a:r>
              <a:rPr lang="en-US" dirty="0"/>
              <a:t>Pray without ceasing (5:17)</a:t>
            </a:r>
          </a:p>
          <a:p>
            <a:pPr marL="514350" indent="-514350" eaLnBrk="1" hangingPunct="1">
              <a:spcBef>
                <a:spcPts val="0"/>
              </a:spcBef>
              <a:spcAft>
                <a:spcPts val="2400"/>
              </a:spcAft>
              <a:buSzPct val="100000"/>
              <a:buFont typeface="+mj-lt"/>
              <a:buAutoNum type="arabicPeriod"/>
              <a:defRPr/>
            </a:pPr>
            <a:r>
              <a:rPr lang="en-US" dirty="0"/>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08558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b="1" u="sng" dirty="0">
                <a:solidFill>
                  <a:srgbClr val="FFFFCC"/>
                </a:solidFill>
              </a:rPr>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824922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86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4647</TotalTime>
  <Words>1390</Words>
  <Application>Microsoft Office PowerPoint</Application>
  <PresentationFormat>Widescreen</PresentationFormat>
  <Paragraphs>170</Paragraphs>
  <Slides>37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Calibri</vt:lpstr>
      <vt:lpstr>Times New Roman</vt:lpstr>
      <vt:lpstr>Wingdings</vt:lpstr>
      <vt:lpstr>Azure</vt:lpstr>
      <vt:lpstr>1_Azure</vt:lpstr>
      <vt:lpstr>PowerPoint Presentation</vt:lpstr>
      <vt:lpstr>Structure</vt:lpstr>
      <vt:lpstr>Structure</vt:lpstr>
      <vt:lpstr>Structure</vt:lpstr>
      <vt:lpstr>Church Life</vt:lpstr>
      <vt:lpstr>Structure</vt:lpstr>
      <vt:lpstr>Practical Sanctification (5:16-24)</vt:lpstr>
      <vt:lpstr>Three Positive Commands (5:16-18)</vt:lpstr>
      <vt:lpstr>Practical Sanctification (5:16-24)</vt:lpstr>
      <vt:lpstr>Three Negative Commands (5:19-22)</vt:lpstr>
      <vt:lpstr>Practical Sanctification (5:16-24)</vt:lpstr>
      <vt:lpstr>PowerPoint Presentation</vt:lpstr>
      <vt:lpstr>PowerPoint Presentation</vt:lpstr>
      <vt:lpstr>PowerPoint Presentation</vt:lpstr>
      <vt:lpstr>PowerPoint Presentation</vt:lpstr>
      <vt:lpstr>PowerPoint Presentation</vt:lpstr>
      <vt:lpstr>PowerPoint Presentation</vt:lpstr>
      <vt:lpstr>Unique Characteristics</vt:lpstr>
      <vt:lpstr>PowerPoint Presentation</vt:lpstr>
      <vt:lpstr>PowerPoint Presentation</vt:lpstr>
      <vt:lpstr>PowerPoint Presentation</vt:lpstr>
      <vt:lpstr>PowerPoint Presentation</vt:lpstr>
      <vt:lpstr>PowerPoint Presentation</vt:lpstr>
      <vt:lpstr>Conclusion (5:25-28)</vt:lpstr>
      <vt:lpstr>Conclusion (5:25-28)</vt:lpstr>
      <vt:lpstr>Three Personal Requests (5:25-27)</vt:lpstr>
      <vt:lpstr>Three Personal Requests (5:25-27)</vt:lpstr>
      <vt:lpstr>Three Personal Requests (5:25-27)</vt:lpstr>
      <vt:lpstr>Three Personal Requests (5:25-27)</vt:lpstr>
      <vt:lpstr>PowerPoint Presentation</vt:lpstr>
      <vt:lpstr>PowerPoint Presentation</vt:lpstr>
      <vt:lpstr>Emphasis of 2 Timothy</vt:lpstr>
      <vt:lpstr>Conclusion  (5:25-28)</vt:lpstr>
      <vt:lpstr>PowerPoint Presentation</vt:lpstr>
      <vt:lpstr>Conclusion</vt:lpstr>
      <vt:lpstr>Message</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Thessalonians 029 - 5v23-28 - 16 X 9</dc:title>
  <dc:subject>1 Thessalonians</dc:subject>
  <dc:creator>A. Woods</dc:creator>
  <cp:lastModifiedBy>Jim McGowan</cp:lastModifiedBy>
  <cp:revision>427</cp:revision>
  <cp:lastPrinted>2023-06-10T17:44:38Z</cp:lastPrinted>
  <dcterms:created xsi:type="dcterms:W3CDTF">2009-02-09T13:26:58Z</dcterms:created>
  <dcterms:modified xsi:type="dcterms:W3CDTF">2023-06-10T17:45:18Z</dcterms:modified>
</cp:coreProperties>
</file>