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43"/>
  </p:notesMasterIdLst>
  <p:handoutMasterIdLst>
    <p:handoutMasterId r:id="rId44"/>
  </p:handoutMasterIdLst>
  <p:sldIdLst>
    <p:sldId id="9037" r:id="rId3"/>
    <p:sldId id="9288" r:id="rId4"/>
    <p:sldId id="9289" r:id="rId5"/>
    <p:sldId id="9843" r:id="rId6"/>
    <p:sldId id="285" r:id="rId7"/>
    <p:sldId id="2095" r:id="rId8"/>
    <p:sldId id="9829" r:id="rId9"/>
    <p:sldId id="9835" r:id="rId10"/>
    <p:sldId id="9830" r:id="rId11"/>
    <p:sldId id="9853" r:id="rId12"/>
    <p:sldId id="6189" r:id="rId13"/>
    <p:sldId id="9617" r:id="rId14"/>
    <p:sldId id="7378" r:id="rId15"/>
    <p:sldId id="9848" r:id="rId16"/>
    <p:sldId id="5341" r:id="rId17"/>
    <p:sldId id="4163" r:id="rId18"/>
    <p:sldId id="9855" r:id="rId19"/>
    <p:sldId id="9831" r:id="rId20"/>
    <p:sldId id="6551" r:id="rId21"/>
    <p:sldId id="8191" r:id="rId22"/>
    <p:sldId id="2850" r:id="rId23"/>
    <p:sldId id="3866" r:id="rId24"/>
    <p:sldId id="3867" r:id="rId25"/>
    <p:sldId id="267" r:id="rId26"/>
    <p:sldId id="537" r:id="rId27"/>
    <p:sldId id="2874" r:id="rId28"/>
    <p:sldId id="9859" r:id="rId29"/>
    <p:sldId id="9860" r:id="rId30"/>
    <p:sldId id="9844" r:id="rId31"/>
    <p:sldId id="9856" r:id="rId32"/>
    <p:sldId id="9857" r:id="rId33"/>
    <p:sldId id="9858" r:id="rId34"/>
    <p:sldId id="6635" r:id="rId35"/>
    <p:sldId id="9849" r:id="rId36"/>
    <p:sldId id="371" r:id="rId37"/>
    <p:sldId id="9833" r:id="rId38"/>
    <p:sldId id="6533" r:id="rId39"/>
    <p:sldId id="8695" r:id="rId40"/>
    <p:sldId id="288" r:id="rId41"/>
    <p:sldId id="9834" r:id="rId42"/>
  </p:sldIdLst>
  <p:sldSz cx="12192000" cy="6858000"/>
  <p:notesSz cx="7315200" cy="9601200"/>
  <p:custDataLst>
    <p:tags r:id="rId45"/>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3366CC"/>
    <a:srgbClr val="3366FF"/>
    <a:srgbClr val="3399FF"/>
    <a:srgbClr val="0066FF"/>
    <a:srgbClr val="333399"/>
    <a:srgbClr val="003399"/>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3" autoAdjust="0"/>
    <p:restoredTop sz="96208" autoAdjust="0"/>
  </p:normalViewPr>
  <p:slideViewPr>
    <p:cSldViewPr>
      <p:cViewPr varScale="1">
        <p:scale>
          <a:sx n="104" d="100"/>
          <a:sy n="104" d="100"/>
        </p:scale>
        <p:origin x="636"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634"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027 – 5v16-22  </a:t>
            </a:r>
          </a:p>
          <a:p>
            <a:pPr>
              <a:defRPr/>
            </a:pPr>
            <a:r>
              <a:rPr lang="en-US" sz="1700" dirty="0"/>
              <a:t>05-28-2023</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E49868-2573-475A-8413-D96967CA2DCE}" type="datetimeFigureOut">
              <a:rPr lang="en-US" smtClean="0"/>
              <a:t>6/3/2023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6/3/2023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6/3/2023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20816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1" r:id="rId12"/>
    <p:sldLayoutId id="2147483763"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525271"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Do not despise prophetic utterances (5:20-21)</a:t>
            </a:r>
          </a:p>
          <a:p>
            <a:pPr marL="514350" indent="-514350" eaLnBrk="1" hangingPunct="1">
              <a:spcBef>
                <a:spcPts val="0"/>
              </a:spcBef>
              <a:spcAft>
                <a:spcPts val="2400"/>
              </a:spcAft>
              <a:buSzPct val="100000"/>
              <a:buFont typeface="+mj-lt"/>
              <a:buAutoNum type="arabicPeriod"/>
              <a:defRPr/>
            </a:pPr>
            <a:r>
              <a:rPr lang="en-US" dirty="0"/>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541427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16</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a:t>
            </a:r>
            <a:r>
              <a:rPr lang="en-US" sz="3600" baseline="30000" dirty="0">
                <a:effectLst/>
              </a:rPr>
              <a:t>17</a:t>
            </a:r>
            <a:r>
              <a:rPr lang="en-US" sz="3600" dirty="0">
                <a:effectLst>
                  <a:outerShdw blurRad="38100" dist="38100" dir="2700000" algn="tl">
                    <a:srgbClr val="000000">
                      <a:alpha val="43137"/>
                    </a:srgbClr>
                  </a:outerShdw>
                </a:effectLst>
              </a:rPr>
              <a:t> so that the man of God may be adequate, equipped for </a:t>
            </a:r>
            <a:r>
              <a:rPr lang="en-US" sz="3600" b="1" u="sng" dirty="0">
                <a:solidFill>
                  <a:srgbClr val="FFFFCC"/>
                </a:solidFill>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rPr>
              <a:t>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335103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33"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3</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while I was making every effort to write you about our common salvation, I felt the necessity to write to you appealing that you contend earnestly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faith that was once for all time handed down to the 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25450B7-C683-CF14-064D-8760847E0123}"/>
              </a:ext>
            </a:extLst>
          </p:cNvPr>
          <p:cNvPicPr>
            <a:picLocks noChangeAspect="1"/>
          </p:cNvPicPr>
          <p:nvPr/>
        </p:nvPicPr>
        <p:blipFill rotWithShape="1">
          <a:blip r:embed="rId3"/>
          <a:srcRect l="16667" b="14497"/>
          <a:stretch/>
        </p:blipFill>
        <p:spPr>
          <a:xfrm>
            <a:off x="4513993" y="3048000"/>
            <a:ext cx="3164014" cy="1828800"/>
          </a:xfrm>
          <a:prstGeom prst="rect">
            <a:avLst/>
          </a:prstGeom>
          <a:ln>
            <a:solidFill>
              <a:schemeClr val="tx1"/>
            </a:solidFill>
          </a:ln>
        </p:spPr>
      </p:pic>
    </p:spTree>
    <p:extLst>
      <p:ext uri="{BB962C8B-B14F-4D97-AF65-F5344CB8AC3E}">
        <p14:creationId xmlns:p14="http://schemas.microsoft.com/office/powerpoint/2010/main" val="3249364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09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Satanic/Demonic Miracles</a:t>
            </a:r>
          </a:p>
        </p:txBody>
      </p:sp>
      <p:sp>
        <p:nvSpPr>
          <p:cNvPr id="12291" name="Rectangle 3"/>
          <p:cNvSpPr>
            <a:spLocks noGrp="1" noChangeArrowheads="1"/>
          </p:cNvSpPr>
          <p:nvPr>
            <p:ph type="body" idx="1"/>
          </p:nvPr>
        </p:nvSpPr>
        <p:spPr>
          <a:xfrm>
            <a:off x="1066800" y="1143000"/>
            <a:ext cx="5943600" cy="5410200"/>
          </a:xfrm>
        </p:spPr>
        <p:txBody>
          <a:bodyPr/>
          <a:lstStyle/>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rPr>
              <a:t>Exod. 7</a:t>
            </a:r>
            <a:r>
              <a:rPr lang="en-US" sz="3000" dirty="0">
                <a:effectLst>
                  <a:outerShdw blurRad="38100" dist="38100" dir="2700000" algn="tl">
                    <a:srgbClr val="000000">
                      <a:alpha val="43137"/>
                    </a:srgbClr>
                  </a:outerShdw>
                </a:effectLst>
                <a:cs typeface="Calibri" panose="020F0502020204030204" pitchFamily="34" charset="0"/>
              </a:rPr>
              <a:t>–8</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Deut. 13:1-3</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Job 1:12-19; 2:7-8</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1 Sam. 28?</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Matt. 7:21-23; 24:24</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Acts 8:9; 16:16</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Gal. 1:6-9</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2 Thess. 2:9</a:t>
            </a:r>
          </a:p>
          <a:p>
            <a:pPr marL="514350" indent="-514350" eaLnBrk="1" hangingPunct="1">
              <a:spcBef>
                <a:spcPts val="0"/>
              </a:spcBef>
              <a:spcAft>
                <a:spcPts val="12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Rev. 13:3, 13, 15; 16:13-14</a:t>
            </a:r>
            <a:endParaRPr lang="en-US" sz="30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A7D62E1-5145-4CBF-8402-3C71610763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1400" y="1582561"/>
            <a:ext cx="3733800" cy="4308358"/>
          </a:xfrm>
          <a:prstGeom prst="rect">
            <a:avLst/>
          </a:prstGeom>
          <a:ln w="28575">
            <a:solidFill>
              <a:srgbClr val="FF0000"/>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17:11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these were more noble-minded than those in Thessalonica, for they received the word with great eagerness, examining the Scriptures daily to see whether these things were so.”</a:t>
            </a:r>
          </a:p>
        </p:txBody>
      </p:sp>
      <p:pic>
        <p:nvPicPr>
          <p:cNvPr id="3" name="Picture 2">
            <a:extLst>
              <a:ext uri="{FF2B5EF4-FFF2-40B4-BE49-F238E27FC236}">
                <a16:creationId xmlns:a16="http://schemas.microsoft.com/office/drawing/2014/main" id="{5F1A30B9-AB19-5394-859B-E9C2D112F51C}"/>
              </a:ext>
            </a:extLst>
          </p:cNvPr>
          <p:cNvPicPr>
            <a:picLocks noChangeAspect="1"/>
          </p:cNvPicPr>
          <p:nvPr/>
        </p:nvPicPr>
        <p:blipFill>
          <a:blip r:embed="rId3"/>
          <a:stretch>
            <a:fillRect/>
          </a:stretch>
        </p:blipFill>
        <p:spPr>
          <a:xfrm>
            <a:off x="5274391" y="2819400"/>
            <a:ext cx="1643219" cy="2011680"/>
          </a:xfrm>
          <a:prstGeom prst="rect">
            <a:avLst/>
          </a:prstGeom>
          <a:ln>
            <a:solidFill>
              <a:schemeClr val="tx1"/>
            </a:solidFill>
          </a:ln>
        </p:spPr>
      </p:pic>
    </p:spTree>
    <p:extLst>
      <p:ext uri="{BB962C8B-B14F-4D97-AF65-F5344CB8AC3E}">
        <p14:creationId xmlns:p14="http://schemas.microsoft.com/office/powerpoint/2010/main" val="335930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do not believe every spirit,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spirits to see whether they are from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many false prophets have gone out into the world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5B8ACD-4AED-4CCD-B56F-924229A928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049356" y="2590800"/>
            <a:ext cx="2093288" cy="2286000"/>
          </a:xfrm>
          <a:prstGeom prst="ellipse">
            <a:avLst/>
          </a:prstGeom>
        </p:spPr>
      </p:pic>
    </p:spTree>
    <p:extLst>
      <p:ext uri="{BB962C8B-B14F-4D97-AF65-F5344CB8AC3E}">
        <p14:creationId xmlns:p14="http://schemas.microsoft.com/office/powerpoint/2010/main" val="3641689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4006056" y="4114800"/>
            <a:ext cx="2166144" cy="762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525271"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dirty="0"/>
              <a:t>Do not despise prophetic utterances (5:20-21)</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920481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b="1" u="sng" dirty="0">
                <a:solidFill>
                  <a:srgbClr val="FFFFCC"/>
                </a:solidFill>
              </a:rPr>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42743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838200" y="1"/>
            <a:ext cx="104394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1" hangingPunct="1">
              <a:spcBef>
                <a:spcPts val="0"/>
              </a:spcBef>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8100" y="3505200"/>
            <a:ext cx="1955800" cy="1371600"/>
          </a:xfrm>
          <a:prstGeom prst="rect">
            <a:avLst/>
          </a:prstGeom>
        </p:spPr>
      </p:pic>
    </p:spTree>
    <p:extLst>
      <p:ext uri="{BB962C8B-B14F-4D97-AF65-F5344CB8AC3E}">
        <p14:creationId xmlns:p14="http://schemas.microsoft.com/office/powerpoint/2010/main" val="210043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Tree>
    <p:extLst>
      <p:ext uri="{BB962C8B-B14F-4D97-AF65-F5344CB8AC3E}">
        <p14:creationId xmlns:p14="http://schemas.microsoft.com/office/powerpoint/2010/main" val="2042616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211354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316858"/>
          <a:ext cx="10972800" cy="6068219"/>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nchor="ctr"/>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pPr algn="l"/>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SHEEP AND GOAT</a:t>
                      </a:r>
                    </a:p>
                  </a:txBody>
                  <a:tcPr marT="45717" marB="45717" anchor="ctr">
                    <a:solidFill>
                      <a:schemeClr val="tx2">
                        <a:lumMod val="20000"/>
                        <a:lumOff val="80000"/>
                      </a:schemeClr>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371120">
                <a:tc>
                  <a:txBody>
                    <a:bodyPr/>
                    <a:lstStyle/>
                    <a:p>
                      <a:r>
                        <a:rPr lang="en-US" sz="1800" b="1" dirty="0">
                          <a:latin typeface="Calibri" panose="020F0502020204030204" pitchFamily="34" charset="0"/>
                        </a:rPr>
                        <a:t>SCRIPTURE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Matt 25:31-46</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Ezek 20:33-44</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649461">
                <a:tc>
                  <a:txBody>
                    <a:bodyPr/>
                    <a:lstStyle/>
                    <a:p>
                      <a:r>
                        <a:rPr lang="en-US" sz="1800" b="1" dirty="0">
                          <a:latin typeface="Calibri" panose="020F0502020204030204" pitchFamily="34" charset="0"/>
                        </a:rPr>
                        <a:t>PLACE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Earth, Jerusalem</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Earth, wilderness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927801">
                <a:tc>
                  <a:txBody>
                    <a:bodyPr/>
                    <a:lstStyle/>
                    <a:p>
                      <a:r>
                        <a:rPr lang="en-US" sz="1800" b="1" dirty="0">
                          <a:latin typeface="Calibri" panose="020F0502020204030204" pitchFamily="34" charset="0"/>
                        </a:rPr>
                        <a:t>AUDIENCE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Gentile Tribulation survivors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Jewish Tribulation survivors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649461">
                <a:tc>
                  <a:txBody>
                    <a:bodyPr/>
                    <a:lstStyle/>
                    <a:p>
                      <a:r>
                        <a:rPr lang="en-US" sz="1800" b="1" dirty="0">
                          <a:latin typeface="Calibri" panose="020F0502020204030204" pitchFamily="34" charset="0"/>
                        </a:rPr>
                        <a:t>WHEN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Tribulation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After Tribulation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927801">
                <a:tc>
                  <a:txBody>
                    <a:bodyPr/>
                    <a:lstStyle/>
                    <a:p>
                      <a:r>
                        <a:rPr lang="en-US" sz="1800" b="1" dirty="0">
                          <a:latin typeface="Calibri" panose="020F0502020204030204" pitchFamily="34" charset="0"/>
                        </a:rPr>
                        <a:t>PURPOSE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Saved Gentiles enter kingdom</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Saved Jews enter kingdom</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927801">
                <a:tc>
                  <a:txBody>
                    <a:bodyPr/>
                    <a:lstStyle/>
                    <a:p>
                      <a:r>
                        <a:rPr lang="en-US" sz="1800" b="1" dirty="0">
                          <a:latin typeface="Calibri" panose="020F0502020204030204" pitchFamily="34" charset="0"/>
                        </a:rPr>
                        <a:t>EVALUATION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Treatment of Christ’s brethren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Passing under shepherd’s rod</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1649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15800" cy="6857999"/>
          </a:xfrm>
          <a:prstGeom prst="rect">
            <a:avLst/>
          </a:prstGeom>
        </p:spPr>
      </p:pic>
      <p:sp>
        <p:nvSpPr>
          <p:cNvPr id="134147" name="Rectangle 1"/>
          <p:cNvSpPr>
            <a:spLocks noChangeArrowheads="1"/>
          </p:cNvSpPr>
          <p:nvPr/>
        </p:nvSpPr>
        <p:spPr bwMode="auto">
          <a:xfrm>
            <a:off x="609600" y="0"/>
            <a:ext cx="10972800" cy="4739759"/>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 man’s work which he …</a:t>
            </a:r>
          </a:p>
        </p:txBody>
      </p:sp>
    </p:spTree>
    <p:extLst>
      <p:ext uri="{BB962C8B-B14F-4D97-AF65-F5344CB8AC3E}">
        <p14:creationId xmlns:p14="http://schemas.microsoft.com/office/powerpoint/2010/main" val="2218675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85800" y="0"/>
            <a:ext cx="10820400" cy="2523768"/>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.has built on it remains, he will receive a reward.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8660" y="2590800"/>
            <a:ext cx="2554681" cy="2286000"/>
          </a:xfrm>
          <a:prstGeom prst="rect">
            <a:avLst/>
          </a:prstGeom>
          <a:ln>
            <a:solidFill>
              <a:schemeClr val="tx1"/>
            </a:solidFill>
          </a:ln>
        </p:spPr>
      </p:pic>
    </p:spTree>
    <p:extLst>
      <p:ext uri="{BB962C8B-B14F-4D97-AF65-F5344CB8AC3E}">
        <p14:creationId xmlns:p14="http://schemas.microsoft.com/office/powerpoint/2010/main" val="3758541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ECA24E3-0340-63EB-6DA2-01DB70BB0EAD}"/>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Unique Characteristics</a:t>
            </a:r>
          </a:p>
        </p:txBody>
      </p:sp>
      <p:sp>
        <p:nvSpPr>
          <p:cNvPr id="13315" name="Rectangle 3">
            <a:extLst>
              <a:ext uri="{FF2B5EF4-FFF2-40B4-BE49-F238E27FC236}">
                <a16:creationId xmlns:a16="http://schemas.microsoft.com/office/drawing/2014/main" id="{35327161-AA48-330B-9D66-0744D4A8A20A}"/>
              </a:ext>
            </a:extLst>
          </p:cNvPr>
          <p:cNvSpPr>
            <a:spLocks noGrp="1" noChangeArrowheads="1"/>
          </p:cNvSpPr>
          <p:nvPr>
            <p:ph type="body" idx="1"/>
          </p:nvPr>
        </p:nvSpPr>
        <p:spPr>
          <a:xfrm>
            <a:off x="914400" y="1600201"/>
            <a:ext cx="6553200" cy="3352800"/>
          </a:xfrm>
        </p:spPr>
        <p:txBody>
          <a:bodyPr/>
          <a:lstStyle/>
          <a:p>
            <a:pPr algn="just" eaLnBrk="1" hangingPunct="1">
              <a:spcBef>
                <a:spcPts val="0"/>
              </a:spcBef>
              <a:spcAft>
                <a:spcPts val="3600"/>
              </a:spcAft>
              <a:defRPr/>
            </a:pPr>
            <a:r>
              <a:rPr lang="en-US" dirty="0"/>
              <a:t>Every chapter ends with a reference to the Second Advent</a:t>
            </a:r>
          </a:p>
          <a:p>
            <a:pPr algn="just" eaLnBrk="1" hangingPunct="1">
              <a:spcBef>
                <a:spcPts val="0"/>
              </a:spcBef>
              <a:spcAft>
                <a:spcPts val="3600"/>
              </a:spcAft>
              <a:defRPr/>
            </a:pPr>
            <a:r>
              <a:rPr lang="en-US" dirty="0"/>
              <a:t>Small amount of time in between planting of the church and the first letter to the church</a:t>
            </a:r>
          </a:p>
        </p:txBody>
      </p:sp>
      <p:pic>
        <p:nvPicPr>
          <p:cNvPr id="4" name="Picture 3">
            <a:extLst>
              <a:ext uri="{FF2B5EF4-FFF2-40B4-BE49-F238E27FC236}">
                <a16:creationId xmlns:a16="http://schemas.microsoft.com/office/drawing/2014/main" id="{9F9266FB-E0F9-6AB4-4813-3DC53035D38A}"/>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E20F4DD1-EA62-5206-5A2B-D2848B6E9F37}"/>
              </a:ext>
            </a:extLst>
          </p:cNvPr>
          <p:cNvPicPr>
            <a:picLocks noChangeAspect="1"/>
          </p:cNvPicPr>
          <p:nvPr/>
        </p:nvPicPr>
        <p:blipFill>
          <a:blip r:embed="rId3"/>
          <a:stretch>
            <a:fillRect/>
          </a:stretch>
        </p:blipFill>
        <p:spPr>
          <a:xfrm>
            <a:off x="8670061" y="17526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792F0276-4386-4B95-9DDD-8030CE304991}"/>
              </a:ext>
            </a:extLst>
          </p:cNvPr>
          <p:cNvSpPr>
            <a:spLocks noGrp="1" noChangeArrowheads="1"/>
          </p:cNvSpPr>
          <p:nvPr>
            <p:ph type="body" idx="1"/>
          </p:nvPr>
        </p:nvSpPr>
        <p:spPr>
          <a:xfrm>
            <a:off x="1981200" y="1447800"/>
            <a:ext cx="8458200" cy="4114800"/>
          </a:xfrm>
        </p:spPr>
        <p:txBody>
          <a:bodyPr/>
          <a:lstStyle/>
          <a:p>
            <a:pPr eaLnBrk="1" hangingPunct="1">
              <a:lnSpc>
                <a:spcPct val="200000"/>
              </a:lnSpc>
              <a:buFont typeface="Wingdings" panose="05000000000000000000" pitchFamily="2" charset="2"/>
              <a:buNone/>
              <a:defRPr/>
            </a:pPr>
            <a:endParaRPr lang="en-US" dirty="0"/>
          </a:p>
          <a:p>
            <a:pPr eaLnBrk="1" hangingPunct="1">
              <a:lnSpc>
                <a:spcPct val="90000"/>
              </a:lnSpc>
              <a:defRPr/>
            </a:pPr>
            <a:endParaRPr lang="en-US" dirty="0"/>
          </a:p>
        </p:txBody>
      </p:sp>
      <p:pic>
        <p:nvPicPr>
          <p:cNvPr id="64514" name="Picture 2">
            <a:extLst>
              <a:ext uri="{FF2B5EF4-FFF2-40B4-BE49-F238E27FC236}">
                <a16:creationId xmlns:a16="http://schemas.microsoft.com/office/drawing/2014/main" id="{4345A399-6E52-4C2B-B170-369722FC1463}"/>
              </a:ext>
            </a:extLst>
          </p:cNvPr>
          <p:cNvPicPr>
            <a:picLocks noChangeAspect="1" noChangeArrowheads="1"/>
          </p:cNvPicPr>
          <p:nvPr/>
        </p:nvPicPr>
        <p:blipFill>
          <a:blip r:embed="rId2" cstate="print"/>
          <a:srcRect/>
          <a:stretch>
            <a:fillRect/>
          </a:stretch>
        </p:blipFill>
        <p:spPr bwMode="auto">
          <a:xfrm>
            <a:off x="1318261" y="914400"/>
            <a:ext cx="9555479" cy="5029200"/>
          </a:xfrm>
          <a:prstGeom prst="rect">
            <a:avLst/>
          </a:prstGeom>
          <a:scene3d>
            <a:camera prst="isometricOffAxis1Right"/>
            <a:lightRig rig="threePt" dir="t"/>
          </a:scene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3FBF99-657B-427A-A0AE-07E7AF6785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134147" name="Rectangle 1"/>
          <p:cNvSpPr>
            <a:spLocks noChangeArrowheads="1"/>
          </p:cNvSpPr>
          <p:nvPr/>
        </p:nvSpPr>
        <p:spPr bwMode="auto">
          <a:xfrm>
            <a:off x="1524000" y="0"/>
            <a:ext cx="9144000" cy="199541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ea typeface="+mj-ea"/>
                <a:cs typeface="+mj-cs"/>
              </a:rPr>
              <a:t>Galatians 3:3</a:t>
            </a:r>
          </a:p>
          <a:p>
            <a:pPr algn="just" eaLnBrk="1" fontAlgn="auto" hangingPunct="1">
              <a:spcBef>
                <a:spcPts val="0"/>
              </a:spcBef>
              <a:spcAft>
                <a:spcPts val="0"/>
              </a:spcAft>
              <a:defRPr/>
            </a:pPr>
            <a:r>
              <a:rPr lang="en-US" altLang="en-US" sz="3600" kern="0" dirty="0">
                <a:latin typeface="Calibri" panose="020F0502020204030204" pitchFamily="34" charset="0"/>
              </a:rPr>
              <a:t>“</a:t>
            </a:r>
            <a:r>
              <a:rPr lang="en-US" sz="3600" dirty="0">
                <a:latin typeface="Calibri" panose="020F0502020204030204" pitchFamily="34" charset="0"/>
              </a:rPr>
              <a:t>Are you so foolish? Having begun by the Spirit, are you now being </a:t>
            </a:r>
            <a:r>
              <a:rPr lang="en-US" sz="3600" b="1" u="sng" dirty="0">
                <a:solidFill>
                  <a:srgbClr val="FFFFCC"/>
                </a:solidFill>
                <a:effectLst>
                  <a:outerShdw blurRad="38100" dist="38100" dir="2700000" algn="tl">
                    <a:srgbClr val="000000"/>
                  </a:outerShdw>
                </a:effectLst>
                <a:latin typeface="Calibri" panose="020F0502020204030204" pitchFamily="34" charset="0"/>
              </a:rPr>
              <a:t>perfected by the flesh</a:t>
            </a:r>
            <a:r>
              <a:rPr lang="en-US" sz="3600" dirty="0">
                <a:latin typeface="Calibri" panose="020F0502020204030204" pitchFamily="34" charset="0"/>
              </a:rPr>
              <a:t>?”</a:t>
            </a:r>
            <a:endParaRPr lang="en-US" altLang="en-US" sz="3600" kern="0" dirty="0">
              <a:latin typeface="Calibri" panose="020F0502020204030204" pitchFamily="34" charset="0"/>
            </a:endParaRPr>
          </a:p>
        </p:txBody>
      </p:sp>
      <p:pic>
        <p:nvPicPr>
          <p:cNvPr id="3" name="Picture 2">
            <a:extLst>
              <a:ext uri="{FF2B5EF4-FFF2-40B4-BE49-F238E27FC236}">
                <a16:creationId xmlns:a16="http://schemas.microsoft.com/office/drawing/2014/main" id="{EB458E60-E256-F2E1-EDA3-3E656F8E3B0B}"/>
              </a:ext>
            </a:extLst>
          </p:cNvPr>
          <p:cNvPicPr>
            <a:picLocks noChangeAspect="1"/>
          </p:cNvPicPr>
          <p:nvPr/>
        </p:nvPicPr>
        <p:blipFill>
          <a:blip r:embed="rId3"/>
          <a:stretch>
            <a:fillRect/>
          </a:stretch>
        </p:blipFill>
        <p:spPr>
          <a:xfrm>
            <a:off x="4634779" y="2286000"/>
            <a:ext cx="2922442"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3AC435DD-530C-6BE7-817E-E7CCCF504198}"/>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71145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b="1" u="sng" dirty="0">
                <a:solidFill>
                  <a:srgbClr val="FFFFCC"/>
                </a:solidFill>
              </a:rPr>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A4F171D6-0AD9-E3DB-9A6B-C75DCECA43CA}"/>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54870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91802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b="1" u="sng" dirty="0">
                <a:solidFill>
                  <a:srgbClr val="FFFFCC"/>
                </a:solidFill>
              </a:rPr>
              <a:t>Immorality (4:1-8)</a:t>
            </a:r>
          </a:p>
          <a:p>
            <a:pPr lvl="1" eaLnBrk="1" hangingPunct="1">
              <a:lnSpc>
                <a:spcPct val="90000"/>
              </a:lnSpc>
              <a:spcBef>
                <a:spcPts val="0"/>
              </a:spcBef>
              <a:spcAft>
                <a:spcPts val="1800"/>
              </a:spcAft>
              <a:defRPr/>
            </a:pPr>
            <a:r>
              <a:rPr lang="en-US" sz="2800" b="1" u="sng" dirty="0">
                <a:solidFill>
                  <a:srgbClr val="FFFFCC"/>
                </a:solidFill>
              </a:rPr>
              <a:t>Laziness (4:9-12)</a:t>
            </a:r>
          </a:p>
          <a:p>
            <a:pPr lvl="1" eaLnBrk="1" hangingPunct="1">
              <a:lnSpc>
                <a:spcPct val="90000"/>
              </a:lnSpc>
              <a:spcBef>
                <a:spcPts val="0"/>
              </a:spcBef>
              <a:spcAft>
                <a:spcPts val="1800"/>
              </a:spcAft>
              <a:defRPr/>
            </a:pPr>
            <a:r>
              <a:rPr lang="en-US" sz="2800" b="1" u="sng" dirty="0">
                <a:solidFill>
                  <a:srgbClr val="FFFFCC"/>
                </a:solidFill>
              </a:rPr>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995838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rPr>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25722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99142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395204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1 Timothy 4:13</a:t>
            </a:r>
          </a:p>
          <a:p>
            <a:pPr marL="0" indent="0" algn="just">
              <a:spcBef>
                <a:spcPts val="0"/>
              </a:spcBef>
              <a:buNone/>
            </a:pPr>
            <a:r>
              <a:rPr lang="en-US" sz="3600" dirty="0">
                <a:effectLst>
                  <a:outerShdw blurRad="38100" dist="38100" dir="2700000" algn="tl">
                    <a:srgbClr val="000000">
                      <a:alpha val="43137"/>
                    </a:srgbClr>
                  </a:outerShdw>
                </a:effectLst>
              </a:rPr>
              <a:t>“Until I come, give your attention to the public reading, to exhortation, and teaching.”</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a:stretch>
            <a:fillRect/>
          </a:stretch>
        </p:blipFill>
        <p:spPr>
          <a:xfrm>
            <a:off x="4648200" y="2209800"/>
            <a:ext cx="3267263" cy="2438400"/>
          </a:xfrm>
          <a:prstGeom prst="rect">
            <a:avLst/>
          </a:prstGeom>
          <a:ln>
            <a:solidFill>
              <a:schemeClr val="tx1"/>
            </a:solidFill>
          </a:ln>
        </p:spPr>
      </p:pic>
    </p:spTree>
    <p:extLst>
      <p:ext uri="{BB962C8B-B14F-4D97-AF65-F5344CB8AC3E}">
        <p14:creationId xmlns:p14="http://schemas.microsoft.com/office/powerpoint/2010/main" val="627552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16</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a:t>
            </a:r>
            <a:r>
              <a:rPr lang="en-US" sz="3600" baseline="30000" dirty="0">
                <a:effectLst/>
              </a:rPr>
              <a:t>17</a:t>
            </a:r>
            <a:r>
              <a:rPr lang="en-US" sz="3600" dirty="0">
                <a:effectLst>
                  <a:outerShdw blurRad="38100" dist="38100" dir="2700000" algn="tl">
                    <a:srgbClr val="000000">
                      <a:alpha val="43137"/>
                    </a:srgbClr>
                  </a:outerShdw>
                </a:effectLst>
              </a:rPr>
              <a:t> so that the man of God may be adequate, equipped for </a:t>
            </a:r>
            <a:r>
              <a:rPr lang="en-US" sz="3600" b="1" u="sng" dirty="0">
                <a:solidFill>
                  <a:srgbClr val="FFFFCC"/>
                </a:solidFill>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rPr>
              <a:t>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1997018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D94D7F9-E989-476B-BDCE-94A3A279E1B6}"/>
              </a:ext>
            </a:extLst>
          </p:cNvPr>
          <p:cNvSpPr>
            <a:spLocks noGrp="1" noChangeArrowheads="1"/>
          </p:cNvSpPr>
          <p:nvPr>
            <p:ph type="title"/>
          </p:nvPr>
        </p:nvSpPr>
        <p:spPr>
          <a:xfrm>
            <a:off x="3842452" y="228600"/>
            <a:ext cx="4507096" cy="910844"/>
          </a:xfrm>
        </p:spPr>
        <p:txBody>
          <a:bodyPr/>
          <a:lstStyle/>
          <a:p>
            <a:pPr algn="ctr" eaLnBrk="1" hangingPunct="1">
              <a:spcAft>
                <a:spcPts val="600"/>
              </a:spcAft>
            </a:pPr>
            <a:r>
              <a:rPr lang="en-US" altLang="en-US" sz="3600" dirty="0">
                <a:effectLst>
                  <a:outerShdw blurRad="38100" dist="38100" dir="2700000" algn="tl">
                    <a:srgbClr val="000000">
                      <a:alpha val="43137"/>
                    </a:srgbClr>
                  </a:outerShdw>
                </a:effectLst>
                <a:cs typeface="Calibri" panose="020F0502020204030204" pitchFamily="34" charset="0"/>
              </a:rPr>
              <a:t>Emphasis of 2 Timothy</a:t>
            </a:r>
          </a:p>
        </p:txBody>
      </p:sp>
      <p:sp>
        <p:nvSpPr>
          <p:cNvPr id="47107" name="Rectangle 3">
            <a:extLst>
              <a:ext uri="{FF2B5EF4-FFF2-40B4-BE49-F238E27FC236}">
                <a16:creationId xmlns:a16="http://schemas.microsoft.com/office/drawing/2014/main" id="{4D2F977D-5119-45A5-A722-F4F14350F963}"/>
              </a:ext>
            </a:extLst>
          </p:cNvPr>
          <p:cNvSpPr>
            <a:spLocks noGrp="1" noChangeArrowheads="1"/>
          </p:cNvSpPr>
          <p:nvPr>
            <p:ph type="body" idx="1"/>
          </p:nvPr>
        </p:nvSpPr>
        <p:spPr>
          <a:xfrm>
            <a:off x="609600" y="1592579"/>
            <a:ext cx="10972800" cy="2750821"/>
          </a:xfrm>
        </p:spPr>
        <p:txBody>
          <a:bodyPr/>
          <a:lstStyle/>
          <a:p>
            <a:pPr marL="0" indent="0" algn="just" eaLnBrk="1" hangingPunct="1">
              <a:buNone/>
              <a:defRPr/>
            </a:pPr>
            <a:r>
              <a:rPr lang="en-US" b="1"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By my count, there are twenty-seven explicit commands given in the body of this letter. In 27 words Paul tells pastors what to focus on. You have to be blind to miss the thrust of Paul's instructions here, because </a:t>
            </a:r>
            <a:r>
              <a:rPr lang="en-US" i="1" dirty="0">
                <a:effectLst>
                  <a:outerShdw blurRad="38100" dist="38100" dir="2700000" algn="tl">
                    <a:srgbClr val="000000">
                      <a:alpha val="43137"/>
                    </a:srgbClr>
                  </a:outerShdw>
                </a:effectLst>
                <a:cs typeface="Calibri" panose="020F0502020204030204" pitchFamily="34" charset="0"/>
              </a:rPr>
              <a:t>eighteen</a:t>
            </a:r>
            <a:r>
              <a:rPr lang="en-US" dirty="0">
                <a:effectLst>
                  <a:outerShdw blurRad="38100" dist="38100" dir="2700000" algn="tl">
                    <a:srgbClr val="000000">
                      <a:alpha val="43137"/>
                    </a:srgbClr>
                  </a:outerShdw>
                </a:effectLst>
                <a:cs typeface="Calibri" panose="020F0502020204030204" pitchFamily="34" charset="0"/>
              </a:rPr>
              <a:t> of those commands--fully </a:t>
            </a:r>
            <a:r>
              <a:rPr lang="en-US" i="1" dirty="0">
                <a:effectLst>
                  <a:outerShdw blurRad="38100" dist="38100" dir="2700000" algn="tl">
                    <a:srgbClr val="000000">
                      <a:alpha val="43137"/>
                    </a:srgbClr>
                  </a:outerShdw>
                </a:effectLst>
                <a:cs typeface="Calibri" panose="020F0502020204030204" pitchFamily="34" charset="0"/>
              </a:rPr>
              <a:t>two-thirds</a:t>
            </a:r>
            <a:r>
              <a:rPr lang="en-US" dirty="0">
                <a:effectLst>
                  <a:outerShdw blurRad="38100" dist="38100" dir="2700000" algn="tl">
                    <a:srgbClr val="000000">
                      <a:alpha val="43137"/>
                    </a:srgbClr>
                  </a:outerShdw>
                </a:effectLst>
                <a:cs typeface="Calibri" panose="020F0502020204030204" pitchFamily="34" charset="0"/>
              </a:rPr>
              <a:t>--have to do with the ministry of the </a:t>
            </a:r>
            <a:r>
              <a:rPr lang="en-US" i="1" dirty="0">
                <a:effectLst>
                  <a:outerShdw blurRad="38100" dist="38100" dir="2700000" algn="tl">
                    <a:srgbClr val="000000">
                      <a:alpha val="43137"/>
                    </a:srgbClr>
                  </a:outerShdw>
                </a:effectLst>
                <a:cs typeface="Calibri" panose="020F0502020204030204" pitchFamily="34" charset="0"/>
              </a:rPr>
              <a:t>Word</a:t>
            </a:r>
            <a:r>
              <a:rPr lang="en-US" b="1"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70660" name="TextBox 4">
            <a:extLst>
              <a:ext uri="{FF2B5EF4-FFF2-40B4-BE49-F238E27FC236}">
                <a16:creationId xmlns:a16="http://schemas.microsoft.com/office/drawing/2014/main" id="{58BE05B9-7F61-43D2-9BDE-623D91557237}"/>
              </a:ext>
            </a:extLst>
          </p:cNvPr>
          <p:cNvSpPr txBox="1">
            <a:spLocks noChangeArrowheads="1"/>
          </p:cNvSpPr>
          <p:nvPr/>
        </p:nvSpPr>
        <p:spPr bwMode="auto">
          <a:xfrm>
            <a:off x="1524000" y="609600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Wallace, “Crisis of the Word: A Message to Pastors or Would-be Pastors,” </a:t>
            </a:r>
          </a:p>
          <a:p>
            <a:pPr algn="ctr" eaLnBrk="1" hangingPunct="1"/>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Conservative Theological Journal</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no. 2 (August 1997): 108.</a:t>
            </a:r>
          </a:p>
        </p:txBody>
      </p:sp>
      <p:pic>
        <p:nvPicPr>
          <p:cNvPr id="70661" name="Picture 2">
            <a:extLst>
              <a:ext uri="{FF2B5EF4-FFF2-40B4-BE49-F238E27FC236}">
                <a16:creationId xmlns:a16="http://schemas.microsoft.com/office/drawing/2014/main" id="{A549F292-77A2-4855-B3DC-FEE656D619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627" y="121920"/>
            <a:ext cx="82617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51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b="1" u="sng" dirty="0">
                <a:solidFill>
                  <a:srgbClr val="FFFFCC"/>
                </a:solidFill>
              </a:rPr>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D8ADB4D4-B89C-8F6C-D8F4-CC697B8A65CD}"/>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3713279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3:18</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grow in the grace and knowledge of our Lord and Savior Jesus Christ. To Him be the glory, both now and to the day of eternity. Amen.”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E33C518-138B-760D-391D-19DAB35442DD}"/>
              </a:ext>
            </a:extLst>
          </p:cNvPr>
          <p:cNvPicPr>
            <a:picLocks noChangeAspect="1"/>
          </p:cNvPicPr>
          <p:nvPr/>
        </p:nvPicPr>
        <p:blipFill>
          <a:blip r:embed="rId3"/>
          <a:stretch>
            <a:fillRect/>
          </a:stretch>
        </p:blipFill>
        <p:spPr>
          <a:xfrm>
            <a:off x="4378377" y="2557461"/>
            <a:ext cx="3435246" cy="2286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6160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8B6F140-77B7-F63C-3ABC-1232AF88A1C2}"/>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Message</a:t>
            </a:r>
          </a:p>
        </p:txBody>
      </p:sp>
      <p:sp>
        <p:nvSpPr>
          <p:cNvPr id="36867" name="Rectangle 3">
            <a:extLst>
              <a:ext uri="{FF2B5EF4-FFF2-40B4-BE49-F238E27FC236}">
                <a16:creationId xmlns:a16="http://schemas.microsoft.com/office/drawing/2014/main" id="{24A59A24-F7AE-34B8-B9E7-D5E357DFC02B}"/>
              </a:ext>
            </a:extLst>
          </p:cNvPr>
          <p:cNvSpPr>
            <a:spLocks noGrp="1" noChangeArrowheads="1"/>
          </p:cNvSpPr>
          <p:nvPr>
            <p:ph type="body" idx="1"/>
          </p:nvPr>
        </p:nvSpPr>
        <p:spPr>
          <a:xfrm>
            <a:off x="2266157" y="1600200"/>
            <a:ext cx="7659687" cy="1330325"/>
          </a:xfrm>
        </p:spPr>
        <p:txBody>
          <a:bodyPr/>
          <a:lstStyle/>
          <a:p>
            <a:pPr marL="457200" indent="-457200" eaLnBrk="1" hangingPunct="1">
              <a:spcBef>
                <a:spcPts val="0"/>
              </a:spcBef>
              <a:spcAft>
                <a:spcPts val="2400"/>
              </a:spcAft>
              <a:defRPr/>
            </a:pPr>
            <a:r>
              <a:rPr lang="en-US" dirty="0"/>
              <a:t>Continued growth in faith, hope, and love in view of the Lord’s imminent return</a:t>
            </a:r>
          </a:p>
        </p:txBody>
      </p:sp>
      <p:pic>
        <p:nvPicPr>
          <p:cNvPr id="4" name="Picture 3">
            <a:extLst>
              <a:ext uri="{FF2B5EF4-FFF2-40B4-BE49-F238E27FC236}">
                <a16:creationId xmlns:a16="http://schemas.microsoft.com/office/drawing/2014/main" id="{464E9EAB-A7A6-A878-6491-277AB0C97325}"/>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2A5E1DF4-E6F7-B46C-0829-659EFA096E79}"/>
              </a:ext>
            </a:extLst>
          </p:cNvPr>
          <p:cNvPicPr>
            <a:picLocks noChangeAspect="1"/>
          </p:cNvPicPr>
          <p:nvPr/>
        </p:nvPicPr>
        <p:blipFill rotWithShape="1">
          <a:blip r:embed="rId3"/>
          <a:srcRect t="14074" b="14815"/>
          <a:stretch/>
        </p:blipFill>
        <p:spPr>
          <a:xfrm>
            <a:off x="4437459" y="3124200"/>
            <a:ext cx="3317083" cy="320040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b="1" u="sng" dirty="0">
                <a:solidFill>
                  <a:srgbClr val="FFFFCC"/>
                </a:solidFill>
              </a:rPr>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16822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68891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F6F8D7-75C5-A766-B8DA-80010E4ED51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Church Life</a:t>
            </a:r>
          </a:p>
        </p:txBody>
      </p:sp>
      <p:sp>
        <p:nvSpPr>
          <p:cNvPr id="33795" name="Rectangle 3">
            <a:extLst>
              <a:ext uri="{FF2B5EF4-FFF2-40B4-BE49-F238E27FC236}">
                <a16:creationId xmlns:a16="http://schemas.microsoft.com/office/drawing/2014/main" id="{08E0DC95-9011-1C34-0679-0562D88C946D}"/>
              </a:ext>
            </a:extLst>
          </p:cNvPr>
          <p:cNvSpPr>
            <a:spLocks noGrp="1" noChangeArrowheads="1"/>
          </p:cNvSpPr>
          <p:nvPr>
            <p:ph type="body" idx="1"/>
          </p:nvPr>
        </p:nvSpPr>
        <p:spPr>
          <a:xfrm>
            <a:off x="2647157" y="1600201"/>
            <a:ext cx="7182643" cy="1523999"/>
          </a:xfrm>
        </p:spPr>
        <p:txBody>
          <a:bodyPr/>
          <a:lstStyle/>
          <a:p>
            <a:pPr marL="457200" indent="-457200" eaLnBrk="1" hangingPunct="1">
              <a:spcBef>
                <a:spcPts val="0"/>
              </a:spcBef>
              <a:spcAft>
                <a:spcPts val="2400"/>
              </a:spcAft>
              <a:defRPr/>
            </a:pPr>
            <a:r>
              <a:rPr lang="en-US" dirty="0"/>
              <a:t>5:12-13 – Attitude toward leaders</a:t>
            </a:r>
          </a:p>
          <a:p>
            <a:pPr marL="457200" indent="-457200" eaLnBrk="1" hangingPunct="1">
              <a:spcBef>
                <a:spcPts val="0"/>
              </a:spcBef>
              <a:spcAft>
                <a:spcPts val="2400"/>
              </a:spcAft>
              <a:defRPr/>
            </a:pPr>
            <a:r>
              <a:rPr lang="en-US" dirty="0"/>
              <a:t>5:14-15 – Ministry toward one another</a:t>
            </a:r>
          </a:p>
        </p:txBody>
      </p:sp>
      <p:pic>
        <p:nvPicPr>
          <p:cNvPr id="4" name="Picture 3">
            <a:extLst>
              <a:ext uri="{FF2B5EF4-FFF2-40B4-BE49-F238E27FC236}">
                <a16:creationId xmlns:a16="http://schemas.microsoft.com/office/drawing/2014/main" id="{CFDC779B-EE9F-31AC-C085-C3AA292AE824}"/>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B68E80DB-7BD0-45AB-143C-7B2BFBB9A07C}"/>
              </a:ext>
            </a:extLst>
          </p:cNvPr>
          <p:cNvPicPr>
            <a:picLocks noChangeAspect="1"/>
          </p:cNvPicPr>
          <p:nvPr/>
        </p:nvPicPr>
        <p:blipFill>
          <a:blip r:embed="rId3"/>
          <a:stretch>
            <a:fillRect/>
          </a:stretch>
        </p:blipFill>
        <p:spPr>
          <a:xfrm>
            <a:off x="4374073" y="3200400"/>
            <a:ext cx="3443854" cy="3200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b="1" u="sng" dirty="0">
                <a:solidFill>
                  <a:srgbClr val="FFFFCC"/>
                </a:solidFill>
              </a:rPr>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8615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b="1" u="sng" dirty="0">
                <a:solidFill>
                  <a:srgbClr val="FFFFCC"/>
                </a:solidFill>
              </a:rPr>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47668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dirty="0"/>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0855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b="1" u="sng" dirty="0">
                <a:solidFill>
                  <a:srgbClr val="FFFFCC"/>
                </a:solidFill>
              </a:rPr>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24922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03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4547</TotalTime>
  <Words>1289</Words>
  <Application>Microsoft Office PowerPoint</Application>
  <PresentationFormat>Widescreen</PresentationFormat>
  <Paragraphs>184</Paragraphs>
  <Slides>40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Calibri</vt:lpstr>
      <vt:lpstr>Times New Roman</vt:lpstr>
      <vt:lpstr>Wingdings</vt:lpstr>
      <vt:lpstr>Azure</vt:lpstr>
      <vt:lpstr>1_Azure</vt:lpstr>
      <vt:lpstr>PowerPoint Presentation</vt:lpstr>
      <vt:lpstr>Structure</vt:lpstr>
      <vt:lpstr>Structure</vt:lpstr>
      <vt:lpstr>Structure</vt:lpstr>
      <vt:lpstr>Church Life</vt:lpstr>
      <vt:lpstr>Structure</vt:lpstr>
      <vt:lpstr>Practical Sanctification (5:16-24)</vt:lpstr>
      <vt:lpstr>Three Positive Commands (5:16-18)</vt:lpstr>
      <vt:lpstr>Practical Sanctification (5:16-24)</vt:lpstr>
      <vt:lpstr>Three Negative Commands (5:19-22)</vt:lpstr>
      <vt:lpstr>PowerPoint Presentation</vt:lpstr>
      <vt:lpstr>PowerPoint Presentation</vt:lpstr>
      <vt:lpstr>Satanic/Demonic Miracles</vt:lpstr>
      <vt:lpstr>PowerPoint Presentation</vt:lpstr>
      <vt:lpstr>PowerPoint Presentation</vt:lpstr>
      <vt:lpstr>PowerPoint Presentation</vt:lpstr>
      <vt:lpstr>Three Negative Commands (5:19-22)</vt:lpstr>
      <vt:lpstr>Practical Sanctification (5:16-24)</vt:lpstr>
      <vt:lpstr>PowerPoint Presentation</vt:lpstr>
      <vt:lpstr>PowerPoint Presentation</vt:lpstr>
      <vt:lpstr>PowerPoint Presentation</vt:lpstr>
      <vt:lpstr>PowerPoint Presentation</vt:lpstr>
      <vt:lpstr>PowerPoint Presentation</vt:lpstr>
      <vt:lpstr>Unique Characteristics</vt:lpstr>
      <vt:lpstr>PowerPoint Presentation</vt:lpstr>
      <vt:lpstr>PowerPoint Presentation</vt:lpstr>
      <vt:lpstr>Conclusion (5:25-28)</vt:lpstr>
      <vt:lpstr>Conclusion (5:25-28)</vt:lpstr>
      <vt:lpstr>Three Personal Requests (5:25-27)</vt:lpstr>
      <vt:lpstr>Three Personal Requests (5:25-27)</vt:lpstr>
      <vt:lpstr>Three Personal Requests (5:25-27)</vt:lpstr>
      <vt:lpstr>Three Personal Requests (5:25-27)</vt:lpstr>
      <vt:lpstr>PowerPoint Presentation</vt:lpstr>
      <vt:lpstr>PowerPoint Presentation</vt:lpstr>
      <vt:lpstr>Emphasis of 2 Timothy</vt:lpstr>
      <vt:lpstr>Conclusion  (5:25-28)</vt:lpstr>
      <vt:lpstr>PowerPoint Presentation</vt:lpstr>
      <vt:lpstr>Conclusion</vt:lpstr>
      <vt:lpstr>Message</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028 - 5v21-28 - 16 X 9</dc:title>
  <dc:subject>1 Thessalonians</dc:subject>
  <dc:creator>A. Woods</dc:creator>
  <cp:lastModifiedBy>anne woods</cp:lastModifiedBy>
  <cp:revision>420</cp:revision>
  <cp:lastPrinted>2023-05-28T12:39:03Z</cp:lastPrinted>
  <dcterms:created xsi:type="dcterms:W3CDTF">2009-02-09T13:26:58Z</dcterms:created>
  <dcterms:modified xsi:type="dcterms:W3CDTF">2023-06-03T18:31:52Z</dcterms:modified>
</cp:coreProperties>
</file>