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handoutMasterIdLst>
    <p:handoutMasterId r:id="rId54"/>
  </p:handoutMasterIdLst>
  <p:sldIdLst>
    <p:sldId id="2094" r:id="rId2"/>
    <p:sldId id="9505" r:id="rId3"/>
    <p:sldId id="9806" r:id="rId4"/>
    <p:sldId id="9708" r:id="rId5"/>
    <p:sldId id="10010" r:id="rId6"/>
    <p:sldId id="9920" r:id="rId7"/>
    <p:sldId id="10011" r:id="rId8"/>
    <p:sldId id="10070" r:id="rId9"/>
    <p:sldId id="10071" r:id="rId10"/>
    <p:sldId id="10025" r:id="rId11"/>
    <p:sldId id="10026" r:id="rId12"/>
    <p:sldId id="10028" r:id="rId13"/>
    <p:sldId id="10078" r:id="rId14"/>
    <p:sldId id="10081" r:id="rId15"/>
    <p:sldId id="10049" r:id="rId16"/>
    <p:sldId id="10085" r:id="rId17"/>
    <p:sldId id="10086" r:id="rId18"/>
    <p:sldId id="10065" r:id="rId19"/>
    <p:sldId id="3641" r:id="rId20"/>
    <p:sldId id="10087" r:id="rId21"/>
    <p:sldId id="10036" r:id="rId22"/>
    <p:sldId id="10037" r:id="rId23"/>
    <p:sldId id="10038" r:id="rId24"/>
    <p:sldId id="10001" r:id="rId25"/>
    <p:sldId id="10039" r:id="rId26"/>
    <p:sldId id="10040" r:id="rId27"/>
    <p:sldId id="10108" r:id="rId28"/>
    <p:sldId id="10012" r:id="rId29"/>
    <p:sldId id="10052" r:id="rId30"/>
    <p:sldId id="10088" r:id="rId31"/>
    <p:sldId id="10057" r:id="rId32"/>
    <p:sldId id="10092" r:id="rId33"/>
    <p:sldId id="9993" r:id="rId34"/>
    <p:sldId id="10093" r:id="rId35"/>
    <p:sldId id="10094" r:id="rId36"/>
    <p:sldId id="10098" r:id="rId37"/>
    <p:sldId id="10104" r:id="rId38"/>
    <p:sldId id="10089" r:id="rId39"/>
    <p:sldId id="10061" r:id="rId40"/>
    <p:sldId id="10095" r:id="rId41"/>
    <p:sldId id="10096" r:id="rId42"/>
    <p:sldId id="10099" r:id="rId43"/>
    <p:sldId id="10106" r:id="rId44"/>
    <p:sldId id="10107" r:id="rId45"/>
    <p:sldId id="10090" r:id="rId46"/>
    <p:sldId id="10091" r:id="rId47"/>
    <p:sldId id="9835" r:id="rId48"/>
    <p:sldId id="10066" r:id="rId49"/>
    <p:sldId id="7655" r:id="rId50"/>
    <p:sldId id="10067" r:id="rId51"/>
    <p:sldId id="7975" r:id="rId52"/>
  </p:sldIdLst>
  <p:sldSz cx="12192000" cy="6858000"/>
  <p:notesSz cx="7315200" cy="9601200"/>
  <p:custDataLst>
    <p:tags r:id="rId55"/>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715183-66DD-44B8-8F2C-94E4495D9EA0}" v="3" dt="2023-04-23T17:12:37.763"/>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2" autoAdjust="0"/>
    <p:restoredTop sz="95428" autoAdjust="0"/>
  </p:normalViewPr>
  <p:slideViewPr>
    <p:cSldViewPr>
      <p:cViewPr>
        <p:scale>
          <a:sx n="100" d="100"/>
          <a:sy n="100" d="100"/>
        </p:scale>
        <p:origin x="643"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634"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122 – 31v13-21 </a:t>
            </a:r>
          </a:p>
          <a:p>
            <a:pPr>
              <a:defRPr/>
            </a:pPr>
            <a:r>
              <a:rPr lang="en-US" sz="1600" dirty="0"/>
              <a:t>06-04-2023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6/3/2023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24</a:t>
            </a:fld>
            <a:endParaRPr lang="en-US" altLang="en-US" dirty="0"/>
          </a:p>
        </p:txBody>
      </p:sp>
    </p:spTree>
    <p:extLst>
      <p:ext uri="{BB962C8B-B14F-4D97-AF65-F5344CB8AC3E}">
        <p14:creationId xmlns:p14="http://schemas.microsoft.com/office/powerpoint/2010/main" val="1686621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42</a:t>
            </a:fld>
            <a:endParaRPr lang="en-US" altLang="en-US" dirty="0"/>
          </a:p>
        </p:txBody>
      </p:sp>
    </p:spTree>
    <p:extLst>
      <p:ext uri="{BB962C8B-B14F-4D97-AF65-F5344CB8AC3E}">
        <p14:creationId xmlns:p14="http://schemas.microsoft.com/office/powerpoint/2010/main" val="320341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43</a:t>
            </a:fld>
            <a:endParaRPr lang="en-US" altLang="en-US" dirty="0"/>
          </a:p>
        </p:txBody>
      </p:sp>
    </p:spTree>
    <p:extLst>
      <p:ext uri="{BB962C8B-B14F-4D97-AF65-F5344CB8AC3E}">
        <p14:creationId xmlns:p14="http://schemas.microsoft.com/office/powerpoint/2010/main" val="821572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44</a:t>
            </a:fld>
            <a:endParaRPr lang="en-US" altLang="en-US" dirty="0"/>
          </a:p>
        </p:txBody>
      </p:sp>
    </p:spTree>
    <p:extLst>
      <p:ext uri="{BB962C8B-B14F-4D97-AF65-F5344CB8AC3E}">
        <p14:creationId xmlns:p14="http://schemas.microsoft.com/office/powerpoint/2010/main" val="337916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51</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31:5-13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Presentation of the Case</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treachery (5-9)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Divine revelation (10-13)</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41116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31:5-13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Presentation of the Case</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Laban’s treachery (5-9)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Divine revelation (10-13)</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39406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2057400"/>
            <a:ext cx="6477000" cy="2743200"/>
          </a:xfrm>
        </p:spPr>
        <p:txBody>
          <a:bodyPr/>
          <a:lstStyle/>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Laban’s change of attitude (5)</a:t>
            </a:r>
          </a:p>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Jacob’s diligence (6)</a:t>
            </a:r>
          </a:p>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Laban’s dishonesty (7-9)</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31:5-9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Treachery</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06587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31:5-13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Presentation of the Case</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treachery (5-9)</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Divine revelation (10-13)</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6060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33524" y="2057400"/>
            <a:ext cx="6772276" cy="2743200"/>
          </a:xfrm>
        </p:spPr>
        <p:txBody>
          <a:bodyPr/>
          <a:lstStyle/>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Vision (10)</a:t>
            </a:r>
          </a:p>
          <a:p>
            <a:pPr marL="514350" lvl="2" indent="-514350" eaLnBrk="1" hangingPunct="1">
              <a:spcBef>
                <a:spcPts val="0"/>
              </a:spcBef>
              <a:spcAft>
                <a:spcPts val="36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Interpretation (11-12)</a:t>
            </a:r>
          </a:p>
          <a:p>
            <a:pPr marL="514350" lvl="2" indent="-514350" eaLnBrk="1" hangingPunct="1">
              <a:spcBef>
                <a:spcPts val="0"/>
              </a:spcBef>
              <a:spcAft>
                <a:spcPts val="36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Command to return to Canaan (13)</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31:10-13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Divine Revelation</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39755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FFC000"/>
              </a:buClr>
              <a:buFont typeface="+mj-lt"/>
              <a:buAutoNum type="alphaLcParenR" startAt="3"/>
            </a:pPr>
            <a:r>
              <a:rPr lang="en-US" sz="3600" dirty="0">
                <a:effectLst>
                  <a:outerShdw blurRad="38100" dist="38100" dir="2700000" algn="tl">
                    <a:srgbClr val="000000">
                      <a:alpha val="43137"/>
                    </a:srgbClr>
                  </a:outerShdw>
                </a:effectLst>
              </a:rPr>
              <a:t>Genesis 31:13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Command to Return to Canaan </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identification (13a)</a:t>
            </a:r>
          </a:p>
          <a:p>
            <a:pPr marL="457200" lvl="3" indent="-4572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command (13b)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93564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FFC000"/>
              </a:buClr>
              <a:buFont typeface="+mj-lt"/>
              <a:buAutoNum type="alphaLcParenR" startAt="3"/>
            </a:pPr>
            <a:r>
              <a:rPr lang="en-US" sz="3600" dirty="0">
                <a:effectLst>
                  <a:outerShdw blurRad="38100" dist="38100" dir="2700000" algn="tl">
                    <a:srgbClr val="000000">
                      <a:alpha val="43137"/>
                    </a:srgbClr>
                  </a:outerShdw>
                </a:effectLst>
              </a:rPr>
              <a:t>Genesis 31:13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Command to Return to Canaan </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God’s identification (13a)</a:t>
            </a:r>
          </a:p>
          <a:p>
            <a:pPr marL="457200" lvl="3" indent="-4572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command (13b)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72720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FFC000"/>
              </a:buClr>
              <a:buFont typeface="+mj-lt"/>
              <a:buAutoNum type="alphaLcParenR" startAt="3"/>
            </a:pPr>
            <a:r>
              <a:rPr lang="en-US" sz="3600" dirty="0">
                <a:effectLst>
                  <a:outerShdw blurRad="38100" dist="38100" dir="2700000" algn="tl">
                    <a:srgbClr val="000000">
                      <a:alpha val="43137"/>
                    </a:srgbClr>
                  </a:outerShdw>
                </a:effectLst>
              </a:rPr>
              <a:t>Genesis 31:13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Command to Return to Canaan </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God’s identification (13a)</a:t>
            </a:r>
          </a:p>
          <a:p>
            <a:pPr marL="457200" lvl="3" indent="-4572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God’s command (13b)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5492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3336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69A3D55-214E-431A-B02E-F92D51845533}"/>
              </a:ext>
            </a:extLst>
          </p:cNvPr>
          <p:cNvGraphicFramePr>
            <a:graphicFrameLocks noGrp="1"/>
          </p:cNvGraphicFramePr>
          <p:nvPr>
            <p:ph idx="1"/>
          </p:nvPr>
        </p:nvGraphicFramePr>
        <p:xfrm>
          <a:off x="609601" y="294048"/>
          <a:ext cx="10972799" cy="4328148"/>
        </p:xfrm>
        <a:graphic>
          <a:graphicData uri="http://schemas.openxmlformats.org/drawingml/2006/table">
            <a:tbl>
              <a:tblPr firstRow="1" bandRow="1">
                <a:tableStyleId>{073A0DAA-6AF3-43AB-8588-CEC1D06C72B9}</a:tableStyleId>
              </a:tblPr>
              <a:tblGrid>
                <a:gridCol w="862206">
                  <a:extLst>
                    <a:ext uri="{9D8B030D-6E8A-4147-A177-3AD203B41FA5}">
                      <a16:colId xmlns:a16="http://schemas.microsoft.com/office/drawing/2014/main" val="20000"/>
                    </a:ext>
                  </a:extLst>
                </a:gridCol>
                <a:gridCol w="3709793">
                  <a:extLst>
                    <a:ext uri="{9D8B030D-6E8A-4147-A177-3AD203B41FA5}">
                      <a16:colId xmlns:a16="http://schemas.microsoft.com/office/drawing/2014/main" val="20001"/>
                    </a:ext>
                  </a:extLst>
                </a:gridCol>
                <a:gridCol w="2649758">
                  <a:extLst>
                    <a:ext uri="{9D8B030D-6E8A-4147-A177-3AD203B41FA5}">
                      <a16:colId xmlns:a16="http://schemas.microsoft.com/office/drawing/2014/main" val="20002"/>
                    </a:ext>
                  </a:extLst>
                </a:gridCol>
                <a:gridCol w="3751042">
                  <a:extLst>
                    <a:ext uri="{9D8B030D-6E8A-4147-A177-3AD203B41FA5}">
                      <a16:colId xmlns:a16="http://schemas.microsoft.com/office/drawing/2014/main" val="20003"/>
                    </a:ext>
                  </a:extLst>
                </a:gridCol>
              </a:tblGrid>
              <a:tr h="620353">
                <a:tc gridSpan="4">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Reliability of the “Divine Regathering” Predictions</a:t>
                      </a:r>
                    </a:p>
                  </a:txBody>
                  <a:tcPr marT="45717" marB="45717" anchor="ctr"/>
                </a:tc>
                <a:tc hMerge="1">
                  <a:txBody>
                    <a:bodyPr/>
                    <a:lstStyle/>
                    <a:p>
                      <a:endParaRPr lang="en-US" sz="2600" dirty="0">
                        <a:latin typeface="Calibri" panose="020F0502020204030204" pitchFamily="34" charset="0"/>
                      </a:endParaRPr>
                    </a:p>
                  </a:txBody>
                  <a:tcPr marT="45717" marB="45717"/>
                </a:tc>
                <a:tc hMerge="1">
                  <a:txBody>
                    <a:bodyPr/>
                    <a:lstStyle/>
                    <a:p>
                      <a:endParaRPr lang="en-US" sz="2600" dirty="0">
                        <a:latin typeface="Calibri" panose="020F0502020204030204" pitchFamily="34" charset="0"/>
                      </a:endParaRPr>
                    </a:p>
                  </a:txBody>
                  <a:tcPr marT="45717" marB="45717"/>
                </a:tc>
                <a:tc hMerge="1">
                  <a:txBody>
                    <a:bodyPr/>
                    <a:lstStyle/>
                    <a:p>
                      <a:endParaRPr lang="en-US" sz="2600" dirty="0">
                        <a:latin typeface="Calibri" panose="020F0502020204030204" pitchFamily="34" charset="0"/>
                      </a:endParaRPr>
                    </a:p>
                  </a:txBody>
                  <a:tcPr marT="45717" marB="45717"/>
                </a:tc>
                <a:extLst>
                  <a:ext uri="{0D108BD9-81ED-4DB2-BD59-A6C34878D82A}">
                    <a16:rowId xmlns:a16="http://schemas.microsoft.com/office/drawing/2014/main" val="998035538"/>
                  </a:ext>
                </a:extLst>
              </a:tr>
              <a:tr h="914400">
                <a:tc>
                  <a:txBody>
                    <a:bodyPr/>
                    <a:lstStyle/>
                    <a:p>
                      <a:endParaRPr lang="en-US" sz="2400" b="1" dirty="0">
                        <a:latin typeface="Calibri" panose="020F0502020204030204" pitchFamily="34" charset="0"/>
                        <a:cs typeface="Calibri" panose="020F0502020204030204" pitchFamily="34" charset="0"/>
                      </a:endParaRPr>
                    </a:p>
                  </a:txBody>
                  <a:tcPr marT="45717" marB="45717" anchor="ctr"/>
                </a:tc>
                <a:tc>
                  <a:txBody>
                    <a:bodyPr/>
                    <a:lstStyle/>
                    <a:p>
                      <a:pPr algn="ctr"/>
                      <a:r>
                        <a:rPr lang="en-US" sz="2800" b="1" dirty="0">
                          <a:solidFill>
                            <a:schemeClr val="bg2">
                              <a:lumMod val="95000"/>
                              <a:lumOff val="5000"/>
                            </a:schemeClr>
                          </a:solidFill>
                          <a:latin typeface="Calibri" panose="020F0502020204030204" pitchFamily="34" charset="0"/>
                          <a:cs typeface="Calibri" panose="020F0502020204030204" pitchFamily="34" charset="0"/>
                        </a:rPr>
                        <a:t>RETURN</a:t>
                      </a:r>
                    </a:p>
                  </a:txBody>
                  <a:tcPr marT="45717" marB="45717" anchor="ctr"/>
                </a:tc>
                <a:tc>
                  <a:txBody>
                    <a:bodyPr/>
                    <a:lstStyle/>
                    <a:p>
                      <a:pPr algn="ctr"/>
                      <a:r>
                        <a:rPr lang="en-US" sz="2800" b="1" dirty="0">
                          <a:solidFill>
                            <a:schemeClr val="bg1">
                              <a:lumMod val="50000"/>
                            </a:schemeClr>
                          </a:solidFill>
                          <a:latin typeface="Calibri" panose="020F0502020204030204" pitchFamily="34" charset="0"/>
                          <a:cs typeface="Calibri" panose="020F0502020204030204" pitchFamily="34" charset="0"/>
                        </a:rPr>
                        <a:t>PREDICTED</a:t>
                      </a:r>
                    </a:p>
                  </a:txBody>
                  <a:tcPr marT="45717" marB="45717" anchor="ctr"/>
                </a:tc>
                <a:tc>
                  <a:txBody>
                    <a:bodyPr/>
                    <a:lstStyle/>
                    <a:p>
                      <a:pPr algn="ctr"/>
                      <a:r>
                        <a:rPr lang="en-US" sz="2800" b="1" dirty="0">
                          <a:solidFill>
                            <a:srgbClr val="C00000"/>
                          </a:solidFill>
                          <a:latin typeface="Calibri" panose="020F0502020204030204" pitchFamily="34" charset="0"/>
                          <a:cs typeface="Calibri" panose="020F0502020204030204" pitchFamily="34" charset="0"/>
                        </a:rPr>
                        <a:t>FULFILLED</a:t>
                      </a:r>
                    </a:p>
                  </a:txBody>
                  <a:tcPr marT="45717" marB="45717" anchor="ctr"/>
                </a:tc>
                <a:extLst>
                  <a:ext uri="{0D108BD9-81ED-4DB2-BD59-A6C34878D82A}">
                    <a16:rowId xmlns:a16="http://schemas.microsoft.com/office/drawing/2014/main" val="10000"/>
                  </a:ext>
                </a:extLst>
              </a:tr>
              <a:tr h="914400">
                <a:tc>
                  <a:txBody>
                    <a:bodyPr/>
                    <a:lstStyle/>
                    <a:p>
                      <a:pPr algn="ctr"/>
                      <a:r>
                        <a:rPr lang="en-US" sz="2400" dirty="0">
                          <a:latin typeface="Calibri" panose="020F0502020204030204" pitchFamily="34" charset="0"/>
                          <a:cs typeface="Calibri" panose="020F0502020204030204" pitchFamily="34" charset="0"/>
                        </a:rPr>
                        <a:t>1</a:t>
                      </a:r>
                      <a:r>
                        <a:rPr lang="en-US" sz="2400" baseline="30000" dirty="0">
                          <a:latin typeface="Calibri" panose="020F0502020204030204" pitchFamily="34" charset="0"/>
                          <a:cs typeface="Calibri" panose="020F0502020204030204" pitchFamily="34" charset="0"/>
                        </a:rPr>
                        <a:t>st</a:t>
                      </a:r>
                      <a:endParaRPr lang="en-US" sz="2400" dirty="0">
                        <a:latin typeface="Calibri" panose="020F0502020204030204" pitchFamily="34" charset="0"/>
                        <a:cs typeface="Calibri" panose="020F0502020204030204" pitchFamily="34" charset="0"/>
                      </a:endParaRPr>
                    </a:p>
                  </a:txBody>
                  <a:tcPr marT="45717" marB="45717" anchor="ctr"/>
                </a:tc>
                <a:tc>
                  <a:txBody>
                    <a:bodyPr/>
                    <a:lstStyle/>
                    <a:p>
                      <a:r>
                        <a:rPr lang="en-US" sz="2800" dirty="0">
                          <a:latin typeface="Calibri" panose="020F0502020204030204" pitchFamily="34" charset="0"/>
                          <a:cs typeface="Calibri" panose="020F0502020204030204" pitchFamily="34" charset="0"/>
                        </a:rPr>
                        <a:t>From Egypt to Canaan</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Gen. 15:13-14</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Joshua 1‒12</a:t>
                      </a:r>
                    </a:p>
                  </a:txBody>
                  <a:tcPr marT="45717" marB="45717" anchor="ctr"/>
                </a:tc>
                <a:extLst>
                  <a:ext uri="{0D108BD9-81ED-4DB2-BD59-A6C34878D82A}">
                    <a16:rowId xmlns:a16="http://schemas.microsoft.com/office/drawing/2014/main" val="10001"/>
                  </a:ext>
                </a:extLst>
              </a:tr>
              <a:tr h="914400">
                <a:tc>
                  <a:txBody>
                    <a:bodyPr/>
                    <a:lstStyle/>
                    <a:p>
                      <a:pPr algn="ctr"/>
                      <a:r>
                        <a:rPr lang="en-US" sz="2400" dirty="0">
                          <a:latin typeface="Calibri" panose="020F0502020204030204" pitchFamily="34" charset="0"/>
                          <a:cs typeface="Calibri" panose="020F0502020204030204" pitchFamily="34" charset="0"/>
                        </a:rPr>
                        <a:t>2</a:t>
                      </a:r>
                      <a:r>
                        <a:rPr lang="en-US" sz="2400" baseline="30000" dirty="0">
                          <a:latin typeface="Calibri" panose="020F0502020204030204" pitchFamily="34" charset="0"/>
                          <a:cs typeface="Calibri" panose="020F0502020204030204" pitchFamily="34" charset="0"/>
                        </a:rPr>
                        <a:t>nd</a:t>
                      </a:r>
                      <a:endParaRPr lang="en-US" sz="2400" dirty="0">
                        <a:latin typeface="Calibri" panose="020F0502020204030204" pitchFamily="34" charset="0"/>
                        <a:cs typeface="Calibri" panose="020F0502020204030204" pitchFamily="34" charset="0"/>
                      </a:endParaRPr>
                    </a:p>
                  </a:txBody>
                  <a:tcPr marT="45717" marB="45717" anchor="ctr"/>
                </a:tc>
                <a:tc>
                  <a:txBody>
                    <a:bodyPr/>
                    <a:lstStyle/>
                    <a:p>
                      <a:r>
                        <a:rPr lang="en-US" sz="2800" dirty="0">
                          <a:latin typeface="Calibri" panose="020F0502020204030204" pitchFamily="34" charset="0"/>
                          <a:cs typeface="Calibri" panose="020F0502020204030204" pitchFamily="34" charset="0"/>
                        </a:rPr>
                        <a:t>From Babylon to Israel</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Jer. 25:11; 29:10</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Ezra &amp; Nehemiah</a:t>
                      </a:r>
                    </a:p>
                  </a:txBody>
                  <a:tcPr marT="45717" marB="45717" anchor="ctr"/>
                </a:tc>
                <a:extLst>
                  <a:ext uri="{0D108BD9-81ED-4DB2-BD59-A6C34878D82A}">
                    <a16:rowId xmlns:a16="http://schemas.microsoft.com/office/drawing/2014/main" val="10002"/>
                  </a:ext>
                </a:extLst>
              </a:tr>
              <a:tr h="914400">
                <a:tc>
                  <a:txBody>
                    <a:bodyPr/>
                    <a:lstStyle/>
                    <a:p>
                      <a:pPr algn="ctr"/>
                      <a:r>
                        <a:rPr lang="en-US" sz="2400" dirty="0">
                          <a:latin typeface="Calibri" panose="020F0502020204030204" pitchFamily="34" charset="0"/>
                          <a:cs typeface="Calibri" panose="020F0502020204030204" pitchFamily="34" charset="0"/>
                        </a:rPr>
                        <a:t>3</a:t>
                      </a:r>
                      <a:r>
                        <a:rPr lang="en-US" sz="2400" baseline="30000" dirty="0">
                          <a:latin typeface="Calibri" panose="020F0502020204030204" pitchFamily="34" charset="0"/>
                          <a:cs typeface="Calibri" panose="020F0502020204030204" pitchFamily="34" charset="0"/>
                        </a:rPr>
                        <a:t>rd</a:t>
                      </a:r>
                      <a:endParaRPr lang="en-US" sz="2400" dirty="0">
                        <a:latin typeface="Calibri" panose="020F0502020204030204" pitchFamily="34" charset="0"/>
                        <a:cs typeface="Calibri" panose="020F0502020204030204" pitchFamily="34" charset="0"/>
                      </a:endParaRPr>
                    </a:p>
                  </a:txBody>
                  <a:tcPr marT="45717" marB="45717" anchor="ctr"/>
                </a:tc>
                <a:tc>
                  <a:txBody>
                    <a:bodyPr/>
                    <a:lstStyle/>
                    <a:p>
                      <a:r>
                        <a:rPr lang="en-US" sz="2800" dirty="0">
                          <a:latin typeface="Calibri" panose="020F0502020204030204" pitchFamily="34" charset="0"/>
                          <a:cs typeface="Calibri" panose="020F0502020204030204" pitchFamily="34" charset="0"/>
                        </a:rPr>
                        <a:t>From the Diaspora to Israel’s restoration</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Ezekiel 36:24-28</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Millennial Kingdom</a:t>
                      </a:r>
                    </a:p>
                  </a:txBody>
                  <a:tcPr marT="45717" marB="45717" anchor="ctr"/>
                </a:tc>
                <a:extLst>
                  <a:ext uri="{0D108BD9-81ED-4DB2-BD59-A6C34878D82A}">
                    <a16:rowId xmlns:a16="http://schemas.microsoft.com/office/drawing/2014/main" val="10003"/>
                  </a:ext>
                </a:extLst>
              </a:tr>
            </a:tbl>
          </a:graphicData>
        </a:graphic>
      </p:graphicFrame>
      <p:pic>
        <p:nvPicPr>
          <p:cNvPr id="2" name="Picture 1">
            <a:extLst>
              <a:ext uri="{FF2B5EF4-FFF2-40B4-BE49-F238E27FC236}">
                <a16:creationId xmlns:a16="http://schemas.microsoft.com/office/drawing/2014/main" id="{668C25CF-5366-4A6D-8DB5-4CCDE7CC06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2475" y="4800600"/>
            <a:ext cx="3247053" cy="1828800"/>
          </a:xfrm>
          <a:prstGeom prst="rect">
            <a:avLst/>
          </a:prstGeom>
        </p:spPr>
      </p:pic>
    </p:spTree>
    <p:extLst>
      <p:ext uri="{BB962C8B-B14F-4D97-AF65-F5344CB8AC3E}">
        <p14:creationId xmlns:p14="http://schemas.microsoft.com/office/powerpoint/2010/main" val="2254800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2038" y="2057400"/>
            <a:ext cx="6938962"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Summoning of the wives (4)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Presentation of the case (5-13)</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Wives’ response (14-16)</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5" name="Rectangle 2">
            <a:extLst>
              <a:ext uri="{FF2B5EF4-FFF2-40B4-BE49-F238E27FC236}">
                <a16:creationId xmlns:a16="http://schemas.microsoft.com/office/drawing/2014/main" id="{8A614C0A-F1FD-7186-C4D0-F65D09AF1264}"/>
              </a:ext>
            </a:extLst>
          </p:cNvPr>
          <p:cNvSpPr txBox="1">
            <a:spLocks noChangeArrowheads="1"/>
          </p:cNvSpPr>
          <p:nvPr/>
        </p:nvSpPr>
        <p:spPr bwMode="auto">
          <a:xfrm>
            <a:off x="3267075" y="228600"/>
            <a:ext cx="5657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Font typeface="+mj-lt"/>
              <a:buAutoNum type="romanUcPeriod" startAt="2"/>
            </a:pPr>
            <a:r>
              <a:rPr lang="en-US" sz="3600" kern="0">
                <a:effectLst>
                  <a:outerShdw blurRad="38100" dist="38100" dir="2700000" algn="tl">
                    <a:srgbClr val="000000">
                      <a:alpha val="43137"/>
                    </a:srgbClr>
                  </a:outerShdw>
                </a:effectLst>
              </a:rPr>
              <a:t>Genesis 31:4-16</a:t>
            </a:r>
            <a:br>
              <a:rPr lang="en-US" sz="3600" kern="0">
                <a:effectLst>
                  <a:outerShdw blurRad="38100" dist="38100" dir="2700000" algn="tl">
                    <a:srgbClr val="000000">
                      <a:alpha val="43137"/>
                    </a:srgbClr>
                  </a:outerShdw>
                </a:effectLst>
                <a:cs typeface="Calibri" panose="020F0502020204030204" pitchFamily="34" charset="0"/>
              </a:rPr>
            </a:br>
            <a:r>
              <a:rPr lang="en-US" sz="2800" b="1" kern="0">
                <a:solidFill>
                  <a:srgbClr val="FFFFCC"/>
                </a:solidFill>
                <a:effectLst>
                  <a:outerShdw blurRad="38100" dist="38100" dir="2700000" algn="tl">
                    <a:srgbClr val="000000">
                      <a:alpha val="43137"/>
                    </a:srgbClr>
                  </a:outerShdw>
                </a:effectLst>
                <a:ea typeface="+mn-ea"/>
                <a:cs typeface="+mn-cs"/>
              </a:rPr>
              <a:t>Jacob’s Discussion with Wives</a:t>
            </a:r>
            <a:endParaRPr lang="en-US" sz="2800" b="1" kern="0" dirty="0">
              <a:solidFill>
                <a:srgbClr val="FFFFCC"/>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2192363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31:14-16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Wives’ Response</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Loss of inheritance (14)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Loss of dowry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Divine providence (16a)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Wives’ acceptance (16b)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85183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31:14-16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Wives’ Response</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Loss of inheritance (14)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Loss of dowry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Divine providence (16a)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Wives’ acceptance (16b)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55709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31:14-16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Wives’ Response</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Loss of inheritance (14)</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Loss of dowry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Divine providence (16a)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Wives’ acceptance (16b)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50535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600200"/>
            <a:ext cx="10972800" cy="48768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According to the </a:t>
            </a:r>
            <a:r>
              <a:rPr lang="en-US" i="1" dirty="0" err="1">
                <a:effectLst>
                  <a:outerShdw blurRad="38100" dist="38100" dir="2700000" algn="tl">
                    <a:srgbClr val="000000">
                      <a:alpha val="43137"/>
                    </a:srgbClr>
                  </a:outerShdw>
                </a:effectLst>
              </a:rPr>
              <a:t>Nuzi</a:t>
            </a:r>
            <a:r>
              <a:rPr lang="en-US" i="1" dirty="0">
                <a:effectLst>
                  <a:outerShdw blurRad="38100" dist="38100" dir="2700000" algn="tl">
                    <a:srgbClr val="000000">
                      <a:alpha val="43137"/>
                    </a:srgbClr>
                  </a:outerShdw>
                </a:effectLst>
              </a:rPr>
              <a:t> Tablets</a:t>
            </a:r>
            <a:r>
              <a:rPr lang="en-US" dirty="0">
                <a:effectLst>
                  <a:outerShdw blurRad="38100" dist="38100" dir="2700000" algn="tl">
                    <a:srgbClr val="000000">
                      <a:alpha val="43137"/>
                    </a:srgbClr>
                  </a:outerShdw>
                </a:effectLst>
              </a:rPr>
              <a:t>, the father of the bride was to give some of the bride price money from the groom to the bride. Jacob did not give money to Laban, but he gave him seven years of service for each wife. However, no part of the fruit of Jacob’s work was given to the daughters. None of the increase of the flocks was set aside for the daughters. This went contrary to even the custom of their own territory. Therefore, Laban would resort to local custom if it were to his benefit; he would go against it if it did not benefit him. Not Jacob but Laban was the cheat here.”</a:t>
            </a: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464</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80055780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31:14-16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Wives’ Response</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Loss of inheritance (14)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Loss of dowry (15)</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Divine providence (16a)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Wives’ acceptance (16b)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48440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31:14-16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Wives’ Response</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Loss of inheritance (14)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Loss of dowry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Divine providence (16a)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Wives’ acceptance (16b)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40424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380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31:1-21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Flight From Haran</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circumstances (1-3)</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discussion with his wives (4-16)</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escape (17-21)</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8298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33528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preparation (17-18)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circumstances (19)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deception and flight (20)</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direction (21)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3"/>
            </a:pPr>
            <a:r>
              <a:rPr lang="en-US" sz="3600" dirty="0">
                <a:effectLst>
                  <a:outerShdw blurRad="38100" dist="38100" dir="2700000" algn="tl">
                    <a:srgbClr val="000000">
                      <a:alpha val="43137"/>
                    </a:srgbClr>
                  </a:outerShdw>
                </a:effectLst>
              </a:rPr>
              <a:t>Genesis 31:17-21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Escape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4150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1959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33528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preparation (17-18)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circumstances (19)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deception and flight (20)</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direction (21)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3"/>
            </a:pPr>
            <a:r>
              <a:rPr lang="en-US" sz="3600" dirty="0">
                <a:effectLst>
                  <a:outerShdw blurRad="38100" dist="38100" dir="2700000" algn="tl">
                    <a:srgbClr val="000000">
                      <a:alpha val="43137"/>
                    </a:srgbClr>
                  </a:outerShdw>
                </a:effectLst>
              </a:rPr>
              <a:t>Genesis 31:17-21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Escape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66794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31:17-18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Preparation</a:t>
            </a:r>
          </a:p>
        </p:txBody>
      </p:sp>
      <p:sp>
        <p:nvSpPr>
          <p:cNvPr id="161795" name="Rectangle 3"/>
          <p:cNvSpPr>
            <a:spLocks noGrp="1" noChangeArrowheads="1"/>
          </p:cNvSpPr>
          <p:nvPr>
            <p:ph type="body" idx="1"/>
          </p:nvPr>
        </p:nvSpPr>
        <p:spPr>
          <a:xfrm>
            <a:off x="1524000" y="2057399"/>
            <a:ext cx="6324600" cy="2743201"/>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Family (17)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Property (18a)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Purpose (18b)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99706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31:17-18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Preparation</a:t>
            </a:r>
          </a:p>
        </p:txBody>
      </p:sp>
      <p:sp>
        <p:nvSpPr>
          <p:cNvPr id="161795" name="Rectangle 3"/>
          <p:cNvSpPr>
            <a:spLocks noGrp="1" noChangeArrowheads="1"/>
          </p:cNvSpPr>
          <p:nvPr>
            <p:ph type="body" idx="1"/>
          </p:nvPr>
        </p:nvSpPr>
        <p:spPr>
          <a:xfrm>
            <a:off x="1524000" y="2057399"/>
            <a:ext cx="6324600" cy="2743201"/>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Family (17)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Property (18a)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Purpose (18b)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28062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8416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31:17-18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Preparation</a:t>
            </a:r>
          </a:p>
        </p:txBody>
      </p:sp>
      <p:sp>
        <p:nvSpPr>
          <p:cNvPr id="161795" name="Rectangle 3"/>
          <p:cNvSpPr>
            <a:spLocks noGrp="1" noChangeArrowheads="1"/>
          </p:cNvSpPr>
          <p:nvPr>
            <p:ph type="body" idx="1"/>
          </p:nvPr>
        </p:nvSpPr>
        <p:spPr>
          <a:xfrm>
            <a:off x="1524000" y="2057399"/>
            <a:ext cx="6324600" cy="2743201"/>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Family (17)</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Property (18a)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Purpose (18b)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64061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31:17-18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Preparation</a:t>
            </a:r>
          </a:p>
        </p:txBody>
      </p:sp>
      <p:sp>
        <p:nvSpPr>
          <p:cNvPr id="161795" name="Rectangle 3"/>
          <p:cNvSpPr>
            <a:spLocks noGrp="1" noChangeArrowheads="1"/>
          </p:cNvSpPr>
          <p:nvPr>
            <p:ph type="body" idx="1"/>
          </p:nvPr>
        </p:nvSpPr>
        <p:spPr>
          <a:xfrm>
            <a:off x="1524000" y="2057399"/>
            <a:ext cx="6324600" cy="2743201"/>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Family (17)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Property (18a)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Purpose (18b)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0057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7243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69A3D55-214E-431A-B02E-F92D51845533}"/>
              </a:ext>
            </a:extLst>
          </p:cNvPr>
          <p:cNvGraphicFramePr>
            <a:graphicFrameLocks noGrp="1"/>
          </p:cNvGraphicFramePr>
          <p:nvPr>
            <p:ph idx="1"/>
          </p:nvPr>
        </p:nvGraphicFramePr>
        <p:xfrm>
          <a:off x="609601" y="294048"/>
          <a:ext cx="10972799" cy="4328148"/>
        </p:xfrm>
        <a:graphic>
          <a:graphicData uri="http://schemas.openxmlformats.org/drawingml/2006/table">
            <a:tbl>
              <a:tblPr firstRow="1" bandRow="1">
                <a:tableStyleId>{073A0DAA-6AF3-43AB-8588-CEC1D06C72B9}</a:tableStyleId>
              </a:tblPr>
              <a:tblGrid>
                <a:gridCol w="862206">
                  <a:extLst>
                    <a:ext uri="{9D8B030D-6E8A-4147-A177-3AD203B41FA5}">
                      <a16:colId xmlns:a16="http://schemas.microsoft.com/office/drawing/2014/main" val="20000"/>
                    </a:ext>
                  </a:extLst>
                </a:gridCol>
                <a:gridCol w="3709793">
                  <a:extLst>
                    <a:ext uri="{9D8B030D-6E8A-4147-A177-3AD203B41FA5}">
                      <a16:colId xmlns:a16="http://schemas.microsoft.com/office/drawing/2014/main" val="20001"/>
                    </a:ext>
                  </a:extLst>
                </a:gridCol>
                <a:gridCol w="2649758">
                  <a:extLst>
                    <a:ext uri="{9D8B030D-6E8A-4147-A177-3AD203B41FA5}">
                      <a16:colId xmlns:a16="http://schemas.microsoft.com/office/drawing/2014/main" val="20002"/>
                    </a:ext>
                  </a:extLst>
                </a:gridCol>
                <a:gridCol w="3751042">
                  <a:extLst>
                    <a:ext uri="{9D8B030D-6E8A-4147-A177-3AD203B41FA5}">
                      <a16:colId xmlns:a16="http://schemas.microsoft.com/office/drawing/2014/main" val="20003"/>
                    </a:ext>
                  </a:extLst>
                </a:gridCol>
              </a:tblGrid>
              <a:tr h="620353">
                <a:tc gridSpan="4">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Reliability of the “Divine Regathering” Predictions</a:t>
                      </a:r>
                    </a:p>
                  </a:txBody>
                  <a:tcPr marT="45717" marB="45717" anchor="ctr"/>
                </a:tc>
                <a:tc hMerge="1">
                  <a:txBody>
                    <a:bodyPr/>
                    <a:lstStyle/>
                    <a:p>
                      <a:endParaRPr lang="en-US" sz="2600" dirty="0">
                        <a:latin typeface="Calibri" panose="020F0502020204030204" pitchFamily="34" charset="0"/>
                      </a:endParaRPr>
                    </a:p>
                  </a:txBody>
                  <a:tcPr marT="45717" marB="45717"/>
                </a:tc>
                <a:tc hMerge="1">
                  <a:txBody>
                    <a:bodyPr/>
                    <a:lstStyle/>
                    <a:p>
                      <a:endParaRPr lang="en-US" sz="2600" dirty="0">
                        <a:latin typeface="Calibri" panose="020F0502020204030204" pitchFamily="34" charset="0"/>
                      </a:endParaRPr>
                    </a:p>
                  </a:txBody>
                  <a:tcPr marT="45717" marB="45717"/>
                </a:tc>
                <a:tc hMerge="1">
                  <a:txBody>
                    <a:bodyPr/>
                    <a:lstStyle/>
                    <a:p>
                      <a:endParaRPr lang="en-US" sz="2600" dirty="0">
                        <a:latin typeface="Calibri" panose="020F0502020204030204" pitchFamily="34" charset="0"/>
                      </a:endParaRPr>
                    </a:p>
                  </a:txBody>
                  <a:tcPr marT="45717" marB="45717"/>
                </a:tc>
                <a:extLst>
                  <a:ext uri="{0D108BD9-81ED-4DB2-BD59-A6C34878D82A}">
                    <a16:rowId xmlns:a16="http://schemas.microsoft.com/office/drawing/2014/main" val="998035538"/>
                  </a:ext>
                </a:extLst>
              </a:tr>
              <a:tr h="914400">
                <a:tc>
                  <a:txBody>
                    <a:bodyPr/>
                    <a:lstStyle/>
                    <a:p>
                      <a:endParaRPr lang="en-US" sz="2400" b="1" dirty="0">
                        <a:latin typeface="Calibri" panose="020F0502020204030204" pitchFamily="34" charset="0"/>
                        <a:cs typeface="Calibri" panose="020F0502020204030204" pitchFamily="34" charset="0"/>
                      </a:endParaRPr>
                    </a:p>
                  </a:txBody>
                  <a:tcPr marT="45717" marB="45717" anchor="ctr"/>
                </a:tc>
                <a:tc>
                  <a:txBody>
                    <a:bodyPr/>
                    <a:lstStyle/>
                    <a:p>
                      <a:pPr algn="ctr"/>
                      <a:r>
                        <a:rPr lang="en-US" sz="2800" b="1" dirty="0">
                          <a:solidFill>
                            <a:schemeClr val="bg2">
                              <a:lumMod val="95000"/>
                              <a:lumOff val="5000"/>
                            </a:schemeClr>
                          </a:solidFill>
                          <a:latin typeface="Calibri" panose="020F0502020204030204" pitchFamily="34" charset="0"/>
                          <a:cs typeface="Calibri" panose="020F0502020204030204" pitchFamily="34" charset="0"/>
                        </a:rPr>
                        <a:t>RETURN</a:t>
                      </a:r>
                    </a:p>
                  </a:txBody>
                  <a:tcPr marT="45717" marB="45717" anchor="ctr"/>
                </a:tc>
                <a:tc>
                  <a:txBody>
                    <a:bodyPr/>
                    <a:lstStyle/>
                    <a:p>
                      <a:pPr algn="ctr"/>
                      <a:r>
                        <a:rPr lang="en-US" sz="2800" b="1" dirty="0">
                          <a:solidFill>
                            <a:schemeClr val="bg1">
                              <a:lumMod val="50000"/>
                            </a:schemeClr>
                          </a:solidFill>
                          <a:latin typeface="Calibri" panose="020F0502020204030204" pitchFamily="34" charset="0"/>
                          <a:cs typeface="Calibri" panose="020F0502020204030204" pitchFamily="34" charset="0"/>
                        </a:rPr>
                        <a:t>PREDICTED</a:t>
                      </a:r>
                    </a:p>
                  </a:txBody>
                  <a:tcPr marT="45717" marB="45717" anchor="ctr"/>
                </a:tc>
                <a:tc>
                  <a:txBody>
                    <a:bodyPr/>
                    <a:lstStyle/>
                    <a:p>
                      <a:pPr algn="ctr"/>
                      <a:r>
                        <a:rPr lang="en-US" sz="2800" b="1" dirty="0">
                          <a:solidFill>
                            <a:srgbClr val="C00000"/>
                          </a:solidFill>
                          <a:latin typeface="Calibri" panose="020F0502020204030204" pitchFamily="34" charset="0"/>
                          <a:cs typeface="Calibri" panose="020F0502020204030204" pitchFamily="34" charset="0"/>
                        </a:rPr>
                        <a:t>FULFILLED</a:t>
                      </a:r>
                    </a:p>
                  </a:txBody>
                  <a:tcPr marT="45717" marB="45717" anchor="ctr"/>
                </a:tc>
                <a:extLst>
                  <a:ext uri="{0D108BD9-81ED-4DB2-BD59-A6C34878D82A}">
                    <a16:rowId xmlns:a16="http://schemas.microsoft.com/office/drawing/2014/main" val="10000"/>
                  </a:ext>
                </a:extLst>
              </a:tr>
              <a:tr h="914400">
                <a:tc>
                  <a:txBody>
                    <a:bodyPr/>
                    <a:lstStyle/>
                    <a:p>
                      <a:pPr algn="ctr"/>
                      <a:r>
                        <a:rPr lang="en-US" sz="2400" dirty="0">
                          <a:latin typeface="Calibri" panose="020F0502020204030204" pitchFamily="34" charset="0"/>
                          <a:cs typeface="Calibri" panose="020F0502020204030204" pitchFamily="34" charset="0"/>
                        </a:rPr>
                        <a:t>1</a:t>
                      </a:r>
                      <a:r>
                        <a:rPr lang="en-US" sz="2400" baseline="30000" dirty="0">
                          <a:latin typeface="Calibri" panose="020F0502020204030204" pitchFamily="34" charset="0"/>
                          <a:cs typeface="Calibri" panose="020F0502020204030204" pitchFamily="34" charset="0"/>
                        </a:rPr>
                        <a:t>st</a:t>
                      </a:r>
                      <a:endParaRPr lang="en-US" sz="2400" dirty="0">
                        <a:latin typeface="Calibri" panose="020F0502020204030204" pitchFamily="34" charset="0"/>
                        <a:cs typeface="Calibri" panose="020F0502020204030204" pitchFamily="34" charset="0"/>
                      </a:endParaRPr>
                    </a:p>
                  </a:txBody>
                  <a:tcPr marT="45717" marB="45717" anchor="ctr"/>
                </a:tc>
                <a:tc>
                  <a:txBody>
                    <a:bodyPr/>
                    <a:lstStyle/>
                    <a:p>
                      <a:r>
                        <a:rPr lang="en-US" sz="2800" dirty="0">
                          <a:latin typeface="Calibri" panose="020F0502020204030204" pitchFamily="34" charset="0"/>
                          <a:cs typeface="Calibri" panose="020F0502020204030204" pitchFamily="34" charset="0"/>
                        </a:rPr>
                        <a:t>From Egypt to Canaan</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Gen. 15:13-14</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Joshua 1‒12</a:t>
                      </a:r>
                    </a:p>
                  </a:txBody>
                  <a:tcPr marT="45717" marB="45717" anchor="ctr"/>
                </a:tc>
                <a:extLst>
                  <a:ext uri="{0D108BD9-81ED-4DB2-BD59-A6C34878D82A}">
                    <a16:rowId xmlns:a16="http://schemas.microsoft.com/office/drawing/2014/main" val="10001"/>
                  </a:ext>
                </a:extLst>
              </a:tr>
              <a:tr h="914400">
                <a:tc>
                  <a:txBody>
                    <a:bodyPr/>
                    <a:lstStyle/>
                    <a:p>
                      <a:pPr algn="ctr"/>
                      <a:r>
                        <a:rPr lang="en-US" sz="2400" dirty="0">
                          <a:latin typeface="Calibri" panose="020F0502020204030204" pitchFamily="34" charset="0"/>
                          <a:cs typeface="Calibri" panose="020F0502020204030204" pitchFamily="34" charset="0"/>
                        </a:rPr>
                        <a:t>2</a:t>
                      </a:r>
                      <a:r>
                        <a:rPr lang="en-US" sz="2400" baseline="30000" dirty="0">
                          <a:latin typeface="Calibri" panose="020F0502020204030204" pitchFamily="34" charset="0"/>
                          <a:cs typeface="Calibri" panose="020F0502020204030204" pitchFamily="34" charset="0"/>
                        </a:rPr>
                        <a:t>nd</a:t>
                      </a:r>
                      <a:endParaRPr lang="en-US" sz="2400" dirty="0">
                        <a:latin typeface="Calibri" panose="020F0502020204030204" pitchFamily="34" charset="0"/>
                        <a:cs typeface="Calibri" panose="020F0502020204030204" pitchFamily="34" charset="0"/>
                      </a:endParaRPr>
                    </a:p>
                  </a:txBody>
                  <a:tcPr marT="45717" marB="45717" anchor="ctr"/>
                </a:tc>
                <a:tc>
                  <a:txBody>
                    <a:bodyPr/>
                    <a:lstStyle/>
                    <a:p>
                      <a:r>
                        <a:rPr lang="en-US" sz="2800" dirty="0">
                          <a:latin typeface="Calibri" panose="020F0502020204030204" pitchFamily="34" charset="0"/>
                          <a:cs typeface="Calibri" panose="020F0502020204030204" pitchFamily="34" charset="0"/>
                        </a:rPr>
                        <a:t>From Babylon to Israel</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Jer. 25:11; 29:10</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Ezra &amp; Nehemiah</a:t>
                      </a:r>
                    </a:p>
                  </a:txBody>
                  <a:tcPr marT="45717" marB="45717" anchor="ctr"/>
                </a:tc>
                <a:extLst>
                  <a:ext uri="{0D108BD9-81ED-4DB2-BD59-A6C34878D82A}">
                    <a16:rowId xmlns:a16="http://schemas.microsoft.com/office/drawing/2014/main" val="10002"/>
                  </a:ext>
                </a:extLst>
              </a:tr>
              <a:tr h="914400">
                <a:tc>
                  <a:txBody>
                    <a:bodyPr/>
                    <a:lstStyle/>
                    <a:p>
                      <a:pPr algn="ctr"/>
                      <a:r>
                        <a:rPr lang="en-US" sz="2400" dirty="0">
                          <a:latin typeface="Calibri" panose="020F0502020204030204" pitchFamily="34" charset="0"/>
                          <a:cs typeface="Calibri" panose="020F0502020204030204" pitchFamily="34" charset="0"/>
                        </a:rPr>
                        <a:t>3</a:t>
                      </a:r>
                      <a:r>
                        <a:rPr lang="en-US" sz="2400" baseline="30000" dirty="0">
                          <a:latin typeface="Calibri" panose="020F0502020204030204" pitchFamily="34" charset="0"/>
                          <a:cs typeface="Calibri" panose="020F0502020204030204" pitchFamily="34" charset="0"/>
                        </a:rPr>
                        <a:t>rd</a:t>
                      </a:r>
                      <a:endParaRPr lang="en-US" sz="2400" dirty="0">
                        <a:latin typeface="Calibri" panose="020F0502020204030204" pitchFamily="34" charset="0"/>
                        <a:cs typeface="Calibri" panose="020F0502020204030204" pitchFamily="34" charset="0"/>
                      </a:endParaRPr>
                    </a:p>
                  </a:txBody>
                  <a:tcPr marT="45717" marB="45717" anchor="ctr"/>
                </a:tc>
                <a:tc>
                  <a:txBody>
                    <a:bodyPr/>
                    <a:lstStyle/>
                    <a:p>
                      <a:r>
                        <a:rPr lang="en-US" sz="2800" dirty="0">
                          <a:latin typeface="Calibri" panose="020F0502020204030204" pitchFamily="34" charset="0"/>
                          <a:cs typeface="Calibri" panose="020F0502020204030204" pitchFamily="34" charset="0"/>
                        </a:rPr>
                        <a:t>From the Diaspora to Israel’s restoration</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Ezekiel 36:24-28</a:t>
                      </a:r>
                    </a:p>
                  </a:txBody>
                  <a:tcPr marT="45717" marB="45717" anchor="ctr"/>
                </a:tc>
                <a:tc>
                  <a:txBody>
                    <a:bodyPr/>
                    <a:lstStyle/>
                    <a:p>
                      <a:pPr algn="ctr"/>
                      <a:r>
                        <a:rPr lang="en-US" sz="2800" dirty="0">
                          <a:latin typeface="Calibri" panose="020F0502020204030204" pitchFamily="34" charset="0"/>
                          <a:cs typeface="Calibri" panose="020F0502020204030204" pitchFamily="34" charset="0"/>
                        </a:rPr>
                        <a:t>Millennial Kingdom</a:t>
                      </a:r>
                    </a:p>
                  </a:txBody>
                  <a:tcPr marT="45717" marB="45717" anchor="ctr"/>
                </a:tc>
                <a:extLst>
                  <a:ext uri="{0D108BD9-81ED-4DB2-BD59-A6C34878D82A}">
                    <a16:rowId xmlns:a16="http://schemas.microsoft.com/office/drawing/2014/main" val="10003"/>
                  </a:ext>
                </a:extLst>
              </a:tr>
            </a:tbl>
          </a:graphicData>
        </a:graphic>
      </p:graphicFrame>
      <p:pic>
        <p:nvPicPr>
          <p:cNvPr id="2" name="Picture 1">
            <a:extLst>
              <a:ext uri="{FF2B5EF4-FFF2-40B4-BE49-F238E27FC236}">
                <a16:creationId xmlns:a16="http://schemas.microsoft.com/office/drawing/2014/main" id="{668C25CF-5366-4A6D-8DB5-4CCDE7CC06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2475" y="4800600"/>
            <a:ext cx="3247053" cy="1828800"/>
          </a:xfrm>
          <a:prstGeom prst="rect">
            <a:avLst/>
          </a:prstGeom>
        </p:spPr>
      </p:pic>
    </p:spTree>
    <p:extLst>
      <p:ext uri="{BB962C8B-B14F-4D97-AF65-F5344CB8AC3E}">
        <p14:creationId xmlns:p14="http://schemas.microsoft.com/office/powerpoint/2010/main" val="371090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33528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preparation (17-18)</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circumstances (19)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deception and flight (20)</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direction (21)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3"/>
            </a:pPr>
            <a:r>
              <a:rPr lang="en-US" sz="3600" dirty="0">
                <a:effectLst>
                  <a:outerShdw blurRad="38100" dist="38100" dir="2700000" algn="tl">
                    <a:srgbClr val="000000">
                      <a:alpha val="43137"/>
                    </a:srgbClr>
                  </a:outerShdw>
                </a:effectLst>
              </a:rPr>
              <a:t>Genesis 31:17-21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Escape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06766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31:19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Circumstances</a:t>
            </a:r>
          </a:p>
        </p:txBody>
      </p:sp>
      <p:sp>
        <p:nvSpPr>
          <p:cNvPr id="161795" name="Rectangle 3"/>
          <p:cNvSpPr>
            <a:spLocks noGrp="1" noChangeArrowheads="1"/>
          </p:cNvSpPr>
          <p:nvPr>
            <p:ph type="body" idx="1"/>
          </p:nvPr>
        </p:nvSpPr>
        <p:spPr>
          <a:xfrm>
            <a:off x="1524000" y="2057400"/>
            <a:ext cx="63246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distraction (19a)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Rachael’s theft (19b)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90021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31:1-21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Flight From Haran</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circumstances (1-3)</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discussion with his wives (4-16)</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escape (17-21)</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18194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31:19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Circumstances</a:t>
            </a:r>
          </a:p>
        </p:txBody>
      </p:sp>
      <p:sp>
        <p:nvSpPr>
          <p:cNvPr id="161795" name="Rectangle 3"/>
          <p:cNvSpPr>
            <a:spLocks noGrp="1" noChangeArrowheads="1"/>
          </p:cNvSpPr>
          <p:nvPr>
            <p:ph type="body" idx="1"/>
          </p:nvPr>
        </p:nvSpPr>
        <p:spPr>
          <a:xfrm>
            <a:off x="1524000" y="2057400"/>
            <a:ext cx="63246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Laban’s distraction (19a)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Rachael’s theft (19b)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01641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31:19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Circumstances</a:t>
            </a:r>
          </a:p>
        </p:txBody>
      </p:sp>
      <p:sp>
        <p:nvSpPr>
          <p:cNvPr id="161795" name="Rectangle 3"/>
          <p:cNvSpPr>
            <a:spLocks noGrp="1" noChangeArrowheads="1"/>
          </p:cNvSpPr>
          <p:nvPr>
            <p:ph type="body" idx="1"/>
          </p:nvPr>
        </p:nvSpPr>
        <p:spPr>
          <a:xfrm>
            <a:off x="1524000" y="2057400"/>
            <a:ext cx="63246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distraction (19a)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Rachael’s theft (19b)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0070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600200"/>
            <a:ext cx="10972800" cy="49530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a:t>
            </a:r>
            <a:r>
              <a:rPr lang="en-US" i="1" dirty="0">
                <a:effectLst>
                  <a:outerShdw blurRad="38100" dist="38100" dir="2700000" algn="tl">
                    <a:srgbClr val="000000">
                      <a:alpha val="43137"/>
                    </a:srgbClr>
                  </a:outerShdw>
                </a:effectLst>
              </a:rPr>
              <a:t>Code of Hammurabi</a:t>
            </a:r>
            <a:r>
              <a:rPr lang="en-US" dirty="0">
                <a:effectLst>
                  <a:outerShdw blurRad="38100" dist="38100" dir="2700000" algn="tl">
                    <a:srgbClr val="000000">
                      <a:alpha val="43137"/>
                    </a:srgbClr>
                  </a:outerShdw>
                </a:effectLst>
              </a:rPr>
              <a:t> states that whoever has the household gods owns the property. The </a:t>
            </a:r>
            <a:r>
              <a:rPr lang="en-US" i="1" dirty="0" err="1">
                <a:effectLst>
                  <a:outerShdw blurRad="38100" dist="38100" dir="2700000" algn="tl">
                    <a:srgbClr val="000000">
                      <a:alpha val="43137"/>
                    </a:srgbClr>
                  </a:outerShdw>
                </a:effectLst>
              </a:rPr>
              <a:t>Nuzi</a:t>
            </a:r>
            <a:r>
              <a:rPr lang="en-US" i="1" dirty="0">
                <a:effectLst>
                  <a:outerShdw blurRad="38100" dist="38100" dir="2700000" algn="tl">
                    <a:srgbClr val="000000">
                      <a:alpha val="43137"/>
                    </a:srgbClr>
                  </a:outerShdw>
                </a:effectLst>
              </a:rPr>
              <a:t> Tablets</a:t>
            </a:r>
            <a:r>
              <a:rPr lang="en-US" dirty="0">
                <a:effectLst>
                  <a:outerShdw blurRad="38100" dist="38100" dir="2700000" algn="tl">
                    <a:srgbClr val="000000">
                      <a:alpha val="43137"/>
                    </a:srgbClr>
                  </a:outerShdw>
                </a:effectLst>
              </a:rPr>
              <a:t> record an incident of the person mentioned earlier and states: ‘If </a:t>
            </a:r>
            <a:r>
              <a:rPr lang="en-US" dirty="0" err="1">
                <a:effectLst>
                  <a:outerShdw blurRad="38100" dist="38100" dir="2700000" algn="tl">
                    <a:srgbClr val="000000">
                      <a:alpha val="43137"/>
                    </a:srgbClr>
                  </a:outerShdw>
                </a:effectLst>
              </a:rPr>
              <a:t>Nashwi</a:t>
            </a:r>
            <a:r>
              <a:rPr lang="en-US" dirty="0">
                <a:effectLst>
                  <a:outerShdw blurRad="38100" dist="38100" dir="2700000" algn="tl">
                    <a:srgbClr val="000000">
                      <a:alpha val="43137"/>
                    </a:srgbClr>
                  </a:outerShdw>
                </a:effectLst>
              </a:rPr>
              <a:t> has a son of his own, he shall divide the estate equally with </a:t>
            </a:r>
            <a:r>
              <a:rPr lang="en-US" dirty="0" err="1">
                <a:effectLst>
                  <a:outerShdw blurRad="38100" dist="38100" dir="2700000" algn="tl">
                    <a:srgbClr val="000000">
                      <a:alpha val="43137"/>
                    </a:srgbClr>
                  </a:outerShdw>
                </a:effectLst>
              </a:rPr>
              <a:t>Wullu</a:t>
            </a:r>
            <a:r>
              <a:rPr lang="en-US" dirty="0">
                <a:effectLst>
                  <a:outerShdw blurRad="38100" dist="38100" dir="2700000" algn="tl">
                    <a:srgbClr val="000000">
                      <a:alpha val="43137"/>
                    </a:srgbClr>
                  </a:outerShdw>
                </a:effectLst>
              </a:rPr>
              <a:t>, (adopted son), but the son of </a:t>
            </a:r>
            <a:r>
              <a:rPr lang="en-US" dirty="0" err="1">
                <a:effectLst>
                  <a:outerShdw blurRad="38100" dist="38100" dir="2700000" algn="tl">
                    <a:srgbClr val="000000">
                      <a:alpha val="43137"/>
                    </a:srgbClr>
                  </a:outerShdw>
                </a:effectLst>
              </a:rPr>
              <a:t>Nashwi</a:t>
            </a:r>
            <a:r>
              <a:rPr lang="en-US" dirty="0">
                <a:effectLst>
                  <a:outerShdw blurRad="38100" dist="38100" dir="2700000" algn="tl">
                    <a:srgbClr val="000000">
                      <a:alpha val="43137"/>
                    </a:srgbClr>
                  </a:outerShdw>
                </a:effectLst>
              </a:rPr>
              <a:t> shall take the gods of </a:t>
            </a:r>
            <a:r>
              <a:rPr lang="en-US" dirty="0" err="1">
                <a:effectLst>
                  <a:outerShdw blurRad="38100" dist="38100" dir="2700000" algn="tl">
                    <a:srgbClr val="000000">
                      <a:alpha val="43137"/>
                    </a:srgbClr>
                  </a:outerShdw>
                </a:effectLst>
              </a:rPr>
              <a:t>Nashwi</a:t>
            </a:r>
            <a:r>
              <a:rPr lang="en-US" dirty="0">
                <a:effectLst>
                  <a:outerShdw blurRad="38100" dist="38100" dir="2700000" algn="tl">
                    <a:srgbClr val="000000">
                      <a:alpha val="43137"/>
                    </a:srgbClr>
                  </a:outerShdw>
                </a:effectLst>
              </a:rPr>
              <a:t>. However, if </a:t>
            </a:r>
            <a:r>
              <a:rPr lang="en-US" dirty="0" err="1">
                <a:effectLst>
                  <a:outerShdw blurRad="38100" dist="38100" dir="2700000" algn="tl">
                    <a:srgbClr val="000000">
                      <a:alpha val="43137"/>
                    </a:srgbClr>
                  </a:outerShdw>
                </a:effectLst>
              </a:rPr>
              <a:t>Nashwi</a:t>
            </a:r>
            <a:r>
              <a:rPr lang="en-US" dirty="0">
                <a:effectLst>
                  <a:outerShdw blurRad="38100" dist="38100" dir="2700000" algn="tl">
                    <a:srgbClr val="000000">
                      <a:alpha val="43137"/>
                    </a:srgbClr>
                  </a:outerShdw>
                </a:effectLst>
              </a:rPr>
              <a:t> does not have a son of his own, the </a:t>
            </a:r>
            <a:r>
              <a:rPr lang="en-US" dirty="0" err="1">
                <a:effectLst>
                  <a:outerShdw blurRad="38100" dist="38100" dir="2700000" algn="tl">
                    <a:srgbClr val="000000">
                      <a:alpha val="43137"/>
                    </a:srgbClr>
                  </a:outerShdw>
                </a:effectLst>
              </a:rPr>
              <a:t>Wullu</a:t>
            </a:r>
            <a:r>
              <a:rPr lang="en-US" dirty="0">
                <a:effectLst>
                  <a:outerShdw blurRad="38100" dist="38100" dir="2700000" algn="tl">
                    <a:srgbClr val="000000">
                      <a:alpha val="43137"/>
                    </a:srgbClr>
                  </a:outerShdw>
                </a:effectLst>
              </a:rPr>
              <a:t> shall take the gods.’ So owning the household gods meant the owner could claim the property. Rachel was not worshipping idols, but rather it was her attempt to gain the property of Laban for her husband.”</a:t>
            </a: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465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84636512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600200"/>
            <a:ext cx="10972800" cy="4572000"/>
          </a:xfrm>
        </p:spPr>
        <p:txBody>
          <a:bodyPr/>
          <a:lstStyle/>
          <a:p>
            <a:pPr marL="0" marR="0" indent="0" algn="just">
              <a:spcBef>
                <a:spcPts val="0"/>
              </a:spcBef>
              <a:spcAft>
                <a:spcPts val="0"/>
              </a:spcAft>
              <a:buNone/>
            </a:pPr>
            <a:r>
              <a:rPr lang="en-US" dirty="0">
                <a:effectLst>
                  <a:outerShdw blurRad="38100" dist="38100" dir="2700000" algn="tl">
                    <a:srgbClr val="000000">
                      <a:alpha val="43137"/>
                    </a:srgbClr>
                  </a:outerShdw>
                </a:effectLst>
              </a:rPr>
              <a:t>The following, from J. P. Free’s </a:t>
            </a:r>
            <a:r>
              <a:rPr lang="en-US" i="1" dirty="0">
                <a:effectLst>
                  <a:outerShdw blurRad="38100" dist="38100" dir="2700000" algn="tl">
                    <a:srgbClr val="000000">
                      <a:alpha val="43137"/>
                    </a:srgbClr>
                  </a:outerShdw>
                </a:effectLst>
              </a:rPr>
              <a:t>Archaeology and the Bible</a:t>
            </a:r>
            <a:r>
              <a:rPr lang="en-US" dirty="0">
                <a:effectLst>
                  <a:outerShdw blurRad="38100" dist="38100" dir="2700000" algn="tl">
                    <a:srgbClr val="000000">
                      <a:alpha val="43137"/>
                    </a:srgbClr>
                  </a:outerShdw>
                </a:effectLst>
              </a:rPr>
              <a:t> gives a good explanation of not only the episode, but also the background of the </a:t>
            </a:r>
            <a:r>
              <a:rPr lang="en-US" i="1" dirty="0" err="1">
                <a:effectLst>
                  <a:outerShdw blurRad="38100" dist="38100" dir="2700000" algn="tl">
                    <a:srgbClr val="000000">
                      <a:alpha val="43137"/>
                    </a:srgbClr>
                  </a:outerShdw>
                </a:effectLst>
              </a:rPr>
              <a:t>Nuzi</a:t>
            </a:r>
            <a:r>
              <a:rPr lang="en-US" dirty="0">
                <a:effectLst>
                  <a:outerShdw blurRad="38100" dist="38100" dir="2700000" algn="tl">
                    <a:srgbClr val="000000">
                      <a:alpha val="43137"/>
                    </a:srgbClr>
                  </a:outerShdw>
                </a:effectLst>
              </a:rPr>
              <a:t> tablets: “Over 1000 clay tablets were found in 1925 in the excavation of a Mesopotamian site known today as </a:t>
            </a:r>
            <a:r>
              <a:rPr lang="en-US" i="1" dirty="0" err="1">
                <a:effectLst>
                  <a:outerShdw blurRad="38100" dist="38100" dir="2700000" algn="tl">
                    <a:srgbClr val="000000">
                      <a:alpha val="43137"/>
                    </a:srgbClr>
                  </a:outerShdw>
                </a:effectLst>
              </a:rPr>
              <a:t>Yorgan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Tepe</a:t>
            </a:r>
            <a:r>
              <a:rPr lang="en-US" dirty="0">
                <a:effectLst>
                  <a:outerShdw blurRad="38100" dist="38100" dir="2700000" algn="tl">
                    <a:srgbClr val="000000">
                      <a:alpha val="43137"/>
                    </a:srgbClr>
                  </a:outerShdw>
                </a:effectLst>
              </a:rPr>
              <a:t>. Subsequent work brought forth another 3000 tablets and revealed the ancient site as ‘</a:t>
            </a:r>
            <a:r>
              <a:rPr lang="en-US" dirty="0" err="1">
                <a:effectLst>
                  <a:outerShdw blurRad="38100" dist="38100" dir="2700000" algn="tl">
                    <a:srgbClr val="000000">
                      <a:alpha val="43137"/>
                    </a:srgbClr>
                  </a:outerShdw>
                </a:effectLst>
              </a:rPr>
              <a:t>Nuzi</a:t>
            </a:r>
            <a:r>
              <a:rPr lang="en-US" dirty="0">
                <a:effectLst>
                  <a:outerShdw blurRad="38100" dist="38100" dir="2700000" algn="tl">
                    <a:srgbClr val="000000">
                      <a:alpha val="43137"/>
                    </a:srgbClr>
                  </a:outerShdw>
                </a:effectLst>
              </a:rPr>
              <a:t>.’ The tablets, written about 1500 B.C., illuminate the background of the biblical patriarchs, Abraham, Isaac, and Jacob. One instance will be cited:  When Jacob and Rachel left the home of Laban, . . .</a:t>
            </a:r>
          </a:p>
        </p:txBody>
      </p:sp>
      <p:sp>
        <p:nvSpPr>
          <p:cNvPr id="4" name="Text Box 5"/>
          <p:cNvSpPr txBox="1">
            <a:spLocks noChangeArrowheads="1"/>
          </p:cNvSpPr>
          <p:nvPr/>
        </p:nvSpPr>
        <p:spPr bwMode="auto">
          <a:xfrm>
            <a:off x="1981200" y="219670"/>
            <a:ext cx="822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Joseph P. Free</a:t>
            </a: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Joseph P. Free. “Archaeology and the Bible.“ HIS Magazine. 9 (May 1949). Page 20.</a:t>
            </a:r>
            <a:endParaRPr lang="en-US" altLang="en-US" sz="1800" dirty="0">
              <a:effectLst>
                <a:outerShdw blurRad="38100" dist="38100" dir="2700000" algn="tl">
                  <a:srgbClr val="000000"/>
                </a:outerShdw>
              </a:effectLst>
              <a:latin typeface="Calibri" panose="020F0502020204030204" pitchFamily="34" charset="0"/>
              <a:cs typeface="+mn-cs"/>
            </a:endParaRPr>
          </a:p>
        </p:txBody>
      </p:sp>
    </p:spTree>
    <p:extLst>
      <p:ext uri="{BB962C8B-B14F-4D97-AF65-F5344CB8AC3E}">
        <p14:creationId xmlns:p14="http://schemas.microsoft.com/office/powerpoint/2010/main" val="382087592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600200"/>
            <a:ext cx="10972800" cy="3962400"/>
          </a:xfrm>
        </p:spPr>
        <p:txBody>
          <a:bodyPr/>
          <a:lstStyle/>
          <a:p>
            <a:pPr marL="0" marR="0" indent="0" algn="just">
              <a:spcBef>
                <a:spcPts val="0"/>
              </a:spcBef>
              <a:spcAft>
                <a:spcPts val="0"/>
              </a:spcAft>
              <a:buNone/>
            </a:pPr>
            <a:r>
              <a:rPr lang="en-US" dirty="0">
                <a:effectLst>
                  <a:outerShdw blurRad="38100" dist="38100" dir="2700000" algn="tl">
                    <a:srgbClr val="000000">
                      <a:alpha val="43137"/>
                    </a:srgbClr>
                  </a:outerShdw>
                </a:effectLst>
              </a:rPr>
              <a:t>…Rachel stole Laban’s family images or ‘teraphim.’ When Laban discovered the theft, he pursued his daughter and son-in-law, and after a long journey overtook them (Genesis 31:19-23). Commentators have long wondered why he would go to such pains to recover images he could have replaced easily in the local shops. The </a:t>
            </a:r>
            <a:r>
              <a:rPr lang="en-US" i="1" dirty="0" err="1">
                <a:effectLst>
                  <a:outerShdw blurRad="38100" dist="38100" dir="2700000" algn="tl">
                    <a:srgbClr val="000000">
                      <a:alpha val="43137"/>
                    </a:srgbClr>
                  </a:outerShdw>
                </a:effectLst>
              </a:rPr>
              <a:t>Nuzi</a:t>
            </a:r>
            <a:r>
              <a:rPr lang="en-US" dirty="0">
                <a:effectLst>
                  <a:outerShdw blurRad="38100" dist="38100" dir="2700000" algn="tl">
                    <a:srgbClr val="000000">
                      <a:alpha val="43137"/>
                    </a:srgbClr>
                  </a:outerShdw>
                </a:effectLst>
              </a:rPr>
              <a:t> tablets record one instance of a son-in-law who possessed the family images having the right to lay legal claim to his father-in-law’s property, a fact which explains Laban’s anxiety.”</a:t>
            </a:r>
          </a:p>
        </p:txBody>
      </p:sp>
      <p:sp>
        <p:nvSpPr>
          <p:cNvPr id="4" name="Text Box 5"/>
          <p:cNvSpPr txBox="1">
            <a:spLocks noChangeArrowheads="1"/>
          </p:cNvSpPr>
          <p:nvPr/>
        </p:nvSpPr>
        <p:spPr bwMode="auto">
          <a:xfrm>
            <a:off x="1981200" y="219670"/>
            <a:ext cx="822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Joseph P. Free</a:t>
            </a: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Joseph P. Free. “Archaeology and the Bible.“ HIS Magazine. 9 (May 1949). Page 20.</a:t>
            </a:r>
            <a:endParaRPr lang="en-US" altLang="en-US" sz="1800" dirty="0">
              <a:effectLst>
                <a:outerShdw blurRad="38100" dist="38100" dir="2700000" algn="tl">
                  <a:srgbClr val="000000"/>
                </a:outerShdw>
              </a:effectLst>
              <a:latin typeface="Calibri" panose="020F0502020204030204" pitchFamily="34" charset="0"/>
              <a:cs typeface="+mn-cs"/>
            </a:endParaRPr>
          </a:p>
        </p:txBody>
      </p:sp>
    </p:spTree>
    <p:extLst>
      <p:ext uri="{BB962C8B-B14F-4D97-AF65-F5344CB8AC3E}">
        <p14:creationId xmlns:p14="http://schemas.microsoft.com/office/powerpoint/2010/main" val="298244982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33528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preparation (17-18)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circumstances (19)</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deception and flight (20)</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direction (21)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3"/>
            </a:pPr>
            <a:r>
              <a:rPr lang="en-US" sz="3600" dirty="0">
                <a:effectLst>
                  <a:outerShdw blurRad="38100" dist="38100" dir="2700000" algn="tl">
                    <a:srgbClr val="000000">
                      <a:alpha val="43137"/>
                    </a:srgbClr>
                  </a:outerShdw>
                </a:effectLst>
              </a:rPr>
              <a:t>Genesis 31:17-21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Escape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18016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33528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preparation (17-18)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circumstances (19)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deception and flight (20)</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direction (21)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3"/>
            </a:pPr>
            <a:r>
              <a:rPr lang="en-US" sz="3600" dirty="0">
                <a:effectLst>
                  <a:outerShdw blurRad="38100" dist="38100" dir="2700000" algn="tl">
                    <a:srgbClr val="000000">
                      <a:alpha val="43137"/>
                    </a:srgbClr>
                  </a:outerShdw>
                </a:effectLst>
              </a:rPr>
              <a:t>Genesis 31:17-21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Escape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23036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4096" y="228600"/>
            <a:ext cx="10003809" cy="6400800"/>
          </a:xfrm>
          <a:prstGeom prst="rect">
            <a:avLst/>
          </a:prstGeom>
        </p:spPr>
      </p:pic>
    </p:spTree>
    <p:extLst>
      <p:ext uri="{BB962C8B-B14F-4D97-AF65-F5344CB8AC3E}">
        <p14:creationId xmlns:p14="http://schemas.microsoft.com/office/powerpoint/2010/main" val="206021078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3612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6245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31:1-21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Flight From Haran</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circumstances (1-3)</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discussion with his wives (4-16)</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escape (17-21)</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93193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31:1-21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Flight From Haran</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circumstances (1-3)</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discussion with his wives (4-16)</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escape (17-21)</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30330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Change of relationship (1-2)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Divine revelation (3)</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a:pPr>
            <a:r>
              <a:rPr lang="en-US" sz="3600" dirty="0">
                <a:effectLst>
                  <a:outerShdw blurRad="38100" dist="38100" dir="2700000" algn="tl">
                    <a:srgbClr val="000000">
                      <a:alpha val="43137"/>
                    </a:srgbClr>
                  </a:outerShdw>
                </a:effectLst>
              </a:rPr>
              <a:t>Genesis 31:1-3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Circumstances</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37201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31:1-21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Flight From Haran</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circumstances (1-3)</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discussion with his wives (4-16)</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escape (17-21)</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12016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Summoning of the wives (4)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Presentation of the case (5-13)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Wives’ response (14-16)</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5" name="Rectangle 2">
            <a:extLst>
              <a:ext uri="{FF2B5EF4-FFF2-40B4-BE49-F238E27FC236}">
                <a16:creationId xmlns:a16="http://schemas.microsoft.com/office/drawing/2014/main" id="{978ABA3A-3E1D-BE93-6849-0DC60CFF853A}"/>
              </a:ext>
            </a:extLst>
          </p:cNvPr>
          <p:cNvSpPr txBox="1">
            <a:spLocks noChangeArrowheads="1"/>
          </p:cNvSpPr>
          <p:nvPr/>
        </p:nvSpPr>
        <p:spPr bwMode="auto">
          <a:xfrm>
            <a:off x="3267075" y="228600"/>
            <a:ext cx="5657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Font typeface="+mj-lt"/>
              <a:buAutoNum type="romanUcPeriod" startAt="2"/>
            </a:pPr>
            <a:r>
              <a:rPr lang="en-US" sz="3600" kern="0">
                <a:effectLst>
                  <a:outerShdw blurRad="38100" dist="38100" dir="2700000" algn="tl">
                    <a:srgbClr val="000000">
                      <a:alpha val="43137"/>
                    </a:srgbClr>
                  </a:outerShdw>
                </a:effectLst>
              </a:rPr>
              <a:t>Genesis 31:4-16</a:t>
            </a:r>
            <a:br>
              <a:rPr lang="en-US" sz="3600" kern="0">
                <a:effectLst>
                  <a:outerShdw blurRad="38100" dist="38100" dir="2700000" algn="tl">
                    <a:srgbClr val="000000">
                      <a:alpha val="43137"/>
                    </a:srgbClr>
                  </a:outerShdw>
                </a:effectLst>
                <a:cs typeface="Calibri" panose="020F0502020204030204" pitchFamily="34" charset="0"/>
              </a:rPr>
            </a:br>
            <a:r>
              <a:rPr lang="en-US" sz="2800" b="1" kern="0">
                <a:solidFill>
                  <a:srgbClr val="FFFFCC"/>
                </a:solidFill>
                <a:effectLst>
                  <a:outerShdw blurRad="38100" dist="38100" dir="2700000" algn="tl">
                    <a:srgbClr val="000000">
                      <a:alpha val="43137"/>
                    </a:srgbClr>
                  </a:outerShdw>
                </a:effectLst>
                <a:ea typeface="+mn-ea"/>
                <a:cs typeface="+mn-cs"/>
              </a:rPr>
              <a:t>Jacob’s Discussion with Wives</a:t>
            </a:r>
            <a:endParaRPr lang="en-US" sz="2800" b="1" kern="0" dirty="0">
              <a:solidFill>
                <a:srgbClr val="FFFFCC"/>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2931125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Summoning of the wives (4)</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Presentation of the case (5-13)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Wives’ response (14-16)</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5" name="Rectangle 2">
            <a:extLst>
              <a:ext uri="{FF2B5EF4-FFF2-40B4-BE49-F238E27FC236}">
                <a16:creationId xmlns:a16="http://schemas.microsoft.com/office/drawing/2014/main" id="{00748440-D76E-4FE5-1981-C1AEB84A494C}"/>
              </a:ext>
            </a:extLst>
          </p:cNvPr>
          <p:cNvSpPr>
            <a:spLocks noGrp="1" noChangeArrowheads="1"/>
          </p:cNvSpPr>
          <p:nvPr>
            <p:ph type="title"/>
          </p:nvPr>
        </p:nvSpPr>
        <p:spPr>
          <a:xfrm>
            <a:off x="3267075" y="228600"/>
            <a:ext cx="5657850" cy="914400"/>
          </a:xfrm>
        </p:spPr>
        <p:txBody>
          <a:bodyPr/>
          <a:lstStyle/>
          <a:p>
            <a:pPr marL="457200" indent="-457200" algn="ctr" eaLnBrk="1" hangingPunct="1">
              <a:buFont typeface="+mj-lt"/>
              <a:buAutoNum type="romanUcPeriod" startAt="2"/>
            </a:pPr>
            <a:r>
              <a:rPr lang="en-US" sz="3600" dirty="0">
                <a:effectLst>
                  <a:outerShdw blurRad="38100" dist="38100" dir="2700000" algn="tl">
                    <a:srgbClr val="000000">
                      <a:alpha val="43137"/>
                    </a:srgbClr>
                  </a:outerShdw>
                </a:effectLst>
              </a:rPr>
              <a:t>Genesis 31:4-16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Discussion with Wives</a:t>
            </a:r>
          </a:p>
        </p:txBody>
      </p:sp>
    </p:spTree>
    <p:extLst>
      <p:ext uri="{BB962C8B-B14F-4D97-AF65-F5344CB8AC3E}">
        <p14:creationId xmlns:p14="http://schemas.microsoft.com/office/powerpoint/2010/main" val="3576668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33736</TotalTime>
  <Words>1471</Words>
  <Application>Microsoft Office PowerPoint</Application>
  <PresentationFormat>Widescreen</PresentationFormat>
  <Paragraphs>199</Paragraphs>
  <Slides>51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Calibri</vt:lpstr>
      <vt:lpstr>Times New Roman</vt:lpstr>
      <vt:lpstr>Wingdings</vt:lpstr>
      <vt:lpstr>Azure</vt:lpstr>
      <vt:lpstr>PowerPoint Presentation</vt:lpstr>
      <vt:lpstr>GENESIS STRUCTURE</vt:lpstr>
      <vt:lpstr>PowerPoint Presentation</vt:lpstr>
      <vt:lpstr>Genesis 31:1-21 Jacob’s Flight From Haran</vt:lpstr>
      <vt:lpstr>Genesis 31:1-21 Jacob’s Flight From Haran</vt:lpstr>
      <vt:lpstr>Genesis 31:1-3 Jacob’s Circumstances</vt:lpstr>
      <vt:lpstr>Genesis 31:1-21 Jacob’s Flight From Haran</vt:lpstr>
      <vt:lpstr>PowerPoint Presentation</vt:lpstr>
      <vt:lpstr>Genesis 31:4-16 Jacob’s Discussion with Wives</vt:lpstr>
      <vt:lpstr>Genesis 31:5-13 Presentation of the Case</vt:lpstr>
      <vt:lpstr>Genesis 31:5-13 Presentation of the Case</vt:lpstr>
      <vt:lpstr>Genesis 31:5-9 Laban’s Treachery</vt:lpstr>
      <vt:lpstr>Genesis 31:5-13 Presentation of the Case</vt:lpstr>
      <vt:lpstr>Genesis 31:10-13 Divine Revelation</vt:lpstr>
      <vt:lpstr>Genesis 31:13 Command to Return to Canaan </vt:lpstr>
      <vt:lpstr>Genesis 31:13 Command to Return to Canaan </vt:lpstr>
      <vt:lpstr>Genesis 31:13 Command to Return to Canaan </vt:lpstr>
      <vt:lpstr>PowerPoint Presentation</vt:lpstr>
      <vt:lpstr>PowerPoint Presentation</vt:lpstr>
      <vt:lpstr>PowerPoint Presentation</vt:lpstr>
      <vt:lpstr>Genesis 31:14-16 Wives’ Response</vt:lpstr>
      <vt:lpstr>Genesis 31:14-16 Wives’ Response</vt:lpstr>
      <vt:lpstr>Genesis 31:14-16 Wives’ Response</vt:lpstr>
      <vt:lpstr>PowerPoint Presentation</vt:lpstr>
      <vt:lpstr>Genesis 31:14-16 Wives’ Response</vt:lpstr>
      <vt:lpstr>Genesis 31:14-16 Wives’ Response</vt:lpstr>
      <vt:lpstr>PowerPoint Presentation</vt:lpstr>
      <vt:lpstr>Genesis 31:1-21 Jacob’s Flight From Haran</vt:lpstr>
      <vt:lpstr>Genesis 31:17-21 Jacob’s Escape</vt:lpstr>
      <vt:lpstr>Genesis 31:17-21 Jacob’s Escape</vt:lpstr>
      <vt:lpstr>Genesis 31:17-18 Jacob’s Preparation</vt:lpstr>
      <vt:lpstr>Genesis 31:17-18 Jacob’s Preparation</vt:lpstr>
      <vt:lpstr>PowerPoint Presentation</vt:lpstr>
      <vt:lpstr>Genesis 31:17-18 Jacob’s Preparation</vt:lpstr>
      <vt:lpstr>Genesis 31:17-18 Jacob’s Preparation</vt:lpstr>
      <vt:lpstr>PowerPoint Presentation</vt:lpstr>
      <vt:lpstr>PowerPoint Presentation</vt:lpstr>
      <vt:lpstr>Genesis 31:17-21 Jacob’s Escape</vt:lpstr>
      <vt:lpstr>Genesis 31:19 Jacob’s Circumstances</vt:lpstr>
      <vt:lpstr>Genesis 31:19 Jacob’s Circumstances</vt:lpstr>
      <vt:lpstr>Genesis 31:19 Jacob’s Circumstances</vt:lpstr>
      <vt:lpstr>PowerPoint Presentation</vt:lpstr>
      <vt:lpstr>PowerPoint Presentation</vt:lpstr>
      <vt:lpstr>PowerPoint Presentation</vt:lpstr>
      <vt:lpstr>Genesis 31:17-21 Jacob’s Escape</vt:lpstr>
      <vt:lpstr>Genesis 31:17-21 Jacob’s Escape</vt:lpstr>
      <vt:lpstr>PowerPoint Presentation</vt:lpstr>
      <vt:lpstr>PowerPoint Presentation</vt:lpstr>
      <vt:lpstr>Conclusion</vt:lpstr>
      <vt:lpstr>Genesis 31:1-21 Jacob’s Flight From Haran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122 - 31v13-21 - 16x9 - MODIFIED</dc:title>
  <dc:subject>Genesis 31</dc:subject>
  <dc:creator>A. Woods</dc:creator>
  <dc:description>Modified by Jim McGowan</dc:description>
  <cp:lastModifiedBy>Jim McGowan</cp:lastModifiedBy>
  <cp:revision>3428</cp:revision>
  <cp:lastPrinted>2023-06-04T02:46:40Z</cp:lastPrinted>
  <dcterms:created xsi:type="dcterms:W3CDTF">2009-03-17T12:21:13Z</dcterms:created>
  <dcterms:modified xsi:type="dcterms:W3CDTF">2023-06-04T02:46:59Z</dcterms:modified>
</cp:coreProperties>
</file>