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52"/>
  </p:notesMasterIdLst>
  <p:handoutMasterIdLst>
    <p:handoutMasterId r:id="rId53"/>
  </p:handoutMasterIdLst>
  <p:sldIdLst>
    <p:sldId id="9037" r:id="rId3"/>
    <p:sldId id="9288" r:id="rId4"/>
    <p:sldId id="9289" r:id="rId5"/>
    <p:sldId id="9843" r:id="rId6"/>
    <p:sldId id="285" r:id="rId7"/>
    <p:sldId id="2095" r:id="rId8"/>
    <p:sldId id="9359" r:id="rId9"/>
    <p:sldId id="286" r:id="rId10"/>
    <p:sldId id="9829" r:id="rId11"/>
    <p:sldId id="9835" r:id="rId12"/>
    <p:sldId id="9836" r:id="rId13"/>
    <p:sldId id="9837" r:id="rId14"/>
    <p:sldId id="9838" r:id="rId15"/>
    <p:sldId id="9830" r:id="rId16"/>
    <p:sldId id="9839" r:id="rId17"/>
    <p:sldId id="9852" r:id="rId18"/>
    <p:sldId id="9569" r:id="rId19"/>
    <p:sldId id="2751" r:id="rId20"/>
    <p:sldId id="3399" r:id="rId21"/>
    <p:sldId id="3400" r:id="rId22"/>
    <p:sldId id="9853" r:id="rId23"/>
    <p:sldId id="6189" r:id="rId24"/>
    <p:sldId id="9617" r:id="rId25"/>
    <p:sldId id="1440" r:id="rId26"/>
    <p:sldId id="9848" r:id="rId27"/>
    <p:sldId id="5341" r:id="rId28"/>
    <p:sldId id="4163" r:id="rId29"/>
    <p:sldId id="9855" r:id="rId30"/>
    <p:sldId id="9831" r:id="rId31"/>
    <p:sldId id="6551" r:id="rId32"/>
    <p:sldId id="8191" r:id="rId33"/>
    <p:sldId id="2850" r:id="rId34"/>
    <p:sldId id="3866" r:id="rId35"/>
    <p:sldId id="3867" r:id="rId36"/>
    <p:sldId id="267" r:id="rId37"/>
    <p:sldId id="537" r:id="rId38"/>
    <p:sldId id="9859" r:id="rId39"/>
    <p:sldId id="9860" r:id="rId40"/>
    <p:sldId id="9844" r:id="rId41"/>
    <p:sldId id="9856" r:id="rId42"/>
    <p:sldId id="9857" r:id="rId43"/>
    <p:sldId id="9858" r:id="rId44"/>
    <p:sldId id="6635" r:id="rId45"/>
    <p:sldId id="9849" r:id="rId46"/>
    <p:sldId id="371" r:id="rId47"/>
    <p:sldId id="9833" r:id="rId48"/>
    <p:sldId id="8695" r:id="rId49"/>
    <p:sldId id="288" r:id="rId50"/>
    <p:sldId id="9834" r:id="rId51"/>
  </p:sldIdLst>
  <p:sldSz cx="12192000" cy="6858000"/>
  <p:notesSz cx="7315200" cy="9601200"/>
  <p:custDataLst>
    <p:tags r:id="rId54"/>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3" autoAdjust="0"/>
    <p:restoredTop sz="96208" autoAdjust="0"/>
  </p:normalViewPr>
  <p:slideViewPr>
    <p:cSldViewPr>
      <p:cViewPr varScale="1">
        <p:scale>
          <a:sx n="105" d="100"/>
          <a:sy n="105" d="100"/>
        </p:scale>
        <p:origin x="413"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634"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027 – 5v16-22  </a:t>
            </a:r>
          </a:p>
          <a:p>
            <a:pPr>
              <a:defRPr/>
            </a:pPr>
            <a:r>
              <a:rPr lang="en-US" sz="1700" dirty="0"/>
              <a:t>05-28-2023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5/28/2023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7</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135648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20</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Tree>
    <p:extLst>
      <p:ext uri="{BB962C8B-B14F-4D97-AF65-F5344CB8AC3E}">
        <p14:creationId xmlns:p14="http://schemas.microsoft.com/office/powerpoint/2010/main" val="298863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5/28/2023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1663113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5/28/2023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0816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62" r:id="rId13"/>
    <p:sldLayoutId id="21474837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32403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7208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4963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363743"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27297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363743"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234095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25ECFB-7480-4E0A-8FA2-35CFC311E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2"/>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Matthew 12:24</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when the Pharisees heard </a:t>
            </a:r>
            <a:r>
              <a:rPr lang="en-US" sz="3600" i="1" dirty="0">
                <a:effectLst>
                  <a:outerShdw blurRad="38100" dist="38100" dir="2700000" algn="tl">
                    <a:srgbClr val="000000">
                      <a:alpha val="43137"/>
                    </a:srgbClr>
                  </a:outerShdw>
                </a:effectLst>
                <a:latin typeface="Calibri" panose="020F0502020204030204" pitchFamily="34" charset="0"/>
              </a:rPr>
              <a:t>this</a:t>
            </a:r>
            <a:r>
              <a:rPr lang="en-US" sz="36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600" dirty="0" err="1">
                <a:effectLst>
                  <a:outerShdw blurRad="38100" dist="38100" dir="2700000" algn="tl">
                    <a:srgbClr val="000000">
                      <a:alpha val="43137"/>
                    </a:srgbClr>
                  </a:outerShdw>
                </a:effectLst>
                <a:latin typeface="Calibri" panose="020F0502020204030204" pitchFamily="34" charset="0"/>
              </a:rPr>
              <a:t>Beelzebul</a:t>
            </a:r>
            <a:r>
              <a:rPr lang="en-US" sz="36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9120" y="2362200"/>
            <a:ext cx="3413760" cy="2560320"/>
          </a:xfrm>
          <a:prstGeom prst="ellipse">
            <a:avLst/>
          </a:prstGeom>
          <a:ln>
            <a:noFill/>
          </a:ln>
          <a:effectLst>
            <a:softEdge rad="112500"/>
          </a:effectLst>
        </p:spPr>
      </p:pic>
    </p:spTree>
    <p:extLst>
      <p:ext uri="{BB962C8B-B14F-4D97-AF65-F5344CB8AC3E}">
        <p14:creationId xmlns:p14="http://schemas.microsoft.com/office/powerpoint/2010/main" val="952933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46357"/>
            <a:ext cx="8229600" cy="731520"/>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Matthew Outline</a:t>
            </a:r>
          </a:p>
        </p:txBody>
      </p:sp>
      <p:sp>
        <p:nvSpPr>
          <p:cNvPr id="26627" name="Rectangle 3"/>
          <p:cNvSpPr>
            <a:spLocks noGrp="1" noChangeArrowheads="1"/>
          </p:cNvSpPr>
          <p:nvPr>
            <p:ph type="body" idx="1"/>
          </p:nvPr>
        </p:nvSpPr>
        <p:spPr>
          <a:xfrm>
            <a:off x="1688969" y="1066800"/>
            <a:ext cx="8814062" cy="5468643"/>
          </a:xfrm>
        </p:spPr>
        <p:txBody>
          <a:bodyPr/>
          <a:lstStyle/>
          <a:p>
            <a:pPr marL="0" indent="0">
              <a:buNone/>
              <a:defRPr/>
            </a:pPr>
            <a:r>
              <a:rPr lang="en-US" dirty="0">
                <a:effectLst>
                  <a:outerShdw blurRad="38100" dist="38100" dir="2700000" algn="tl">
                    <a:srgbClr val="000000">
                      <a:alpha val="43137"/>
                    </a:srgbClr>
                  </a:outerShdw>
                </a:effectLst>
              </a:rPr>
              <a:t>Pedigree of the king (1</a:t>
            </a:r>
            <a:r>
              <a:rPr lang="en-US" dirty="0">
                <a:effectLst>
                  <a:outerShdw blurRad="38100" dist="38100" dir="2700000" algn="tl">
                    <a:srgbClr val="000000">
                      <a:alpha val="43137"/>
                    </a:srgbClr>
                  </a:outerShdw>
                </a:effectLst>
                <a:cs typeface="Calibri" panose="020F0502020204030204" pitchFamily="34" charset="0"/>
              </a:rPr>
              <a:t>–2)</a:t>
            </a:r>
            <a:endParaRPr lang="en-US"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Preparation of the king (3</a:t>
            </a:r>
            <a:r>
              <a:rPr lang="en-US" dirty="0">
                <a:effectLst>
                  <a:outerShdw blurRad="38100" dist="38100" dir="2700000" algn="tl">
                    <a:srgbClr val="000000">
                      <a:alpha val="43137"/>
                    </a:srgbClr>
                  </a:outerShdw>
                </a:effectLst>
                <a:cs typeface="Calibri" panose="020F0502020204030204" pitchFamily="34" charset="0"/>
              </a:rPr>
              <a:t>–4)</a:t>
            </a:r>
            <a:endParaRPr lang="en-US"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dirty="0">
                <a:effectLst>
                  <a:outerShdw blurRad="38100" dist="38100" dir="2700000" algn="tl">
                    <a:srgbClr val="000000">
                      <a:alpha val="43137"/>
                    </a:srgbClr>
                  </a:outerShdw>
                </a:effectLst>
              </a:rPr>
              <a:t>Passion of the king (26</a:t>
            </a:r>
            <a:r>
              <a:rPr lang="en-US" dirty="0">
                <a:effectLst>
                  <a:outerShdw blurRad="38100" dist="38100" dir="2700000" algn="tl">
                    <a:srgbClr val="000000">
                      <a:alpha val="43137"/>
                    </a:srgbClr>
                  </a:outerShdw>
                </a:effectLst>
                <a:cs typeface="Calibri" panose="020F0502020204030204" pitchFamily="34" charset="0"/>
              </a:rPr>
              <a:t>–27)</a:t>
            </a:r>
            <a:endParaRPr lang="en-US" dirty="0">
              <a:effectLst>
                <a:outerShdw blurRad="38100" dist="38100" dir="2700000" algn="tl">
                  <a:srgbClr val="000000">
                    <a:alpha val="43137"/>
                  </a:srgbClr>
                </a:outerShdw>
              </a:effectLst>
            </a:endParaRPr>
          </a:p>
          <a:p>
            <a:pPr marL="0" indent="0">
              <a:buNone/>
              <a:defRPr/>
            </a:pPr>
            <a:r>
              <a:rPr lang="en-US" dirty="0">
                <a:effectLst>
                  <a:outerShdw blurRad="38100" dist="38100" dir="2700000" algn="tl">
                    <a:srgbClr val="000000">
                      <a:alpha val="43137"/>
                    </a:srgbClr>
                  </a:outerShdw>
                </a:effectLst>
              </a:rPr>
              <a:t>Proof of the king (</a:t>
            </a:r>
            <a:r>
              <a:rPr lang="en-US"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93D1A5-A58B-9533-6989-703071F6984B}"/>
              </a:ext>
            </a:extLst>
          </p:cNvPr>
          <p:cNvPicPr>
            <a:picLocks noChangeAspect="1"/>
          </p:cNvPicPr>
          <p:nvPr/>
        </p:nvPicPr>
        <p:blipFill>
          <a:blip r:embed="rId3"/>
          <a:stretch>
            <a:fillRect/>
          </a:stretch>
        </p:blipFill>
        <p:spPr>
          <a:xfrm>
            <a:off x="0" y="0"/>
            <a:ext cx="12192000" cy="6857999"/>
          </a:xfrm>
          <a:prstGeom prst="rect">
            <a:avLst/>
          </a:prstGeom>
        </p:spPr>
      </p:pic>
      <p:sp>
        <p:nvSpPr>
          <p:cNvPr id="13" name="Rectangle 3"/>
          <p:cNvSpPr txBox="1">
            <a:spLocks/>
          </p:cNvSpPr>
          <p:nvPr/>
        </p:nvSpPr>
        <p:spPr bwMode="auto">
          <a:xfrm>
            <a:off x="609600" y="0"/>
            <a:ext cx="10972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900"/>
              </a:spcAft>
              <a:buNone/>
            </a:pPr>
            <a:r>
              <a:rPr lang="en-US" altLang="en-US" sz="4000" dirty="0">
                <a:solidFill>
                  <a:srgbClr val="00FFFF"/>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 Corinthians 3:1-3 (NKJV)</a:t>
            </a:r>
          </a:p>
          <a:p>
            <a:pPr marL="0" indent="0" algn="just">
              <a:spcBef>
                <a:spcPts val="0"/>
              </a:spcBef>
              <a:buNone/>
            </a:pPr>
            <a:r>
              <a:rPr lang="en-US" sz="3600" baseline="30000" dirty="0">
                <a:latin typeface="Calibri" panose="020F0502020204030204" pitchFamily="34" charset="0"/>
                <a:cs typeface="Calibri" panose="020F0502020204030204" pitchFamily="34" charset="0"/>
              </a:rPr>
              <a:t>1</a:t>
            </a:r>
            <a:r>
              <a:rPr lang="en-US" sz="3600" dirty="0">
                <a:latin typeface="Calibri" panose="020F0502020204030204" pitchFamily="34" charset="0"/>
                <a:cs typeface="Calibri" panose="020F0502020204030204" pitchFamily="34" charset="0"/>
              </a:rPr>
              <a:t> And I, brethren, could not speak to you as to </a:t>
            </a:r>
            <a:r>
              <a:rPr lang="en-US" sz="3600" b="1" u="sng" dirty="0">
                <a:solidFill>
                  <a:srgbClr val="FFFFCC"/>
                </a:solidFill>
                <a:latin typeface="Calibri" panose="020F0502020204030204" pitchFamily="34" charset="0"/>
                <a:cs typeface="Calibri" panose="020F0502020204030204" pitchFamily="34" charset="0"/>
              </a:rPr>
              <a:t>spiritual</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people</a:t>
            </a:r>
            <a:r>
              <a:rPr lang="en-US" sz="3600" dirty="0">
                <a:latin typeface="Calibri" panose="020F0502020204030204" pitchFamily="34" charset="0"/>
                <a:cs typeface="Calibri" panose="020F0502020204030204" pitchFamily="34" charset="0"/>
              </a:rPr>
              <a:t> but as to </a:t>
            </a:r>
            <a:r>
              <a:rPr lang="en-US" sz="3600" b="1" u="sng" dirty="0">
                <a:solidFill>
                  <a:srgbClr val="FFFFCC"/>
                </a:solidFill>
                <a:latin typeface="Calibri" panose="020F0502020204030204" pitchFamily="34" charset="0"/>
                <a:cs typeface="Calibri" panose="020F0502020204030204" pitchFamily="34" charset="0"/>
              </a:rPr>
              <a:t>carnal</a:t>
            </a:r>
            <a:r>
              <a:rPr lang="en-US" sz="3600" dirty="0">
                <a:latin typeface="Calibri" panose="020F0502020204030204" pitchFamily="34" charset="0"/>
                <a:cs typeface="Calibri" panose="020F0502020204030204" pitchFamily="34" charset="0"/>
              </a:rPr>
              <a:t>, as to </a:t>
            </a:r>
            <a:r>
              <a:rPr lang="en-US" sz="3600" b="1" u="sng" dirty="0">
                <a:solidFill>
                  <a:srgbClr val="FFFFCC"/>
                </a:solidFill>
                <a:latin typeface="Calibri" panose="020F0502020204030204" pitchFamily="34" charset="0"/>
                <a:cs typeface="Calibri" panose="020F0502020204030204" pitchFamily="34" charset="0"/>
              </a:rPr>
              <a:t>babes</a:t>
            </a:r>
            <a:r>
              <a:rPr lang="en-US" sz="3600" dirty="0">
                <a:latin typeface="Calibri" panose="020F0502020204030204" pitchFamily="34" charset="0"/>
                <a:cs typeface="Calibri" panose="020F0502020204030204" pitchFamily="34" charset="0"/>
              </a:rPr>
              <a:t> in Christ. </a:t>
            </a:r>
            <a:r>
              <a:rPr lang="en-US" sz="3600" baseline="30000" dirty="0">
                <a:latin typeface="Calibri" panose="020F0502020204030204" pitchFamily="34" charset="0"/>
                <a:cs typeface="Calibri" panose="020F0502020204030204" pitchFamily="34" charset="0"/>
              </a:rPr>
              <a:t>2</a:t>
            </a:r>
            <a:r>
              <a:rPr lang="en-US" sz="3600" dirty="0">
                <a:latin typeface="Calibri" panose="020F0502020204030204" pitchFamily="34" charset="0"/>
                <a:cs typeface="Calibri" panose="020F0502020204030204" pitchFamily="34" charset="0"/>
              </a:rPr>
              <a:t> I fed you with milk and not with solid food; for until now you were not able </a:t>
            </a:r>
            <a:r>
              <a:rPr lang="en-US" sz="3600" i="1" dirty="0">
                <a:latin typeface="Calibri" panose="020F0502020204030204" pitchFamily="34" charset="0"/>
                <a:cs typeface="Calibri" panose="020F0502020204030204" pitchFamily="34" charset="0"/>
              </a:rPr>
              <a:t>to receive it,</a:t>
            </a:r>
            <a:r>
              <a:rPr lang="en-US" sz="3600" dirty="0">
                <a:latin typeface="Calibri" panose="020F0502020204030204" pitchFamily="34" charset="0"/>
                <a:cs typeface="Calibri" panose="020F0502020204030204" pitchFamily="34" charset="0"/>
              </a:rPr>
              <a:t> and even now you are still not able; </a:t>
            </a:r>
            <a:r>
              <a:rPr lang="en-US" sz="3600" baseline="30000" dirty="0">
                <a:latin typeface="Calibri" panose="020F0502020204030204" pitchFamily="34" charset="0"/>
                <a:cs typeface="Calibri" panose="020F0502020204030204" pitchFamily="34" charset="0"/>
              </a:rPr>
              <a:t>3</a:t>
            </a:r>
            <a:r>
              <a:rPr lang="en-US" sz="3600" dirty="0">
                <a:latin typeface="Calibri" panose="020F0502020204030204" pitchFamily="34" charset="0"/>
                <a:cs typeface="Calibri" panose="020F0502020204030204" pitchFamily="34" charset="0"/>
              </a:rPr>
              <a:t> for you are still carnal. For where </a:t>
            </a:r>
            <a:r>
              <a:rPr lang="en-US" sz="3600" i="1" dirty="0">
                <a:latin typeface="Calibri" panose="020F0502020204030204" pitchFamily="34" charset="0"/>
                <a:cs typeface="Calibri" panose="020F0502020204030204" pitchFamily="34" charset="0"/>
              </a:rPr>
              <a:t>there are</a:t>
            </a:r>
            <a:r>
              <a:rPr lang="en-US" sz="3600" dirty="0">
                <a:latin typeface="Calibri" panose="020F0502020204030204" pitchFamily="34" charset="0"/>
                <a:cs typeface="Calibri" panose="020F0502020204030204" pitchFamily="34" charset="0"/>
              </a:rPr>
              <a:t> envy, strife, and divisions among you, are you not carnal and behaving like </a:t>
            </a:r>
            <a:r>
              <a:rPr lang="en-US" sz="3600" i="1" dirty="0">
                <a:latin typeface="Calibri" panose="020F0502020204030204" pitchFamily="34" charset="0"/>
                <a:cs typeface="Calibri" panose="020F0502020204030204" pitchFamily="34" charset="0"/>
              </a:rPr>
              <a:t>mere</a:t>
            </a:r>
            <a:r>
              <a:rPr lang="en-US" sz="3600" dirty="0">
                <a:latin typeface="Calibri" panose="020F0502020204030204" pitchFamily="34" charset="0"/>
                <a:cs typeface="Calibri" panose="020F0502020204030204" pitchFamily="34" charset="0"/>
              </a:rPr>
              <a:t> </a:t>
            </a:r>
            <a:r>
              <a:rPr lang="en-US" sz="3600" b="1" u="sng" dirty="0">
                <a:solidFill>
                  <a:srgbClr val="FFFFCC"/>
                </a:solidFill>
                <a:latin typeface="Calibri" panose="020F0502020204030204" pitchFamily="34" charset="0"/>
                <a:cs typeface="Calibri" panose="020F0502020204030204" pitchFamily="34" charset="0"/>
              </a:rPr>
              <a:t>men</a:t>
            </a:r>
            <a:r>
              <a:rPr lang="en-US" sz="3600" dirty="0">
                <a:latin typeface="Calibri" panose="020F0502020204030204" pitchFamily="34" charset="0"/>
                <a:cs typeface="Calibri" panose="020F0502020204030204" pitchFamily="34" charset="0"/>
              </a:rPr>
              <a:t>?</a:t>
            </a:r>
            <a:endParaRPr lang="en-US" sz="3600" dirty="0">
              <a:effectLst>
                <a:outerShdw blurRad="38100" dist="38100" dir="2700000" algn="tl">
                  <a:srgbClr val="000000"/>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722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304800"/>
            <a:ext cx="8153400" cy="6129506"/>
          </a:xfrm>
          <a:prstGeom prst="rect">
            <a:avLst/>
          </a:prstGeom>
        </p:spPr>
      </p:pic>
    </p:spTree>
    <p:extLst>
      <p:ext uri="{BB962C8B-B14F-4D97-AF65-F5344CB8AC3E}">
        <p14:creationId xmlns:p14="http://schemas.microsoft.com/office/powerpoint/2010/main" val="567467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3351035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3"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faith that was once for all time handed down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25450B7-C683-CF14-064D-8760847E0123}"/>
              </a:ext>
            </a:extLst>
          </p:cNvPr>
          <p:cNvPicPr>
            <a:picLocks noChangeAspect="1"/>
          </p:cNvPicPr>
          <p:nvPr/>
        </p:nvPicPr>
        <p:blipFill rotWithShape="1">
          <a:blip r:embed="rId3"/>
          <a:srcRect l="16667" b="14497"/>
          <a:stretch/>
        </p:blipFill>
        <p:spPr>
          <a:xfrm>
            <a:off x="4513993" y="3048000"/>
            <a:ext cx="3164014" cy="1828800"/>
          </a:xfrm>
          <a:prstGeom prst="rect">
            <a:avLst/>
          </a:prstGeom>
          <a:ln>
            <a:solidFill>
              <a:schemeClr val="tx1"/>
            </a:solidFill>
          </a:ln>
        </p:spPr>
      </p:pic>
    </p:spTree>
    <p:extLst>
      <p:ext uri="{BB962C8B-B14F-4D97-AF65-F5344CB8AC3E}">
        <p14:creationId xmlns:p14="http://schemas.microsoft.com/office/powerpoint/2010/main" val="3249364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1082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3"/>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35930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spirits to see whether they are from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20481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838200" y="1"/>
            <a:ext cx="10439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1" hangingPunct="1">
              <a:spcBef>
                <a:spcPts val="0"/>
              </a:spcBef>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13548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 man’s work which he …</a:t>
            </a:r>
          </a:p>
        </p:txBody>
      </p:sp>
    </p:spTree>
    <p:extLst>
      <p:ext uri="{BB962C8B-B14F-4D97-AF65-F5344CB8AC3E}">
        <p14:creationId xmlns:p14="http://schemas.microsoft.com/office/powerpoint/2010/main" val="2218675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85800" y="0"/>
            <a:ext cx="108204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.has built on it remains, he will receive a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3758541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2266157" y="1600200"/>
            <a:ext cx="7659687" cy="1330325"/>
          </a:xfrm>
        </p:spPr>
        <p:txBody>
          <a:bodyPr/>
          <a:lstStyle/>
          <a:p>
            <a:pPr marL="457200" indent="-457200" eaLnBrk="1" hangingPunct="1">
              <a:spcBef>
                <a:spcPts val="0"/>
              </a:spcBef>
              <a:spcAft>
                <a:spcPts val="2400"/>
              </a:spcAft>
              <a:defRPr/>
            </a:pPr>
            <a:r>
              <a:rPr lang="en-US"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4455</TotalTime>
  <Words>1803</Words>
  <Application>Microsoft Office PowerPoint</Application>
  <PresentationFormat>Widescreen</PresentationFormat>
  <Paragraphs>247</Paragraphs>
  <Slides>49</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Times New Roman</vt:lpstr>
      <vt:lpstr>Wingdings</vt:lpstr>
      <vt:lpstr>Azure</vt:lpstr>
      <vt:lpstr>1_Azure</vt:lpstr>
      <vt:lpstr>PowerPoint Presentation</vt:lpstr>
      <vt:lpstr>Structure</vt:lpstr>
      <vt:lpstr>Structure</vt:lpstr>
      <vt:lpstr>Structure</vt:lpstr>
      <vt:lpstr>Church Life</vt:lpstr>
      <vt:lpstr>Structure</vt:lpstr>
      <vt:lpstr>PowerPoint Presentation</vt:lpstr>
      <vt:lpstr>Practical Sanctification (5:16-24)</vt:lpstr>
      <vt:lpstr>Practical Sanctification (5:16-24)</vt:lpstr>
      <vt:lpstr>Three Positive Commands (5:16-18)</vt:lpstr>
      <vt:lpstr>Three Positive Commands (5:16-18)</vt:lpstr>
      <vt:lpstr>Three Positive Commands (5:16-18)</vt:lpstr>
      <vt:lpstr>Three Positive Commands (5:16-18)</vt:lpstr>
      <vt:lpstr>Practical Sanctification (5:16-24)</vt:lpstr>
      <vt:lpstr>Three Negative Commands (5:19-22)</vt:lpstr>
      <vt:lpstr>Three Negative Commands (5:19-22)</vt:lpstr>
      <vt:lpstr>PowerPoint Presentation</vt:lpstr>
      <vt:lpstr>Matthew Outline</vt:lpstr>
      <vt:lpstr>PowerPoint Presentation</vt:lpstr>
      <vt:lpstr>PowerPoint Presentation</vt:lpstr>
      <vt:lpstr>Three Negative Commands (5:19-22)</vt:lpstr>
      <vt:lpstr>PowerPoint Presentation</vt:lpstr>
      <vt:lpstr>PowerPoint Presentation</vt:lpstr>
      <vt:lpstr>PowerPoint Presentation</vt:lpstr>
      <vt:lpstr>PowerPoint Presentation</vt:lpstr>
      <vt:lpstr>PowerPoint Presentation</vt:lpstr>
      <vt:lpstr>PowerPoint Presentation</vt:lpstr>
      <vt:lpstr>Three Negative Commands (5:19-22)</vt:lpstr>
      <vt:lpstr>Practical Sanctification (5:16-24)</vt:lpstr>
      <vt:lpstr>PowerPoint Presentation</vt:lpstr>
      <vt:lpstr>PowerPoint Presentation</vt:lpstr>
      <vt:lpstr>PowerPoint Presentation</vt:lpstr>
      <vt:lpstr>PowerPoint Presentation</vt:lpstr>
      <vt:lpstr>PowerPoint Presentation</vt:lpstr>
      <vt:lpstr>Unique Characteristics</vt:lpstr>
      <vt:lpstr>PowerPoint Presentation</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027 - 5v16-22 - 16 X 9</dc:title>
  <dc:subject>1 Thessalonians</dc:subject>
  <dc:creator>A. Woods</dc:creator>
  <cp:lastModifiedBy>Jim McGowan</cp:lastModifiedBy>
  <cp:revision>416</cp:revision>
  <cp:lastPrinted>2023-05-28T12:39:03Z</cp:lastPrinted>
  <dcterms:created xsi:type="dcterms:W3CDTF">2009-02-09T13:26:58Z</dcterms:created>
  <dcterms:modified xsi:type="dcterms:W3CDTF">2023-05-28T12:39:30Z</dcterms:modified>
</cp:coreProperties>
</file>