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2"/>
  </p:notesMasterIdLst>
  <p:handoutMasterIdLst>
    <p:handoutMasterId r:id="rId83"/>
  </p:handoutMasterIdLst>
  <p:sldIdLst>
    <p:sldId id="2094" r:id="rId2"/>
    <p:sldId id="9505" r:id="rId3"/>
    <p:sldId id="9806" r:id="rId4"/>
    <p:sldId id="9708" r:id="rId5"/>
    <p:sldId id="10010" r:id="rId6"/>
    <p:sldId id="9920" r:id="rId7"/>
    <p:sldId id="10068" r:id="rId8"/>
    <p:sldId id="10015" r:id="rId9"/>
    <p:sldId id="10016" r:id="rId10"/>
    <p:sldId id="9995" r:id="rId11"/>
    <p:sldId id="9996" r:id="rId12"/>
    <p:sldId id="10017" r:id="rId13"/>
    <p:sldId id="10069" r:id="rId14"/>
    <p:sldId id="10018" r:id="rId15"/>
    <p:sldId id="10019" r:id="rId16"/>
    <p:sldId id="10064" r:id="rId17"/>
    <p:sldId id="1266" r:id="rId18"/>
    <p:sldId id="10020" r:id="rId19"/>
    <p:sldId id="2661" r:id="rId20"/>
    <p:sldId id="10011" r:id="rId21"/>
    <p:sldId id="10021" r:id="rId22"/>
    <p:sldId id="10070" r:id="rId23"/>
    <p:sldId id="10097" r:id="rId24"/>
    <p:sldId id="10071" r:id="rId25"/>
    <p:sldId id="10025" r:id="rId26"/>
    <p:sldId id="10026" r:id="rId27"/>
    <p:sldId id="10028" r:id="rId28"/>
    <p:sldId id="10072" r:id="rId29"/>
    <p:sldId id="10073" r:id="rId30"/>
    <p:sldId id="10074" r:id="rId31"/>
    <p:sldId id="10041" r:id="rId32"/>
    <p:sldId id="10075" r:id="rId33"/>
    <p:sldId id="10076" r:id="rId34"/>
    <p:sldId id="10077" r:id="rId35"/>
    <p:sldId id="10078" r:id="rId36"/>
    <p:sldId id="10032" r:id="rId37"/>
    <p:sldId id="10079" r:id="rId38"/>
    <p:sldId id="10080" r:id="rId39"/>
    <p:sldId id="10045" r:id="rId40"/>
    <p:sldId id="10082" r:id="rId41"/>
    <p:sldId id="10083" r:id="rId42"/>
    <p:sldId id="10084" r:id="rId43"/>
    <p:sldId id="8895" r:id="rId44"/>
    <p:sldId id="10101" r:id="rId45"/>
    <p:sldId id="10102" r:id="rId46"/>
    <p:sldId id="10103" r:id="rId47"/>
    <p:sldId id="10081" r:id="rId48"/>
    <p:sldId id="10049" r:id="rId49"/>
    <p:sldId id="10085" r:id="rId50"/>
    <p:sldId id="10086" r:id="rId51"/>
    <p:sldId id="10065" r:id="rId52"/>
    <p:sldId id="3641" r:id="rId53"/>
    <p:sldId id="10087" r:id="rId54"/>
    <p:sldId id="10036" r:id="rId55"/>
    <p:sldId id="10037" r:id="rId56"/>
    <p:sldId id="10038" r:id="rId57"/>
    <p:sldId id="10001" r:id="rId58"/>
    <p:sldId id="10039" r:id="rId59"/>
    <p:sldId id="10040" r:id="rId60"/>
    <p:sldId id="10012" r:id="rId61"/>
    <p:sldId id="10052" r:id="rId62"/>
    <p:sldId id="10088" r:id="rId63"/>
    <p:sldId id="10057" r:id="rId64"/>
    <p:sldId id="10092" r:id="rId65"/>
    <p:sldId id="9993" r:id="rId66"/>
    <p:sldId id="10104" r:id="rId67"/>
    <p:sldId id="10093" r:id="rId68"/>
    <p:sldId id="10094" r:id="rId69"/>
    <p:sldId id="10098" r:id="rId70"/>
    <p:sldId id="10089" r:id="rId71"/>
    <p:sldId id="10061" r:id="rId72"/>
    <p:sldId id="10095" r:id="rId73"/>
    <p:sldId id="10096" r:id="rId74"/>
    <p:sldId id="10099" r:id="rId75"/>
    <p:sldId id="10090" r:id="rId76"/>
    <p:sldId id="10091" r:id="rId77"/>
    <p:sldId id="10066" r:id="rId78"/>
    <p:sldId id="7655" r:id="rId79"/>
    <p:sldId id="10067" r:id="rId80"/>
    <p:sldId id="7975" r:id="rId81"/>
  </p:sldIdLst>
  <p:sldSz cx="12192000" cy="6858000"/>
  <p:notesSz cx="7315200" cy="9601200"/>
  <p:custDataLst>
    <p:tags r:id="rId84"/>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8000"/>
    <a:srgbClr val="CC66FF"/>
    <a:srgbClr val="00FF00"/>
    <a:srgbClr val="99FFCC"/>
    <a:srgbClr val="FF99FF"/>
    <a:srgbClr val="FF00FF"/>
    <a:srgbClr val="00CCFF"/>
    <a:srgbClr val="000066"/>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715183-66DD-44B8-8F2C-94E4495D9EA0}" v="3" dt="2023-04-23T17:12:37.763"/>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22" autoAdjust="0"/>
    <p:restoredTop sz="95428" autoAdjust="0"/>
  </p:normalViewPr>
  <p:slideViewPr>
    <p:cSldViewPr>
      <p:cViewPr varScale="1">
        <p:scale>
          <a:sx n="61" d="100"/>
          <a:sy n="61" d="100"/>
        </p:scale>
        <p:origin x="78" y="17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634"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gs" Target="tags/tag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90" Type="http://schemas.microsoft.com/office/2015/10/relationships/revisionInfo" Target="revisionInfo.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121 – 31v1-21 </a:t>
            </a:r>
          </a:p>
          <a:p>
            <a:pPr>
              <a:defRPr/>
            </a:pPr>
            <a:r>
              <a:rPr lang="en-US" sz="1600" dirty="0"/>
              <a:t>05-28-2023</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5/28/2023</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57</a:t>
            </a:fld>
            <a:endParaRPr lang="en-US" altLang="en-US" dirty="0"/>
          </a:p>
        </p:txBody>
      </p:sp>
    </p:spTree>
    <p:extLst>
      <p:ext uri="{BB962C8B-B14F-4D97-AF65-F5344CB8AC3E}">
        <p14:creationId xmlns:p14="http://schemas.microsoft.com/office/powerpoint/2010/main" val="1686621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74</a:t>
            </a:fld>
            <a:endParaRPr lang="en-US" altLang="en-US" dirty="0"/>
          </a:p>
        </p:txBody>
      </p:sp>
    </p:spTree>
    <p:extLst>
      <p:ext uri="{BB962C8B-B14F-4D97-AF65-F5344CB8AC3E}">
        <p14:creationId xmlns:p14="http://schemas.microsoft.com/office/powerpoint/2010/main" val="3203419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80</a:t>
            </a:fld>
            <a:endParaRPr lang="en-US" altLang="en-US" dirty="0"/>
          </a:p>
        </p:txBody>
      </p:sp>
    </p:spTree>
    <p:extLst>
      <p:ext uri="{BB962C8B-B14F-4D97-AF65-F5344CB8AC3E}">
        <p14:creationId xmlns:p14="http://schemas.microsoft.com/office/powerpoint/2010/main" val="509708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983197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5315681"/>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20"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4.png"/></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4.png"/></Relationships>
</file>

<file path=ppt/slides/_rels/slide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12</a:t>
            </a:r>
            <a:r>
              <a:rPr lang="en-US" sz="3600" kern="0" dirty="0">
                <a:effectLst>
                  <a:outerShdw blurRad="38100" dist="38100" dir="2700000" algn="tl">
                    <a:srgbClr val="000000">
                      <a:alpha val="43137"/>
                    </a:srgbClr>
                  </a:outerShdw>
                </a:effectLst>
                <a:cs typeface="Calibri" panose="020F0502020204030204" pitchFamily="34" charset="0"/>
              </a:rPr>
              <a:t>‒50</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Israel’s Birth &amp; Preservation</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8 New Promises</a:t>
            </a:r>
            <a:br>
              <a:rPr lang="en-US" sz="3600" dirty="0">
                <a:effectLst>
                  <a:outerShdw blurRad="38100" dist="38100" dir="2700000" algn="tl">
                    <a:srgbClr val="000000">
                      <a:alpha val="43137"/>
                    </a:srgbClr>
                  </a:outerShdw>
                </a:effectLst>
              </a:rPr>
            </a:br>
            <a:r>
              <a:rPr lang="en-US" sz="2400" dirty="0">
                <a:solidFill>
                  <a:schemeClr val="tx1"/>
                </a:solidFill>
                <a:effectLst>
                  <a:outerShdw blurRad="38100" dist="38100" dir="2700000" algn="tl">
                    <a:srgbClr val="000000">
                      <a:alpha val="43137"/>
                    </a:srgbClr>
                  </a:outerShdw>
                </a:effectLst>
              </a:rPr>
              <a:t>Genesis 12:1-3</a:t>
            </a:r>
            <a:endParaRPr lang="en-US" sz="3200" dirty="0">
              <a:solidFill>
                <a:schemeClr val="tx1"/>
              </a:solidFill>
              <a:effectLst>
                <a:outerShdw blurRad="38100" dist="38100" dir="2700000" algn="tl">
                  <a:srgbClr val="000000">
                    <a:alpha val="43137"/>
                  </a:srgbClr>
                </a:outerShdw>
              </a:effectLst>
            </a:endParaRPr>
          </a:p>
        </p:txBody>
      </p:sp>
      <p:sp>
        <p:nvSpPr>
          <p:cNvPr id="161795" name="Rectangle 3"/>
          <p:cNvSpPr>
            <a:spLocks noGrp="1" noChangeArrowheads="1"/>
          </p:cNvSpPr>
          <p:nvPr>
            <p:ph type="body" idx="1"/>
          </p:nvPr>
        </p:nvSpPr>
        <p:spPr>
          <a:xfrm>
            <a:off x="585217" y="1295400"/>
            <a:ext cx="7187183" cy="5029200"/>
          </a:xfrm>
        </p:spPr>
        <p:txBody>
          <a:bodyPr/>
          <a:lstStyle/>
          <a:p>
            <a:pPr marL="457200" lvl="2" indent="-457200" eaLnBrk="1" hangingPunct="1">
              <a:lnSpc>
                <a:spcPct val="100000"/>
              </a:lnSpc>
              <a:spcBef>
                <a:spcPts val="0"/>
              </a:spcBef>
              <a:spcAft>
                <a:spcPts val="12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rPr>
              <a:t>Land (Gen. 12:1b)</a:t>
            </a:r>
          </a:p>
          <a:p>
            <a:pPr marL="457200" lvl="2" indent="-457200" eaLnBrk="1" hangingPunct="1">
              <a:lnSpc>
                <a:spcPct val="100000"/>
              </a:lnSpc>
              <a:spcBef>
                <a:spcPts val="0"/>
              </a:spcBef>
              <a:spcAft>
                <a:spcPts val="12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rPr>
              <a:t>Great nation (Gen. 12:2a)</a:t>
            </a:r>
          </a:p>
          <a:p>
            <a:pPr marL="457200" lvl="2" indent="-457200" eaLnBrk="1" hangingPunct="1">
              <a:lnSpc>
                <a:spcPct val="100000"/>
              </a:lnSpc>
              <a:spcBef>
                <a:spcPts val="0"/>
              </a:spcBef>
              <a:spcAft>
                <a:spcPts val="12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rPr>
              <a:t>Personal blessing (Gen. 12:2b)</a:t>
            </a:r>
          </a:p>
          <a:p>
            <a:pPr marL="457200" lvl="2" indent="-457200" eaLnBrk="1" hangingPunct="1">
              <a:lnSpc>
                <a:spcPct val="100000"/>
              </a:lnSpc>
              <a:spcBef>
                <a:spcPts val="0"/>
              </a:spcBef>
              <a:spcAft>
                <a:spcPts val="12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rPr>
              <a:t>Great name (Gen. 12:2c)</a:t>
            </a:r>
          </a:p>
          <a:p>
            <a:pPr marL="457200" lvl="2" indent="-457200" eaLnBrk="1" hangingPunct="1">
              <a:lnSpc>
                <a:spcPct val="100000"/>
              </a:lnSpc>
              <a:spcBef>
                <a:spcPts val="0"/>
              </a:spcBef>
              <a:spcAft>
                <a:spcPts val="12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rPr>
              <a:t>Blessing to others (Gen. 12:2d)</a:t>
            </a:r>
          </a:p>
          <a:p>
            <a:pPr marL="457200" lvl="2" indent="-457200" eaLnBrk="1" hangingPunct="1">
              <a:lnSpc>
                <a:spcPct val="100000"/>
              </a:lnSpc>
              <a:spcBef>
                <a:spcPts val="0"/>
              </a:spcBef>
              <a:spcAft>
                <a:spcPts val="12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rPr>
              <a:t>Blessing to blessers (Gen. 12:3a)</a:t>
            </a:r>
          </a:p>
          <a:p>
            <a:pPr marL="457200" lvl="2" indent="-457200" eaLnBrk="1" hangingPunct="1">
              <a:lnSpc>
                <a:spcPct val="100000"/>
              </a:lnSpc>
              <a:spcBef>
                <a:spcPts val="0"/>
              </a:spcBef>
              <a:spcAft>
                <a:spcPts val="12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rPr>
              <a:t>Cursing to cursers (Gen. 12:3b)</a:t>
            </a:r>
          </a:p>
          <a:p>
            <a:pPr marL="457200" lvl="2" indent="-457200" eaLnBrk="1" hangingPunct="1">
              <a:lnSpc>
                <a:spcPct val="100000"/>
              </a:lnSpc>
              <a:spcBef>
                <a:spcPts val="0"/>
              </a:spcBef>
              <a:spcAft>
                <a:spcPts val="1200"/>
              </a:spcAft>
              <a:buClr>
                <a:srgbClr val="CC66FF"/>
              </a:buClr>
              <a:buSzPct val="100000"/>
              <a:buFont typeface="+mj-lt"/>
              <a:buAutoNum type="alphaUcPeriod"/>
              <a:defRPr/>
            </a:pPr>
            <a:r>
              <a:rPr lang="en-US" sz="3200" b="1" u="sng" dirty="0">
                <a:solidFill>
                  <a:srgbClr val="FFFFCC"/>
                </a:solidFill>
                <a:effectLst>
                  <a:outerShdw blurRad="38100" dist="38100" dir="2700000" algn="tl">
                    <a:srgbClr val="000000">
                      <a:alpha val="43137"/>
                    </a:srgbClr>
                  </a:outerShdw>
                </a:effectLst>
              </a:rPr>
              <a:t>Blessing to the world (Gen. 12:3c)</a:t>
            </a:r>
          </a:p>
        </p:txBody>
      </p:sp>
      <p:pic>
        <p:nvPicPr>
          <p:cNvPr id="5" name="Picture 4">
            <a:extLst>
              <a:ext uri="{FF2B5EF4-FFF2-40B4-BE49-F238E27FC236}">
                <a16:creationId xmlns:a16="http://schemas.microsoft.com/office/drawing/2014/main" id="{EE27123E-9DB2-4BDE-9657-DD1FB4967A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58210174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9856C0-8DBA-44EE-B8F2-6FB365CF5B0D}"/>
              </a:ext>
            </a:extLst>
          </p:cNvPr>
          <p:cNvPicPr>
            <a:picLocks noChangeAspect="1"/>
          </p:cNvPicPr>
          <p:nvPr/>
        </p:nvPicPr>
        <p:blipFill>
          <a:blip r:embed="rId2"/>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799" cy="2523768"/>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12:3</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bless those who bless you, And the one who curses you I will curse.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in you all the families of the earth will be blessed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descr="A close up of text on a white background&#10;&#10;Description automatically generated">
            <a:extLst>
              <a:ext uri="{FF2B5EF4-FFF2-40B4-BE49-F238E27FC236}">
                <a16:creationId xmlns:a16="http://schemas.microsoft.com/office/drawing/2014/main" id="{A525CB14-0D8D-4CF1-89E1-8E2BADA2D1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1763" y="2514600"/>
            <a:ext cx="1768475" cy="2286000"/>
          </a:xfrm>
          <a:prstGeom prst="rect">
            <a:avLst/>
          </a:prstGeom>
        </p:spPr>
      </p:pic>
    </p:spTree>
    <p:extLst>
      <p:ext uri="{BB962C8B-B14F-4D97-AF65-F5344CB8AC3E}">
        <p14:creationId xmlns:p14="http://schemas.microsoft.com/office/powerpoint/2010/main" val="1418740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31:1-2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Change of Relationship</a:t>
            </a:r>
          </a:p>
        </p:txBody>
      </p:sp>
      <p:sp>
        <p:nvSpPr>
          <p:cNvPr id="161795" name="Rectangle 3"/>
          <p:cNvSpPr>
            <a:spLocks noGrp="1" noChangeArrowheads="1"/>
          </p:cNvSpPr>
          <p:nvPr>
            <p:ph type="body" idx="1"/>
          </p:nvPr>
        </p:nvSpPr>
        <p:spPr>
          <a:xfrm>
            <a:off x="1524000" y="2057400"/>
            <a:ext cx="6324600" cy="32004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Laban’s sons (1)</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Laban’s change of attitude (2)</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624979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Change of relationship (1-2)</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Divine revelation (3)</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5" name="Rectangle 2">
            <a:extLst>
              <a:ext uri="{FF2B5EF4-FFF2-40B4-BE49-F238E27FC236}">
                <a16:creationId xmlns:a16="http://schemas.microsoft.com/office/drawing/2014/main" id="{0C870C4F-2997-B7C7-D862-A92C3E556F6A}"/>
              </a:ext>
            </a:extLst>
          </p:cNvPr>
          <p:cNvSpPr txBox="1">
            <a:spLocks noChangeArrowheads="1"/>
          </p:cNvSpPr>
          <p:nvPr/>
        </p:nvSpPr>
        <p:spPr bwMode="auto">
          <a:xfrm>
            <a:off x="3267075" y="228600"/>
            <a:ext cx="56578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57200" indent="-457200" algn="ctr" eaLnBrk="1" hangingPunct="1">
              <a:buFont typeface="+mj-lt"/>
              <a:buAutoNum type="romanUcPeriod"/>
            </a:pPr>
            <a:r>
              <a:rPr lang="en-US" sz="3600" kern="0">
                <a:effectLst>
                  <a:outerShdw blurRad="38100" dist="38100" dir="2700000" algn="tl">
                    <a:srgbClr val="000000">
                      <a:alpha val="43137"/>
                    </a:srgbClr>
                  </a:outerShdw>
                </a:effectLst>
              </a:rPr>
              <a:t>Genesis 31:1-3</a:t>
            </a:r>
            <a:br>
              <a:rPr lang="en-US" sz="3600" kern="0">
                <a:effectLst>
                  <a:outerShdw blurRad="38100" dist="38100" dir="2700000" algn="tl">
                    <a:srgbClr val="000000">
                      <a:alpha val="43137"/>
                    </a:srgbClr>
                  </a:outerShdw>
                </a:effectLst>
                <a:cs typeface="Calibri" panose="020F0502020204030204" pitchFamily="34" charset="0"/>
              </a:rPr>
            </a:br>
            <a:r>
              <a:rPr lang="en-US" sz="2800" b="1" kern="0">
                <a:solidFill>
                  <a:srgbClr val="FFFFCC"/>
                </a:solidFill>
                <a:effectLst>
                  <a:outerShdw blurRad="38100" dist="38100" dir="2700000" algn="tl">
                    <a:srgbClr val="000000">
                      <a:alpha val="43137"/>
                    </a:srgbClr>
                  </a:outerShdw>
                </a:effectLst>
                <a:ea typeface="+mn-ea"/>
                <a:cs typeface="+mn-cs"/>
              </a:rPr>
              <a:t>Jacob’s Circumstances</a:t>
            </a:r>
            <a:endParaRPr lang="en-US" sz="2800" b="1" kern="0" dirty="0">
              <a:solidFill>
                <a:srgbClr val="FFFFCC"/>
              </a:solidFill>
              <a:effectLst>
                <a:outerShdw blurRad="38100" dist="38100" dir="2700000" algn="tl">
                  <a:srgbClr val="000000">
                    <a:alpha val="43137"/>
                  </a:srgbClr>
                </a:outerShdw>
              </a:effectLst>
              <a:ea typeface="+mn-ea"/>
              <a:cs typeface="+mn-cs"/>
            </a:endParaRPr>
          </a:p>
        </p:txBody>
      </p:sp>
    </p:spTree>
    <p:extLst>
      <p:ext uri="{BB962C8B-B14F-4D97-AF65-F5344CB8AC3E}">
        <p14:creationId xmlns:p14="http://schemas.microsoft.com/office/powerpoint/2010/main" val="943313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31:3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Divine Relation</a:t>
            </a:r>
          </a:p>
        </p:txBody>
      </p:sp>
      <p:sp>
        <p:nvSpPr>
          <p:cNvPr id="161795" name="Rectangle 3"/>
          <p:cNvSpPr>
            <a:spLocks noGrp="1" noChangeArrowheads="1"/>
          </p:cNvSpPr>
          <p:nvPr>
            <p:ph type="body" idx="1"/>
          </p:nvPr>
        </p:nvSpPr>
        <p:spPr>
          <a:xfrm>
            <a:off x="1524000" y="2057400"/>
            <a:ext cx="6324600" cy="32004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Command (3a)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Promise (3b)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857507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31:3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Divine Relation</a:t>
            </a:r>
          </a:p>
        </p:txBody>
      </p:sp>
      <p:sp>
        <p:nvSpPr>
          <p:cNvPr id="161795" name="Rectangle 3"/>
          <p:cNvSpPr>
            <a:spLocks noGrp="1" noChangeArrowheads="1"/>
          </p:cNvSpPr>
          <p:nvPr>
            <p:ph type="body" idx="1"/>
          </p:nvPr>
        </p:nvSpPr>
        <p:spPr>
          <a:xfrm>
            <a:off x="1524000" y="2057400"/>
            <a:ext cx="6324600" cy="32004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Command (3a)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Promise (3b)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78924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6742" y="137160"/>
            <a:ext cx="8938517" cy="6583680"/>
          </a:xfrm>
          <a:prstGeom prst="rect">
            <a:avLst/>
          </a:prstGeom>
        </p:spPr>
      </p:pic>
      <p:sp>
        <p:nvSpPr>
          <p:cNvPr id="6" name="Oval 7">
            <a:extLst>
              <a:ext uri="{FF2B5EF4-FFF2-40B4-BE49-F238E27FC236}">
                <a16:creationId xmlns:a16="http://schemas.microsoft.com/office/drawing/2014/main" id="{F882EAB0-01C5-4E90-9A67-7AA912D992E2}"/>
              </a:ext>
            </a:extLst>
          </p:cNvPr>
          <p:cNvSpPr>
            <a:spLocks noChangeArrowheads="1"/>
          </p:cNvSpPr>
          <p:nvPr/>
        </p:nvSpPr>
        <p:spPr bwMode="auto">
          <a:xfrm>
            <a:off x="5067300" y="609600"/>
            <a:ext cx="1752600" cy="6096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
        <p:nvSpPr>
          <p:cNvPr id="5" name="Oval 7">
            <a:extLst>
              <a:ext uri="{FF2B5EF4-FFF2-40B4-BE49-F238E27FC236}">
                <a16:creationId xmlns:a16="http://schemas.microsoft.com/office/drawing/2014/main" id="{4752FD6B-7872-4DF6-8E18-7885AC122007}"/>
              </a:ext>
            </a:extLst>
          </p:cNvPr>
          <p:cNvSpPr>
            <a:spLocks noChangeArrowheads="1"/>
          </p:cNvSpPr>
          <p:nvPr/>
        </p:nvSpPr>
        <p:spPr bwMode="auto">
          <a:xfrm>
            <a:off x="3886200" y="2057400"/>
            <a:ext cx="1752600" cy="2438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0061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DFBCDC-3024-4643-8B13-C0CE2A5985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34147" name="Rectangle 1"/>
          <p:cNvSpPr>
            <a:spLocks noChangeArrowheads="1"/>
          </p:cNvSpPr>
          <p:nvPr/>
        </p:nvSpPr>
        <p:spPr bwMode="auto">
          <a:xfrm>
            <a:off x="609600" y="0"/>
            <a:ext cx="10972800" cy="5570756"/>
          </a:xfrm>
          <a:prstGeom prst="rect">
            <a:avLst/>
          </a:prstGeom>
          <a:noFill/>
          <a:ln w="28575">
            <a:noFill/>
            <a:miter lim="800000"/>
            <a:headEnd/>
            <a:tailEnd/>
          </a:ln>
        </p:spPr>
        <p:txBody>
          <a:bodyPr wrap="square">
            <a:spAutoFit/>
          </a:bodyPr>
          <a:lstStyle/>
          <a:p>
            <a:pPr algn="ctr">
              <a:spcAft>
                <a:spcPts val="6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Ezekiel 36:24-28</a:t>
            </a:r>
          </a:p>
          <a:p>
            <a:pPr algn="just"/>
            <a:r>
              <a:rPr lang="en-US" sz="3075" dirty="0">
                <a:effectLst>
                  <a:outerShdw blurRad="38100" dist="38100" dir="2700000" algn="tl">
                    <a:srgbClr val="000000">
                      <a:alpha val="43137"/>
                    </a:srgbClr>
                  </a:outerShdw>
                </a:effectLst>
                <a:latin typeface="Calibri" panose="020F0502020204030204" pitchFamily="34" charset="0"/>
              </a:rPr>
              <a:t>“For I will take you from the nations, </a:t>
            </a:r>
            <a:r>
              <a:rPr lang="en-US" sz="3075"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you from all the lands and bring you into your own land</a:t>
            </a:r>
            <a:r>
              <a:rPr lang="en-US" sz="3075"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75" b="1" baseline="30000" dirty="0">
                <a:effectLst>
                  <a:outerShdw blurRad="38100" dist="38100" dir="2700000" algn="tl">
                    <a:srgbClr val="000000">
                      <a:alpha val="43137"/>
                    </a:srgbClr>
                  </a:outerShdw>
                </a:effectLst>
                <a:latin typeface="Calibri" panose="020F0502020204030204" pitchFamily="34" charset="0"/>
              </a:rPr>
              <a:t>25 </a:t>
            </a:r>
            <a:r>
              <a:rPr lang="en-US" sz="3075" dirty="0">
                <a:effectLst>
                  <a:outerShdw blurRad="38100" dist="38100" dir="2700000" algn="tl">
                    <a:srgbClr val="000000">
                      <a:alpha val="43137"/>
                    </a:srgbClr>
                  </a:outerShdw>
                </a:effectLst>
                <a:latin typeface="Calibri" panose="020F0502020204030204" pitchFamily="34" charset="0"/>
              </a:rPr>
              <a:t>Then I will sprinkle clean water on you, and you will be clean; I will cleanse you from all your filthiness and from all your idols. </a:t>
            </a:r>
            <a:r>
              <a:rPr lang="en-US" sz="3075" baseline="30000" dirty="0">
                <a:effectLst>
                  <a:outerShdw blurRad="38100" dist="38100" dir="2700000" algn="tl">
                    <a:srgbClr val="000000">
                      <a:alpha val="43137"/>
                    </a:srgbClr>
                  </a:outerShdw>
                </a:effectLst>
                <a:latin typeface="Calibri" panose="020F0502020204030204" pitchFamily="34" charset="0"/>
              </a:rPr>
              <a:t>26 </a:t>
            </a:r>
            <a:r>
              <a:rPr lang="en-US" sz="3075" dirty="0">
                <a:effectLst>
                  <a:outerShdw blurRad="38100" dist="38100" dir="2700000" algn="tl">
                    <a:srgbClr val="000000">
                      <a:alpha val="43137"/>
                    </a:srgbClr>
                  </a:outerShdw>
                </a:effectLst>
                <a:latin typeface="Calibri" panose="020F0502020204030204" pitchFamily="34" charset="0"/>
              </a:rPr>
              <a:t>Moreover, I will give you a new heart and put a new spirit within you; and I will remove the heart of stone from your flesh and give you a heart of flesh. </a:t>
            </a:r>
            <a:r>
              <a:rPr lang="en-US" sz="3075" baseline="30000" dirty="0">
                <a:effectLst>
                  <a:outerShdw blurRad="38100" dist="38100" dir="2700000" algn="tl">
                    <a:srgbClr val="000000">
                      <a:alpha val="43137"/>
                    </a:srgbClr>
                  </a:outerShdw>
                </a:effectLst>
                <a:latin typeface="Calibri" panose="020F0502020204030204" pitchFamily="34" charset="0"/>
              </a:rPr>
              <a:t>27 </a:t>
            </a:r>
            <a:r>
              <a:rPr lang="en-US" sz="3075" dirty="0">
                <a:effectLst>
                  <a:outerShdw blurRad="38100" dist="38100" dir="2700000" algn="tl">
                    <a:srgbClr val="000000">
                      <a:alpha val="43137"/>
                    </a:srgbClr>
                  </a:outerShdw>
                </a:effectLst>
                <a:latin typeface="Calibri" panose="020F0502020204030204" pitchFamily="34" charset="0"/>
              </a:rPr>
              <a:t>I will put My Spirit within you and cause you to walk in My statutes, and you will be careful to observe My ordinances. </a:t>
            </a:r>
            <a:r>
              <a:rPr lang="en-US" sz="3075" baseline="30000" dirty="0">
                <a:effectLst>
                  <a:outerShdw blurRad="38100" dist="38100" dir="2700000" algn="tl">
                    <a:srgbClr val="000000">
                      <a:alpha val="43137"/>
                    </a:srgbClr>
                  </a:outerShdw>
                </a:effectLst>
                <a:latin typeface="Calibri" panose="020F0502020204030204" pitchFamily="34" charset="0"/>
              </a:rPr>
              <a:t>28 </a:t>
            </a:r>
            <a:r>
              <a:rPr lang="en-US" sz="3075" dirty="0">
                <a:effectLst>
                  <a:outerShdw blurRad="38100" dist="38100" dir="2700000" algn="tl">
                    <a:srgbClr val="000000">
                      <a:alpha val="43137"/>
                    </a:srgbClr>
                  </a:outerShdw>
                </a:effectLst>
                <a:latin typeface="Calibri" panose="020F0502020204030204" pitchFamily="34" charset="0"/>
              </a:rPr>
              <a:t>You will live in the land that I gave to your forefathers; so you will be My people, and I will be your God.”</a:t>
            </a:r>
            <a:endParaRPr lang="en-US" sz="3075"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979386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31:3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Divine Relation</a:t>
            </a:r>
          </a:p>
        </p:txBody>
      </p:sp>
      <p:sp>
        <p:nvSpPr>
          <p:cNvPr id="161795" name="Rectangle 3"/>
          <p:cNvSpPr>
            <a:spLocks noGrp="1" noChangeArrowheads="1"/>
          </p:cNvSpPr>
          <p:nvPr>
            <p:ph type="body" idx="1"/>
          </p:nvPr>
        </p:nvSpPr>
        <p:spPr>
          <a:xfrm>
            <a:off x="1524000" y="2057400"/>
            <a:ext cx="6324600" cy="32004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Command (3a)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Promise (3b)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77897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329064-0A11-4186-A2B5-6AD0823CA4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8914" name="Rectangle 3"/>
          <p:cNvSpPr>
            <a:spLocks noChangeArrowheads="1"/>
          </p:cNvSpPr>
          <p:nvPr/>
        </p:nvSpPr>
        <p:spPr bwMode="auto">
          <a:xfrm>
            <a:off x="609600" y="0"/>
            <a:ext cx="10972798" cy="362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eaLnBrk="0" hangingPunct="0">
              <a:lnSpc>
                <a:spcPct val="90000"/>
              </a:lnSpc>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14:16-17</a:t>
            </a:r>
          </a:p>
          <a:p>
            <a:pPr algn="just">
              <a:spcAft>
                <a:spcPts val="100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ask the Father, and He will give you another Helper, that He may be with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forever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is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truth, whom the world cannot receive, because it does not see Him or know Him,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know 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He abides with you and will be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you</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D77E5962-EB9E-40BC-A5D8-EB4A986B32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65037" y="3733800"/>
            <a:ext cx="1261927" cy="1188720"/>
          </a:xfrm>
          <a:prstGeom prst="rect">
            <a:avLst/>
          </a:prstGeom>
        </p:spPr>
      </p:pic>
    </p:spTree>
    <p:extLst>
      <p:ext uri="{BB962C8B-B14F-4D97-AF65-F5344CB8AC3E}">
        <p14:creationId xmlns:p14="http://schemas.microsoft.com/office/powerpoint/2010/main" val="57333658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(37–50)</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1461752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31:1-21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Flight From Haran</a:t>
            </a:r>
          </a:p>
        </p:txBody>
      </p:sp>
      <p:sp>
        <p:nvSpPr>
          <p:cNvPr id="161795" name="Rectangle 3"/>
          <p:cNvSpPr>
            <a:spLocks noGrp="1" noChangeArrowheads="1"/>
          </p:cNvSpPr>
          <p:nvPr>
            <p:ph type="body" idx="1"/>
          </p:nvPr>
        </p:nvSpPr>
        <p:spPr>
          <a:xfrm>
            <a:off x="649943" y="2057400"/>
            <a:ext cx="7788900" cy="27432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circumstances (1-3)</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Jacob’s discussion with his wives (4-16)</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escape (17-21)</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512016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Summoning of the wives (4)</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Presentation of the case (5-13)</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Wives’ response (14-16)</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marL="457200" indent="-457200" algn="ctr" eaLnBrk="1" hangingPunct="1">
              <a:buFont typeface="+mj-lt"/>
              <a:buAutoNum type="romanUcPeriod" startAt="2"/>
            </a:pPr>
            <a:r>
              <a:rPr lang="en-US" sz="3600" dirty="0">
                <a:effectLst>
                  <a:outerShdw blurRad="38100" dist="38100" dir="2700000" algn="tl">
                    <a:srgbClr val="000000">
                      <a:alpha val="43137"/>
                    </a:srgbClr>
                  </a:outerShdw>
                </a:effectLst>
              </a:rPr>
              <a:t>Genesis 31:4-16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Discussion with Wives</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811988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Summoning of the wives (4)</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Presentation of the case (5-13)</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Wives’ response (14-16)</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5" name="Rectangle 2">
            <a:extLst>
              <a:ext uri="{FF2B5EF4-FFF2-40B4-BE49-F238E27FC236}">
                <a16:creationId xmlns:a16="http://schemas.microsoft.com/office/drawing/2014/main" id="{978ABA3A-3E1D-BE93-6849-0DC60CFF853A}"/>
              </a:ext>
            </a:extLst>
          </p:cNvPr>
          <p:cNvSpPr txBox="1">
            <a:spLocks noChangeArrowheads="1"/>
          </p:cNvSpPr>
          <p:nvPr/>
        </p:nvSpPr>
        <p:spPr bwMode="auto">
          <a:xfrm>
            <a:off x="3267075" y="228600"/>
            <a:ext cx="56578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57200" indent="-457200" algn="ctr" eaLnBrk="1" hangingPunct="1">
              <a:buFont typeface="+mj-lt"/>
              <a:buAutoNum type="romanUcPeriod" startAt="2"/>
            </a:pPr>
            <a:r>
              <a:rPr lang="en-US" sz="3600" kern="0">
                <a:effectLst>
                  <a:outerShdw blurRad="38100" dist="38100" dir="2700000" algn="tl">
                    <a:srgbClr val="000000">
                      <a:alpha val="43137"/>
                    </a:srgbClr>
                  </a:outerShdw>
                </a:effectLst>
              </a:rPr>
              <a:t>Genesis 31:4-16</a:t>
            </a:r>
            <a:br>
              <a:rPr lang="en-US" sz="3600" kern="0">
                <a:effectLst>
                  <a:outerShdw blurRad="38100" dist="38100" dir="2700000" algn="tl">
                    <a:srgbClr val="000000">
                      <a:alpha val="43137"/>
                    </a:srgbClr>
                  </a:outerShdw>
                </a:effectLst>
                <a:cs typeface="Calibri" panose="020F0502020204030204" pitchFamily="34" charset="0"/>
              </a:rPr>
            </a:br>
            <a:r>
              <a:rPr lang="en-US" sz="2800" b="1" kern="0">
                <a:solidFill>
                  <a:srgbClr val="FFFFCC"/>
                </a:solidFill>
                <a:effectLst>
                  <a:outerShdw blurRad="38100" dist="38100" dir="2700000" algn="tl">
                    <a:srgbClr val="000000">
                      <a:alpha val="43137"/>
                    </a:srgbClr>
                  </a:outerShdw>
                </a:effectLst>
                <a:ea typeface="+mn-ea"/>
                <a:cs typeface="+mn-cs"/>
              </a:rPr>
              <a:t>Jacob’s Discussion with Wives</a:t>
            </a:r>
            <a:endParaRPr lang="en-US" sz="2800" b="1" kern="0" dirty="0">
              <a:solidFill>
                <a:srgbClr val="FFFFCC"/>
              </a:solidFill>
              <a:effectLst>
                <a:outerShdw blurRad="38100" dist="38100" dir="2700000" algn="tl">
                  <a:srgbClr val="000000">
                    <a:alpha val="43137"/>
                  </a:srgbClr>
                </a:outerShdw>
              </a:effectLst>
              <a:ea typeface="+mn-ea"/>
              <a:cs typeface="+mn-cs"/>
            </a:endParaRPr>
          </a:p>
        </p:txBody>
      </p:sp>
    </p:spTree>
    <p:extLst>
      <p:ext uri="{BB962C8B-B14F-4D97-AF65-F5344CB8AC3E}">
        <p14:creationId xmlns:p14="http://schemas.microsoft.com/office/powerpoint/2010/main" val="2931125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6742" y="137160"/>
            <a:ext cx="8938517" cy="6583680"/>
          </a:xfrm>
          <a:prstGeom prst="rect">
            <a:avLst/>
          </a:prstGeom>
        </p:spPr>
      </p:pic>
      <p:sp>
        <p:nvSpPr>
          <p:cNvPr id="6" name="Oval 7">
            <a:extLst>
              <a:ext uri="{FF2B5EF4-FFF2-40B4-BE49-F238E27FC236}">
                <a16:creationId xmlns:a16="http://schemas.microsoft.com/office/drawing/2014/main" id="{F882EAB0-01C5-4E90-9A67-7AA912D992E2}"/>
              </a:ext>
            </a:extLst>
          </p:cNvPr>
          <p:cNvSpPr>
            <a:spLocks noChangeArrowheads="1"/>
          </p:cNvSpPr>
          <p:nvPr/>
        </p:nvSpPr>
        <p:spPr bwMode="auto">
          <a:xfrm>
            <a:off x="5067300" y="609600"/>
            <a:ext cx="1752600" cy="6096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
        <p:nvSpPr>
          <p:cNvPr id="5" name="Oval 7">
            <a:extLst>
              <a:ext uri="{FF2B5EF4-FFF2-40B4-BE49-F238E27FC236}">
                <a16:creationId xmlns:a16="http://schemas.microsoft.com/office/drawing/2014/main" id="{4752FD6B-7872-4DF6-8E18-7885AC122007}"/>
              </a:ext>
            </a:extLst>
          </p:cNvPr>
          <p:cNvSpPr>
            <a:spLocks noChangeArrowheads="1"/>
          </p:cNvSpPr>
          <p:nvPr/>
        </p:nvSpPr>
        <p:spPr bwMode="auto">
          <a:xfrm>
            <a:off x="3886200" y="2057400"/>
            <a:ext cx="1752600" cy="2438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3581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Summoning of the wives (4)</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Presentation of the case (5-13)</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Wives’ response (14-16)</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5" name="Rectangle 2">
            <a:extLst>
              <a:ext uri="{FF2B5EF4-FFF2-40B4-BE49-F238E27FC236}">
                <a16:creationId xmlns:a16="http://schemas.microsoft.com/office/drawing/2014/main" id="{00748440-D76E-4FE5-1981-C1AEB84A494C}"/>
              </a:ext>
            </a:extLst>
          </p:cNvPr>
          <p:cNvSpPr>
            <a:spLocks noGrp="1" noChangeArrowheads="1"/>
          </p:cNvSpPr>
          <p:nvPr>
            <p:ph type="title"/>
          </p:nvPr>
        </p:nvSpPr>
        <p:spPr>
          <a:xfrm>
            <a:off x="3267075" y="228600"/>
            <a:ext cx="5657850" cy="914400"/>
          </a:xfrm>
        </p:spPr>
        <p:txBody>
          <a:bodyPr/>
          <a:lstStyle/>
          <a:p>
            <a:pPr marL="457200" indent="-457200" algn="ctr" eaLnBrk="1" hangingPunct="1">
              <a:buFont typeface="+mj-lt"/>
              <a:buAutoNum type="romanUcPeriod" startAt="2"/>
            </a:pPr>
            <a:r>
              <a:rPr lang="en-US" sz="3600" dirty="0">
                <a:effectLst>
                  <a:outerShdw blurRad="38100" dist="38100" dir="2700000" algn="tl">
                    <a:srgbClr val="000000">
                      <a:alpha val="43137"/>
                    </a:srgbClr>
                  </a:outerShdw>
                </a:effectLst>
              </a:rPr>
              <a:t>Genesis 31:4-16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Discussion with Wives</a:t>
            </a:r>
          </a:p>
        </p:txBody>
      </p:sp>
    </p:spTree>
    <p:extLst>
      <p:ext uri="{BB962C8B-B14F-4D97-AF65-F5344CB8AC3E}">
        <p14:creationId xmlns:p14="http://schemas.microsoft.com/office/powerpoint/2010/main" val="3576668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31:5-13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Presentation of the Case</a:t>
            </a:r>
          </a:p>
        </p:txBody>
      </p:sp>
      <p:sp>
        <p:nvSpPr>
          <p:cNvPr id="161795" name="Rectangle 3"/>
          <p:cNvSpPr>
            <a:spLocks noGrp="1" noChangeArrowheads="1"/>
          </p:cNvSpPr>
          <p:nvPr>
            <p:ph type="body" idx="1"/>
          </p:nvPr>
        </p:nvSpPr>
        <p:spPr>
          <a:xfrm>
            <a:off x="1524000" y="2057400"/>
            <a:ext cx="6324600" cy="32004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Laban’s treachery (5-9)</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Divine revelation (10-13)</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241116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31:5-13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Presentation of the Case</a:t>
            </a:r>
          </a:p>
        </p:txBody>
      </p:sp>
      <p:sp>
        <p:nvSpPr>
          <p:cNvPr id="161795" name="Rectangle 3"/>
          <p:cNvSpPr>
            <a:spLocks noGrp="1" noChangeArrowheads="1"/>
          </p:cNvSpPr>
          <p:nvPr>
            <p:ph type="body" idx="1"/>
          </p:nvPr>
        </p:nvSpPr>
        <p:spPr>
          <a:xfrm>
            <a:off x="1524000" y="2057400"/>
            <a:ext cx="6324600" cy="32004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Laban’s treachery (5-9)</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Divine revelation (10-13)</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539406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524000" y="2057400"/>
            <a:ext cx="6477000" cy="2743200"/>
          </a:xfrm>
        </p:spPr>
        <p:txBody>
          <a:bodyPr/>
          <a:lstStyle/>
          <a:p>
            <a:pPr marL="514350" lvl="2" indent="-514350" eaLnBrk="1" hangingPunct="1">
              <a:spcBef>
                <a:spcPts val="0"/>
              </a:spcBef>
              <a:spcAft>
                <a:spcPts val="36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Laban’s change of attitude (5)</a:t>
            </a:r>
          </a:p>
          <a:p>
            <a:pPr marL="514350" lvl="2" indent="-514350" eaLnBrk="1" hangingPunct="1">
              <a:spcBef>
                <a:spcPts val="0"/>
              </a:spcBef>
              <a:spcAft>
                <a:spcPts val="36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Jacob’s diligence (6)</a:t>
            </a:r>
          </a:p>
          <a:p>
            <a:pPr marL="514350" lvl="2" indent="-514350" eaLnBrk="1" hangingPunct="1">
              <a:spcBef>
                <a:spcPts val="0"/>
              </a:spcBef>
              <a:spcAft>
                <a:spcPts val="36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Laban’s dishonesty (7-9)</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marL="457200" indent="-457200" algn="ctr" eaLnBrk="1" hangingPunct="1">
              <a:buClr>
                <a:srgbClr val="00FF00"/>
              </a:buClr>
              <a:buFont typeface="+mj-lt"/>
              <a:buAutoNum type="arabicPeriod"/>
            </a:pPr>
            <a:r>
              <a:rPr lang="en-US" sz="3600" dirty="0">
                <a:effectLst>
                  <a:outerShdw blurRad="38100" dist="38100" dir="2700000" algn="tl">
                    <a:srgbClr val="000000">
                      <a:alpha val="43137"/>
                    </a:srgbClr>
                  </a:outerShdw>
                </a:effectLst>
              </a:rPr>
              <a:t>Genesis 31:5-9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Treachery</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06587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524000" y="2057400"/>
            <a:ext cx="6477000" cy="2743200"/>
          </a:xfrm>
        </p:spPr>
        <p:txBody>
          <a:bodyPr/>
          <a:lstStyle/>
          <a:p>
            <a:pPr marL="514350" lvl="2" indent="-514350" eaLnBrk="1" hangingPunct="1">
              <a:spcBef>
                <a:spcPts val="0"/>
              </a:spcBef>
              <a:spcAft>
                <a:spcPts val="3600"/>
              </a:spcAft>
              <a:buClr>
                <a:srgbClr val="FFC000"/>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Laban’s change of attitude (5)</a:t>
            </a:r>
          </a:p>
          <a:p>
            <a:pPr marL="514350" lvl="2" indent="-514350" eaLnBrk="1" hangingPunct="1">
              <a:spcBef>
                <a:spcPts val="0"/>
              </a:spcBef>
              <a:spcAft>
                <a:spcPts val="36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Jacob’s diligence (6)</a:t>
            </a:r>
          </a:p>
          <a:p>
            <a:pPr marL="514350" lvl="2" indent="-514350" eaLnBrk="1" hangingPunct="1">
              <a:spcBef>
                <a:spcPts val="0"/>
              </a:spcBef>
              <a:spcAft>
                <a:spcPts val="36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Laban’s dishonesty (7-9)</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5" name="Rectangle 2">
            <a:extLst>
              <a:ext uri="{FF2B5EF4-FFF2-40B4-BE49-F238E27FC236}">
                <a16:creationId xmlns:a16="http://schemas.microsoft.com/office/drawing/2014/main" id="{2415BA13-7AD0-8AFF-163F-222007BDD517}"/>
              </a:ext>
            </a:extLst>
          </p:cNvPr>
          <p:cNvSpPr>
            <a:spLocks noGrp="1" noChangeArrowheads="1"/>
          </p:cNvSpPr>
          <p:nvPr>
            <p:ph type="title"/>
          </p:nvPr>
        </p:nvSpPr>
        <p:spPr>
          <a:xfrm>
            <a:off x="3267075" y="228600"/>
            <a:ext cx="5657850" cy="914400"/>
          </a:xfrm>
        </p:spPr>
        <p:txBody>
          <a:bodyPr/>
          <a:lstStyle/>
          <a:p>
            <a:pPr marL="457200" indent="-457200" algn="ctr" eaLnBrk="1" hangingPunct="1">
              <a:buClr>
                <a:srgbClr val="00FF00"/>
              </a:buClr>
              <a:buFont typeface="+mj-lt"/>
              <a:buAutoNum type="arabicPeriod"/>
            </a:pPr>
            <a:r>
              <a:rPr lang="en-US" sz="3600" dirty="0">
                <a:effectLst>
                  <a:outerShdw blurRad="38100" dist="38100" dir="2700000" algn="tl">
                    <a:srgbClr val="000000">
                      <a:alpha val="43137"/>
                    </a:srgbClr>
                  </a:outerShdw>
                </a:effectLst>
              </a:rPr>
              <a:t>Genesis 31:5-9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Treachery</a:t>
            </a:r>
          </a:p>
        </p:txBody>
      </p:sp>
    </p:spTree>
    <p:extLst>
      <p:ext uri="{BB962C8B-B14F-4D97-AF65-F5344CB8AC3E}">
        <p14:creationId xmlns:p14="http://schemas.microsoft.com/office/powerpoint/2010/main" val="2768139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524000" y="2057400"/>
            <a:ext cx="6477000" cy="2743200"/>
          </a:xfrm>
        </p:spPr>
        <p:txBody>
          <a:bodyPr/>
          <a:lstStyle/>
          <a:p>
            <a:pPr marL="514350" lvl="2" indent="-514350" eaLnBrk="1" hangingPunct="1">
              <a:spcBef>
                <a:spcPts val="0"/>
              </a:spcBef>
              <a:spcAft>
                <a:spcPts val="36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Laban’s change of attitude (5)</a:t>
            </a:r>
          </a:p>
          <a:p>
            <a:pPr marL="514350" lvl="2" indent="-514350" eaLnBrk="1" hangingPunct="1">
              <a:spcBef>
                <a:spcPts val="0"/>
              </a:spcBef>
              <a:spcAft>
                <a:spcPts val="3600"/>
              </a:spcAft>
              <a:buClr>
                <a:srgbClr val="FFC000"/>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Jacob’s diligence (6)</a:t>
            </a:r>
          </a:p>
          <a:p>
            <a:pPr marL="514350" lvl="2" indent="-514350" eaLnBrk="1" hangingPunct="1">
              <a:spcBef>
                <a:spcPts val="0"/>
              </a:spcBef>
              <a:spcAft>
                <a:spcPts val="36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Laban’s dishonesty (7-9)</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5" name="Rectangle 2">
            <a:extLst>
              <a:ext uri="{FF2B5EF4-FFF2-40B4-BE49-F238E27FC236}">
                <a16:creationId xmlns:a16="http://schemas.microsoft.com/office/drawing/2014/main" id="{2415BA13-7AD0-8AFF-163F-222007BDD517}"/>
              </a:ext>
            </a:extLst>
          </p:cNvPr>
          <p:cNvSpPr>
            <a:spLocks noGrp="1" noChangeArrowheads="1"/>
          </p:cNvSpPr>
          <p:nvPr>
            <p:ph type="title"/>
          </p:nvPr>
        </p:nvSpPr>
        <p:spPr>
          <a:xfrm>
            <a:off x="3267075" y="228600"/>
            <a:ext cx="5657850" cy="914400"/>
          </a:xfrm>
        </p:spPr>
        <p:txBody>
          <a:bodyPr/>
          <a:lstStyle/>
          <a:p>
            <a:pPr marL="457200" indent="-457200" algn="ctr" eaLnBrk="1" hangingPunct="1">
              <a:buClr>
                <a:srgbClr val="00FF00"/>
              </a:buClr>
              <a:buFont typeface="+mj-lt"/>
              <a:buAutoNum type="arabicPeriod"/>
            </a:pPr>
            <a:r>
              <a:rPr lang="en-US" sz="3600" dirty="0">
                <a:effectLst>
                  <a:outerShdw blurRad="38100" dist="38100" dir="2700000" algn="tl">
                    <a:srgbClr val="000000">
                      <a:alpha val="43137"/>
                    </a:srgbClr>
                  </a:outerShdw>
                </a:effectLst>
              </a:rPr>
              <a:t>Genesis 31:5-9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Treachery</a:t>
            </a:r>
          </a:p>
        </p:txBody>
      </p:sp>
    </p:spTree>
    <p:extLst>
      <p:ext uri="{BB962C8B-B14F-4D97-AF65-F5344CB8AC3E}">
        <p14:creationId xmlns:p14="http://schemas.microsoft.com/office/powerpoint/2010/main" val="2419376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6742" y="137160"/>
            <a:ext cx="8938517" cy="6583680"/>
          </a:xfrm>
          <a:prstGeom prst="rect">
            <a:avLst/>
          </a:prstGeom>
        </p:spPr>
      </p:pic>
      <p:sp>
        <p:nvSpPr>
          <p:cNvPr id="6" name="Oval 7">
            <a:extLst>
              <a:ext uri="{FF2B5EF4-FFF2-40B4-BE49-F238E27FC236}">
                <a16:creationId xmlns:a16="http://schemas.microsoft.com/office/drawing/2014/main" id="{F882EAB0-01C5-4E90-9A67-7AA912D992E2}"/>
              </a:ext>
            </a:extLst>
          </p:cNvPr>
          <p:cNvSpPr>
            <a:spLocks noChangeArrowheads="1"/>
          </p:cNvSpPr>
          <p:nvPr/>
        </p:nvSpPr>
        <p:spPr bwMode="auto">
          <a:xfrm>
            <a:off x="5067300" y="609600"/>
            <a:ext cx="1752600" cy="6096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
        <p:nvSpPr>
          <p:cNvPr id="5" name="Oval 7">
            <a:extLst>
              <a:ext uri="{FF2B5EF4-FFF2-40B4-BE49-F238E27FC236}">
                <a16:creationId xmlns:a16="http://schemas.microsoft.com/office/drawing/2014/main" id="{4752FD6B-7872-4DF6-8E18-7885AC122007}"/>
              </a:ext>
            </a:extLst>
          </p:cNvPr>
          <p:cNvSpPr>
            <a:spLocks noChangeArrowheads="1"/>
          </p:cNvSpPr>
          <p:nvPr/>
        </p:nvSpPr>
        <p:spPr bwMode="auto">
          <a:xfrm>
            <a:off x="3886200" y="2057400"/>
            <a:ext cx="1752600" cy="2438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1959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524000" y="2057400"/>
            <a:ext cx="6477000" cy="2743200"/>
          </a:xfrm>
        </p:spPr>
        <p:txBody>
          <a:bodyPr/>
          <a:lstStyle/>
          <a:p>
            <a:pPr marL="514350" lvl="2" indent="-514350" eaLnBrk="1" hangingPunct="1">
              <a:spcBef>
                <a:spcPts val="0"/>
              </a:spcBef>
              <a:spcAft>
                <a:spcPts val="36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Laban’s change of attitude (5)</a:t>
            </a:r>
          </a:p>
          <a:p>
            <a:pPr marL="514350" lvl="2" indent="-514350" eaLnBrk="1" hangingPunct="1">
              <a:spcBef>
                <a:spcPts val="0"/>
              </a:spcBef>
              <a:spcAft>
                <a:spcPts val="36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Jacob’s diligence (6)</a:t>
            </a:r>
          </a:p>
          <a:p>
            <a:pPr marL="514350" lvl="2" indent="-514350" eaLnBrk="1" hangingPunct="1">
              <a:spcBef>
                <a:spcPts val="0"/>
              </a:spcBef>
              <a:spcAft>
                <a:spcPts val="3600"/>
              </a:spcAft>
              <a:buClr>
                <a:srgbClr val="FFC000"/>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Laban’s dishonesty (7-9)</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5" name="Rectangle 2">
            <a:extLst>
              <a:ext uri="{FF2B5EF4-FFF2-40B4-BE49-F238E27FC236}">
                <a16:creationId xmlns:a16="http://schemas.microsoft.com/office/drawing/2014/main" id="{2415BA13-7AD0-8AFF-163F-222007BDD517}"/>
              </a:ext>
            </a:extLst>
          </p:cNvPr>
          <p:cNvSpPr>
            <a:spLocks noGrp="1" noChangeArrowheads="1"/>
          </p:cNvSpPr>
          <p:nvPr>
            <p:ph type="title"/>
          </p:nvPr>
        </p:nvSpPr>
        <p:spPr>
          <a:xfrm>
            <a:off x="3267075" y="228600"/>
            <a:ext cx="5657850" cy="914400"/>
          </a:xfrm>
        </p:spPr>
        <p:txBody>
          <a:bodyPr/>
          <a:lstStyle/>
          <a:p>
            <a:pPr marL="457200" indent="-457200" algn="ctr" eaLnBrk="1" hangingPunct="1">
              <a:buClr>
                <a:srgbClr val="00FF00"/>
              </a:buClr>
              <a:buFont typeface="+mj-lt"/>
              <a:buAutoNum type="arabicPeriod"/>
            </a:pPr>
            <a:r>
              <a:rPr lang="en-US" sz="3600" dirty="0">
                <a:effectLst>
                  <a:outerShdw blurRad="38100" dist="38100" dir="2700000" algn="tl">
                    <a:srgbClr val="000000">
                      <a:alpha val="43137"/>
                    </a:srgbClr>
                  </a:outerShdw>
                </a:effectLst>
              </a:rPr>
              <a:t>Genesis 31:5-9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Treachery</a:t>
            </a:r>
          </a:p>
        </p:txBody>
      </p:sp>
    </p:spTree>
    <p:extLst>
      <p:ext uri="{BB962C8B-B14F-4D97-AF65-F5344CB8AC3E}">
        <p14:creationId xmlns:p14="http://schemas.microsoft.com/office/powerpoint/2010/main" val="1094835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FFC000"/>
              </a:buClr>
              <a:buFont typeface="+mj-lt"/>
              <a:buAutoNum type="alphaLcParenR" startAt="3"/>
            </a:pPr>
            <a:r>
              <a:rPr lang="en-US" sz="3600" dirty="0">
                <a:effectLst>
                  <a:outerShdw blurRad="38100" dist="38100" dir="2700000" algn="tl">
                    <a:srgbClr val="000000">
                      <a:alpha val="43137"/>
                    </a:srgbClr>
                  </a:outerShdw>
                </a:effectLst>
              </a:rPr>
              <a:t>Genesis 31:7-9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Dishonesty</a:t>
            </a:r>
          </a:p>
        </p:txBody>
      </p:sp>
      <p:sp>
        <p:nvSpPr>
          <p:cNvPr id="161795" name="Rectangle 3"/>
          <p:cNvSpPr>
            <a:spLocks noGrp="1" noChangeArrowheads="1"/>
          </p:cNvSpPr>
          <p:nvPr>
            <p:ph type="body" idx="1"/>
          </p:nvPr>
        </p:nvSpPr>
        <p:spPr>
          <a:xfrm>
            <a:off x="1524000" y="2057400"/>
            <a:ext cx="6324600" cy="3200400"/>
          </a:xfrm>
        </p:spPr>
        <p:txBody>
          <a:bodyPr/>
          <a:lstStyle/>
          <a:p>
            <a:pPr marL="571500" lvl="3" indent="-5715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Change of wages (7)</a:t>
            </a:r>
          </a:p>
          <a:p>
            <a:pPr marL="571500" lvl="3" indent="-5715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God’s providence (8)</a:t>
            </a:r>
          </a:p>
          <a:p>
            <a:pPr marL="571500" lvl="3" indent="-5715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Result (9)</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146140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FFC000"/>
              </a:buClr>
              <a:buFont typeface="+mj-lt"/>
              <a:buAutoNum type="alphaLcParenR" startAt="3"/>
            </a:pPr>
            <a:r>
              <a:rPr lang="en-US" sz="3600" dirty="0">
                <a:effectLst>
                  <a:outerShdw blurRad="38100" dist="38100" dir="2700000" algn="tl">
                    <a:srgbClr val="000000">
                      <a:alpha val="43137"/>
                    </a:srgbClr>
                  </a:outerShdw>
                </a:effectLst>
              </a:rPr>
              <a:t>Genesis 31:7-9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Dishonesty</a:t>
            </a:r>
          </a:p>
        </p:txBody>
      </p:sp>
      <p:sp>
        <p:nvSpPr>
          <p:cNvPr id="161795" name="Rectangle 3"/>
          <p:cNvSpPr>
            <a:spLocks noGrp="1" noChangeArrowheads="1"/>
          </p:cNvSpPr>
          <p:nvPr>
            <p:ph type="body" idx="1"/>
          </p:nvPr>
        </p:nvSpPr>
        <p:spPr>
          <a:xfrm>
            <a:off x="1524000" y="2057400"/>
            <a:ext cx="6324600" cy="3200400"/>
          </a:xfrm>
        </p:spPr>
        <p:txBody>
          <a:bodyPr/>
          <a:lstStyle/>
          <a:p>
            <a:pPr marL="571500" lvl="3" indent="-571500" eaLnBrk="1" hangingPunct="1">
              <a:spcBef>
                <a:spcPts val="0"/>
              </a:spcBef>
              <a:spcAft>
                <a:spcPts val="3000"/>
              </a:spcAft>
              <a:buClr>
                <a:schemeClr val="tx2"/>
              </a:buClr>
              <a:buFont typeface="+mj-lt"/>
              <a:buAutoNum type="romanLcPeriod"/>
              <a:defRPr/>
            </a:pPr>
            <a:r>
              <a:rPr lang="en-US" b="1" u="sng" dirty="0">
                <a:solidFill>
                  <a:srgbClr val="FFFFCC"/>
                </a:solidFill>
                <a:effectLst>
                  <a:outerShdw blurRad="38100" dist="38100" dir="2700000" algn="tl">
                    <a:srgbClr val="000000">
                      <a:alpha val="43137"/>
                    </a:srgbClr>
                  </a:outerShdw>
                </a:effectLst>
              </a:rPr>
              <a:t>Change of wages (7)</a:t>
            </a:r>
          </a:p>
          <a:p>
            <a:pPr marL="571500" lvl="3" indent="-5715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God’s providence (8)</a:t>
            </a:r>
          </a:p>
          <a:p>
            <a:pPr marL="571500" lvl="3" indent="-5715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Result (9)</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767054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FFC000"/>
              </a:buClr>
              <a:buFont typeface="+mj-lt"/>
              <a:buAutoNum type="alphaLcParenR" startAt="3"/>
            </a:pPr>
            <a:r>
              <a:rPr lang="en-US" sz="3600" dirty="0">
                <a:effectLst>
                  <a:outerShdw blurRad="38100" dist="38100" dir="2700000" algn="tl">
                    <a:srgbClr val="000000">
                      <a:alpha val="43137"/>
                    </a:srgbClr>
                  </a:outerShdw>
                </a:effectLst>
              </a:rPr>
              <a:t>Genesis 31:7-9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Dishonesty</a:t>
            </a:r>
          </a:p>
        </p:txBody>
      </p:sp>
      <p:sp>
        <p:nvSpPr>
          <p:cNvPr id="161795" name="Rectangle 3"/>
          <p:cNvSpPr>
            <a:spLocks noGrp="1" noChangeArrowheads="1"/>
          </p:cNvSpPr>
          <p:nvPr>
            <p:ph type="body" idx="1"/>
          </p:nvPr>
        </p:nvSpPr>
        <p:spPr>
          <a:xfrm>
            <a:off x="1524000" y="2057400"/>
            <a:ext cx="6324600" cy="3200400"/>
          </a:xfrm>
        </p:spPr>
        <p:txBody>
          <a:bodyPr/>
          <a:lstStyle/>
          <a:p>
            <a:pPr marL="571500" lvl="3" indent="-5715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Change of wages (7)</a:t>
            </a:r>
          </a:p>
          <a:p>
            <a:pPr marL="571500" lvl="3" indent="-571500" eaLnBrk="1" hangingPunct="1">
              <a:spcBef>
                <a:spcPts val="0"/>
              </a:spcBef>
              <a:spcAft>
                <a:spcPts val="3000"/>
              </a:spcAft>
              <a:buClr>
                <a:schemeClr val="tx2"/>
              </a:buClr>
              <a:buFont typeface="+mj-lt"/>
              <a:buAutoNum type="romanLcPeriod"/>
              <a:defRPr/>
            </a:pPr>
            <a:r>
              <a:rPr lang="en-US" b="1" u="sng" dirty="0">
                <a:solidFill>
                  <a:srgbClr val="FFFFCC"/>
                </a:solidFill>
                <a:effectLst>
                  <a:outerShdw blurRad="38100" dist="38100" dir="2700000" algn="tl">
                    <a:srgbClr val="000000">
                      <a:alpha val="43137"/>
                    </a:srgbClr>
                  </a:outerShdw>
                </a:effectLst>
              </a:rPr>
              <a:t>God’s providence (8)</a:t>
            </a:r>
          </a:p>
          <a:p>
            <a:pPr marL="571500" lvl="3" indent="-5715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Result (9)</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951268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FFC000"/>
              </a:buClr>
              <a:buFont typeface="+mj-lt"/>
              <a:buAutoNum type="alphaLcParenR" startAt="3"/>
            </a:pPr>
            <a:r>
              <a:rPr lang="en-US" sz="3600" dirty="0">
                <a:effectLst>
                  <a:outerShdw blurRad="38100" dist="38100" dir="2700000" algn="tl">
                    <a:srgbClr val="000000">
                      <a:alpha val="43137"/>
                    </a:srgbClr>
                  </a:outerShdw>
                </a:effectLst>
              </a:rPr>
              <a:t>Genesis 31:7-9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Dishonesty</a:t>
            </a:r>
          </a:p>
        </p:txBody>
      </p:sp>
      <p:sp>
        <p:nvSpPr>
          <p:cNvPr id="161795" name="Rectangle 3"/>
          <p:cNvSpPr>
            <a:spLocks noGrp="1" noChangeArrowheads="1"/>
          </p:cNvSpPr>
          <p:nvPr>
            <p:ph type="body" idx="1"/>
          </p:nvPr>
        </p:nvSpPr>
        <p:spPr>
          <a:xfrm>
            <a:off x="1524000" y="2057400"/>
            <a:ext cx="6324600" cy="3200400"/>
          </a:xfrm>
        </p:spPr>
        <p:txBody>
          <a:bodyPr/>
          <a:lstStyle/>
          <a:p>
            <a:pPr marL="571500" lvl="3" indent="-5715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Change of wages (7)</a:t>
            </a:r>
          </a:p>
          <a:p>
            <a:pPr marL="571500" lvl="3" indent="-5715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God’s providence (8)</a:t>
            </a:r>
          </a:p>
          <a:p>
            <a:pPr marL="571500" lvl="3" indent="-571500" eaLnBrk="1" hangingPunct="1">
              <a:spcBef>
                <a:spcPts val="0"/>
              </a:spcBef>
              <a:spcAft>
                <a:spcPts val="3000"/>
              </a:spcAft>
              <a:buClr>
                <a:schemeClr val="tx2"/>
              </a:buClr>
              <a:buFont typeface="+mj-lt"/>
              <a:buAutoNum type="romanLcPeriod"/>
              <a:defRPr/>
            </a:pPr>
            <a:r>
              <a:rPr lang="en-US" b="1" u="sng" dirty="0">
                <a:solidFill>
                  <a:srgbClr val="FFFFCC"/>
                </a:solidFill>
                <a:effectLst>
                  <a:outerShdw blurRad="38100" dist="38100" dir="2700000" algn="tl">
                    <a:srgbClr val="000000">
                      <a:alpha val="43137"/>
                    </a:srgbClr>
                  </a:outerShdw>
                </a:effectLst>
              </a:rPr>
              <a:t>Result (9)</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927458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31:5-13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Presentation of the Case</a:t>
            </a:r>
          </a:p>
        </p:txBody>
      </p:sp>
      <p:sp>
        <p:nvSpPr>
          <p:cNvPr id="161795" name="Rectangle 3"/>
          <p:cNvSpPr>
            <a:spLocks noGrp="1" noChangeArrowheads="1"/>
          </p:cNvSpPr>
          <p:nvPr>
            <p:ph type="body" idx="1"/>
          </p:nvPr>
        </p:nvSpPr>
        <p:spPr>
          <a:xfrm>
            <a:off x="1524000" y="2057400"/>
            <a:ext cx="6324600" cy="32004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Laban’s treachery (5-9)</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Divine revelation (10-13)</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36060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533524" y="2057400"/>
            <a:ext cx="6772276" cy="2743200"/>
          </a:xfrm>
        </p:spPr>
        <p:txBody>
          <a:bodyPr/>
          <a:lstStyle/>
          <a:p>
            <a:pPr marL="514350" lvl="2" indent="-514350" eaLnBrk="1" hangingPunct="1">
              <a:spcBef>
                <a:spcPts val="0"/>
              </a:spcBef>
              <a:spcAft>
                <a:spcPts val="36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Vision (10)</a:t>
            </a:r>
          </a:p>
          <a:p>
            <a:pPr marL="514350" lvl="2" indent="-514350" eaLnBrk="1" hangingPunct="1">
              <a:spcBef>
                <a:spcPts val="0"/>
              </a:spcBef>
              <a:spcAft>
                <a:spcPts val="36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Interpretation (11-12)</a:t>
            </a:r>
          </a:p>
          <a:p>
            <a:pPr marL="514350" lvl="2" indent="-514350" eaLnBrk="1" hangingPunct="1">
              <a:spcBef>
                <a:spcPts val="0"/>
              </a:spcBef>
              <a:spcAft>
                <a:spcPts val="36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Command to return to Canaan (13)</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marL="457200" indent="-45720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31:10-13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Divine Revelation</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03632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533524" y="2057400"/>
            <a:ext cx="6772276" cy="2743200"/>
          </a:xfrm>
        </p:spPr>
        <p:txBody>
          <a:bodyPr/>
          <a:lstStyle/>
          <a:p>
            <a:pPr marL="514350" lvl="2" indent="-514350" eaLnBrk="1" hangingPunct="1">
              <a:spcBef>
                <a:spcPts val="0"/>
              </a:spcBef>
              <a:spcAft>
                <a:spcPts val="3600"/>
              </a:spcAft>
              <a:buClr>
                <a:srgbClr val="FFC000"/>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Vision (10)</a:t>
            </a:r>
          </a:p>
          <a:p>
            <a:pPr marL="514350" lvl="2" indent="-514350" eaLnBrk="1" hangingPunct="1">
              <a:spcBef>
                <a:spcPts val="0"/>
              </a:spcBef>
              <a:spcAft>
                <a:spcPts val="36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Interpretation (11-12)</a:t>
            </a:r>
          </a:p>
          <a:p>
            <a:pPr marL="514350" lvl="2" indent="-514350" eaLnBrk="1" hangingPunct="1">
              <a:spcBef>
                <a:spcPts val="0"/>
              </a:spcBef>
              <a:spcAft>
                <a:spcPts val="36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Command to return to Canaan (13)</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marL="457200" indent="-45720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31:10-13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Divine Revelation</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499802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533524" y="2057400"/>
            <a:ext cx="6772276" cy="2743200"/>
          </a:xfrm>
        </p:spPr>
        <p:txBody>
          <a:bodyPr/>
          <a:lstStyle/>
          <a:p>
            <a:pPr marL="514350" lvl="2" indent="-514350" eaLnBrk="1" hangingPunct="1">
              <a:spcBef>
                <a:spcPts val="0"/>
              </a:spcBef>
              <a:spcAft>
                <a:spcPts val="36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Vision (10)</a:t>
            </a:r>
          </a:p>
          <a:p>
            <a:pPr marL="514350" lvl="2" indent="-514350" eaLnBrk="1" hangingPunct="1">
              <a:spcBef>
                <a:spcPts val="0"/>
              </a:spcBef>
              <a:spcAft>
                <a:spcPts val="3600"/>
              </a:spcAft>
              <a:buClr>
                <a:srgbClr val="FFC000"/>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Interpretation (11-12)</a:t>
            </a:r>
          </a:p>
          <a:p>
            <a:pPr marL="514350" lvl="2" indent="-514350" eaLnBrk="1" hangingPunct="1">
              <a:spcBef>
                <a:spcPts val="0"/>
              </a:spcBef>
              <a:spcAft>
                <a:spcPts val="36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Command to return to Canaan (13)</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marL="457200" indent="-45720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31:10-13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Divine Revelation</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018087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FFC000"/>
              </a:buClr>
              <a:buFont typeface="+mj-lt"/>
              <a:buAutoNum type="alphaLcPeriod" startAt="2"/>
            </a:pPr>
            <a:r>
              <a:rPr lang="en-US" sz="3600" dirty="0">
                <a:effectLst>
                  <a:outerShdw blurRad="38100" dist="38100" dir="2700000" algn="tl">
                    <a:srgbClr val="000000">
                      <a:alpha val="43137"/>
                    </a:srgbClr>
                  </a:outerShdw>
                </a:effectLst>
              </a:rPr>
              <a:t>Genesis 31:11-12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Interpretation</a:t>
            </a:r>
          </a:p>
        </p:txBody>
      </p:sp>
      <p:sp>
        <p:nvSpPr>
          <p:cNvPr id="161795" name="Rectangle 3"/>
          <p:cNvSpPr>
            <a:spLocks noGrp="1" noChangeArrowheads="1"/>
          </p:cNvSpPr>
          <p:nvPr>
            <p:ph type="body" idx="1"/>
          </p:nvPr>
        </p:nvSpPr>
        <p:spPr>
          <a:xfrm>
            <a:off x="1524000" y="2057400"/>
            <a:ext cx="6324600" cy="3200400"/>
          </a:xfrm>
        </p:spPr>
        <p:txBody>
          <a:bodyPr/>
          <a:lstStyle/>
          <a:p>
            <a:pPr marL="457200" lvl="3" indent="-4572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Divine call (11)</a:t>
            </a:r>
          </a:p>
          <a:p>
            <a:pPr marL="457200" lvl="3" indent="-4572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Interpretation (12a)</a:t>
            </a:r>
          </a:p>
          <a:p>
            <a:pPr marL="457200" lvl="3" indent="-4572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Reason (12b)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8490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31:1-21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Flight From Haran</a:t>
            </a:r>
          </a:p>
        </p:txBody>
      </p:sp>
      <p:sp>
        <p:nvSpPr>
          <p:cNvPr id="161795" name="Rectangle 3"/>
          <p:cNvSpPr>
            <a:spLocks noGrp="1" noChangeArrowheads="1"/>
          </p:cNvSpPr>
          <p:nvPr>
            <p:ph type="body" idx="1"/>
          </p:nvPr>
        </p:nvSpPr>
        <p:spPr>
          <a:xfrm>
            <a:off x="649943" y="2057400"/>
            <a:ext cx="7788900" cy="27432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circumstances (1-3)</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discussion with his wives (4-16)</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escape (17-21)</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018194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FFC000"/>
              </a:buClr>
              <a:buFont typeface="+mj-lt"/>
              <a:buAutoNum type="alphaLcPeriod" startAt="2"/>
            </a:pPr>
            <a:r>
              <a:rPr lang="en-US" sz="3600" dirty="0">
                <a:effectLst>
                  <a:outerShdw blurRad="38100" dist="38100" dir="2700000" algn="tl">
                    <a:srgbClr val="000000">
                      <a:alpha val="43137"/>
                    </a:srgbClr>
                  </a:outerShdw>
                </a:effectLst>
              </a:rPr>
              <a:t>Genesis 31:11-12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Interpretation</a:t>
            </a:r>
          </a:p>
        </p:txBody>
      </p:sp>
      <p:sp>
        <p:nvSpPr>
          <p:cNvPr id="161795" name="Rectangle 3"/>
          <p:cNvSpPr>
            <a:spLocks noGrp="1" noChangeArrowheads="1"/>
          </p:cNvSpPr>
          <p:nvPr>
            <p:ph type="body" idx="1"/>
          </p:nvPr>
        </p:nvSpPr>
        <p:spPr>
          <a:xfrm>
            <a:off x="1524000" y="2057400"/>
            <a:ext cx="6324600" cy="3200400"/>
          </a:xfrm>
        </p:spPr>
        <p:txBody>
          <a:bodyPr/>
          <a:lstStyle/>
          <a:p>
            <a:pPr marL="457200" lvl="3" indent="-457200" eaLnBrk="1" hangingPunct="1">
              <a:spcBef>
                <a:spcPts val="0"/>
              </a:spcBef>
              <a:spcAft>
                <a:spcPts val="3000"/>
              </a:spcAft>
              <a:buClr>
                <a:schemeClr val="tx2"/>
              </a:buClr>
              <a:buFont typeface="+mj-lt"/>
              <a:buAutoNum type="romanLcPeriod"/>
              <a:defRPr/>
            </a:pPr>
            <a:r>
              <a:rPr lang="en-US" b="1" u="sng" dirty="0">
                <a:solidFill>
                  <a:srgbClr val="FFFFCC"/>
                </a:solidFill>
                <a:effectLst>
                  <a:outerShdw blurRad="38100" dist="38100" dir="2700000" algn="tl">
                    <a:srgbClr val="000000">
                      <a:alpha val="43137"/>
                    </a:srgbClr>
                  </a:outerShdw>
                </a:effectLst>
              </a:rPr>
              <a:t>Divine call (11)</a:t>
            </a:r>
          </a:p>
          <a:p>
            <a:pPr marL="457200" lvl="3" indent="-4572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Interpretation (12a)</a:t>
            </a:r>
          </a:p>
          <a:p>
            <a:pPr marL="457200" lvl="3" indent="-4572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Reason (12b)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373787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FFC000"/>
              </a:buClr>
              <a:buFont typeface="+mj-lt"/>
              <a:buAutoNum type="alphaLcPeriod" startAt="2"/>
            </a:pPr>
            <a:r>
              <a:rPr lang="en-US" sz="3600" dirty="0">
                <a:effectLst>
                  <a:outerShdw blurRad="38100" dist="38100" dir="2700000" algn="tl">
                    <a:srgbClr val="000000">
                      <a:alpha val="43137"/>
                    </a:srgbClr>
                  </a:outerShdw>
                </a:effectLst>
              </a:rPr>
              <a:t>Genesis 31:11-12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Interpretation</a:t>
            </a:r>
          </a:p>
        </p:txBody>
      </p:sp>
      <p:sp>
        <p:nvSpPr>
          <p:cNvPr id="161795" name="Rectangle 3"/>
          <p:cNvSpPr>
            <a:spLocks noGrp="1" noChangeArrowheads="1"/>
          </p:cNvSpPr>
          <p:nvPr>
            <p:ph type="body" idx="1"/>
          </p:nvPr>
        </p:nvSpPr>
        <p:spPr>
          <a:xfrm>
            <a:off x="1524000" y="2057400"/>
            <a:ext cx="6324600" cy="3200400"/>
          </a:xfrm>
        </p:spPr>
        <p:txBody>
          <a:bodyPr/>
          <a:lstStyle/>
          <a:p>
            <a:pPr marL="457200" lvl="3" indent="-4572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Divine call (11)</a:t>
            </a:r>
          </a:p>
          <a:p>
            <a:pPr marL="457200" lvl="3" indent="-457200" eaLnBrk="1" hangingPunct="1">
              <a:spcBef>
                <a:spcPts val="0"/>
              </a:spcBef>
              <a:spcAft>
                <a:spcPts val="3000"/>
              </a:spcAft>
              <a:buClr>
                <a:schemeClr val="tx2"/>
              </a:buClr>
              <a:buFont typeface="+mj-lt"/>
              <a:buAutoNum type="romanLcPeriod"/>
              <a:defRPr/>
            </a:pPr>
            <a:r>
              <a:rPr lang="en-US" b="1" u="sng" dirty="0">
                <a:solidFill>
                  <a:srgbClr val="FFFFCC"/>
                </a:solidFill>
                <a:effectLst>
                  <a:outerShdw blurRad="38100" dist="38100" dir="2700000" algn="tl">
                    <a:srgbClr val="000000">
                      <a:alpha val="43137"/>
                    </a:srgbClr>
                  </a:outerShdw>
                </a:effectLst>
              </a:rPr>
              <a:t>Interpretation (12a)</a:t>
            </a:r>
          </a:p>
          <a:p>
            <a:pPr marL="457200" lvl="3" indent="-4572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Reason (12b)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81524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FFC000"/>
              </a:buClr>
              <a:buFont typeface="+mj-lt"/>
              <a:buAutoNum type="alphaLcPeriod" startAt="2"/>
            </a:pPr>
            <a:r>
              <a:rPr lang="en-US" sz="3600" dirty="0">
                <a:effectLst>
                  <a:outerShdw blurRad="38100" dist="38100" dir="2700000" algn="tl">
                    <a:srgbClr val="000000">
                      <a:alpha val="43137"/>
                    </a:srgbClr>
                  </a:outerShdw>
                </a:effectLst>
              </a:rPr>
              <a:t>Genesis 31:11-12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Interpretation</a:t>
            </a:r>
          </a:p>
        </p:txBody>
      </p:sp>
      <p:sp>
        <p:nvSpPr>
          <p:cNvPr id="161795" name="Rectangle 3"/>
          <p:cNvSpPr>
            <a:spLocks noGrp="1" noChangeArrowheads="1"/>
          </p:cNvSpPr>
          <p:nvPr>
            <p:ph type="body" idx="1"/>
          </p:nvPr>
        </p:nvSpPr>
        <p:spPr>
          <a:xfrm>
            <a:off x="1524000" y="2057400"/>
            <a:ext cx="6324600" cy="3200400"/>
          </a:xfrm>
        </p:spPr>
        <p:txBody>
          <a:bodyPr/>
          <a:lstStyle/>
          <a:p>
            <a:pPr marL="457200" lvl="3" indent="-4572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Divine call (11)</a:t>
            </a:r>
          </a:p>
          <a:p>
            <a:pPr marL="457200" lvl="3" indent="-4572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Interpretation (12a)</a:t>
            </a:r>
          </a:p>
          <a:p>
            <a:pPr marL="457200" lvl="3" indent="-457200" eaLnBrk="1" hangingPunct="1">
              <a:spcBef>
                <a:spcPts val="0"/>
              </a:spcBef>
              <a:spcAft>
                <a:spcPts val="3000"/>
              </a:spcAft>
              <a:buClr>
                <a:schemeClr val="tx2"/>
              </a:buClr>
              <a:buFont typeface="+mj-lt"/>
              <a:buAutoNum type="romanLcPeriod"/>
              <a:defRPr/>
            </a:pPr>
            <a:r>
              <a:rPr lang="en-US" b="1" u="sng" dirty="0">
                <a:solidFill>
                  <a:srgbClr val="FFFFCC"/>
                </a:solidFill>
                <a:effectLst>
                  <a:outerShdw blurRad="38100" dist="38100" dir="2700000" algn="tl">
                    <a:srgbClr val="000000">
                      <a:alpha val="43137"/>
                    </a:srgbClr>
                  </a:outerShdw>
                </a:effectLst>
              </a:rPr>
              <a:t>Reason (12b)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844435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B908C8-9ECA-0F66-6947-A0840ACF91E6}"/>
              </a:ext>
            </a:extLst>
          </p:cNvPr>
          <p:cNvPicPr>
            <a:picLocks noChangeAspect="1"/>
          </p:cNvPicPr>
          <p:nvPr/>
        </p:nvPicPr>
        <p:blipFill>
          <a:blip r:embed="rId2"/>
          <a:stretch>
            <a:fillRect/>
          </a:stretch>
        </p:blipFill>
        <p:spPr>
          <a:xfrm>
            <a:off x="718293" y="1280160"/>
            <a:ext cx="10755414" cy="4297680"/>
          </a:xfrm>
          <a:prstGeom prst="rect">
            <a:avLst/>
          </a:prstGeom>
        </p:spPr>
      </p:pic>
    </p:spTree>
    <p:extLst>
      <p:ext uri="{BB962C8B-B14F-4D97-AF65-F5344CB8AC3E}">
        <p14:creationId xmlns:p14="http://schemas.microsoft.com/office/powerpoint/2010/main" val="222117803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9856C0-8DBA-44EE-B8F2-6FB365CF5B0D}"/>
              </a:ext>
            </a:extLst>
          </p:cNvPr>
          <p:cNvPicPr>
            <a:picLocks noChangeAspect="1"/>
          </p:cNvPicPr>
          <p:nvPr/>
        </p:nvPicPr>
        <p:blipFill>
          <a:blip r:embed="rId2"/>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799" cy="2523768"/>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12:3</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bless those who bless you, And the one who curses you I will curse. And in you all the families of the earth will be blessed.”</a:t>
            </a:r>
          </a:p>
        </p:txBody>
      </p:sp>
      <p:pic>
        <p:nvPicPr>
          <p:cNvPr id="3" name="Picture 2" descr="A close up of text on a white background&#10;&#10;Description automatically generated">
            <a:extLst>
              <a:ext uri="{FF2B5EF4-FFF2-40B4-BE49-F238E27FC236}">
                <a16:creationId xmlns:a16="http://schemas.microsoft.com/office/drawing/2014/main" id="{A525CB14-0D8D-4CF1-89E1-8E2BADA2D1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1763" y="2514600"/>
            <a:ext cx="1768475" cy="2286000"/>
          </a:xfrm>
          <a:prstGeom prst="rect">
            <a:avLst/>
          </a:prstGeom>
        </p:spPr>
      </p:pic>
    </p:spTree>
    <p:extLst>
      <p:ext uri="{BB962C8B-B14F-4D97-AF65-F5344CB8AC3E}">
        <p14:creationId xmlns:p14="http://schemas.microsoft.com/office/powerpoint/2010/main" val="1773127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9856C0-8DBA-44EE-B8F2-6FB365CF5B0D}"/>
              </a:ext>
            </a:extLst>
          </p:cNvPr>
          <p:cNvPicPr>
            <a:picLocks noChangeAspect="1"/>
          </p:cNvPicPr>
          <p:nvPr/>
        </p:nvPicPr>
        <p:blipFill>
          <a:blip r:embed="rId2"/>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799" cy="2523768"/>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12:3</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bless those who bless you</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one who curses you I will curse. And in you all the families of the earth will be blessed.”</a:t>
            </a:r>
          </a:p>
        </p:txBody>
      </p:sp>
      <p:pic>
        <p:nvPicPr>
          <p:cNvPr id="3" name="Picture 2" descr="A close up of text on a white background&#10;&#10;Description automatically generated">
            <a:extLst>
              <a:ext uri="{FF2B5EF4-FFF2-40B4-BE49-F238E27FC236}">
                <a16:creationId xmlns:a16="http://schemas.microsoft.com/office/drawing/2014/main" id="{A525CB14-0D8D-4CF1-89E1-8E2BADA2D1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1763" y="2514600"/>
            <a:ext cx="1768475" cy="2286000"/>
          </a:xfrm>
          <a:prstGeom prst="rect">
            <a:avLst/>
          </a:prstGeom>
        </p:spPr>
      </p:pic>
    </p:spTree>
    <p:extLst>
      <p:ext uri="{BB962C8B-B14F-4D97-AF65-F5344CB8AC3E}">
        <p14:creationId xmlns:p14="http://schemas.microsoft.com/office/powerpoint/2010/main" val="1084280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9856C0-8DBA-44EE-B8F2-6FB365CF5B0D}"/>
              </a:ext>
            </a:extLst>
          </p:cNvPr>
          <p:cNvPicPr>
            <a:picLocks noChangeAspect="1"/>
          </p:cNvPicPr>
          <p:nvPr/>
        </p:nvPicPr>
        <p:blipFill>
          <a:blip r:embed="rId2"/>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799" cy="2523768"/>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12:3</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bless those who bless you,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one who curses you I will curse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in you all the families of the earth will be blessed.”</a:t>
            </a:r>
          </a:p>
        </p:txBody>
      </p:sp>
      <p:pic>
        <p:nvPicPr>
          <p:cNvPr id="3" name="Picture 2" descr="A close up of text on a white background&#10;&#10;Description automatically generated">
            <a:extLst>
              <a:ext uri="{FF2B5EF4-FFF2-40B4-BE49-F238E27FC236}">
                <a16:creationId xmlns:a16="http://schemas.microsoft.com/office/drawing/2014/main" id="{A525CB14-0D8D-4CF1-89E1-8E2BADA2D1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1763" y="2514600"/>
            <a:ext cx="1768475" cy="2286000"/>
          </a:xfrm>
          <a:prstGeom prst="rect">
            <a:avLst/>
          </a:prstGeom>
        </p:spPr>
      </p:pic>
    </p:spTree>
    <p:extLst>
      <p:ext uri="{BB962C8B-B14F-4D97-AF65-F5344CB8AC3E}">
        <p14:creationId xmlns:p14="http://schemas.microsoft.com/office/powerpoint/2010/main" val="1684242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533524" y="2057400"/>
            <a:ext cx="6772276" cy="2743200"/>
          </a:xfrm>
        </p:spPr>
        <p:txBody>
          <a:bodyPr/>
          <a:lstStyle/>
          <a:p>
            <a:pPr marL="514350" lvl="2" indent="-514350" eaLnBrk="1" hangingPunct="1">
              <a:spcBef>
                <a:spcPts val="0"/>
              </a:spcBef>
              <a:spcAft>
                <a:spcPts val="36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Vision (10)</a:t>
            </a:r>
          </a:p>
          <a:p>
            <a:pPr marL="514350" lvl="2" indent="-514350" eaLnBrk="1" hangingPunct="1">
              <a:spcBef>
                <a:spcPts val="0"/>
              </a:spcBef>
              <a:spcAft>
                <a:spcPts val="36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Interpretation (11-12)</a:t>
            </a:r>
          </a:p>
          <a:p>
            <a:pPr marL="514350" lvl="2" indent="-514350" eaLnBrk="1" hangingPunct="1">
              <a:spcBef>
                <a:spcPts val="0"/>
              </a:spcBef>
              <a:spcAft>
                <a:spcPts val="3600"/>
              </a:spcAft>
              <a:buClr>
                <a:srgbClr val="FFC000"/>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Command to return to Canaan (13)</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marL="457200" indent="-45720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31:10-13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Divine Revelation</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839755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FFC000"/>
              </a:buClr>
              <a:buFont typeface="+mj-lt"/>
              <a:buAutoNum type="alphaLcParenR" startAt="3"/>
            </a:pPr>
            <a:r>
              <a:rPr lang="en-US" sz="3600" dirty="0">
                <a:effectLst>
                  <a:outerShdw blurRad="38100" dist="38100" dir="2700000" algn="tl">
                    <a:srgbClr val="000000">
                      <a:alpha val="43137"/>
                    </a:srgbClr>
                  </a:outerShdw>
                </a:effectLst>
              </a:rPr>
              <a:t>Genesis 31:13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Command to Return to Canaan </a:t>
            </a:r>
          </a:p>
        </p:txBody>
      </p:sp>
      <p:sp>
        <p:nvSpPr>
          <p:cNvPr id="161795" name="Rectangle 3"/>
          <p:cNvSpPr>
            <a:spLocks noGrp="1" noChangeArrowheads="1"/>
          </p:cNvSpPr>
          <p:nvPr>
            <p:ph type="body" idx="1"/>
          </p:nvPr>
        </p:nvSpPr>
        <p:spPr>
          <a:xfrm>
            <a:off x="1524000" y="2057400"/>
            <a:ext cx="6324600" cy="3200400"/>
          </a:xfrm>
        </p:spPr>
        <p:txBody>
          <a:bodyPr/>
          <a:lstStyle/>
          <a:p>
            <a:pPr marL="457200" lvl="3" indent="-4572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God’s identification (13a)</a:t>
            </a:r>
          </a:p>
          <a:p>
            <a:pPr marL="457200" lvl="3" indent="-4572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God’s command (13b)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593564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FFC000"/>
              </a:buClr>
              <a:buFont typeface="+mj-lt"/>
              <a:buAutoNum type="alphaLcParenR" startAt="3"/>
            </a:pPr>
            <a:r>
              <a:rPr lang="en-US" sz="3600" dirty="0">
                <a:effectLst>
                  <a:outerShdw blurRad="38100" dist="38100" dir="2700000" algn="tl">
                    <a:srgbClr val="000000">
                      <a:alpha val="43137"/>
                    </a:srgbClr>
                  </a:outerShdw>
                </a:effectLst>
              </a:rPr>
              <a:t>Genesis 31:13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Command to Return to Canaan </a:t>
            </a:r>
          </a:p>
        </p:txBody>
      </p:sp>
      <p:sp>
        <p:nvSpPr>
          <p:cNvPr id="161795" name="Rectangle 3"/>
          <p:cNvSpPr>
            <a:spLocks noGrp="1" noChangeArrowheads="1"/>
          </p:cNvSpPr>
          <p:nvPr>
            <p:ph type="body" idx="1"/>
          </p:nvPr>
        </p:nvSpPr>
        <p:spPr>
          <a:xfrm>
            <a:off x="1524000" y="2057400"/>
            <a:ext cx="6324600" cy="3200400"/>
          </a:xfrm>
        </p:spPr>
        <p:txBody>
          <a:bodyPr/>
          <a:lstStyle/>
          <a:p>
            <a:pPr marL="457200" lvl="3" indent="-457200" eaLnBrk="1" hangingPunct="1">
              <a:spcBef>
                <a:spcPts val="0"/>
              </a:spcBef>
              <a:spcAft>
                <a:spcPts val="3000"/>
              </a:spcAft>
              <a:buClr>
                <a:schemeClr val="tx2"/>
              </a:buClr>
              <a:buFont typeface="+mj-lt"/>
              <a:buAutoNum type="romanLcPeriod"/>
              <a:defRPr/>
            </a:pPr>
            <a:r>
              <a:rPr lang="en-US" b="1" u="sng" dirty="0">
                <a:solidFill>
                  <a:srgbClr val="FFFFCC"/>
                </a:solidFill>
                <a:effectLst>
                  <a:outerShdw blurRad="38100" dist="38100" dir="2700000" algn="tl">
                    <a:srgbClr val="000000">
                      <a:alpha val="43137"/>
                    </a:srgbClr>
                  </a:outerShdw>
                </a:effectLst>
              </a:rPr>
              <a:t>God’s identification (13a)</a:t>
            </a:r>
          </a:p>
          <a:p>
            <a:pPr marL="457200" lvl="3" indent="-4572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God’s command (13b)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272720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31:1-21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Flight From Haran</a:t>
            </a:r>
          </a:p>
        </p:txBody>
      </p:sp>
      <p:sp>
        <p:nvSpPr>
          <p:cNvPr id="161795" name="Rectangle 3"/>
          <p:cNvSpPr>
            <a:spLocks noGrp="1" noChangeArrowheads="1"/>
          </p:cNvSpPr>
          <p:nvPr>
            <p:ph type="body" idx="1"/>
          </p:nvPr>
        </p:nvSpPr>
        <p:spPr>
          <a:xfrm>
            <a:off x="649943" y="2057400"/>
            <a:ext cx="7788900" cy="27432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Jacob’s circumstances (1-3)</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discussion with his wives (4-16)</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escape (17-21)</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293193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FFC000"/>
              </a:buClr>
              <a:buFont typeface="+mj-lt"/>
              <a:buAutoNum type="alphaLcParenR" startAt="3"/>
            </a:pPr>
            <a:r>
              <a:rPr lang="en-US" sz="3600" dirty="0">
                <a:effectLst>
                  <a:outerShdw blurRad="38100" dist="38100" dir="2700000" algn="tl">
                    <a:srgbClr val="000000">
                      <a:alpha val="43137"/>
                    </a:srgbClr>
                  </a:outerShdw>
                </a:effectLst>
              </a:rPr>
              <a:t>Genesis 31:13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Command to Return to Canaan </a:t>
            </a:r>
          </a:p>
        </p:txBody>
      </p:sp>
      <p:sp>
        <p:nvSpPr>
          <p:cNvPr id="161795" name="Rectangle 3"/>
          <p:cNvSpPr>
            <a:spLocks noGrp="1" noChangeArrowheads="1"/>
          </p:cNvSpPr>
          <p:nvPr>
            <p:ph type="body" idx="1"/>
          </p:nvPr>
        </p:nvSpPr>
        <p:spPr>
          <a:xfrm>
            <a:off x="1524000" y="2057400"/>
            <a:ext cx="6324600" cy="3200400"/>
          </a:xfrm>
        </p:spPr>
        <p:txBody>
          <a:bodyPr/>
          <a:lstStyle/>
          <a:p>
            <a:pPr marL="457200" lvl="3" indent="-4572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God’s identification (13a)</a:t>
            </a:r>
          </a:p>
          <a:p>
            <a:pPr marL="457200" lvl="3" indent="-457200" eaLnBrk="1" hangingPunct="1">
              <a:spcBef>
                <a:spcPts val="0"/>
              </a:spcBef>
              <a:spcAft>
                <a:spcPts val="3000"/>
              </a:spcAft>
              <a:buClr>
                <a:schemeClr val="tx2"/>
              </a:buClr>
              <a:buFont typeface="+mj-lt"/>
              <a:buAutoNum type="romanLcPeriod"/>
              <a:defRPr/>
            </a:pPr>
            <a:r>
              <a:rPr lang="en-US" b="1" u="sng" dirty="0">
                <a:solidFill>
                  <a:srgbClr val="FFFFCC"/>
                </a:solidFill>
                <a:effectLst>
                  <a:outerShdw blurRad="38100" dist="38100" dir="2700000" algn="tl">
                    <a:srgbClr val="000000">
                      <a:alpha val="43137"/>
                    </a:srgbClr>
                  </a:outerShdw>
                </a:effectLst>
              </a:rPr>
              <a:t>God’s command (13b)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54923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6742" y="137160"/>
            <a:ext cx="8938517" cy="6583680"/>
          </a:xfrm>
          <a:prstGeom prst="rect">
            <a:avLst/>
          </a:prstGeom>
        </p:spPr>
      </p:pic>
      <p:sp>
        <p:nvSpPr>
          <p:cNvPr id="6" name="Oval 7">
            <a:extLst>
              <a:ext uri="{FF2B5EF4-FFF2-40B4-BE49-F238E27FC236}">
                <a16:creationId xmlns:a16="http://schemas.microsoft.com/office/drawing/2014/main" id="{F882EAB0-01C5-4E90-9A67-7AA912D992E2}"/>
              </a:ext>
            </a:extLst>
          </p:cNvPr>
          <p:cNvSpPr>
            <a:spLocks noChangeArrowheads="1"/>
          </p:cNvSpPr>
          <p:nvPr/>
        </p:nvSpPr>
        <p:spPr bwMode="auto">
          <a:xfrm>
            <a:off x="5067300" y="609600"/>
            <a:ext cx="1752600" cy="6096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
        <p:nvSpPr>
          <p:cNvPr id="5" name="Oval 7">
            <a:extLst>
              <a:ext uri="{FF2B5EF4-FFF2-40B4-BE49-F238E27FC236}">
                <a16:creationId xmlns:a16="http://schemas.microsoft.com/office/drawing/2014/main" id="{4752FD6B-7872-4DF6-8E18-7885AC122007}"/>
              </a:ext>
            </a:extLst>
          </p:cNvPr>
          <p:cNvSpPr>
            <a:spLocks noChangeArrowheads="1"/>
          </p:cNvSpPr>
          <p:nvPr/>
        </p:nvSpPr>
        <p:spPr bwMode="auto">
          <a:xfrm>
            <a:off x="3886200" y="2057400"/>
            <a:ext cx="1752600" cy="2438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3336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69A3D55-214E-431A-B02E-F92D51845533}"/>
              </a:ext>
            </a:extLst>
          </p:cNvPr>
          <p:cNvGraphicFramePr>
            <a:graphicFrameLocks noGrp="1"/>
          </p:cNvGraphicFramePr>
          <p:nvPr>
            <p:ph idx="1"/>
          </p:nvPr>
        </p:nvGraphicFramePr>
        <p:xfrm>
          <a:off x="609601" y="294048"/>
          <a:ext cx="10972799" cy="4328148"/>
        </p:xfrm>
        <a:graphic>
          <a:graphicData uri="http://schemas.openxmlformats.org/drawingml/2006/table">
            <a:tbl>
              <a:tblPr firstRow="1" bandRow="1">
                <a:tableStyleId>{073A0DAA-6AF3-43AB-8588-CEC1D06C72B9}</a:tableStyleId>
              </a:tblPr>
              <a:tblGrid>
                <a:gridCol w="862206">
                  <a:extLst>
                    <a:ext uri="{9D8B030D-6E8A-4147-A177-3AD203B41FA5}">
                      <a16:colId xmlns:a16="http://schemas.microsoft.com/office/drawing/2014/main" val="20000"/>
                    </a:ext>
                  </a:extLst>
                </a:gridCol>
                <a:gridCol w="3709793">
                  <a:extLst>
                    <a:ext uri="{9D8B030D-6E8A-4147-A177-3AD203B41FA5}">
                      <a16:colId xmlns:a16="http://schemas.microsoft.com/office/drawing/2014/main" val="20001"/>
                    </a:ext>
                  </a:extLst>
                </a:gridCol>
                <a:gridCol w="2649758">
                  <a:extLst>
                    <a:ext uri="{9D8B030D-6E8A-4147-A177-3AD203B41FA5}">
                      <a16:colId xmlns:a16="http://schemas.microsoft.com/office/drawing/2014/main" val="20002"/>
                    </a:ext>
                  </a:extLst>
                </a:gridCol>
                <a:gridCol w="3751042">
                  <a:extLst>
                    <a:ext uri="{9D8B030D-6E8A-4147-A177-3AD203B41FA5}">
                      <a16:colId xmlns:a16="http://schemas.microsoft.com/office/drawing/2014/main" val="20003"/>
                    </a:ext>
                  </a:extLst>
                </a:gridCol>
              </a:tblGrid>
              <a:tr h="620353">
                <a:tc gridSpan="4">
                  <a:txBody>
                    <a:bodyPr/>
                    <a:lstStyle/>
                    <a:p>
                      <a:pPr algn="ctr"/>
                      <a:r>
                        <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Reliability of the “Divine Regathering” Predictions</a:t>
                      </a:r>
                    </a:p>
                  </a:txBody>
                  <a:tcPr marT="45717" marB="45717" anchor="ctr"/>
                </a:tc>
                <a:tc hMerge="1">
                  <a:txBody>
                    <a:bodyPr/>
                    <a:lstStyle/>
                    <a:p>
                      <a:endParaRPr lang="en-US" sz="2600" dirty="0">
                        <a:latin typeface="Calibri" panose="020F0502020204030204" pitchFamily="34" charset="0"/>
                      </a:endParaRPr>
                    </a:p>
                  </a:txBody>
                  <a:tcPr marT="45717" marB="45717"/>
                </a:tc>
                <a:tc hMerge="1">
                  <a:txBody>
                    <a:bodyPr/>
                    <a:lstStyle/>
                    <a:p>
                      <a:endParaRPr lang="en-US" sz="2600" dirty="0">
                        <a:latin typeface="Calibri" panose="020F0502020204030204" pitchFamily="34" charset="0"/>
                      </a:endParaRPr>
                    </a:p>
                  </a:txBody>
                  <a:tcPr marT="45717" marB="45717"/>
                </a:tc>
                <a:tc hMerge="1">
                  <a:txBody>
                    <a:bodyPr/>
                    <a:lstStyle/>
                    <a:p>
                      <a:endParaRPr lang="en-US" sz="2600" dirty="0">
                        <a:latin typeface="Calibri" panose="020F0502020204030204" pitchFamily="34" charset="0"/>
                      </a:endParaRPr>
                    </a:p>
                  </a:txBody>
                  <a:tcPr marT="45717" marB="45717"/>
                </a:tc>
                <a:extLst>
                  <a:ext uri="{0D108BD9-81ED-4DB2-BD59-A6C34878D82A}">
                    <a16:rowId xmlns:a16="http://schemas.microsoft.com/office/drawing/2014/main" val="998035538"/>
                  </a:ext>
                </a:extLst>
              </a:tr>
              <a:tr h="914400">
                <a:tc>
                  <a:txBody>
                    <a:bodyPr/>
                    <a:lstStyle/>
                    <a:p>
                      <a:endParaRPr lang="en-US" sz="2400" b="1" dirty="0">
                        <a:latin typeface="Calibri" panose="020F0502020204030204" pitchFamily="34" charset="0"/>
                        <a:cs typeface="Calibri" panose="020F0502020204030204" pitchFamily="34" charset="0"/>
                      </a:endParaRPr>
                    </a:p>
                  </a:txBody>
                  <a:tcPr marT="45717" marB="45717" anchor="ctr"/>
                </a:tc>
                <a:tc>
                  <a:txBody>
                    <a:bodyPr/>
                    <a:lstStyle/>
                    <a:p>
                      <a:pPr algn="ctr"/>
                      <a:r>
                        <a:rPr lang="en-US" sz="2800" b="1" dirty="0">
                          <a:solidFill>
                            <a:schemeClr val="bg2">
                              <a:lumMod val="95000"/>
                              <a:lumOff val="5000"/>
                            </a:schemeClr>
                          </a:solidFill>
                          <a:latin typeface="Calibri" panose="020F0502020204030204" pitchFamily="34" charset="0"/>
                          <a:cs typeface="Calibri" panose="020F0502020204030204" pitchFamily="34" charset="0"/>
                        </a:rPr>
                        <a:t>RETURN</a:t>
                      </a:r>
                    </a:p>
                  </a:txBody>
                  <a:tcPr marT="45717" marB="45717" anchor="ctr"/>
                </a:tc>
                <a:tc>
                  <a:txBody>
                    <a:bodyPr/>
                    <a:lstStyle/>
                    <a:p>
                      <a:pPr algn="ctr"/>
                      <a:r>
                        <a:rPr lang="en-US" sz="2800" b="1" dirty="0">
                          <a:solidFill>
                            <a:schemeClr val="bg1">
                              <a:lumMod val="50000"/>
                            </a:schemeClr>
                          </a:solidFill>
                          <a:latin typeface="Calibri" panose="020F0502020204030204" pitchFamily="34" charset="0"/>
                          <a:cs typeface="Calibri" panose="020F0502020204030204" pitchFamily="34" charset="0"/>
                        </a:rPr>
                        <a:t>PREDICTED</a:t>
                      </a:r>
                    </a:p>
                  </a:txBody>
                  <a:tcPr marT="45717" marB="45717" anchor="ctr"/>
                </a:tc>
                <a:tc>
                  <a:txBody>
                    <a:bodyPr/>
                    <a:lstStyle/>
                    <a:p>
                      <a:pPr algn="ctr"/>
                      <a:r>
                        <a:rPr lang="en-US" sz="2800" b="1" dirty="0">
                          <a:solidFill>
                            <a:srgbClr val="C00000"/>
                          </a:solidFill>
                          <a:latin typeface="Calibri" panose="020F0502020204030204" pitchFamily="34" charset="0"/>
                          <a:cs typeface="Calibri" panose="020F0502020204030204" pitchFamily="34" charset="0"/>
                        </a:rPr>
                        <a:t>FULFILLED</a:t>
                      </a:r>
                    </a:p>
                  </a:txBody>
                  <a:tcPr marT="45717" marB="45717" anchor="ctr"/>
                </a:tc>
                <a:extLst>
                  <a:ext uri="{0D108BD9-81ED-4DB2-BD59-A6C34878D82A}">
                    <a16:rowId xmlns:a16="http://schemas.microsoft.com/office/drawing/2014/main" val="10000"/>
                  </a:ext>
                </a:extLst>
              </a:tr>
              <a:tr h="914400">
                <a:tc>
                  <a:txBody>
                    <a:bodyPr/>
                    <a:lstStyle/>
                    <a:p>
                      <a:pPr algn="ctr"/>
                      <a:r>
                        <a:rPr lang="en-US" sz="2400" dirty="0">
                          <a:latin typeface="Calibri" panose="020F0502020204030204" pitchFamily="34" charset="0"/>
                          <a:cs typeface="Calibri" panose="020F0502020204030204" pitchFamily="34" charset="0"/>
                        </a:rPr>
                        <a:t>1</a:t>
                      </a:r>
                      <a:r>
                        <a:rPr lang="en-US" sz="2400" baseline="30000" dirty="0">
                          <a:latin typeface="Calibri" panose="020F0502020204030204" pitchFamily="34" charset="0"/>
                          <a:cs typeface="Calibri" panose="020F0502020204030204" pitchFamily="34" charset="0"/>
                        </a:rPr>
                        <a:t>st</a:t>
                      </a:r>
                      <a:endParaRPr lang="en-US" sz="2400" dirty="0">
                        <a:latin typeface="Calibri" panose="020F0502020204030204" pitchFamily="34" charset="0"/>
                        <a:cs typeface="Calibri" panose="020F0502020204030204" pitchFamily="34" charset="0"/>
                      </a:endParaRPr>
                    </a:p>
                  </a:txBody>
                  <a:tcPr marT="45717" marB="45717" anchor="ctr"/>
                </a:tc>
                <a:tc>
                  <a:txBody>
                    <a:bodyPr/>
                    <a:lstStyle/>
                    <a:p>
                      <a:r>
                        <a:rPr lang="en-US" sz="2800" dirty="0">
                          <a:latin typeface="Calibri" panose="020F0502020204030204" pitchFamily="34" charset="0"/>
                          <a:cs typeface="Calibri" panose="020F0502020204030204" pitchFamily="34" charset="0"/>
                        </a:rPr>
                        <a:t>From Egypt to Canaan</a:t>
                      </a:r>
                    </a:p>
                  </a:txBody>
                  <a:tcPr marT="45717" marB="45717" anchor="ctr"/>
                </a:tc>
                <a:tc>
                  <a:txBody>
                    <a:bodyPr/>
                    <a:lstStyle/>
                    <a:p>
                      <a:pPr algn="ctr"/>
                      <a:r>
                        <a:rPr lang="en-US" sz="2800" dirty="0">
                          <a:latin typeface="Calibri" panose="020F0502020204030204" pitchFamily="34" charset="0"/>
                          <a:cs typeface="Calibri" panose="020F0502020204030204" pitchFamily="34" charset="0"/>
                        </a:rPr>
                        <a:t>Gen. 15:13-14</a:t>
                      </a:r>
                    </a:p>
                  </a:txBody>
                  <a:tcPr marT="45717" marB="45717" anchor="ctr"/>
                </a:tc>
                <a:tc>
                  <a:txBody>
                    <a:bodyPr/>
                    <a:lstStyle/>
                    <a:p>
                      <a:pPr algn="ctr"/>
                      <a:r>
                        <a:rPr lang="en-US" sz="2800" dirty="0">
                          <a:latin typeface="Calibri" panose="020F0502020204030204" pitchFamily="34" charset="0"/>
                          <a:cs typeface="Calibri" panose="020F0502020204030204" pitchFamily="34" charset="0"/>
                        </a:rPr>
                        <a:t>Joshua 1‒12</a:t>
                      </a:r>
                    </a:p>
                  </a:txBody>
                  <a:tcPr marT="45717" marB="45717" anchor="ctr"/>
                </a:tc>
                <a:extLst>
                  <a:ext uri="{0D108BD9-81ED-4DB2-BD59-A6C34878D82A}">
                    <a16:rowId xmlns:a16="http://schemas.microsoft.com/office/drawing/2014/main" val="10001"/>
                  </a:ext>
                </a:extLst>
              </a:tr>
              <a:tr h="914400">
                <a:tc>
                  <a:txBody>
                    <a:bodyPr/>
                    <a:lstStyle/>
                    <a:p>
                      <a:pPr algn="ctr"/>
                      <a:r>
                        <a:rPr lang="en-US" sz="2400" dirty="0">
                          <a:latin typeface="Calibri" panose="020F0502020204030204" pitchFamily="34" charset="0"/>
                          <a:cs typeface="Calibri" panose="020F0502020204030204" pitchFamily="34" charset="0"/>
                        </a:rPr>
                        <a:t>2</a:t>
                      </a:r>
                      <a:r>
                        <a:rPr lang="en-US" sz="2400" baseline="30000" dirty="0">
                          <a:latin typeface="Calibri" panose="020F0502020204030204" pitchFamily="34" charset="0"/>
                          <a:cs typeface="Calibri" panose="020F0502020204030204" pitchFamily="34" charset="0"/>
                        </a:rPr>
                        <a:t>nd</a:t>
                      </a:r>
                      <a:endParaRPr lang="en-US" sz="2400" dirty="0">
                        <a:latin typeface="Calibri" panose="020F0502020204030204" pitchFamily="34" charset="0"/>
                        <a:cs typeface="Calibri" panose="020F0502020204030204" pitchFamily="34" charset="0"/>
                      </a:endParaRPr>
                    </a:p>
                  </a:txBody>
                  <a:tcPr marT="45717" marB="45717" anchor="ctr"/>
                </a:tc>
                <a:tc>
                  <a:txBody>
                    <a:bodyPr/>
                    <a:lstStyle/>
                    <a:p>
                      <a:r>
                        <a:rPr lang="en-US" sz="2800" dirty="0">
                          <a:latin typeface="Calibri" panose="020F0502020204030204" pitchFamily="34" charset="0"/>
                          <a:cs typeface="Calibri" panose="020F0502020204030204" pitchFamily="34" charset="0"/>
                        </a:rPr>
                        <a:t>From Babylon to Israel</a:t>
                      </a:r>
                    </a:p>
                  </a:txBody>
                  <a:tcPr marT="45717" marB="45717" anchor="ctr"/>
                </a:tc>
                <a:tc>
                  <a:txBody>
                    <a:bodyPr/>
                    <a:lstStyle/>
                    <a:p>
                      <a:pPr algn="ctr"/>
                      <a:r>
                        <a:rPr lang="en-US" sz="2800" dirty="0">
                          <a:latin typeface="Calibri" panose="020F0502020204030204" pitchFamily="34" charset="0"/>
                          <a:cs typeface="Calibri" panose="020F0502020204030204" pitchFamily="34" charset="0"/>
                        </a:rPr>
                        <a:t>Jer. 25:11; 29:10</a:t>
                      </a:r>
                    </a:p>
                  </a:txBody>
                  <a:tcPr marT="45717" marB="45717" anchor="ctr"/>
                </a:tc>
                <a:tc>
                  <a:txBody>
                    <a:bodyPr/>
                    <a:lstStyle/>
                    <a:p>
                      <a:pPr algn="ctr"/>
                      <a:r>
                        <a:rPr lang="en-US" sz="2800" dirty="0">
                          <a:latin typeface="Calibri" panose="020F0502020204030204" pitchFamily="34" charset="0"/>
                          <a:cs typeface="Calibri" panose="020F0502020204030204" pitchFamily="34" charset="0"/>
                        </a:rPr>
                        <a:t>Ezra &amp; Nehemiah</a:t>
                      </a:r>
                    </a:p>
                  </a:txBody>
                  <a:tcPr marT="45717" marB="45717" anchor="ctr"/>
                </a:tc>
                <a:extLst>
                  <a:ext uri="{0D108BD9-81ED-4DB2-BD59-A6C34878D82A}">
                    <a16:rowId xmlns:a16="http://schemas.microsoft.com/office/drawing/2014/main" val="10002"/>
                  </a:ext>
                </a:extLst>
              </a:tr>
              <a:tr h="914400">
                <a:tc>
                  <a:txBody>
                    <a:bodyPr/>
                    <a:lstStyle/>
                    <a:p>
                      <a:pPr algn="ctr"/>
                      <a:r>
                        <a:rPr lang="en-US" sz="2400" dirty="0">
                          <a:latin typeface="Calibri" panose="020F0502020204030204" pitchFamily="34" charset="0"/>
                          <a:cs typeface="Calibri" panose="020F0502020204030204" pitchFamily="34" charset="0"/>
                        </a:rPr>
                        <a:t>3</a:t>
                      </a:r>
                      <a:r>
                        <a:rPr lang="en-US" sz="2400" baseline="30000" dirty="0">
                          <a:latin typeface="Calibri" panose="020F0502020204030204" pitchFamily="34" charset="0"/>
                          <a:cs typeface="Calibri" panose="020F0502020204030204" pitchFamily="34" charset="0"/>
                        </a:rPr>
                        <a:t>rd</a:t>
                      </a:r>
                      <a:endParaRPr lang="en-US" sz="2400" dirty="0">
                        <a:latin typeface="Calibri" panose="020F0502020204030204" pitchFamily="34" charset="0"/>
                        <a:cs typeface="Calibri" panose="020F0502020204030204" pitchFamily="34" charset="0"/>
                      </a:endParaRPr>
                    </a:p>
                  </a:txBody>
                  <a:tcPr marT="45717" marB="45717" anchor="ctr"/>
                </a:tc>
                <a:tc>
                  <a:txBody>
                    <a:bodyPr/>
                    <a:lstStyle/>
                    <a:p>
                      <a:r>
                        <a:rPr lang="en-US" sz="2800" dirty="0">
                          <a:latin typeface="Calibri" panose="020F0502020204030204" pitchFamily="34" charset="0"/>
                          <a:cs typeface="Calibri" panose="020F0502020204030204" pitchFamily="34" charset="0"/>
                        </a:rPr>
                        <a:t>From the Diaspora to Israel’s restoration</a:t>
                      </a:r>
                    </a:p>
                  </a:txBody>
                  <a:tcPr marT="45717" marB="45717" anchor="ctr"/>
                </a:tc>
                <a:tc>
                  <a:txBody>
                    <a:bodyPr/>
                    <a:lstStyle/>
                    <a:p>
                      <a:pPr algn="ctr"/>
                      <a:r>
                        <a:rPr lang="en-US" sz="2800" dirty="0">
                          <a:latin typeface="Calibri" panose="020F0502020204030204" pitchFamily="34" charset="0"/>
                          <a:cs typeface="Calibri" panose="020F0502020204030204" pitchFamily="34" charset="0"/>
                        </a:rPr>
                        <a:t>Ezekiel 36:24-28</a:t>
                      </a:r>
                    </a:p>
                  </a:txBody>
                  <a:tcPr marT="45717" marB="45717" anchor="ctr"/>
                </a:tc>
                <a:tc>
                  <a:txBody>
                    <a:bodyPr/>
                    <a:lstStyle/>
                    <a:p>
                      <a:pPr algn="ctr"/>
                      <a:r>
                        <a:rPr lang="en-US" sz="2800" dirty="0">
                          <a:latin typeface="Calibri" panose="020F0502020204030204" pitchFamily="34" charset="0"/>
                          <a:cs typeface="Calibri" panose="020F0502020204030204" pitchFamily="34" charset="0"/>
                        </a:rPr>
                        <a:t>Millennial Kingdom</a:t>
                      </a:r>
                    </a:p>
                  </a:txBody>
                  <a:tcPr marT="45717" marB="45717" anchor="ctr"/>
                </a:tc>
                <a:extLst>
                  <a:ext uri="{0D108BD9-81ED-4DB2-BD59-A6C34878D82A}">
                    <a16:rowId xmlns:a16="http://schemas.microsoft.com/office/drawing/2014/main" val="10003"/>
                  </a:ext>
                </a:extLst>
              </a:tr>
            </a:tbl>
          </a:graphicData>
        </a:graphic>
      </p:graphicFrame>
      <p:pic>
        <p:nvPicPr>
          <p:cNvPr id="2" name="Picture 1">
            <a:extLst>
              <a:ext uri="{FF2B5EF4-FFF2-40B4-BE49-F238E27FC236}">
                <a16:creationId xmlns:a16="http://schemas.microsoft.com/office/drawing/2014/main" id="{668C25CF-5366-4A6D-8DB5-4CCDE7CC06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72475" y="4800600"/>
            <a:ext cx="3247053" cy="1828800"/>
          </a:xfrm>
          <a:prstGeom prst="rect">
            <a:avLst/>
          </a:prstGeom>
        </p:spPr>
      </p:pic>
    </p:spTree>
    <p:extLst>
      <p:ext uri="{BB962C8B-B14F-4D97-AF65-F5344CB8AC3E}">
        <p14:creationId xmlns:p14="http://schemas.microsoft.com/office/powerpoint/2010/main" val="2254800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2038" y="2057400"/>
            <a:ext cx="6938962"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Summoning of the wives (4)</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Presentation of the case (5-13)</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Wives’ response (14-16)</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5" name="Rectangle 2">
            <a:extLst>
              <a:ext uri="{FF2B5EF4-FFF2-40B4-BE49-F238E27FC236}">
                <a16:creationId xmlns:a16="http://schemas.microsoft.com/office/drawing/2014/main" id="{8A614C0A-F1FD-7186-C4D0-F65D09AF1264}"/>
              </a:ext>
            </a:extLst>
          </p:cNvPr>
          <p:cNvSpPr txBox="1">
            <a:spLocks noChangeArrowheads="1"/>
          </p:cNvSpPr>
          <p:nvPr/>
        </p:nvSpPr>
        <p:spPr bwMode="auto">
          <a:xfrm>
            <a:off x="3267075" y="228600"/>
            <a:ext cx="56578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57200" indent="-457200" algn="ctr" eaLnBrk="1" hangingPunct="1">
              <a:buFont typeface="+mj-lt"/>
              <a:buAutoNum type="romanUcPeriod" startAt="2"/>
            </a:pPr>
            <a:r>
              <a:rPr lang="en-US" sz="3600" kern="0">
                <a:effectLst>
                  <a:outerShdw blurRad="38100" dist="38100" dir="2700000" algn="tl">
                    <a:srgbClr val="000000">
                      <a:alpha val="43137"/>
                    </a:srgbClr>
                  </a:outerShdw>
                </a:effectLst>
              </a:rPr>
              <a:t>Genesis 31:4-16</a:t>
            </a:r>
            <a:br>
              <a:rPr lang="en-US" sz="3600" kern="0">
                <a:effectLst>
                  <a:outerShdw blurRad="38100" dist="38100" dir="2700000" algn="tl">
                    <a:srgbClr val="000000">
                      <a:alpha val="43137"/>
                    </a:srgbClr>
                  </a:outerShdw>
                </a:effectLst>
                <a:cs typeface="Calibri" panose="020F0502020204030204" pitchFamily="34" charset="0"/>
              </a:rPr>
            </a:br>
            <a:r>
              <a:rPr lang="en-US" sz="2800" b="1" kern="0">
                <a:solidFill>
                  <a:srgbClr val="FFFFCC"/>
                </a:solidFill>
                <a:effectLst>
                  <a:outerShdw blurRad="38100" dist="38100" dir="2700000" algn="tl">
                    <a:srgbClr val="000000">
                      <a:alpha val="43137"/>
                    </a:srgbClr>
                  </a:outerShdw>
                </a:effectLst>
                <a:ea typeface="+mn-ea"/>
                <a:cs typeface="+mn-cs"/>
              </a:rPr>
              <a:t>Jacob’s Discussion with Wives</a:t>
            </a:r>
            <a:endParaRPr lang="en-US" sz="2800" b="1" kern="0" dirty="0">
              <a:solidFill>
                <a:srgbClr val="FFFFCC"/>
              </a:solidFill>
              <a:effectLst>
                <a:outerShdw blurRad="38100" dist="38100" dir="2700000" algn="tl">
                  <a:srgbClr val="000000">
                    <a:alpha val="43137"/>
                  </a:srgbClr>
                </a:outerShdw>
              </a:effectLst>
              <a:ea typeface="+mn-ea"/>
              <a:cs typeface="+mn-cs"/>
            </a:endParaRPr>
          </a:p>
        </p:txBody>
      </p:sp>
    </p:spTree>
    <p:extLst>
      <p:ext uri="{BB962C8B-B14F-4D97-AF65-F5344CB8AC3E}">
        <p14:creationId xmlns:p14="http://schemas.microsoft.com/office/powerpoint/2010/main" val="2192363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31:14-16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Wives’ Response</a:t>
            </a:r>
          </a:p>
        </p:txBody>
      </p:sp>
      <p:sp>
        <p:nvSpPr>
          <p:cNvPr id="161795" name="Rectangle 3"/>
          <p:cNvSpPr>
            <a:spLocks noGrp="1" noChangeArrowheads="1"/>
          </p:cNvSpPr>
          <p:nvPr>
            <p:ph type="body" idx="1"/>
          </p:nvPr>
        </p:nvSpPr>
        <p:spPr>
          <a:xfrm>
            <a:off x="1524000" y="2057400"/>
            <a:ext cx="6324600" cy="32004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Loss of inheritance (14)</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Loss of dowry (15)</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Divine providence (16a)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Wives’ acceptance (16b)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885183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31:14-16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Wives’ Response</a:t>
            </a:r>
          </a:p>
        </p:txBody>
      </p:sp>
      <p:sp>
        <p:nvSpPr>
          <p:cNvPr id="161795" name="Rectangle 3"/>
          <p:cNvSpPr>
            <a:spLocks noGrp="1" noChangeArrowheads="1"/>
          </p:cNvSpPr>
          <p:nvPr>
            <p:ph type="body" idx="1"/>
          </p:nvPr>
        </p:nvSpPr>
        <p:spPr>
          <a:xfrm>
            <a:off x="1524000" y="2057400"/>
            <a:ext cx="6324600" cy="32004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Loss of inheritance (14)</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Loss of dowry (15)</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Divine providence (16a)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Wives’ acceptance (16b)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155709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31:14-16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Wives’ Response</a:t>
            </a:r>
          </a:p>
        </p:txBody>
      </p:sp>
      <p:sp>
        <p:nvSpPr>
          <p:cNvPr id="161795" name="Rectangle 3"/>
          <p:cNvSpPr>
            <a:spLocks noGrp="1" noChangeArrowheads="1"/>
          </p:cNvSpPr>
          <p:nvPr>
            <p:ph type="body" idx="1"/>
          </p:nvPr>
        </p:nvSpPr>
        <p:spPr>
          <a:xfrm>
            <a:off x="1524000" y="2057400"/>
            <a:ext cx="6324600" cy="32004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Loss of inheritance (14)</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Loss of dowry (15)</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Divine providence (16a)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Wives’ acceptance (16b)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50535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295400"/>
            <a:ext cx="10972800" cy="4038600"/>
          </a:xfrm>
        </p:spPr>
        <p:txBody>
          <a:bodyPr/>
          <a:lstStyle/>
          <a:p>
            <a:pPr marL="0" indent="0" algn="just">
              <a:spcBef>
                <a:spcPts val="0"/>
              </a:spcBef>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According to the </a:t>
            </a:r>
            <a:r>
              <a:rPr lang="en-US" i="1" dirty="0" err="1">
                <a:effectLst>
                  <a:outerShdw blurRad="38100" dist="38100" dir="2700000" algn="tl">
                    <a:srgbClr val="000000">
                      <a:alpha val="43137"/>
                    </a:srgbClr>
                  </a:outerShdw>
                </a:effectLst>
              </a:rPr>
              <a:t>Nuzi</a:t>
            </a:r>
            <a:r>
              <a:rPr lang="en-US" i="1" dirty="0">
                <a:effectLst>
                  <a:outerShdw blurRad="38100" dist="38100" dir="2700000" algn="tl">
                    <a:srgbClr val="000000">
                      <a:alpha val="43137"/>
                    </a:srgbClr>
                  </a:outerShdw>
                </a:effectLst>
              </a:rPr>
              <a:t> Tablets</a:t>
            </a:r>
            <a:r>
              <a:rPr lang="en-US" dirty="0">
                <a:effectLst>
                  <a:outerShdw blurRad="38100" dist="38100" dir="2700000" algn="tl">
                    <a:srgbClr val="000000">
                      <a:alpha val="43137"/>
                    </a:srgbClr>
                  </a:outerShdw>
                </a:effectLst>
              </a:rPr>
              <a:t>, the father of the bride was to give some of the bride price money from the groom to the bride. Jacob did not give money to Laban, but he gave him seven years of service for each wife. However, no part of the fruit of Jacob’s work was given to the daughters. None of the increase of the flocks was set aside for the daughters. This went contrary to even the custom of their own territory. Therefore, Laban would resort to local custom if it were to his benefit; he would go against it if it did not benefit him. Not Jacob but Laban was the cheat here.”</a:t>
            </a: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464</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868" y="121920"/>
            <a:ext cx="821932" cy="1097280"/>
          </a:xfrm>
          <a:prstGeom prst="rect">
            <a:avLst/>
          </a:prstGeom>
          <a:ln>
            <a:solidFill>
              <a:schemeClr val="tx1"/>
            </a:solidFill>
          </a:ln>
        </p:spPr>
      </p:pic>
      <p:pic>
        <p:nvPicPr>
          <p:cNvPr id="7" name="Picture 6">
            <a:extLst>
              <a:ext uri="{FF2B5EF4-FFF2-40B4-BE49-F238E27FC236}">
                <a16:creationId xmlns:a16="http://schemas.microsoft.com/office/drawing/2014/main" id="{181B7A38-30E6-4C8D-B36D-CFE3485859B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20400" y="76200"/>
            <a:ext cx="732253" cy="1097280"/>
          </a:xfrm>
          <a:prstGeom prst="rect">
            <a:avLst/>
          </a:prstGeom>
          <a:ln>
            <a:solidFill>
              <a:schemeClr val="tx1"/>
            </a:solidFill>
          </a:ln>
        </p:spPr>
      </p:pic>
    </p:spTree>
    <p:extLst>
      <p:ext uri="{BB962C8B-B14F-4D97-AF65-F5344CB8AC3E}">
        <p14:creationId xmlns:p14="http://schemas.microsoft.com/office/powerpoint/2010/main" val="800557805"/>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31:14-16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Wives’ Response</a:t>
            </a:r>
          </a:p>
        </p:txBody>
      </p:sp>
      <p:sp>
        <p:nvSpPr>
          <p:cNvPr id="161795" name="Rectangle 3"/>
          <p:cNvSpPr>
            <a:spLocks noGrp="1" noChangeArrowheads="1"/>
          </p:cNvSpPr>
          <p:nvPr>
            <p:ph type="body" idx="1"/>
          </p:nvPr>
        </p:nvSpPr>
        <p:spPr>
          <a:xfrm>
            <a:off x="1524000" y="2057400"/>
            <a:ext cx="6324600" cy="32004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Loss of inheritance (14)</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Loss of dowry (15)</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Divine providence (16a)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Wives’ acceptance (16b)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548440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31:14-16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Wives’ Response</a:t>
            </a:r>
          </a:p>
        </p:txBody>
      </p:sp>
      <p:sp>
        <p:nvSpPr>
          <p:cNvPr id="161795" name="Rectangle 3"/>
          <p:cNvSpPr>
            <a:spLocks noGrp="1" noChangeArrowheads="1"/>
          </p:cNvSpPr>
          <p:nvPr>
            <p:ph type="body" idx="1"/>
          </p:nvPr>
        </p:nvSpPr>
        <p:spPr>
          <a:xfrm>
            <a:off x="1524000" y="2057400"/>
            <a:ext cx="6324600" cy="32004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Loss of inheritance (14)</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Loss of dowry (15)</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Divine providence (16a)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Wives’ acceptance (16b)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240424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Change of relationship (1-2)</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Divine revelation (3)</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marL="457200" indent="-457200" algn="ctr" eaLnBrk="1" hangingPunct="1">
              <a:buFont typeface="+mj-lt"/>
              <a:buAutoNum type="romanUcPeriod"/>
            </a:pPr>
            <a:r>
              <a:rPr lang="en-US" sz="3600" dirty="0">
                <a:effectLst>
                  <a:outerShdw blurRad="38100" dist="38100" dir="2700000" algn="tl">
                    <a:srgbClr val="000000">
                      <a:alpha val="43137"/>
                    </a:srgbClr>
                  </a:outerShdw>
                </a:effectLst>
              </a:rPr>
              <a:t>Genesis 31:1-3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Circumstances</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37201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31:1-21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Flight From Haran</a:t>
            </a:r>
          </a:p>
        </p:txBody>
      </p:sp>
      <p:sp>
        <p:nvSpPr>
          <p:cNvPr id="161795" name="Rectangle 3"/>
          <p:cNvSpPr>
            <a:spLocks noGrp="1" noChangeArrowheads="1"/>
          </p:cNvSpPr>
          <p:nvPr>
            <p:ph type="body" idx="1"/>
          </p:nvPr>
        </p:nvSpPr>
        <p:spPr>
          <a:xfrm>
            <a:off x="649943" y="2057400"/>
            <a:ext cx="7788900" cy="27432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circumstances (1-3)</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discussion with his wives (4-16)</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Jacob’s escape (17-21)</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8298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33528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preparation (17-18)</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circumstances (19)</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deception and flight (20)</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direction (21)</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3"/>
            </a:pPr>
            <a:r>
              <a:rPr lang="en-US" sz="3600" dirty="0">
                <a:effectLst>
                  <a:outerShdw blurRad="38100" dist="38100" dir="2700000" algn="tl">
                    <a:srgbClr val="000000">
                      <a:alpha val="43137"/>
                    </a:srgbClr>
                  </a:outerShdw>
                </a:effectLst>
              </a:rPr>
              <a:t>Genesis 31:17-21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Escape</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341502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33528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Jacob’s preparation (17-18)</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circumstances (19)</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deception and flight (20)</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direction (21)</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3"/>
            </a:pPr>
            <a:r>
              <a:rPr lang="en-US" sz="3600" dirty="0">
                <a:effectLst>
                  <a:outerShdw blurRad="38100" dist="38100" dir="2700000" algn="tl">
                    <a:srgbClr val="000000">
                      <a:alpha val="43137"/>
                    </a:srgbClr>
                  </a:outerShdw>
                </a:effectLst>
              </a:rPr>
              <a:t>Genesis 31:17-21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Escape</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566794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31:17-18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Preparation</a:t>
            </a:r>
          </a:p>
        </p:txBody>
      </p:sp>
      <p:sp>
        <p:nvSpPr>
          <p:cNvPr id="161795" name="Rectangle 3"/>
          <p:cNvSpPr>
            <a:spLocks noGrp="1" noChangeArrowheads="1"/>
          </p:cNvSpPr>
          <p:nvPr>
            <p:ph type="body" idx="1"/>
          </p:nvPr>
        </p:nvSpPr>
        <p:spPr>
          <a:xfrm>
            <a:off x="1524000" y="2057399"/>
            <a:ext cx="6324600" cy="2743201"/>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Family (17)</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Property (18a)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Purpose (18b)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99706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31:17-18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Preparation</a:t>
            </a:r>
          </a:p>
        </p:txBody>
      </p:sp>
      <p:sp>
        <p:nvSpPr>
          <p:cNvPr id="161795" name="Rectangle 3"/>
          <p:cNvSpPr>
            <a:spLocks noGrp="1" noChangeArrowheads="1"/>
          </p:cNvSpPr>
          <p:nvPr>
            <p:ph type="body" idx="1"/>
          </p:nvPr>
        </p:nvSpPr>
        <p:spPr>
          <a:xfrm>
            <a:off x="1524000" y="2057399"/>
            <a:ext cx="6324600" cy="2743201"/>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Family (17)</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Property (18a)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Purpose (18b)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28062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60E5B2-428F-4547-94CC-D2352E16FDC2}"/>
              </a:ext>
            </a:extLst>
          </p:cNvPr>
          <p:cNvPicPr>
            <a:picLocks noChangeAspect="1"/>
          </p:cNvPicPr>
          <p:nvPr/>
        </p:nvPicPr>
        <p:blipFill>
          <a:blip r:embed="rId2"/>
          <a:stretch>
            <a:fillRect/>
          </a:stretch>
        </p:blipFill>
        <p:spPr>
          <a:xfrm>
            <a:off x="1975602" y="137160"/>
            <a:ext cx="8240797"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684164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69A3D55-214E-431A-B02E-F92D51845533}"/>
              </a:ext>
            </a:extLst>
          </p:cNvPr>
          <p:cNvGraphicFramePr>
            <a:graphicFrameLocks noGrp="1"/>
          </p:cNvGraphicFramePr>
          <p:nvPr>
            <p:ph idx="1"/>
          </p:nvPr>
        </p:nvGraphicFramePr>
        <p:xfrm>
          <a:off x="609601" y="294048"/>
          <a:ext cx="10972799" cy="4328148"/>
        </p:xfrm>
        <a:graphic>
          <a:graphicData uri="http://schemas.openxmlformats.org/drawingml/2006/table">
            <a:tbl>
              <a:tblPr firstRow="1" bandRow="1">
                <a:tableStyleId>{073A0DAA-6AF3-43AB-8588-CEC1D06C72B9}</a:tableStyleId>
              </a:tblPr>
              <a:tblGrid>
                <a:gridCol w="862206">
                  <a:extLst>
                    <a:ext uri="{9D8B030D-6E8A-4147-A177-3AD203B41FA5}">
                      <a16:colId xmlns:a16="http://schemas.microsoft.com/office/drawing/2014/main" val="20000"/>
                    </a:ext>
                  </a:extLst>
                </a:gridCol>
                <a:gridCol w="3709793">
                  <a:extLst>
                    <a:ext uri="{9D8B030D-6E8A-4147-A177-3AD203B41FA5}">
                      <a16:colId xmlns:a16="http://schemas.microsoft.com/office/drawing/2014/main" val="20001"/>
                    </a:ext>
                  </a:extLst>
                </a:gridCol>
                <a:gridCol w="2649758">
                  <a:extLst>
                    <a:ext uri="{9D8B030D-6E8A-4147-A177-3AD203B41FA5}">
                      <a16:colId xmlns:a16="http://schemas.microsoft.com/office/drawing/2014/main" val="20002"/>
                    </a:ext>
                  </a:extLst>
                </a:gridCol>
                <a:gridCol w="3751042">
                  <a:extLst>
                    <a:ext uri="{9D8B030D-6E8A-4147-A177-3AD203B41FA5}">
                      <a16:colId xmlns:a16="http://schemas.microsoft.com/office/drawing/2014/main" val="20003"/>
                    </a:ext>
                  </a:extLst>
                </a:gridCol>
              </a:tblGrid>
              <a:tr h="620353">
                <a:tc gridSpan="4">
                  <a:txBody>
                    <a:bodyPr/>
                    <a:lstStyle/>
                    <a:p>
                      <a:pPr algn="ctr"/>
                      <a:r>
                        <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Reliability of the “Divine Regathering” Predictions</a:t>
                      </a:r>
                    </a:p>
                  </a:txBody>
                  <a:tcPr marT="45717" marB="45717" anchor="ctr"/>
                </a:tc>
                <a:tc hMerge="1">
                  <a:txBody>
                    <a:bodyPr/>
                    <a:lstStyle/>
                    <a:p>
                      <a:endParaRPr lang="en-US" sz="2600" dirty="0">
                        <a:latin typeface="Calibri" panose="020F0502020204030204" pitchFamily="34" charset="0"/>
                      </a:endParaRPr>
                    </a:p>
                  </a:txBody>
                  <a:tcPr marT="45717" marB="45717"/>
                </a:tc>
                <a:tc hMerge="1">
                  <a:txBody>
                    <a:bodyPr/>
                    <a:lstStyle/>
                    <a:p>
                      <a:endParaRPr lang="en-US" sz="2600" dirty="0">
                        <a:latin typeface="Calibri" panose="020F0502020204030204" pitchFamily="34" charset="0"/>
                      </a:endParaRPr>
                    </a:p>
                  </a:txBody>
                  <a:tcPr marT="45717" marB="45717"/>
                </a:tc>
                <a:tc hMerge="1">
                  <a:txBody>
                    <a:bodyPr/>
                    <a:lstStyle/>
                    <a:p>
                      <a:endParaRPr lang="en-US" sz="2600" dirty="0">
                        <a:latin typeface="Calibri" panose="020F0502020204030204" pitchFamily="34" charset="0"/>
                      </a:endParaRPr>
                    </a:p>
                  </a:txBody>
                  <a:tcPr marT="45717" marB="45717"/>
                </a:tc>
                <a:extLst>
                  <a:ext uri="{0D108BD9-81ED-4DB2-BD59-A6C34878D82A}">
                    <a16:rowId xmlns:a16="http://schemas.microsoft.com/office/drawing/2014/main" val="998035538"/>
                  </a:ext>
                </a:extLst>
              </a:tr>
              <a:tr h="914400">
                <a:tc>
                  <a:txBody>
                    <a:bodyPr/>
                    <a:lstStyle/>
                    <a:p>
                      <a:endParaRPr lang="en-US" sz="2400" b="1" dirty="0">
                        <a:latin typeface="Calibri" panose="020F0502020204030204" pitchFamily="34" charset="0"/>
                        <a:cs typeface="Calibri" panose="020F0502020204030204" pitchFamily="34" charset="0"/>
                      </a:endParaRPr>
                    </a:p>
                  </a:txBody>
                  <a:tcPr marT="45717" marB="45717" anchor="ctr"/>
                </a:tc>
                <a:tc>
                  <a:txBody>
                    <a:bodyPr/>
                    <a:lstStyle/>
                    <a:p>
                      <a:pPr algn="ctr"/>
                      <a:r>
                        <a:rPr lang="en-US" sz="2800" b="1" dirty="0">
                          <a:solidFill>
                            <a:schemeClr val="bg2">
                              <a:lumMod val="95000"/>
                              <a:lumOff val="5000"/>
                            </a:schemeClr>
                          </a:solidFill>
                          <a:latin typeface="Calibri" panose="020F0502020204030204" pitchFamily="34" charset="0"/>
                          <a:cs typeface="Calibri" panose="020F0502020204030204" pitchFamily="34" charset="0"/>
                        </a:rPr>
                        <a:t>RETURN</a:t>
                      </a:r>
                    </a:p>
                  </a:txBody>
                  <a:tcPr marT="45717" marB="45717" anchor="ctr"/>
                </a:tc>
                <a:tc>
                  <a:txBody>
                    <a:bodyPr/>
                    <a:lstStyle/>
                    <a:p>
                      <a:pPr algn="ctr"/>
                      <a:r>
                        <a:rPr lang="en-US" sz="2800" b="1" dirty="0">
                          <a:solidFill>
                            <a:schemeClr val="bg1">
                              <a:lumMod val="50000"/>
                            </a:schemeClr>
                          </a:solidFill>
                          <a:latin typeface="Calibri" panose="020F0502020204030204" pitchFamily="34" charset="0"/>
                          <a:cs typeface="Calibri" panose="020F0502020204030204" pitchFamily="34" charset="0"/>
                        </a:rPr>
                        <a:t>PREDICTED</a:t>
                      </a:r>
                    </a:p>
                  </a:txBody>
                  <a:tcPr marT="45717" marB="45717" anchor="ctr"/>
                </a:tc>
                <a:tc>
                  <a:txBody>
                    <a:bodyPr/>
                    <a:lstStyle/>
                    <a:p>
                      <a:pPr algn="ctr"/>
                      <a:r>
                        <a:rPr lang="en-US" sz="2800" b="1" dirty="0">
                          <a:solidFill>
                            <a:srgbClr val="C00000"/>
                          </a:solidFill>
                          <a:latin typeface="Calibri" panose="020F0502020204030204" pitchFamily="34" charset="0"/>
                          <a:cs typeface="Calibri" panose="020F0502020204030204" pitchFamily="34" charset="0"/>
                        </a:rPr>
                        <a:t>FULFILLED</a:t>
                      </a:r>
                    </a:p>
                  </a:txBody>
                  <a:tcPr marT="45717" marB="45717" anchor="ctr"/>
                </a:tc>
                <a:extLst>
                  <a:ext uri="{0D108BD9-81ED-4DB2-BD59-A6C34878D82A}">
                    <a16:rowId xmlns:a16="http://schemas.microsoft.com/office/drawing/2014/main" val="10000"/>
                  </a:ext>
                </a:extLst>
              </a:tr>
              <a:tr h="914400">
                <a:tc>
                  <a:txBody>
                    <a:bodyPr/>
                    <a:lstStyle/>
                    <a:p>
                      <a:pPr algn="ctr"/>
                      <a:r>
                        <a:rPr lang="en-US" sz="2400" dirty="0">
                          <a:latin typeface="Calibri" panose="020F0502020204030204" pitchFamily="34" charset="0"/>
                          <a:cs typeface="Calibri" panose="020F0502020204030204" pitchFamily="34" charset="0"/>
                        </a:rPr>
                        <a:t>1</a:t>
                      </a:r>
                      <a:r>
                        <a:rPr lang="en-US" sz="2400" baseline="30000" dirty="0">
                          <a:latin typeface="Calibri" panose="020F0502020204030204" pitchFamily="34" charset="0"/>
                          <a:cs typeface="Calibri" panose="020F0502020204030204" pitchFamily="34" charset="0"/>
                        </a:rPr>
                        <a:t>st</a:t>
                      </a:r>
                      <a:endParaRPr lang="en-US" sz="2400" dirty="0">
                        <a:latin typeface="Calibri" panose="020F0502020204030204" pitchFamily="34" charset="0"/>
                        <a:cs typeface="Calibri" panose="020F0502020204030204" pitchFamily="34" charset="0"/>
                      </a:endParaRPr>
                    </a:p>
                  </a:txBody>
                  <a:tcPr marT="45717" marB="45717" anchor="ctr"/>
                </a:tc>
                <a:tc>
                  <a:txBody>
                    <a:bodyPr/>
                    <a:lstStyle/>
                    <a:p>
                      <a:r>
                        <a:rPr lang="en-US" sz="2800" dirty="0">
                          <a:latin typeface="Calibri" panose="020F0502020204030204" pitchFamily="34" charset="0"/>
                          <a:cs typeface="Calibri" panose="020F0502020204030204" pitchFamily="34" charset="0"/>
                        </a:rPr>
                        <a:t>From Egypt to Canaan</a:t>
                      </a:r>
                    </a:p>
                  </a:txBody>
                  <a:tcPr marT="45717" marB="45717" anchor="ctr"/>
                </a:tc>
                <a:tc>
                  <a:txBody>
                    <a:bodyPr/>
                    <a:lstStyle/>
                    <a:p>
                      <a:pPr algn="ctr"/>
                      <a:r>
                        <a:rPr lang="en-US" sz="2800" dirty="0">
                          <a:latin typeface="Calibri" panose="020F0502020204030204" pitchFamily="34" charset="0"/>
                          <a:cs typeface="Calibri" panose="020F0502020204030204" pitchFamily="34" charset="0"/>
                        </a:rPr>
                        <a:t>Gen. 15:13-14</a:t>
                      </a:r>
                    </a:p>
                  </a:txBody>
                  <a:tcPr marT="45717" marB="45717" anchor="ctr"/>
                </a:tc>
                <a:tc>
                  <a:txBody>
                    <a:bodyPr/>
                    <a:lstStyle/>
                    <a:p>
                      <a:pPr algn="ctr"/>
                      <a:r>
                        <a:rPr lang="en-US" sz="2800" dirty="0">
                          <a:latin typeface="Calibri" panose="020F0502020204030204" pitchFamily="34" charset="0"/>
                          <a:cs typeface="Calibri" panose="020F0502020204030204" pitchFamily="34" charset="0"/>
                        </a:rPr>
                        <a:t>Joshua 1‒12</a:t>
                      </a:r>
                    </a:p>
                  </a:txBody>
                  <a:tcPr marT="45717" marB="45717" anchor="ctr"/>
                </a:tc>
                <a:extLst>
                  <a:ext uri="{0D108BD9-81ED-4DB2-BD59-A6C34878D82A}">
                    <a16:rowId xmlns:a16="http://schemas.microsoft.com/office/drawing/2014/main" val="10001"/>
                  </a:ext>
                </a:extLst>
              </a:tr>
              <a:tr h="914400">
                <a:tc>
                  <a:txBody>
                    <a:bodyPr/>
                    <a:lstStyle/>
                    <a:p>
                      <a:pPr algn="ctr"/>
                      <a:r>
                        <a:rPr lang="en-US" sz="2400" dirty="0">
                          <a:latin typeface="Calibri" panose="020F0502020204030204" pitchFamily="34" charset="0"/>
                          <a:cs typeface="Calibri" panose="020F0502020204030204" pitchFamily="34" charset="0"/>
                        </a:rPr>
                        <a:t>2</a:t>
                      </a:r>
                      <a:r>
                        <a:rPr lang="en-US" sz="2400" baseline="30000" dirty="0">
                          <a:latin typeface="Calibri" panose="020F0502020204030204" pitchFamily="34" charset="0"/>
                          <a:cs typeface="Calibri" panose="020F0502020204030204" pitchFamily="34" charset="0"/>
                        </a:rPr>
                        <a:t>nd</a:t>
                      </a:r>
                      <a:endParaRPr lang="en-US" sz="2400" dirty="0">
                        <a:latin typeface="Calibri" panose="020F0502020204030204" pitchFamily="34" charset="0"/>
                        <a:cs typeface="Calibri" panose="020F0502020204030204" pitchFamily="34" charset="0"/>
                      </a:endParaRPr>
                    </a:p>
                  </a:txBody>
                  <a:tcPr marT="45717" marB="45717" anchor="ctr"/>
                </a:tc>
                <a:tc>
                  <a:txBody>
                    <a:bodyPr/>
                    <a:lstStyle/>
                    <a:p>
                      <a:r>
                        <a:rPr lang="en-US" sz="2800" dirty="0">
                          <a:latin typeface="Calibri" panose="020F0502020204030204" pitchFamily="34" charset="0"/>
                          <a:cs typeface="Calibri" panose="020F0502020204030204" pitchFamily="34" charset="0"/>
                        </a:rPr>
                        <a:t>From Babylon to Israel</a:t>
                      </a:r>
                    </a:p>
                  </a:txBody>
                  <a:tcPr marT="45717" marB="45717" anchor="ctr"/>
                </a:tc>
                <a:tc>
                  <a:txBody>
                    <a:bodyPr/>
                    <a:lstStyle/>
                    <a:p>
                      <a:pPr algn="ctr"/>
                      <a:r>
                        <a:rPr lang="en-US" sz="2800" dirty="0">
                          <a:latin typeface="Calibri" panose="020F0502020204030204" pitchFamily="34" charset="0"/>
                          <a:cs typeface="Calibri" panose="020F0502020204030204" pitchFamily="34" charset="0"/>
                        </a:rPr>
                        <a:t>Jer. 25:11; 29:10</a:t>
                      </a:r>
                    </a:p>
                  </a:txBody>
                  <a:tcPr marT="45717" marB="45717" anchor="ctr"/>
                </a:tc>
                <a:tc>
                  <a:txBody>
                    <a:bodyPr/>
                    <a:lstStyle/>
                    <a:p>
                      <a:pPr algn="ctr"/>
                      <a:r>
                        <a:rPr lang="en-US" sz="2800" dirty="0">
                          <a:latin typeface="Calibri" panose="020F0502020204030204" pitchFamily="34" charset="0"/>
                          <a:cs typeface="Calibri" panose="020F0502020204030204" pitchFamily="34" charset="0"/>
                        </a:rPr>
                        <a:t>Ezra &amp; Nehemiah</a:t>
                      </a:r>
                    </a:p>
                  </a:txBody>
                  <a:tcPr marT="45717" marB="45717" anchor="ctr"/>
                </a:tc>
                <a:extLst>
                  <a:ext uri="{0D108BD9-81ED-4DB2-BD59-A6C34878D82A}">
                    <a16:rowId xmlns:a16="http://schemas.microsoft.com/office/drawing/2014/main" val="10002"/>
                  </a:ext>
                </a:extLst>
              </a:tr>
              <a:tr h="914400">
                <a:tc>
                  <a:txBody>
                    <a:bodyPr/>
                    <a:lstStyle/>
                    <a:p>
                      <a:pPr algn="ctr"/>
                      <a:r>
                        <a:rPr lang="en-US" sz="2400" dirty="0">
                          <a:latin typeface="Calibri" panose="020F0502020204030204" pitchFamily="34" charset="0"/>
                          <a:cs typeface="Calibri" panose="020F0502020204030204" pitchFamily="34" charset="0"/>
                        </a:rPr>
                        <a:t>3</a:t>
                      </a:r>
                      <a:r>
                        <a:rPr lang="en-US" sz="2400" baseline="30000" dirty="0">
                          <a:latin typeface="Calibri" panose="020F0502020204030204" pitchFamily="34" charset="0"/>
                          <a:cs typeface="Calibri" panose="020F0502020204030204" pitchFamily="34" charset="0"/>
                        </a:rPr>
                        <a:t>rd</a:t>
                      </a:r>
                      <a:endParaRPr lang="en-US" sz="2400" dirty="0">
                        <a:latin typeface="Calibri" panose="020F0502020204030204" pitchFamily="34" charset="0"/>
                        <a:cs typeface="Calibri" panose="020F0502020204030204" pitchFamily="34" charset="0"/>
                      </a:endParaRPr>
                    </a:p>
                  </a:txBody>
                  <a:tcPr marT="45717" marB="45717" anchor="ctr"/>
                </a:tc>
                <a:tc>
                  <a:txBody>
                    <a:bodyPr/>
                    <a:lstStyle/>
                    <a:p>
                      <a:r>
                        <a:rPr lang="en-US" sz="2800" dirty="0">
                          <a:latin typeface="Calibri" panose="020F0502020204030204" pitchFamily="34" charset="0"/>
                          <a:cs typeface="Calibri" panose="020F0502020204030204" pitchFamily="34" charset="0"/>
                        </a:rPr>
                        <a:t>From the Diaspora to Israel’s restoration</a:t>
                      </a:r>
                    </a:p>
                  </a:txBody>
                  <a:tcPr marT="45717" marB="45717" anchor="ctr"/>
                </a:tc>
                <a:tc>
                  <a:txBody>
                    <a:bodyPr/>
                    <a:lstStyle/>
                    <a:p>
                      <a:pPr algn="ctr"/>
                      <a:r>
                        <a:rPr lang="en-US" sz="2800" dirty="0">
                          <a:latin typeface="Calibri" panose="020F0502020204030204" pitchFamily="34" charset="0"/>
                          <a:cs typeface="Calibri" panose="020F0502020204030204" pitchFamily="34" charset="0"/>
                        </a:rPr>
                        <a:t>Ezekiel 36:24-28</a:t>
                      </a:r>
                    </a:p>
                  </a:txBody>
                  <a:tcPr marT="45717" marB="45717" anchor="ctr"/>
                </a:tc>
                <a:tc>
                  <a:txBody>
                    <a:bodyPr/>
                    <a:lstStyle/>
                    <a:p>
                      <a:pPr algn="ctr"/>
                      <a:r>
                        <a:rPr lang="en-US" sz="2800" dirty="0">
                          <a:latin typeface="Calibri" panose="020F0502020204030204" pitchFamily="34" charset="0"/>
                          <a:cs typeface="Calibri" panose="020F0502020204030204" pitchFamily="34" charset="0"/>
                        </a:rPr>
                        <a:t>Millennial Kingdom</a:t>
                      </a:r>
                    </a:p>
                  </a:txBody>
                  <a:tcPr marT="45717" marB="45717" anchor="ctr"/>
                </a:tc>
                <a:extLst>
                  <a:ext uri="{0D108BD9-81ED-4DB2-BD59-A6C34878D82A}">
                    <a16:rowId xmlns:a16="http://schemas.microsoft.com/office/drawing/2014/main" val="10003"/>
                  </a:ext>
                </a:extLst>
              </a:tr>
            </a:tbl>
          </a:graphicData>
        </a:graphic>
      </p:graphicFrame>
      <p:pic>
        <p:nvPicPr>
          <p:cNvPr id="2" name="Picture 1">
            <a:extLst>
              <a:ext uri="{FF2B5EF4-FFF2-40B4-BE49-F238E27FC236}">
                <a16:creationId xmlns:a16="http://schemas.microsoft.com/office/drawing/2014/main" id="{668C25CF-5366-4A6D-8DB5-4CCDE7CC06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72475" y="4800600"/>
            <a:ext cx="3247053" cy="1828800"/>
          </a:xfrm>
          <a:prstGeom prst="rect">
            <a:avLst/>
          </a:prstGeom>
        </p:spPr>
      </p:pic>
    </p:spTree>
    <p:extLst>
      <p:ext uri="{BB962C8B-B14F-4D97-AF65-F5344CB8AC3E}">
        <p14:creationId xmlns:p14="http://schemas.microsoft.com/office/powerpoint/2010/main" val="2711720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31:17-18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Preparation</a:t>
            </a:r>
          </a:p>
        </p:txBody>
      </p:sp>
      <p:sp>
        <p:nvSpPr>
          <p:cNvPr id="161795" name="Rectangle 3"/>
          <p:cNvSpPr>
            <a:spLocks noGrp="1" noChangeArrowheads="1"/>
          </p:cNvSpPr>
          <p:nvPr>
            <p:ph type="body" idx="1"/>
          </p:nvPr>
        </p:nvSpPr>
        <p:spPr>
          <a:xfrm>
            <a:off x="1524000" y="2057399"/>
            <a:ext cx="6324600" cy="2743201"/>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Family (17)</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Property (18a)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Purpose (18b)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064061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31:17-18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Preparation</a:t>
            </a:r>
          </a:p>
        </p:txBody>
      </p:sp>
      <p:sp>
        <p:nvSpPr>
          <p:cNvPr id="161795" name="Rectangle 3"/>
          <p:cNvSpPr>
            <a:spLocks noGrp="1" noChangeArrowheads="1"/>
          </p:cNvSpPr>
          <p:nvPr>
            <p:ph type="body" idx="1"/>
          </p:nvPr>
        </p:nvSpPr>
        <p:spPr>
          <a:xfrm>
            <a:off x="1524000" y="2057399"/>
            <a:ext cx="6324600" cy="2743201"/>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Family (17)</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Property (18a)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Purpose (18b)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50057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6742" y="137160"/>
            <a:ext cx="8938517" cy="6583680"/>
          </a:xfrm>
          <a:prstGeom prst="rect">
            <a:avLst/>
          </a:prstGeom>
        </p:spPr>
      </p:pic>
      <p:sp>
        <p:nvSpPr>
          <p:cNvPr id="6" name="Oval 7">
            <a:extLst>
              <a:ext uri="{FF2B5EF4-FFF2-40B4-BE49-F238E27FC236}">
                <a16:creationId xmlns:a16="http://schemas.microsoft.com/office/drawing/2014/main" id="{F882EAB0-01C5-4E90-9A67-7AA912D992E2}"/>
              </a:ext>
            </a:extLst>
          </p:cNvPr>
          <p:cNvSpPr>
            <a:spLocks noChangeArrowheads="1"/>
          </p:cNvSpPr>
          <p:nvPr/>
        </p:nvSpPr>
        <p:spPr bwMode="auto">
          <a:xfrm>
            <a:off x="5067300" y="609600"/>
            <a:ext cx="1752600" cy="6096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
        <p:nvSpPr>
          <p:cNvPr id="5" name="Oval 7">
            <a:extLst>
              <a:ext uri="{FF2B5EF4-FFF2-40B4-BE49-F238E27FC236}">
                <a16:creationId xmlns:a16="http://schemas.microsoft.com/office/drawing/2014/main" id="{4752FD6B-7872-4DF6-8E18-7885AC122007}"/>
              </a:ext>
            </a:extLst>
          </p:cNvPr>
          <p:cNvSpPr>
            <a:spLocks noChangeArrowheads="1"/>
          </p:cNvSpPr>
          <p:nvPr/>
        </p:nvSpPr>
        <p:spPr bwMode="auto">
          <a:xfrm>
            <a:off x="3886200" y="2057400"/>
            <a:ext cx="1752600" cy="2438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7243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Change of relationship (1-2)</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Divine revelation (3)</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5" name="Rectangle 2">
            <a:extLst>
              <a:ext uri="{FF2B5EF4-FFF2-40B4-BE49-F238E27FC236}">
                <a16:creationId xmlns:a16="http://schemas.microsoft.com/office/drawing/2014/main" id="{8A13EF0C-0F57-52AE-D592-94393BAF5E5A}"/>
              </a:ext>
            </a:extLst>
          </p:cNvPr>
          <p:cNvSpPr txBox="1">
            <a:spLocks noChangeArrowheads="1"/>
          </p:cNvSpPr>
          <p:nvPr/>
        </p:nvSpPr>
        <p:spPr bwMode="auto">
          <a:xfrm>
            <a:off x="3267075" y="228600"/>
            <a:ext cx="56578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57200" indent="-457200" algn="ctr" eaLnBrk="1" hangingPunct="1">
              <a:buFont typeface="+mj-lt"/>
              <a:buAutoNum type="romanUcPeriod"/>
            </a:pPr>
            <a:r>
              <a:rPr lang="en-US" sz="3600" kern="0" dirty="0">
                <a:effectLst>
                  <a:outerShdw blurRad="38100" dist="38100" dir="2700000" algn="tl">
                    <a:srgbClr val="000000">
                      <a:alpha val="43137"/>
                    </a:srgbClr>
                  </a:outerShdw>
                </a:effectLst>
              </a:rPr>
              <a:t>Genesis 31:1-3</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Jacob’s Circumstances</a:t>
            </a:r>
          </a:p>
        </p:txBody>
      </p:sp>
    </p:spTree>
    <p:extLst>
      <p:ext uri="{BB962C8B-B14F-4D97-AF65-F5344CB8AC3E}">
        <p14:creationId xmlns:p14="http://schemas.microsoft.com/office/powerpoint/2010/main" val="4217703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33528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preparation (17-18)</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Jacob’s circumstances (19)</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deception and flight (20)</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direction (21)</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3"/>
            </a:pPr>
            <a:r>
              <a:rPr lang="en-US" sz="3600" dirty="0">
                <a:effectLst>
                  <a:outerShdw blurRad="38100" dist="38100" dir="2700000" algn="tl">
                    <a:srgbClr val="000000">
                      <a:alpha val="43137"/>
                    </a:srgbClr>
                  </a:outerShdw>
                </a:effectLst>
              </a:rPr>
              <a:t>Genesis 31:17-21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Escape</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606766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31:19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Circumstances</a:t>
            </a:r>
          </a:p>
        </p:txBody>
      </p:sp>
      <p:sp>
        <p:nvSpPr>
          <p:cNvPr id="161795" name="Rectangle 3"/>
          <p:cNvSpPr>
            <a:spLocks noGrp="1" noChangeArrowheads="1"/>
          </p:cNvSpPr>
          <p:nvPr>
            <p:ph type="body" idx="1"/>
          </p:nvPr>
        </p:nvSpPr>
        <p:spPr>
          <a:xfrm>
            <a:off x="1524000" y="2057400"/>
            <a:ext cx="63246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Laban’s distraction (19a)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Rachael’s theft (19b)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690021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31:19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Circumstances</a:t>
            </a:r>
          </a:p>
        </p:txBody>
      </p:sp>
      <p:sp>
        <p:nvSpPr>
          <p:cNvPr id="161795" name="Rectangle 3"/>
          <p:cNvSpPr>
            <a:spLocks noGrp="1" noChangeArrowheads="1"/>
          </p:cNvSpPr>
          <p:nvPr>
            <p:ph type="body" idx="1"/>
          </p:nvPr>
        </p:nvSpPr>
        <p:spPr>
          <a:xfrm>
            <a:off x="1524000" y="2057400"/>
            <a:ext cx="63246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Laban’s distraction (19a)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Rachael’s theft (19b)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101641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31:19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Circumstances</a:t>
            </a:r>
          </a:p>
        </p:txBody>
      </p:sp>
      <p:sp>
        <p:nvSpPr>
          <p:cNvPr id="161795" name="Rectangle 3"/>
          <p:cNvSpPr>
            <a:spLocks noGrp="1" noChangeArrowheads="1"/>
          </p:cNvSpPr>
          <p:nvPr>
            <p:ph type="body" idx="1"/>
          </p:nvPr>
        </p:nvSpPr>
        <p:spPr>
          <a:xfrm>
            <a:off x="1524000" y="2057400"/>
            <a:ext cx="63246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Laban’s distraction (19a)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Rachael’s theft (19b)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80070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295400"/>
            <a:ext cx="10972800" cy="4038600"/>
          </a:xfrm>
        </p:spPr>
        <p:txBody>
          <a:bodyPr/>
          <a:lstStyle/>
          <a:p>
            <a:pPr marL="0" indent="0" algn="just">
              <a:spcBef>
                <a:spcPts val="0"/>
              </a:spcBef>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The </a:t>
            </a:r>
            <a:r>
              <a:rPr lang="en-US" i="1" dirty="0">
                <a:effectLst>
                  <a:outerShdw blurRad="38100" dist="38100" dir="2700000" algn="tl">
                    <a:srgbClr val="000000">
                      <a:alpha val="43137"/>
                    </a:srgbClr>
                  </a:outerShdw>
                </a:effectLst>
              </a:rPr>
              <a:t>Code of Hammurabi</a:t>
            </a:r>
            <a:r>
              <a:rPr lang="en-US" dirty="0">
                <a:effectLst>
                  <a:outerShdw blurRad="38100" dist="38100" dir="2700000" algn="tl">
                    <a:srgbClr val="000000">
                      <a:alpha val="43137"/>
                    </a:srgbClr>
                  </a:outerShdw>
                </a:effectLst>
              </a:rPr>
              <a:t> states that whoever has the household gods owns the property. The </a:t>
            </a:r>
            <a:r>
              <a:rPr lang="en-US" i="1" dirty="0" err="1">
                <a:effectLst>
                  <a:outerShdw blurRad="38100" dist="38100" dir="2700000" algn="tl">
                    <a:srgbClr val="000000">
                      <a:alpha val="43137"/>
                    </a:srgbClr>
                  </a:outerShdw>
                </a:effectLst>
              </a:rPr>
              <a:t>Nuzi</a:t>
            </a:r>
            <a:r>
              <a:rPr lang="en-US" i="1" dirty="0">
                <a:effectLst>
                  <a:outerShdw blurRad="38100" dist="38100" dir="2700000" algn="tl">
                    <a:srgbClr val="000000">
                      <a:alpha val="43137"/>
                    </a:srgbClr>
                  </a:outerShdw>
                </a:effectLst>
              </a:rPr>
              <a:t> Tablets</a:t>
            </a:r>
            <a:r>
              <a:rPr lang="en-US" dirty="0">
                <a:effectLst>
                  <a:outerShdw blurRad="38100" dist="38100" dir="2700000" algn="tl">
                    <a:srgbClr val="000000">
                      <a:alpha val="43137"/>
                    </a:srgbClr>
                  </a:outerShdw>
                </a:effectLst>
              </a:rPr>
              <a:t> record an incident of the person mentioned earlier and states: ‘If </a:t>
            </a:r>
            <a:r>
              <a:rPr lang="en-US" dirty="0" err="1">
                <a:effectLst>
                  <a:outerShdw blurRad="38100" dist="38100" dir="2700000" algn="tl">
                    <a:srgbClr val="000000">
                      <a:alpha val="43137"/>
                    </a:srgbClr>
                  </a:outerShdw>
                </a:effectLst>
              </a:rPr>
              <a:t>Nashwi</a:t>
            </a:r>
            <a:r>
              <a:rPr lang="en-US" dirty="0">
                <a:effectLst>
                  <a:outerShdw blurRad="38100" dist="38100" dir="2700000" algn="tl">
                    <a:srgbClr val="000000">
                      <a:alpha val="43137"/>
                    </a:srgbClr>
                  </a:outerShdw>
                </a:effectLst>
              </a:rPr>
              <a:t> has a son of his own, he shall divide the estate equally with </a:t>
            </a:r>
            <a:r>
              <a:rPr lang="en-US" dirty="0" err="1">
                <a:effectLst>
                  <a:outerShdw blurRad="38100" dist="38100" dir="2700000" algn="tl">
                    <a:srgbClr val="000000">
                      <a:alpha val="43137"/>
                    </a:srgbClr>
                  </a:outerShdw>
                </a:effectLst>
              </a:rPr>
              <a:t>Wullu</a:t>
            </a:r>
            <a:r>
              <a:rPr lang="en-US" dirty="0">
                <a:effectLst>
                  <a:outerShdw blurRad="38100" dist="38100" dir="2700000" algn="tl">
                    <a:srgbClr val="000000">
                      <a:alpha val="43137"/>
                    </a:srgbClr>
                  </a:outerShdw>
                </a:effectLst>
              </a:rPr>
              <a:t>, (adopted son), but the son of </a:t>
            </a:r>
            <a:r>
              <a:rPr lang="en-US" dirty="0" err="1">
                <a:effectLst>
                  <a:outerShdw blurRad="38100" dist="38100" dir="2700000" algn="tl">
                    <a:srgbClr val="000000">
                      <a:alpha val="43137"/>
                    </a:srgbClr>
                  </a:outerShdw>
                </a:effectLst>
              </a:rPr>
              <a:t>Nashwi</a:t>
            </a:r>
            <a:r>
              <a:rPr lang="en-US" dirty="0">
                <a:effectLst>
                  <a:outerShdw blurRad="38100" dist="38100" dir="2700000" algn="tl">
                    <a:srgbClr val="000000">
                      <a:alpha val="43137"/>
                    </a:srgbClr>
                  </a:outerShdw>
                </a:effectLst>
              </a:rPr>
              <a:t> shall take the gods of </a:t>
            </a:r>
            <a:r>
              <a:rPr lang="en-US" dirty="0" err="1">
                <a:effectLst>
                  <a:outerShdw blurRad="38100" dist="38100" dir="2700000" algn="tl">
                    <a:srgbClr val="000000">
                      <a:alpha val="43137"/>
                    </a:srgbClr>
                  </a:outerShdw>
                </a:effectLst>
              </a:rPr>
              <a:t>Nashwi</a:t>
            </a:r>
            <a:r>
              <a:rPr lang="en-US" dirty="0">
                <a:effectLst>
                  <a:outerShdw blurRad="38100" dist="38100" dir="2700000" algn="tl">
                    <a:srgbClr val="000000">
                      <a:alpha val="43137"/>
                    </a:srgbClr>
                  </a:outerShdw>
                </a:effectLst>
              </a:rPr>
              <a:t>. However, if </a:t>
            </a:r>
            <a:r>
              <a:rPr lang="en-US" dirty="0" err="1">
                <a:effectLst>
                  <a:outerShdw blurRad="38100" dist="38100" dir="2700000" algn="tl">
                    <a:srgbClr val="000000">
                      <a:alpha val="43137"/>
                    </a:srgbClr>
                  </a:outerShdw>
                </a:effectLst>
              </a:rPr>
              <a:t>Nashwi</a:t>
            </a:r>
            <a:r>
              <a:rPr lang="en-US" dirty="0">
                <a:effectLst>
                  <a:outerShdw blurRad="38100" dist="38100" dir="2700000" algn="tl">
                    <a:srgbClr val="000000">
                      <a:alpha val="43137"/>
                    </a:srgbClr>
                  </a:outerShdw>
                </a:effectLst>
              </a:rPr>
              <a:t> does not have a son of his own, the </a:t>
            </a:r>
            <a:r>
              <a:rPr lang="en-US" dirty="0" err="1">
                <a:effectLst>
                  <a:outerShdw blurRad="38100" dist="38100" dir="2700000" algn="tl">
                    <a:srgbClr val="000000">
                      <a:alpha val="43137"/>
                    </a:srgbClr>
                  </a:outerShdw>
                </a:effectLst>
              </a:rPr>
              <a:t>Wullu</a:t>
            </a:r>
            <a:r>
              <a:rPr lang="en-US" dirty="0">
                <a:effectLst>
                  <a:outerShdw blurRad="38100" dist="38100" dir="2700000" algn="tl">
                    <a:srgbClr val="000000">
                      <a:alpha val="43137"/>
                    </a:srgbClr>
                  </a:outerShdw>
                </a:effectLst>
              </a:rPr>
              <a:t> shall take the gods.’ So owning the household gods meant the owner could claim the property. Rachel was not worshipping idols, but rather it was her attempt to gain the property of Laban for her husband.”</a:t>
            </a: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465</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868" y="121920"/>
            <a:ext cx="821932" cy="1097280"/>
          </a:xfrm>
          <a:prstGeom prst="rect">
            <a:avLst/>
          </a:prstGeom>
          <a:ln>
            <a:solidFill>
              <a:schemeClr val="tx1"/>
            </a:solidFill>
          </a:ln>
        </p:spPr>
      </p:pic>
      <p:pic>
        <p:nvPicPr>
          <p:cNvPr id="7" name="Picture 6">
            <a:extLst>
              <a:ext uri="{FF2B5EF4-FFF2-40B4-BE49-F238E27FC236}">
                <a16:creationId xmlns:a16="http://schemas.microsoft.com/office/drawing/2014/main" id="{181B7A38-30E6-4C8D-B36D-CFE3485859B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20400" y="76200"/>
            <a:ext cx="732253" cy="1097280"/>
          </a:xfrm>
          <a:prstGeom prst="rect">
            <a:avLst/>
          </a:prstGeom>
          <a:ln>
            <a:solidFill>
              <a:schemeClr val="tx1"/>
            </a:solidFill>
          </a:ln>
        </p:spPr>
      </p:pic>
    </p:spTree>
    <p:extLst>
      <p:ext uri="{BB962C8B-B14F-4D97-AF65-F5344CB8AC3E}">
        <p14:creationId xmlns:p14="http://schemas.microsoft.com/office/powerpoint/2010/main" val="846365122"/>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33528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preparation (17-18)</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circumstances (19)</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Jacob’s deception and flight (20)</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direction (21)</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3"/>
            </a:pPr>
            <a:r>
              <a:rPr lang="en-US" sz="3600" dirty="0">
                <a:effectLst>
                  <a:outerShdw blurRad="38100" dist="38100" dir="2700000" algn="tl">
                    <a:srgbClr val="000000">
                      <a:alpha val="43137"/>
                    </a:srgbClr>
                  </a:outerShdw>
                </a:effectLst>
              </a:rPr>
              <a:t>Genesis 31:17-21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Escape</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318016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33528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preparation (17-18)</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circumstances (19)</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deception and flight (20)</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Jacob’s direction (21)</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3"/>
            </a:pPr>
            <a:r>
              <a:rPr lang="en-US" sz="3600" dirty="0">
                <a:effectLst>
                  <a:outerShdw blurRad="38100" dist="38100" dir="2700000" algn="tl">
                    <a:srgbClr val="000000">
                      <a:alpha val="43137"/>
                    </a:srgbClr>
                  </a:outerShdw>
                </a:effectLst>
              </a:rPr>
              <a:t>Genesis 31:17-21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Escape</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623036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6742" y="137160"/>
            <a:ext cx="8938517" cy="6583680"/>
          </a:xfrm>
          <a:prstGeom prst="rect">
            <a:avLst/>
          </a:prstGeom>
        </p:spPr>
      </p:pic>
      <p:sp>
        <p:nvSpPr>
          <p:cNvPr id="6" name="Oval 7">
            <a:extLst>
              <a:ext uri="{FF2B5EF4-FFF2-40B4-BE49-F238E27FC236}">
                <a16:creationId xmlns:a16="http://schemas.microsoft.com/office/drawing/2014/main" id="{F882EAB0-01C5-4E90-9A67-7AA912D992E2}"/>
              </a:ext>
            </a:extLst>
          </p:cNvPr>
          <p:cNvSpPr>
            <a:spLocks noChangeArrowheads="1"/>
          </p:cNvSpPr>
          <p:nvPr/>
        </p:nvSpPr>
        <p:spPr bwMode="auto">
          <a:xfrm>
            <a:off x="5067300" y="609600"/>
            <a:ext cx="1752600" cy="6096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
        <p:nvSpPr>
          <p:cNvPr id="5" name="Oval 7">
            <a:extLst>
              <a:ext uri="{FF2B5EF4-FFF2-40B4-BE49-F238E27FC236}">
                <a16:creationId xmlns:a16="http://schemas.microsoft.com/office/drawing/2014/main" id="{4752FD6B-7872-4DF6-8E18-7885AC122007}"/>
              </a:ext>
            </a:extLst>
          </p:cNvPr>
          <p:cNvSpPr>
            <a:spLocks noChangeArrowheads="1"/>
          </p:cNvSpPr>
          <p:nvPr/>
        </p:nvSpPr>
        <p:spPr bwMode="auto">
          <a:xfrm>
            <a:off x="3886200" y="2057400"/>
            <a:ext cx="1752600" cy="2438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3612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62456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31:1-21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Flight From Haran</a:t>
            </a:r>
          </a:p>
        </p:txBody>
      </p:sp>
      <p:sp>
        <p:nvSpPr>
          <p:cNvPr id="161795" name="Rectangle 3"/>
          <p:cNvSpPr>
            <a:spLocks noGrp="1" noChangeArrowheads="1"/>
          </p:cNvSpPr>
          <p:nvPr>
            <p:ph type="body" idx="1"/>
          </p:nvPr>
        </p:nvSpPr>
        <p:spPr>
          <a:xfrm>
            <a:off x="649943" y="2057400"/>
            <a:ext cx="7788900" cy="27432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circumstances (1-3)</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discussion with his wives (4-16)</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escape (17-21)</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830330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31:1-2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Change of Relationship</a:t>
            </a:r>
          </a:p>
        </p:txBody>
      </p:sp>
      <p:sp>
        <p:nvSpPr>
          <p:cNvPr id="161795" name="Rectangle 3"/>
          <p:cNvSpPr>
            <a:spLocks noGrp="1" noChangeArrowheads="1"/>
          </p:cNvSpPr>
          <p:nvPr>
            <p:ph type="body" idx="1"/>
          </p:nvPr>
        </p:nvSpPr>
        <p:spPr>
          <a:xfrm>
            <a:off x="1524000" y="2057400"/>
            <a:ext cx="6324599" cy="32004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Laban’s sons (1)</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Laban’s change of attitude (2)</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209014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4087346"/>
            <a:ext cx="10972800" cy="2313454"/>
          </a:xfrm>
          <a:prstGeom prst="rect">
            <a:avLst/>
          </a:prstGeom>
        </p:spPr>
        <p:txBody>
          <a:bodyPr wrap="square">
            <a:spAutoFit/>
          </a:bodyPr>
          <a:lstStyle/>
          <a:p>
            <a:pPr algn="just">
              <a:spcBef>
                <a:spcPts val="0"/>
              </a:spcBef>
              <a:spcAft>
                <a:spcPts val="1000"/>
              </a:spcAft>
            </a:pPr>
            <a:r>
              <a:rPr lang="en-US" sz="3600" u="none" strike="noStrike" baseline="30000" dirty="0">
                <a:effectLst/>
                <a:latin typeface="Calibri" panose="020F0502020204030204" pitchFamily="34" charset="0"/>
              </a:rPr>
              <a:t>24</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bless you, and keep you; </a:t>
            </a:r>
            <a:r>
              <a:rPr lang="en-US" sz="3600" u="none" strike="noStrike" baseline="30000" dirty="0">
                <a:effectLst/>
                <a:latin typeface="Calibri" panose="020F0502020204030204" pitchFamily="34" charset="0"/>
              </a:rPr>
              <a:t>25</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make His face shine on you, And be gracious to you; </a:t>
            </a:r>
            <a:r>
              <a:rPr lang="en-US" sz="3600" u="none" strike="noStrike" baseline="30000" dirty="0">
                <a:effectLst/>
                <a:latin typeface="Calibri" panose="020F0502020204030204" pitchFamily="34" charset="0"/>
              </a:rPr>
              <a:t>26</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lift up His countenance on you, And give you peace</a:t>
            </a:r>
            <a:r>
              <a:rPr lang="en-US" sz="3600" dirty="0">
                <a:latin typeface="Calibri" panose="020F0502020204030204" pitchFamily="34" charset="0"/>
              </a:rPr>
              <a:t>. </a:t>
            </a:r>
          </a:p>
          <a:p>
            <a:pPr algn="r">
              <a:spcBef>
                <a:spcPts val="0"/>
              </a:spcBef>
              <a:spcAft>
                <a:spcPts val="1000"/>
              </a:spcAft>
            </a:pPr>
            <a:r>
              <a:rPr lang="en-US" sz="2800" dirty="0">
                <a:latin typeface="Calibri" panose="020F0502020204030204" pitchFamily="34" charset="0"/>
              </a:rPr>
              <a:t>Numbers 6:24–26 (NASB95)</a:t>
            </a:r>
            <a:endParaRPr lang="en-US" sz="2800" dirty="0">
              <a:effectLst/>
              <a:latin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254" y="533400"/>
            <a:ext cx="5915492" cy="3200400"/>
          </a:xfrm>
          <a:prstGeom prst="rect">
            <a:avLst/>
          </a:prstGeom>
        </p:spPr>
      </p:pic>
    </p:spTree>
    <p:extLst>
      <p:ext uri="{BB962C8B-B14F-4D97-AF65-F5344CB8AC3E}">
        <p14:creationId xmlns:p14="http://schemas.microsoft.com/office/powerpoint/2010/main" val="3480372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31:1-2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Change of Relationship</a:t>
            </a:r>
          </a:p>
        </p:txBody>
      </p:sp>
      <p:sp>
        <p:nvSpPr>
          <p:cNvPr id="161795" name="Rectangle 3"/>
          <p:cNvSpPr>
            <a:spLocks noGrp="1" noChangeArrowheads="1"/>
          </p:cNvSpPr>
          <p:nvPr>
            <p:ph type="body" idx="1"/>
          </p:nvPr>
        </p:nvSpPr>
        <p:spPr>
          <a:xfrm>
            <a:off x="1524000" y="2057400"/>
            <a:ext cx="6324600" cy="32004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Laban’s sons (1)</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Laban’s change of attitude (2)</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272832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7975"/>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33615</TotalTime>
  <Words>2059</Words>
  <Application>Microsoft Office PowerPoint</Application>
  <PresentationFormat>Widescreen</PresentationFormat>
  <Paragraphs>296</Paragraphs>
  <Slides>80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80</vt:i4>
      </vt:variant>
    </vt:vector>
  </HeadingPairs>
  <TitlesOfParts>
    <vt:vector size="84" baseType="lpstr">
      <vt:lpstr>Calibri</vt:lpstr>
      <vt:lpstr>Times New Roman</vt:lpstr>
      <vt:lpstr>Wingdings</vt:lpstr>
      <vt:lpstr>Azure</vt:lpstr>
      <vt:lpstr>PowerPoint Presentation</vt:lpstr>
      <vt:lpstr>GENESIS STRUCTURE</vt:lpstr>
      <vt:lpstr>PowerPoint Presentation</vt:lpstr>
      <vt:lpstr>Genesis 31:1-21 Jacob’s Flight From Haran</vt:lpstr>
      <vt:lpstr>Genesis 31:1-21 Jacob’s Flight From Haran</vt:lpstr>
      <vt:lpstr>Genesis 31:1-3 Jacob’s Circumstances</vt:lpstr>
      <vt:lpstr>PowerPoint Presentation</vt:lpstr>
      <vt:lpstr>Genesis 31:1-2 Change of Relationship</vt:lpstr>
      <vt:lpstr>Genesis 31:1-2 Change of Relationship</vt:lpstr>
      <vt:lpstr>8 New Promises Genesis 12:1-3</vt:lpstr>
      <vt:lpstr>PowerPoint Presentation</vt:lpstr>
      <vt:lpstr>Genesis 31:1-2 Change of Relationship</vt:lpstr>
      <vt:lpstr>PowerPoint Presentation</vt:lpstr>
      <vt:lpstr>Genesis 31:3 Divine Relation</vt:lpstr>
      <vt:lpstr>Genesis 31:3 Divine Relation</vt:lpstr>
      <vt:lpstr>PowerPoint Presentation</vt:lpstr>
      <vt:lpstr>PowerPoint Presentation</vt:lpstr>
      <vt:lpstr>Genesis 31:3 Divine Relation</vt:lpstr>
      <vt:lpstr>PowerPoint Presentation</vt:lpstr>
      <vt:lpstr>Genesis 31:1-21 Jacob’s Flight From Haran</vt:lpstr>
      <vt:lpstr>Genesis 31:4-16 Jacob’s Discussion with Wives</vt:lpstr>
      <vt:lpstr>PowerPoint Presentation</vt:lpstr>
      <vt:lpstr>PowerPoint Presentation</vt:lpstr>
      <vt:lpstr>Genesis 31:4-16 Jacob’s Discussion with Wives</vt:lpstr>
      <vt:lpstr>Genesis 31:5-13 Presentation of the Case</vt:lpstr>
      <vt:lpstr>Genesis 31:5-13 Presentation of the Case</vt:lpstr>
      <vt:lpstr>Genesis 31:5-9 Laban’s Treachery</vt:lpstr>
      <vt:lpstr>Genesis 31:5-9 Laban’s Treachery</vt:lpstr>
      <vt:lpstr>Genesis 31:5-9 Laban’s Treachery</vt:lpstr>
      <vt:lpstr>Genesis 31:5-9 Laban’s Treachery</vt:lpstr>
      <vt:lpstr>Genesis 31:7-9 Laban’s Dishonesty</vt:lpstr>
      <vt:lpstr>Genesis 31:7-9 Laban’s Dishonesty</vt:lpstr>
      <vt:lpstr>Genesis 31:7-9 Laban’s Dishonesty</vt:lpstr>
      <vt:lpstr>Genesis 31:7-9 Laban’s Dishonesty</vt:lpstr>
      <vt:lpstr>Genesis 31:5-13 Presentation of the Case</vt:lpstr>
      <vt:lpstr>Genesis 31:10-13 Divine Revelation</vt:lpstr>
      <vt:lpstr>Genesis 31:10-13 Divine Revelation</vt:lpstr>
      <vt:lpstr>Genesis 31:10-13 Divine Revelation</vt:lpstr>
      <vt:lpstr>Genesis 31:11-12 Interpretation</vt:lpstr>
      <vt:lpstr>Genesis 31:11-12 Interpretation</vt:lpstr>
      <vt:lpstr>Genesis 31:11-12 Interpretation</vt:lpstr>
      <vt:lpstr>Genesis 31:11-12 Interpretation</vt:lpstr>
      <vt:lpstr>PowerPoint Presentation</vt:lpstr>
      <vt:lpstr>PowerPoint Presentation</vt:lpstr>
      <vt:lpstr>PowerPoint Presentation</vt:lpstr>
      <vt:lpstr>PowerPoint Presentation</vt:lpstr>
      <vt:lpstr>Genesis 31:10-13 Divine Revelation</vt:lpstr>
      <vt:lpstr>Genesis 31:13 Command to Return to Canaan </vt:lpstr>
      <vt:lpstr>Genesis 31:13 Command to Return to Canaan </vt:lpstr>
      <vt:lpstr>Genesis 31:13 Command to Return to Canaan </vt:lpstr>
      <vt:lpstr>PowerPoint Presentation</vt:lpstr>
      <vt:lpstr>PowerPoint Presentation</vt:lpstr>
      <vt:lpstr>PowerPoint Presentation</vt:lpstr>
      <vt:lpstr>Genesis 31:14-16 Wives’ Response</vt:lpstr>
      <vt:lpstr>Genesis 31:14-16 Wives’ Response</vt:lpstr>
      <vt:lpstr>Genesis 31:14-16 Wives’ Response</vt:lpstr>
      <vt:lpstr>PowerPoint Presentation</vt:lpstr>
      <vt:lpstr>Genesis 31:14-16 Wives’ Response</vt:lpstr>
      <vt:lpstr>Genesis 31:14-16 Wives’ Response</vt:lpstr>
      <vt:lpstr>Genesis 31:1-21 Jacob’s Flight From Haran</vt:lpstr>
      <vt:lpstr>Genesis 31:17-21 Jacob’s Escape</vt:lpstr>
      <vt:lpstr>Genesis 31:17-21 Jacob’s Escape</vt:lpstr>
      <vt:lpstr>Genesis 31:17-18 Jacob’s Preparation</vt:lpstr>
      <vt:lpstr>Genesis 31:17-18 Jacob’s Preparation</vt:lpstr>
      <vt:lpstr>PowerPoint Presentation</vt:lpstr>
      <vt:lpstr>PowerPoint Presentation</vt:lpstr>
      <vt:lpstr>Genesis 31:17-18 Jacob’s Preparation</vt:lpstr>
      <vt:lpstr>Genesis 31:17-18 Jacob’s Preparation</vt:lpstr>
      <vt:lpstr>PowerPoint Presentation</vt:lpstr>
      <vt:lpstr>Genesis 31:17-21 Jacob’s Escape</vt:lpstr>
      <vt:lpstr>Genesis 31:19 Jacob’s Circumstances</vt:lpstr>
      <vt:lpstr>Genesis 31:19 Jacob’s Circumstances</vt:lpstr>
      <vt:lpstr>Genesis 31:19 Jacob’s Circumstances</vt:lpstr>
      <vt:lpstr>PowerPoint Presentation</vt:lpstr>
      <vt:lpstr>Genesis 31:17-21 Jacob’s Escape</vt:lpstr>
      <vt:lpstr>Genesis 31:17-21 Jacob’s Escape</vt:lpstr>
      <vt:lpstr>PowerPoint Presentation</vt:lpstr>
      <vt:lpstr>Conclusion</vt:lpstr>
      <vt:lpstr>Genesis 31:1-21 Jacob’s Flight From Haran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121 - 31v1-21 - 16x9</dc:title>
  <dc:subject>Genesis 31</dc:subject>
  <dc:creator>A. Woods</dc:creator>
  <dc:description>Modified by Jim McGowan</dc:description>
  <cp:lastModifiedBy>anne woods</cp:lastModifiedBy>
  <cp:revision>3415</cp:revision>
  <cp:lastPrinted>2023-05-28T12:34:21Z</cp:lastPrinted>
  <dcterms:created xsi:type="dcterms:W3CDTF">2009-03-17T12:21:13Z</dcterms:created>
  <dcterms:modified xsi:type="dcterms:W3CDTF">2023-05-28T13:24:13Z</dcterms:modified>
</cp:coreProperties>
</file>