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1"/>
  </p:sldMasterIdLst>
  <p:notesMasterIdLst>
    <p:notesMasterId r:id="rId45"/>
  </p:notesMasterIdLst>
  <p:handoutMasterIdLst>
    <p:handoutMasterId r:id="rId46"/>
  </p:handoutMasterIdLst>
  <p:sldIdLst>
    <p:sldId id="256" r:id="rId2"/>
    <p:sldId id="9365" r:id="rId3"/>
    <p:sldId id="9623" r:id="rId4"/>
    <p:sldId id="9381" r:id="rId5"/>
    <p:sldId id="9624" r:id="rId6"/>
    <p:sldId id="9632" r:id="rId7"/>
    <p:sldId id="9633" r:id="rId8"/>
    <p:sldId id="9637" r:id="rId9"/>
    <p:sldId id="9634" r:id="rId10"/>
    <p:sldId id="9651" r:id="rId11"/>
    <p:sldId id="9951" r:id="rId12"/>
    <p:sldId id="8681" r:id="rId13"/>
    <p:sldId id="2581" r:id="rId14"/>
    <p:sldId id="2671" r:id="rId15"/>
    <p:sldId id="5034" r:id="rId16"/>
    <p:sldId id="5038" r:id="rId17"/>
    <p:sldId id="2675" r:id="rId18"/>
    <p:sldId id="5039" r:id="rId19"/>
    <p:sldId id="9652" r:id="rId20"/>
    <p:sldId id="9657" r:id="rId21"/>
    <p:sldId id="9658" r:id="rId22"/>
    <p:sldId id="9922" r:id="rId23"/>
    <p:sldId id="9659" r:id="rId24"/>
    <p:sldId id="9590" r:id="rId25"/>
    <p:sldId id="7502" r:id="rId26"/>
    <p:sldId id="9602" r:id="rId27"/>
    <p:sldId id="9591" r:id="rId28"/>
    <p:sldId id="7379" r:id="rId29"/>
    <p:sldId id="9603" r:id="rId30"/>
    <p:sldId id="9952" r:id="rId31"/>
    <p:sldId id="9920" r:id="rId32"/>
    <p:sldId id="9953" r:id="rId33"/>
    <p:sldId id="265" r:id="rId34"/>
    <p:sldId id="263" r:id="rId35"/>
    <p:sldId id="7916" r:id="rId36"/>
    <p:sldId id="7908" r:id="rId37"/>
    <p:sldId id="9954" r:id="rId38"/>
    <p:sldId id="9935" r:id="rId39"/>
    <p:sldId id="2645" r:id="rId40"/>
    <p:sldId id="2646" r:id="rId41"/>
    <p:sldId id="2660" r:id="rId42"/>
    <p:sldId id="8695" r:id="rId43"/>
    <p:sldId id="9665" r:id="rId44"/>
  </p:sldIdLst>
  <p:sldSz cx="12192000" cy="6858000"/>
  <p:notesSz cx="7315200" cy="9601200"/>
  <p:custDataLst>
    <p:tags r:id="rId47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00FFFF"/>
    <a:srgbClr val="FF99FF"/>
    <a:srgbClr val="0000CC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038FE4E-6289-42E8-8F1F-2126D3A1B511}" v="2" dt="2023-05-18T00:53:17.087"/>
  </p1510:revLst>
</p1510:revInfo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966" autoAdjust="0"/>
    <p:restoredTop sz="95128" autoAdjust="0"/>
  </p:normalViewPr>
  <p:slideViewPr>
    <p:cSldViewPr>
      <p:cViewPr varScale="1">
        <p:scale>
          <a:sx n="103" d="100"/>
          <a:sy n="103" d="100"/>
        </p:scale>
        <p:origin x="291" y="63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8" d="100"/>
          <a:sy n="78" d="100"/>
        </p:scale>
        <p:origin x="3402" y="57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gs" Target="tags/tag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notesMaster" Target="notesMasters/notesMaster1.xml"/><Relationship Id="rId53" Type="http://schemas.microsoft.com/office/2015/10/relationships/revisionInfo" Target="revisionInfo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handoutMaster" Target="handoutMasters/handout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im McGowan" userId="e2c7446dd3aca506" providerId="LiveId" clId="{E038FE4E-6289-42E8-8F1F-2126D3A1B511}"/>
    <pc:docChg chg="addSld modSld sldOrd">
      <pc:chgData name="Jim McGowan" userId="e2c7446dd3aca506" providerId="LiveId" clId="{E038FE4E-6289-42E8-8F1F-2126D3A1B511}" dt="2023-05-18T00:55:56.307" v="26"/>
      <pc:docMkLst>
        <pc:docMk/>
      </pc:docMkLst>
      <pc:sldChg chg="modSp mod">
        <pc:chgData name="Jim McGowan" userId="e2c7446dd3aca506" providerId="LiveId" clId="{E038FE4E-6289-42E8-8F1F-2126D3A1B511}" dt="2023-05-18T00:52:32.497" v="2" actId="115"/>
        <pc:sldMkLst>
          <pc:docMk/>
          <pc:sldMk cId="2338655053" sldId="4749"/>
        </pc:sldMkLst>
        <pc:spChg chg="mod">
          <ac:chgData name="Jim McGowan" userId="e2c7446dd3aca506" providerId="LiveId" clId="{E038FE4E-6289-42E8-8F1F-2126D3A1B511}" dt="2023-05-18T00:52:32.497" v="2" actId="115"/>
          <ac:spMkLst>
            <pc:docMk/>
            <pc:sldMk cId="2338655053" sldId="4749"/>
            <ac:spMk id="7" creationId="{00000000-0000-0000-0000-000000000000}"/>
          </ac:spMkLst>
        </pc:spChg>
      </pc:sldChg>
      <pc:sldChg chg="modSp">
        <pc:chgData name="Jim McGowan" userId="e2c7446dd3aca506" providerId="LiveId" clId="{E038FE4E-6289-42E8-8F1F-2126D3A1B511}" dt="2023-05-18T00:53:10.836" v="4" actId="1076"/>
        <pc:sldMkLst>
          <pc:docMk/>
          <pc:sldMk cId="2979465289" sldId="9950"/>
        </pc:sldMkLst>
        <pc:spChg chg="mod">
          <ac:chgData name="Jim McGowan" userId="e2c7446dd3aca506" providerId="LiveId" clId="{E038FE4E-6289-42E8-8F1F-2126D3A1B511}" dt="2023-05-18T00:53:10.836" v="4" actId="1076"/>
          <ac:spMkLst>
            <pc:docMk/>
            <pc:sldMk cId="2979465289" sldId="9950"/>
            <ac:spMk id="180226" creationId="{00000000-0000-0000-0000-000000000000}"/>
          </ac:spMkLst>
        </pc:spChg>
      </pc:sldChg>
      <pc:sldChg chg="addSp modSp new mod ord">
        <pc:chgData name="Jim McGowan" userId="e2c7446dd3aca506" providerId="LiveId" clId="{E038FE4E-6289-42E8-8F1F-2126D3A1B511}" dt="2023-05-18T00:55:56.307" v="26"/>
        <pc:sldMkLst>
          <pc:docMk/>
          <pc:sldMk cId="833836159" sldId="9956"/>
        </pc:sldMkLst>
        <pc:spChg chg="add mod">
          <ac:chgData name="Jim McGowan" userId="e2c7446dd3aca506" providerId="LiveId" clId="{E038FE4E-6289-42E8-8F1F-2126D3A1B511}" dt="2023-05-18T00:53:55.485" v="22" actId="12789"/>
          <ac:spMkLst>
            <pc:docMk/>
            <pc:sldMk cId="833836159" sldId="9956"/>
            <ac:spMk id="2" creationId="{AE51DBD9-438C-6FF0-AB5E-950EFCC87B82}"/>
          </ac:spMkLst>
        </pc:spChg>
      </pc:sldChg>
    </pc:docChg>
  </pc:docChgLst>
  <pc:docChgLst>
    <pc:chgData name="Jim McGowan" userId="e2c7446dd3aca506" providerId="LiveId" clId="{907A14CE-C168-4343-B3AA-0DA44C01D301}"/>
    <pc:docChg chg="modSld sldOrd">
      <pc:chgData name="Jim McGowan" userId="e2c7446dd3aca506" providerId="LiveId" clId="{907A14CE-C168-4343-B3AA-0DA44C01D301}" dt="2023-05-18T00:59:51.988" v="3"/>
      <pc:docMkLst>
        <pc:docMk/>
      </pc:docMkLst>
      <pc:sldChg chg="ord">
        <pc:chgData name="Jim McGowan" userId="e2c7446dd3aca506" providerId="LiveId" clId="{907A14CE-C168-4343-B3AA-0DA44C01D301}" dt="2023-05-18T00:59:51.988" v="3"/>
        <pc:sldMkLst>
          <pc:docMk/>
          <pc:sldMk cId="833836159" sldId="9956"/>
        </pc:sldMkLst>
      </pc:sldChg>
    </pc:docChg>
  </pc:docChgLst>
  <pc:docChgLst>
    <pc:chgData name="Jim McGowan" userId="e2c7446dd3aca506" providerId="LiveId" clId="{60ED29D9-27D0-4FBA-8DC7-2EC6E3ECA466}"/>
    <pc:docChg chg="addSld modSld sldOrd">
      <pc:chgData name="Jim McGowan" userId="e2c7446dd3aca506" providerId="LiveId" clId="{60ED29D9-27D0-4FBA-8DC7-2EC6E3ECA466}" dt="2023-05-11T00:58:46.228" v="23"/>
      <pc:docMkLst>
        <pc:docMk/>
      </pc:docMkLst>
      <pc:sldChg chg="addSp modSp new mod ord">
        <pc:chgData name="Jim McGowan" userId="e2c7446dd3aca506" providerId="LiveId" clId="{60ED29D9-27D0-4FBA-8DC7-2EC6E3ECA466}" dt="2023-05-11T00:58:46.228" v="23"/>
        <pc:sldMkLst>
          <pc:docMk/>
          <pc:sldMk cId="2153512854" sldId="9956"/>
        </pc:sldMkLst>
        <pc:spChg chg="add mod">
          <ac:chgData name="Jim McGowan" userId="e2c7446dd3aca506" providerId="LiveId" clId="{60ED29D9-27D0-4FBA-8DC7-2EC6E3ECA466}" dt="2023-05-11T00:51:11.126" v="17" actId="12789"/>
          <ac:spMkLst>
            <pc:docMk/>
            <pc:sldMk cId="2153512854" sldId="9956"/>
            <ac:spMk id="2" creationId="{892C71B3-1AA0-CE64-E8F5-7AC30B35346D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043C7B8-CFA8-7C74-D408-B761A71CF179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r>
              <a:rPr lang="en-US" sz="1700" dirty="0">
                <a:cs typeface="Calibri" panose="020F0502020204030204" pitchFamily="34" charset="0"/>
              </a:rPr>
              <a:t>Sugar Land Bible Church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FC0A85-0045-973A-1372-9B8D07A2C27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89BB543A-226D-4735-B5FB-55EF450615E8}" type="slidenum">
              <a:rPr lang="en-US" smtClean="0"/>
              <a:t>‹#›</a:t>
            </a:fld>
            <a:endParaRPr lang="en-US"/>
          </a:p>
        </p:txBody>
      </p:sp>
      <p:sp>
        <p:nvSpPr>
          <p:cNvPr id="6" name="Header Placeholder 1">
            <a:extLst>
              <a:ext uri="{FF2B5EF4-FFF2-40B4-BE49-F238E27FC236}">
                <a16:creationId xmlns:a16="http://schemas.microsoft.com/office/drawing/2014/main" id="{B40553C3-D951-0223-F091-11FC5151E53F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1720355" y="126427"/>
            <a:ext cx="4362172" cy="833695"/>
          </a:xfrm>
          <a:prstGeom prst="rect">
            <a:avLst/>
          </a:prstGeom>
        </p:spPr>
        <p:txBody>
          <a:bodyPr vert="horz" lIns="124976" tIns="62488" rIns="124976" bIns="62488" rtlCol="0"/>
          <a:lstStyle>
            <a:lvl1pPr algn="ctr">
              <a:defRPr sz="1800" dirty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>
              <a:defRPr/>
            </a:pPr>
            <a:r>
              <a:rPr lang="en-US" sz="1700" dirty="0"/>
              <a:t>Dr. Andy Woods</a:t>
            </a:r>
          </a:p>
          <a:p>
            <a:pPr>
              <a:defRPr/>
            </a:pPr>
            <a:r>
              <a:rPr lang="en-US" sz="1700" dirty="0"/>
              <a:t>024 Acts 3v21-26 </a:t>
            </a:r>
          </a:p>
          <a:p>
            <a:pPr>
              <a:defRPr/>
            </a:pPr>
            <a:r>
              <a:rPr lang="en-US" sz="1700" dirty="0"/>
              <a:t>05-24-2023</a:t>
            </a:r>
          </a:p>
        </p:txBody>
      </p:sp>
    </p:spTree>
    <p:extLst>
      <p:ext uri="{BB962C8B-B14F-4D97-AF65-F5344CB8AC3E}">
        <p14:creationId xmlns:p14="http://schemas.microsoft.com/office/powerpoint/2010/main" val="16387172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1E34231C-5117-451E-899C-BAA7F6E7430D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F8C071F8-0110-44CB-B1AD-32F308DA78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19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1680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1615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54577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16664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8C071F8-0110-44CB-B1AD-32F308DA789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86951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641B3E-96BD-1C43-E96E-8F77630DF7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19B67-4BFC-6568-A611-45FEA46C65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1D65F6-8044-5C51-F87C-FCD9CA1E3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94B0C-46FD-48BD-86E1-7E407442E7D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21091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EFADBA-CB43-072F-5C60-602458B0FD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F0F473-EDE4-9E83-4080-8BEBDDE1E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2BC1A0-F2B3-ED74-7067-F72E3FC213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ED24E1-F073-4587-B725-BB8B4004FCB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541462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C8BE40-7EB2-F07E-20D3-D062021DD6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2F6EDD-6C0A-C278-C2C6-0EDB0A15A0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2E3EDA-3923-A261-05F8-E2713A3E91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B7ECDA-9C3B-4099-8167-C413E88EE19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686915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/>
        </p:nvSpPr>
        <p:spPr bwMode="auto">
          <a:xfrm>
            <a:off x="1524000" y="609600"/>
            <a:ext cx="10363200" cy="1143000"/>
          </a:xfrm>
          <a:prstGeom prst="rect">
            <a:avLst/>
          </a:prstGeom>
          <a:noFill/>
          <a:ln>
            <a:noFill/>
          </a:ln>
        </p:spPr>
        <p:txBody>
          <a:bodyPr lIns="92075" tIns="46038" rIns="92075" bIns="46038" anchor="ctr"/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defRPr/>
            </a:pPr>
            <a:endParaRPr lang="en-US" altLang="en-US" sz="4400" dirty="0">
              <a:solidFill>
                <a:schemeClr val="tx2"/>
              </a:solidFill>
              <a:latin typeface="Calibri" panose="020F0502020204030204" pitchFamily="34" charset="0"/>
            </a:endParaRPr>
          </a:p>
        </p:txBody>
      </p:sp>
      <p:sp>
        <p:nvSpPr>
          <p:cNvPr id="3" name="Rectangle 3"/>
          <p:cNvSpPr>
            <a:spLocks noGrp="1" noChangeArrowheads="1"/>
          </p:cNvSpPr>
          <p:nvPr/>
        </p:nvSpPr>
        <p:spPr bwMode="auto">
          <a:xfrm>
            <a:off x="1559984" y="1946275"/>
            <a:ext cx="10363200" cy="41148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342900" indent="-3429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/>
            </a:pPr>
            <a:endParaRPr lang="en-US" altLang="en-US" sz="3200" dirty="0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6897060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68C9A63-639B-1EDF-7BBA-03379795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CC54A37-E8B7-B951-CB58-86CC2899D3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0D3BCA-7D72-AEC3-1A0B-32B5590398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C6517E-2914-4F13-A969-DFDB0AEABC6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40074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B44F48-0356-A835-16FE-5AABBA72AB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180AE19-BEF6-B955-4F7D-7C974B1BFB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12152F-ABFF-1A2C-42BA-A93A257669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D9674C-3F21-470C-97D2-7B889E1AFD0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404915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6C4EE3-F952-BF17-8AA1-6EC8397D25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914F25-4CC7-A933-CB88-1D065F96EA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A5F71F-BFEE-14C5-84D6-3B4E08894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A2B622-779F-42AB-AEA6-5A68169369B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190730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F2DD3F6-1703-589C-3D15-2FEE051F3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FE3A054-08A4-2E66-0257-9A130C9F1E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BB664B9-1567-58AD-AB68-F4CC9A4ADE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F1148B6-DD57-4E22-8518-DC2FCFE800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942851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4045A7B-A48F-8408-51A9-3FA2A735D8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E21EC14-C94A-9C72-F342-B8F0A68CA4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348BCE-82BC-E985-29A0-71C6C8498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D941E6-6B79-486D-9159-3394E04A3D9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175793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E41BEED-F7D9-C03F-077B-A506AC7DF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8D869A-E201-2E27-755F-70772CA488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40470A-9264-45DB-5BDA-CFF4A3F2C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B11A3CC-14CF-4D94-8C77-967E77604D3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495494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FDAA105-CCD7-68AC-77F0-226F3B808A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6FEF770-1CE5-67AD-DCDB-0EA3D757B9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5D8757-81F5-7E39-405F-F2AEC20856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4679E8-E004-4965-9EFD-BA2A5F935EA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456745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1002B48-40C0-4B35-E209-180FDB8DD1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DF7F8BC-4E51-0981-F40D-9CD8D3360F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9936BBD-BA80-4C52-0E6D-0BC478E20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4C12D0-3286-40D7-B56A-99802C52754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61822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3F84243B-42A7-6D14-007C-A6DDD7D681D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3A44FD62-D291-7BF3-DDC4-3CAC8DEAD56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489EA-493F-6C44-20FF-B178DF4D908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6428E94-0A4D-3902-0E3C-F5D9392CDA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BE6B75-BC41-5C0C-3D4C-A3E75387702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1122158-50D8-4B77-ADCA-79B530C41F2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</p:sldLayoutIdLst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w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w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w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8D3C6EE-A469-2D17-2340-D00F22FD232D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19624" y="5410200"/>
            <a:ext cx="5352752" cy="1374774"/>
          </a:xfrm>
          <a:prstGeom prst="rect">
            <a:avLst/>
          </a:prstGeom>
        </p:spPr>
      </p:pic>
      <p:pic>
        <p:nvPicPr>
          <p:cNvPr id="3" name="Picture 2" descr="A picture containing text, book&#10;&#10;Description automatically generated">
            <a:extLst>
              <a:ext uri="{FF2B5EF4-FFF2-40B4-BE49-F238E27FC236}">
                <a16:creationId xmlns:a16="http://schemas.microsoft.com/office/drawing/2014/main" id="{2DCDF2B8-5470-227C-31DD-24831E2494A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6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7284" y="609600"/>
            <a:ext cx="6517433" cy="45720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3:19-26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Israel’s Responsibility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6" y="2057400"/>
            <a:ext cx="7263384" cy="2563739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Necessity of Repentance (19a)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Results of Repentance (19b-21)</a:t>
            </a:r>
          </a:p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Present Fulfilled Prophecy (22-26)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1673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3:19b-21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+mn-ea"/>
                <a:cs typeface="+mn-cs"/>
              </a:rPr>
              <a:t>Results of Repentance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09600" y="2057400"/>
            <a:ext cx="8458200" cy="3200400"/>
          </a:xfrm>
        </p:spPr>
        <p:txBody>
          <a:bodyPr/>
          <a:lstStyle/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Salvation (19b)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Kingdom (19c)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Second Advent (20)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Termination of Present Session (21)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4A9526-B73C-A078-6E7C-C86F159E1BD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298627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>
            <a:extLst>
              <a:ext uri="{FF2B5EF4-FFF2-40B4-BE49-F238E27FC236}">
                <a16:creationId xmlns:a16="http://schemas.microsoft.com/office/drawing/2014/main" id="{97FC177D-2BBB-5E74-56A0-FAB8251A0E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143528" y="225425"/>
            <a:ext cx="10363200" cy="917575"/>
          </a:xfrm>
        </p:spPr>
        <p:txBody>
          <a:bodyPr/>
          <a:lstStyle/>
          <a:p>
            <a:pPr algn="ctr"/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CHRIST’S THREE OFFICES</a:t>
            </a:r>
          </a:p>
        </p:txBody>
      </p:sp>
      <p:sp>
        <p:nvSpPr>
          <p:cNvPr id="27651" name="Rectangle 3">
            <a:extLst>
              <a:ext uri="{FF2B5EF4-FFF2-40B4-BE49-F238E27FC236}">
                <a16:creationId xmlns:a16="http://schemas.microsoft.com/office/drawing/2014/main" id="{3D708FA2-A4F0-88AE-CC2A-12B3192F2FF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2590800" y="1887538"/>
            <a:ext cx="5029200" cy="308292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3200" dirty="0">
                <a:effectLst/>
              </a:rPr>
              <a:t>Prophet (First Coming)</a:t>
            </a:r>
          </a:p>
          <a:p>
            <a:pPr marL="457200" indent="-457200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3200" dirty="0">
                <a:effectLst/>
              </a:rPr>
              <a:t>Priest (Present Session</a:t>
            </a:r>
            <a:r>
              <a:rPr lang="en-US" altLang="en-US" sz="3200" dirty="0">
                <a:effectLst/>
                <a:cs typeface="Times New Roman" panose="02020603050405020304" pitchFamily="18" charset="0"/>
              </a:rPr>
              <a:t>)</a:t>
            </a:r>
          </a:p>
          <a:p>
            <a:pPr marL="457200" indent="-457200"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altLang="en-US" sz="3200" dirty="0">
                <a:effectLst/>
              </a:rPr>
              <a:t>King (Second Coming</a:t>
            </a:r>
            <a:r>
              <a:rPr lang="en-US" altLang="en-US" sz="3200" dirty="0">
                <a:effectLst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7652" name="Picture 4" descr="C:\Users\awoods\AppData\Local\Microsoft\Windows\Temporary Internet Files\Content.IE5\Q1EAF2DI\MCj01939740000[1].wmf">
            <a:extLst>
              <a:ext uri="{FF2B5EF4-FFF2-40B4-BE49-F238E27FC236}">
                <a16:creationId xmlns:a16="http://schemas.microsoft.com/office/drawing/2014/main" id="{906C6947-9983-D64F-42FD-231BA1CFCE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1" y="1371600"/>
            <a:ext cx="1523691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CF37171-545A-F573-4136-4B309F1D65D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543800" y="1552561"/>
            <a:ext cx="4067205" cy="3752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89461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4B0EB09-825B-440E-965D-E5299BE71C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Subtitle 3"/>
          <p:cNvSpPr txBox="1">
            <a:spLocks/>
          </p:cNvSpPr>
          <p:nvPr/>
        </p:nvSpPr>
        <p:spPr bwMode="auto">
          <a:xfrm>
            <a:off x="609600" y="0"/>
            <a:ext cx="10972800" cy="4419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1200"/>
              </a:spcAft>
              <a:buClr>
                <a:srgbClr val="00FFFF"/>
              </a:buClr>
              <a:buNone/>
              <a:defRPr/>
            </a:pPr>
            <a:r>
              <a:rPr lang="en-US" sz="4000" dirty="0">
                <a:solidFill>
                  <a:srgbClr val="00FFFF"/>
                </a:solidFill>
                <a:ea typeface="+mj-ea"/>
                <a:cs typeface="Calibri" panose="020F0502020204030204" pitchFamily="34" charset="0"/>
              </a:rPr>
              <a:t>Isaiah 2:1-4</a:t>
            </a:r>
          </a:p>
          <a:p>
            <a:pPr marL="0" indent="0" algn="just">
              <a:spcBef>
                <a:spcPts val="0"/>
              </a:spcBef>
              <a:buClr>
                <a:srgbClr val="00FFFF"/>
              </a:buClr>
              <a:buNone/>
              <a:defRPr/>
            </a:pP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 </a:t>
            </a:r>
            <a:r>
              <a:rPr lang="en-US" sz="3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word which Isaiah the son of </a:t>
            </a:r>
            <a:r>
              <a:rPr lang="en-US" sz="3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Amoz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saw concerning Judah and Jerusalem.</a:t>
            </a: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2 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Now it will come about that In the last days The mountain of the house of the </a:t>
            </a:r>
            <a:r>
              <a:rPr lang="en-US" sz="34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Will be established as the chief of the mountains, And will be raised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above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hills; And all the nations will stream to it.</a:t>
            </a: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3 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many peoples will come and say, “Come, let us go up to the mountain of the </a:t>
            </a:r>
            <a:r>
              <a:rPr lang="en-US" sz="34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To the house of the God of Jacob; . . .</a:t>
            </a:r>
            <a:endParaRPr lang="en-US" sz="3400" kern="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621796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7A89E0-9A07-4FE4-ACFA-563092457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Subtitle 3"/>
          <p:cNvSpPr txBox="1">
            <a:spLocks/>
          </p:cNvSpPr>
          <p:nvPr/>
        </p:nvSpPr>
        <p:spPr bwMode="auto">
          <a:xfrm>
            <a:off x="609600" y="0"/>
            <a:ext cx="10972800" cy="4648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1200"/>
              </a:spcAft>
              <a:buClr>
                <a:srgbClr val="00FFFF"/>
              </a:buClr>
              <a:buNone/>
              <a:defRPr/>
            </a:pPr>
            <a:r>
              <a:rPr lang="en-US" sz="4000" dirty="0">
                <a:solidFill>
                  <a:srgbClr val="00FFFF"/>
                </a:solidFill>
                <a:ea typeface="+mj-ea"/>
                <a:cs typeface="Calibri" panose="020F0502020204030204" pitchFamily="34" charset="0"/>
              </a:rPr>
              <a:t>Isaiah 2:1-4</a:t>
            </a:r>
          </a:p>
          <a:p>
            <a:pPr marL="0" indent="0" algn="just">
              <a:spcBef>
                <a:spcPts val="0"/>
              </a:spcBef>
              <a:buClr>
                <a:srgbClr val="00FFFF"/>
              </a:buClr>
              <a:buNone/>
              <a:defRPr/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. .That He may teach us concerning His ways And that we may walk in His paths.” For the law will go forth from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Zion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And the word of the </a:t>
            </a:r>
            <a:r>
              <a:rPr lang="en-US" sz="3400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from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Jerusalem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sz="34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4 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He will judge between the nations, And will render decisions for many peoples; And they will hammer their swords into plowshares and their spears into pruning hooks. Nation will not lift up sword against nation, And never again will they learn war</a:t>
            </a:r>
            <a:r>
              <a:rPr lang="en-US" sz="3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6740498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07A89E0-9A07-4FE4-ACFA-563092457A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Subtitle 3"/>
          <p:cNvSpPr txBox="1">
            <a:spLocks/>
          </p:cNvSpPr>
          <p:nvPr/>
        </p:nvSpPr>
        <p:spPr bwMode="auto">
          <a:xfrm>
            <a:off x="609600" y="0"/>
            <a:ext cx="10972800" cy="518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1200"/>
              </a:spcAft>
              <a:buClr>
                <a:srgbClr val="00FFFF"/>
              </a:buClr>
              <a:buNone/>
              <a:defRPr/>
            </a:pPr>
            <a:r>
              <a:rPr lang="en-US" sz="4000" dirty="0">
                <a:solidFill>
                  <a:srgbClr val="00FFFF"/>
                </a:solidFill>
                <a:ea typeface="+mj-ea"/>
                <a:cs typeface="Calibri" panose="020F0502020204030204" pitchFamily="34" charset="0"/>
              </a:rPr>
              <a:t>Isaiah 11:6-9</a:t>
            </a:r>
          </a:p>
          <a:p>
            <a:pPr marL="0" indent="0" algn="just">
              <a:spcBef>
                <a:spcPts val="0"/>
              </a:spcBef>
              <a:buClr>
                <a:srgbClr val="00FFFF"/>
              </a:buClr>
              <a:buNone/>
              <a:defRPr/>
            </a:pPr>
            <a:r>
              <a:rPr lang="en-US" sz="31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 </a:t>
            </a:r>
            <a:r>
              <a:rPr lang="en-US" sz="315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</a:t>
            </a:r>
            <a:r>
              <a:rPr lang="en-US" sz="3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And the wolf will dwell with the lamb, And the leopard will lie down with the young goat, And the calf and the young lion and the fatling together; And a little boy will lead them.</a:t>
            </a:r>
            <a:r>
              <a:rPr lang="en-US" sz="31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7 </a:t>
            </a:r>
            <a:r>
              <a:rPr lang="en-US" sz="3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Also the cow and the bear will graze, Their young will lie down together, And the lion will eat straw like the ox. </a:t>
            </a:r>
            <a:r>
              <a:rPr lang="en-US" sz="31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8 </a:t>
            </a:r>
            <a:r>
              <a:rPr lang="en-US" sz="3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nursing child will play by the hole of the cobra, And the weaned child will put his hand on the viper’s den. </a:t>
            </a:r>
            <a:r>
              <a:rPr lang="en-US" sz="31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9 </a:t>
            </a:r>
            <a:r>
              <a:rPr lang="en-US" sz="3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They will not hurt or destroy in all My holy mountain, </a:t>
            </a:r>
            <a:r>
              <a:rPr lang="en-US" sz="315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For the earth will be full of the knowledge of the Lord As the waters cover the sea</a:t>
            </a:r>
            <a:r>
              <a:rPr lang="en-US" sz="315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20024350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D57986C-40F4-4F6B-8B8A-BE891EC931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34147" name="Rectangle 1">
            <a:extLst>
              <a:ext uri="{FF2B5EF4-FFF2-40B4-BE49-F238E27FC236}">
                <a16:creationId xmlns:a16="http://schemas.microsoft.com/office/drawing/2014/main" id="{972624A7-20E3-4DA9-A466-8A9F888B1F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" y="0"/>
            <a:ext cx="10972800" cy="5224507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Aft>
                <a:spcPts val="1200"/>
              </a:spcAft>
              <a:buClr>
                <a:srgbClr val="00FFFF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Calibri" panose="020F0502020204030204" pitchFamily="34" charset="0"/>
              </a:rPr>
              <a:t>Isaiah 65:17-25</a:t>
            </a:r>
          </a:p>
          <a:p>
            <a:pPr marL="0" indent="0" algn="just">
              <a:buClr>
                <a:srgbClr val="00FFFF"/>
              </a:buClr>
              <a:buNone/>
              <a:defRPr/>
            </a:pPr>
            <a:r>
              <a:rPr lang="en-US" sz="31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17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“For behold, I create new heavens and a new earth; And the former things will not be remembered or come to mind.</a:t>
            </a:r>
            <a:r>
              <a:rPr lang="en-US" sz="31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18 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“But be glad and rejoice forever in what I create; For behold, I create Jerusalem for rejoicing And her people </a:t>
            </a:r>
            <a:r>
              <a:rPr lang="en-US" sz="3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for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gladness.</a:t>
            </a:r>
            <a:r>
              <a:rPr lang="en-US" sz="31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19 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“I will also rejoice in Jerusalem and be glad in My people; And there will no longer be heard in her The voice of weeping and the sound of crying.</a:t>
            </a:r>
            <a:r>
              <a:rPr lang="en-US" sz="310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20 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“No longer will there be in it an infant </a:t>
            </a:r>
            <a:r>
              <a:rPr lang="en-US" sz="3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who lives but a few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days, Or an old man who does not live out his days; </a:t>
            </a:r>
            <a:r>
              <a:rPr lang="en-US" sz="31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For the youth will die at the age of one hundred</a:t>
            </a:r>
            <a:r>
              <a:rPr lang="en-US" sz="3100" b="1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the one who does not . . .</a:t>
            </a:r>
          </a:p>
        </p:txBody>
      </p:sp>
    </p:spTree>
    <p:extLst>
      <p:ext uri="{BB962C8B-B14F-4D97-AF65-F5344CB8AC3E}">
        <p14:creationId xmlns:p14="http://schemas.microsoft.com/office/powerpoint/2010/main" val="1859418450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94EFD1-EEBD-4EB2-B481-7A58469D0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Subtitle 3"/>
          <p:cNvSpPr txBox="1">
            <a:spLocks/>
          </p:cNvSpPr>
          <p:nvPr/>
        </p:nvSpPr>
        <p:spPr bwMode="auto">
          <a:xfrm>
            <a:off x="609600" y="0"/>
            <a:ext cx="10972800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1200"/>
              </a:spcAft>
              <a:buClr>
                <a:srgbClr val="00FFFF"/>
              </a:buClr>
              <a:buNone/>
              <a:defRPr/>
            </a:pPr>
            <a:r>
              <a:rPr lang="en-US" sz="4000" dirty="0">
                <a:solidFill>
                  <a:srgbClr val="00FFFF"/>
                </a:solidFill>
                <a:ea typeface="+mj-ea"/>
                <a:cs typeface="Calibri" panose="020F0502020204030204" pitchFamily="34" charset="0"/>
              </a:rPr>
              <a:t>Isaiah 65:17-25</a:t>
            </a:r>
          </a:p>
          <a:p>
            <a:pPr marL="0" indent="0" algn="just">
              <a:spcBef>
                <a:spcPts val="0"/>
              </a:spcBef>
              <a:buClr>
                <a:srgbClr val="00FFFF"/>
              </a:buClr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...reach the age of one hundred Will be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thought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accursed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21 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“They will build houses and inhabit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them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They will also plant vineyards and eat their fruit.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22 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“They will not build and another inhabit, They will not plant and another eat; For as the 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lifetime of a tree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so will be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the days of My people, And My chosen ones will 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wear out the work of their hands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23 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“They will not labor in vain, Or bear </a:t>
            </a:r>
            <a:r>
              <a:rPr lang="en-US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children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for calamity; For they are the offspring of those blessed by the </a:t>
            </a:r>
            <a:r>
              <a:rPr lang="en-US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their descendants…</a:t>
            </a:r>
            <a:endParaRPr lang="en-US" baseline="30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226934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94EFD1-EEBD-4EB2-B481-7A58469D0C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5" name="Subtitle 3"/>
          <p:cNvSpPr txBox="1">
            <a:spLocks/>
          </p:cNvSpPr>
          <p:nvPr/>
        </p:nvSpPr>
        <p:spPr bwMode="auto">
          <a:xfrm>
            <a:off x="609600" y="0"/>
            <a:ext cx="10972800" cy="33527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75000"/>
              <a:buFont typeface="Wingdings" pitchFamily="2" charset="2"/>
              <a:buChar char="n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folHlink"/>
              </a:buClr>
              <a:buSzPct val="60000"/>
              <a:buFont typeface="Wingdings" pitchFamily="2" charset="2"/>
              <a:buChar char="u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60000"/>
              <a:buFont typeface="Wingdings" pitchFamily="2" charset="2"/>
              <a:buChar char="t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•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alibri" panose="020F0502020204030204" pitchFamily="34" charset="0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320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9pPr>
          </a:lstStyle>
          <a:p>
            <a:pPr marL="0" indent="0" algn="ctr">
              <a:spcBef>
                <a:spcPct val="0"/>
              </a:spcBef>
              <a:spcAft>
                <a:spcPts val="1200"/>
              </a:spcAft>
              <a:buClr>
                <a:srgbClr val="00FFFF"/>
              </a:buClr>
              <a:buNone/>
              <a:defRPr/>
            </a:pPr>
            <a:r>
              <a:rPr lang="en-US" sz="4000" dirty="0">
                <a:solidFill>
                  <a:srgbClr val="00FFFF"/>
                </a:solidFill>
                <a:ea typeface="+mj-ea"/>
                <a:cs typeface="Calibri" panose="020F0502020204030204" pitchFamily="34" charset="0"/>
              </a:rPr>
              <a:t>Isaiah 65:17-25</a:t>
            </a:r>
          </a:p>
          <a:p>
            <a:pPr marL="0" indent="0" algn="just">
              <a:spcBef>
                <a:spcPts val="0"/>
              </a:spcBef>
              <a:buClr>
                <a:srgbClr val="00FFFF"/>
              </a:buClr>
              <a:buNone/>
              <a:defRPr/>
            </a:pP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…with them.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24 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 will also come to pass that before they call, I will answer; and while they are still speaking, I will hear.</a:t>
            </a:r>
            <a:r>
              <a:rPr lang="en-US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25 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wolf and the lamb will graze together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, and </a:t>
            </a:r>
            <a:r>
              <a:rPr lang="en-US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lion will eat straw like the ox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; and dust will be the serpent’s food. They will do no evil or harm in all My holy mountain,” says the </a:t>
            </a:r>
            <a:r>
              <a:rPr lang="en-US" cap="sm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Lord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</a:p>
        </p:txBody>
      </p:sp>
      <p:pic>
        <p:nvPicPr>
          <p:cNvPr id="4" name="Picture 2" descr="http://3.bp.blogspot.com/-QEkPt30fRNQ/US-EfJsZfRI/AAAAAAAASK4/JnP_SUUHRas/s1600/a.jpg">
            <a:extLst>
              <a:ext uri="{FF2B5EF4-FFF2-40B4-BE49-F238E27FC236}">
                <a16:creationId xmlns:a16="http://schemas.microsoft.com/office/drawing/2014/main" id="{0C331449-DDE9-4553-854E-DB78DA674D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67276" y="3230880"/>
            <a:ext cx="2457449" cy="16459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054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3:19-26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Israel’s Responsibility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2563739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Necessity of Repentance (19a)</a:t>
            </a:r>
          </a:p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Results of Repentance (19b-21)</a:t>
            </a:r>
          </a:p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Present Fulfilled Prophecy (22-26)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37646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Chapter Summary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2057400"/>
            <a:ext cx="7788900" cy="2563739"/>
          </a:xfrm>
        </p:spPr>
        <p:txBody>
          <a:bodyPr/>
          <a:lstStyle/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Miraculous Healing (1-11)</a:t>
            </a:r>
          </a:p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Peter’s Second Sermon (12-26)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363DEA-3239-9A3C-4B72-C04F685E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0555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3:22-26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Present Fulfilled Prophecy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287" y="1828800"/>
            <a:ext cx="8458200" cy="403860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Deuteronomy 18:15 (22)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Deuteronomy 18:19 (23)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Prophets’ Summary (24)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Blessing to the Gentiles (25)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Application to Israel (26)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42AD274-E74A-51B7-FFD5-9542047290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07285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287" y="1828800"/>
            <a:ext cx="8458200" cy="3810000"/>
          </a:xfrm>
        </p:spPr>
        <p:txBody>
          <a:bodyPr/>
          <a:lstStyle/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Deuteronomy 18:15 (22)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Deuteronomy 18:19 (23)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Prophets’ Summary (24)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Blessing to the Gentiles (25)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Application to Israel (26)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82E16D9-792C-68E7-72B8-A1C5D5E6D6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A61E5022-B14E-C073-024B-E07A54A95F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8" y="228600"/>
            <a:ext cx="67151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457200" indent="-457200" algn="ctr" defTabSz="914400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3:22-26</a:t>
            </a:r>
            <a:b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Present Fulfilled Prophecy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95454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324100" y="228600"/>
            <a:ext cx="7543800" cy="704850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Names for Jesus in Acts 3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162300" y="1143000"/>
            <a:ext cx="5867400" cy="4876800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30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Holy One (14a)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0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Righteous One (14b)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0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Prince of Life (15a)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0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“Christ” or “The Messiah” (18)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0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Prophet Like Moses (22-23)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0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Servant (26)</a:t>
            </a:r>
          </a:p>
        </p:txBody>
      </p:sp>
    </p:spTree>
    <p:extLst>
      <p:ext uri="{BB962C8B-B14F-4D97-AF65-F5344CB8AC3E}">
        <p14:creationId xmlns:p14="http://schemas.microsoft.com/office/powerpoint/2010/main" val="397737370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287" y="1828800"/>
            <a:ext cx="8458200" cy="396240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Deuteronomy 18:15 (22)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Deuteronomy 18:19 (23)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Prophets’ Summary (24)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Blessing to the Gentiles (25)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Application to Israel (26)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C800F5-8E67-5D3C-B0C6-D1BF32099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50FDBDE-7CF0-1A50-9FC0-18167ED6A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8" y="228600"/>
            <a:ext cx="67151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457200" indent="-457200" algn="ctr" defTabSz="914400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3:22-26</a:t>
            </a:r>
            <a:b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Present Fulfilled Prophecy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27183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DD2A88D-A347-4000-8512-01EE1A31668A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8967" y="137160"/>
            <a:ext cx="8734067" cy="6583680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43567077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Six Parts of a Suzerain-Vassal Treaty in Deuteronomy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600199"/>
            <a:ext cx="6553200" cy="4419601"/>
          </a:xfrm>
          <a:noFill/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effectLst/>
              </a:rPr>
              <a:t>Preamble (1:1-5)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effectLst/>
              </a:rPr>
              <a:t>Prologue (1:6</a:t>
            </a:r>
            <a:r>
              <a:rPr lang="en-US" dirty="0">
                <a:effectLst/>
                <a:cs typeface="Times New Roman" pitchFamily="18" charset="0"/>
              </a:rPr>
              <a:t>–4:40)</a:t>
            </a:r>
            <a:endParaRPr lang="en-US" dirty="0">
              <a:effectLst/>
            </a:endParaRP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effectLst/>
              </a:rPr>
              <a:t>Covenant obligations (5</a:t>
            </a:r>
            <a:r>
              <a:rPr lang="en-US" dirty="0">
                <a:effectLst/>
                <a:cs typeface="Times New Roman" pitchFamily="18" charset="0"/>
              </a:rPr>
              <a:t>–26)</a:t>
            </a:r>
            <a:endParaRPr lang="en-US" dirty="0">
              <a:effectLst/>
            </a:endParaRP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effectLst/>
              </a:rPr>
              <a:t>Storage and reading instructions (27:2-3; 31:9, 24, 26)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effectLst/>
              </a:rPr>
              <a:t>Witnesses (32:1)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effectLst/>
              </a:rPr>
              <a:t>Blessings and curses (28)</a:t>
            </a:r>
          </a:p>
        </p:txBody>
      </p:sp>
      <p:pic>
        <p:nvPicPr>
          <p:cNvPr id="5" name="Picture 4" descr="C:\Documents and Settings\Owner\Application Data\Microsoft\Media Catalog\Downloaded Clips\cl0\SY01462_.wm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2843" y="2057400"/>
            <a:ext cx="266955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0715380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09600" y="228600"/>
            <a:ext cx="10972800" cy="914400"/>
          </a:xfrm>
        </p:spPr>
        <p:txBody>
          <a:bodyPr/>
          <a:lstStyle/>
          <a:p>
            <a:pPr algn="ctr"/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Six Parts of a Suzerain-Vassal Treaty in Deuteronomy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1066800" y="1600199"/>
            <a:ext cx="6553200" cy="4419601"/>
          </a:xfrm>
          <a:noFill/>
        </p:spPr>
        <p:txBody>
          <a:bodyPr/>
          <a:lstStyle/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effectLst/>
              </a:rPr>
              <a:t>Preamble (1:1-5)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effectLst/>
              </a:rPr>
              <a:t>Prologue (1:6</a:t>
            </a:r>
            <a:r>
              <a:rPr lang="en-US" dirty="0">
                <a:effectLst/>
                <a:cs typeface="Times New Roman" pitchFamily="18" charset="0"/>
              </a:rPr>
              <a:t>–4:40)</a:t>
            </a:r>
            <a:endParaRPr lang="en-US" dirty="0">
              <a:effectLst/>
            </a:endParaRP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effectLst/>
              </a:rPr>
              <a:t>Covenant obligations (5</a:t>
            </a:r>
            <a:r>
              <a:rPr lang="en-US" dirty="0">
                <a:effectLst/>
                <a:cs typeface="Times New Roman" pitchFamily="18" charset="0"/>
              </a:rPr>
              <a:t>–26)</a:t>
            </a:r>
            <a:endParaRPr lang="en-US" dirty="0">
              <a:effectLst/>
            </a:endParaRP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effectLst/>
              </a:rPr>
              <a:t>Storage and reading instructions (27:2-3; 31:9, 24, 26)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dirty="0">
                <a:effectLst/>
              </a:rPr>
              <a:t>Witnesses (32:1)</a:t>
            </a:r>
          </a:p>
          <a:p>
            <a:pPr marL="457200" indent="-457200"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</a:pPr>
            <a:r>
              <a:rPr lang="en-US" b="1" i="1" u="sng" dirty="0">
                <a:solidFill>
                  <a:srgbClr val="FFFFCC"/>
                </a:solidFill>
              </a:rPr>
              <a:t>Blessings and curses (28)</a:t>
            </a:r>
          </a:p>
        </p:txBody>
      </p:sp>
      <p:pic>
        <p:nvPicPr>
          <p:cNvPr id="2" name="Picture 1" descr="C:\Documents and Settings\Owner\Application Data\Microsoft\Media Catalog\Downloaded Clips\cl0\SY01462_.wmf">
            <a:extLst>
              <a:ext uri="{FF2B5EF4-FFF2-40B4-BE49-F238E27FC236}">
                <a16:creationId xmlns:a16="http://schemas.microsoft.com/office/drawing/2014/main" id="{40CC7389-1F0C-A9A6-6A6B-B24F51EC8D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2843" y="2057400"/>
            <a:ext cx="266955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239141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C40435E-C3A2-4487-B980-9D40B7DF1B54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347787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Calibri" panose="020F0502020204030204" pitchFamily="34" charset="0"/>
              </a:rPr>
              <a:t>Deuteronomy 28:49-50</a:t>
            </a:r>
          </a:p>
          <a:p>
            <a:pPr algn="just"/>
            <a:r>
              <a:rPr lang="en-US" sz="33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49</a:t>
            </a:r>
            <a:r>
              <a:rPr lang="en-US" sz="3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 “The Lord will bring a nation against you from afar, from the end of the earth, as the eagle swoops down, a nation whose language you shall not understand, </a:t>
            </a:r>
            <a:r>
              <a:rPr lang="en-US" sz="3350" baseline="30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50</a:t>
            </a:r>
            <a:r>
              <a:rPr lang="en-US" sz="33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 a nation of fierce countenance who will have no respect for the old, nor show favor to the young.”</a:t>
            </a:r>
          </a:p>
        </p:txBody>
      </p:sp>
      <p:pic>
        <p:nvPicPr>
          <p:cNvPr id="4" name="Picture 3" descr="Jesus Dust: How to Live in the Kingdom of God">
            <a:extLst>
              <a:ext uri="{FF2B5EF4-FFF2-40B4-BE49-F238E27FC236}">
                <a16:creationId xmlns:a16="http://schemas.microsoft.com/office/drawing/2014/main" id="{28DDBE42-195E-AA71-7F94-2D5279C06F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3101" y="3048000"/>
            <a:ext cx="2465798" cy="18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21042712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228600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ISRAEL'S JUDGMENTS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981201"/>
            <a:ext cx="8229600" cy="2895599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3200" dirty="0"/>
              <a:t>Division of the kingdom in 931 B.C. (1 Kgs. 12)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3200" dirty="0"/>
              <a:t>Assyrian judgment in 722 B.C. (2 Kgs. 17)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3200" dirty="0"/>
              <a:t>Babylonian captivity in 586 B.C. (2 Kgs. 25)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3200" dirty="0"/>
              <a:t>Rome </a:t>
            </a:r>
            <a:r>
              <a:rPr lang="en-US" sz="3200" i="1" dirty="0"/>
              <a:t>Diaspora</a:t>
            </a:r>
            <a:r>
              <a:rPr lang="en-US" sz="3200" dirty="0"/>
              <a:t> in A.D. 70   (Luke 19:41-44)</a:t>
            </a:r>
          </a:p>
        </p:txBody>
      </p:sp>
      <p:pic>
        <p:nvPicPr>
          <p:cNvPr id="2" name="Picture 1" descr="C:\Documents and Settings\Owner\Application Data\Microsoft\Media Catalog\Downloaded Clips\cl0\SY01462_.wmf">
            <a:extLst>
              <a:ext uri="{FF2B5EF4-FFF2-40B4-BE49-F238E27FC236}">
                <a16:creationId xmlns:a16="http://schemas.microsoft.com/office/drawing/2014/main" id="{16499554-EF0F-3E66-B0A2-DD675BCFBA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2843" y="2057400"/>
            <a:ext cx="266955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10290556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209800" y="228600"/>
            <a:ext cx="777240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ISRAEL'S JUDGMENTS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609600" y="1981201"/>
            <a:ext cx="8229600" cy="2895599"/>
          </a:xfrm>
        </p:spPr>
        <p:txBody>
          <a:bodyPr/>
          <a:lstStyle/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3200" dirty="0"/>
              <a:t>Division of the kingdom in 931 B.C. (1 Kgs. 12)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3200" dirty="0"/>
              <a:t>Assyrian judgment in 722 B.C. (2 Kgs. 17)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3200" dirty="0"/>
              <a:t>Babylonian captivity in 586 B.C. (2 Kgs. 25)</a:t>
            </a:r>
          </a:p>
          <a:p>
            <a:pPr marL="457200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120000"/>
              <a:buFont typeface="Wingdings" panose="05000000000000000000" pitchFamily="2" charset="2"/>
              <a:buChar char="§"/>
              <a:defRPr/>
            </a:pPr>
            <a:r>
              <a:rPr lang="en-US" sz="3200" b="1" u="sng" dirty="0">
                <a:solidFill>
                  <a:srgbClr val="FFFFCC"/>
                </a:solidFill>
              </a:rPr>
              <a:t>Rome </a:t>
            </a:r>
            <a:r>
              <a:rPr lang="en-US" sz="3200" b="1" i="1" u="sng" dirty="0">
                <a:solidFill>
                  <a:srgbClr val="FFFFCC"/>
                </a:solidFill>
              </a:rPr>
              <a:t>Diaspora</a:t>
            </a:r>
            <a:r>
              <a:rPr lang="en-US" sz="3200" b="1" u="sng" dirty="0">
                <a:solidFill>
                  <a:srgbClr val="FFFFCC"/>
                </a:solidFill>
              </a:rPr>
              <a:t> in A.D. 70   (Luke 19:41-44)</a:t>
            </a:r>
          </a:p>
        </p:txBody>
      </p:sp>
      <p:pic>
        <p:nvPicPr>
          <p:cNvPr id="2" name="Picture 1" descr="C:\Documents and Settings\Owner\Application Data\Microsoft\Media Catalog\Downloaded Clips\cl0\SY01462_.wmf">
            <a:extLst>
              <a:ext uri="{FF2B5EF4-FFF2-40B4-BE49-F238E27FC236}">
                <a16:creationId xmlns:a16="http://schemas.microsoft.com/office/drawing/2014/main" id="{9FC2B3D7-7BEC-5008-964C-6EC55C325A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912843" y="2057400"/>
            <a:ext cx="2669557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4568811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Chapter Summary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2057400"/>
            <a:ext cx="7788900" cy="2563739"/>
          </a:xfrm>
        </p:spPr>
        <p:txBody>
          <a:bodyPr/>
          <a:lstStyle/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Miraculous Healing (1-11)</a:t>
            </a:r>
          </a:p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Peter’s Second Sermon (12-26)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363DEA-3239-9A3C-4B72-C04F685E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7064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287" y="1828800"/>
            <a:ext cx="8458200" cy="396240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Deuteronomy 18:15 (22)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Deuteronomy 18:19 (23)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Prophets’ Summary (24)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Blessing to the Gentiles (25)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Application to Israel (26)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C800F5-8E67-5D3C-B0C6-D1BF32099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50FDBDE-7CF0-1A50-9FC0-18167ED6A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8" y="228600"/>
            <a:ext cx="67151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457200" indent="-457200" algn="ctr" defTabSz="914400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3:22-26</a:t>
            </a:r>
            <a:b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Present Fulfilled Prophecy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08695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5505A0DD-D3BF-4BB9-ADD8-1FEC68F4D050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1"/>
            <a:ext cx="10972800" cy="4001095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Calibri" panose="020F0502020204030204" pitchFamily="34" charset="0"/>
              </a:rPr>
              <a:t>Luke 24:27, 44</a:t>
            </a:r>
          </a:p>
          <a:p>
            <a:pPr algn="just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altLang="en-US" sz="3400" kern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</a:t>
            </a:r>
            <a:r>
              <a:rPr lang="en-US" sz="3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27</a:t>
            </a:r>
            <a:r>
              <a:rPr lang="en-US" sz="3400" b="1" baseline="30000" dirty="0"/>
              <a:t> 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Then beginning with Moses and with all the prophets, He explained to them the things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concerning Himself in all the Scriptures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…</a:t>
            </a:r>
            <a:r>
              <a:rPr lang="en-US" sz="3400" baseline="30000" dirty="0">
                <a:latin typeface="Calibri" panose="020F0502020204030204" pitchFamily="34" charset="0"/>
                <a:cs typeface="Calibri" panose="020F0502020204030204" pitchFamily="34" charset="0"/>
              </a:rPr>
              <a:t>44 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Now He said to them, ‘These are My words which I spoke to you while I was still with you, that all things which are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written about Me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in the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Law of Moses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Prophets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and the </a:t>
            </a:r>
            <a:r>
              <a:rPr lang="en-US" sz="34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Psalms</a:t>
            </a: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must be fulfilled.’”</a:t>
            </a:r>
            <a:endParaRPr lang="en-US" altLang="en-US" sz="3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3919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287" y="1828800"/>
            <a:ext cx="8458200" cy="396240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Deuteronomy 18:15 (22)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Deuteronomy 18:19 (23)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Prophets’ Summary (24)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Blessing to the Gentiles (25)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Application to Israel (26)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C800F5-8E67-5D3C-B0C6-D1BF32099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50FDBDE-7CF0-1A50-9FC0-18167ED6A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8" y="228600"/>
            <a:ext cx="67151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457200" indent="-457200" algn="ctr" defTabSz="914400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3:22-26</a:t>
            </a:r>
            <a:br>
              <a:rPr lang="en-US" sz="36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Present Fulfilled Prophecy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442377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52337B34-0322-6286-AE97-3703269F374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Purpose</a:t>
            </a:r>
          </a:p>
        </p:txBody>
      </p:sp>
      <p:sp>
        <p:nvSpPr>
          <p:cNvPr id="23555" name="Rectangle 3">
            <a:extLst>
              <a:ext uri="{FF2B5EF4-FFF2-40B4-BE49-F238E27FC236}">
                <a16:creationId xmlns:a16="http://schemas.microsoft.com/office/drawing/2014/main" id="{45B5CB20-FB29-930D-F06F-B3B634F4862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2057400"/>
            <a:ext cx="6641592" cy="2743200"/>
          </a:xfrm>
        </p:spPr>
        <p:txBody>
          <a:bodyPr/>
          <a:lstStyle/>
          <a:p>
            <a:pPr marL="457200" lvl="1" indent="-457200" algn="just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To present Theophilus with an orderly account of the birth and growth of the church so as to affirm him in what he has believed.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936C146-F6B6-B9E8-9F80-AD90831838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73352" y="2057400"/>
            <a:ext cx="4121240" cy="27432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9E4D8E95-A1D5-7E84-F26C-17BDD28F57D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030007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09B5EDC6-3683-A1A0-8B78-87B27DE88B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200" y="228601"/>
            <a:ext cx="10515600" cy="914400"/>
          </a:xfrm>
        </p:spPr>
        <p:txBody>
          <a:bodyPr/>
          <a:lstStyle/>
          <a:p>
            <a:pPr algn="ctr">
              <a:lnSpc>
                <a:spcPct val="100000"/>
              </a:lnSpc>
            </a:pPr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Message</a:t>
            </a:r>
          </a:p>
        </p:txBody>
      </p:sp>
      <p:sp>
        <p:nvSpPr>
          <p:cNvPr id="20483" name="Rectangle 3">
            <a:extLst>
              <a:ext uri="{FF2B5EF4-FFF2-40B4-BE49-F238E27FC236}">
                <a16:creationId xmlns:a16="http://schemas.microsoft.com/office/drawing/2014/main" id="{ED7D2624-E011-6FB4-38A6-F6F6A213652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97408" y="1825625"/>
            <a:ext cx="10756392" cy="4351338"/>
          </a:xfrm>
        </p:spPr>
        <p:txBody>
          <a:bodyPr/>
          <a:lstStyle/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Birth and growth of the church numerically, geographically, ethnically.</a:t>
            </a:r>
          </a:p>
          <a:p>
            <a:pPr marL="457200" lvl="1" indent="-457200" eaLnBrk="0" hangingPunct="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FF"/>
              </a:buClr>
              <a:buSzPct val="75000"/>
              <a:buFont typeface="Wingdings" panose="05000000000000000000" pitchFamily="2" charset="2"/>
              <a:buChar char="n"/>
              <a:defRPr/>
            </a:pPr>
            <a:r>
              <a:rPr lang="en-US" alt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Components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Numerically (progress reports)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Geographically (From Jerusalem to Rome)</a:t>
            </a:r>
          </a:p>
          <a:p>
            <a:pPr marL="914400" lvl="1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00FF"/>
              </a:buClr>
            </a:pPr>
            <a:r>
              <a:rPr lang="en-US" altLang="en-US" sz="3200" dirty="0"/>
              <a:t>Ethnically (From Judaism to Gentile domination)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377A79A-7613-14C2-BA31-83415FB7CC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49742" y="2667000"/>
            <a:ext cx="3244850" cy="1828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20C5926-A2F7-109F-8A98-D6E86ECBBB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93145" y="76200"/>
            <a:ext cx="1565455" cy="1097280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4095750" y="228600"/>
            <a:ext cx="4000500" cy="914400"/>
          </a:xfrm>
        </p:spPr>
        <p:txBody>
          <a:bodyPr/>
          <a:lstStyle/>
          <a:p>
            <a:pPr algn="ctr" eaLnBrk="1" hangingPunct="1"/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8 New Promises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Genesis 12:1-3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1295400"/>
            <a:ext cx="7187183" cy="5029200"/>
          </a:xfrm>
        </p:spPr>
        <p:txBody>
          <a:bodyPr/>
          <a:lstStyle/>
          <a:p>
            <a:pPr marL="457200" lvl="2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Land (Gen. 12:1b)</a:t>
            </a:r>
          </a:p>
          <a:p>
            <a:pPr marL="457200" lvl="2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nation (Gen. 12:2a)</a:t>
            </a:r>
          </a:p>
          <a:p>
            <a:pPr marL="457200" lvl="2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Personal blessing (Gen. 12:2b)</a:t>
            </a:r>
          </a:p>
          <a:p>
            <a:pPr marL="457200" lvl="2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Great name (Gen. 12:2c)</a:t>
            </a:r>
          </a:p>
          <a:p>
            <a:pPr marL="457200" lvl="2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Blessing to others (Gen. 12:2d)</a:t>
            </a:r>
          </a:p>
          <a:p>
            <a:pPr marL="457200" lvl="2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Blessing to blessers (Gen. 12:3a)</a:t>
            </a:r>
          </a:p>
          <a:p>
            <a:pPr marL="457200" lvl="2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Cursing to cursers (Gen. 12:3b)</a:t>
            </a:r>
          </a:p>
          <a:p>
            <a:pPr marL="457200" lvl="2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Blessing to the world (Gen. 12:3c)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EE27123E-9DB2-4BDE-9657-DD1FB4967A36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2000" y="2057400"/>
            <a:ext cx="322478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75898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E9856C0-8DBA-44EE-B8F2-6FB365CF5B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799" cy="2523768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0"/>
              </a:spcBef>
              <a:spcAft>
                <a:spcPts val="1200"/>
              </a:spcAft>
              <a:buClr>
                <a:schemeClr val="tx2"/>
              </a:buClr>
              <a:buSzPct val="75000"/>
              <a:defRPr/>
            </a:pPr>
            <a:r>
              <a:rPr 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Calibri" panose="020F0502020204030204" pitchFamily="34" charset="0"/>
              </a:rPr>
              <a:t>Genesis 12:3</a:t>
            </a:r>
          </a:p>
          <a:p>
            <a:pPr algn="just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“And I will bless those who bless you, And the one who curses you I will curse. </a:t>
            </a:r>
            <a:r>
              <a:rPr lang="en-US" sz="36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And in you all the families of the earth will be blessed</a:t>
            </a:r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.”</a:t>
            </a:r>
          </a:p>
        </p:txBody>
      </p:sp>
      <p:pic>
        <p:nvPicPr>
          <p:cNvPr id="3" name="Picture 2" descr="A close up of text on a white background&#10;&#10;Description automatically generated">
            <a:extLst>
              <a:ext uri="{FF2B5EF4-FFF2-40B4-BE49-F238E27FC236}">
                <a16:creationId xmlns:a16="http://schemas.microsoft.com/office/drawing/2014/main" id="{A525CB14-0D8D-4CF1-89E1-8E2BADA2D13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7131" y="2438400"/>
            <a:ext cx="1839214" cy="2377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74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021287" y="1828800"/>
            <a:ext cx="8458200" cy="3962400"/>
          </a:xfrm>
        </p:spPr>
        <p:txBody>
          <a:bodyPr/>
          <a:lstStyle/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Deuteronomy 18:15 (22)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Deuteronomy 18:19 (23)</a:t>
            </a:r>
          </a:p>
          <a:p>
            <a:pPr marL="514350" lvl="3" indent="-51435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Prophets’ Summary (24)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Blessing to the Gentiles (25)</a:t>
            </a:r>
          </a:p>
          <a:p>
            <a:pPr marL="514350" lvl="3" indent="-51435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FFC000"/>
              </a:buClr>
              <a:buFont typeface="+mj-lt"/>
              <a:buAutoNum type="alphaLcParenR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Application to Israel (26)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EC800F5-8E67-5D3C-B0C6-D1BF320991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  <p:sp>
        <p:nvSpPr>
          <p:cNvPr id="5" name="Rectangle 2">
            <a:extLst>
              <a:ext uri="{FF2B5EF4-FFF2-40B4-BE49-F238E27FC236}">
                <a16:creationId xmlns:a16="http://schemas.microsoft.com/office/drawing/2014/main" id="{E50FDBDE-7CF0-1A50-9FC0-18167ED6AE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8438" y="228600"/>
            <a:ext cx="6715125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457200" indent="-457200" algn="ctr" defTabSz="914400" eaLnBrk="1" hangingPunct="1">
              <a:lnSpc>
                <a:spcPct val="100000"/>
              </a:lnSpc>
              <a:buClr>
                <a:srgbClr val="00FF00"/>
              </a:buClr>
              <a:buFont typeface="+mj-lt"/>
              <a:buAutoNum type="arabicPeriod" startAt="3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3:22-26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Present Fulfilled Prophecy</a:t>
            </a:r>
          </a:p>
        </p:txBody>
      </p:sp>
    </p:spTree>
    <p:extLst>
      <p:ext uri="{BB962C8B-B14F-4D97-AF65-F5344CB8AC3E}">
        <p14:creationId xmlns:p14="http://schemas.microsoft.com/office/powerpoint/2010/main" val="325043087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2324100" y="228600"/>
            <a:ext cx="7543800" cy="704850"/>
          </a:xfrm>
        </p:spPr>
        <p:txBody>
          <a:bodyPr/>
          <a:lstStyle/>
          <a:p>
            <a:pPr algn="ctr" eaLnBrk="1" hangingPunct="1"/>
            <a:r>
              <a:rPr lang="en-US" alt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Names for Jesus in Acts 3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idx="1"/>
          </p:nvPr>
        </p:nvSpPr>
        <p:spPr>
          <a:xfrm>
            <a:off x="3162300" y="1143000"/>
            <a:ext cx="5867400" cy="4876800"/>
          </a:xfrm>
        </p:spPr>
        <p:txBody>
          <a:bodyPr/>
          <a:lstStyle/>
          <a:p>
            <a:pPr marL="457200" indent="-457200" algn="just" eaLnBrk="1" hangingPunct="1">
              <a:spcBef>
                <a:spcPts val="0"/>
              </a:spcBef>
              <a:spcAft>
                <a:spcPts val="30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Holy One (14a)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0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Righteous One (14b)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0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Prince of Life (15a)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0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“Christ” or “The Messiah” (18)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0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Prophet Like Moses (22-23)</a:t>
            </a:r>
          </a:p>
          <a:p>
            <a:pPr marL="457200" indent="-457200" algn="just" eaLnBrk="1" hangingPunct="1">
              <a:spcBef>
                <a:spcPts val="0"/>
              </a:spcBef>
              <a:spcAft>
                <a:spcPts val="3000"/>
              </a:spcAft>
              <a:buClr>
                <a:srgbClr val="00FFFF"/>
              </a:buClr>
              <a:buSzPct val="100000"/>
              <a:buFont typeface="+mj-lt"/>
              <a:buAutoNum type="arabi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  <a:t>Servant (26)</a:t>
            </a:r>
          </a:p>
        </p:txBody>
      </p:sp>
    </p:spTree>
    <p:extLst>
      <p:ext uri="{BB962C8B-B14F-4D97-AF65-F5344CB8AC3E}">
        <p14:creationId xmlns:p14="http://schemas.microsoft.com/office/powerpoint/2010/main" val="334671902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828800" y="228600"/>
            <a:ext cx="8534400" cy="1143000"/>
          </a:xfrm>
        </p:spPr>
        <p:txBody>
          <a:bodyPr/>
          <a:lstStyle/>
          <a:p>
            <a:pPr algn="ctr" eaLnBrk="1" hangingPunct="1">
              <a:defRPr/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Messengers of the Kingdom In Matthew</a:t>
            </a:r>
          </a:p>
        </p:txBody>
      </p:sp>
      <p:sp>
        <p:nvSpPr>
          <p:cNvPr id="145411" name="Rectangle 3"/>
          <p:cNvSpPr>
            <a:spLocks noGrp="1" noChangeArrowheads="1"/>
          </p:cNvSpPr>
          <p:nvPr>
            <p:ph type="body" sz="half" idx="4294967295"/>
          </p:nvPr>
        </p:nvSpPr>
        <p:spPr>
          <a:xfrm>
            <a:off x="6181728" y="1905003"/>
            <a:ext cx="4562473" cy="3581398"/>
          </a:xfrm>
        </p:spPr>
        <p:txBody>
          <a:bodyPr/>
          <a:lstStyle/>
          <a:p>
            <a:pPr marL="461963" indent="-4619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FFFF"/>
              </a:buClr>
            </a:pPr>
            <a:r>
              <a:rPr lang="en-US" altLang="en-US" sz="3200" dirty="0"/>
              <a:t>John the Baptist – 3:2</a:t>
            </a:r>
          </a:p>
          <a:p>
            <a:pPr marL="461963" indent="-4619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FFFF"/>
              </a:buClr>
            </a:pPr>
            <a:r>
              <a:rPr lang="en-US" altLang="en-US" sz="3200" dirty="0"/>
              <a:t>Jesus Christ – 4:17</a:t>
            </a:r>
          </a:p>
          <a:p>
            <a:pPr marL="461963" indent="-4619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FFFF"/>
              </a:buClr>
            </a:pPr>
            <a:r>
              <a:rPr lang="en-US" altLang="en-US" sz="3200" dirty="0"/>
              <a:t>12 Apostles – 10:5-7</a:t>
            </a:r>
          </a:p>
          <a:p>
            <a:pPr marL="461963" indent="-461963">
              <a:lnSpc>
                <a:spcPct val="100000"/>
              </a:lnSpc>
              <a:spcBef>
                <a:spcPts val="1200"/>
              </a:spcBef>
              <a:spcAft>
                <a:spcPts val="1200"/>
              </a:spcAft>
              <a:buClr>
                <a:srgbClr val="00FFFF"/>
              </a:buClr>
            </a:pPr>
            <a:r>
              <a:rPr lang="en-US" altLang="en-US" sz="3200" dirty="0"/>
              <a:t>Seventy – Luke 10:1, 9</a:t>
            </a:r>
          </a:p>
        </p:txBody>
      </p:sp>
      <p:pic>
        <p:nvPicPr>
          <p:cNvPr id="145412" name="Picture 4" descr="j0275620"/>
          <p:cNvPicPr>
            <a:picLocks noGrp="1" noChangeAspect="1" noChangeArrowheads="1"/>
          </p:cNvPicPr>
          <p:nvPr>
            <p:ph type="clipArt" sz="half" idx="4294967295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819277" y="1905003"/>
            <a:ext cx="4048124" cy="3292475"/>
          </a:xfrm>
        </p:spPr>
      </p:pic>
      <p:sp>
        <p:nvSpPr>
          <p:cNvPr id="145413" name="TextBox 4"/>
          <p:cNvSpPr txBox="1">
            <a:spLocks noChangeArrowheads="1"/>
          </p:cNvSpPr>
          <p:nvPr/>
        </p:nvSpPr>
        <p:spPr bwMode="auto">
          <a:xfrm>
            <a:off x="3814765" y="6324601"/>
            <a:ext cx="4562473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altLang="en-US" kern="0" dirty="0">
                <a:latin typeface="Calibri" panose="020F0502020204030204" pitchFamily="34" charset="0"/>
              </a:rPr>
              <a:t>Toussaint, </a:t>
            </a:r>
            <a:r>
              <a:rPr lang="en-US" altLang="en-US" i="1" kern="0" dirty="0">
                <a:latin typeface="Calibri" panose="020F0502020204030204" pitchFamily="34" charset="0"/>
              </a:rPr>
              <a:t>Behold the King</a:t>
            </a:r>
            <a:r>
              <a:rPr lang="en-US" altLang="en-US" kern="0" dirty="0">
                <a:latin typeface="Calibri" panose="020F0502020204030204" pitchFamily="34" charset="0"/>
              </a:rPr>
              <a:t>, 18-20</a:t>
            </a:r>
          </a:p>
        </p:txBody>
      </p:sp>
    </p:spTree>
    <p:extLst>
      <p:ext uri="{BB962C8B-B14F-4D97-AF65-F5344CB8AC3E}">
        <p14:creationId xmlns:p14="http://schemas.microsoft.com/office/powerpoint/2010/main" val="268808864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6" y="2057400"/>
            <a:ext cx="6577583" cy="33528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Occasion of the Miracle (1)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Encounter with the Lame Man (2-3)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Healing of the Lame Man (4-7)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Three Results of the Miracle (8-11)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009" y="228600"/>
            <a:ext cx="596798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457200" indent="-457200" algn="ctr" defTabSz="914400" eaLnBrk="1" hangingPunct="1">
              <a:lnSpc>
                <a:spcPct val="100000"/>
              </a:lnSpc>
              <a:buFont typeface="+mj-lt"/>
              <a:buAutoNum type="roman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Miraculous Healing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3:1-11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1940B0B-6027-B129-53F9-1BD339CCFD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86856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6F87C1-9288-CE65-5133-4C5888608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363176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Calibri" panose="020F0502020204030204" pitchFamily="34" charset="0"/>
              </a:rPr>
              <a:t>Matthew 10:5-7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600" kern="0" dirty="0"/>
              <a:t>“</a:t>
            </a:r>
            <a:r>
              <a:rPr lang="en-US" sz="3600" dirty="0"/>
              <a:t>These twelve Jesus sent out after instructing them: “Do not go in </a:t>
            </a:r>
            <a:r>
              <a:rPr lang="en-US" sz="3600" i="1" dirty="0"/>
              <a:t>the</a:t>
            </a:r>
            <a:r>
              <a:rPr lang="en-US" sz="3600" dirty="0"/>
              <a:t> way of </a:t>
            </a:r>
            <a:r>
              <a:rPr lang="en-US" sz="3600" i="1" dirty="0"/>
              <a:t>the</a:t>
            </a:r>
            <a:r>
              <a:rPr lang="en-US" sz="3600" dirty="0"/>
              <a:t> </a:t>
            </a:r>
            <a:r>
              <a:rPr lang="en-US" sz="3600" b="1" u="sng" dirty="0">
                <a:solidFill>
                  <a:srgbClr val="FFFFCC"/>
                </a:solidFill>
              </a:rPr>
              <a:t>Gentiles</a:t>
            </a:r>
            <a:r>
              <a:rPr lang="en-US" sz="3600" dirty="0"/>
              <a:t>, and do not enter </a:t>
            </a:r>
            <a:r>
              <a:rPr lang="en-US" sz="3600" i="1" dirty="0"/>
              <a:t>any</a:t>
            </a:r>
            <a:r>
              <a:rPr lang="en-US" sz="3600" dirty="0"/>
              <a:t> city of the </a:t>
            </a:r>
            <a:r>
              <a:rPr lang="en-US" sz="3600" b="1" u="sng" dirty="0">
                <a:solidFill>
                  <a:srgbClr val="FFFFCC"/>
                </a:solidFill>
              </a:rPr>
              <a:t>Samaritans</a:t>
            </a:r>
            <a:r>
              <a:rPr lang="en-US" sz="3600" dirty="0"/>
              <a:t>; </a:t>
            </a:r>
            <a:r>
              <a:rPr lang="en-US" sz="3600" baseline="30000" dirty="0"/>
              <a:t>6 </a:t>
            </a:r>
            <a:r>
              <a:rPr lang="en-US" sz="3600" dirty="0"/>
              <a:t>but rather go to the lost sheep of the </a:t>
            </a:r>
            <a:r>
              <a:rPr lang="en-US" sz="3600" b="1" u="sng" dirty="0">
                <a:solidFill>
                  <a:srgbClr val="FFFFCC"/>
                </a:solidFill>
              </a:rPr>
              <a:t>house of Israel</a:t>
            </a:r>
            <a:r>
              <a:rPr lang="en-US" sz="3600" dirty="0"/>
              <a:t>. </a:t>
            </a:r>
            <a:r>
              <a:rPr lang="en-US" sz="3600" baseline="30000" dirty="0"/>
              <a:t>7 </a:t>
            </a:r>
            <a:r>
              <a:rPr lang="en-US" sz="3600" dirty="0"/>
              <a:t>And as you go, preach, saying, ‘The kingdom of heaven is at hand.’”</a:t>
            </a:r>
            <a:endParaRPr lang="en-US" altLang="en-US" sz="3600" kern="0" dirty="0"/>
          </a:p>
        </p:txBody>
      </p:sp>
    </p:spTree>
    <p:extLst>
      <p:ext uri="{BB962C8B-B14F-4D97-AF65-F5344CB8AC3E}">
        <p14:creationId xmlns:p14="http://schemas.microsoft.com/office/powerpoint/2010/main" val="932173436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082B14-3072-D495-3D90-8C704C5E8A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7999"/>
          </a:xfrm>
          <a:prstGeom prst="rect">
            <a:avLst/>
          </a:prstGeom>
        </p:spPr>
      </p:pic>
      <p:sp>
        <p:nvSpPr>
          <p:cNvPr id="134147" name="Rectangle 1"/>
          <p:cNvSpPr>
            <a:spLocks noChangeArrowheads="1"/>
          </p:cNvSpPr>
          <p:nvPr/>
        </p:nvSpPr>
        <p:spPr bwMode="auto">
          <a:xfrm>
            <a:off x="609600" y="0"/>
            <a:ext cx="10972800" cy="1969770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ts val="600"/>
              </a:spcBef>
              <a:spcAft>
                <a:spcPts val="600"/>
              </a:spcAft>
            </a:pPr>
            <a:r>
              <a:rPr lang="en-US" altLang="en-US" sz="4000" dirty="0">
                <a:solidFill>
                  <a:srgbClr val="00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ea typeface="+mj-ea"/>
                <a:cs typeface="Calibri" panose="020F0502020204030204" pitchFamily="34" charset="0"/>
              </a:rPr>
              <a:t>Matthew 15:24</a:t>
            </a:r>
          </a:p>
          <a:p>
            <a:pPr algn="just">
              <a:spcBef>
                <a:spcPts val="600"/>
              </a:spcBef>
              <a:spcAft>
                <a:spcPts val="600"/>
              </a:spcAft>
            </a:pPr>
            <a:r>
              <a:rPr lang="en-US" altLang="en-US" sz="3600" kern="0" dirty="0"/>
              <a:t>“</a:t>
            </a:r>
            <a:r>
              <a:rPr lang="en-US" sz="3600" dirty="0"/>
              <a:t>But He answered and said, ‘</a:t>
            </a:r>
            <a:r>
              <a:rPr lang="en-US" sz="3600" b="1" u="sng" dirty="0">
                <a:solidFill>
                  <a:srgbClr val="FFFFCC"/>
                </a:solidFill>
              </a:rPr>
              <a:t>I was sent only to the lost sheep of the house of Israel</a:t>
            </a:r>
            <a:r>
              <a:rPr lang="en-US" sz="3600" dirty="0"/>
              <a:t>.’”</a:t>
            </a:r>
            <a:endParaRPr lang="en-US" altLang="en-US" sz="3600" kern="0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D805BE-599F-3DB5-4368-DB4B5FDA5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6152" y="2133600"/>
            <a:ext cx="2139696" cy="274320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001786872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Title 1"/>
          <p:cNvSpPr>
            <a:spLocks noGrp="1"/>
          </p:cNvSpPr>
          <p:nvPr>
            <p:ph type="title" idx="4294967295"/>
          </p:nvPr>
        </p:nvSpPr>
        <p:spPr>
          <a:xfrm>
            <a:off x="2209800" y="2857500"/>
            <a:ext cx="7772400" cy="1143000"/>
          </a:xfrm>
        </p:spPr>
        <p:txBody>
          <a:bodyPr/>
          <a:lstStyle/>
          <a:p>
            <a:pPr algn="ctr"/>
            <a:r>
              <a:rPr lang="en-US" altLang="en-US" sz="60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</a:t>
            </a:r>
          </a:p>
        </p:txBody>
      </p:sp>
    </p:spTree>
    <p:extLst>
      <p:ext uri="{BB962C8B-B14F-4D97-AF65-F5344CB8AC3E}">
        <p14:creationId xmlns:p14="http://schemas.microsoft.com/office/powerpoint/2010/main" val="42466020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Chapter Summary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1676400"/>
            <a:ext cx="7788900" cy="3505200"/>
          </a:xfrm>
        </p:spPr>
        <p:txBody>
          <a:bodyPr/>
          <a:lstStyle/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Miraculous Healing (1-11)</a:t>
            </a:r>
          </a:p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Peter’s Second Sermon (12-26)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363DEA-3239-9A3C-4B72-C04F685E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38493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3267075" y="228600"/>
            <a:ext cx="5657850" cy="914400"/>
          </a:xfrm>
        </p:spPr>
        <p:txBody>
          <a:bodyPr/>
          <a:lstStyle/>
          <a:p>
            <a:pPr algn="ctr" eaLnBrk="1" hangingPunct="1">
              <a:lnSpc>
                <a:spcPct val="100000"/>
              </a:lnSpc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Acts 3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Chapter Summary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7" y="2057400"/>
            <a:ext cx="7788900" cy="2563739"/>
          </a:xfrm>
        </p:spPr>
        <p:txBody>
          <a:bodyPr/>
          <a:lstStyle/>
          <a:p>
            <a:pPr marL="571500" lvl="1" indent="-571500" eaLnBrk="1" hangingPunct="1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Miraculous Healing (1-11)</a:t>
            </a:r>
          </a:p>
          <a:p>
            <a:pPr marL="571500" lvl="1" indent="-571500">
              <a:lnSpc>
                <a:spcPct val="100000"/>
              </a:lnSpc>
              <a:spcBef>
                <a:spcPts val="0"/>
              </a:spcBef>
              <a:spcAft>
                <a:spcPts val="3600"/>
              </a:spcAft>
              <a:buClr>
                <a:srgbClr val="00FFFF"/>
              </a:buClr>
              <a:buSzPct val="100000"/>
              <a:buFont typeface="Wingdings" pitchFamily="2" charset="2"/>
              <a:buAutoNum type="roman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Peter’s Second Sermon (12-26)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6363DEA-3239-9A3C-4B72-C04F685E9C3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2496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6" y="2057400"/>
            <a:ext cx="7263384" cy="2563739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Israel’s Rejection of her Messiah (12-18)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Israel’s Responsibility (19-26)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009" y="228600"/>
            <a:ext cx="596798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457200" indent="-457200" algn="ctr" defTabSz="914400" eaLnBrk="1" hangingPunct="1">
              <a:lnSpc>
                <a:spcPct val="100000"/>
              </a:lnSpc>
              <a:buFont typeface="+mj-lt"/>
              <a:buAutoNum type="roman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Peter’s Second Sermon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3:12-26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B69562F-C065-70E6-66F6-612F2BF807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24678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71500" y="2057400"/>
            <a:ext cx="7429500" cy="25908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Israel’s Rejection of her Messiah (12-18)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Israel’s Responsibility (19-26)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009" y="228600"/>
            <a:ext cx="596798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457200" indent="-457200" algn="ctr" defTabSz="914400" eaLnBrk="1" hangingPunct="1">
              <a:lnSpc>
                <a:spcPct val="100000"/>
              </a:lnSpc>
              <a:buFont typeface="+mj-lt"/>
              <a:buAutoNum type="roman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Peter’s Second Sermon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3:12-26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BC748A6-C703-3B75-88F1-2D055BE2BE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9080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226" name="Rectangle 2"/>
          <p:cNvSpPr>
            <a:spLocks noGrp="1" noChangeArrowheads="1"/>
          </p:cNvSpPr>
          <p:nvPr>
            <p:ph type="title"/>
          </p:nvPr>
        </p:nvSpPr>
        <p:spPr>
          <a:xfrm>
            <a:off x="2738438" y="228600"/>
            <a:ext cx="6715125" cy="914400"/>
          </a:xfrm>
        </p:spPr>
        <p:txBody>
          <a:bodyPr/>
          <a:lstStyle/>
          <a:p>
            <a:pPr marL="457200" indent="-457200" algn="ctr" eaLnBrk="1" hangingPunct="1">
              <a:lnSpc>
                <a:spcPct val="100000"/>
              </a:lnSpc>
              <a:buClr>
                <a:srgbClr val="CC66FF"/>
              </a:buClr>
              <a:buFont typeface="+mj-lt"/>
              <a:buAutoNum type="alphaUcPeriod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Acts 3:12-18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Israel’s Rejection of Her Messiah</a:t>
            </a:r>
          </a:p>
        </p:txBody>
      </p:sp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62000" y="2057400"/>
            <a:ext cx="7086600" cy="3581400"/>
          </a:xfrm>
        </p:spPr>
        <p:txBody>
          <a:bodyPr/>
          <a:lstStyle/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Occasion (12)</a:t>
            </a:r>
          </a:p>
          <a:p>
            <a:pPr marL="457200" lvl="3" indent="-457200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Rejection (13-15)</a:t>
            </a:r>
          </a:p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Jesus Responsible for the Healing (16)</a:t>
            </a:r>
          </a:p>
          <a:p>
            <a:pPr marL="457200" lvl="3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2400"/>
              </a:spcAft>
              <a:buClr>
                <a:srgbClr val="00FF00"/>
              </a:buClr>
              <a:buFont typeface="+mj-lt"/>
              <a:buAutoNum type="arabi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Conclusion (17-18)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BFC5E4-6DFB-583A-DBDC-16520EF4B8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9336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7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85216" y="2133600"/>
            <a:ext cx="7263384" cy="2590800"/>
          </a:xfrm>
        </p:spPr>
        <p:txBody>
          <a:bodyPr/>
          <a:lstStyle/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Israel’s Rejection of her Messiah (12-18)</a:t>
            </a:r>
          </a:p>
          <a:p>
            <a:pPr marL="457200" lvl="1" indent="-457200" eaLnBrk="1" hangingPunct="1">
              <a:lnSpc>
                <a:spcPct val="100000"/>
              </a:lnSpc>
              <a:spcBef>
                <a:spcPts val="0"/>
              </a:spcBef>
              <a:spcAft>
                <a:spcPts val="3000"/>
              </a:spcAft>
              <a:buClr>
                <a:srgbClr val="CC66FF"/>
              </a:buClr>
              <a:buSzPct val="100000"/>
              <a:buFont typeface="+mj-lt"/>
              <a:buAutoNum type="alphaUcPeriod"/>
              <a:defRPr/>
            </a:pPr>
            <a:r>
              <a:rPr lang="en-US" sz="3200" b="1" u="sng" dirty="0">
                <a:solidFill>
                  <a:srgbClr val="FFFF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rPr>
              <a:t>Israel’s Responsibility (19-26)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762CC507-6E5B-BC55-F4FA-0BF8C83792A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12009" y="228600"/>
            <a:ext cx="5967983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pPr marL="457200" indent="-457200" algn="ctr" defTabSz="914400" eaLnBrk="1" hangingPunct="1">
              <a:lnSpc>
                <a:spcPct val="100000"/>
              </a:lnSpc>
              <a:buFont typeface="+mj-lt"/>
              <a:buAutoNum type="romanUcPeriod" startAt="2"/>
            </a:pPr>
            <a:r>
              <a:rPr lang="en-US" sz="3600" dirty="0">
                <a:solidFill>
                  <a:srgbClr val="00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Peter’s Second Sermon</a:t>
            </a:r>
            <a:b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Calibri" panose="020F0502020204030204" pitchFamily="34" charset="0"/>
              </a:rPr>
            </a:b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ea typeface="+mn-ea"/>
                <a:cs typeface="+mn-cs"/>
              </a:rPr>
              <a:t>Acts 3:12-26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73DC7C2-2DD2-4792-186C-19C70A0A4E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49184" y="2057400"/>
            <a:ext cx="3657600" cy="2563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39969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REVIOUS_ACTIVE_SLIDE" val="9665"/>
</p:tagLst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4255</TotalTime>
  <Words>1847</Words>
  <Application>Microsoft Office PowerPoint</Application>
  <PresentationFormat>Widescreen</PresentationFormat>
  <Paragraphs>173</Paragraphs>
  <Slides>43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43</vt:i4>
      </vt:variant>
    </vt:vector>
  </HeadingPairs>
  <TitlesOfParts>
    <vt:vector size="48" baseType="lpstr">
      <vt:lpstr>Arial</vt:lpstr>
      <vt:lpstr>Calibri</vt:lpstr>
      <vt:lpstr>Calibri Light</vt:lpstr>
      <vt:lpstr>Wingdings</vt:lpstr>
      <vt:lpstr>Office Theme</vt:lpstr>
      <vt:lpstr>PowerPoint Presentation</vt:lpstr>
      <vt:lpstr>Acts 3 Chapter Summary</vt:lpstr>
      <vt:lpstr>Acts 3 Chapter Summary</vt:lpstr>
      <vt:lpstr>PowerPoint Presentation</vt:lpstr>
      <vt:lpstr>Acts 3 Chapter Summary</vt:lpstr>
      <vt:lpstr>PowerPoint Presentation</vt:lpstr>
      <vt:lpstr>PowerPoint Presentation</vt:lpstr>
      <vt:lpstr>Acts 3:12-18 Israel’s Rejection of Her Messiah</vt:lpstr>
      <vt:lpstr>PowerPoint Presentation</vt:lpstr>
      <vt:lpstr>Acts 3:19-26 Israel’s Responsibility</vt:lpstr>
      <vt:lpstr>Acts 3:19b-21 Results of Repentance</vt:lpstr>
      <vt:lpstr>CHRIST’S THREE OFFICES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Acts 3:19-26 Israel’s Responsibility</vt:lpstr>
      <vt:lpstr>Acts 3:22-26 Present Fulfilled Prophecy</vt:lpstr>
      <vt:lpstr>PowerPoint Presentation</vt:lpstr>
      <vt:lpstr>Names for Jesus in Acts 3</vt:lpstr>
      <vt:lpstr>PowerPoint Presentation</vt:lpstr>
      <vt:lpstr>PowerPoint Presentation</vt:lpstr>
      <vt:lpstr>Six Parts of a Suzerain-Vassal Treaty in Deuteronomy</vt:lpstr>
      <vt:lpstr>Six Parts of a Suzerain-Vassal Treaty in Deuteronomy</vt:lpstr>
      <vt:lpstr>PowerPoint Presentation</vt:lpstr>
      <vt:lpstr>ISRAEL'S JUDGMENTS</vt:lpstr>
      <vt:lpstr>ISRAEL'S JUDGMENTS</vt:lpstr>
      <vt:lpstr>PowerPoint Presentation</vt:lpstr>
      <vt:lpstr>PowerPoint Presentation</vt:lpstr>
      <vt:lpstr>PowerPoint Presentation</vt:lpstr>
      <vt:lpstr>Purpose</vt:lpstr>
      <vt:lpstr>Message</vt:lpstr>
      <vt:lpstr>8 New Promises Genesis 12:1-3</vt:lpstr>
      <vt:lpstr>PowerPoint Presentation</vt:lpstr>
      <vt:lpstr>PowerPoint Presentation</vt:lpstr>
      <vt:lpstr>Names for Jesus in Acts 3</vt:lpstr>
      <vt:lpstr>Messengers of the Kingdom In Matthew</vt:lpstr>
      <vt:lpstr>PowerPoint Presentation</vt:lpstr>
      <vt:lpstr>PowerPoint Presentation</vt:lpstr>
      <vt:lpstr>Conclusion</vt:lpstr>
      <vt:lpstr>Acts 3 Chapter Summary</vt:lpstr>
    </vt:vector>
  </TitlesOfParts>
  <Company> 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024 Acts 3v21-26</dc:title>
  <dc:subject>ACTS</dc:subject>
  <dc:creator>A. Woods</dc:creator>
  <cp:lastModifiedBy>Jim McGowan</cp:lastModifiedBy>
  <cp:revision>499</cp:revision>
  <cp:lastPrinted>2023-05-24T13:38:05Z</cp:lastPrinted>
  <dcterms:created xsi:type="dcterms:W3CDTF">2009-01-10T23:45:31Z</dcterms:created>
  <dcterms:modified xsi:type="dcterms:W3CDTF">2023-05-24T16:38:07Z</dcterms:modified>
</cp:coreProperties>
</file>