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2094" r:id="rId2"/>
    <p:sldId id="9505" r:id="rId3"/>
    <p:sldId id="9806" r:id="rId4"/>
    <p:sldId id="9708" r:id="rId5"/>
    <p:sldId id="9951" r:id="rId6"/>
    <p:sldId id="9920" r:id="rId7"/>
    <p:sldId id="9952" r:id="rId8"/>
    <p:sldId id="9980" r:id="rId9"/>
    <p:sldId id="9981" r:id="rId10"/>
    <p:sldId id="9985" r:id="rId11"/>
    <p:sldId id="9986" r:id="rId12"/>
    <p:sldId id="9987" r:id="rId13"/>
    <p:sldId id="2901" r:id="rId14"/>
    <p:sldId id="9988" r:id="rId15"/>
    <p:sldId id="10004" r:id="rId16"/>
    <p:sldId id="9989" r:id="rId17"/>
    <p:sldId id="9982" r:id="rId18"/>
    <p:sldId id="2850" r:id="rId19"/>
    <p:sldId id="9983" r:id="rId20"/>
    <p:sldId id="9990" r:id="rId21"/>
    <p:sldId id="10002" r:id="rId22"/>
    <p:sldId id="10003" r:id="rId23"/>
    <p:sldId id="10005" r:id="rId24"/>
    <p:sldId id="9984" r:id="rId25"/>
    <p:sldId id="10000" r:id="rId26"/>
    <p:sldId id="10006" r:id="rId27"/>
    <p:sldId id="10001" r:id="rId28"/>
    <p:sldId id="9997" r:id="rId29"/>
    <p:sldId id="4437" r:id="rId30"/>
    <p:sldId id="9993" r:id="rId31"/>
    <p:sldId id="3538" r:id="rId32"/>
    <p:sldId id="4163" r:id="rId33"/>
    <p:sldId id="813" r:id="rId34"/>
    <p:sldId id="10007" r:id="rId35"/>
    <p:sldId id="10008" r:id="rId36"/>
    <p:sldId id="7655" r:id="rId37"/>
    <p:sldId id="9994" r:id="rId38"/>
    <p:sldId id="10009" r:id="rId39"/>
    <p:sldId id="7975" r:id="rId40"/>
  </p:sldIdLst>
  <p:sldSz cx="12192000" cy="6858000"/>
  <p:notesSz cx="7315200" cy="9601200"/>
  <p:custDataLst>
    <p:tags r:id="rId43"/>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715183-66DD-44B8-8F2C-94E4495D9EA0}" v="3" dt="2023-04-23T17:12:37.763"/>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08" autoAdjust="0"/>
    <p:restoredTop sz="95428" autoAdjust="0"/>
  </p:normalViewPr>
  <p:slideViewPr>
    <p:cSldViewPr>
      <p:cViewPr>
        <p:scale>
          <a:sx n="100" d="100"/>
          <a:sy n="100" d="100"/>
        </p:scale>
        <p:origin x="418"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634"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120 – 30v37-43 </a:t>
            </a:r>
          </a:p>
          <a:p>
            <a:pPr>
              <a:defRPr/>
            </a:pPr>
            <a:r>
              <a:rPr lang="en-US" sz="1600" dirty="0"/>
              <a:t>05-21-2023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5/20/2023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25</a:t>
            </a:fld>
            <a:endParaRPr lang="en-US" altLang="en-US" dirty="0"/>
          </a:p>
        </p:txBody>
      </p:sp>
    </p:spTree>
    <p:extLst>
      <p:ext uri="{BB962C8B-B14F-4D97-AF65-F5344CB8AC3E}">
        <p14:creationId xmlns:p14="http://schemas.microsoft.com/office/powerpoint/2010/main" val="3554457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27</a:t>
            </a:fld>
            <a:endParaRPr lang="en-US" altLang="en-US" dirty="0"/>
          </a:p>
        </p:txBody>
      </p:sp>
    </p:spTree>
    <p:extLst>
      <p:ext uri="{BB962C8B-B14F-4D97-AF65-F5344CB8AC3E}">
        <p14:creationId xmlns:p14="http://schemas.microsoft.com/office/powerpoint/2010/main" val="1686621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39</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30:37-39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Rods</a:t>
            </a:r>
          </a:p>
        </p:txBody>
      </p:sp>
      <p:sp>
        <p:nvSpPr>
          <p:cNvPr id="161795" name="Rectangle 3"/>
          <p:cNvSpPr>
            <a:spLocks noGrp="1" noChangeArrowheads="1"/>
          </p:cNvSpPr>
          <p:nvPr>
            <p:ph type="body" idx="1"/>
          </p:nvPr>
        </p:nvSpPr>
        <p:spPr>
          <a:xfrm>
            <a:off x="1295400" y="2057400"/>
            <a:ext cx="65532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Making (37)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Placing (38a)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Mating (38b-39a)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Product (39b)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27744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30:37-39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Rods</a:t>
            </a:r>
          </a:p>
        </p:txBody>
      </p:sp>
      <p:sp>
        <p:nvSpPr>
          <p:cNvPr id="161795" name="Rectangle 3"/>
          <p:cNvSpPr>
            <a:spLocks noGrp="1" noChangeArrowheads="1"/>
          </p:cNvSpPr>
          <p:nvPr>
            <p:ph type="body" idx="1"/>
          </p:nvPr>
        </p:nvSpPr>
        <p:spPr>
          <a:xfrm>
            <a:off x="1295400" y="2057400"/>
            <a:ext cx="6553200" cy="32766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Making (37)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Placing (38a)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Mating (38b-39a)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Product (39b)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50563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30:37-39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Rods</a:t>
            </a:r>
          </a:p>
        </p:txBody>
      </p:sp>
      <p:sp>
        <p:nvSpPr>
          <p:cNvPr id="161795" name="Rectangle 3"/>
          <p:cNvSpPr>
            <a:spLocks noGrp="1" noChangeArrowheads="1"/>
          </p:cNvSpPr>
          <p:nvPr>
            <p:ph type="body" idx="1"/>
          </p:nvPr>
        </p:nvSpPr>
        <p:spPr>
          <a:xfrm>
            <a:off x="1295400" y="2057400"/>
            <a:ext cx="6553200" cy="3124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Making (37)</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Placing (38a)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Mating (38b-39a)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Product (39b)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51328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143000"/>
            <a:ext cx="10972800" cy="3733800"/>
          </a:xfrm>
        </p:spPr>
        <p:txBody>
          <a:bodyPr/>
          <a:lstStyle/>
          <a:p>
            <a:pPr marL="0" indent="0" algn="just">
              <a:buNone/>
            </a:pPr>
            <a:r>
              <a:rPr lang="en-US" altLang="en-US" sz="2800"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Critics…raise questions about Jacob’s…knowledge of science. His actions in peeling white stripes in rods from trees of poplar, hazel, and chestnut (or, perhaps more likely, storax, almond, and plane trees), and placing them in the cattle watering troughs, have been attacked as showing his belief in the outmoded ideas of prenatal influence. The idea is that Jacob supposed, by making the animals look at striped rods at the time of conception, he could induce them to bring forth striped offspring. The doctrine of prenatal influence is, of course, believed by modern zoologists to be nothing but an old wives’ tale. It should not be overlooked, however, that Jacob was over ninety years old at this time, that he was a very intelligent and careful observer, and that he had spent most of his long life raising and studying cattle, sheep, and goats. He would have been most unlikely to have been taken in by a groundless superstition.</a:t>
            </a:r>
            <a:r>
              <a:rPr lang="en-US" altLang="en-US" sz="2800" dirty="0">
                <a:effectLst>
                  <a:outerShdw blurRad="38100" dist="38100" dir="2700000" algn="tl">
                    <a:srgbClr val="000000">
                      <a:alpha val="43137"/>
                    </a:srgbClr>
                  </a:outerShdw>
                </a:effectLst>
                <a:cs typeface="Calibri" panose="020F0502020204030204" pitchFamily="34" charset="0"/>
              </a:rPr>
              <a:t>”</a:t>
            </a:r>
            <a:endParaRPr lang="en-US" altLang="en-US" sz="28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4095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a:t>
            </a:r>
            <a:r>
              <a:rPr lang="en-US" altLang="en-US" sz="1800" dirty="0">
                <a:effectLst>
                  <a:outerShdw blurRad="38100" dist="38100" dir="2700000" algn="tl">
                    <a:srgbClr val="000000"/>
                  </a:outerShdw>
                </a:effectLst>
                <a:latin typeface="Calibri" panose="020F0502020204030204" pitchFamily="34" charset="0"/>
                <a:cs typeface="+mn-cs"/>
              </a:rPr>
              <a:t>475</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693" y="76200"/>
            <a:ext cx="709907"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0690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30:37-39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Rods</a:t>
            </a:r>
          </a:p>
        </p:txBody>
      </p:sp>
      <p:sp>
        <p:nvSpPr>
          <p:cNvPr id="161795" name="Rectangle 3"/>
          <p:cNvSpPr>
            <a:spLocks noGrp="1" noChangeArrowheads="1"/>
          </p:cNvSpPr>
          <p:nvPr>
            <p:ph type="body" idx="1"/>
          </p:nvPr>
        </p:nvSpPr>
        <p:spPr>
          <a:xfrm>
            <a:off x="1295400" y="2057400"/>
            <a:ext cx="6553200" cy="3124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Making (37)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Placing (38a)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Mating (38b-39a)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Product (39b)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48992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143000"/>
            <a:ext cx="10972800" cy="3733800"/>
          </a:xfrm>
        </p:spPr>
        <p:txBody>
          <a:bodyPr/>
          <a:lstStyle/>
          <a:p>
            <a:pPr marL="0" indent="0" algn="just">
              <a:buNone/>
            </a:pPr>
            <a:r>
              <a:rPr lang="en-US" altLang="en-US" sz="2700" dirty="0">
                <a:effectLst>
                  <a:outerShdw blurRad="38100" dist="38100" dir="2700000" algn="tl">
                    <a:srgbClr val="000000">
                      <a:alpha val="43137"/>
                    </a:srgbClr>
                  </a:outerShdw>
                </a:effectLst>
              </a:rPr>
              <a:t>“</a:t>
            </a:r>
            <a:r>
              <a:rPr lang="en-US" sz="2700" dirty="0">
                <a:effectLst>
                  <a:outerShdw blurRad="38100" dist="38100" dir="2700000" algn="tl">
                    <a:srgbClr val="000000">
                      <a:alpha val="43137"/>
                    </a:srgbClr>
                  </a:outerShdw>
                </a:effectLst>
              </a:rPr>
              <a:t>The mere sight of the striped rods may have served simply as an aphrodisiac to the cattle when they came to drink. This in fact seems indicated by verse 38, in which the word translated ‘conceive’ in the King James Version is actually </a:t>
            </a:r>
            <a:r>
              <a:rPr lang="en-US" sz="2750" dirty="0">
                <a:effectLst>
                  <a:outerShdw blurRad="38100" dist="38100" dir="2700000" algn="tl">
                    <a:srgbClr val="000000">
                      <a:alpha val="43137"/>
                    </a:srgbClr>
                  </a:outerShdw>
                </a:effectLst>
              </a:rPr>
              <a:t>the</a:t>
            </a:r>
            <a:r>
              <a:rPr lang="en-US" sz="2700" dirty="0">
                <a:effectLst>
                  <a:outerShdw blurRad="38100" dist="38100" dir="2700000" algn="tl">
                    <a:srgbClr val="000000">
                      <a:alpha val="43137"/>
                    </a:srgbClr>
                  </a:outerShdw>
                </a:effectLst>
              </a:rPr>
              <a:t> Hebrew </a:t>
            </a:r>
            <a:r>
              <a:rPr lang="en-US" sz="2700" i="1" dirty="0" err="1">
                <a:effectLst>
                  <a:outerShdw blurRad="38100" dist="38100" dir="2700000" algn="tl">
                    <a:srgbClr val="000000">
                      <a:alpha val="43137"/>
                    </a:srgbClr>
                  </a:outerShdw>
                </a:effectLst>
              </a:rPr>
              <a:t>yacham</a:t>
            </a:r>
            <a:r>
              <a:rPr lang="en-US" sz="2700" dirty="0">
                <a:effectLst>
                  <a:outerShdw blurRad="38100" dist="38100" dir="2700000" algn="tl">
                    <a:srgbClr val="000000">
                      <a:alpha val="43137"/>
                    </a:srgbClr>
                  </a:outerShdw>
                </a:effectLst>
              </a:rPr>
              <a:t>, meaning ‘to be hot.’…In some way not understood (but apparently confirmed by many practical animal raisers since), the sight of white-streaked rods seems to stimulate these animals to sexual activity. All things considered, it seems most likely that this is what Jacob had in mind. He wanted to speed up the reproduction process and to induce the animals to have as many offspring as possible in the shortest time possible. This would presumably benefit Laban even more than himself since most of the animals should be of the normal type; but statistically, he knew that a certain proportion would be spotted. The more animals born, the sooner there would be some with the characteristics he was looking for.</a:t>
            </a:r>
            <a:r>
              <a:rPr lang="en-US" altLang="en-US" sz="2700" dirty="0">
                <a:effectLst>
                  <a:outerShdw blurRad="38100" dist="38100" dir="2700000" algn="tl">
                    <a:srgbClr val="000000">
                      <a:alpha val="43137"/>
                    </a:srgbClr>
                  </a:outerShdw>
                </a:effectLst>
                <a:cs typeface="Calibri" panose="020F0502020204030204" pitchFamily="34" charset="0"/>
              </a:rPr>
              <a:t>”</a:t>
            </a:r>
            <a:endParaRPr lang="en-US" altLang="en-US" sz="27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4095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a:t>
            </a:r>
            <a:r>
              <a:rPr lang="en-US" altLang="en-US" sz="1800" dirty="0">
                <a:effectLst>
                  <a:outerShdw blurRad="38100" dist="38100" dir="2700000" algn="tl">
                    <a:srgbClr val="000000"/>
                  </a:outerShdw>
                </a:effectLst>
                <a:latin typeface="Calibri" panose="020F0502020204030204" pitchFamily="34" charset="0"/>
                <a:cs typeface="+mn-cs"/>
              </a:rPr>
              <a:t>475</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693" y="76200"/>
            <a:ext cx="709907"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43622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30:37-39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Rods</a:t>
            </a:r>
          </a:p>
        </p:txBody>
      </p:sp>
      <p:sp>
        <p:nvSpPr>
          <p:cNvPr id="161795" name="Rectangle 3"/>
          <p:cNvSpPr>
            <a:spLocks noGrp="1" noChangeArrowheads="1"/>
          </p:cNvSpPr>
          <p:nvPr>
            <p:ph type="body" idx="1"/>
          </p:nvPr>
        </p:nvSpPr>
        <p:spPr>
          <a:xfrm>
            <a:off x="1295400" y="2057400"/>
            <a:ext cx="65532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Making (37)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Placing (38a)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Mating (38b-39a)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Product (39b)</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28134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295400" y="2057400"/>
            <a:ext cx="6477000" cy="33528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rods (37-39)</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separation (40)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dealings (41-42)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wealth (43)</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30:37-43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Enrichment</a:t>
            </a:r>
          </a:p>
        </p:txBody>
      </p:sp>
      <p:pic>
        <p:nvPicPr>
          <p:cNvPr id="3" name="Picture 2">
            <a:extLst>
              <a:ext uri="{FF2B5EF4-FFF2-40B4-BE49-F238E27FC236}">
                <a16:creationId xmlns:a16="http://schemas.microsoft.com/office/drawing/2014/main" id="{B94E9CC0-0FA8-E58C-FCA7-CFD9156741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58992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42968116"/>
              </p:ext>
            </p:extLst>
          </p:nvPr>
        </p:nvGraphicFramePr>
        <p:xfrm>
          <a:off x="609600" y="394891"/>
          <a:ext cx="10972800" cy="6068219"/>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517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37744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nchor="ctr"/>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94830">
                <a:tc>
                  <a:txBody>
                    <a:bodyPr/>
                    <a:lstStyle/>
                    <a:p>
                      <a:pPr algn="l"/>
                      <a:r>
                        <a:rPr lang="en-US" sz="1800" b="1" dirty="0">
                          <a:latin typeface="Calibri" panose="020F0502020204030204" pitchFamily="34" charset="0"/>
                        </a:rPr>
                        <a:t>NAME</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SHEEP AND GOAT</a:t>
                      </a:r>
                    </a:p>
                  </a:txBody>
                  <a:tcPr marT="45717" marB="45717" anchor="ctr">
                    <a:solidFill>
                      <a:schemeClr val="tx2">
                        <a:lumMod val="20000"/>
                        <a:lumOff val="80000"/>
                      </a:schemeClr>
                    </a:solidFill>
                  </a:tcPr>
                </a:tc>
                <a:tc>
                  <a:txBody>
                    <a:bodyPr/>
                    <a:lstStyle/>
                    <a:p>
                      <a:pPr algn="ctr"/>
                      <a:r>
                        <a:rPr lang="en-US" sz="1800" b="1" dirty="0">
                          <a:latin typeface="Calibri" panose="020F0502020204030204" pitchFamily="34" charset="0"/>
                        </a:rPr>
                        <a:t>JUDGMENT OF THE JEWS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371120">
                <a:tc>
                  <a:txBody>
                    <a:bodyPr/>
                    <a:lstStyle/>
                    <a:p>
                      <a:r>
                        <a:rPr lang="en-US" sz="1800" b="1" dirty="0">
                          <a:latin typeface="Calibri" panose="020F0502020204030204" pitchFamily="34" charset="0"/>
                        </a:rPr>
                        <a:t>SCRIPTURE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Matt 25:31-46</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Ezek 20:33-44</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649461">
                <a:tc>
                  <a:txBody>
                    <a:bodyPr/>
                    <a:lstStyle/>
                    <a:p>
                      <a:r>
                        <a:rPr lang="en-US" sz="1800" b="1" dirty="0">
                          <a:latin typeface="Calibri" panose="020F0502020204030204" pitchFamily="34" charset="0"/>
                        </a:rPr>
                        <a:t>PLACE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Earth, Jerusalem</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Earth, wilderness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927801">
                <a:tc>
                  <a:txBody>
                    <a:bodyPr/>
                    <a:lstStyle/>
                    <a:p>
                      <a:r>
                        <a:rPr lang="en-US" sz="1800" b="1" dirty="0">
                          <a:latin typeface="Calibri" panose="020F0502020204030204" pitchFamily="34" charset="0"/>
                        </a:rPr>
                        <a:t>AUDIENCE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Gentile Tribulation survivors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Jewish Tribulation survivors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649461">
                <a:tc>
                  <a:txBody>
                    <a:bodyPr/>
                    <a:lstStyle/>
                    <a:p>
                      <a:r>
                        <a:rPr lang="en-US" sz="1800" b="1" dirty="0">
                          <a:latin typeface="Calibri" panose="020F0502020204030204" pitchFamily="34" charset="0"/>
                        </a:rPr>
                        <a:t>WHEN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Tribulation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After Tribulation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927801">
                <a:tc>
                  <a:txBody>
                    <a:bodyPr/>
                    <a:lstStyle/>
                    <a:p>
                      <a:r>
                        <a:rPr lang="en-US" sz="1800" b="1" dirty="0">
                          <a:latin typeface="Calibri" panose="020F0502020204030204" pitchFamily="34" charset="0"/>
                        </a:rPr>
                        <a:t>PURPOSE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Saved Gentiles enter kingdom</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Saved Jews enter kingdom</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927801">
                <a:tc>
                  <a:txBody>
                    <a:bodyPr/>
                    <a:lstStyle/>
                    <a:p>
                      <a:r>
                        <a:rPr lang="en-US" sz="1800" b="1" dirty="0">
                          <a:latin typeface="Calibri" panose="020F0502020204030204" pitchFamily="34" charset="0"/>
                        </a:rPr>
                        <a:t>EVALUATION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Treatment of Christ’s brethren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Passing under shepherd’s rod</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016499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295400" y="2057400"/>
            <a:ext cx="6477000" cy="33528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rods (37-39)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separation (40)</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dealings (41-42)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wealth (43)</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30:37-43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Enrichment</a:t>
            </a:r>
          </a:p>
        </p:txBody>
      </p:sp>
      <p:pic>
        <p:nvPicPr>
          <p:cNvPr id="3" name="Picture 2">
            <a:extLst>
              <a:ext uri="{FF2B5EF4-FFF2-40B4-BE49-F238E27FC236}">
                <a16:creationId xmlns:a16="http://schemas.microsoft.com/office/drawing/2014/main" id="{595C67DD-13BB-EA6D-861D-DA3D6D73B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57278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30:41-42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Dealings</a:t>
            </a:r>
          </a:p>
        </p:txBody>
      </p:sp>
      <p:sp>
        <p:nvSpPr>
          <p:cNvPr id="161795" name="Rectangle 3"/>
          <p:cNvSpPr>
            <a:spLocks noGrp="1" noChangeArrowheads="1"/>
          </p:cNvSpPr>
          <p:nvPr>
            <p:ph type="body" idx="1"/>
          </p:nvPr>
        </p:nvSpPr>
        <p:spPr>
          <a:xfrm>
            <a:off x="1295400" y="2057400"/>
            <a:ext cx="65532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With the strong (41)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With the weak (42)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52682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30:41-42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Dealings</a:t>
            </a:r>
          </a:p>
        </p:txBody>
      </p:sp>
      <p:sp>
        <p:nvSpPr>
          <p:cNvPr id="161795" name="Rectangle 3"/>
          <p:cNvSpPr>
            <a:spLocks noGrp="1" noChangeArrowheads="1"/>
          </p:cNvSpPr>
          <p:nvPr>
            <p:ph type="body" idx="1"/>
          </p:nvPr>
        </p:nvSpPr>
        <p:spPr>
          <a:xfrm>
            <a:off x="1295400" y="2057400"/>
            <a:ext cx="65532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With the strong (41)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With the weak (42)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61429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30:41-42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Dealings</a:t>
            </a:r>
          </a:p>
        </p:txBody>
      </p:sp>
      <p:sp>
        <p:nvSpPr>
          <p:cNvPr id="161795" name="Rectangle 3"/>
          <p:cNvSpPr>
            <a:spLocks noGrp="1" noChangeArrowheads="1"/>
          </p:cNvSpPr>
          <p:nvPr>
            <p:ph type="body" idx="1"/>
          </p:nvPr>
        </p:nvSpPr>
        <p:spPr>
          <a:xfrm>
            <a:off x="1295400" y="2057400"/>
            <a:ext cx="65532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With the strong (41)</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With the weak (42)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87658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143000"/>
            <a:ext cx="10972800" cy="5181600"/>
          </a:xfrm>
        </p:spPr>
        <p:txBody>
          <a:bodyPr/>
          <a:lstStyle/>
          <a:p>
            <a:pPr marL="0" indent="0" algn="just">
              <a:buNone/>
            </a:pPr>
            <a:r>
              <a:rPr lang="en-US" altLang="en-US" sz="2900" dirty="0">
                <a:effectLst>
                  <a:outerShdw blurRad="38100" dist="38100" dir="2700000" algn="tl">
                    <a:srgbClr val="000000">
                      <a:alpha val="43137"/>
                    </a:srgbClr>
                  </a:outerShdw>
                </a:effectLst>
              </a:rPr>
              <a:t>“</a:t>
            </a:r>
            <a:r>
              <a:rPr lang="en-US" sz="2900" dirty="0">
                <a:effectLst>
                  <a:outerShdw blurRad="38100" dist="38100" dir="2700000" algn="tl">
                    <a:srgbClr val="000000">
                      <a:alpha val="43137"/>
                    </a:srgbClr>
                  </a:outerShdw>
                </a:effectLst>
              </a:rPr>
              <a:t>A further measure was taken by Jacob to ensure that the flocks so produced would be composed of strong animals. He divided the flocks into two shifts, composed of stronger and weaker animals, respectively. He used the rods in the troughs when the stronger animals drank, but not when the weaker ones came there. Thus the stronger animals were stimulated to mate, and the others were not….It would ensure that, statistically at least, most of the newborn lambs and kids, whether solid color or spotted, would be sturdy and healthy. However, there continued to be produced an abnormally large proportion of spotted and speckled young. This meant that a greater and greater percentage of the animals in Jacob’s flock were strong animals, and an increasing percentage in Laban’s were weaker animals.</a:t>
            </a:r>
            <a:r>
              <a:rPr lang="en-US" altLang="en-US" sz="2900" dirty="0">
                <a:effectLst>
                  <a:outerShdw blurRad="38100" dist="38100" dir="2700000" algn="tl">
                    <a:srgbClr val="000000">
                      <a:alpha val="43137"/>
                    </a:srgbClr>
                  </a:outerShdw>
                </a:effectLst>
                <a:cs typeface="Calibri" panose="020F0502020204030204" pitchFamily="34" charset="0"/>
              </a:rPr>
              <a:t>”</a:t>
            </a: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4095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a:t>
            </a:r>
            <a:r>
              <a:rPr lang="en-US" altLang="en-US" sz="1800" dirty="0">
                <a:effectLst>
                  <a:outerShdw blurRad="38100" dist="38100" dir="2700000" algn="tl">
                    <a:srgbClr val="000000"/>
                  </a:outerShdw>
                </a:effectLst>
                <a:latin typeface="Calibri" panose="020F0502020204030204" pitchFamily="34" charset="0"/>
                <a:cs typeface="+mn-cs"/>
              </a:rPr>
              <a:t>477</a:t>
            </a:r>
          </a:p>
        </p:txBody>
      </p:sp>
      <p:pic>
        <p:nvPicPr>
          <p:cNvPr id="2" name="Picture 2" descr="Genesis Record: Morris, Henry M.: 9780801072826: Amazon.com: Books">
            <a:extLst>
              <a:ext uri="{FF2B5EF4-FFF2-40B4-BE49-F238E27FC236}">
                <a16:creationId xmlns:a16="http://schemas.microsoft.com/office/drawing/2014/main" id="{876F0A66-4DED-0885-212A-DAC92E48A2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693" y="76200"/>
            <a:ext cx="709907"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149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295400" y="2057400"/>
            <a:ext cx="6477000" cy="30861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rods (37-39)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separation (40)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dealings (41-42)</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wealth (43)</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30:37-43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Enrichment</a:t>
            </a:r>
          </a:p>
        </p:txBody>
      </p:sp>
      <p:pic>
        <p:nvPicPr>
          <p:cNvPr id="3" name="Picture 2">
            <a:extLst>
              <a:ext uri="{FF2B5EF4-FFF2-40B4-BE49-F238E27FC236}">
                <a16:creationId xmlns:a16="http://schemas.microsoft.com/office/drawing/2014/main" id="{B818756C-8673-73DF-7E53-30A1695E10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96710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295400"/>
            <a:ext cx="10972800" cy="50292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Genesis 30:43 summarizes Jacob’s wealth: </a:t>
            </a:r>
            <a:r>
              <a:rPr lang="en-US" i="1" dirty="0">
                <a:effectLst>
                  <a:outerShdw blurRad="38100" dist="38100" dir="2700000" algn="tl">
                    <a:srgbClr val="000000">
                      <a:alpha val="43137"/>
                    </a:srgbClr>
                  </a:outerShdw>
                </a:effectLst>
              </a:rPr>
              <a:t>And the man increased exceedingly</a:t>
            </a:r>
            <a:r>
              <a:rPr lang="en-US" dirty="0">
                <a:effectLst>
                  <a:outerShdw blurRad="38100" dist="38100" dir="2700000" algn="tl">
                    <a:srgbClr val="000000">
                      <a:alpha val="43137"/>
                    </a:srgbClr>
                  </a:outerShdw>
                </a:effectLst>
              </a:rPr>
              <a:t>. Again, the word used means an explosion of increase; what was true of Laban’s flock was now true of Jacob’s flock. The word exceeding is actually two Hebrew words that are the same word, </a:t>
            </a:r>
            <a:r>
              <a:rPr lang="en-US" dirty="0" err="1">
                <a:effectLst>
                  <a:outerShdw blurRad="38100" dist="38100" dir="2700000" algn="tl">
                    <a:srgbClr val="000000">
                      <a:alpha val="43137"/>
                    </a:srgbClr>
                  </a:outerShdw>
                </a:effectLst>
              </a:rPr>
              <a:t>meod</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meod</a:t>
            </a:r>
            <a:r>
              <a:rPr lang="en-US" dirty="0">
                <a:effectLst>
                  <a:outerShdw blurRad="38100" dist="38100" dir="2700000" algn="tl">
                    <a:srgbClr val="000000">
                      <a:alpha val="43137"/>
                    </a:srgbClr>
                  </a:outerShdw>
                </a:effectLst>
              </a:rPr>
              <a:t>, meaning ‘very, very.’ This was an ‘explosion of increase very, very.’ It specifies a massive amount of wealth, namely consisting of: </a:t>
            </a:r>
            <a:r>
              <a:rPr lang="en-US" i="1" dirty="0">
                <a:effectLst>
                  <a:outerShdw blurRad="38100" dist="38100" dir="2700000" algn="tl">
                    <a:srgbClr val="000000">
                      <a:alpha val="43137"/>
                    </a:srgbClr>
                  </a:outerShdw>
                </a:effectLst>
              </a:rPr>
              <a:t>large flocks, and maid-servants, and men-servants, and camels and asses</a:t>
            </a:r>
            <a:r>
              <a:rPr lang="en-US" dirty="0">
                <a:effectLst>
                  <a:outerShdw blurRad="38100" dist="38100" dir="2700000" algn="tl">
                    <a:srgbClr val="000000">
                      <a:alpha val="43137"/>
                    </a:srgbClr>
                  </a:outerShdw>
                </a:effectLst>
              </a:rPr>
              <a:t>. All this in six year’s time, and so indeed he became very wealthy and financially stable.”</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459</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4610071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122218"/>
            <a:ext cx="10972800" cy="3733800"/>
          </a:xfrm>
        </p:spPr>
        <p:txBody>
          <a:bodyPr/>
          <a:lstStyle/>
          <a:p>
            <a:pPr marL="0" indent="0" algn="just">
              <a:buNone/>
            </a:pPr>
            <a:r>
              <a:rPr lang="en-US" altLang="en-US" sz="2900" dirty="0">
                <a:effectLst>
                  <a:outerShdw blurRad="38100" dist="38100" dir="2700000" algn="tl">
                    <a:srgbClr val="000000">
                      <a:alpha val="43137"/>
                    </a:srgbClr>
                  </a:outerShdw>
                </a:effectLst>
              </a:rPr>
              <a:t>“</a:t>
            </a:r>
            <a:r>
              <a:rPr lang="en-US" sz="2900" dirty="0">
                <a:effectLst>
                  <a:outerShdw blurRad="38100" dist="38100" dir="2700000" algn="tl">
                    <a:srgbClr val="000000">
                      <a:alpha val="43137"/>
                    </a:srgbClr>
                  </a:outerShdw>
                </a:effectLst>
              </a:rPr>
              <a:t>It was not until later that Jacob came to understand the providential intervention that caused the unusual percentage of streaked and spotted animals to be born (see Genesis 32:10). In the meantime, within the space of only a few years—perhaps four or five—Jacob’s flock had grown so large, and he had prospered from it so greatly, that he had to employ many servants, both male and female, and had purchased many camels and asses. He had quickly become a very prosperous rancher. He had done so, not by any dishonest manipulation of his own, but by means of sound practices of animal breeding which, by all normal standards, should have been of even greater benefit to Laban than to himself. </a:t>
            </a:r>
            <a:r>
              <a:rPr lang="en-US" sz="2900" b="1" u="sng" dirty="0">
                <a:solidFill>
                  <a:srgbClr val="FFFFCC"/>
                </a:solidFill>
                <a:effectLst>
                  <a:outerShdw blurRad="38100" dist="38100" dir="2700000" algn="tl">
                    <a:srgbClr val="000000">
                      <a:alpha val="43137"/>
                    </a:srgbClr>
                  </a:outerShdw>
                </a:effectLst>
              </a:rPr>
              <a:t>The God of his fathers, however, had intervened in a marvelous and mysterious way</a:t>
            </a:r>
            <a:r>
              <a:rPr lang="en-US" sz="2900" dirty="0">
                <a:effectLst>
                  <a:outerShdw blurRad="38100" dist="38100" dir="2700000" algn="tl">
                    <a:srgbClr val="000000">
                      <a:alpha val="43137"/>
                    </a:srgbClr>
                  </a:outerShdw>
                </a:effectLst>
              </a:rPr>
              <a:t>.</a:t>
            </a:r>
            <a:r>
              <a:rPr lang="en-US" altLang="en-US" sz="2900" dirty="0">
                <a:effectLst>
                  <a:outerShdw blurRad="38100" dist="38100" dir="2700000" algn="tl">
                    <a:srgbClr val="000000">
                      <a:alpha val="43137"/>
                    </a:srgbClr>
                  </a:outerShdw>
                </a:effectLst>
                <a:cs typeface="Calibri" panose="020F0502020204030204" pitchFamily="34" charset="0"/>
              </a:rPr>
              <a:t>”</a:t>
            </a: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4095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a:t>
            </a:r>
            <a:r>
              <a:rPr lang="en-US" altLang="en-US" sz="1800" dirty="0">
                <a:effectLst>
                  <a:outerShdw blurRad="38100" dist="38100" dir="2700000" algn="tl">
                    <a:srgbClr val="000000"/>
                  </a:outerShdw>
                </a:effectLst>
                <a:latin typeface="Calibri" panose="020F0502020204030204" pitchFamily="34" charset="0"/>
                <a:cs typeface="+mn-cs"/>
              </a:rPr>
              <a:t>477</a:t>
            </a:r>
          </a:p>
        </p:txBody>
      </p:sp>
      <p:pic>
        <p:nvPicPr>
          <p:cNvPr id="3" name="Picture 2" descr="Genesis Record: Morris, Henry M.: 9780801072826: Amazon.com: Books">
            <a:extLst>
              <a:ext uri="{FF2B5EF4-FFF2-40B4-BE49-F238E27FC236}">
                <a16:creationId xmlns:a16="http://schemas.microsoft.com/office/drawing/2014/main" id="{BAE33234-4808-F8E8-0F5A-526ED37A015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693" y="76200"/>
            <a:ext cx="709907"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89702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295400"/>
            <a:ext cx="10972800" cy="38100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These were superstitious practices. Jacob initially resorted to superstition and had accepted a popular theory in those days of prenatal influence that said a vivid sight during conception or pregnancy would leave its mark on the embryo. That was what Jacob believed, and that is what he practiced here. What he eventually learned, according to 31:10–13, was that it was not the rods that produced it. Rather, </a:t>
            </a:r>
            <a:r>
              <a:rPr lang="en-US" b="1" u="sng" dirty="0">
                <a:solidFill>
                  <a:srgbClr val="FFFFCC"/>
                </a:solidFill>
                <a:effectLst>
                  <a:outerShdw blurRad="38100" dist="38100" dir="2700000" algn="tl">
                    <a:srgbClr val="000000">
                      <a:alpha val="43137"/>
                    </a:srgbClr>
                  </a:outerShdw>
                </a:effectLst>
              </a:rPr>
              <a:t>it was God working a miracle</a:t>
            </a:r>
            <a:r>
              <a:rPr lang="en-US"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459-60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80055780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8 New Promises</a:t>
            </a:r>
            <a:br>
              <a:rPr lang="en-US" sz="3600" dirty="0">
                <a:effectLst>
                  <a:outerShdw blurRad="38100" dist="38100" dir="2700000" algn="tl">
                    <a:srgbClr val="000000">
                      <a:alpha val="43137"/>
                    </a:srgbClr>
                  </a:outerShdw>
                </a:effectLst>
              </a:rPr>
            </a:br>
            <a:r>
              <a:rPr lang="en-US" sz="2400" dirty="0">
                <a:solidFill>
                  <a:schemeClr val="tx1"/>
                </a:solidFill>
                <a:effectLst>
                  <a:outerShdw blurRad="38100" dist="38100" dir="2700000" algn="tl">
                    <a:srgbClr val="000000">
                      <a:alpha val="43137"/>
                    </a:srgbClr>
                  </a:outerShdw>
                </a:effectLst>
              </a:rPr>
              <a:t>Genesis 12:1-3</a:t>
            </a:r>
            <a:endParaRPr lang="en-US" sz="3200" dirty="0">
              <a:solidFill>
                <a:schemeClr val="tx1"/>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Land (Gen. 12:1b)</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Great nation (Gen. 12:2a)</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Great name (Gen. 12:2c)</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Blessing to others (Gen. 12:2d)</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Blessing to blessers (Gen. 12:3a)</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Cursing to cursers (Gen. 12:3b)</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44490264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371600"/>
          </a:xfrm>
        </p:spPr>
        <p:txBody>
          <a:bodyPr/>
          <a:lstStyle/>
          <a:p>
            <a:pPr algn="ctr"/>
            <a:r>
              <a:rPr lang="en-US" sz="3600" dirty="0">
                <a:effectLst>
                  <a:outerShdw blurRad="38100" dist="38100" dir="2700000" algn="tl">
                    <a:srgbClr val="000000">
                      <a:alpha val="43137"/>
                    </a:srgbClr>
                  </a:outerShdw>
                </a:effectLst>
              </a:rPr>
              <a:t>Evidence of Abrahamic Covenant’s Unconditional Nature</a:t>
            </a:r>
          </a:p>
        </p:txBody>
      </p:sp>
      <p:sp>
        <p:nvSpPr>
          <p:cNvPr id="34819" name="Rectangle 3"/>
          <p:cNvSpPr>
            <a:spLocks noGrp="1" noChangeArrowheads="1"/>
          </p:cNvSpPr>
          <p:nvPr>
            <p:ph type="body" idx="1"/>
          </p:nvPr>
        </p:nvSpPr>
        <p:spPr>
          <a:xfrm>
            <a:off x="609600" y="1600200"/>
            <a:ext cx="11201400" cy="3810001"/>
          </a:xfrm>
        </p:spPr>
        <p:txBody>
          <a:bodyPr/>
          <a:lstStyle/>
          <a:p>
            <a:pPr marL="457200" indent="-457200">
              <a:spcBef>
                <a:spcPts val="0"/>
              </a:spcBef>
              <a:spcAft>
                <a:spcPts val="1800"/>
              </a:spcAft>
              <a:defRPr/>
            </a:pPr>
            <a:r>
              <a:rPr lang="en-US" dirty="0">
                <a:effectLst>
                  <a:outerShdw blurRad="38100" dist="38100" dir="2700000" algn="tl">
                    <a:srgbClr val="000000">
                      <a:alpha val="43137"/>
                    </a:srgbClr>
                  </a:outerShdw>
                </a:effectLst>
              </a:rPr>
              <a:t>ANE covenant ratification ceremony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Lack of stated conditions for Israel’s obedience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eternality (Gen 17:7, 13, 19; Ps. 90:2)</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immutability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6:13-18; Mal. 3:6)</a:t>
            </a:r>
          </a:p>
          <a:p>
            <a:pPr marL="457200" indent="-457200">
              <a:spcBef>
                <a:spcPts val="0"/>
              </a:spcBef>
              <a:spcAft>
                <a:spcPts val="1800"/>
              </a:spcAft>
              <a:defRPr/>
            </a:pPr>
            <a:r>
              <a:rPr lang="en-US" dirty="0">
                <a:effectLst>
                  <a:outerShdw blurRad="38100" dist="38100" dir="2700000" algn="tl">
                    <a:srgbClr val="000000">
                      <a:alpha val="43137"/>
                    </a:srgbClr>
                  </a:outerShdw>
                </a:effectLst>
              </a:rPr>
              <a:t>Trans-generational reaffirmation despite perpetual national disobedience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31:35-37)</a:t>
            </a:r>
          </a:p>
        </p:txBody>
      </p:sp>
      <p:sp>
        <p:nvSpPr>
          <p:cNvPr id="30724" name="Text Box 4"/>
          <p:cNvSpPr txBox="1">
            <a:spLocks noChangeArrowheads="1"/>
          </p:cNvSpPr>
          <p:nvPr/>
        </p:nvSpPr>
        <p:spPr bwMode="auto">
          <a:xfrm>
            <a:off x="3314700" y="6248401"/>
            <a:ext cx="5562600" cy="461665"/>
          </a:xfrm>
          <a:prstGeom prst="rect">
            <a:avLst/>
          </a:prstGeom>
          <a:noFill/>
          <a:ln w="9525">
            <a:noFill/>
            <a:miter lim="800000"/>
            <a:headEnd/>
            <a:tailEnd/>
          </a:ln>
        </p:spPr>
        <p:txBody>
          <a:bodyPr wrap="square">
            <a:spAutoFit/>
          </a:bodyPr>
          <a:lstStyle/>
          <a:p>
            <a:pPr algn="ctr">
              <a:spcBef>
                <a:spcPct val="50000"/>
              </a:spcBef>
            </a:pPr>
            <a:r>
              <a:rPr lang="en-US">
                <a:effectLst>
                  <a:outerShdw blurRad="38100" dist="38100" dir="2700000" algn="tl">
                    <a:srgbClr val="000000">
                      <a:alpha val="43137"/>
                    </a:srgbClr>
                  </a:outerShdw>
                </a:effectLst>
                <a:latin typeface="Calibri" panose="020F0502020204030204" pitchFamily="34" charset="0"/>
              </a:rPr>
              <a:t>Walvoord, </a:t>
            </a:r>
            <a:r>
              <a:rPr lang="en-US" i="1">
                <a:effectLst>
                  <a:outerShdw blurRad="38100" dist="38100" dir="2700000" algn="tl">
                    <a:srgbClr val="000000">
                      <a:alpha val="43137"/>
                    </a:srgbClr>
                  </a:outerShdw>
                </a:effectLst>
                <a:latin typeface="Calibri" panose="020F0502020204030204" pitchFamily="34" charset="0"/>
              </a:rPr>
              <a:t>The Millennial Kingdom</a:t>
            </a:r>
            <a:r>
              <a:rPr lang="en-US">
                <a:effectLst>
                  <a:outerShdw blurRad="38100" dist="38100" dir="2700000" algn="tl">
                    <a:srgbClr val="000000">
                      <a:alpha val="43137"/>
                    </a:srgbClr>
                  </a:outerShdw>
                </a:effectLst>
                <a:latin typeface="Calibri" panose="020F0502020204030204" pitchFamily="34" charset="0"/>
              </a:rPr>
              <a:t>, 149-52</a:t>
            </a:r>
            <a:endParaRPr lang="en-US"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06680"/>
            <a:ext cx="766764" cy="914400"/>
          </a:xfrm>
          <a:prstGeom prst="rect">
            <a:avLst/>
          </a:prstGeom>
          <a:noFill/>
          <a:ln w="9525">
            <a:noFill/>
            <a:miter lim="800000"/>
            <a:headEnd/>
            <a:tailEnd/>
          </a:ln>
        </p:spPr>
      </p:pic>
    </p:spTree>
    <p:extLst>
      <p:ext uri="{BB962C8B-B14F-4D97-AF65-F5344CB8AC3E}">
        <p14:creationId xmlns:p14="http://schemas.microsoft.com/office/powerpoint/2010/main" val="7269639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195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1964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12191999" cy="6858000"/>
          </a:xfrm>
          <a:prstGeom prst="rect">
            <a:avLst/>
          </a:prstGeom>
        </p:spPr>
      </p:pic>
      <p:sp>
        <p:nvSpPr>
          <p:cNvPr id="134147" name="Rectangle 1"/>
          <p:cNvSpPr>
            <a:spLocks noChangeArrowheads="1"/>
          </p:cNvSpPr>
          <p:nvPr/>
        </p:nvSpPr>
        <p:spPr bwMode="auto">
          <a:xfrm>
            <a:off x="600075" y="0"/>
            <a:ext cx="10982325" cy="2600712"/>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1:3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3344" y="2971800"/>
            <a:ext cx="2745312" cy="1828800"/>
          </a:xfrm>
          <a:prstGeom prst="rect">
            <a:avLst/>
          </a:prstGeom>
        </p:spPr>
      </p:pic>
    </p:spTree>
    <p:extLst>
      <p:ext uri="{BB962C8B-B14F-4D97-AF65-F5344CB8AC3E}">
        <p14:creationId xmlns:p14="http://schemas.microsoft.com/office/powerpoint/2010/main" val="932173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4419600" y="3581400"/>
            <a:ext cx="1066800" cy="6858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D3EE0A-9A95-4956-A923-AA1FC9C0148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are rich</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those who say they are Jews and are not,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1703" y="2819400"/>
            <a:ext cx="3448594" cy="2011680"/>
          </a:xfrm>
          <a:prstGeom prst="rect">
            <a:avLst/>
          </a:prstGeom>
        </p:spPr>
      </p:pic>
    </p:spTree>
    <p:extLst>
      <p:ext uri="{BB962C8B-B14F-4D97-AF65-F5344CB8AC3E}">
        <p14:creationId xmlns:p14="http://schemas.microsoft.com/office/powerpoint/2010/main" val="16231851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6629400" y="4191000"/>
            <a:ext cx="1371600" cy="6858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393656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D3EE0A-9A95-4956-A923-AA1FC9C0148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3:17</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say, ‘I am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have become wealthy, and have need of nothing,’ and you do not know that you are wretched and miserable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poor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blind and naked.’”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1703" y="2819400"/>
            <a:ext cx="3448594" cy="2011680"/>
          </a:xfrm>
          <a:prstGeom prst="rect">
            <a:avLst/>
          </a:prstGeom>
        </p:spPr>
      </p:pic>
    </p:spTree>
    <p:extLst>
      <p:ext uri="{BB962C8B-B14F-4D97-AF65-F5344CB8AC3E}">
        <p14:creationId xmlns:p14="http://schemas.microsoft.com/office/powerpoint/2010/main" val="95061411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30:25-43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 &amp; Enrichment</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contract (30:25-36)</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enrichment (30:37-43)</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05058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295400" y="1714500"/>
            <a:ext cx="6477000" cy="3429000"/>
          </a:xfrm>
        </p:spPr>
        <p:txBody>
          <a:bodyPr/>
          <a:lstStyle/>
          <a:p>
            <a:pPr marL="457200" lvl="2" indent="-457200" eaLnBrk="1" hangingPunct="1">
              <a:lnSpc>
                <a:spcPct val="150000"/>
              </a:lnSpc>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rods (37-39)</a:t>
            </a:r>
          </a:p>
          <a:p>
            <a:pPr marL="457200" lvl="2" indent="-457200" eaLnBrk="1" hangingPunct="1">
              <a:lnSpc>
                <a:spcPct val="150000"/>
              </a:lnSpc>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separation (40)</a:t>
            </a:r>
          </a:p>
          <a:p>
            <a:pPr marL="457200" lvl="2" indent="-457200" eaLnBrk="1" hangingPunct="1">
              <a:lnSpc>
                <a:spcPct val="150000"/>
              </a:lnSpc>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dealings (41-42)</a:t>
            </a:r>
          </a:p>
          <a:p>
            <a:pPr marL="457200" lvl="2" indent="-457200" eaLnBrk="1" hangingPunct="1">
              <a:lnSpc>
                <a:spcPct val="150000"/>
              </a:lnSpc>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wealth (43)</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1905000"/>
            <a:ext cx="3910583" cy="3326584"/>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30:37-43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Enrichment</a:t>
            </a:r>
          </a:p>
        </p:txBody>
      </p:sp>
    </p:spTree>
    <p:extLst>
      <p:ext uri="{BB962C8B-B14F-4D97-AF65-F5344CB8AC3E}">
        <p14:creationId xmlns:p14="http://schemas.microsoft.com/office/powerpoint/2010/main" val="583480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30:25-43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 &amp; Enrichment</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contract (30:25-36)</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enrichment (30:37-43)</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1819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30:25-43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 &amp; Enrichment</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contract (30:25-36)</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enrichment (30:37-43)</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06595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237211"/>
            <a:ext cx="6477000" cy="5468389"/>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sz="3000" dirty="0">
                <a:effectLst>
                  <a:outerShdw blurRad="38100" dist="38100" dir="2700000" algn="tl">
                    <a:srgbClr val="000000">
                      <a:alpha val="43137"/>
                    </a:srgbClr>
                  </a:outerShdw>
                </a:effectLst>
              </a:rPr>
              <a:t>Jacob’s request (25-26)</a:t>
            </a:r>
          </a:p>
          <a:p>
            <a:pPr marL="457200" lvl="2" indent="-457200" eaLnBrk="1" hangingPunct="1">
              <a:spcBef>
                <a:spcPts val="0"/>
              </a:spcBef>
              <a:spcAft>
                <a:spcPts val="1200"/>
              </a:spcAft>
              <a:buClr>
                <a:srgbClr val="CC66FF"/>
              </a:buClr>
              <a:buSzPct val="100000"/>
              <a:buFont typeface="+mj-lt"/>
              <a:buAutoNum type="alphaUcPeriod"/>
              <a:defRPr/>
            </a:pPr>
            <a:r>
              <a:rPr lang="en-US" sz="3000" dirty="0">
                <a:effectLst>
                  <a:outerShdw blurRad="38100" dist="38100" dir="2700000" algn="tl">
                    <a:srgbClr val="000000">
                      <a:alpha val="43137"/>
                    </a:srgbClr>
                  </a:outerShdw>
                </a:effectLst>
              </a:rPr>
              <a:t>Laban’s counter-offer (27-28)</a:t>
            </a:r>
          </a:p>
          <a:p>
            <a:pPr marL="457200" lvl="2" indent="-457200" eaLnBrk="1" hangingPunct="1">
              <a:spcBef>
                <a:spcPts val="0"/>
              </a:spcBef>
              <a:spcAft>
                <a:spcPts val="1200"/>
              </a:spcAft>
              <a:buClr>
                <a:srgbClr val="CC66FF"/>
              </a:buClr>
              <a:buSzPct val="100000"/>
              <a:buFont typeface="+mj-lt"/>
              <a:buAutoNum type="alphaUcPeriod"/>
              <a:defRPr/>
            </a:pPr>
            <a:r>
              <a:rPr lang="en-US" sz="3000" dirty="0">
                <a:effectLst>
                  <a:outerShdw blurRad="38100" dist="38100" dir="2700000" algn="tl">
                    <a:srgbClr val="000000">
                      <a:alpha val="43137"/>
                    </a:srgbClr>
                  </a:outerShdw>
                </a:effectLst>
              </a:rPr>
              <a:t>Jacob’s summary (29-30)</a:t>
            </a:r>
          </a:p>
          <a:p>
            <a:pPr marL="457200" lvl="2" indent="-457200" eaLnBrk="1" hangingPunct="1">
              <a:spcBef>
                <a:spcPts val="0"/>
              </a:spcBef>
              <a:spcAft>
                <a:spcPts val="1200"/>
              </a:spcAft>
              <a:buClr>
                <a:srgbClr val="CC66FF"/>
              </a:buClr>
              <a:buSzPct val="100000"/>
              <a:buFont typeface="+mj-lt"/>
              <a:buAutoNum type="alphaUcPeriod"/>
              <a:defRPr/>
            </a:pPr>
            <a:r>
              <a:rPr lang="en-US" sz="3000" dirty="0">
                <a:effectLst>
                  <a:outerShdw blurRad="38100" dist="38100" dir="2700000" algn="tl">
                    <a:srgbClr val="000000">
                      <a:alpha val="43137"/>
                    </a:srgbClr>
                  </a:outerShdw>
                </a:effectLst>
              </a:rPr>
              <a:t>Laban’s question (31a)</a:t>
            </a:r>
          </a:p>
          <a:p>
            <a:pPr marL="457200" lvl="2" indent="-457200" eaLnBrk="1" hangingPunct="1">
              <a:spcBef>
                <a:spcPts val="0"/>
              </a:spcBef>
              <a:spcAft>
                <a:spcPts val="1200"/>
              </a:spcAft>
              <a:buClr>
                <a:srgbClr val="CC66FF"/>
              </a:buClr>
              <a:buSzPct val="100000"/>
              <a:buFont typeface="+mj-lt"/>
              <a:buAutoNum type="alphaUcPeriod"/>
              <a:defRPr/>
            </a:pPr>
            <a:r>
              <a:rPr lang="en-US" sz="3000" dirty="0">
                <a:effectLst>
                  <a:outerShdw blurRad="38100" dist="38100" dir="2700000" algn="tl">
                    <a:srgbClr val="000000">
                      <a:alpha val="43137"/>
                    </a:srgbClr>
                  </a:outerShdw>
                </a:effectLst>
              </a:rPr>
              <a:t>Jacob’s request (31b-33)</a:t>
            </a:r>
          </a:p>
          <a:p>
            <a:pPr marL="457200" lvl="2" indent="-457200" eaLnBrk="1" hangingPunct="1">
              <a:spcBef>
                <a:spcPts val="0"/>
              </a:spcBef>
              <a:spcAft>
                <a:spcPts val="1200"/>
              </a:spcAft>
              <a:buClr>
                <a:srgbClr val="CC66FF"/>
              </a:buClr>
              <a:buSzPct val="100000"/>
              <a:buFont typeface="+mj-lt"/>
              <a:buAutoNum type="alphaUcPeriod"/>
              <a:defRPr/>
            </a:pPr>
            <a:r>
              <a:rPr lang="en-US" sz="3000" dirty="0">
                <a:effectLst>
                  <a:outerShdw blurRad="38100" dist="38100" dir="2700000" algn="tl">
                    <a:srgbClr val="000000">
                      <a:alpha val="43137"/>
                    </a:srgbClr>
                  </a:outerShdw>
                </a:effectLst>
              </a:rPr>
              <a:t>Laban’s agreement (34)</a:t>
            </a:r>
          </a:p>
          <a:p>
            <a:pPr marL="457200" lvl="2" indent="-457200" eaLnBrk="1" hangingPunct="1">
              <a:spcBef>
                <a:spcPts val="0"/>
              </a:spcBef>
              <a:spcAft>
                <a:spcPts val="1200"/>
              </a:spcAft>
              <a:buClr>
                <a:srgbClr val="CC66FF"/>
              </a:buClr>
              <a:buSzPct val="100000"/>
              <a:buFont typeface="+mj-lt"/>
              <a:buAutoNum type="alphaUcPeriod"/>
              <a:defRPr/>
            </a:pPr>
            <a:r>
              <a:rPr lang="en-US" sz="3000" dirty="0">
                <a:effectLst>
                  <a:outerShdw blurRad="38100" dist="38100" dir="2700000" algn="tl">
                    <a:srgbClr val="000000">
                      <a:alpha val="43137"/>
                    </a:srgbClr>
                  </a:outerShdw>
                </a:effectLst>
              </a:rPr>
              <a:t>Laban’s dishonesty (35)</a:t>
            </a:r>
          </a:p>
          <a:p>
            <a:pPr marL="457200" lvl="2" indent="-457200" eaLnBrk="1" hangingPunct="1">
              <a:spcBef>
                <a:spcPts val="0"/>
              </a:spcBef>
              <a:spcAft>
                <a:spcPts val="1200"/>
              </a:spcAft>
              <a:buClr>
                <a:srgbClr val="CC66FF"/>
              </a:buClr>
              <a:buSzPct val="100000"/>
              <a:buFont typeface="+mj-lt"/>
              <a:buAutoNum type="alphaUcPeriod"/>
              <a:defRPr/>
            </a:pPr>
            <a:r>
              <a:rPr lang="en-US" sz="3000" dirty="0">
                <a:effectLst>
                  <a:outerShdw blurRad="38100" dist="38100" dir="2700000" algn="tl">
                    <a:srgbClr val="000000">
                      <a:alpha val="43137"/>
                    </a:srgbClr>
                  </a:outerShdw>
                </a:effectLst>
              </a:rPr>
              <a:t>Separation (36a)</a:t>
            </a:r>
          </a:p>
          <a:p>
            <a:pPr marL="457200" lvl="2" indent="-457200" eaLnBrk="1" hangingPunct="1">
              <a:spcBef>
                <a:spcPts val="0"/>
              </a:spcBef>
              <a:spcAft>
                <a:spcPts val="1200"/>
              </a:spcAft>
              <a:buClr>
                <a:srgbClr val="CC66FF"/>
              </a:buClr>
              <a:buSzPct val="100000"/>
              <a:buFont typeface="+mj-lt"/>
              <a:buAutoNum type="alphaUcPeriod"/>
              <a:defRPr/>
            </a:pPr>
            <a:r>
              <a:rPr lang="en-US" sz="3000" dirty="0">
                <a:effectLst>
                  <a:outerShdw blurRad="38100" dist="38100" dir="2700000" algn="tl">
                    <a:srgbClr val="000000">
                      <a:alpha val="43137"/>
                    </a:srgbClr>
                  </a:outerShdw>
                </a:effectLst>
              </a:rPr>
              <a:t>Jacob fulfills his obligation (36b)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30:25-36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37201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30:25-43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Contract &amp; Enrichment</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contract (30:25-36)</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enrichment (30:37-43)</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31011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295400" y="2057400"/>
            <a:ext cx="6477000" cy="30861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rods (37-39)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separation (40)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dealings (41-42)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wealth (43)</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30:37-43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Enrichment</a:t>
            </a:r>
          </a:p>
        </p:txBody>
      </p:sp>
      <p:pic>
        <p:nvPicPr>
          <p:cNvPr id="3" name="Picture 2">
            <a:extLst>
              <a:ext uri="{FF2B5EF4-FFF2-40B4-BE49-F238E27FC236}">
                <a16:creationId xmlns:a16="http://schemas.microsoft.com/office/drawing/2014/main" id="{2BDD2A0A-0045-8C3E-6F7D-CF56FBD5BE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67060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295400" y="2057400"/>
            <a:ext cx="6477000" cy="30861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rods (37-39)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separation (40)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dealings (41-42)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wealth (43)</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30:37-43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Enrichment</a:t>
            </a:r>
          </a:p>
        </p:txBody>
      </p:sp>
      <p:pic>
        <p:nvPicPr>
          <p:cNvPr id="3" name="Picture 2">
            <a:extLst>
              <a:ext uri="{FF2B5EF4-FFF2-40B4-BE49-F238E27FC236}">
                <a16:creationId xmlns:a16="http://schemas.microsoft.com/office/drawing/2014/main" id="{DBFD6EDF-4070-0632-11FF-B1EAED502C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48891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33411</TotalTime>
  <Words>1806</Words>
  <Application>Microsoft Office PowerPoint</Application>
  <PresentationFormat>Widescreen</PresentationFormat>
  <Paragraphs>179</Paragraphs>
  <Slides>39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Calibri</vt:lpstr>
      <vt:lpstr>Times New Roman</vt:lpstr>
      <vt:lpstr>Wingdings</vt:lpstr>
      <vt:lpstr>Azure</vt:lpstr>
      <vt:lpstr>PowerPoint Presentation</vt:lpstr>
      <vt:lpstr>GENESIS STRUCTURE</vt:lpstr>
      <vt:lpstr>PowerPoint Presentation</vt:lpstr>
      <vt:lpstr>Genesis 30:25-43 Jacob’s Contract &amp; Enrichment</vt:lpstr>
      <vt:lpstr>Genesis 30:25-43 Jacob’s Contract &amp; Enrichment</vt:lpstr>
      <vt:lpstr>I. Genesis 30:25-36 Jacob’s Contract</vt:lpstr>
      <vt:lpstr>Genesis 30:25-43 Jacob’s Contract &amp; Enrichment</vt:lpstr>
      <vt:lpstr>II. Genesis 30:37-43 Jacob’s Enrichment</vt:lpstr>
      <vt:lpstr>II. Genesis 30:37-43 Jacob’s Enrichment</vt:lpstr>
      <vt:lpstr>Genesis 30:37-39 Jacob’s Rods</vt:lpstr>
      <vt:lpstr>Genesis 30:37-39 Jacob’s Rods</vt:lpstr>
      <vt:lpstr>Genesis 30:37-39 Jacob’s Rods</vt:lpstr>
      <vt:lpstr>PowerPoint Presentation</vt:lpstr>
      <vt:lpstr>Genesis 30:37-39 Jacob’s Rods</vt:lpstr>
      <vt:lpstr>PowerPoint Presentation</vt:lpstr>
      <vt:lpstr>Genesis 30:37-39 Jacob’s Rods</vt:lpstr>
      <vt:lpstr>II. Genesis 30:37-43 Jacob’s Enrichment</vt:lpstr>
      <vt:lpstr>PowerPoint Presentation</vt:lpstr>
      <vt:lpstr>II. Genesis 30:37-43 Jacob’s Enrichment</vt:lpstr>
      <vt:lpstr>Genesis 30:41-42 Jacob’s Dealings</vt:lpstr>
      <vt:lpstr>Genesis 30:41-42 Jacob’s Dealings</vt:lpstr>
      <vt:lpstr>Genesis 30:41-42 Jacob’s Dealings</vt:lpstr>
      <vt:lpstr>PowerPoint Presentation</vt:lpstr>
      <vt:lpstr>II. Genesis 30:37-43 Jacob’s Enrichment</vt:lpstr>
      <vt:lpstr>PowerPoint Presentation</vt:lpstr>
      <vt:lpstr>PowerPoint Presentation</vt:lpstr>
      <vt:lpstr>PowerPoint Presentation</vt:lpstr>
      <vt:lpstr>8 New Promises Genesis 12:1-3</vt:lpstr>
      <vt:lpstr>Evidence of Abrahamic Covenant’s Unconditional Nature</vt:lpstr>
      <vt:lpstr>PowerPoint Presentation</vt:lpstr>
      <vt:lpstr>PowerPoint Presentation</vt:lpstr>
      <vt:lpstr>PowerPoint Presentation</vt:lpstr>
      <vt:lpstr>PowerPoint Presentation</vt:lpstr>
      <vt:lpstr>PowerPoint Presentation</vt:lpstr>
      <vt:lpstr>PowerPoint Presentation</vt:lpstr>
      <vt:lpstr>Conclusion</vt:lpstr>
      <vt:lpstr>Genesis 30:25-43 Jacob’s Contract &amp; Enrichment</vt:lpstr>
      <vt:lpstr>II. Genesis 30:37-43 Jacob’s Enrichment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120 - 30v37-43 - 16x9</dc:title>
  <dc:subject>Genesis 30</dc:subject>
  <dc:creator>A. Woods</dc:creator>
  <dc:description>Modified by Jim McGowan</dc:description>
  <cp:lastModifiedBy>Jim McGowan</cp:lastModifiedBy>
  <cp:revision>3389</cp:revision>
  <cp:lastPrinted>2023-05-21T02:15:53Z</cp:lastPrinted>
  <dcterms:created xsi:type="dcterms:W3CDTF">2009-03-17T12:21:13Z</dcterms:created>
  <dcterms:modified xsi:type="dcterms:W3CDTF">2023-05-21T02:15:58Z</dcterms:modified>
</cp:coreProperties>
</file>