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0"/>
  </p:notesMasterIdLst>
  <p:handoutMasterIdLst>
    <p:handoutMasterId r:id="rId61"/>
  </p:handoutMasterIdLst>
  <p:sldIdLst>
    <p:sldId id="256" r:id="rId2"/>
    <p:sldId id="9365" r:id="rId3"/>
    <p:sldId id="9623" r:id="rId4"/>
    <p:sldId id="9381" r:id="rId5"/>
    <p:sldId id="9624" r:id="rId6"/>
    <p:sldId id="9632" r:id="rId7"/>
    <p:sldId id="9633" r:id="rId8"/>
    <p:sldId id="9637" r:id="rId9"/>
    <p:sldId id="9634" r:id="rId10"/>
    <p:sldId id="9651" r:id="rId11"/>
    <p:sldId id="9949" r:id="rId12"/>
    <p:sldId id="6849" r:id="rId13"/>
    <p:sldId id="4739" r:id="rId14"/>
    <p:sldId id="9955" r:id="rId15"/>
    <p:sldId id="4740" r:id="rId16"/>
    <p:sldId id="3100" r:id="rId17"/>
    <p:sldId id="4741" r:id="rId18"/>
    <p:sldId id="4745" r:id="rId19"/>
    <p:sldId id="4748" r:id="rId20"/>
    <p:sldId id="4749" r:id="rId21"/>
    <p:sldId id="4750" r:id="rId22"/>
    <p:sldId id="4751" r:id="rId23"/>
    <p:sldId id="9950" r:id="rId24"/>
    <p:sldId id="9096" r:id="rId25"/>
    <p:sldId id="342" r:id="rId26"/>
    <p:sldId id="9951" r:id="rId27"/>
    <p:sldId id="8681" r:id="rId28"/>
    <p:sldId id="2581" r:id="rId29"/>
    <p:sldId id="2671" r:id="rId30"/>
    <p:sldId id="5034" r:id="rId31"/>
    <p:sldId id="5038" r:id="rId32"/>
    <p:sldId id="2675" r:id="rId33"/>
    <p:sldId id="5039" r:id="rId34"/>
    <p:sldId id="9652" r:id="rId35"/>
    <p:sldId id="9657" r:id="rId36"/>
    <p:sldId id="9658" r:id="rId37"/>
    <p:sldId id="9922" r:id="rId38"/>
    <p:sldId id="9659" r:id="rId39"/>
    <p:sldId id="9590" r:id="rId40"/>
    <p:sldId id="7502" r:id="rId41"/>
    <p:sldId id="9602" r:id="rId42"/>
    <p:sldId id="9591" r:id="rId43"/>
    <p:sldId id="7379" r:id="rId44"/>
    <p:sldId id="9603" r:id="rId45"/>
    <p:sldId id="9952" r:id="rId46"/>
    <p:sldId id="9920" r:id="rId47"/>
    <p:sldId id="9953" r:id="rId48"/>
    <p:sldId id="265" r:id="rId49"/>
    <p:sldId id="263" r:id="rId50"/>
    <p:sldId id="7916" r:id="rId51"/>
    <p:sldId id="7908" r:id="rId52"/>
    <p:sldId id="9954" r:id="rId53"/>
    <p:sldId id="9935" r:id="rId54"/>
    <p:sldId id="2645" r:id="rId55"/>
    <p:sldId id="2646" r:id="rId56"/>
    <p:sldId id="2660" r:id="rId57"/>
    <p:sldId id="8695" r:id="rId58"/>
    <p:sldId id="9665" r:id="rId59"/>
  </p:sldIdLst>
  <p:sldSz cx="12192000" cy="6858000"/>
  <p:notesSz cx="7315200" cy="9601200"/>
  <p:custDataLst>
    <p:tags r:id="rId62"/>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D29D9-27D0-4FBA-8DC7-2EC6E3ECA466}" v="1" dt="2023-05-11T00:50:45.760"/>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60" d="100"/>
          <a:sy n="60" d="100"/>
        </p:scale>
        <p:origin x="84"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399" y="5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023 Acts 3v19b-26 </a:t>
            </a:r>
          </a:p>
          <a:p>
            <a:pPr>
              <a:defRPr/>
            </a:pPr>
            <a:r>
              <a:rPr lang="en-US" sz="1700" dirty="0"/>
              <a:t>05-17-2023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5/17/2023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635168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75616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242545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48</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58</a:t>
            </a:fld>
            <a:endParaRPr lang="en-US"/>
          </a:p>
        </p:txBody>
      </p:sp>
    </p:spTree>
    <p:extLst>
      <p:ext uri="{BB962C8B-B14F-4D97-AF65-F5344CB8AC3E}">
        <p14:creationId xmlns:p14="http://schemas.microsoft.com/office/powerpoint/2010/main" val="353869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73167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891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5C219-A21B-4FB5-8B17-3F02DA0413DB}"/>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912157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rPr>
              <a:t>19</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Therefore repent and return, so that your sins may be wiped away, in order that </a:t>
            </a:r>
            <a:r>
              <a:rPr lang="en-US" sz="3600" b="1" u="sng" dirty="0">
                <a:solidFill>
                  <a:srgbClr val="FFFFCC"/>
                </a:solidFill>
                <a:effectLst>
                  <a:outerShdw blurRad="38100" dist="38100" dir="2700000" algn="tl">
                    <a:srgbClr val="000000">
                      <a:alpha val="43137"/>
                    </a:srgbClr>
                  </a:outerShdw>
                </a:effectLst>
              </a:rPr>
              <a:t>times of refreshing</a:t>
            </a:r>
            <a:r>
              <a:rPr lang="en-US" sz="3600" dirty="0">
                <a:effectLst>
                  <a:outerShdw blurRad="38100" dist="38100" dir="2700000" algn="tl">
                    <a:srgbClr val="000000">
                      <a:alpha val="43137"/>
                    </a:srgbClr>
                  </a:outerShdw>
                </a:effectLst>
              </a:rPr>
              <a:t> may come from the presence of the Lord; </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that He may send Jesus, the Christ appointed for you,</a:t>
            </a:r>
            <a:r>
              <a:rPr lang="en-US" sz="3600" baseline="30000" dirty="0">
                <a:effectLst>
                  <a:outerShdw blurRad="38100" dist="38100" dir="2700000" algn="tl">
                    <a:srgbClr val="000000">
                      <a:alpha val="43137"/>
                    </a:srgbClr>
                  </a:outerShdw>
                </a:effectLst>
              </a:rPr>
              <a:t>21</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whom heaven must receive until </a:t>
            </a:r>
            <a:r>
              <a:rPr lang="en-US" sz="3600" i="1" dirty="0">
                <a:effectLst>
                  <a:outerShdw blurRad="38100" dist="38100" dir="2700000" algn="tl">
                    <a:srgbClr val="000000">
                      <a:alpha val="43137"/>
                    </a:srgbClr>
                  </a:outerShdw>
                </a:effectLst>
              </a:rPr>
              <a:t>the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period of restoration of all things</a:t>
            </a:r>
            <a:r>
              <a:rPr lang="en-US" sz="3600" dirty="0">
                <a:effectLst>
                  <a:outerShdw blurRad="38100" dist="38100" dir="2700000" algn="tl">
                    <a:srgbClr val="000000">
                      <a:alpha val="43137"/>
                    </a:srgbClr>
                  </a:outerShdw>
                </a:effectLst>
              </a:rPr>
              <a:t> about which God spoke by the mouth of His holy prophets from ancient time.</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21309248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500" dirty="0">
                <a:effectLst>
                  <a:outerShdw blurRad="38100" dist="38100" dir="2700000" algn="tl">
                    <a:srgbClr val="000000">
                      <a:alpha val="43137"/>
                    </a:srgbClr>
                  </a:outerShdw>
                </a:effectLst>
                <a:cs typeface="Calibri" panose="020F0502020204030204" pitchFamily="34" charset="0"/>
              </a:rPr>
              <a:t>“</a:t>
            </a:r>
            <a:r>
              <a:rPr lang="en-US" sz="3500" baseline="30000" dirty="0">
                <a:effectLst>
                  <a:outerShdw blurRad="38100" dist="38100" dir="2700000" algn="tl">
                    <a:srgbClr val="000000">
                      <a:alpha val="43137"/>
                    </a:srgbClr>
                  </a:outerShdw>
                </a:effectLst>
              </a:rPr>
              <a:t>19</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Therefore repent and return, so that your sins may be wiped away, in order that [</a:t>
            </a:r>
            <a:r>
              <a:rPr lang="en-US" sz="3500" i="1" dirty="0" err="1">
                <a:effectLst>
                  <a:outerShdw blurRad="38100" dist="38100" dir="2700000" algn="tl">
                    <a:srgbClr val="000000">
                      <a:alpha val="43137"/>
                    </a:srgbClr>
                  </a:outerShdw>
                </a:effectLst>
              </a:rPr>
              <a:t>hopōs</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times [</a:t>
            </a:r>
            <a:r>
              <a:rPr lang="en-US" sz="3500" b="1" i="1" u="sng" dirty="0" err="1">
                <a:solidFill>
                  <a:srgbClr val="FFFFCC"/>
                </a:solidFill>
                <a:effectLst>
                  <a:outerShdw blurRad="38100" dist="38100" dir="2700000" algn="tl">
                    <a:srgbClr val="000000">
                      <a:alpha val="43137"/>
                    </a:srgbClr>
                  </a:outerShdw>
                </a:effectLst>
              </a:rPr>
              <a:t>kairos</a:t>
            </a:r>
            <a:r>
              <a:rPr lang="en-US" sz="3500" b="1" u="sng" dirty="0">
                <a:solidFill>
                  <a:srgbClr val="FFFFCC"/>
                </a:solidFill>
                <a:effectLst>
                  <a:outerShdw blurRad="38100" dist="38100" dir="2700000" algn="tl">
                    <a:srgbClr val="000000">
                      <a:alpha val="43137"/>
                    </a:srgbClr>
                  </a:outerShdw>
                </a:effectLst>
              </a:rPr>
              <a:t>] of refreshing</a:t>
            </a:r>
            <a:r>
              <a:rPr lang="en-US" sz="3500" dirty="0">
                <a:effectLst>
                  <a:outerShdw blurRad="38100" dist="38100" dir="2700000" algn="tl">
                    <a:srgbClr val="000000">
                      <a:alpha val="43137"/>
                    </a:srgbClr>
                  </a:outerShdw>
                </a:effectLst>
              </a:rPr>
              <a:t> may come [</a:t>
            </a:r>
            <a:r>
              <a:rPr lang="en-US" sz="3500" i="1" dirty="0" err="1">
                <a:effectLst>
                  <a:outerShdw blurRad="38100" dist="38100" dir="2700000" algn="tl">
                    <a:srgbClr val="000000">
                      <a:alpha val="43137"/>
                    </a:srgbClr>
                  </a:outerShdw>
                </a:effectLst>
              </a:rPr>
              <a:t>erchomai</a:t>
            </a:r>
            <a:r>
              <a:rPr lang="en-US" sz="3500" dirty="0">
                <a:effectLst>
                  <a:outerShdw blurRad="38100" dist="38100" dir="2700000" algn="tl">
                    <a:srgbClr val="000000">
                      <a:alpha val="43137"/>
                    </a:srgbClr>
                  </a:outerShdw>
                </a:effectLst>
              </a:rPr>
              <a:t>] from the presence of the Lord; </a:t>
            </a:r>
            <a:r>
              <a:rPr lang="en-US" sz="3500" baseline="30000" dirty="0">
                <a:effectLst>
                  <a:outerShdw blurRad="38100" dist="38100" dir="2700000" algn="tl">
                    <a:srgbClr val="000000">
                      <a:alpha val="43137"/>
                    </a:srgbClr>
                  </a:outerShdw>
                </a:effectLst>
              </a:rPr>
              <a:t>20</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and [</a:t>
            </a:r>
            <a:r>
              <a:rPr lang="en-US" sz="3500" i="1" dirty="0">
                <a:effectLst>
                  <a:outerShdw blurRad="38100" dist="38100" dir="2700000" algn="tl">
                    <a:srgbClr val="000000">
                      <a:alpha val="43137"/>
                    </a:srgbClr>
                  </a:outerShdw>
                </a:effectLst>
              </a:rPr>
              <a:t>kai</a:t>
            </a:r>
            <a:r>
              <a:rPr lang="en-US" sz="3500" dirty="0">
                <a:effectLst>
                  <a:outerShdw blurRad="38100" dist="38100" dir="2700000" algn="tl">
                    <a:srgbClr val="000000">
                      <a:alpha val="43137"/>
                    </a:srgbClr>
                  </a:outerShdw>
                </a:effectLst>
              </a:rPr>
              <a:t>] that He may send [</a:t>
            </a:r>
            <a:r>
              <a:rPr lang="en-US" sz="3500" i="1" dirty="0" err="1">
                <a:effectLst>
                  <a:outerShdw blurRad="38100" dist="38100" dir="2700000" algn="tl">
                    <a:srgbClr val="000000">
                      <a:alpha val="43137"/>
                    </a:srgbClr>
                  </a:outerShdw>
                </a:effectLst>
              </a:rPr>
              <a:t>apostellō</a:t>
            </a:r>
            <a:r>
              <a:rPr lang="en-US" sz="3500" dirty="0">
                <a:effectLst>
                  <a:outerShdw blurRad="38100" dist="38100" dir="2700000" algn="tl">
                    <a:srgbClr val="000000">
                      <a:alpha val="43137"/>
                    </a:srgbClr>
                  </a:outerShdw>
                </a:effectLst>
              </a:rPr>
              <a:t>] Jesus, the Christ appointed for you,</a:t>
            </a:r>
            <a:r>
              <a:rPr lang="en-US" sz="3500" baseline="30000" dirty="0">
                <a:effectLst>
                  <a:outerShdw blurRad="38100" dist="38100" dir="2700000" algn="tl">
                    <a:srgbClr val="000000">
                      <a:alpha val="43137"/>
                    </a:srgbClr>
                  </a:outerShdw>
                </a:effectLst>
              </a:rPr>
              <a:t>21</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whom heaven must receive until </a:t>
            </a:r>
            <a:r>
              <a:rPr lang="en-US" sz="3500" i="1" dirty="0">
                <a:effectLst>
                  <a:outerShdw blurRad="38100" dist="38100" dir="2700000" algn="tl">
                    <a:srgbClr val="000000">
                      <a:alpha val="43137"/>
                    </a:srgbClr>
                  </a:outerShdw>
                </a:effectLst>
              </a:rPr>
              <a:t>the</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period [</a:t>
            </a:r>
            <a:r>
              <a:rPr lang="en-US" sz="3500" b="1" i="1" u="sng" dirty="0" err="1">
                <a:solidFill>
                  <a:srgbClr val="FFFFCC"/>
                </a:solidFill>
                <a:effectLst>
                  <a:outerShdw blurRad="38100" dist="38100" dir="2700000" algn="tl">
                    <a:srgbClr val="000000">
                      <a:alpha val="43137"/>
                    </a:srgbClr>
                  </a:outerShdw>
                </a:effectLst>
              </a:rPr>
              <a:t>chronos</a:t>
            </a:r>
            <a:r>
              <a:rPr lang="en-US" sz="3500" b="1" u="sng" dirty="0">
                <a:solidFill>
                  <a:srgbClr val="FFFFCC"/>
                </a:solidFill>
                <a:effectLst>
                  <a:outerShdw blurRad="38100" dist="38100" dir="2700000" algn="tl">
                    <a:srgbClr val="000000">
                      <a:alpha val="43137"/>
                    </a:srgbClr>
                  </a:outerShdw>
                </a:effectLst>
              </a:rPr>
              <a:t>] of restoration of all things</a:t>
            </a:r>
            <a:r>
              <a:rPr lang="en-US" sz="3500" b="1" dirty="0">
                <a:solidFill>
                  <a:srgbClr val="FFFFCC"/>
                </a:solidFill>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about which God spoke by the mouth of His holy prophets from ancient time.</a:t>
            </a:r>
            <a:r>
              <a:rPr lang="en-US" sz="35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30710489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500" dirty="0">
                <a:effectLst>
                  <a:outerShdw blurRad="38100" dist="38100" dir="2700000" algn="tl">
                    <a:srgbClr val="000000">
                      <a:alpha val="43137"/>
                    </a:srgbClr>
                  </a:outerShdw>
                </a:effectLst>
                <a:cs typeface="Calibri" panose="020F0502020204030204" pitchFamily="34" charset="0"/>
              </a:rPr>
              <a:t>“</a:t>
            </a:r>
            <a:r>
              <a:rPr lang="en-US" sz="3500" baseline="30000" dirty="0">
                <a:effectLst>
                  <a:outerShdw blurRad="38100" dist="38100" dir="2700000" algn="tl">
                    <a:srgbClr val="000000">
                      <a:alpha val="43137"/>
                    </a:srgbClr>
                  </a:outerShdw>
                </a:effectLst>
              </a:rPr>
              <a:t>19</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Therefore repent and return, so that your sins may be wiped away, </a:t>
            </a:r>
            <a:r>
              <a:rPr lang="en-US" sz="3500" b="1" u="sng" dirty="0">
                <a:solidFill>
                  <a:srgbClr val="FFFFCC"/>
                </a:solidFill>
                <a:effectLst>
                  <a:outerShdw blurRad="38100" dist="38100" dir="2700000" algn="tl">
                    <a:srgbClr val="000000">
                      <a:alpha val="43137"/>
                    </a:srgbClr>
                  </a:outerShdw>
                </a:effectLst>
              </a:rPr>
              <a:t>in order that [</a:t>
            </a:r>
            <a:r>
              <a:rPr lang="en-US" sz="3500" b="1" i="1" u="sng" dirty="0" err="1">
                <a:solidFill>
                  <a:srgbClr val="FFFFCC"/>
                </a:solidFill>
                <a:effectLst>
                  <a:outerShdw blurRad="38100" dist="38100" dir="2700000" algn="tl">
                    <a:srgbClr val="000000">
                      <a:alpha val="43137"/>
                    </a:srgbClr>
                  </a:outerShdw>
                </a:effectLst>
              </a:rPr>
              <a:t>hopōs</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times [</a:t>
            </a:r>
            <a:r>
              <a:rPr lang="en-US" sz="3500" b="1" i="1" u="sng" dirty="0" err="1">
                <a:solidFill>
                  <a:srgbClr val="FFFFCC"/>
                </a:solidFill>
                <a:effectLst>
                  <a:outerShdw blurRad="38100" dist="38100" dir="2700000" algn="tl">
                    <a:srgbClr val="000000">
                      <a:alpha val="43137"/>
                    </a:srgbClr>
                  </a:outerShdw>
                </a:effectLst>
              </a:rPr>
              <a:t>kairos</a:t>
            </a:r>
            <a:r>
              <a:rPr lang="en-US" sz="3500" b="1" u="sng" dirty="0">
                <a:solidFill>
                  <a:srgbClr val="FFFFCC"/>
                </a:solidFill>
                <a:effectLst>
                  <a:outerShdw blurRad="38100" dist="38100" dir="2700000" algn="tl">
                    <a:srgbClr val="000000">
                      <a:alpha val="43137"/>
                    </a:srgbClr>
                  </a:outerShdw>
                </a:effectLst>
              </a:rPr>
              <a:t>] of refreshing may come [</a:t>
            </a:r>
            <a:r>
              <a:rPr lang="en-US" sz="3500" b="1" i="1" u="sng" dirty="0" err="1">
                <a:solidFill>
                  <a:srgbClr val="FFFFCC"/>
                </a:solidFill>
                <a:effectLst>
                  <a:outerShdw blurRad="38100" dist="38100" dir="2700000" algn="tl">
                    <a:srgbClr val="000000">
                      <a:alpha val="43137"/>
                    </a:srgbClr>
                  </a:outerShdw>
                </a:effectLst>
              </a:rPr>
              <a:t>erchomai</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from the presence of the Lord; </a:t>
            </a:r>
            <a:r>
              <a:rPr lang="en-US" sz="3500" baseline="30000" dirty="0">
                <a:effectLst>
                  <a:outerShdw blurRad="38100" dist="38100" dir="2700000" algn="tl">
                    <a:srgbClr val="000000">
                      <a:alpha val="43137"/>
                    </a:srgbClr>
                  </a:outerShdw>
                </a:effectLst>
              </a:rPr>
              <a:t>20</a:t>
            </a:r>
            <a:r>
              <a:rPr lang="en-US" sz="3500" b="1" baseline="300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and [</a:t>
            </a:r>
            <a:r>
              <a:rPr lang="en-US" sz="3500" b="1" i="1" u="sng" dirty="0">
                <a:solidFill>
                  <a:srgbClr val="FFFFCC"/>
                </a:solidFill>
                <a:effectLst>
                  <a:outerShdw blurRad="38100" dist="38100" dir="2700000" algn="tl">
                    <a:srgbClr val="000000">
                      <a:alpha val="43137"/>
                    </a:srgbClr>
                  </a:outerShdw>
                </a:effectLst>
              </a:rPr>
              <a:t>kai</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that He </a:t>
            </a:r>
            <a:r>
              <a:rPr lang="en-US" sz="3500" b="1" u="sng" dirty="0">
                <a:solidFill>
                  <a:srgbClr val="FFFFCC"/>
                </a:solidFill>
                <a:effectLst>
                  <a:outerShdw blurRad="38100" dist="38100" dir="2700000" algn="tl">
                    <a:srgbClr val="000000">
                      <a:alpha val="43137"/>
                    </a:srgbClr>
                  </a:outerShdw>
                </a:effectLst>
              </a:rPr>
              <a:t>may send [</a:t>
            </a:r>
            <a:r>
              <a:rPr lang="en-US" sz="3500" b="1" i="1" u="sng" dirty="0" err="1">
                <a:solidFill>
                  <a:srgbClr val="FFFFCC"/>
                </a:solidFill>
                <a:effectLst>
                  <a:outerShdw blurRad="38100" dist="38100" dir="2700000" algn="tl">
                    <a:srgbClr val="000000">
                      <a:alpha val="43137"/>
                    </a:srgbClr>
                  </a:outerShdw>
                </a:effectLst>
              </a:rPr>
              <a:t>apostellō</a:t>
            </a:r>
            <a:r>
              <a:rPr lang="en-US" sz="3500" b="1" u="sng" dirty="0">
                <a:solidFill>
                  <a:srgbClr val="FFFFCC"/>
                </a:solidFill>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Jesus, the Christ appointed for you,</a:t>
            </a:r>
            <a:r>
              <a:rPr lang="en-US" sz="3500" baseline="30000" dirty="0">
                <a:effectLst>
                  <a:outerShdw blurRad="38100" dist="38100" dir="2700000" algn="tl">
                    <a:srgbClr val="000000">
                      <a:alpha val="43137"/>
                    </a:srgbClr>
                  </a:outerShdw>
                </a:effectLst>
              </a:rPr>
              <a:t>21</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whom heaven must receive until </a:t>
            </a:r>
            <a:r>
              <a:rPr lang="en-US" sz="3500" i="1" dirty="0">
                <a:effectLst>
                  <a:outerShdw blurRad="38100" dist="38100" dir="2700000" algn="tl">
                    <a:srgbClr val="000000">
                      <a:alpha val="43137"/>
                    </a:srgbClr>
                  </a:outerShdw>
                </a:effectLst>
              </a:rPr>
              <a:t>the</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period [</a:t>
            </a:r>
            <a:r>
              <a:rPr lang="en-US" sz="3500" b="1" i="1" u="sng" dirty="0" err="1">
                <a:solidFill>
                  <a:srgbClr val="FFFFCC"/>
                </a:solidFill>
                <a:effectLst>
                  <a:outerShdw blurRad="38100" dist="38100" dir="2700000" algn="tl">
                    <a:srgbClr val="000000">
                      <a:alpha val="43137"/>
                    </a:srgbClr>
                  </a:outerShdw>
                </a:effectLst>
              </a:rPr>
              <a:t>chronos</a:t>
            </a:r>
            <a:r>
              <a:rPr lang="en-US" sz="3500" b="1" u="sng" dirty="0">
                <a:solidFill>
                  <a:srgbClr val="FFFFCC"/>
                </a:solidFill>
                <a:effectLst>
                  <a:outerShdw blurRad="38100" dist="38100" dir="2700000" algn="tl">
                    <a:srgbClr val="000000">
                      <a:alpha val="43137"/>
                    </a:srgbClr>
                  </a:outerShdw>
                </a:effectLst>
              </a:rPr>
              <a:t>] of restoration of all things </a:t>
            </a:r>
            <a:r>
              <a:rPr lang="en-US" sz="3500" dirty="0">
                <a:effectLst>
                  <a:outerShdw blurRad="38100" dist="38100" dir="2700000" algn="tl">
                    <a:srgbClr val="000000">
                      <a:alpha val="43137"/>
                    </a:srgbClr>
                  </a:outerShdw>
                </a:effectLst>
              </a:rPr>
              <a:t>about which God spoke by the mouth of His holy prophets from ancient time.</a:t>
            </a:r>
            <a:r>
              <a:rPr lang="en-US" sz="35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53631163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The two clauses that follow </a:t>
            </a:r>
            <a:r>
              <a:rPr lang="el-GR" sz="3000" dirty="0">
                <a:effectLst>
                  <a:outerShdw blurRad="38100" dist="38100" dir="2700000" algn="tl">
                    <a:srgbClr val="000000">
                      <a:alpha val="43137"/>
                    </a:srgbClr>
                  </a:outerShdw>
                </a:effectLst>
              </a:rPr>
              <a:t>ὅπως</a:t>
            </a:r>
            <a:r>
              <a:rPr lang="en-US" sz="3000" dirty="0">
                <a:effectLst>
                  <a:outerShdw blurRad="38100" dist="38100" dir="2700000" algn="tl">
                    <a:srgbClr val="000000">
                      <a:alpha val="43137"/>
                    </a:srgbClr>
                  </a:outerShdw>
                </a:effectLst>
              </a:rPr>
              <a:t> go together. In other words the clause ‘that the times of refreshing may come from the presence of the Lord’ must be taken with the words ‘and that He may send Jesus.’ As </a:t>
            </a:r>
            <a:r>
              <a:rPr lang="en-US" sz="3000" dirty="0" err="1">
                <a:effectLst>
                  <a:outerShdw blurRad="38100" dist="38100" dir="2700000" algn="tl">
                    <a:srgbClr val="000000">
                      <a:alpha val="43137"/>
                    </a:srgbClr>
                  </a:outerShdw>
                </a:effectLst>
              </a:rPr>
              <a:t>Haenchen</a:t>
            </a:r>
            <a:r>
              <a:rPr lang="en-US" sz="3000" dirty="0">
                <a:effectLst>
                  <a:outerShdw blurRad="38100" dist="38100" dir="2700000" algn="tl">
                    <a:srgbClr val="000000">
                      <a:alpha val="43137"/>
                    </a:srgbClr>
                  </a:outerShdw>
                </a:effectLst>
              </a:rPr>
              <a:t> puts it, ‘The two promises are complementary statements about one and the same event.’ Nothing grammatically separates the promises; in fact they are joined together by the connective </a:t>
            </a:r>
            <a:r>
              <a:rPr lang="el-GR" sz="3000" dirty="0">
                <a:effectLst>
                  <a:outerShdw blurRad="38100" dist="38100" dir="2700000" algn="tl">
                    <a:srgbClr val="000000">
                      <a:alpha val="43137"/>
                    </a:srgbClr>
                  </a:outerShdw>
                </a:effectLst>
              </a:rPr>
              <a:t>καὶ</a:t>
            </a:r>
            <a:r>
              <a:rPr lang="en-US" sz="3000" dirty="0">
                <a:effectLst>
                  <a:outerShdw blurRad="38100" dist="38100" dir="2700000" algn="tl">
                    <a:srgbClr val="000000">
                      <a:alpha val="43137"/>
                    </a:srgbClr>
                  </a:outerShdw>
                </a:effectLst>
              </a:rPr>
              <a:t>. The noun </a:t>
            </a:r>
            <a:r>
              <a:rPr lang="el-GR" sz="3000" dirty="0">
                <a:effectLst>
                  <a:outerShdw blurRad="38100" dist="38100" dir="2700000" algn="tl">
                    <a:srgbClr val="000000">
                      <a:alpha val="43137"/>
                    </a:srgbClr>
                  </a:outerShdw>
                </a:effectLst>
              </a:rPr>
              <a:t>ἄναψύξεως</a:t>
            </a:r>
            <a:r>
              <a:rPr lang="en-US" sz="3000" dirty="0">
                <a:effectLst>
                  <a:outerShdw blurRad="38100" dist="38100" dir="2700000" algn="tl">
                    <a:srgbClr val="000000">
                      <a:alpha val="43137"/>
                    </a:srgbClr>
                  </a:outerShdw>
                </a:effectLst>
              </a:rPr>
              <a:t>, translated ‘refreshing,’ is a New Testament </a:t>
            </a:r>
            <a:r>
              <a:rPr lang="en-US" sz="3000" i="1" dirty="0">
                <a:effectLst>
                  <a:outerShdw blurRad="38100" dist="38100" dir="2700000" algn="tl">
                    <a:srgbClr val="000000">
                      <a:alpha val="43137"/>
                    </a:srgbClr>
                  </a:outerShdw>
                </a:effectLst>
              </a:rPr>
              <a:t>hapax legomenon</a:t>
            </a:r>
            <a:r>
              <a:rPr lang="en-US" sz="3000" dirty="0">
                <a:effectLst>
                  <a:outerShdw blurRad="38100" dist="38100" dir="2700000" algn="tl">
                    <a:srgbClr val="000000">
                      <a:alpha val="43137"/>
                    </a:srgbClr>
                  </a:outerShdw>
                </a:effectLst>
              </a:rPr>
              <a:t>. It is used in Greek literature in various forms to refer to ‘cooling by blowing, refreshing, relieving, resting.’ It occurs in the Septuagint only in Exodus (Eng., 8:15; </a:t>
            </a:r>
            <a:r>
              <a:rPr lang="en-US" sz="3000" cap="small" dirty="0">
                <a:effectLst>
                  <a:outerShdw blurRad="38100" dist="38100" dir="2700000" algn="tl">
                    <a:srgbClr val="000000">
                      <a:alpha val="43137"/>
                    </a:srgbClr>
                  </a:outerShdw>
                </a:effectLst>
              </a:rPr>
              <a:t>lxx</a:t>
            </a:r>
            <a:r>
              <a:rPr lang="en-US" sz="3000" dirty="0">
                <a:effectLst>
                  <a:outerShdw blurRad="38100" dist="38100" dir="2700000" algn="tl">
                    <a:srgbClr val="000000">
                      <a:alpha val="43137"/>
                    </a:srgbClr>
                  </a:outerShdw>
                </a:effectLst>
              </a:rPr>
              <a:t>, v. 11), where it refers to relief from the plague of frogs.”</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144.</a:t>
            </a:r>
          </a:p>
        </p:txBody>
      </p:sp>
      <p:pic>
        <p:nvPicPr>
          <p:cNvPr id="4" name="Picture 2" descr="http://3.bp.blogspot.com/-QEkPt30fRNQ/US-EfJsZfRI/AAAAAAAASK4/JnP_SUUHRas/s1600/a.jpg">
            <a:extLst>
              <a:ext uri="{FF2B5EF4-FFF2-40B4-BE49-F238E27FC236}">
                <a16:creationId xmlns:a16="http://schemas.microsoft.com/office/drawing/2014/main" id="{4C65D9D5-EC76-48A7-9B4A-3A4832A435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40207819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7483"/>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Schweizer correctly observes, ‘The context makes sense only if the ‘times of refreshing’ are the definitive age of salvation. The expression is undoubtedly apocalyptic in origin. . . . The reference, then, is to the eschatological redemption which is promised to Israel if it repents.’ Furthermore, the plural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‘times,’ in Acts 3:19, parallels the plural noun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‘seasons’ or ‘times,’ in verse 21 (which is translated ‘period’ in the </a:t>
            </a:r>
            <a:r>
              <a:rPr lang="en-US" sz="3000" cap="small" dirty="0" err="1">
                <a:effectLst>
                  <a:outerShdw blurRad="38100" dist="38100" dir="2700000" algn="tl">
                    <a:srgbClr val="000000">
                      <a:alpha val="43137"/>
                    </a:srgbClr>
                  </a:outerShdw>
                </a:effectLst>
              </a:rPr>
              <a:t>nasb</a:t>
            </a:r>
            <a:r>
              <a:rPr lang="en-US" sz="3000" dirty="0">
                <a:effectLst>
                  <a:outerShdw blurRad="38100" dist="38100" dir="2700000" algn="tl">
                    <a:srgbClr val="000000">
                      <a:alpha val="43137"/>
                    </a:srgbClr>
                  </a:outerShdw>
                </a:effectLst>
              </a:rPr>
              <a:t>). The two terms refer to the same era, and the plural forms simply emphasize duration. The context makes it clear that the synonyms refer to the future kingdom, with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emphasizing the quality of time and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emphasizing the duration of the time.”</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141.</a:t>
            </a:r>
          </a:p>
        </p:txBody>
      </p:sp>
      <p:pic>
        <p:nvPicPr>
          <p:cNvPr id="2" name="Picture 2" descr="http://3.bp.blogspot.com/-QEkPt30fRNQ/US-EfJsZfRI/AAAAAAAASK4/JnP_SUUHRas/s1600/a.jpg">
            <a:extLst>
              <a:ext uri="{FF2B5EF4-FFF2-40B4-BE49-F238E27FC236}">
                <a16:creationId xmlns:a16="http://schemas.microsoft.com/office/drawing/2014/main" id="{C683EDD4-8EA0-B218-8BEA-14AC8BFABA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103283267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Bock argues for two separate time periods for these events in support of his ‘already, not yet’ view on the Davidic kingdom. He says the ‘periods of refreshing’ refer to the present time when sins can be wiped away through repentance, and that the ‘times of restoration of all things’ refers to the millennium. ‘Among the points in support of this distinction is that in the LXX translation by Symmachus, a reference to the descent of the Spirit in Isaiah 32:15 uses the term </a:t>
            </a:r>
            <a:r>
              <a:rPr lang="el-GR" sz="3000" dirty="0">
                <a:effectLst>
                  <a:outerShdw blurRad="38100" dist="38100" dir="2700000" algn="tl">
                    <a:srgbClr val="000000">
                      <a:alpha val="43137"/>
                    </a:srgbClr>
                  </a:outerShdw>
                </a:effectLst>
              </a:rPr>
              <a:t>ἀνάψυξις</a:t>
            </a:r>
            <a:r>
              <a:rPr lang="en-US" sz="3000" dirty="0">
                <a:effectLst>
                  <a:outerShdw blurRad="38100" dist="38100" dir="2700000" algn="tl">
                    <a:srgbClr val="000000">
                      <a:alpha val="43137"/>
                    </a:srgbClr>
                  </a:outerShdw>
                </a:effectLst>
              </a:rPr>
              <a:t> (refreshment), a term related to the one in Acts 3:20.’ However, the context of Isaiah 32:15 refers to millennial blessings to national Israel, a fact that supports the single-stage restoration view, not a two-phase ‘already, not yet’ restoration. Walker suggests a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06E7DAAD-17D3-86CA-8D2E-765CCF69BD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6379469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 two-stage restoration in Acts 3:19–21. He, like Bock, maintains that the </a:t>
            </a:r>
            <a:r>
              <a:rPr lang="el-GR" sz="3000" dirty="0">
                <a:effectLst>
                  <a:outerShdw blurRad="38100" dist="38100" dir="2700000" algn="tl">
                    <a:srgbClr val="000000">
                      <a:alpha val="43137"/>
                    </a:srgbClr>
                  </a:outerShdw>
                </a:effectLst>
              </a:rPr>
              <a:t>καιροὶ ἀναψύξεως</a:t>
            </a:r>
            <a:r>
              <a:rPr lang="en-US" sz="3000" dirty="0">
                <a:effectLst>
                  <a:outerShdw blurRad="38100" dist="38100" dir="2700000" algn="tl">
                    <a:srgbClr val="000000">
                      <a:alpha val="43137"/>
                    </a:srgbClr>
                  </a:outerShdw>
                </a:effectLst>
              </a:rPr>
              <a:t> (‘times of refreshing’) relates to special experiences of grace and blessing in this age, whereas the </a:t>
            </a:r>
            <a:r>
              <a:rPr lang="el-GR" sz="3000" dirty="0">
                <a:effectLst>
                  <a:outerShdw blurRad="38100" dist="38100" dir="2700000" algn="tl">
                    <a:srgbClr val="000000">
                      <a:alpha val="43137"/>
                    </a:srgbClr>
                  </a:outerShdw>
                </a:effectLst>
              </a:rPr>
              <a:t>χρόνων ἀποκαταστάσεως</a:t>
            </a:r>
            <a:r>
              <a:rPr lang="en-US" sz="3000" dirty="0">
                <a:effectLst>
                  <a:outerShdw blurRad="38100" dist="38100" dir="2700000" algn="tl">
                    <a:srgbClr val="000000">
                      <a:alpha val="43137"/>
                    </a:srgbClr>
                  </a:outerShdw>
                </a:effectLst>
              </a:rPr>
              <a:t> (‘period of restoration’) in verse 21 refers to the climactic age of blessings for the nation of Israel in fulfillment of Old Testament messianic promises. . . .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5" name="Picture 2" descr="http://3.bp.blogspot.com/-QEkPt30fRNQ/US-EfJsZfRI/AAAAAAAASK4/JnP_SUUHRas/s1600/a.jpg">
            <a:extLst>
              <a:ext uri="{FF2B5EF4-FFF2-40B4-BE49-F238E27FC236}">
                <a16:creationId xmlns:a16="http://schemas.microsoft.com/office/drawing/2014/main" id="{8EBCD575-1A97-1959-B5FD-F4CA7C7D6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9450255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 .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D43F448B-6407-508C-0C01-D2FB98A90D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23386550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…‘restoration’).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7EBF95D8-BC21-4100-30BE-0809E6DAF3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30964921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286232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‘restoration’).”</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3300F314-CA43-BE74-C739-608DDF5040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546796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9465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until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2986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Priest (Present Session</a:t>
            </a:r>
            <a:r>
              <a:rPr lang="en-US" altLang="en-US" sz="3200" dirty="0">
                <a:effectLst/>
                <a:cs typeface="Times New Roman" panose="02020603050405020304" pitchFamily="18" charset="0"/>
              </a:rPr>
              <a:t>)</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204894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95706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11:6-9</a:t>
            </a:r>
          </a:p>
          <a:p>
            <a:pPr marL="0" indent="0" algn="just">
              <a:spcBef>
                <a:spcPts val="0"/>
              </a:spcBef>
              <a:buClr>
                <a:srgbClr val="00FFFF"/>
              </a:buClr>
              <a:buNone/>
              <a:defRPr/>
            </a:pPr>
            <a:r>
              <a:rPr lang="en-US" sz="3150" baseline="30000" dirty="0">
                <a:effectLst>
                  <a:outerShdw blurRad="38100" dist="38100" dir="2700000" algn="tl">
                    <a:srgbClr val="000000">
                      <a:alpha val="43137"/>
                    </a:srgbClr>
                  </a:outerShdw>
                </a:effectLst>
              </a:rPr>
              <a:t>6 </a:t>
            </a:r>
            <a:r>
              <a:rPr lang="en-US" sz="3150" kern="0" dirty="0">
                <a:solidFill>
                  <a:srgbClr val="FFFFFF"/>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rPr>
              <a:t>And the wolf will dwell with the lamb, And the leopard will lie down with the young goat, And the calf and the young lion and the fatling together; And a little boy will lead them.</a:t>
            </a:r>
            <a:r>
              <a:rPr lang="en-US" sz="3150" baseline="30000" dirty="0">
                <a:effectLst>
                  <a:outerShdw blurRad="38100" dist="38100" dir="2700000" algn="tl">
                    <a:srgbClr val="000000">
                      <a:alpha val="43137"/>
                    </a:srgbClr>
                  </a:outerShdw>
                </a:effectLst>
              </a:rPr>
              <a:t>7 </a:t>
            </a:r>
            <a:r>
              <a:rPr lang="en-US" sz="3150" dirty="0">
                <a:effectLst>
                  <a:outerShdw blurRad="38100" dist="38100" dir="2700000" algn="tl">
                    <a:srgbClr val="000000">
                      <a:alpha val="43137"/>
                    </a:srgbClr>
                  </a:outerShdw>
                </a:effectLst>
              </a:rPr>
              <a:t>Also the cow and the bear will graze, Their young will lie down together, And the lion will eat straw like the ox. </a:t>
            </a:r>
            <a:r>
              <a:rPr lang="en-US" sz="3150" baseline="30000" dirty="0">
                <a:effectLst>
                  <a:outerShdw blurRad="38100" dist="38100" dir="2700000" algn="tl">
                    <a:srgbClr val="000000">
                      <a:alpha val="43137"/>
                    </a:srgbClr>
                  </a:outerShdw>
                </a:effectLst>
              </a:rPr>
              <a:t>8 </a:t>
            </a:r>
            <a:r>
              <a:rPr lang="en-US" sz="3150" dirty="0">
                <a:effectLst>
                  <a:outerShdw blurRad="38100" dist="38100" dir="2700000" algn="tl">
                    <a:srgbClr val="000000">
                      <a:alpha val="43137"/>
                    </a:srgbClr>
                  </a:outerShdw>
                </a:effectLst>
              </a:rPr>
              <a:t>The nursing child will play by the hole of the cobra, And the weaned child will put his hand on the viper’s den. </a:t>
            </a:r>
            <a:r>
              <a:rPr lang="en-US" sz="3150" baseline="30000" dirty="0">
                <a:effectLst>
                  <a:outerShdw blurRad="38100" dist="38100" dir="2700000" algn="tl">
                    <a:srgbClr val="000000">
                      <a:alpha val="43137"/>
                    </a:srgbClr>
                  </a:outerShdw>
                </a:effectLst>
              </a:rPr>
              <a:t>9 </a:t>
            </a:r>
            <a:r>
              <a:rPr lang="en-US" sz="3150" dirty="0">
                <a:effectLst>
                  <a:outerShdw blurRad="38100" dist="38100" dir="2700000" algn="tl">
                    <a:srgbClr val="000000">
                      <a:alpha val="43137"/>
                    </a:srgbClr>
                  </a:outerShdw>
                </a:effectLst>
              </a:rPr>
              <a:t>They will not hurt or destroy in all My holy mountain, </a:t>
            </a:r>
            <a:r>
              <a:rPr lang="en-US" sz="3150" b="1" u="sng" dirty="0">
                <a:solidFill>
                  <a:srgbClr val="FFFFCC"/>
                </a:solidFill>
                <a:effectLst>
                  <a:outerShdw blurRad="38100" dist="38100" dir="2700000" algn="tl">
                    <a:srgbClr val="000000">
                      <a:alpha val="43137"/>
                    </a:srgbClr>
                  </a:outerShdw>
                </a:effectLst>
              </a:rPr>
              <a:t>For the earth will be full of the knowledge of the Lord As the waters cover the sea</a:t>
            </a:r>
            <a:r>
              <a:rPr lang="en-US" sz="315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0243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7986C-40F4-4F6B-8B8A-BE891EC9318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224507"/>
          </a:xfrm>
          <a:prstGeom prst="rect">
            <a:avLst/>
          </a:prstGeom>
          <a:noFill/>
          <a:ln w="28575">
            <a:noFill/>
            <a:miter lim="800000"/>
            <a:headEnd/>
            <a:tailEnd/>
          </a:ln>
        </p:spPr>
        <p:txBody>
          <a:bodyPr wrap="square">
            <a:spAutoFit/>
          </a:bodyPr>
          <a:lstStyle/>
          <a:p>
            <a:pPr algn="ctr">
              <a:spcAft>
                <a:spcPts val="12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Isaiah 65:17-25</a:t>
            </a:r>
          </a:p>
          <a:p>
            <a:pPr marL="0" indent="0" algn="just">
              <a:buClr>
                <a:srgbClr val="00FFFF"/>
              </a:buClr>
              <a:buNone/>
              <a:defRPr/>
            </a:pP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behold, I create new heavens and a new earth; And the former things will not be remembered or come to mind.</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glad and rejoice forever in what I create; For behold, I create Jerusalem for rejoicing And her people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gladness.</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also rejoice in Jerusalem and be glad in My people; And there will no longer be heard in her The voice of weeping and the sound of crying.</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longer will there be in it an infant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lives but a few</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days, Or an old man who does not live out his days;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youth will die at the age of one hundred</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does not . . .</a:t>
            </a:r>
          </a:p>
        </p:txBody>
      </p:sp>
    </p:spTree>
    <p:extLst>
      <p:ext uri="{BB962C8B-B14F-4D97-AF65-F5344CB8AC3E}">
        <p14:creationId xmlns:p14="http://schemas.microsoft.com/office/powerpoint/2010/main" val="18594184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...reach the age of one hundred Will be </a:t>
            </a:r>
            <a:r>
              <a:rPr lang="en-US" i="1" dirty="0">
                <a:effectLst>
                  <a:outerShdw blurRad="38100" dist="38100" dir="2700000" algn="tl">
                    <a:srgbClr val="000000">
                      <a:alpha val="43137"/>
                    </a:srgbClr>
                  </a:outerShdw>
                </a:effectLst>
              </a:rPr>
              <a:t>thought</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accursed</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“They will build houses and inhabit </a:t>
            </a:r>
            <a:r>
              <a:rPr lang="en-US" i="1" dirty="0">
                <a:effectLst>
                  <a:outerShdw blurRad="38100" dist="38100" dir="2700000" algn="tl">
                    <a:srgbClr val="000000">
                      <a:alpha val="43137"/>
                    </a:srgbClr>
                  </a:outerShdw>
                </a:effectLst>
              </a:rPr>
              <a:t>them</a:t>
            </a:r>
            <a:r>
              <a:rPr lang="en-US" dirty="0">
                <a:effectLst>
                  <a:outerShdw blurRad="38100" dist="38100" dir="2700000" algn="tl">
                    <a:srgbClr val="000000">
                      <a:alpha val="43137"/>
                    </a:srgbClr>
                  </a:outerShdw>
                </a:effectLst>
              </a:rPr>
              <a:t>; They will also plant vineyards and eat their fruit.</a:t>
            </a:r>
            <a:r>
              <a:rPr lang="en-US" baseline="30000" dirty="0">
                <a:effectLst>
                  <a:outerShdw blurRad="38100" dist="38100" dir="2700000" algn="tl">
                    <a:srgbClr val="000000">
                      <a:alpha val="43137"/>
                    </a:srgbClr>
                  </a:outerShdw>
                </a:effectLst>
              </a:rPr>
              <a:t>22 </a:t>
            </a:r>
            <a:r>
              <a:rPr lang="en-US" dirty="0">
                <a:effectLst>
                  <a:outerShdw blurRad="38100" dist="38100" dir="2700000" algn="tl">
                    <a:srgbClr val="000000">
                      <a:alpha val="43137"/>
                    </a:srgbClr>
                  </a:outerShdw>
                </a:effectLst>
              </a:rPr>
              <a:t>“They will not build and another inhabit, They will not plant and another eat; For as the </a:t>
            </a:r>
            <a:r>
              <a:rPr lang="en-US" b="1" u="sng" dirty="0">
                <a:solidFill>
                  <a:srgbClr val="FFFFCC"/>
                </a:solidFill>
                <a:effectLst>
                  <a:outerShdw blurRad="38100" dist="38100" dir="2700000" algn="tl">
                    <a:srgbClr val="000000">
                      <a:alpha val="43137"/>
                    </a:srgbClr>
                  </a:outerShdw>
                </a:effectLst>
              </a:rPr>
              <a:t>lifetime of a tree</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so will be</a:t>
            </a:r>
            <a:r>
              <a:rPr lang="en-US" dirty="0">
                <a:effectLst>
                  <a:outerShdw blurRad="38100" dist="38100" dir="2700000" algn="tl">
                    <a:srgbClr val="000000">
                      <a:alpha val="43137"/>
                    </a:srgbClr>
                  </a:outerShdw>
                </a:effectLst>
              </a:rPr>
              <a:t> the days of My people, And My chosen ones will </a:t>
            </a:r>
            <a:r>
              <a:rPr lang="en-US" b="1" u="sng" dirty="0">
                <a:solidFill>
                  <a:srgbClr val="FFFFCC"/>
                </a:solidFill>
                <a:effectLst>
                  <a:outerShdw blurRad="38100" dist="38100" dir="2700000" algn="tl">
                    <a:srgbClr val="000000">
                      <a:alpha val="43137"/>
                    </a:srgbClr>
                  </a:outerShdw>
                </a:effectLst>
              </a:rPr>
              <a:t>wear out the work of their hands</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“They will not labor in vain, Or bear </a:t>
            </a:r>
            <a:r>
              <a:rPr lang="en-US" i="1" dirty="0">
                <a:effectLst>
                  <a:outerShdw blurRad="38100" dist="38100" dir="2700000" algn="tl">
                    <a:srgbClr val="000000">
                      <a:alpha val="43137"/>
                    </a:srgbClr>
                  </a:outerShdw>
                </a:effectLst>
              </a:rPr>
              <a:t>children</a:t>
            </a:r>
            <a:r>
              <a:rPr lang="en-US" dirty="0">
                <a:effectLst>
                  <a:outerShdw blurRad="38100" dist="38100" dir="2700000" algn="tl">
                    <a:srgbClr val="000000">
                      <a:alpha val="43137"/>
                    </a:srgbClr>
                  </a:outerShdw>
                </a:effectLst>
              </a:rPr>
              <a:t> for calamity; For they are the offspring of those blessed by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And their descendants…</a:t>
            </a:r>
            <a:endParaRPr lang="en-US"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…with them.</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It will also come to pass that before they call, I will answer; and while they are still speaking, I will hear.</a:t>
            </a:r>
            <a:r>
              <a:rPr lang="en-US" baseline="30000" dirty="0">
                <a:effectLst>
                  <a:outerShdw blurRad="38100" dist="38100" dir="2700000" algn="tl">
                    <a:srgbClr val="000000">
                      <a:alpha val="43137"/>
                    </a:srgbClr>
                  </a:outerShdw>
                </a:effectLst>
              </a:rPr>
              <a:t> 25 </a:t>
            </a:r>
            <a:r>
              <a:rPr lang="en-US" b="1" u="sng" dirty="0">
                <a:solidFill>
                  <a:srgbClr val="FFFFCC"/>
                </a:solidFill>
                <a:effectLst>
                  <a:outerShdw blurRad="38100" dist="38100" dir="2700000" algn="tl">
                    <a:srgbClr val="000000">
                      <a:alpha val="43137"/>
                    </a:srgbClr>
                  </a:outerShdw>
                </a:effectLst>
              </a:rPr>
              <a:t>The wolf and the lamb will graze together</a:t>
            </a:r>
            <a:r>
              <a:rPr lang="en-US" dirty="0">
                <a:effectLst>
                  <a:outerShdw blurRad="38100" dist="38100" dir="2700000" algn="tl">
                    <a:srgbClr val="000000">
                      <a:alpha val="43137"/>
                    </a:srgbClr>
                  </a:outerShdw>
                </a:effectLst>
              </a:rPr>
              <a:t>, and </a:t>
            </a:r>
            <a:r>
              <a:rPr lang="en-US" b="1" u="sng" dirty="0">
                <a:solidFill>
                  <a:srgbClr val="FFFFCC"/>
                </a:solidFill>
                <a:effectLst>
                  <a:outerShdw blurRad="38100" dist="38100" dir="2700000" algn="tl">
                    <a:srgbClr val="000000">
                      <a:alpha val="43137"/>
                    </a:srgbClr>
                  </a:outerShdw>
                </a:effectLst>
              </a:rPr>
              <a:t>the lion will eat straw like the ox</a:t>
            </a:r>
            <a:r>
              <a:rPr lang="en-US" dirty="0">
                <a:effectLst>
                  <a:outerShdw blurRad="38100" dist="38100" dir="2700000" algn="tl">
                    <a:srgbClr val="000000">
                      <a:alpha val="43137"/>
                    </a:srgbClr>
                  </a:outerShdw>
                </a:effectLst>
              </a:rPr>
              <a:t>; and dust will be the serpent’s food. They will do no evil or harm in all My holy mountain,” says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a:t>
            </a:r>
          </a:p>
        </p:txBody>
      </p:sp>
      <p:pic>
        <p:nvPicPr>
          <p:cNvPr id="4" name="Picture 2" descr="http://3.bp.blogspot.com/-QEkPt30fRNQ/US-EfJsZfRI/AAAAAAAASK4/JnP_SUUHRas/s1600/a.jpg">
            <a:extLst>
              <a:ext uri="{FF2B5EF4-FFF2-40B4-BE49-F238E27FC236}">
                <a16:creationId xmlns:a16="http://schemas.microsoft.com/office/drawing/2014/main" id="{0C331449-DDE9-4553-854E-DB78DA674D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7276" y="3230880"/>
            <a:ext cx="2457449" cy="1645920"/>
          </a:xfrm>
          <a:prstGeom prst="rect">
            <a:avLst/>
          </a:prstGeom>
          <a:noFill/>
          <a:ln w="9525">
            <a:noFill/>
            <a:miter lim="800000"/>
            <a:headEnd/>
            <a:tailEnd/>
          </a:ln>
        </p:spPr>
      </p:pic>
    </p:spTree>
    <p:extLst>
      <p:ext uri="{BB962C8B-B14F-4D97-AF65-F5344CB8AC3E}">
        <p14:creationId xmlns:p14="http://schemas.microsoft.com/office/powerpoint/2010/main" val="11005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762000" y="2057400"/>
            <a:ext cx="7086600"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23764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
        <p:nvSpPr>
          <p:cNvPr id="161795" name="Rectangle 3"/>
          <p:cNvSpPr>
            <a:spLocks noGrp="1" noChangeArrowheads="1"/>
          </p:cNvSpPr>
          <p:nvPr>
            <p:ph type="body" idx="1"/>
          </p:nvPr>
        </p:nvSpPr>
        <p:spPr>
          <a:xfrm>
            <a:off x="1021287" y="1828800"/>
            <a:ext cx="8458200" cy="40386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242AD274-E74A-51B7-FFD5-9542047290C1}"/>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66072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810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782E16D9-792C-68E7-72B8-A1C5D5E6D66B}"/>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A61E5022-B14E-C073-024B-E07A54A95F12}"/>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792954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9773737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87271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40CC7389-1F0C-A9A6-6A6B-B24F51EC8DDD}"/>
              </a:ext>
            </a:extLst>
          </p:cNvPr>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16499554-EF0F-3E66-B0A2-DD675BCFBAF2}"/>
              </a:ext>
            </a:extLst>
          </p:cNvPr>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2" name="Picture 1" descr="C:\Documents and Settings\Owner\Application Data\Microsoft\Media Catalog\Downloaded Clips\cl0\SY01462_.wmf">
            <a:extLst>
              <a:ext uri="{FF2B5EF4-FFF2-40B4-BE49-F238E27FC236}">
                <a16:creationId xmlns:a16="http://schemas.microsoft.com/office/drawing/2014/main" id="{9FC2B3D7-7BEC-5008-964C-6EC55C325AC7}"/>
              </a:ext>
            </a:extLst>
          </p:cNvPr>
          <p:cNvPicPr>
            <a:picLocks noChangeAspect="1" noChangeArrowheads="1"/>
          </p:cNvPicPr>
          <p:nvPr/>
        </p:nvPicPr>
        <p:blipFill>
          <a:blip r:embed="rId2" cstate="print"/>
          <a:srcRect/>
          <a:stretch>
            <a:fillRect/>
          </a:stretch>
        </p:blipFill>
        <p:spPr bwMode="auto">
          <a:xfrm>
            <a:off x="89128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92086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00109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27</a:t>
            </a:r>
            <a:r>
              <a:rPr lang="en-US" sz="3400" b="1" baseline="30000" dirty="0"/>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44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391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254423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2624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latin typeface="+mn-l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1" y="2438400"/>
            <a:ext cx="1839214" cy="237744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Tree>
    <p:extLst>
      <p:ext uri="{BB962C8B-B14F-4D97-AF65-F5344CB8AC3E}">
        <p14:creationId xmlns:p14="http://schemas.microsoft.com/office/powerpoint/2010/main" val="3250430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346719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latin typeface="+mn-lt"/>
              </a:rPr>
              <a:t>Messengers of the Kingdom In Matthew</a:t>
            </a:r>
          </a:p>
        </p:txBody>
      </p:sp>
      <p:sp>
        <p:nvSpPr>
          <p:cNvPr id="145411" name="Rectangle 3"/>
          <p:cNvSpPr>
            <a:spLocks noGrp="1" noChangeArrowheads="1"/>
          </p:cNvSpPr>
          <p:nvPr>
            <p:ph type="body" sz="half" idx="4294967295"/>
          </p:nvPr>
        </p:nvSpPr>
        <p:spPr>
          <a:xfrm>
            <a:off x="6181728" y="1905003"/>
            <a:ext cx="4562473" cy="3581398"/>
          </a:xfrm>
        </p:spPr>
        <p:txBody>
          <a:bodyPr/>
          <a:lstStyle/>
          <a:p>
            <a:pPr marL="461963" indent="-461963">
              <a:lnSpc>
                <a:spcPct val="100000"/>
              </a:lnSpc>
              <a:spcBef>
                <a:spcPts val="1200"/>
              </a:spcBef>
              <a:spcAft>
                <a:spcPts val="1200"/>
              </a:spcAft>
              <a:buClr>
                <a:srgbClr val="00FFFF"/>
              </a:buClr>
            </a:pPr>
            <a:r>
              <a:rPr lang="en-US" altLang="en-US" sz="3200" dirty="0"/>
              <a:t>John the Baptist – 3:2</a:t>
            </a:r>
          </a:p>
          <a:p>
            <a:pPr marL="461963" indent="-461963">
              <a:lnSpc>
                <a:spcPct val="100000"/>
              </a:lnSpc>
              <a:spcBef>
                <a:spcPts val="1200"/>
              </a:spcBef>
              <a:spcAft>
                <a:spcPts val="1200"/>
              </a:spcAft>
              <a:buClr>
                <a:srgbClr val="00FFFF"/>
              </a:buClr>
            </a:pPr>
            <a:r>
              <a:rPr lang="en-US" altLang="en-US" sz="3200" dirty="0"/>
              <a:t>Jesus Christ – 4:17</a:t>
            </a:r>
          </a:p>
          <a:p>
            <a:pPr marL="461963" indent="-461963">
              <a:lnSpc>
                <a:spcPct val="100000"/>
              </a:lnSpc>
              <a:spcBef>
                <a:spcPts val="1200"/>
              </a:spcBef>
              <a:spcAft>
                <a:spcPts val="1200"/>
              </a:spcAft>
              <a:buClr>
                <a:srgbClr val="00FFFF"/>
              </a:buClr>
            </a:pPr>
            <a:r>
              <a:rPr lang="en-US" altLang="en-US" sz="3200" dirty="0"/>
              <a:t>12 Apostles – 10:5-7</a:t>
            </a:r>
          </a:p>
          <a:p>
            <a:pPr marL="461963" indent="-461963">
              <a:lnSpc>
                <a:spcPct val="100000"/>
              </a:lnSpc>
              <a:spcBef>
                <a:spcPts val="1200"/>
              </a:spcBef>
              <a:spcAft>
                <a:spcPts val="1200"/>
              </a:spcAft>
              <a:buClr>
                <a:srgbClr val="00FFFF"/>
              </a:buClr>
            </a:pPr>
            <a:r>
              <a:rPr lang="en-US" altLang="en-US" sz="32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369332"/>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6F87C1-9288-CE65-5133-4C5888608D7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10:5-7</a:t>
            </a:r>
          </a:p>
          <a:p>
            <a:pPr algn="just">
              <a:spcBef>
                <a:spcPts val="600"/>
              </a:spcBef>
              <a:spcAft>
                <a:spcPts val="600"/>
              </a:spcAft>
            </a:pPr>
            <a:r>
              <a:rPr lang="en-US" altLang="en-US" sz="3600" kern="0" dirty="0"/>
              <a:t>“</a:t>
            </a:r>
            <a:r>
              <a:rPr lang="en-US" sz="3600" dirty="0"/>
              <a:t>These twelve Jesus sent out after instructing them: “Do not go in </a:t>
            </a:r>
            <a:r>
              <a:rPr lang="en-US" sz="3600" i="1" dirty="0"/>
              <a:t>the</a:t>
            </a:r>
            <a:r>
              <a:rPr lang="en-US" sz="3600" dirty="0"/>
              <a:t> way of </a:t>
            </a:r>
            <a:r>
              <a:rPr lang="en-US" sz="3600" i="1" dirty="0"/>
              <a:t>the</a:t>
            </a:r>
            <a:r>
              <a:rPr lang="en-US" sz="3600" dirty="0"/>
              <a:t> </a:t>
            </a:r>
            <a:r>
              <a:rPr lang="en-US" sz="3600" b="1" u="sng" dirty="0">
                <a:solidFill>
                  <a:srgbClr val="FFFFCC"/>
                </a:solidFill>
              </a:rPr>
              <a:t>Gentiles</a:t>
            </a:r>
            <a:r>
              <a:rPr lang="en-US" sz="3600" dirty="0"/>
              <a:t>, and do not enter </a:t>
            </a:r>
            <a:r>
              <a:rPr lang="en-US" sz="3600" i="1" dirty="0"/>
              <a:t>any</a:t>
            </a:r>
            <a:r>
              <a:rPr lang="en-US" sz="3600" dirty="0"/>
              <a:t> city of the </a:t>
            </a:r>
            <a:r>
              <a:rPr lang="en-US" sz="3600" b="1" u="sng" dirty="0">
                <a:solidFill>
                  <a:srgbClr val="FFFFCC"/>
                </a:solidFill>
              </a:rPr>
              <a:t>Samaritans</a:t>
            </a:r>
            <a:r>
              <a:rPr lang="en-US" sz="3600" dirty="0"/>
              <a:t>; </a:t>
            </a:r>
            <a:r>
              <a:rPr lang="en-US" sz="3600" baseline="30000" dirty="0"/>
              <a:t>6 </a:t>
            </a:r>
            <a:r>
              <a:rPr lang="en-US" sz="3600" dirty="0"/>
              <a:t>but rather go to the lost sheep of the </a:t>
            </a:r>
            <a:r>
              <a:rPr lang="en-US" sz="3600" b="1" u="sng" dirty="0">
                <a:solidFill>
                  <a:srgbClr val="FFFFCC"/>
                </a:solidFill>
              </a:rPr>
              <a:t>house of Israel</a:t>
            </a:r>
            <a:r>
              <a:rPr lang="en-US" sz="3600" dirty="0"/>
              <a:t>. </a:t>
            </a:r>
            <a:r>
              <a:rPr lang="en-US" sz="3600" baseline="30000" dirty="0"/>
              <a:t>7 </a:t>
            </a:r>
            <a:r>
              <a:rPr lang="en-US" sz="3600" dirty="0"/>
              <a:t>And as you go, preach, saying, ‘The kingdom of heaven is at hand.’”</a:t>
            </a:r>
            <a:endParaRPr lang="en-US" altLang="en-US" sz="3600" kern="0" dirty="0"/>
          </a:p>
        </p:txBody>
      </p:sp>
    </p:spTree>
    <p:extLst>
      <p:ext uri="{BB962C8B-B14F-4D97-AF65-F5344CB8AC3E}">
        <p14:creationId xmlns:p14="http://schemas.microsoft.com/office/powerpoint/2010/main" val="93217343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82B14-3072-D495-3D90-8C704C5E8AD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15:24</a:t>
            </a:r>
          </a:p>
          <a:p>
            <a:pPr algn="just">
              <a:spcBef>
                <a:spcPts val="600"/>
              </a:spcBef>
              <a:spcAft>
                <a:spcPts val="600"/>
              </a:spcAft>
            </a:pPr>
            <a:r>
              <a:rPr lang="en-US" altLang="en-US" sz="3600" kern="0" dirty="0"/>
              <a:t>“</a:t>
            </a:r>
            <a:r>
              <a:rPr lang="en-US" sz="3600" dirty="0"/>
              <a:t>But He answered and said, ‘</a:t>
            </a:r>
            <a:r>
              <a:rPr lang="en-US" sz="3600" b="1" u="sng" dirty="0">
                <a:solidFill>
                  <a:srgbClr val="FFFFCC"/>
                </a:solidFill>
              </a:rPr>
              <a:t>I was sent only to the lost sheep of the house of Israel</a:t>
            </a:r>
            <a:r>
              <a:rPr lang="en-US" sz="3600" dirty="0"/>
              <a:t>.’”</a:t>
            </a:r>
            <a:endParaRPr lang="en-US" altLang="en-US" sz="3600" kern="0" dirty="0"/>
          </a:p>
        </p:txBody>
      </p:sp>
      <p:pic>
        <p:nvPicPr>
          <p:cNvPr id="3" name="Picture 2">
            <a:extLst>
              <a:ext uri="{FF2B5EF4-FFF2-40B4-BE49-F238E27FC236}">
                <a16:creationId xmlns:a16="http://schemas.microsoft.com/office/drawing/2014/main" id="{BDD805BE-599F-3DB5-4368-DB4B5FDA5CE7}"/>
              </a:ext>
            </a:extLst>
          </p:cNvPr>
          <p:cNvPicPr>
            <a:picLocks noChangeAspect="1"/>
          </p:cNvPicPr>
          <p:nvPr/>
        </p:nvPicPr>
        <p:blipFill>
          <a:blip r:embed="rId3"/>
          <a:stretch>
            <a:fillRect/>
          </a:stretch>
        </p:blipFill>
        <p:spPr>
          <a:xfrm>
            <a:off x="5026152" y="2133600"/>
            <a:ext cx="2139696" cy="2743200"/>
          </a:xfrm>
          <a:prstGeom prst="rect">
            <a:avLst/>
          </a:prstGeom>
          <a:ln>
            <a:solidFill>
              <a:schemeClr val="tx1"/>
            </a:solidFill>
          </a:ln>
        </p:spPr>
      </p:pic>
    </p:spTree>
    <p:extLst>
      <p:ext uri="{BB962C8B-B14F-4D97-AF65-F5344CB8AC3E}">
        <p14:creationId xmlns:p14="http://schemas.microsoft.com/office/powerpoint/2010/main" val="400178687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3849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7263384" cy="2563739"/>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9B69562F-C065-70E6-66F6-612F2BF8079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13246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71500" y="2057400"/>
            <a:ext cx="7429500"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CBC748A6-C703-3B75-88F1-2D055BE2BE3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19790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9336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133600"/>
            <a:ext cx="72633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173DC7C2-2DD2-4792-186C-19C70A0A4E0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50399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66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4201</TotalTime>
  <Words>3437</Words>
  <Application>Microsoft Office PowerPoint</Application>
  <PresentationFormat>Widescreen</PresentationFormat>
  <Paragraphs>212</Paragraphs>
  <Slides>58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Wingdings</vt:lpstr>
      <vt:lpstr>Office Theme</vt:lpstr>
      <vt:lpstr>PowerPoint Presentation</vt:lpstr>
      <vt:lpstr>Acts 3 Chapter Summary</vt:lpstr>
      <vt:lpstr>Acts 3 Chapter Summary</vt:lpstr>
      <vt:lpstr>PowerPoint Presentation</vt:lpstr>
      <vt:lpstr>Acts 3 Chapter Summary</vt:lpstr>
      <vt:lpstr>PowerPoint Presentation</vt:lpstr>
      <vt:lpstr>PowerPoint Presentation</vt:lpstr>
      <vt:lpstr>Acts 3:12-18 Israel’s Rejection of Her Messiah</vt:lpstr>
      <vt:lpstr>PowerPoint Presentation</vt:lpstr>
      <vt:lpstr>Acts 3:19-26 Israel’s Responsibility</vt:lpstr>
      <vt:lpstr>Acts 3:19b-21 Results of Repentance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3:19b-21 Results of Repentance</vt:lpstr>
      <vt:lpstr>PowerPoint Presentation</vt:lpstr>
      <vt:lpstr>PowerPoint Presentation</vt:lpstr>
      <vt:lpstr>Acts 3:19b-21 Results of Repentance</vt:lpstr>
      <vt:lpstr>CHRIST’S THREE OFFICES</vt:lpstr>
      <vt:lpstr>PowerPoint Presentation</vt:lpstr>
      <vt:lpstr>PowerPoint Presentation</vt:lpstr>
      <vt:lpstr>PowerPoint Presentation</vt:lpstr>
      <vt:lpstr>PowerPoint Presentation</vt:lpstr>
      <vt:lpstr>PowerPoint Presentation</vt:lpstr>
      <vt:lpstr>PowerPoint Presentation</vt:lpstr>
      <vt:lpstr>Acts 3:19-26 Israel’s Responsibility</vt:lpstr>
      <vt:lpstr>Acts 3:22-26 Present Fulfilled Prophecy</vt:lpstr>
      <vt:lpstr>PowerPoint Presentation</vt:lpstr>
      <vt:lpstr>Names for Jesus in Acts 3</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PowerPoint Presentation</vt:lpstr>
      <vt:lpstr>PowerPoint Presentation</vt:lpstr>
      <vt:lpstr>PowerPoint Presentation</vt:lpstr>
      <vt:lpstr>Purpose</vt:lpstr>
      <vt:lpstr>Message</vt:lpstr>
      <vt:lpstr>8 New Promises Genesis 12:1-3</vt:lpstr>
      <vt:lpstr>PowerPoint Presentation</vt:lpstr>
      <vt:lpstr>PowerPoint Presentation</vt:lpstr>
      <vt:lpstr>Names for Jesus in Acts 3</vt:lpstr>
      <vt:lpstr>Messengers of the Kingdom In Matthew</vt:lpstr>
      <vt:lpstr>PowerPoint Presentation</vt:lpstr>
      <vt:lpstr>PowerPoint Presentation</vt:lpstr>
      <vt:lpstr>Conclusion</vt:lpstr>
      <vt:lpstr>Acts 3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023 Acts 3v19b-26</dc:title>
  <dc:subject>ACTS</dc:subject>
  <dc:creator>A. Woods</dc:creator>
  <cp:lastModifiedBy>anne woods</cp:lastModifiedBy>
  <cp:revision>494</cp:revision>
  <cp:lastPrinted>2023-05-09T16:05:47Z</cp:lastPrinted>
  <dcterms:created xsi:type="dcterms:W3CDTF">2009-01-10T23:45:31Z</dcterms:created>
  <dcterms:modified xsi:type="dcterms:W3CDTF">2023-05-17T15:31:15Z</dcterms:modified>
</cp:coreProperties>
</file>