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54"/>
  </p:notesMasterIdLst>
  <p:handoutMasterIdLst>
    <p:handoutMasterId r:id="rId55"/>
  </p:handoutMasterIdLst>
  <p:sldIdLst>
    <p:sldId id="2094" r:id="rId2"/>
    <p:sldId id="9505" r:id="rId3"/>
    <p:sldId id="9708" r:id="rId4"/>
    <p:sldId id="9951" r:id="rId5"/>
    <p:sldId id="9920" r:id="rId6"/>
    <p:sldId id="9953" r:id="rId7"/>
    <p:sldId id="9962" r:id="rId8"/>
    <p:sldId id="9963" r:id="rId9"/>
    <p:sldId id="9993" r:id="rId10"/>
    <p:sldId id="9964" r:id="rId11"/>
    <p:sldId id="9806" r:id="rId12"/>
    <p:sldId id="1266" r:id="rId13"/>
    <p:sldId id="9965" r:id="rId14"/>
    <p:sldId id="768" r:id="rId15"/>
    <p:sldId id="9954" r:id="rId16"/>
    <p:sldId id="9966" r:id="rId17"/>
    <p:sldId id="9967" r:id="rId18"/>
    <p:sldId id="9949" r:id="rId19"/>
    <p:sldId id="9591" r:id="rId20"/>
    <p:sldId id="4736" r:id="rId21"/>
    <p:sldId id="9995" r:id="rId22"/>
    <p:sldId id="9996" r:id="rId23"/>
    <p:sldId id="9968" r:id="rId24"/>
    <p:sldId id="9955" r:id="rId25"/>
    <p:sldId id="9969" r:id="rId26"/>
    <p:sldId id="9970" r:id="rId27"/>
    <p:sldId id="9971" r:id="rId28"/>
    <p:sldId id="7916" r:id="rId29"/>
    <p:sldId id="7908" r:id="rId30"/>
    <p:sldId id="9972" r:id="rId31"/>
    <p:sldId id="10002" r:id="rId32"/>
    <p:sldId id="9956" r:id="rId33"/>
    <p:sldId id="9957" r:id="rId34"/>
    <p:sldId id="9973" r:id="rId35"/>
    <p:sldId id="9974" r:id="rId36"/>
    <p:sldId id="9975" r:id="rId37"/>
    <p:sldId id="10003" r:id="rId38"/>
    <p:sldId id="9976" r:id="rId39"/>
    <p:sldId id="9958" r:id="rId40"/>
    <p:sldId id="9959" r:id="rId41"/>
    <p:sldId id="9977" r:id="rId42"/>
    <p:sldId id="9978" r:id="rId43"/>
    <p:sldId id="9999" r:id="rId44"/>
    <p:sldId id="10004" r:id="rId45"/>
    <p:sldId id="9902" r:id="rId46"/>
    <p:sldId id="9979" r:id="rId47"/>
    <p:sldId id="9960" r:id="rId48"/>
    <p:sldId id="9961" r:id="rId49"/>
    <p:sldId id="10006" r:id="rId50"/>
    <p:sldId id="10005" r:id="rId51"/>
    <p:sldId id="9952" r:id="rId52"/>
    <p:sldId id="10008" r:id="rId53"/>
  </p:sldIdLst>
  <p:sldSz cx="12192000" cy="6858000"/>
  <p:notesSz cx="7315200" cy="9601200"/>
  <p:custDataLst>
    <p:tags r:id="rId56"/>
  </p:custDataLst>
  <p:defaultTextStyle>
    <a:defPPr>
      <a:defRPr lang="en-US"/>
    </a:defPPr>
    <a:lvl1pPr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y Woods" initials="AW" lastIdx="1" clrIdx="0">
    <p:extLst>
      <p:ext uri="{19B8F6BF-5375-455C-9EA6-DF929625EA0E}">
        <p15:presenceInfo xmlns:p15="http://schemas.microsoft.com/office/powerpoint/2012/main" userId="f980d2db616d9d0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CC"/>
    <a:srgbClr val="008000"/>
    <a:srgbClr val="CC66FF"/>
    <a:srgbClr val="00FF00"/>
    <a:srgbClr val="99FFCC"/>
    <a:srgbClr val="FF99FF"/>
    <a:srgbClr val="FF00FF"/>
    <a:srgbClr val="00CCFF"/>
    <a:srgbClr val="000066"/>
    <a:srgbClr val="4D4D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5715183-66DD-44B8-8F2C-94E4495D9EA0}" v="3" dt="2023-04-23T17:12:37.763"/>
  </p1510:revLst>
</p1510:revInfo>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008" autoAdjust="0"/>
    <p:restoredTop sz="95428" autoAdjust="0"/>
  </p:normalViewPr>
  <p:slideViewPr>
    <p:cSldViewPr>
      <p:cViewPr varScale="1">
        <p:scale>
          <a:sx n="58" d="100"/>
          <a:sy n="58" d="100"/>
        </p:scale>
        <p:origin x="72" y="246"/>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79" d="100"/>
          <a:sy n="79" d="100"/>
        </p:scale>
        <p:origin x="3773" y="8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62"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commentAuthors" Target="commentAuthors.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gs" Target="tags/tag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9" name="Rectangle 5"/>
          <p:cNvSpPr>
            <a:spLocks noGrp="1" noChangeArrowheads="1"/>
          </p:cNvSpPr>
          <p:nvPr>
            <p:ph type="sldNum" sz="quarter" idx="3"/>
          </p:nvPr>
        </p:nvSpPr>
        <p:spPr bwMode="auto">
          <a:xfrm>
            <a:off x="4144437" y="9122452"/>
            <a:ext cx="3170764" cy="478748"/>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algn="r" defTabSz="919579">
              <a:defRPr sz="1400"/>
            </a:lvl1pPr>
          </a:lstStyle>
          <a:p>
            <a:fld id="{416C2B2E-E9D7-4230-8EE4-F98D0B6BB14D}" type="slidenum">
              <a:rPr lang="en-US" altLang="en-US">
                <a:latin typeface="Calibri" panose="020F0502020204030204" pitchFamily="34" charset="0"/>
              </a:rPr>
              <a:pPr/>
              <a:t>‹#›</a:t>
            </a:fld>
            <a:endParaRPr lang="en-US" altLang="en-US" dirty="0">
              <a:latin typeface="Calibri" panose="020F0502020204030204" pitchFamily="34" charset="0"/>
            </a:endParaRPr>
          </a:p>
        </p:txBody>
      </p:sp>
      <p:sp>
        <p:nvSpPr>
          <p:cNvPr id="6" name="Rectangle 4">
            <a:extLst>
              <a:ext uri="{FF2B5EF4-FFF2-40B4-BE49-F238E27FC236}">
                <a16:creationId xmlns:a16="http://schemas.microsoft.com/office/drawing/2014/main" id="{E639ABDC-F385-432C-BC0C-EC9FB366D81E}"/>
              </a:ext>
            </a:extLst>
          </p:cNvPr>
          <p:cNvSpPr>
            <a:spLocks noGrp="1" noChangeArrowheads="1"/>
          </p:cNvSpPr>
          <p:nvPr>
            <p:ph type="ftr" sz="quarter" idx="2"/>
          </p:nvPr>
        </p:nvSpPr>
        <p:spPr bwMode="auto">
          <a:xfrm>
            <a:off x="0" y="9082034"/>
            <a:ext cx="3594184" cy="519166"/>
          </a:xfrm>
          <a:prstGeom prst="rect">
            <a:avLst/>
          </a:prstGeom>
          <a:noFill/>
          <a:ln w="9525">
            <a:noFill/>
            <a:miter lim="800000"/>
            <a:headEnd/>
            <a:tailEnd/>
          </a:ln>
        </p:spPr>
        <p:txBody>
          <a:bodyPr vert="horz" wrap="square" lIns="107802" tIns="53903" rIns="107802" bIns="53903" numCol="1" anchor="b" anchorCtr="0" compatLnSpc="1">
            <a:prstTxWarp prst="textNoShape">
              <a:avLst/>
            </a:prstTxWarp>
          </a:bodyPr>
          <a:lstStyle>
            <a:lvl1pPr defTabSz="1019412" eaLnBrk="1" hangingPunct="1">
              <a:defRPr sz="1600">
                <a:latin typeface="Times New Roman" pitchFamily="18" charset="0"/>
                <a:cs typeface="Arial" charset="0"/>
              </a:defRPr>
            </a:lvl1pPr>
          </a:lstStyle>
          <a:p>
            <a:pPr>
              <a:defRPr/>
            </a:pPr>
            <a:r>
              <a:rPr lang="en-US" dirty="0">
                <a:latin typeface="Calibri" panose="020F0502020204030204" pitchFamily="34" charset="0"/>
              </a:rPr>
              <a:t>Sugar Land Bible Church</a:t>
            </a:r>
          </a:p>
        </p:txBody>
      </p:sp>
      <p:sp>
        <p:nvSpPr>
          <p:cNvPr id="7" name="Header Placeholder 1">
            <a:extLst>
              <a:ext uri="{FF2B5EF4-FFF2-40B4-BE49-F238E27FC236}">
                <a16:creationId xmlns:a16="http://schemas.microsoft.com/office/drawing/2014/main" id="{DBD86D44-784A-49A5-8D58-104289F50E40}"/>
              </a:ext>
            </a:extLst>
          </p:cNvPr>
          <p:cNvSpPr>
            <a:spLocks noGrp="1"/>
          </p:cNvSpPr>
          <p:nvPr>
            <p:ph type="hdr" sz="quarter"/>
          </p:nvPr>
        </p:nvSpPr>
        <p:spPr>
          <a:xfrm>
            <a:off x="1612833" y="120405"/>
            <a:ext cx="4089536" cy="793995"/>
          </a:xfrm>
          <a:prstGeom prst="rect">
            <a:avLst/>
          </a:prstGeom>
        </p:spPr>
        <p:txBody>
          <a:bodyPr vert="horz" lIns="118243" tIns="59121" rIns="118243" bIns="59121" rtlCol="0"/>
          <a:lstStyle>
            <a:lvl1pPr algn="ctr">
              <a:defRPr sz="1700" dirty="0">
                <a:latin typeface="Calibri" panose="020F0502020204030204" pitchFamily="34" charset="0"/>
                <a:cs typeface="Calibri" panose="020F0502020204030204" pitchFamily="34" charset="0"/>
              </a:defRPr>
            </a:lvl1pPr>
          </a:lstStyle>
          <a:p>
            <a:pPr>
              <a:defRPr/>
            </a:pPr>
            <a:r>
              <a:rPr lang="en-US" sz="1600" dirty="0"/>
              <a:t>Dr. Andy Woods</a:t>
            </a:r>
          </a:p>
          <a:p>
            <a:pPr>
              <a:defRPr/>
            </a:pPr>
            <a:r>
              <a:rPr lang="en-US" sz="1600" dirty="0"/>
              <a:t>Genesis 118 – 30v14-24 </a:t>
            </a:r>
          </a:p>
          <a:p>
            <a:pPr>
              <a:defRPr/>
            </a:pPr>
            <a:r>
              <a:rPr lang="en-US" sz="1600" dirty="0"/>
              <a:t>05-07-2023</a:t>
            </a: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1" y="0"/>
            <a:ext cx="3170764" cy="478748"/>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defTabSz="920970" eaLnBrk="1" hangingPunct="1">
              <a:defRPr sz="1400">
                <a:latin typeface="Calibri" panose="020F0502020204030204" pitchFamily="34" charset="0"/>
                <a:cs typeface="Arial" charset="0"/>
              </a:defRPr>
            </a:lvl1pPr>
          </a:lstStyle>
          <a:p>
            <a:pPr>
              <a:defRPr/>
            </a:pPr>
            <a:endParaRPr lang="en-US" dirty="0"/>
          </a:p>
        </p:txBody>
      </p:sp>
      <p:sp>
        <p:nvSpPr>
          <p:cNvPr id="3" name="Date Placeholder 2"/>
          <p:cNvSpPr>
            <a:spLocks noGrp="1"/>
          </p:cNvSpPr>
          <p:nvPr>
            <p:ph type="dt" idx="1"/>
          </p:nvPr>
        </p:nvSpPr>
        <p:spPr bwMode="auto">
          <a:xfrm>
            <a:off x="4142749" y="0"/>
            <a:ext cx="3170763" cy="478748"/>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algn="r" defTabSz="920970" eaLnBrk="1" hangingPunct="1">
              <a:defRPr sz="1400">
                <a:latin typeface="Calibri" panose="020F0502020204030204" pitchFamily="34" charset="0"/>
                <a:cs typeface="Arial" charset="0"/>
              </a:defRPr>
            </a:lvl1pPr>
          </a:lstStyle>
          <a:p>
            <a:pPr>
              <a:defRPr/>
            </a:pPr>
            <a:fld id="{5800389A-3474-4B41-9CB2-F1B2DAE08F62}" type="datetimeFigureOut">
              <a:rPr lang="en-US" smtClean="0"/>
              <a:pPr>
                <a:defRPr/>
              </a:pPr>
              <a:t>5/13/2023</a:t>
            </a:fld>
            <a:endParaRPr lang="en-US" dirty="0"/>
          </a:p>
        </p:txBody>
      </p:sp>
      <p:sp>
        <p:nvSpPr>
          <p:cNvPr id="4" name="Slide Image Placeholder 3"/>
          <p:cNvSpPr>
            <a:spLocks noGrp="1" noRot="1" noChangeAspect="1"/>
          </p:cNvSpPr>
          <p:nvPr>
            <p:ph type="sldImg" idx="2"/>
          </p:nvPr>
        </p:nvSpPr>
        <p:spPr>
          <a:xfrm>
            <a:off x="457200" y="720725"/>
            <a:ext cx="6400800" cy="3600450"/>
          </a:xfrm>
          <a:prstGeom prst="rect">
            <a:avLst/>
          </a:prstGeom>
          <a:noFill/>
          <a:ln w="12700">
            <a:solidFill>
              <a:prstClr val="black"/>
            </a:solidFill>
          </a:ln>
        </p:spPr>
        <p:txBody>
          <a:bodyPr vert="horz" lIns="101038" tIns="50519" rIns="101038" bIns="50519" rtlCol="0" anchor="ctr"/>
          <a:lstStyle/>
          <a:p>
            <a:pPr lvl="0"/>
            <a:endParaRPr lang="en-US" noProof="0" dirty="0"/>
          </a:p>
        </p:txBody>
      </p:sp>
      <p:sp>
        <p:nvSpPr>
          <p:cNvPr id="5" name="Notes Placeholder 4"/>
          <p:cNvSpPr>
            <a:spLocks noGrp="1"/>
          </p:cNvSpPr>
          <p:nvPr>
            <p:ph type="body" sz="quarter" idx="3"/>
          </p:nvPr>
        </p:nvSpPr>
        <p:spPr bwMode="auto">
          <a:xfrm>
            <a:off x="732364" y="4561226"/>
            <a:ext cx="5850473" cy="4318573"/>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bwMode="auto">
          <a:xfrm>
            <a:off x="1" y="9120813"/>
            <a:ext cx="3170764" cy="478748"/>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defTabSz="920970" eaLnBrk="1" hangingPunct="1">
              <a:defRPr sz="1400">
                <a:latin typeface="Calibri" panose="020F0502020204030204" pitchFamily="34" charset="0"/>
                <a:cs typeface="Arial" charset="0"/>
              </a:defRPr>
            </a:lvl1pPr>
          </a:lstStyle>
          <a:p>
            <a:pPr>
              <a:defRPr/>
            </a:pPr>
            <a:endParaRPr lang="en-US" dirty="0"/>
          </a:p>
        </p:txBody>
      </p:sp>
      <p:sp>
        <p:nvSpPr>
          <p:cNvPr id="7" name="Slide Number Placeholder 6"/>
          <p:cNvSpPr>
            <a:spLocks noGrp="1"/>
          </p:cNvSpPr>
          <p:nvPr>
            <p:ph type="sldNum" sz="quarter" idx="5"/>
          </p:nvPr>
        </p:nvSpPr>
        <p:spPr bwMode="auto">
          <a:xfrm>
            <a:off x="4142749" y="9120813"/>
            <a:ext cx="3170763" cy="478748"/>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algn="r" defTabSz="919579">
              <a:defRPr sz="1400">
                <a:latin typeface="Calibri" panose="020F0502020204030204" pitchFamily="34" charset="0"/>
              </a:defRPr>
            </a:lvl1pPr>
          </a:lstStyle>
          <a:p>
            <a:fld id="{3D084339-C7C3-4022-975D-A91B6BCBB8E5}" type="slidenum">
              <a:rPr lang="en-US" altLang="en-US" smtClean="0"/>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084339-C7C3-4022-975D-A91B6BCBB8E5}" type="slidenum">
              <a:rPr lang="en-US" altLang="en-US" smtClean="0"/>
              <a:pPr/>
              <a:t>18</a:t>
            </a:fld>
            <a:endParaRPr lang="en-US" altLang="en-US" dirty="0"/>
          </a:p>
        </p:txBody>
      </p:sp>
    </p:spTree>
    <p:extLst>
      <p:ext uri="{BB962C8B-B14F-4D97-AF65-F5344CB8AC3E}">
        <p14:creationId xmlns:p14="http://schemas.microsoft.com/office/powerpoint/2010/main" val="1375915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084339-C7C3-4022-975D-A91B6BCBB8E5}" type="slidenum">
              <a:rPr lang="en-US" altLang="en-US" smtClean="0"/>
              <a:pPr/>
              <a:t>43</a:t>
            </a:fld>
            <a:endParaRPr lang="en-US" altLang="en-US" dirty="0"/>
          </a:p>
        </p:txBody>
      </p:sp>
    </p:spTree>
    <p:extLst>
      <p:ext uri="{BB962C8B-B14F-4D97-AF65-F5344CB8AC3E}">
        <p14:creationId xmlns:p14="http://schemas.microsoft.com/office/powerpoint/2010/main" val="13064938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084339-C7C3-4022-975D-A91B6BCBB8E5}" type="slidenum">
              <a:rPr lang="en-US" altLang="en-US" smtClean="0"/>
              <a:pPr/>
              <a:t>45</a:t>
            </a:fld>
            <a:endParaRPr lang="en-US" altLang="en-US" dirty="0"/>
          </a:p>
        </p:txBody>
      </p:sp>
    </p:spTree>
    <p:extLst>
      <p:ext uri="{BB962C8B-B14F-4D97-AF65-F5344CB8AC3E}">
        <p14:creationId xmlns:p14="http://schemas.microsoft.com/office/powerpoint/2010/main" val="41992173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a:defRPr/>
            </a:pPr>
            <a:r>
              <a:rPr lang="en-US"/>
              <a:t>Dr. Andy Woods</a:t>
            </a:r>
            <a:endParaRPr lang="en-US" dirty="0"/>
          </a:p>
        </p:txBody>
      </p:sp>
      <p:sp>
        <p:nvSpPr>
          <p:cNvPr id="5" name="Date Placeholder 4"/>
          <p:cNvSpPr>
            <a:spLocks noGrp="1"/>
          </p:cNvSpPr>
          <p:nvPr>
            <p:ph type="dt" idx="1"/>
          </p:nvPr>
        </p:nvSpPr>
        <p:spPr/>
        <p:txBody>
          <a:bodyPr/>
          <a:lstStyle/>
          <a:p>
            <a:pPr>
              <a:defRPr/>
            </a:pPr>
            <a:r>
              <a:rPr lang="en-US"/>
              <a:t>9/11/2016</a:t>
            </a:r>
            <a:endParaRPr lang="en-US" dirty="0"/>
          </a:p>
        </p:txBody>
      </p:sp>
      <p:sp>
        <p:nvSpPr>
          <p:cNvPr id="6" name="Footer Placeholder 5"/>
          <p:cNvSpPr>
            <a:spLocks noGrp="1"/>
          </p:cNvSpPr>
          <p:nvPr>
            <p:ph type="ftr" sz="quarter" idx="4"/>
          </p:nvPr>
        </p:nvSpPr>
        <p:spPr/>
        <p:txBody>
          <a:bodyPr/>
          <a:lstStyle/>
          <a:p>
            <a:pPr>
              <a:defRPr/>
            </a:pPr>
            <a:r>
              <a:rPr lang="en-US"/>
              <a:t>Sugar Land Bible Church</a:t>
            </a:r>
            <a:endParaRPr lang="en-US" dirty="0"/>
          </a:p>
        </p:txBody>
      </p:sp>
      <p:sp>
        <p:nvSpPr>
          <p:cNvPr id="7" name="Slide Number Placeholder 6"/>
          <p:cNvSpPr>
            <a:spLocks noGrp="1"/>
          </p:cNvSpPr>
          <p:nvPr>
            <p:ph type="sldNum" sz="quarter" idx="5"/>
          </p:nvPr>
        </p:nvSpPr>
        <p:spPr/>
        <p:txBody>
          <a:bodyPr/>
          <a:lstStyle/>
          <a:p>
            <a:pPr>
              <a:defRPr/>
            </a:pPr>
            <a:fld id="{F3584848-F49B-4589-80F1-8AC4D2C6A1D1}" type="slidenum">
              <a:rPr lang="en-US" altLang="en-US" smtClean="0"/>
              <a:pPr>
                <a:defRPr/>
              </a:pPr>
              <a:t>52</a:t>
            </a:fld>
            <a:endParaRPr lang="en-US" altLang="en-US" dirty="0"/>
          </a:p>
        </p:txBody>
      </p:sp>
    </p:spTree>
    <p:extLst>
      <p:ext uri="{BB962C8B-B14F-4D97-AF65-F5344CB8AC3E}">
        <p14:creationId xmlns:p14="http://schemas.microsoft.com/office/powerpoint/2010/main" val="31690908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1675353320"/>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363200" cy="1143000"/>
          </a:xfrm>
        </p:spPr>
        <p:txBody>
          <a:bodyPr/>
          <a:lstStyle/>
          <a:p>
            <a:r>
              <a:rPr lang="en-US"/>
              <a:t>Click to edit Master title style</a:t>
            </a:r>
          </a:p>
        </p:txBody>
      </p:sp>
      <p:sp>
        <p:nvSpPr>
          <p:cNvPr id="3" name="Content Placeholder 2"/>
          <p:cNvSpPr>
            <a:spLocks noGrp="1"/>
          </p:cNvSpPr>
          <p:nvPr>
            <p:ph idx="1"/>
          </p:nvPr>
        </p:nvSpPr>
        <p:spPr>
          <a:xfrm>
            <a:off x="1559984" y="1946275"/>
            <a:ext cx="103632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a:lvl1pPr>
          </a:lstStyle>
          <a:p>
            <a:pPr>
              <a:defRPr/>
            </a:pPr>
            <a:endParaRPr lang="en-US"/>
          </a:p>
        </p:txBody>
      </p:sp>
      <p:sp>
        <p:nvSpPr>
          <p:cNvPr id="5" name="Rectangle 36"/>
          <p:cNvSpPr>
            <a:spLocks noGrp="1" noChangeArrowheads="1"/>
          </p:cNvSpPr>
          <p:nvPr>
            <p:ph type="ftr" sz="quarter" idx="11"/>
          </p:nvPr>
        </p:nvSpPr>
        <p:spPr/>
        <p:txBody>
          <a:bodyPr/>
          <a:lstStyle>
            <a:lvl1pPr>
              <a:defRPr/>
            </a:lvl1pPr>
          </a:lstStyle>
          <a:p>
            <a:pPr>
              <a:defRPr/>
            </a:pPr>
            <a:endParaRPr lang="en-US"/>
          </a:p>
        </p:txBody>
      </p:sp>
      <p:sp>
        <p:nvSpPr>
          <p:cNvPr id="6" name="Rectangle 37"/>
          <p:cNvSpPr>
            <a:spLocks noGrp="1" noChangeArrowheads="1"/>
          </p:cNvSpPr>
          <p:nvPr>
            <p:ph type="sldNum" sz="quarter" idx="12"/>
          </p:nvPr>
        </p:nvSpPr>
        <p:spPr/>
        <p:txBody>
          <a:bodyPr/>
          <a:lstStyle>
            <a:lvl1pPr>
              <a:defRPr/>
            </a:lvl1pPr>
          </a:lstStyle>
          <a:p>
            <a:fld id="{70A06824-8A41-4716-AE4C-176E2E7B0908}" type="slidenum">
              <a:rPr lang="en-US" altLang="en-US"/>
              <a:pPr/>
              <a:t>‹#›</a:t>
            </a:fld>
            <a:endParaRPr lang="en-US" altLang="en-US"/>
          </a:p>
        </p:txBody>
      </p:sp>
    </p:spTree>
    <p:extLst>
      <p:ext uri="{BB962C8B-B14F-4D97-AF65-F5344CB8AC3E}">
        <p14:creationId xmlns:p14="http://schemas.microsoft.com/office/powerpoint/2010/main" val="3107116183"/>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35"/>
          <p:cNvSpPr>
            <a:spLocks noGrp="1" noChangeArrowheads="1"/>
          </p:cNvSpPr>
          <p:nvPr>
            <p:ph type="dt" sz="half" idx="10"/>
          </p:nvPr>
        </p:nvSpPr>
        <p:spPr/>
        <p:txBody>
          <a:bodyPr/>
          <a:lstStyle>
            <a:lvl1pPr>
              <a:defRPr/>
            </a:lvl1pPr>
          </a:lstStyle>
          <a:p>
            <a:pPr>
              <a:defRPr/>
            </a:pPr>
            <a:endParaRPr lang="en-US"/>
          </a:p>
        </p:txBody>
      </p:sp>
      <p:sp>
        <p:nvSpPr>
          <p:cNvPr id="3" name="Rectangle 36"/>
          <p:cNvSpPr>
            <a:spLocks noGrp="1" noChangeArrowheads="1"/>
          </p:cNvSpPr>
          <p:nvPr>
            <p:ph type="ftr" sz="quarter" idx="11"/>
          </p:nvPr>
        </p:nvSpPr>
        <p:spPr/>
        <p:txBody>
          <a:bodyPr/>
          <a:lstStyle>
            <a:lvl1pPr>
              <a:defRPr/>
            </a:lvl1pPr>
          </a:lstStyle>
          <a:p>
            <a:pPr>
              <a:defRPr/>
            </a:pPr>
            <a:endParaRPr lang="en-US"/>
          </a:p>
        </p:txBody>
      </p:sp>
      <p:sp>
        <p:nvSpPr>
          <p:cNvPr id="4" name="Rectangle 37"/>
          <p:cNvSpPr>
            <a:spLocks noGrp="1" noChangeArrowheads="1"/>
          </p:cNvSpPr>
          <p:nvPr>
            <p:ph type="sldNum" sz="quarter" idx="12"/>
          </p:nvPr>
        </p:nvSpPr>
        <p:spPr/>
        <p:txBody>
          <a:bodyPr/>
          <a:lstStyle>
            <a:lvl1pPr>
              <a:defRPr/>
            </a:lvl1pPr>
          </a:lstStyle>
          <a:p>
            <a:fld id="{A025970F-7A46-46CD-9785-CC6B011A0510}" type="slidenum">
              <a:rPr lang="en-US" altLang="en-US"/>
              <a:pPr/>
              <a:t>‹#›</a:t>
            </a:fld>
            <a:endParaRPr lang="en-US" altLang="en-US"/>
          </a:p>
        </p:txBody>
      </p:sp>
    </p:spTree>
    <p:extLst>
      <p:ext uri="{BB962C8B-B14F-4D97-AF65-F5344CB8AC3E}">
        <p14:creationId xmlns:p14="http://schemas.microsoft.com/office/powerpoint/2010/main" val="986519279"/>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pPr>
              <a:defRPr/>
            </a:pPr>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0B256E90-1540-4BDD-BE46-BC5C8B961EE5}" type="slidenum">
              <a:rPr lang="en-US"/>
              <a:pPr>
                <a:defRPr/>
              </a:pPr>
              <a:t>‹#›</a:t>
            </a:fld>
            <a:endParaRPr lang="en-US"/>
          </a:p>
        </p:txBody>
      </p:sp>
    </p:spTree>
    <p:extLst>
      <p:ext uri="{BB962C8B-B14F-4D97-AF65-F5344CB8AC3E}">
        <p14:creationId xmlns:p14="http://schemas.microsoft.com/office/powerpoint/2010/main" val="9831977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43"/>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
          <p:cNvSpPr>
            <a:spLocks noGrp="1" noChangeArrowheads="1"/>
          </p:cNvSpPr>
          <p:nvPr>
            <p:ph type="dt" sz="half" idx="10"/>
          </p:nvPr>
        </p:nvSpPr>
        <p:spPr>
          <a:ln/>
        </p:spPr>
        <p:txBody>
          <a:bodyPr/>
          <a:lstStyle>
            <a:lvl1pPr>
              <a:defRPr/>
            </a:lvl1pPr>
          </a:lstStyle>
          <a:p>
            <a:pPr>
              <a:defRPr/>
            </a:pPr>
            <a:endParaRPr lang="en-US"/>
          </a:p>
        </p:txBody>
      </p:sp>
      <p:sp>
        <p:nvSpPr>
          <p:cNvPr id="4" name="Rectangle 3"/>
          <p:cNvSpPr>
            <a:spLocks noGrp="1" noChangeArrowheads="1"/>
          </p:cNvSpPr>
          <p:nvPr>
            <p:ph type="sldNum" sz="quarter" idx="11"/>
          </p:nvPr>
        </p:nvSpPr>
        <p:spPr>
          <a:ln/>
        </p:spPr>
        <p:txBody>
          <a:bodyPr/>
          <a:lstStyle>
            <a:lvl1pPr>
              <a:defRPr/>
            </a:lvl1pPr>
          </a:lstStyle>
          <a:p>
            <a:pPr>
              <a:defRPr/>
            </a:pPr>
            <a:fld id="{4971FCA6-7645-460B-AB48-CA8D34B804C4}" type="slidenum">
              <a:rPr lang="en-US"/>
              <a:pPr>
                <a:defRPr/>
              </a:pPr>
              <a:t>‹#›</a:t>
            </a:fld>
            <a:endParaRPr lang="en-US"/>
          </a:p>
        </p:txBody>
      </p:sp>
      <p:sp>
        <p:nvSpPr>
          <p:cNvPr id="5"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445315681"/>
      </p:ext>
    </p:extLst>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859233347"/>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4227777506"/>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4266701558"/>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932624387"/>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32687730"/>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116711780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2124601033"/>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2195921770"/>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5"/>
            <a:ext cx="1447800" cy="6854825"/>
            <a:chOff x="0" y="0"/>
            <a:chExt cx="684" cy="4318"/>
          </a:xfrm>
        </p:grpSpPr>
        <p:sp>
          <p:nvSpPr>
            <p:cNvPr id="14339"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n-US" sz="2400" dirty="0">
                <a:latin typeface="Calibri" panose="020F0502020204030204" pitchFamily="34" charset="0"/>
                <a:cs typeface="+mn-cs"/>
              </a:endParaRPr>
            </a:p>
          </p:txBody>
        </p:sp>
        <p:grpSp>
          <p:nvGrpSpPr>
            <p:cNvPr id="1033"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grpSp>
      </p:grpSp>
      <p:sp>
        <p:nvSpPr>
          <p:cNvPr id="1027" name="Rectangle 34"/>
          <p:cNvSpPr>
            <a:spLocks noGrp="1" noChangeArrowheads="1"/>
          </p:cNvSpPr>
          <p:nvPr>
            <p:ph type="title"/>
          </p:nvPr>
        </p:nvSpPr>
        <p:spPr bwMode="auto">
          <a:xfrm>
            <a:off x="15240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dirty="0"/>
              <a:t>Click to edit Master title style</a:t>
            </a:r>
          </a:p>
        </p:txBody>
      </p:sp>
      <p:sp>
        <p:nvSpPr>
          <p:cNvPr id="14371" name="Rectangle 35"/>
          <p:cNvSpPr>
            <a:spLocks noGrp="1" noChangeArrowheads="1"/>
          </p:cNvSpPr>
          <p:nvPr>
            <p:ph type="dt" sz="half" idx="2"/>
          </p:nvPr>
        </p:nvSpPr>
        <p:spPr bwMode="auto">
          <a:xfrm>
            <a:off x="1524000" y="6248400"/>
            <a:ext cx="2540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latin typeface="Calibri" panose="020F0502020204030204" pitchFamily="34" charset="0"/>
                <a:cs typeface="+mn-cs"/>
              </a:defRPr>
            </a:lvl1pPr>
          </a:lstStyle>
          <a:p>
            <a:pPr>
              <a:defRPr/>
            </a:pPr>
            <a:endParaRPr lang="en-US" dirty="0"/>
          </a:p>
        </p:txBody>
      </p:sp>
      <p:sp>
        <p:nvSpPr>
          <p:cNvPr id="14372" name="Rectangle 36"/>
          <p:cNvSpPr>
            <a:spLocks noGrp="1" noChangeArrowheads="1"/>
          </p:cNvSpPr>
          <p:nvPr>
            <p:ph type="ftr" sz="quarter" idx="3"/>
          </p:nvPr>
        </p:nvSpPr>
        <p:spPr bwMode="auto">
          <a:xfrm>
            <a:off x="4775200" y="6248400"/>
            <a:ext cx="38608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latin typeface="Calibri" panose="020F0502020204030204" pitchFamily="34" charset="0"/>
                <a:cs typeface="+mn-cs"/>
              </a:defRPr>
            </a:lvl1pPr>
          </a:lstStyle>
          <a:p>
            <a:pPr>
              <a:defRPr/>
            </a:pPr>
            <a:endParaRPr lang="en-US" dirty="0"/>
          </a:p>
        </p:txBody>
      </p:sp>
      <p:sp>
        <p:nvSpPr>
          <p:cNvPr id="14373" name="Rectangle 37"/>
          <p:cNvSpPr>
            <a:spLocks noGrp="1" noChangeArrowheads="1"/>
          </p:cNvSpPr>
          <p:nvPr>
            <p:ph type="sldNum" sz="quarter" idx="4"/>
          </p:nvPr>
        </p:nvSpPr>
        <p:spPr bwMode="auto">
          <a:xfrm>
            <a:off x="9347200" y="6248400"/>
            <a:ext cx="2540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sz="1400">
                <a:latin typeface="Calibri" panose="020F0502020204030204" pitchFamily="34" charset="0"/>
              </a:defRPr>
            </a:lvl1pPr>
          </a:lstStyle>
          <a:p>
            <a:fld id="{3776912B-AC69-41FE-A101-09E856C32C50}" type="slidenum">
              <a:rPr lang="en-US" altLang="en-US" smtClean="0"/>
              <a:pPr/>
              <a:t>‹#›</a:t>
            </a:fld>
            <a:endParaRPr lang="en-US" altLang="en-US" dirty="0"/>
          </a:p>
        </p:txBody>
      </p:sp>
      <p:sp>
        <p:nvSpPr>
          <p:cNvPr id="14374" name="Rectangle 38"/>
          <p:cNvSpPr>
            <a:spLocks noGrp="1" noChangeArrowheads="1"/>
          </p:cNvSpPr>
          <p:nvPr>
            <p:ph type="body" idx="1"/>
          </p:nvPr>
        </p:nvSpPr>
        <p:spPr bwMode="auto">
          <a:xfrm>
            <a:off x="1559984" y="1946275"/>
            <a:ext cx="10363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88906" r:id="rId1"/>
    <p:sldLayoutId id="2147488907" r:id="rId2"/>
    <p:sldLayoutId id="2147488908" r:id="rId3"/>
    <p:sldLayoutId id="2147488909" r:id="rId4"/>
    <p:sldLayoutId id="2147488910" r:id="rId5"/>
    <p:sldLayoutId id="2147488911" r:id="rId6"/>
    <p:sldLayoutId id="2147488912" r:id="rId7"/>
    <p:sldLayoutId id="2147488913" r:id="rId8"/>
    <p:sldLayoutId id="2147488914" r:id="rId9"/>
    <p:sldLayoutId id="2147488915" r:id="rId10"/>
    <p:sldLayoutId id="2147488916" r:id="rId11"/>
    <p:sldLayoutId id="2147488917" r:id="rId12"/>
    <p:sldLayoutId id="2147488920" r:id="rId13"/>
  </p:sldLayoutIdLst>
  <p:transition/>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10.xml"/><Relationship Id="rId5" Type="http://schemas.microsoft.com/office/2007/relationships/hdphoto" Target="../media/hdphoto1.wdp"/><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10.xml"/><Relationship Id="rId5" Type="http://schemas.microsoft.com/office/2007/relationships/hdphoto" Target="../media/hdphoto1.wdp"/><Relationship Id="rId4" Type="http://schemas.openxmlformats.org/officeDocument/2006/relationships/image" Target="../media/image10.png"/></Relationships>
</file>

<file path=ppt/slides/_rels/slide4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10.xml"/><Relationship Id="rId5" Type="http://schemas.microsoft.com/office/2007/relationships/hdphoto" Target="../media/hdphoto1.wdp"/><Relationship Id="rId4" Type="http://schemas.openxmlformats.org/officeDocument/2006/relationships/image" Target="../media/image10.png"/></Relationships>
</file>

<file path=ppt/slides/_rels/slide4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B01347A-E166-4399-80F1-5FDEDB0A697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419624" y="5410200"/>
            <a:ext cx="5352752" cy="1374774"/>
          </a:xfrm>
          <a:prstGeom prst="rect">
            <a:avLst/>
          </a:prstGeom>
        </p:spPr>
      </p:pic>
      <p:pic>
        <p:nvPicPr>
          <p:cNvPr id="5" name="Picture 4" descr="A close up of a sign&#10;&#10;Description automatically generated">
            <a:extLst>
              <a:ext uri="{FF2B5EF4-FFF2-40B4-BE49-F238E27FC236}">
                <a16:creationId xmlns:a16="http://schemas.microsoft.com/office/drawing/2014/main" id="{365E98A2-B1BD-4000-A879-674CC59720E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44800" y="1676400"/>
            <a:ext cx="6502400" cy="3657600"/>
          </a:xfrm>
          <a:prstGeom prst="rect">
            <a:avLst/>
          </a:prstGeom>
        </p:spPr>
      </p:pic>
      <p:sp>
        <p:nvSpPr>
          <p:cNvPr id="7" name="Rectangle 2">
            <a:extLst>
              <a:ext uri="{FF2B5EF4-FFF2-40B4-BE49-F238E27FC236}">
                <a16:creationId xmlns:a16="http://schemas.microsoft.com/office/drawing/2014/main" id="{6C1B414B-77B0-4090-9319-1C754B5D5A2D}"/>
              </a:ext>
            </a:extLst>
          </p:cNvPr>
          <p:cNvSpPr txBox="1">
            <a:spLocks noChangeArrowheads="1"/>
          </p:cNvSpPr>
          <p:nvPr/>
        </p:nvSpPr>
        <p:spPr>
          <a:xfrm>
            <a:off x="3124200" y="228600"/>
            <a:ext cx="5943600" cy="1219200"/>
          </a:xfrm>
          <a:prstGeom prst="rect">
            <a:avLst/>
          </a:prstGeom>
        </p:spPr>
        <p:txBody>
          <a:bodyPr anchor="ct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sz="3600" kern="0" dirty="0">
                <a:effectLst>
                  <a:outerShdw blurRad="38100" dist="38100" dir="2700000" algn="tl">
                    <a:srgbClr val="000000">
                      <a:alpha val="43137"/>
                    </a:srgbClr>
                  </a:outerShdw>
                </a:effectLst>
              </a:rPr>
              <a:t>Genesis 12</a:t>
            </a:r>
            <a:r>
              <a:rPr lang="en-US" sz="3600" kern="0" dirty="0">
                <a:effectLst>
                  <a:outerShdw blurRad="38100" dist="38100" dir="2700000" algn="tl">
                    <a:srgbClr val="000000">
                      <a:alpha val="43137"/>
                    </a:srgbClr>
                  </a:outerShdw>
                </a:effectLst>
                <a:cs typeface="Calibri" panose="020F0502020204030204" pitchFamily="34" charset="0"/>
              </a:rPr>
              <a:t>‒50</a:t>
            </a:r>
            <a:endParaRPr lang="en-US" sz="3600" kern="0" dirty="0">
              <a:effectLst>
                <a:outerShdw blurRad="38100" dist="38100" dir="2700000" algn="tl">
                  <a:srgbClr val="000000">
                    <a:alpha val="43137"/>
                  </a:srgbClr>
                </a:outerShdw>
              </a:effectLst>
              <a:sym typeface="Symbol" pitchFamily="18" charset="2"/>
            </a:endParaRPr>
          </a:p>
          <a:p>
            <a:pPr algn="ctr" eaLnBrk="1" hangingPunct="1"/>
            <a:r>
              <a:rPr lang="en-US" sz="3200" kern="0" dirty="0">
                <a:effectLst>
                  <a:outerShdw blurRad="38100" dist="38100" dir="2700000" algn="tl">
                    <a:srgbClr val="000000">
                      <a:alpha val="43137"/>
                    </a:srgbClr>
                  </a:outerShdw>
                </a:effectLst>
                <a:sym typeface="Symbol" pitchFamily="18" charset="2"/>
              </a:rPr>
              <a:t>Israel’s Birth &amp; Preservation</a:t>
            </a:r>
          </a:p>
        </p:txBody>
      </p:sp>
    </p:spTree>
    <p:extLst>
      <p:ext uri="{BB962C8B-B14F-4D97-AF65-F5344CB8AC3E}">
        <p14:creationId xmlns:p14="http://schemas.microsoft.com/office/powerpoint/2010/main" val="39120385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742950" indent="-742950" algn="ctr" eaLnBrk="1" hangingPunct="1">
              <a:buClr>
                <a:srgbClr val="CC66FF"/>
              </a:buClr>
              <a:buFont typeface="+mj-lt"/>
              <a:buAutoNum type="alphaUcPeriod"/>
            </a:pPr>
            <a:r>
              <a:rPr lang="en-US" sz="3600" dirty="0">
                <a:effectLst>
                  <a:outerShdw blurRad="38100" dist="38100" dir="2700000" algn="tl">
                    <a:srgbClr val="000000">
                      <a:alpha val="43137"/>
                    </a:srgbClr>
                  </a:outerShdw>
                </a:effectLst>
              </a:rPr>
              <a:t>Genesis 30:25-26</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Jacob’s Request</a:t>
            </a:r>
          </a:p>
        </p:txBody>
      </p:sp>
      <p:sp>
        <p:nvSpPr>
          <p:cNvPr id="161795" name="Rectangle 3"/>
          <p:cNvSpPr>
            <a:spLocks noGrp="1" noChangeArrowheads="1"/>
          </p:cNvSpPr>
          <p:nvPr>
            <p:ph type="body" idx="1"/>
          </p:nvPr>
        </p:nvSpPr>
        <p:spPr>
          <a:xfrm>
            <a:off x="1066800" y="2057400"/>
            <a:ext cx="6781800" cy="2743200"/>
          </a:xfrm>
        </p:spPr>
        <p:txBody>
          <a:bodyPr/>
          <a:lstStyle/>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Time (25a)</a:t>
            </a:r>
          </a:p>
          <a:p>
            <a:pPr marL="457200" lvl="3" indent="-457200" eaLnBrk="1" hangingPunct="1">
              <a:spcBef>
                <a:spcPts val="0"/>
              </a:spcBef>
              <a:spcAft>
                <a:spcPts val="30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Request (25b-26a)</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Basis (26b)</a:t>
            </a: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42229613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26742" y="137160"/>
            <a:ext cx="8938517" cy="6583680"/>
          </a:xfrm>
          <a:prstGeom prst="rect">
            <a:avLst/>
          </a:prstGeom>
        </p:spPr>
      </p:pic>
      <p:sp>
        <p:nvSpPr>
          <p:cNvPr id="6" name="Oval 7">
            <a:extLst>
              <a:ext uri="{FF2B5EF4-FFF2-40B4-BE49-F238E27FC236}">
                <a16:creationId xmlns:a16="http://schemas.microsoft.com/office/drawing/2014/main" id="{F882EAB0-01C5-4E90-9A67-7AA912D992E2}"/>
              </a:ext>
            </a:extLst>
          </p:cNvPr>
          <p:cNvSpPr>
            <a:spLocks noChangeArrowheads="1"/>
          </p:cNvSpPr>
          <p:nvPr/>
        </p:nvSpPr>
        <p:spPr bwMode="auto">
          <a:xfrm>
            <a:off x="5067300" y="609600"/>
            <a:ext cx="1752600" cy="609600"/>
          </a:xfrm>
          <a:prstGeom prst="ellipse">
            <a:avLst/>
          </a:prstGeom>
          <a:noFill/>
          <a:ln w="7620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dirty="0">
              <a:latin typeface="Calibri" panose="020F0502020204030204" pitchFamily="34" charset="0"/>
              <a:cs typeface="Calibri" panose="020F0502020204030204" pitchFamily="34" charset="0"/>
            </a:endParaRPr>
          </a:p>
        </p:txBody>
      </p:sp>
      <p:sp>
        <p:nvSpPr>
          <p:cNvPr id="5" name="Oval 7">
            <a:extLst>
              <a:ext uri="{FF2B5EF4-FFF2-40B4-BE49-F238E27FC236}">
                <a16:creationId xmlns:a16="http://schemas.microsoft.com/office/drawing/2014/main" id="{4752FD6B-7872-4DF6-8E18-7885AC122007}"/>
              </a:ext>
            </a:extLst>
          </p:cNvPr>
          <p:cNvSpPr>
            <a:spLocks noChangeArrowheads="1"/>
          </p:cNvSpPr>
          <p:nvPr/>
        </p:nvSpPr>
        <p:spPr bwMode="auto">
          <a:xfrm>
            <a:off x="3886200" y="2057400"/>
            <a:ext cx="1752600" cy="2438400"/>
          </a:xfrm>
          <a:prstGeom prst="ellipse">
            <a:avLst/>
          </a:prstGeom>
          <a:noFill/>
          <a:ln w="7620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519592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2DFBCDC-3024-4643-8B13-C0CE2A5985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134147" name="Rectangle 1"/>
          <p:cNvSpPr>
            <a:spLocks noChangeArrowheads="1"/>
          </p:cNvSpPr>
          <p:nvPr/>
        </p:nvSpPr>
        <p:spPr bwMode="auto">
          <a:xfrm>
            <a:off x="609600" y="0"/>
            <a:ext cx="10972800" cy="5570756"/>
          </a:xfrm>
          <a:prstGeom prst="rect">
            <a:avLst/>
          </a:prstGeom>
          <a:noFill/>
          <a:ln w="28575">
            <a:noFill/>
            <a:miter lim="800000"/>
            <a:headEnd/>
            <a:tailEnd/>
          </a:ln>
        </p:spPr>
        <p:txBody>
          <a:bodyPr wrap="square">
            <a:spAutoFit/>
          </a:bodyPr>
          <a:lstStyle/>
          <a:p>
            <a:pPr algn="ctr">
              <a:spcAft>
                <a:spcPts val="600"/>
              </a:spcAft>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Ezekiel 36:24-28</a:t>
            </a:r>
          </a:p>
          <a:p>
            <a:pPr algn="just"/>
            <a:r>
              <a:rPr lang="en-US" sz="3075" dirty="0">
                <a:effectLst>
                  <a:outerShdw blurRad="38100" dist="38100" dir="2700000" algn="tl">
                    <a:srgbClr val="000000">
                      <a:alpha val="43137"/>
                    </a:srgbClr>
                  </a:outerShdw>
                </a:effectLst>
                <a:latin typeface="Calibri" panose="020F0502020204030204" pitchFamily="34" charset="0"/>
              </a:rPr>
              <a:t>“For I will take you from the nations, </a:t>
            </a:r>
            <a:r>
              <a:rPr lang="en-US" sz="3075"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gather you from all the lands and bring you into your own land</a:t>
            </a:r>
            <a:r>
              <a:rPr lang="en-US" sz="3075"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075" b="1" baseline="30000" dirty="0">
                <a:effectLst>
                  <a:outerShdw blurRad="38100" dist="38100" dir="2700000" algn="tl">
                    <a:srgbClr val="000000">
                      <a:alpha val="43137"/>
                    </a:srgbClr>
                  </a:outerShdw>
                </a:effectLst>
                <a:latin typeface="Calibri" panose="020F0502020204030204" pitchFamily="34" charset="0"/>
              </a:rPr>
              <a:t>25 </a:t>
            </a:r>
            <a:r>
              <a:rPr lang="en-US" sz="3075" dirty="0">
                <a:effectLst>
                  <a:outerShdw blurRad="38100" dist="38100" dir="2700000" algn="tl">
                    <a:srgbClr val="000000">
                      <a:alpha val="43137"/>
                    </a:srgbClr>
                  </a:outerShdw>
                </a:effectLst>
                <a:latin typeface="Calibri" panose="020F0502020204030204" pitchFamily="34" charset="0"/>
              </a:rPr>
              <a:t>Then I will sprinkle clean water on you, and you will be clean; I will cleanse you from all your filthiness and from all your idols. </a:t>
            </a:r>
            <a:r>
              <a:rPr lang="en-US" sz="3075" baseline="30000" dirty="0">
                <a:effectLst>
                  <a:outerShdw blurRad="38100" dist="38100" dir="2700000" algn="tl">
                    <a:srgbClr val="000000">
                      <a:alpha val="43137"/>
                    </a:srgbClr>
                  </a:outerShdw>
                </a:effectLst>
                <a:latin typeface="Calibri" panose="020F0502020204030204" pitchFamily="34" charset="0"/>
              </a:rPr>
              <a:t>26 </a:t>
            </a:r>
            <a:r>
              <a:rPr lang="en-US" sz="3075" dirty="0">
                <a:effectLst>
                  <a:outerShdw blurRad="38100" dist="38100" dir="2700000" algn="tl">
                    <a:srgbClr val="000000">
                      <a:alpha val="43137"/>
                    </a:srgbClr>
                  </a:outerShdw>
                </a:effectLst>
                <a:latin typeface="Calibri" panose="020F0502020204030204" pitchFamily="34" charset="0"/>
              </a:rPr>
              <a:t>Moreover, I will give you a new heart and put a new spirit within you; and I will remove the heart of stone from your flesh and give you a heart of flesh. </a:t>
            </a:r>
            <a:r>
              <a:rPr lang="en-US" sz="3075" baseline="30000" dirty="0">
                <a:effectLst>
                  <a:outerShdw blurRad="38100" dist="38100" dir="2700000" algn="tl">
                    <a:srgbClr val="000000">
                      <a:alpha val="43137"/>
                    </a:srgbClr>
                  </a:outerShdw>
                </a:effectLst>
                <a:latin typeface="Calibri" panose="020F0502020204030204" pitchFamily="34" charset="0"/>
              </a:rPr>
              <a:t>27 </a:t>
            </a:r>
            <a:r>
              <a:rPr lang="en-US" sz="3075" dirty="0">
                <a:effectLst>
                  <a:outerShdw blurRad="38100" dist="38100" dir="2700000" algn="tl">
                    <a:srgbClr val="000000">
                      <a:alpha val="43137"/>
                    </a:srgbClr>
                  </a:outerShdw>
                </a:effectLst>
                <a:latin typeface="Calibri" panose="020F0502020204030204" pitchFamily="34" charset="0"/>
              </a:rPr>
              <a:t>I will put My Spirit within you and cause you to walk in My statutes, and you will be careful to observe My ordinances. </a:t>
            </a:r>
            <a:r>
              <a:rPr lang="en-US" sz="3075" baseline="30000" dirty="0">
                <a:effectLst>
                  <a:outerShdw blurRad="38100" dist="38100" dir="2700000" algn="tl">
                    <a:srgbClr val="000000">
                      <a:alpha val="43137"/>
                    </a:srgbClr>
                  </a:outerShdw>
                </a:effectLst>
                <a:latin typeface="Calibri" panose="020F0502020204030204" pitchFamily="34" charset="0"/>
              </a:rPr>
              <a:t>28 </a:t>
            </a:r>
            <a:r>
              <a:rPr lang="en-US" sz="3075" dirty="0">
                <a:effectLst>
                  <a:outerShdw blurRad="38100" dist="38100" dir="2700000" algn="tl">
                    <a:srgbClr val="000000">
                      <a:alpha val="43137"/>
                    </a:srgbClr>
                  </a:outerShdw>
                </a:effectLst>
                <a:latin typeface="Calibri" panose="020F0502020204030204" pitchFamily="34" charset="0"/>
              </a:rPr>
              <a:t>You will live in the land that I gave to your forefathers; so you will be My people, and I will be your God.”</a:t>
            </a:r>
            <a:endParaRPr lang="en-US" sz="3075"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59793867"/>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742950" indent="-742950" algn="ctr" eaLnBrk="1" hangingPunct="1">
              <a:buClr>
                <a:srgbClr val="CC66FF"/>
              </a:buClr>
              <a:buFont typeface="+mj-lt"/>
              <a:buAutoNum type="alphaUcPeriod"/>
            </a:pPr>
            <a:r>
              <a:rPr lang="en-US" sz="3600" dirty="0">
                <a:effectLst>
                  <a:outerShdw blurRad="38100" dist="38100" dir="2700000" algn="tl">
                    <a:srgbClr val="000000">
                      <a:alpha val="43137"/>
                    </a:srgbClr>
                  </a:outerShdw>
                </a:effectLst>
              </a:rPr>
              <a:t>Genesis 30:25-26</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Jacob’s Request</a:t>
            </a:r>
          </a:p>
        </p:txBody>
      </p:sp>
      <p:sp>
        <p:nvSpPr>
          <p:cNvPr id="161795" name="Rectangle 3"/>
          <p:cNvSpPr>
            <a:spLocks noGrp="1" noChangeArrowheads="1"/>
          </p:cNvSpPr>
          <p:nvPr>
            <p:ph type="body" idx="1"/>
          </p:nvPr>
        </p:nvSpPr>
        <p:spPr>
          <a:xfrm>
            <a:off x="1066800" y="2057400"/>
            <a:ext cx="6781800" cy="2743200"/>
          </a:xfrm>
        </p:spPr>
        <p:txBody>
          <a:bodyPr/>
          <a:lstStyle/>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Time (25a)</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Request (25b-26a)</a:t>
            </a:r>
          </a:p>
          <a:p>
            <a:pPr marL="457200" lvl="3" indent="-457200" eaLnBrk="1" hangingPunct="1">
              <a:spcBef>
                <a:spcPts val="0"/>
              </a:spcBef>
              <a:spcAft>
                <a:spcPts val="30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Basis (26b)</a:t>
            </a: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7632585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1"/>
          <p:cNvPicPr>
            <a:picLocks noChangeAspect="1"/>
          </p:cNvPicPr>
          <p:nvPr/>
        </p:nvPicPr>
        <p:blipFill>
          <a:blip r:embed="rId2" cstate="email">
            <a:clrChange>
              <a:clrFrom>
                <a:srgbClr val="000000"/>
              </a:clrFrom>
              <a:clrTo>
                <a:srgbClr val="000000">
                  <a:alpha val="0"/>
                </a:srgbClr>
              </a:clrTo>
            </a:clrChange>
            <a:extLst>
              <a:ext uri="{28A0092B-C50C-407E-A947-70E740481C1C}">
                <a14:useLocalDpi xmlns:a14="http://schemas.microsoft.com/office/drawing/2010/main"/>
              </a:ext>
            </a:extLst>
          </a:blip>
          <a:srcRect/>
          <a:stretch>
            <a:fillRect/>
          </a:stretch>
        </p:blipFill>
        <p:spPr bwMode="auto">
          <a:xfrm>
            <a:off x="2565400" y="173039"/>
            <a:ext cx="7061200" cy="651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93024321"/>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1524000" y="1161011"/>
            <a:ext cx="6477000" cy="3429000"/>
          </a:xfrm>
        </p:spPr>
        <p:txBody>
          <a:bodyPr/>
          <a:lstStyle/>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Jacob’s request (25-26)</a:t>
            </a:r>
          </a:p>
          <a:p>
            <a:pPr marL="457200" lvl="2" indent="-457200" eaLnBrk="1" hangingPunct="1">
              <a:spcBef>
                <a:spcPts val="0"/>
              </a:spcBef>
              <a:spcAft>
                <a:spcPts val="12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Laban’s counter-offer (27-28)</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Jacob’s summary (29-30)</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Laban’s question (31a)</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Jacob’s request (31b-33)</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Laban’s agreement (34)</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Laban’s dishonesty (35)</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Separation (36a)</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Jacob fulfills his obligation (36b)</a:t>
            </a:r>
          </a:p>
        </p:txBody>
      </p:sp>
      <p:pic>
        <p:nvPicPr>
          <p:cNvPr id="2" name="Picture 1">
            <a:extLst>
              <a:ext uri="{FF2B5EF4-FFF2-40B4-BE49-F238E27FC236}">
                <a16:creationId xmlns:a16="http://schemas.microsoft.com/office/drawing/2014/main" id="{ABBA572F-EDD0-CA75-E7B9-59AD5463139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001000" y="1905000"/>
            <a:ext cx="3910583" cy="3326584"/>
          </a:xfrm>
          <a:prstGeom prst="rect">
            <a:avLst/>
          </a:prstGeom>
        </p:spPr>
      </p:pic>
      <p:sp>
        <p:nvSpPr>
          <p:cNvPr id="4" name="Rectangle 2">
            <a:extLst>
              <a:ext uri="{FF2B5EF4-FFF2-40B4-BE49-F238E27FC236}">
                <a16:creationId xmlns:a16="http://schemas.microsoft.com/office/drawing/2014/main" id="{263A5E4C-5C2C-A611-E0F3-B1008DFC0050}"/>
              </a:ext>
            </a:extLst>
          </p:cNvPr>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I. Genesis 30:25-36</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Jacob’s Contract</a:t>
            </a:r>
          </a:p>
        </p:txBody>
      </p:sp>
    </p:spTree>
    <p:extLst>
      <p:ext uri="{BB962C8B-B14F-4D97-AF65-F5344CB8AC3E}">
        <p14:creationId xmlns:p14="http://schemas.microsoft.com/office/powerpoint/2010/main" val="14521384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742950" indent="-742950" algn="ctr" eaLnBrk="1" hangingPunct="1">
              <a:buClr>
                <a:srgbClr val="CC66FF"/>
              </a:buClr>
              <a:buFont typeface="+mj-lt"/>
              <a:buAutoNum type="alphaUcPeriod" startAt="2"/>
            </a:pPr>
            <a:r>
              <a:rPr lang="en-US" sz="3600" dirty="0">
                <a:effectLst>
                  <a:outerShdw blurRad="38100" dist="38100" dir="2700000" algn="tl">
                    <a:srgbClr val="000000">
                      <a:alpha val="43137"/>
                    </a:srgbClr>
                  </a:outerShdw>
                </a:effectLst>
              </a:rPr>
              <a:t>Genesis 30:27-28</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Laban’s Counter-offer</a:t>
            </a:r>
          </a:p>
        </p:txBody>
      </p:sp>
      <p:sp>
        <p:nvSpPr>
          <p:cNvPr id="161795" name="Rectangle 3"/>
          <p:cNvSpPr>
            <a:spLocks noGrp="1" noChangeArrowheads="1"/>
          </p:cNvSpPr>
          <p:nvPr>
            <p:ph type="body" idx="1"/>
          </p:nvPr>
        </p:nvSpPr>
        <p:spPr>
          <a:xfrm>
            <a:off x="1066800" y="2057400"/>
            <a:ext cx="6781800" cy="2743200"/>
          </a:xfrm>
        </p:spPr>
        <p:txBody>
          <a:bodyPr/>
          <a:lstStyle/>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Laban’s recognition (27)</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Laban’s financial offer (28)</a:t>
            </a:r>
          </a:p>
          <a:p>
            <a:pPr marL="0" lvl="3" indent="0" eaLnBrk="1" hangingPunct="1">
              <a:spcBef>
                <a:spcPts val="0"/>
              </a:spcBef>
              <a:spcAft>
                <a:spcPts val="3000"/>
              </a:spcAft>
              <a:buClr>
                <a:srgbClr val="00FF00"/>
              </a:buClr>
              <a:buNone/>
              <a:defRPr/>
            </a:pPr>
            <a:endParaRPr lang="en-US" dirty="0">
              <a:effectLst>
                <a:outerShdw blurRad="38100" dist="38100" dir="2700000" algn="tl">
                  <a:srgbClr val="000000">
                    <a:alpha val="43137"/>
                  </a:srgbClr>
                </a:outerShdw>
              </a:effectLst>
            </a:endParaRP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39161107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742950" indent="-742950" algn="ctr" eaLnBrk="1" hangingPunct="1">
              <a:buClr>
                <a:srgbClr val="CC66FF"/>
              </a:buClr>
              <a:buFont typeface="+mj-lt"/>
              <a:buAutoNum type="alphaUcPeriod" startAt="2"/>
            </a:pPr>
            <a:r>
              <a:rPr lang="en-US" sz="3600" dirty="0">
                <a:effectLst>
                  <a:outerShdw blurRad="38100" dist="38100" dir="2700000" algn="tl">
                    <a:srgbClr val="000000">
                      <a:alpha val="43137"/>
                    </a:srgbClr>
                  </a:outerShdw>
                </a:effectLst>
              </a:rPr>
              <a:t>Genesis 30:27-28</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Laban’s Counter-offer</a:t>
            </a:r>
          </a:p>
        </p:txBody>
      </p:sp>
      <p:sp>
        <p:nvSpPr>
          <p:cNvPr id="161795" name="Rectangle 3"/>
          <p:cNvSpPr>
            <a:spLocks noGrp="1" noChangeArrowheads="1"/>
          </p:cNvSpPr>
          <p:nvPr>
            <p:ph type="body" idx="1"/>
          </p:nvPr>
        </p:nvSpPr>
        <p:spPr>
          <a:xfrm>
            <a:off x="1066800" y="2057400"/>
            <a:ext cx="6781800" cy="2743200"/>
          </a:xfrm>
        </p:spPr>
        <p:txBody>
          <a:bodyPr/>
          <a:lstStyle/>
          <a:p>
            <a:pPr marL="457200" lvl="3" indent="-457200" eaLnBrk="1" hangingPunct="1">
              <a:spcBef>
                <a:spcPts val="0"/>
              </a:spcBef>
              <a:spcAft>
                <a:spcPts val="30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Laban’s recognition (27)</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Laban’s financial offer (28)</a:t>
            </a:r>
          </a:p>
          <a:p>
            <a:pPr marL="0" lvl="3" indent="0" eaLnBrk="1" hangingPunct="1">
              <a:spcBef>
                <a:spcPts val="0"/>
              </a:spcBef>
              <a:spcAft>
                <a:spcPts val="3000"/>
              </a:spcAft>
              <a:buClr>
                <a:srgbClr val="00FF00"/>
              </a:buClr>
              <a:buNone/>
              <a:defRPr/>
            </a:pPr>
            <a:endParaRPr lang="en-US" dirty="0">
              <a:effectLst>
                <a:outerShdw blurRad="38100" dist="38100" dir="2700000" algn="tl">
                  <a:srgbClr val="000000">
                    <a:alpha val="43137"/>
                  </a:srgbClr>
                </a:outerShdw>
              </a:effectLst>
            </a:endParaRP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42422871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body" idx="1"/>
          </p:nvPr>
        </p:nvSpPr>
        <p:spPr>
          <a:xfrm>
            <a:off x="609600" y="1295400"/>
            <a:ext cx="10972800" cy="5342930"/>
          </a:xfrm>
        </p:spPr>
        <p:txBody>
          <a:bodyPr/>
          <a:lstStyle/>
          <a:p>
            <a:pPr marL="0" indent="0" algn="just">
              <a:spcBef>
                <a:spcPts val="0"/>
              </a:spcBef>
              <a:buNone/>
            </a:pPr>
            <a:r>
              <a:rPr lang="en-US" altLang="en-US" sz="3000" dirty="0">
                <a:effectLst>
                  <a:outerShdw blurRad="38100" dist="38100" dir="2700000" algn="tl">
                    <a:srgbClr val="000000">
                      <a:alpha val="43137"/>
                    </a:srgbClr>
                  </a:outerShdw>
                </a:effectLst>
              </a:rPr>
              <a:t>“</a:t>
            </a:r>
            <a:r>
              <a:rPr lang="en-US" sz="3000" dirty="0">
                <a:effectLst>
                  <a:outerShdw blurRad="38100" dist="38100" dir="2700000" algn="tl">
                    <a:srgbClr val="000000">
                      <a:alpha val="43137"/>
                    </a:srgbClr>
                  </a:outerShdw>
                </a:effectLst>
              </a:rPr>
              <a:t>The request Laban made was: If now I have found favor in your eyes, tarry [stay]. He wanted Jacob to stay there. The reason was: </a:t>
            </a:r>
            <a:r>
              <a:rPr lang="en-US" sz="3000" i="1" dirty="0">
                <a:effectLst>
                  <a:outerShdw blurRad="38100" dist="38100" dir="2700000" algn="tl">
                    <a:srgbClr val="000000">
                      <a:alpha val="43137"/>
                    </a:srgbClr>
                  </a:outerShdw>
                </a:effectLst>
              </a:rPr>
              <a:t>for I have divined that Jehovah has blessed me for your sake</a:t>
            </a:r>
            <a:r>
              <a:rPr lang="en-US" sz="3000" dirty="0">
                <a:effectLst>
                  <a:outerShdw blurRad="38100" dist="38100" dir="2700000" algn="tl">
                    <a:srgbClr val="000000">
                      <a:alpha val="43137"/>
                    </a:srgbClr>
                  </a:outerShdw>
                </a:effectLst>
              </a:rPr>
              <a:t>. The Hebrew word for ‘divine’ has the same root as the word ‘serpent’ and literally means ‘to divine through a serpent.’ Laban was a pagan who practiced such occult divination; and through occult practice, Laban, the pagan, recognized that Jacob’s God, Whoever He might be, was blessing Laban because of his relationship to Jacob.”</a:t>
            </a:r>
          </a:p>
        </p:txBody>
      </p:sp>
      <p:sp>
        <p:nvSpPr>
          <p:cNvPr id="4" name="Text Box 5"/>
          <p:cNvSpPr txBox="1">
            <a:spLocks noChangeArrowheads="1"/>
          </p:cNvSpPr>
          <p:nvPr/>
        </p:nvSpPr>
        <p:spPr bwMode="auto">
          <a:xfrm>
            <a:off x="3381375" y="219670"/>
            <a:ext cx="542925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Arnold G. Fruchtenbaum</a:t>
            </a:r>
          </a:p>
          <a:p>
            <a:pPr algn="ctr"/>
            <a:r>
              <a:rPr lang="en-US" altLang="en-US" sz="1800" i="1" dirty="0">
                <a:effectLst>
                  <a:outerShdw blurRad="38100" dist="38100" dir="2700000" algn="tl">
                    <a:srgbClr val="000000"/>
                  </a:outerShdw>
                </a:effectLst>
                <a:latin typeface="Calibri" panose="020F0502020204030204" pitchFamily="34" charset="0"/>
                <a:cs typeface="+mn-cs"/>
              </a:rPr>
              <a:t>The Book of Genesis, </a:t>
            </a:r>
            <a:r>
              <a:rPr lang="en-US" altLang="en-US" sz="1800" dirty="0">
                <a:effectLst>
                  <a:outerShdw blurRad="38100" dist="38100" dir="2700000" algn="tl">
                    <a:srgbClr val="000000"/>
                  </a:outerShdw>
                </a:effectLst>
                <a:latin typeface="Calibri" panose="020F0502020204030204" pitchFamily="34" charset="0"/>
                <a:cs typeface="+mn-cs"/>
              </a:rPr>
              <a:t>455</a:t>
            </a:r>
          </a:p>
        </p:txBody>
      </p:sp>
      <p:pic>
        <p:nvPicPr>
          <p:cNvPr id="5" name="Picture 4">
            <a:extLst>
              <a:ext uri="{FF2B5EF4-FFF2-40B4-BE49-F238E27FC236}">
                <a16:creationId xmlns:a16="http://schemas.microsoft.com/office/drawing/2014/main" id="{795B7A00-E364-4431-A644-EF24666BAF9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5868" y="121920"/>
            <a:ext cx="821932" cy="1097280"/>
          </a:xfrm>
          <a:prstGeom prst="rect">
            <a:avLst/>
          </a:prstGeom>
          <a:ln>
            <a:solidFill>
              <a:schemeClr val="tx1"/>
            </a:solidFill>
          </a:ln>
        </p:spPr>
      </p:pic>
      <p:pic>
        <p:nvPicPr>
          <p:cNvPr id="7" name="Picture 6">
            <a:extLst>
              <a:ext uri="{FF2B5EF4-FFF2-40B4-BE49-F238E27FC236}">
                <a16:creationId xmlns:a16="http://schemas.microsoft.com/office/drawing/2014/main" id="{181B7A38-30E6-4C8D-B36D-CFE3485859BF}"/>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10820400" y="76200"/>
            <a:ext cx="732253" cy="1097280"/>
          </a:xfrm>
          <a:prstGeom prst="rect">
            <a:avLst/>
          </a:prstGeom>
          <a:ln>
            <a:solidFill>
              <a:schemeClr val="tx1"/>
            </a:solidFill>
          </a:ln>
        </p:spPr>
      </p:pic>
    </p:spTree>
    <p:extLst>
      <p:ext uri="{BB962C8B-B14F-4D97-AF65-F5344CB8AC3E}">
        <p14:creationId xmlns:p14="http://schemas.microsoft.com/office/powerpoint/2010/main" val="2820853284"/>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C40435E-C3A2-4487-B980-9D40B7DF1B5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3" name="Slide Number Placeholder 1">
            <a:extLst>
              <a:ext uri="{FF2B5EF4-FFF2-40B4-BE49-F238E27FC236}">
                <a16:creationId xmlns:a16="http://schemas.microsoft.com/office/drawing/2014/main" id="{53EC624A-1837-780E-B8CD-7086FB4FC49C}"/>
              </a:ext>
            </a:extLst>
          </p:cNvPr>
          <p:cNvSpPr txBox="1">
            <a:spLocks/>
          </p:cNvSpPr>
          <p:nvPr/>
        </p:nvSpPr>
        <p:spPr>
          <a:xfrm>
            <a:off x="9347200" y="6248400"/>
            <a:ext cx="2235200" cy="457200"/>
          </a:xfrm>
          <a:prstGeom prst="rect">
            <a:avLst/>
          </a:prstGeom>
        </p:spPr>
        <p:txBody>
          <a:bodyPr anchor="ctr"/>
          <a:ls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a:lstStyle>
          <a:p>
            <a:pPr algn="r">
              <a:defRPr/>
            </a:pPr>
            <a:fld id="{6C66F440-5D10-45D9-8CEF-05FCBC835039}" type="slidenum">
              <a:rPr lang="en-US" altLang="en-US" sz="2000" smtClean="0">
                <a:latin typeface="Calibri" panose="020F0502020204030204" pitchFamily="34" charset="0"/>
                <a:ea typeface="Calibri" panose="020F0502020204030204" pitchFamily="34" charset="0"/>
                <a:cs typeface="Calibri" panose="020F0502020204030204" pitchFamily="34" charset="0"/>
              </a:rPr>
              <a:pPr algn="r">
                <a:defRPr/>
              </a:pPr>
              <a:t>19</a:t>
            </a:fld>
            <a:endParaRPr lang="en-US" altLang="en-US" sz="2000" dirty="0">
              <a:latin typeface="Calibri" panose="020F0502020204030204" pitchFamily="34" charset="0"/>
              <a:ea typeface="Calibri" panose="020F0502020204030204" pitchFamily="34" charset="0"/>
              <a:cs typeface="Calibri" panose="020F0502020204030204" pitchFamily="34" charset="0"/>
            </a:endParaRPr>
          </a:p>
        </p:txBody>
      </p:sp>
      <p:sp>
        <p:nvSpPr>
          <p:cNvPr id="5" name="Rectangle 3">
            <a:extLst>
              <a:ext uri="{FF2B5EF4-FFF2-40B4-BE49-F238E27FC236}">
                <a16:creationId xmlns:a16="http://schemas.microsoft.com/office/drawing/2014/main" id="{5ABA2DA3-357F-C18B-6B4D-D4E8BE5A8DC6}"/>
              </a:ext>
            </a:extLst>
          </p:cNvPr>
          <p:cNvSpPr txBox="1">
            <a:spLocks/>
          </p:cNvSpPr>
          <p:nvPr/>
        </p:nvSpPr>
        <p:spPr bwMode="auto">
          <a:xfrm>
            <a:off x="609600" y="0"/>
            <a:ext cx="10972800" cy="312473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ctr">
              <a:spcBef>
                <a:spcPts val="0"/>
              </a:spcBef>
              <a:spcAft>
                <a:spcPts val="1200"/>
              </a:spcAft>
              <a:buNone/>
              <a:defRPr/>
            </a:pPr>
            <a:r>
              <a:rPr lang="en-US" altLang="en-US" sz="4000" dirty="0">
                <a:solidFill>
                  <a:schemeClr val="tx2"/>
                </a:solidFill>
                <a:ea typeface="+mj-ea"/>
                <a:cs typeface="Calibri" panose="020F0502020204030204" pitchFamily="34" charset="0"/>
              </a:rPr>
              <a:t>Acts 19:19</a:t>
            </a:r>
          </a:p>
          <a:p>
            <a:pPr marL="0" indent="0" algn="just">
              <a:spcBef>
                <a:spcPct val="0"/>
              </a:spcBef>
              <a:buClrTx/>
              <a:buSzTx/>
              <a:buNone/>
            </a:pPr>
            <a:r>
              <a:rPr lang="en-US" altLang="en-US" sz="3600" dirty="0">
                <a:effectLst>
                  <a:outerShdw blurRad="38100" dist="38100" dir="2700000" algn="tl">
                    <a:srgbClr val="000000">
                      <a:alpha val="43137"/>
                    </a:srgbClr>
                  </a:outerShdw>
                </a:effectLst>
                <a:cs typeface="Arial" panose="020B0604020202020204" pitchFamily="34" charset="0"/>
              </a:rPr>
              <a:t>“</a:t>
            </a:r>
            <a:r>
              <a:rPr lang="en-US" sz="3600" dirty="0">
                <a:effectLst/>
              </a:rPr>
              <a:t>And many of those who practiced magic brought their books together and </a:t>
            </a:r>
            <a:r>
              <a:rPr lang="en-US" sz="3600" i="1" dirty="0">
                <a:effectLst/>
              </a:rPr>
              <a:t>began</a:t>
            </a:r>
            <a:r>
              <a:rPr lang="en-US" sz="3600" dirty="0">
                <a:effectLst/>
              </a:rPr>
              <a:t> burning them in the sight of everyone; and they counted up the price of them and found it fifty thousand pieces of silver</a:t>
            </a:r>
            <a:r>
              <a:rPr lang="en-US" sz="3600" dirty="0">
                <a:effectLst>
                  <a:outerShdw blurRad="38100" dist="38100" dir="2700000" algn="tl">
                    <a:srgbClr val="000000">
                      <a:alpha val="43137"/>
                    </a:srgbClr>
                  </a:outerShdw>
                </a:effectLst>
              </a:rPr>
              <a:t>.</a:t>
            </a:r>
            <a:r>
              <a:rPr lang="en-US" altLang="en-US" sz="3600" dirty="0">
                <a:effectLst>
                  <a:outerShdw blurRad="38100" dist="38100" dir="2700000" algn="tl">
                    <a:srgbClr val="000000">
                      <a:alpha val="43137"/>
                    </a:srgbClr>
                  </a:outerShdw>
                </a:effectLst>
                <a:cs typeface="Arial" panose="020B0604020202020204" pitchFamily="34" charset="0"/>
              </a:rPr>
              <a:t>”</a:t>
            </a:r>
          </a:p>
        </p:txBody>
      </p:sp>
      <p:pic>
        <p:nvPicPr>
          <p:cNvPr id="6" name="Picture 2" descr="Image result for acts 19:19&quot;">
            <a:extLst>
              <a:ext uri="{FF2B5EF4-FFF2-40B4-BE49-F238E27FC236}">
                <a16:creationId xmlns:a16="http://schemas.microsoft.com/office/drawing/2014/main" id="{3B51E4B8-CBFA-ADC4-49F7-12EDA09FEF9E}"/>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989390" y="3336399"/>
            <a:ext cx="2213220" cy="154040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1042712"/>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type="body" idx="1"/>
          </p:nvPr>
        </p:nvSpPr>
        <p:spPr>
          <a:xfrm>
            <a:off x="1066800" y="1371600"/>
            <a:ext cx="6477000" cy="4419600"/>
          </a:xfrm>
        </p:spPr>
        <p:txBody>
          <a:bodyPr/>
          <a:lstStyle/>
          <a:p>
            <a:pPr marL="457200" lvl="1" indent="-457200" eaLnBrk="1" hangingPunct="1">
              <a:spcBef>
                <a:spcPts val="0"/>
              </a:spcBef>
              <a:spcAft>
                <a:spcPts val="3000"/>
              </a:spcAft>
              <a:buClr>
                <a:schemeClr val="tx2"/>
              </a:buClr>
              <a:buSzPct val="100000"/>
              <a:buFont typeface="+mj-lt"/>
              <a:buAutoNum type="romanUcPeriod" startAt="2"/>
              <a:defRPr/>
            </a:pPr>
            <a:r>
              <a:rPr lang="en-US" b="1" dirty="0">
                <a:solidFill>
                  <a:srgbClr val="FFFFCC"/>
                </a:solidFill>
                <a:effectLst>
                  <a:outerShdw blurRad="38100" dist="38100" dir="2700000" algn="tl">
                    <a:srgbClr val="000000">
                      <a:alpha val="43137"/>
                    </a:srgbClr>
                  </a:outerShdw>
                </a:effectLst>
              </a:rPr>
              <a:t>Genesis 12-50 (four people)</a:t>
            </a:r>
          </a:p>
          <a:p>
            <a:pPr marL="9144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Abraham (12:1–25:11)</a:t>
            </a:r>
          </a:p>
          <a:p>
            <a:pPr marL="9144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Isaac (25:12–26:35)</a:t>
            </a:r>
          </a:p>
          <a:p>
            <a:pPr marL="914400" lvl="2" indent="-457200" eaLnBrk="1" hangingPunct="1">
              <a:spcBef>
                <a:spcPts val="0"/>
              </a:spcBef>
              <a:spcAft>
                <a:spcPts val="30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Jacob (27–36)</a:t>
            </a:r>
          </a:p>
          <a:p>
            <a:pPr marL="9144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Joseph (37–50)</a:t>
            </a:r>
          </a:p>
        </p:txBody>
      </p:sp>
      <p:sp>
        <p:nvSpPr>
          <p:cNvPr id="7" name="Rectangle 2050">
            <a:extLst>
              <a:ext uri="{FF2B5EF4-FFF2-40B4-BE49-F238E27FC236}">
                <a16:creationId xmlns:a16="http://schemas.microsoft.com/office/drawing/2014/main" id="{82F6E191-4850-492E-80EC-DCA9B0ADC8BB}"/>
              </a:ext>
            </a:extLst>
          </p:cNvPr>
          <p:cNvSpPr>
            <a:spLocks noGrp="1" noChangeArrowheads="1"/>
          </p:cNvSpPr>
          <p:nvPr>
            <p:ph type="title"/>
          </p:nvPr>
        </p:nvSpPr>
        <p:spPr>
          <a:xfrm>
            <a:off x="3924300" y="228600"/>
            <a:ext cx="4343400" cy="914400"/>
          </a:xfrm>
        </p:spPr>
        <p:txBody>
          <a:bodyPr/>
          <a:lstStyle/>
          <a:p>
            <a:pPr algn="ctr" eaLnBrk="1" hangingPunct="1"/>
            <a:r>
              <a:rPr lang="en-US" sz="3600" dirty="0"/>
              <a:t>GENESIS STRUCTURE</a:t>
            </a:r>
          </a:p>
        </p:txBody>
      </p:sp>
      <p:pic>
        <p:nvPicPr>
          <p:cNvPr id="8" name="Picture 4" descr="5 Bible Lessons to Learn From the Book of Genesis | Jack Wellman">
            <a:extLst>
              <a:ext uri="{FF2B5EF4-FFF2-40B4-BE49-F238E27FC236}">
                <a16:creationId xmlns:a16="http://schemas.microsoft.com/office/drawing/2014/main" id="{39237039-C3D8-40A9-89D9-6312DC926CD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708955" y="2286000"/>
            <a:ext cx="3432433" cy="2286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F8F7F49B-01B0-4DFB-8914-3EF5260CE88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15600" y="152400"/>
            <a:ext cx="1074928" cy="914400"/>
          </a:xfrm>
          <a:prstGeom prst="rect">
            <a:avLst/>
          </a:prstGeom>
        </p:spPr>
      </p:pic>
    </p:spTree>
    <p:extLst>
      <p:ext uri="{BB962C8B-B14F-4D97-AF65-F5344CB8AC3E}">
        <p14:creationId xmlns:p14="http://schemas.microsoft.com/office/powerpoint/2010/main" val="14617528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1066800" y="1600200"/>
            <a:ext cx="10058400" cy="2133600"/>
          </a:xfrm>
        </p:spPr>
        <p:txBody>
          <a:bodyPr/>
          <a:lstStyle/>
          <a:p>
            <a:pPr marL="0" indent="0" algn="just">
              <a:spcBef>
                <a:spcPts val="0"/>
              </a:spcBef>
              <a:buNone/>
              <a:defRPr/>
            </a:pPr>
            <a:r>
              <a:rPr lang="en-US" sz="3000" i="1" dirty="0">
                <a:effectLst>
                  <a:outerShdw blurRad="38100" dist="38100" dir="2700000" algn="tl">
                    <a:srgbClr val="000000">
                      <a:alpha val="43137"/>
                    </a:srgbClr>
                  </a:outerShdw>
                </a:effectLst>
              </a:rPr>
              <a:t>“</a:t>
            </a:r>
            <a:r>
              <a:rPr lang="en-US" sz="3000" b="1" dirty="0">
                <a:solidFill>
                  <a:srgbClr val="FFFFCC"/>
                </a:solidFill>
                <a:effectLst>
                  <a:outerShdw blurRad="38100" dist="38100" dir="2700000" algn="tl">
                    <a:srgbClr val="000000">
                      <a:alpha val="43137"/>
                    </a:srgbClr>
                  </a:outerShdw>
                </a:effectLst>
              </a:rPr>
              <a:t>19</a:t>
            </a:r>
            <a:r>
              <a:rPr lang="en-US" b="1" dirty="0">
                <a:solidFill>
                  <a:srgbClr val="FFFFCC"/>
                </a:solidFill>
                <a:effectLst>
                  <a:outerShdw blurRad="38100" dist="38100" dir="2700000" algn="tl">
                    <a:srgbClr val="000000">
                      <a:alpha val="43137"/>
                    </a:srgbClr>
                  </a:outerShdw>
                </a:effectLst>
              </a:rPr>
              <a:t>:19 </a:t>
            </a:r>
            <a:r>
              <a:rPr lang="en-US" b="1" i="1" dirty="0">
                <a:solidFill>
                  <a:srgbClr val="FFFFCC"/>
                </a:solidFill>
                <a:effectLst>
                  <a:outerShdw blurRad="38100" dist="38100" dir="2700000" algn="tl">
                    <a:srgbClr val="000000">
                      <a:alpha val="43137"/>
                    </a:srgbClr>
                  </a:outerShdw>
                </a:effectLst>
              </a:rPr>
              <a:t>Magic</a:t>
            </a:r>
            <a:r>
              <a:rPr lang="en-US" dirty="0">
                <a:effectLst>
                  <a:outerShdw blurRad="38100" dist="38100" dir="2700000" algn="tl">
                    <a:srgbClr val="000000">
                      <a:alpha val="43137"/>
                    </a:srgbClr>
                  </a:outerShdw>
                </a:effectLst>
              </a:rPr>
              <a:t>. Magical spells written on scrolls. Fifty thousand pieces of silver. If the silver drachma is meant, the value would have been the equivalent of about 138 years’ pay for a rural worker.</a:t>
            </a:r>
            <a:r>
              <a:rPr lang="en-US" sz="3000" i="1" dirty="0">
                <a:effectLst>
                  <a:outerShdw blurRad="38100" dist="38100" dir="2700000" algn="tl">
                    <a:srgbClr val="000000">
                      <a:alpha val="43137"/>
                    </a:srgbClr>
                  </a:outerShdw>
                </a:effectLst>
              </a:rPr>
              <a:t>”</a:t>
            </a:r>
          </a:p>
        </p:txBody>
      </p:sp>
      <p:pic>
        <p:nvPicPr>
          <p:cNvPr id="29700" name="Picture 4"/>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9600" y="152400"/>
            <a:ext cx="944563" cy="1143000"/>
          </a:xfrm>
          <a:prstGeom prst="rect">
            <a:avLst/>
          </a:prstGeom>
          <a:noFill/>
          <a:ln w="9525">
            <a:solidFill>
              <a:schemeClr val="tx1"/>
            </a:solidFill>
            <a:miter lim="800000"/>
            <a:headEnd/>
            <a:tailEnd/>
          </a:ln>
        </p:spPr>
      </p:pic>
      <p:sp>
        <p:nvSpPr>
          <p:cNvPr id="4" name="Rectangle 3">
            <a:extLst>
              <a:ext uri="{FF2B5EF4-FFF2-40B4-BE49-F238E27FC236}">
                <a16:creationId xmlns:a16="http://schemas.microsoft.com/office/drawing/2014/main" id="{DDED8C29-5312-47D5-972D-3ABE15909AE2}"/>
              </a:ext>
            </a:extLst>
          </p:cNvPr>
          <p:cNvSpPr/>
          <p:nvPr/>
        </p:nvSpPr>
        <p:spPr>
          <a:xfrm>
            <a:off x="3495675" y="228600"/>
            <a:ext cx="5200650" cy="1000274"/>
          </a:xfrm>
          <a:prstGeom prst="rect">
            <a:avLst/>
          </a:prstGeom>
        </p:spPr>
        <p:txBody>
          <a:bodyPr wrap="square">
            <a:spAutoFit/>
          </a:bodyPr>
          <a:lstStyle/>
          <a:p>
            <a:pPr algn="ctr">
              <a:spcAft>
                <a:spcPts val="6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Charles Ryrie</a:t>
            </a:r>
          </a:p>
          <a:p>
            <a:pPr algn="ctr"/>
            <a:r>
              <a:rPr lang="en-US" sz="1800" dirty="0">
                <a:effectLst>
                  <a:outerShdw blurRad="38100" dist="38100" dir="2700000" algn="tl">
                    <a:srgbClr val="000000">
                      <a:alpha val="43137"/>
                    </a:srgbClr>
                  </a:outerShdw>
                </a:effectLst>
                <a:latin typeface="Calibri" panose="020F0502020204030204" pitchFamily="34" charset="0"/>
              </a:rPr>
              <a:t>The Ryrie Study Bible</a:t>
            </a:r>
            <a:endPar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5" name="Picture 2" descr="Image result for acts 19:19&quot;">
            <a:extLst>
              <a:ext uri="{FF2B5EF4-FFF2-40B4-BE49-F238E27FC236}">
                <a16:creationId xmlns:a16="http://schemas.microsoft.com/office/drawing/2014/main" id="{72347846-638B-460E-81BD-9E69B28E505F}"/>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478471" y="4132000"/>
            <a:ext cx="3235059" cy="225160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D1279DDB-8AFB-60FC-8432-EFD1CD00EEB1}"/>
              </a:ext>
            </a:extLst>
          </p:cNvPr>
          <p:cNvSpPr txBox="1">
            <a:spLocks/>
          </p:cNvSpPr>
          <p:nvPr/>
        </p:nvSpPr>
        <p:spPr>
          <a:xfrm>
            <a:off x="9347200" y="6248400"/>
            <a:ext cx="2235200" cy="457200"/>
          </a:xfrm>
          <a:prstGeom prst="rect">
            <a:avLst/>
          </a:prstGeom>
        </p:spPr>
        <p:txBody>
          <a:bodyPr anchor="ctr"/>
          <a:ls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a:lstStyle>
          <a:p>
            <a:pPr algn="r">
              <a:defRPr/>
            </a:pPr>
            <a:fld id="{6C66F440-5D10-45D9-8CEF-05FCBC835039}" type="slidenum">
              <a:rPr lang="en-US" altLang="en-US" sz="2000" smtClean="0">
                <a:latin typeface="Calibri" panose="020F0502020204030204" pitchFamily="34" charset="0"/>
                <a:ea typeface="Calibri" panose="020F0502020204030204" pitchFamily="34" charset="0"/>
                <a:cs typeface="Calibri" panose="020F0502020204030204" pitchFamily="34" charset="0"/>
              </a:rPr>
              <a:pPr algn="r">
                <a:defRPr/>
              </a:pPr>
              <a:t>20</a:t>
            </a:fld>
            <a:endParaRPr lang="en-US" altLang="en-US" sz="20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95433441"/>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4095750" y="228600"/>
            <a:ext cx="4000500" cy="914400"/>
          </a:xfrm>
        </p:spPr>
        <p:txBody>
          <a:bodyPr/>
          <a:lstStyle/>
          <a:p>
            <a:pPr algn="ctr" eaLnBrk="1" hangingPunct="1"/>
            <a:r>
              <a:rPr lang="en-US" sz="3600" dirty="0">
                <a:solidFill>
                  <a:srgbClr val="00FFFF"/>
                </a:solidFill>
                <a:effectLst>
                  <a:outerShdw blurRad="38100" dist="38100" dir="2700000" algn="tl">
                    <a:srgbClr val="000000">
                      <a:alpha val="43137"/>
                    </a:srgbClr>
                  </a:outerShdw>
                </a:effectLst>
                <a:latin typeface="Calibri" panose="020F0502020204030204" pitchFamily="34" charset="0"/>
              </a:rPr>
              <a:t>8 New Promises</a:t>
            </a:r>
            <a:br>
              <a:rPr lang="en-US" sz="3600" dirty="0">
                <a:effectLst>
                  <a:outerShdw blurRad="38100" dist="38100" dir="2700000" algn="tl">
                    <a:srgbClr val="000000">
                      <a:alpha val="43137"/>
                    </a:srgbClr>
                  </a:outerShdw>
                </a:effectLst>
              </a:rPr>
            </a:br>
            <a:r>
              <a:rPr lang="en-US" sz="2800" dirty="0">
                <a:effectLst>
                  <a:outerShdw blurRad="38100" dist="38100" dir="2700000" algn="tl">
                    <a:srgbClr val="000000">
                      <a:alpha val="43137"/>
                    </a:srgbClr>
                  </a:outerShdw>
                </a:effectLst>
                <a:latin typeface="+mn-lt"/>
                <a:ea typeface="+mn-ea"/>
                <a:cs typeface="+mn-cs"/>
              </a:rPr>
              <a:t>Genesis 12:1-3</a:t>
            </a:r>
          </a:p>
        </p:txBody>
      </p:sp>
      <p:sp>
        <p:nvSpPr>
          <p:cNvPr id="161795" name="Rectangle 3"/>
          <p:cNvSpPr>
            <a:spLocks noGrp="1" noChangeArrowheads="1"/>
          </p:cNvSpPr>
          <p:nvPr>
            <p:ph type="body" idx="1"/>
          </p:nvPr>
        </p:nvSpPr>
        <p:spPr>
          <a:xfrm>
            <a:off x="585217" y="1295400"/>
            <a:ext cx="7187183" cy="5029200"/>
          </a:xfrm>
        </p:spPr>
        <p:txBody>
          <a:bodyPr/>
          <a:lstStyle/>
          <a:p>
            <a:pPr marL="457200" lvl="2" indent="-457200" eaLnBrk="1" hangingPunct="1">
              <a:lnSpc>
                <a:spcPct val="100000"/>
              </a:lnSpc>
              <a:spcBef>
                <a:spcPts val="0"/>
              </a:spcBef>
              <a:spcAft>
                <a:spcPts val="1200"/>
              </a:spcAft>
              <a:buClr>
                <a:srgbClr val="CC66FF"/>
              </a:buClr>
              <a:buSzPct val="100000"/>
              <a:buFont typeface="+mj-lt"/>
              <a:buAutoNum type="alphaUcPeriod"/>
              <a:defRPr/>
            </a:pPr>
            <a:r>
              <a:rPr lang="en-US" sz="3200" dirty="0">
                <a:effectLst>
                  <a:outerShdw blurRad="38100" dist="38100" dir="2700000" algn="tl">
                    <a:srgbClr val="000000">
                      <a:alpha val="43137"/>
                    </a:srgbClr>
                  </a:outerShdw>
                </a:effectLst>
              </a:rPr>
              <a:t>Land (Gen. 12:1b)</a:t>
            </a:r>
          </a:p>
          <a:p>
            <a:pPr marL="457200" lvl="2" indent="-457200" eaLnBrk="1" hangingPunct="1">
              <a:lnSpc>
                <a:spcPct val="100000"/>
              </a:lnSpc>
              <a:spcBef>
                <a:spcPts val="0"/>
              </a:spcBef>
              <a:spcAft>
                <a:spcPts val="1200"/>
              </a:spcAft>
              <a:buClr>
                <a:srgbClr val="CC66FF"/>
              </a:buClr>
              <a:buSzPct val="100000"/>
              <a:buFont typeface="+mj-lt"/>
              <a:buAutoNum type="alphaUcPeriod"/>
              <a:defRPr/>
            </a:pPr>
            <a:r>
              <a:rPr lang="en-US" sz="3200" dirty="0">
                <a:effectLst>
                  <a:outerShdw blurRad="38100" dist="38100" dir="2700000" algn="tl">
                    <a:srgbClr val="000000">
                      <a:alpha val="43137"/>
                    </a:srgbClr>
                  </a:outerShdw>
                </a:effectLst>
              </a:rPr>
              <a:t>Great nation (Gen. 12:2a)</a:t>
            </a:r>
          </a:p>
          <a:p>
            <a:pPr marL="457200" lvl="2" indent="-457200" eaLnBrk="1" hangingPunct="1">
              <a:lnSpc>
                <a:spcPct val="100000"/>
              </a:lnSpc>
              <a:spcBef>
                <a:spcPts val="0"/>
              </a:spcBef>
              <a:spcAft>
                <a:spcPts val="1200"/>
              </a:spcAft>
              <a:buClr>
                <a:srgbClr val="CC66FF"/>
              </a:buClr>
              <a:buSzPct val="100000"/>
              <a:buFont typeface="+mj-lt"/>
              <a:buAutoNum type="alphaUcPeriod"/>
              <a:defRPr/>
            </a:pPr>
            <a:r>
              <a:rPr lang="en-US" sz="3200" dirty="0">
                <a:effectLst>
                  <a:outerShdw blurRad="38100" dist="38100" dir="2700000" algn="tl">
                    <a:srgbClr val="000000">
                      <a:alpha val="43137"/>
                    </a:srgbClr>
                  </a:outerShdw>
                </a:effectLst>
              </a:rPr>
              <a:t>Personal blessing (Gen. 12:2b)</a:t>
            </a:r>
          </a:p>
          <a:p>
            <a:pPr marL="457200" lvl="2" indent="-457200" eaLnBrk="1" hangingPunct="1">
              <a:lnSpc>
                <a:spcPct val="100000"/>
              </a:lnSpc>
              <a:spcBef>
                <a:spcPts val="0"/>
              </a:spcBef>
              <a:spcAft>
                <a:spcPts val="1200"/>
              </a:spcAft>
              <a:buClr>
                <a:srgbClr val="CC66FF"/>
              </a:buClr>
              <a:buSzPct val="100000"/>
              <a:buFont typeface="+mj-lt"/>
              <a:buAutoNum type="alphaUcPeriod"/>
              <a:defRPr/>
            </a:pPr>
            <a:r>
              <a:rPr lang="en-US" sz="3200" dirty="0">
                <a:effectLst>
                  <a:outerShdw blurRad="38100" dist="38100" dir="2700000" algn="tl">
                    <a:srgbClr val="000000">
                      <a:alpha val="43137"/>
                    </a:srgbClr>
                  </a:outerShdw>
                </a:effectLst>
              </a:rPr>
              <a:t>Great name (Gen. 12:2c)</a:t>
            </a:r>
          </a:p>
          <a:p>
            <a:pPr marL="457200" lvl="2" indent="-457200" eaLnBrk="1" hangingPunct="1">
              <a:lnSpc>
                <a:spcPct val="100000"/>
              </a:lnSpc>
              <a:spcBef>
                <a:spcPts val="0"/>
              </a:spcBef>
              <a:spcAft>
                <a:spcPts val="1200"/>
              </a:spcAft>
              <a:buClr>
                <a:srgbClr val="CC66FF"/>
              </a:buClr>
              <a:buSzPct val="100000"/>
              <a:buFont typeface="+mj-lt"/>
              <a:buAutoNum type="alphaUcPeriod"/>
              <a:defRPr/>
            </a:pPr>
            <a:r>
              <a:rPr lang="en-US" sz="3200" dirty="0">
                <a:effectLst>
                  <a:outerShdw blurRad="38100" dist="38100" dir="2700000" algn="tl">
                    <a:srgbClr val="000000">
                      <a:alpha val="43137"/>
                    </a:srgbClr>
                  </a:outerShdw>
                </a:effectLst>
              </a:rPr>
              <a:t>Blessing to others (Gen. 12:2d)</a:t>
            </a:r>
          </a:p>
          <a:p>
            <a:pPr marL="457200" lvl="2" indent="-457200" eaLnBrk="1" hangingPunct="1">
              <a:lnSpc>
                <a:spcPct val="100000"/>
              </a:lnSpc>
              <a:spcBef>
                <a:spcPts val="0"/>
              </a:spcBef>
              <a:spcAft>
                <a:spcPts val="1200"/>
              </a:spcAft>
              <a:buClr>
                <a:srgbClr val="CC66FF"/>
              </a:buClr>
              <a:buSzPct val="100000"/>
              <a:buFont typeface="+mj-lt"/>
              <a:buAutoNum type="alphaUcPeriod"/>
              <a:defRPr/>
            </a:pPr>
            <a:r>
              <a:rPr lang="en-US" sz="3200" dirty="0">
                <a:effectLst>
                  <a:outerShdw blurRad="38100" dist="38100" dir="2700000" algn="tl">
                    <a:srgbClr val="000000">
                      <a:alpha val="43137"/>
                    </a:srgbClr>
                  </a:outerShdw>
                </a:effectLst>
              </a:rPr>
              <a:t>Blessing to blessers (Gen. 12:3a)</a:t>
            </a:r>
          </a:p>
          <a:p>
            <a:pPr marL="457200" lvl="2" indent="-457200" eaLnBrk="1" hangingPunct="1">
              <a:lnSpc>
                <a:spcPct val="100000"/>
              </a:lnSpc>
              <a:spcBef>
                <a:spcPts val="0"/>
              </a:spcBef>
              <a:spcAft>
                <a:spcPts val="1200"/>
              </a:spcAft>
              <a:buClr>
                <a:srgbClr val="CC66FF"/>
              </a:buClr>
              <a:buSzPct val="100000"/>
              <a:buFont typeface="+mj-lt"/>
              <a:buAutoNum type="alphaUcPeriod"/>
              <a:defRPr/>
            </a:pPr>
            <a:r>
              <a:rPr lang="en-US" sz="3200" dirty="0">
                <a:effectLst>
                  <a:outerShdw blurRad="38100" dist="38100" dir="2700000" algn="tl">
                    <a:srgbClr val="000000">
                      <a:alpha val="43137"/>
                    </a:srgbClr>
                  </a:outerShdw>
                </a:effectLst>
              </a:rPr>
              <a:t>Cursing to cursers (Gen. 12:3b)</a:t>
            </a:r>
          </a:p>
          <a:p>
            <a:pPr marL="457200" lvl="2" indent="-457200" eaLnBrk="1" hangingPunct="1">
              <a:lnSpc>
                <a:spcPct val="100000"/>
              </a:lnSpc>
              <a:spcBef>
                <a:spcPts val="0"/>
              </a:spcBef>
              <a:spcAft>
                <a:spcPts val="1200"/>
              </a:spcAft>
              <a:buClr>
                <a:srgbClr val="CC66FF"/>
              </a:buClr>
              <a:buSzPct val="100000"/>
              <a:buFont typeface="+mj-lt"/>
              <a:buAutoNum type="alphaUcPeriod"/>
              <a:defRPr/>
            </a:pPr>
            <a:r>
              <a:rPr lang="en-US" sz="3200" b="1" u="sng" dirty="0">
                <a:solidFill>
                  <a:srgbClr val="FFFFCC"/>
                </a:solidFill>
                <a:effectLst>
                  <a:outerShdw blurRad="38100" dist="38100" dir="2700000" algn="tl">
                    <a:srgbClr val="000000">
                      <a:alpha val="43137"/>
                    </a:srgbClr>
                  </a:outerShdw>
                </a:effectLst>
              </a:rPr>
              <a:t>Blessing to the world (Gen. 12:3c)</a:t>
            </a:r>
          </a:p>
        </p:txBody>
      </p:sp>
      <p:pic>
        <p:nvPicPr>
          <p:cNvPr id="5" name="Picture 4">
            <a:extLst>
              <a:ext uri="{FF2B5EF4-FFF2-40B4-BE49-F238E27FC236}">
                <a16:creationId xmlns:a16="http://schemas.microsoft.com/office/drawing/2014/main" id="{EE27123E-9DB2-4BDE-9657-DD1FB4967A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2889584995"/>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E9856C0-8DBA-44EE-B8F2-6FB365CF5B0D}"/>
              </a:ext>
            </a:extLst>
          </p:cNvPr>
          <p:cNvPicPr>
            <a:picLocks noChangeAspect="1"/>
          </p:cNvPicPr>
          <p:nvPr/>
        </p:nvPicPr>
        <p:blipFill>
          <a:blip r:embed="rId2"/>
          <a:stretch>
            <a:fillRect/>
          </a:stretch>
        </p:blipFill>
        <p:spPr>
          <a:xfrm>
            <a:off x="0" y="1"/>
            <a:ext cx="12192000" cy="6857999"/>
          </a:xfrm>
          <a:prstGeom prst="rect">
            <a:avLst/>
          </a:prstGeom>
        </p:spPr>
      </p:pic>
      <p:sp>
        <p:nvSpPr>
          <p:cNvPr id="134147" name="Rectangle 1"/>
          <p:cNvSpPr>
            <a:spLocks noChangeArrowheads="1"/>
          </p:cNvSpPr>
          <p:nvPr/>
        </p:nvSpPr>
        <p:spPr bwMode="auto">
          <a:xfrm>
            <a:off x="609600" y="0"/>
            <a:ext cx="10972799" cy="2523768"/>
          </a:xfrm>
          <a:prstGeom prst="rect">
            <a:avLst/>
          </a:prstGeom>
          <a:noFill/>
          <a:ln w="28575">
            <a:noFill/>
            <a:miter lim="800000"/>
            <a:headEnd/>
            <a:tailEnd/>
          </a:ln>
        </p:spPr>
        <p:txBody>
          <a:bodyPr wrap="square">
            <a:spAutoFit/>
          </a:bodyPr>
          <a:lstStyle/>
          <a:p>
            <a:pPr algn="ctr">
              <a:spcBef>
                <a:spcPts val="0"/>
              </a:spcBef>
              <a:spcAft>
                <a:spcPts val="1200"/>
              </a:spcAft>
              <a:buClr>
                <a:schemeClr val="tx2"/>
              </a:buClr>
              <a:buSzPct val="75000"/>
              <a:defRPr/>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Genesis 12:3</a:t>
            </a:r>
          </a:p>
          <a:p>
            <a:pPr algn="just"/>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I will bless those who bless you, And the one who curses you I will curse.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in you all the families of the earth will be blessed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3" name="Picture 2" descr="A close up of text on a white background&#10;&#10;Description automatically generated">
            <a:extLst>
              <a:ext uri="{FF2B5EF4-FFF2-40B4-BE49-F238E27FC236}">
                <a16:creationId xmlns:a16="http://schemas.microsoft.com/office/drawing/2014/main" id="{A525CB14-0D8D-4CF1-89E1-8E2BADA2D13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47132" y="2682240"/>
            <a:ext cx="1697736" cy="2194560"/>
          </a:xfrm>
          <a:prstGeom prst="rect">
            <a:avLst/>
          </a:prstGeom>
        </p:spPr>
      </p:pic>
    </p:spTree>
    <p:extLst>
      <p:ext uri="{BB962C8B-B14F-4D97-AF65-F5344CB8AC3E}">
        <p14:creationId xmlns:p14="http://schemas.microsoft.com/office/powerpoint/2010/main" val="28384355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742950" indent="-742950" algn="ctr" eaLnBrk="1" hangingPunct="1">
              <a:buClr>
                <a:srgbClr val="CC66FF"/>
              </a:buClr>
              <a:buFont typeface="+mj-lt"/>
              <a:buAutoNum type="alphaUcPeriod" startAt="2"/>
            </a:pPr>
            <a:r>
              <a:rPr lang="en-US" sz="3600" dirty="0">
                <a:effectLst>
                  <a:outerShdw blurRad="38100" dist="38100" dir="2700000" algn="tl">
                    <a:srgbClr val="000000">
                      <a:alpha val="43137"/>
                    </a:srgbClr>
                  </a:outerShdw>
                </a:effectLst>
              </a:rPr>
              <a:t>Genesis 30:27-28</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Laban’s Counter-offer</a:t>
            </a:r>
          </a:p>
        </p:txBody>
      </p:sp>
      <p:sp>
        <p:nvSpPr>
          <p:cNvPr id="161795" name="Rectangle 3"/>
          <p:cNvSpPr>
            <a:spLocks noGrp="1" noChangeArrowheads="1"/>
          </p:cNvSpPr>
          <p:nvPr>
            <p:ph type="body" idx="1"/>
          </p:nvPr>
        </p:nvSpPr>
        <p:spPr>
          <a:xfrm>
            <a:off x="1066800" y="2057400"/>
            <a:ext cx="6781800" cy="2743200"/>
          </a:xfrm>
        </p:spPr>
        <p:txBody>
          <a:bodyPr/>
          <a:lstStyle/>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Laban’s recognition (27)</a:t>
            </a:r>
          </a:p>
          <a:p>
            <a:pPr marL="457200" lvl="3" indent="-457200" eaLnBrk="1" hangingPunct="1">
              <a:spcBef>
                <a:spcPts val="0"/>
              </a:spcBef>
              <a:spcAft>
                <a:spcPts val="30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Laban’s financial offer (28)</a:t>
            </a:r>
          </a:p>
          <a:p>
            <a:pPr marL="0" lvl="3" indent="0" eaLnBrk="1" hangingPunct="1">
              <a:spcBef>
                <a:spcPts val="0"/>
              </a:spcBef>
              <a:spcAft>
                <a:spcPts val="3000"/>
              </a:spcAft>
              <a:buClr>
                <a:srgbClr val="00FF00"/>
              </a:buClr>
              <a:buNone/>
              <a:defRPr/>
            </a:pPr>
            <a:endParaRPr lang="en-US" dirty="0">
              <a:effectLst>
                <a:outerShdw blurRad="38100" dist="38100" dir="2700000" algn="tl">
                  <a:srgbClr val="000000">
                    <a:alpha val="43137"/>
                  </a:srgbClr>
                </a:outerShdw>
              </a:effectLst>
            </a:endParaRP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11566807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1524000" y="1161011"/>
            <a:ext cx="6477000" cy="3429000"/>
          </a:xfrm>
        </p:spPr>
        <p:txBody>
          <a:bodyPr/>
          <a:lstStyle/>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Jacob’s request (25-26)</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Laban’s counter-offer (27-28)</a:t>
            </a:r>
          </a:p>
          <a:p>
            <a:pPr marL="457200" lvl="2" indent="-457200" eaLnBrk="1" hangingPunct="1">
              <a:spcBef>
                <a:spcPts val="0"/>
              </a:spcBef>
              <a:spcAft>
                <a:spcPts val="12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Jacob’s summary (29-30)</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Laban’s question (31a)</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Jacob’s request (31b-33)</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Laban’s agreement (34)</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Laban’s dishonesty (35)</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Separation (36a)</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Jacob fulfills his obligation (36b)</a:t>
            </a:r>
          </a:p>
        </p:txBody>
      </p:sp>
      <p:pic>
        <p:nvPicPr>
          <p:cNvPr id="2" name="Picture 1">
            <a:extLst>
              <a:ext uri="{FF2B5EF4-FFF2-40B4-BE49-F238E27FC236}">
                <a16:creationId xmlns:a16="http://schemas.microsoft.com/office/drawing/2014/main" id="{ABBA572F-EDD0-CA75-E7B9-59AD5463139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001000" y="1905000"/>
            <a:ext cx="3910583" cy="3326584"/>
          </a:xfrm>
          <a:prstGeom prst="rect">
            <a:avLst/>
          </a:prstGeom>
        </p:spPr>
      </p:pic>
      <p:sp>
        <p:nvSpPr>
          <p:cNvPr id="4" name="Rectangle 2">
            <a:extLst>
              <a:ext uri="{FF2B5EF4-FFF2-40B4-BE49-F238E27FC236}">
                <a16:creationId xmlns:a16="http://schemas.microsoft.com/office/drawing/2014/main" id="{263A5E4C-5C2C-A611-E0F3-B1008DFC0050}"/>
              </a:ext>
            </a:extLst>
          </p:cNvPr>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I. Genesis 30:25-36</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Jacob’s Contract</a:t>
            </a:r>
          </a:p>
        </p:txBody>
      </p:sp>
    </p:spTree>
    <p:extLst>
      <p:ext uri="{BB962C8B-B14F-4D97-AF65-F5344CB8AC3E}">
        <p14:creationId xmlns:p14="http://schemas.microsoft.com/office/powerpoint/2010/main" val="29223876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742950" indent="-742950" algn="ctr" eaLnBrk="1" hangingPunct="1">
              <a:buClr>
                <a:srgbClr val="CC66FF"/>
              </a:buClr>
              <a:buFont typeface="+mj-lt"/>
              <a:buAutoNum type="alphaUcPeriod" startAt="3"/>
            </a:pPr>
            <a:r>
              <a:rPr lang="en-US" sz="3600" dirty="0">
                <a:effectLst>
                  <a:outerShdw blurRad="38100" dist="38100" dir="2700000" algn="tl">
                    <a:srgbClr val="000000">
                      <a:alpha val="43137"/>
                    </a:srgbClr>
                  </a:outerShdw>
                </a:effectLst>
              </a:rPr>
              <a:t>Genesis 30:29-30</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Jacob’s Summary</a:t>
            </a:r>
          </a:p>
        </p:txBody>
      </p:sp>
      <p:sp>
        <p:nvSpPr>
          <p:cNvPr id="161795" name="Rectangle 3"/>
          <p:cNvSpPr>
            <a:spLocks noGrp="1" noChangeArrowheads="1"/>
          </p:cNvSpPr>
          <p:nvPr>
            <p:ph type="body" idx="1"/>
          </p:nvPr>
        </p:nvSpPr>
        <p:spPr>
          <a:xfrm>
            <a:off x="1066800" y="2057400"/>
            <a:ext cx="6781800" cy="2743200"/>
          </a:xfrm>
        </p:spPr>
        <p:txBody>
          <a:bodyPr/>
          <a:lstStyle/>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Jacob’s value (29)</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Jacob’s blessing (30a)</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Jacob’s desire (30b)</a:t>
            </a: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28556025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742950" indent="-742950" algn="ctr" eaLnBrk="1" hangingPunct="1">
              <a:buClr>
                <a:srgbClr val="CC66FF"/>
              </a:buClr>
              <a:buFont typeface="+mj-lt"/>
              <a:buAutoNum type="alphaUcPeriod" startAt="3"/>
            </a:pPr>
            <a:r>
              <a:rPr lang="en-US" sz="3600" dirty="0">
                <a:effectLst>
                  <a:outerShdw blurRad="38100" dist="38100" dir="2700000" algn="tl">
                    <a:srgbClr val="000000">
                      <a:alpha val="43137"/>
                    </a:srgbClr>
                  </a:outerShdw>
                </a:effectLst>
              </a:rPr>
              <a:t>Genesis 30:29-30</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Jacob’s Summary</a:t>
            </a:r>
          </a:p>
        </p:txBody>
      </p:sp>
      <p:sp>
        <p:nvSpPr>
          <p:cNvPr id="161795" name="Rectangle 3"/>
          <p:cNvSpPr>
            <a:spLocks noGrp="1" noChangeArrowheads="1"/>
          </p:cNvSpPr>
          <p:nvPr>
            <p:ph type="body" idx="1"/>
          </p:nvPr>
        </p:nvSpPr>
        <p:spPr>
          <a:xfrm>
            <a:off x="1066800" y="2057400"/>
            <a:ext cx="6781800" cy="2743200"/>
          </a:xfrm>
        </p:spPr>
        <p:txBody>
          <a:bodyPr/>
          <a:lstStyle/>
          <a:p>
            <a:pPr marL="457200" lvl="3" indent="-457200" eaLnBrk="1" hangingPunct="1">
              <a:spcBef>
                <a:spcPts val="0"/>
              </a:spcBef>
              <a:spcAft>
                <a:spcPts val="30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Jacob’s value (29)</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Jacob’s blessing (30a)</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Jacob’s desire (30b)</a:t>
            </a: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13525344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742950" indent="-742950" algn="ctr" eaLnBrk="1" hangingPunct="1">
              <a:buClr>
                <a:srgbClr val="CC66FF"/>
              </a:buClr>
              <a:buFont typeface="+mj-lt"/>
              <a:buAutoNum type="alphaUcPeriod" startAt="3"/>
            </a:pPr>
            <a:r>
              <a:rPr lang="en-US" sz="3600" dirty="0">
                <a:effectLst>
                  <a:outerShdw blurRad="38100" dist="38100" dir="2700000" algn="tl">
                    <a:srgbClr val="000000">
                      <a:alpha val="43137"/>
                    </a:srgbClr>
                  </a:outerShdw>
                </a:effectLst>
              </a:rPr>
              <a:t>Genesis 30:29-30</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Jacob’s Summary</a:t>
            </a:r>
          </a:p>
        </p:txBody>
      </p:sp>
      <p:sp>
        <p:nvSpPr>
          <p:cNvPr id="161795" name="Rectangle 3"/>
          <p:cNvSpPr>
            <a:spLocks noGrp="1" noChangeArrowheads="1"/>
          </p:cNvSpPr>
          <p:nvPr>
            <p:ph type="body" idx="1"/>
          </p:nvPr>
        </p:nvSpPr>
        <p:spPr>
          <a:xfrm>
            <a:off x="1066800" y="2057400"/>
            <a:ext cx="6781800" cy="2743200"/>
          </a:xfrm>
        </p:spPr>
        <p:txBody>
          <a:bodyPr/>
          <a:lstStyle/>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Jacob’s value (29)</a:t>
            </a:r>
          </a:p>
          <a:p>
            <a:pPr marL="457200" lvl="3" indent="-457200" eaLnBrk="1" hangingPunct="1">
              <a:spcBef>
                <a:spcPts val="0"/>
              </a:spcBef>
              <a:spcAft>
                <a:spcPts val="30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Jacob’s blessing (30a)</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Jacob’s desire (30b)</a:t>
            </a: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4836463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4095750" y="228600"/>
            <a:ext cx="4000500" cy="914400"/>
          </a:xfrm>
        </p:spPr>
        <p:txBody>
          <a:bodyPr/>
          <a:lstStyle/>
          <a:p>
            <a:pPr algn="ctr" eaLnBrk="1" hangingPunct="1"/>
            <a:r>
              <a:rPr lang="en-US" sz="3600" dirty="0">
                <a:solidFill>
                  <a:srgbClr val="00FFFF"/>
                </a:solidFill>
                <a:effectLst>
                  <a:outerShdw blurRad="38100" dist="38100" dir="2700000" algn="tl">
                    <a:srgbClr val="000000">
                      <a:alpha val="43137"/>
                    </a:srgbClr>
                  </a:outerShdw>
                </a:effectLst>
                <a:latin typeface="Calibri" panose="020F0502020204030204" pitchFamily="34" charset="0"/>
              </a:rPr>
              <a:t>8 New Promises</a:t>
            </a:r>
            <a:br>
              <a:rPr lang="en-US" sz="3600" dirty="0">
                <a:effectLst>
                  <a:outerShdw blurRad="38100" dist="38100" dir="2700000" algn="tl">
                    <a:srgbClr val="000000">
                      <a:alpha val="43137"/>
                    </a:srgbClr>
                  </a:outerShdw>
                </a:effectLst>
              </a:rPr>
            </a:br>
            <a:r>
              <a:rPr lang="en-US" sz="2800" dirty="0">
                <a:effectLst>
                  <a:outerShdw blurRad="38100" dist="38100" dir="2700000" algn="tl">
                    <a:srgbClr val="000000">
                      <a:alpha val="43137"/>
                    </a:srgbClr>
                  </a:outerShdw>
                </a:effectLst>
                <a:latin typeface="+mn-lt"/>
                <a:ea typeface="+mn-ea"/>
                <a:cs typeface="+mn-cs"/>
              </a:rPr>
              <a:t>Genesis 12:1-3</a:t>
            </a:r>
          </a:p>
        </p:txBody>
      </p:sp>
      <p:sp>
        <p:nvSpPr>
          <p:cNvPr id="161795" name="Rectangle 3"/>
          <p:cNvSpPr>
            <a:spLocks noGrp="1" noChangeArrowheads="1"/>
          </p:cNvSpPr>
          <p:nvPr>
            <p:ph type="body" idx="1"/>
          </p:nvPr>
        </p:nvSpPr>
        <p:spPr>
          <a:xfrm>
            <a:off x="585217" y="1295400"/>
            <a:ext cx="7187183" cy="5029200"/>
          </a:xfrm>
        </p:spPr>
        <p:txBody>
          <a:bodyPr/>
          <a:lstStyle/>
          <a:p>
            <a:pPr marL="457200" lvl="2" indent="-457200" eaLnBrk="1" hangingPunct="1">
              <a:lnSpc>
                <a:spcPct val="100000"/>
              </a:lnSpc>
              <a:spcBef>
                <a:spcPts val="0"/>
              </a:spcBef>
              <a:spcAft>
                <a:spcPts val="1200"/>
              </a:spcAft>
              <a:buClr>
                <a:srgbClr val="CC66FF"/>
              </a:buClr>
              <a:buSzPct val="100000"/>
              <a:buFont typeface="+mj-lt"/>
              <a:buAutoNum type="alphaUcPeriod"/>
              <a:defRPr/>
            </a:pPr>
            <a:r>
              <a:rPr lang="en-US" sz="3200" dirty="0">
                <a:effectLst>
                  <a:outerShdw blurRad="38100" dist="38100" dir="2700000" algn="tl">
                    <a:srgbClr val="000000">
                      <a:alpha val="43137"/>
                    </a:srgbClr>
                  </a:outerShdw>
                </a:effectLst>
              </a:rPr>
              <a:t>Land (Gen. 12:1b)</a:t>
            </a:r>
          </a:p>
          <a:p>
            <a:pPr marL="457200" lvl="2" indent="-457200" eaLnBrk="1" hangingPunct="1">
              <a:lnSpc>
                <a:spcPct val="100000"/>
              </a:lnSpc>
              <a:spcBef>
                <a:spcPts val="0"/>
              </a:spcBef>
              <a:spcAft>
                <a:spcPts val="1200"/>
              </a:spcAft>
              <a:buClr>
                <a:srgbClr val="CC66FF"/>
              </a:buClr>
              <a:buSzPct val="100000"/>
              <a:buFont typeface="+mj-lt"/>
              <a:buAutoNum type="alphaUcPeriod"/>
              <a:defRPr/>
            </a:pPr>
            <a:r>
              <a:rPr lang="en-US" sz="3200" dirty="0">
                <a:effectLst>
                  <a:outerShdw blurRad="38100" dist="38100" dir="2700000" algn="tl">
                    <a:srgbClr val="000000">
                      <a:alpha val="43137"/>
                    </a:srgbClr>
                  </a:outerShdw>
                </a:effectLst>
              </a:rPr>
              <a:t>Great nation (Gen. 12:2a)</a:t>
            </a:r>
          </a:p>
          <a:p>
            <a:pPr marL="457200" lvl="2" indent="-457200" eaLnBrk="1" hangingPunct="1">
              <a:lnSpc>
                <a:spcPct val="100000"/>
              </a:lnSpc>
              <a:spcBef>
                <a:spcPts val="0"/>
              </a:spcBef>
              <a:spcAft>
                <a:spcPts val="1200"/>
              </a:spcAft>
              <a:buClr>
                <a:srgbClr val="CC66FF"/>
              </a:buClr>
              <a:buSzPct val="100000"/>
              <a:buFont typeface="+mj-lt"/>
              <a:buAutoNum type="alphaUcPeriod"/>
              <a:defRPr/>
            </a:pPr>
            <a:r>
              <a:rPr lang="en-US" sz="3200" dirty="0">
                <a:effectLst>
                  <a:outerShdw blurRad="38100" dist="38100" dir="2700000" algn="tl">
                    <a:srgbClr val="000000">
                      <a:alpha val="43137"/>
                    </a:srgbClr>
                  </a:outerShdw>
                </a:effectLst>
              </a:rPr>
              <a:t>Personal blessing (Gen. 12:2b)</a:t>
            </a:r>
          </a:p>
          <a:p>
            <a:pPr marL="457200" lvl="2" indent="-457200" eaLnBrk="1" hangingPunct="1">
              <a:lnSpc>
                <a:spcPct val="100000"/>
              </a:lnSpc>
              <a:spcBef>
                <a:spcPts val="0"/>
              </a:spcBef>
              <a:spcAft>
                <a:spcPts val="1200"/>
              </a:spcAft>
              <a:buClr>
                <a:srgbClr val="CC66FF"/>
              </a:buClr>
              <a:buSzPct val="100000"/>
              <a:buFont typeface="+mj-lt"/>
              <a:buAutoNum type="alphaUcPeriod"/>
              <a:defRPr/>
            </a:pPr>
            <a:r>
              <a:rPr lang="en-US" sz="3200" dirty="0">
                <a:effectLst>
                  <a:outerShdw blurRad="38100" dist="38100" dir="2700000" algn="tl">
                    <a:srgbClr val="000000">
                      <a:alpha val="43137"/>
                    </a:srgbClr>
                  </a:outerShdw>
                </a:effectLst>
              </a:rPr>
              <a:t>Great name (Gen. 12:2c)</a:t>
            </a:r>
          </a:p>
          <a:p>
            <a:pPr marL="457200" lvl="2" indent="-457200" eaLnBrk="1" hangingPunct="1">
              <a:lnSpc>
                <a:spcPct val="100000"/>
              </a:lnSpc>
              <a:spcBef>
                <a:spcPts val="0"/>
              </a:spcBef>
              <a:spcAft>
                <a:spcPts val="1200"/>
              </a:spcAft>
              <a:buClr>
                <a:srgbClr val="CC66FF"/>
              </a:buClr>
              <a:buSzPct val="100000"/>
              <a:buFont typeface="+mj-lt"/>
              <a:buAutoNum type="alphaUcPeriod"/>
              <a:defRPr/>
            </a:pPr>
            <a:r>
              <a:rPr lang="en-US" sz="3200" dirty="0">
                <a:effectLst>
                  <a:outerShdw blurRad="38100" dist="38100" dir="2700000" algn="tl">
                    <a:srgbClr val="000000">
                      <a:alpha val="43137"/>
                    </a:srgbClr>
                  </a:outerShdw>
                </a:effectLst>
              </a:rPr>
              <a:t>Blessing to others (Gen. 12:2d)</a:t>
            </a:r>
          </a:p>
          <a:p>
            <a:pPr marL="457200" lvl="2" indent="-457200" eaLnBrk="1" hangingPunct="1">
              <a:lnSpc>
                <a:spcPct val="100000"/>
              </a:lnSpc>
              <a:spcBef>
                <a:spcPts val="0"/>
              </a:spcBef>
              <a:spcAft>
                <a:spcPts val="1200"/>
              </a:spcAft>
              <a:buClr>
                <a:srgbClr val="CC66FF"/>
              </a:buClr>
              <a:buSzPct val="100000"/>
              <a:buFont typeface="+mj-lt"/>
              <a:buAutoNum type="alphaUcPeriod"/>
              <a:defRPr/>
            </a:pPr>
            <a:r>
              <a:rPr lang="en-US" sz="3200" dirty="0">
                <a:effectLst>
                  <a:outerShdw blurRad="38100" dist="38100" dir="2700000" algn="tl">
                    <a:srgbClr val="000000">
                      <a:alpha val="43137"/>
                    </a:srgbClr>
                  </a:outerShdw>
                </a:effectLst>
              </a:rPr>
              <a:t>Blessing to blessers (Gen. 12:3a)</a:t>
            </a:r>
          </a:p>
          <a:p>
            <a:pPr marL="457200" lvl="2" indent="-457200" eaLnBrk="1" hangingPunct="1">
              <a:lnSpc>
                <a:spcPct val="100000"/>
              </a:lnSpc>
              <a:spcBef>
                <a:spcPts val="0"/>
              </a:spcBef>
              <a:spcAft>
                <a:spcPts val="1200"/>
              </a:spcAft>
              <a:buClr>
                <a:srgbClr val="CC66FF"/>
              </a:buClr>
              <a:buSzPct val="100000"/>
              <a:buFont typeface="+mj-lt"/>
              <a:buAutoNum type="alphaUcPeriod"/>
              <a:defRPr/>
            </a:pPr>
            <a:r>
              <a:rPr lang="en-US" sz="3200" dirty="0">
                <a:effectLst>
                  <a:outerShdw blurRad="38100" dist="38100" dir="2700000" algn="tl">
                    <a:srgbClr val="000000">
                      <a:alpha val="43137"/>
                    </a:srgbClr>
                  </a:outerShdw>
                </a:effectLst>
              </a:rPr>
              <a:t>Cursing to cursers (Gen. 12:3b)</a:t>
            </a:r>
          </a:p>
          <a:p>
            <a:pPr marL="457200" lvl="2" indent="-457200" eaLnBrk="1" hangingPunct="1">
              <a:lnSpc>
                <a:spcPct val="100000"/>
              </a:lnSpc>
              <a:spcBef>
                <a:spcPts val="0"/>
              </a:spcBef>
              <a:spcAft>
                <a:spcPts val="1200"/>
              </a:spcAft>
              <a:buClr>
                <a:srgbClr val="CC66FF"/>
              </a:buClr>
              <a:buSzPct val="100000"/>
              <a:buFont typeface="+mj-lt"/>
              <a:buAutoNum type="alphaUcPeriod"/>
              <a:defRPr/>
            </a:pPr>
            <a:r>
              <a:rPr lang="en-US" sz="3200" b="1" u="sng" dirty="0">
                <a:solidFill>
                  <a:srgbClr val="FFFFCC"/>
                </a:solidFill>
                <a:effectLst>
                  <a:outerShdw blurRad="38100" dist="38100" dir="2700000" algn="tl">
                    <a:srgbClr val="000000">
                      <a:alpha val="43137"/>
                    </a:srgbClr>
                  </a:outerShdw>
                </a:effectLst>
              </a:rPr>
              <a:t>Blessing to the world (Gen. 12:3c)</a:t>
            </a:r>
          </a:p>
        </p:txBody>
      </p:sp>
      <p:pic>
        <p:nvPicPr>
          <p:cNvPr id="5" name="Picture 4">
            <a:extLst>
              <a:ext uri="{FF2B5EF4-FFF2-40B4-BE49-F238E27FC236}">
                <a16:creationId xmlns:a16="http://schemas.microsoft.com/office/drawing/2014/main" id="{EE27123E-9DB2-4BDE-9657-DD1FB4967A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4007758985"/>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E9856C0-8DBA-44EE-B8F2-6FB365CF5B0D}"/>
              </a:ext>
            </a:extLst>
          </p:cNvPr>
          <p:cNvPicPr>
            <a:picLocks noChangeAspect="1"/>
          </p:cNvPicPr>
          <p:nvPr/>
        </p:nvPicPr>
        <p:blipFill>
          <a:blip r:embed="rId2"/>
          <a:stretch>
            <a:fillRect/>
          </a:stretch>
        </p:blipFill>
        <p:spPr>
          <a:xfrm>
            <a:off x="0" y="1"/>
            <a:ext cx="12192000" cy="6857999"/>
          </a:xfrm>
          <a:prstGeom prst="rect">
            <a:avLst/>
          </a:prstGeom>
        </p:spPr>
      </p:pic>
      <p:sp>
        <p:nvSpPr>
          <p:cNvPr id="134147" name="Rectangle 1"/>
          <p:cNvSpPr>
            <a:spLocks noChangeArrowheads="1"/>
          </p:cNvSpPr>
          <p:nvPr/>
        </p:nvSpPr>
        <p:spPr bwMode="auto">
          <a:xfrm>
            <a:off x="609600" y="0"/>
            <a:ext cx="10972799" cy="2523768"/>
          </a:xfrm>
          <a:prstGeom prst="rect">
            <a:avLst/>
          </a:prstGeom>
          <a:noFill/>
          <a:ln w="28575">
            <a:noFill/>
            <a:miter lim="800000"/>
            <a:headEnd/>
            <a:tailEnd/>
          </a:ln>
        </p:spPr>
        <p:txBody>
          <a:bodyPr wrap="square">
            <a:spAutoFit/>
          </a:bodyPr>
          <a:lstStyle/>
          <a:p>
            <a:pPr algn="ctr">
              <a:spcBef>
                <a:spcPts val="0"/>
              </a:spcBef>
              <a:spcAft>
                <a:spcPts val="1200"/>
              </a:spcAft>
              <a:buClr>
                <a:schemeClr val="tx2"/>
              </a:buClr>
              <a:buSzPct val="75000"/>
              <a:defRPr/>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Genesis 12:3</a:t>
            </a:r>
          </a:p>
          <a:p>
            <a:pPr algn="just"/>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I will bless those who bless you, And the one who curses you I will curse.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in you all the families of the earth will be blessed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3" name="Picture 2" descr="A close up of text on a white background&#10;&#10;Description automatically generated">
            <a:extLst>
              <a:ext uri="{FF2B5EF4-FFF2-40B4-BE49-F238E27FC236}">
                <a16:creationId xmlns:a16="http://schemas.microsoft.com/office/drawing/2014/main" id="{A525CB14-0D8D-4CF1-89E1-8E2BADA2D13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47132" y="2682240"/>
            <a:ext cx="1697736" cy="2194560"/>
          </a:xfrm>
          <a:prstGeom prst="rect">
            <a:avLst/>
          </a:prstGeom>
        </p:spPr>
      </p:pic>
    </p:spTree>
    <p:extLst>
      <p:ext uri="{BB962C8B-B14F-4D97-AF65-F5344CB8AC3E}">
        <p14:creationId xmlns:p14="http://schemas.microsoft.com/office/powerpoint/2010/main" val="5957415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Genesis </a:t>
            </a:r>
            <a:r>
              <a:rPr lang="en-US" sz="3600" dirty="0">
                <a:effectLst>
                  <a:outerShdw blurRad="38100" dist="38100" dir="2700000" algn="tl">
                    <a:srgbClr val="000000">
                      <a:alpha val="43137"/>
                    </a:srgbClr>
                  </a:outerShdw>
                </a:effectLst>
                <a:cs typeface="Calibri" panose="020F0502020204030204" pitchFamily="34" charset="0"/>
              </a:rPr>
              <a:t>30:25-43</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Jacob’s Contract &amp; Enrichment</a:t>
            </a:r>
          </a:p>
        </p:txBody>
      </p:sp>
      <p:sp>
        <p:nvSpPr>
          <p:cNvPr id="161795" name="Rectangle 3"/>
          <p:cNvSpPr>
            <a:spLocks noGrp="1" noChangeArrowheads="1"/>
          </p:cNvSpPr>
          <p:nvPr>
            <p:ph type="body" idx="1"/>
          </p:nvPr>
        </p:nvSpPr>
        <p:spPr>
          <a:xfrm>
            <a:off x="649943" y="2057400"/>
            <a:ext cx="7788900" cy="2743200"/>
          </a:xfrm>
        </p:spPr>
        <p:txBody>
          <a:bodyPr/>
          <a:lstStyle/>
          <a:p>
            <a:pPr marL="571500" lvl="1" indent="-571500"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Jacob’s contract (30:25-36)</a:t>
            </a:r>
          </a:p>
          <a:p>
            <a:pPr marL="571500" lvl="1" indent="-571500" eaLnBrk="1" hangingPunct="1">
              <a:spcBef>
                <a:spcPts val="0"/>
              </a:spcBef>
              <a:spcAft>
                <a:spcPts val="3000"/>
              </a:spcAft>
              <a:buClr>
                <a:schemeClr val="tx2"/>
              </a:buClr>
              <a:buSzPct val="100000"/>
              <a:buFont typeface="Wingdings" pitchFamily="2" charset="2"/>
              <a:buAutoNum type="romanUcPeriod"/>
              <a:defRPr/>
            </a:pPr>
            <a:endParaRPr lang="en-US" dirty="0">
              <a:effectLst>
                <a:outerShdw blurRad="38100" dist="38100" dir="2700000" algn="tl">
                  <a:srgbClr val="000000">
                    <a:alpha val="43137"/>
                  </a:srgbClr>
                </a:outerShdw>
              </a:effectLst>
            </a:endParaRPr>
          </a:p>
          <a:p>
            <a:pPr marL="571500" lvl="1" indent="-571500"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Jacob’s enrichment (30:37-43)</a:t>
            </a:r>
          </a:p>
        </p:txBody>
      </p:sp>
      <p:pic>
        <p:nvPicPr>
          <p:cNvPr id="2" name="Picture 1">
            <a:extLst>
              <a:ext uri="{FF2B5EF4-FFF2-40B4-BE49-F238E27FC236}">
                <a16:creationId xmlns:a16="http://schemas.microsoft.com/office/drawing/2014/main" id="{C0839479-96CF-1F7A-43B5-D05CAFC82BD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40181945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742950" indent="-742950" algn="ctr" eaLnBrk="1" hangingPunct="1">
              <a:buClr>
                <a:srgbClr val="CC66FF"/>
              </a:buClr>
              <a:buFont typeface="+mj-lt"/>
              <a:buAutoNum type="alphaUcPeriod" startAt="3"/>
            </a:pPr>
            <a:r>
              <a:rPr lang="en-US" sz="3600" dirty="0">
                <a:effectLst>
                  <a:outerShdw blurRad="38100" dist="38100" dir="2700000" algn="tl">
                    <a:srgbClr val="000000">
                      <a:alpha val="43137"/>
                    </a:srgbClr>
                  </a:outerShdw>
                </a:effectLst>
              </a:rPr>
              <a:t>Genesis 30:29-30</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Jacob’s Summary</a:t>
            </a:r>
          </a:p>
        </p:txBody>
      </p:sp>
      <p:sp>
        <p:nvSpPr>
          <p:cNvPr id="161795" name="Rectangle 3"/>
          <p:cNvSpPr>
            <a:spLocks noGrp="1" noChangeArrowheads="1"/>
          </p:cNvSpPr>
          <p:nvPr>
            <p:ph type="body" idx="1"/>
          </p:nvPr>
        </p:nvSpPr>
        <p:spPr>
          <a:xfrm>
            <a:off x="1066800" y="2057400"/>
            <a:ext cx="6781800" cy="2743200"/>
          </a:xfrm>
        </p:spPr>
        <p:txBody>
          <a:bodyPr/>
          <a:lstStyle/>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Jacob’s value (29)</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Jacob’s blessing (30a)</a:t>
            </a:r>
          </a:p>
          <a:p>
            <a:pPr marL="457200" lvl="3" indent="-457200" eaLnBrk="1" hangingPunct="1">
              <a:spcBef>
                <a:spcPts val="0"/>
              </a:spcBef>
              <a:spcAft>
                <a:spcPts val="30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Jacob’s desire (30b)</a:t>
            </a: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36497073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E60E5B2-428F-4547-94CC-D2352E16FDC2}"/>
              </a:ext>
            </a:extLst>
          </p:cNvPr>
          <p:cNvPicPr>
            <a:picLocks noChangeAspect="1"/>
          </p:cNvPicPr>
          <p:nvPr/>
        </p:nvPicPr>
        <p:blipFill>
          <a:blip r:embed="rId2"/>
          <a:stretch>
            <a:fillRect/>
          </a:stretch>
        </p:blipFill>
        <p:spPr>
          <a:xfrm>
            <a:off x="1975602" y="137160"/>
            <a:ext cx="8240797" cy="65836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5890015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1524000" y="1161011"/>
            <a:ext cx="6477000" cy="3429000"/>
          </a:xfrm>
        </p:spPr>
        <p:txBody>
          <a:bodyPr/>
          <a:lstStyle/>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Jacob’s request (25-26)</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Laban’s counter-offer (27-28)</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Jacob’s summary (29-30)</a:t>
            </a:r>
          </a:p>
          <a:p>
            <a:pPr marL="457200" lvl="2" indent="-457200" eaLnBrk="1" hangingPunct="1">
              <a:spcBef>
                <a:spcPts val="0"/>
              </a:spcBef>
              <a:spcAft>
                <a:spcPts val="12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Laban’s question (31a)</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Jacob’s request (31b-33)</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Laban’s agreement (34)</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Laban’s dishonesty (35)</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Separation (36a)</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Jacob fulfills his obligation (36b)</a:t>
            </a:r>
          </a:p>
        </p:txBody>
      </p:sp>
      <p:pic>
        <p:nvPicPr>
          <p:cNvPr id="2" name="Picture 1">
            <a:extLst>
              <a:ext uri="{FF2B5EF4-FFF2-40B4-BE49-F238E27FC236}">
                <a16:creationId xmlns:a16="http://schemas.microsoft.com/office/drawing/2014/main" id="{ABBA572F-EDD0-CA75-E7B9-59AD5463139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001000" y="1905000"/>
            <a:ext cx="3910583" cy="3326584"/>
          </a:xfrm>
          <a:prstGeom prst="rect">
            <a:avLst/>
          </a:prstGeom>
        </p:spPr>
      </p:pic>
      <p:sp>
        <p:nvSpPr>
          <p:cNvPr id="4" name="Rectangle 2">
            <a:extLst>
              <a:ext uri="{FF2B5EF4-FFF2-40B4-BE49-F238E27FC236}">
                <a16:creationId xmlns:a16="http://schemas.microsoft.com/office/drawing/2014/main" id="{263A5E4C-5C2C-A611-E0F3-B1008DFC0050}"/>
              </a:ext>
            </a:extLst>
          </p:cNvPr>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I. Genesis 30:25-36</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Jacob’s Contract</a:t>
            </a:r>
          </a:p>
        </p:txBody>
      </p:sp>
    </p:spTree>
    <p:extLst>
      <p:ext uri="{BB962C8B-B14F-4D97-AF65-F5344CB8AC3E}">
        <p14:creationId xmlns:p14="http://schemas.microsoft.com/office/powerpoint/2010/main" val="21805131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1524000" y="1161011"/>
            <a:ext cx="6477000" cy="3429000"/>
          </a:xfrm>
        </p:spPr>
        <p:txBody>
          <a:bodyPr/>
          <a:lstStyle/>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Jacob’s request (25-26)</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Laban’s counter-offer (27-28)</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Jacob’s summary (29-30)</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Laban’s question (31a)</a:t>
            </a:r>
          </a:p>
          <a:p>
            <a:pPr marL="457200" lvl="2" indent="-457200" eaLnBrk="1" hangingPunct="1">
              <a:spcBef>
                <a:spcPts val="0"/>
              </a:spcBef>
              <a:spcAft>
                <a:spcPts val="12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Jacob’s request (31b-33)</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Laban’s agreement (34)</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Laban’s dishonesty (35)</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Separation (36a)</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Jacob fulfills his obligation (36b)</a:t>
            </a:r>
          </a:p>
        </p:txBody>
      </p:sp>
      <p:pic>
        <p:nvPicPr>
          <p:cNvPr id="2" name="Picture 1">
            <a:extLst>
              <a:ext uri="{FF2B5EF4-FFF2-40B4-BE49-F238E27FC236}">
                <a16:creationId xmlns:a16="http://schemas.microsoft.com/office/drawing/2014/main" id="{ABBA572F-EDD0-CA75-E7B9-59AD5463139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001000" y="1905000"/>
            <a:ext cx="3910583" cy="3326584"/>
          </a:xfrm>
          <a:prstGeom prst="rect">
            <a:avLst/>
          </a:prstGeom>
        </p:spPr>
      </p:pic>
      <p:sp>
        <p:nvSpPr>
          <p:cNvPr id="4" name="Rectangle 2">
            <a:extLst>
              <a:ext uri="{FF2B5EF4-FFF2-40B4-BE49-F238E27FC236}">
                <a16:creationId xmlns:a16="http://schemas.microsoft.com/office/drawing/2014/main" id="{263A5E4C-5C2C-A611-E0F3-B1008DFC0050}"/>
              </a:ext>
            </a:extLst>
          </p:cNvPr>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I. Genesis 30:25-36</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Jacob’s Contract</a:t>
            </a:r>
          </a:p>
        </p:txBody>
      </p:sp>
    </p:spTree>
    <p:extLst>
      <p:ext uri="{BB962C8B-B14F-4D97-AF65-F5344CB8AC3E}">
        <p14:creationId xmlns:p14="http://schemas.microsoft.com/office/powerpoint/2010/main" val="33522945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742950" indent="-742950" algn="ctr" eaLnBrk="1" hangingPunct="1">
              <a:buClr>
                <a:srgbClr val="CC66FF"/>
              </a:buClr>
              <a:buFont typeface="+mj-lt"/>
              <a:buAutoNum type="alphaUcPeriod" startAt="5"/>
            </a:pPr>
            <a:r>
              <a:rPr lang="en-US" sz="3600" dirty="0">
                <a:effectLst>
                  <a:outerShdw blurRad="38100" dist="38100" dir="2700000" algn="tl">
                    <a:srgbClr val="000000">
                      <a:alpha val="43137"/>
                    </a:srgbClr>
                  </a:outerShdw>
                </a:effectLst>
              </a:rPr>
              <a:t>Genesis 30:31b-33</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Jacob’s Request</a:t>
            </a:r>
          </a:p>
        </p:txBody>
      </p:sp>
      <p:sp>
        <p:nvSpPr>
          <p:cNvPr id="161795" name="Rectangle 3"/>
          <p:cNvSpPr>
            <a:spLocks noGrp="1" noChangeArrowheads="1"/>
          </p:cNvSpPr>
          <p:nvPr>
            <p:ph type="body" idx="1"/>
          </p:nvPr>
        </p:nvSpPr>
        <p:spPr>
          <a:xfrm>
            <a:off x="1066800" y="2057400"/>
            <a:ext cx="6781800" cy="2743200"/>
          </a:xfrm>
        </p:spPr>
        <p:txBody>
          <a:bodyPr/>
          <a:lstStyle/>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Denial of initial payment (31b)</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Offspring of the off colored (31c-32)</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Jacob’s honesty (33)</a:t>
            </a: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23329123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742950" indent="-742950" algn="ctr" eaLnBrk="1" hangingPunct="1">
              <a:buClr>
                <a:srgbClr val="CC66FF"/>
              </a:buClr>
              <a:buFont typeface="+mj-lt"/>
              <a:buAutoNum type="alphaUcPeriod" startAt="5"/>
            </a:pPr>
            <a:r>
              <a:rPr lang="en-US" sz="3600" dirty="0">
                <a:effectLst>
                  <a:outerShdw blurRad="38100" dist="38100" dir="2700000" algn="tl">
                    <a:srgbClr val="000000">
                      <a:alpha val="43137"/>
                    </a:srgbClr>
                  </a:outerShdw>
                </a:effectLst>
              </a:rPr>
              <a:t>Genesis 30:31b-33</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Jacob’s Request</a:t>
            </a:r>
          </a:p>
        </p:txBody>
      </p:sp>
      <p:sp>
        <p:nvSpPr>
          <p:cNvPr id="161795" name="Rectangle 3"/>
          <p:cNvSpPr>
            <a:spLocks noGrp="1" noChangeArrowheads="1"/>
          </p:cNvSpPr>
          <p:nvPr>
            <p:ph type="body" idx="1"/>
          </p:nvPr>
        </p:nvSpPr>
        <p:spPr>
          <a:xfrm>
            <a:off x="1066800" y="2057400"/>
            <a:ext cx="6781800" cy="2743200"/>
          </a:xfrm>
        </p:spPr>
        <p:txBody>
          <a:bodyPr/>
          <a:lstStyle/>
          <a:p>
            <a:pPr marL="457200" lvl="3" indent="-457200" eaLnBrk="1" hangingPunct="1">
              <a:spcBef>
                <a:spcPts val="0"/>
              </a:spcBef>
              <a:spcAft>
                <a:spcPts val="30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Denial of initial payment (31b)</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Offspring of the off colored (31c-32)</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Jacob’s honesty (33)</a:t>
            </a: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27326707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742950" indent="-742950" algn="ctr" eaLnBrk="1" hangingPunct="1">
              <a:buClr>
                <a:srgbClr val="CC66FF"/>
              </a:buClr>
              <a:buFont typeface="+mj-lt"/>
              <a:buAutoNum type="alphaUcPeriod" startAt="5"/>
            </a:pPr>
            <a:r>
              <a:rPr lang="en-US" sz="3600" dirty="0">
                <a:effectLst>
                  <a:outerShdw blurRad="38100" dist="38100" dir="2700000" algn="tl">
                    <a:srgbClr val="000000">
                      <a:alpha val="43137"/>
                    </a:srgbClr>
                  </a:outerShdw>
                </a:effectLst>
              </a:rPr>
              <a:t>Genesis 30:31b-33</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Jacob’s Request</a:t>
            </a:r>
          </a:p>
        </p:txBody>
      </p:sp>
      <p:sp>
        <p:nvSpPr>
          <p:cNvPr id="161795" name="Rectangle 3"/>
          <p:cNvSpPr>
            <a:spLocks noGrp="1" noChangeArrowheads="1"/>
          </p:cNvSpPr>
          <p:nvPr>
            <p:ph type="body" idx="1"/>
          </p:nvPr>
        </p:nvSpPr>
        <p:spPr>
          <a:xfrm>
            <a:off x="1066800" y="2057400"/>
            <a:ext cx="6781800" cy="2743200"/>
          </a:xfrm>
        </p:spPr>
        <p:txBody>
          <a:bodyPr/>
          <a:lstStyle/>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Denial of initial payment (31b)</a:t>
            </a:r>
          </a:p>
          <a:p>
            <a:pPr marL="457200" lvl="3" indent="-457200" eaLnBrk="1" hangingPunct="1">
              <a:spcBef>
                <a:spcPts val="0"/>
              </a:spcBef>
              <a:spcAft>
                <a:spcPts val="30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Offspring of the off colored (31c-32)</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Jacob’s honesty (33)</a:t>
            </a: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9393773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1066800" y="1600200"/>
            <a:ext cx="10058400" cy="2133600"/>
          </a:xfrm>
        </p:spPr>
        <p:txBody>
          <a:bodyPr/>
          <a:lstStyle/>
          <a:p>
            <a:pPr marL="0" indent="0" algn="just">
              <a:spcBef>
                <a:spcPts val="0"/>
              </a:spcBef>
              <a:buNone/>
              <a:defRPr/>
            </a:pPr>
            <a:r>
              <a:rPr lang="en-US" sz="3600" dirty="0">
                <a:effectLst>
                  <a:outerShdw blurRad="38100" dist="38100" dir="2700000" algn="tl">
                    <a:srgbClr val="000000">
                      <a:alpha val="43137"/>
                    </a:srgbClr>
                  </a:outerShdw>
                </a:effectLst>
              </a:rPr>
              <a:t>“</a:t>
            </a:r>
            <a:r>
              <a:rPr lang="en-US" sz="3600" b="1" dirty="0">
                <a:solidFill>
                  <a:srgbClr val="FFFFCC"/>
                </a:solidFill>
                <a:effectLst>
                  <a:outerShdw blurRad="38100" dist="38100" dir="2700000" algn="tl">
                    <a:srgbClr val="000000">
                      <a:alpha val="43137"/>
                    </a:srgbClr>
                  </a:outerShdw>
                </a:effectLst>
              </a:rPr>
              <a:t>Genesis 30:31–33 (RSB:NASB1995U):</a:t>
            </a:r>
            <a:r>
              <a:rPr lang="en-US" sz="3600" dirty="0">
                <a:effectLst>
                  <a:outerShdw blurRad="38100" dist="38100" dir="2700000" algn="tl">
                    <a:srgbClr val="000000">
                      <a:alpha val="43137"/>
                    </a:srgbClr>
                  </a:outerShdw>
                </a:effectLst>
              </a:rPr>
              <a:t> 30:31–33. Jacob agreed to take care of Laban’s flocks if he could keep as his wages the off-colored and spotted animals that would be born.”</a:t>
            </a:r>
          </a:p>
        </p:txBody>
      </p:sp>
      <p:pic>
        <p:nvPicPr>
          <p:cNvPr id="29700" name="Picture 4"/>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9600" y="152400"/>
            <a:ext cx="944563" cy="1143000"/>
          </a:xfrm>
          <a:prstGeom prst="rect">
            <a:avLst/>
          </a:prstGeom>
          <a:noFill/>
          <a:ln w="9525">
            <a:solidFill>
              <a:schemeClr val="tx1"/>
            </a:solidFill>
            <a:miter lim="800000"/>
            <a:headEnd/>
            <a:tailEnd/>
          </a:ln>
        </p:spPr>
      </p:pic>
      <p:sp>
        <p:nvSpPr>
          <p:cNvPr id="4" name="Rectangle 3">
            <a:extLst>
              <a:ext uri="{FF2B5EF4-FFF2-40B4-BE49-F238E27FC236}">
                <a16:creationId xmlns:a16="http://schemas.microsoft.com/office/drawing/2014/main" id="{DDED8C29-5312-47D5-972D-3ABE15909AE2}"/>
              </a:ext>
            </a:extLst>
          </p:cNvPr>
          <p:cNvSpPr/>
          <p:nvPr/>
        </p:nvSpPr>
        <p:spPr>
          <a:xfrm>
            <a:off x="3495675" y="228600"/>
            <a:ext cx="5200650" cy="1000274"/>
          </a:xfrm>
          <a:prstGeom prst="rect">
            <a:avLst/>
          </a:prstGeom>
        </p:spPr>
        <p:txBody>
          <a:bodyPr wrap="square">
            <a:spAutoFit/>
          </a:bodyPr>
          <a:lstStyle/>
          <a:p>
            <a:pPr algn="ctr">
              <a:spcAft>
                <a:spcPts val="6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Charles Ryrie</a:t>
            </a:r>
          </a:p>
          <a:p>
            <a:pPr algn="ctr"/>
            <a:r>
              <a:rPr lang="en-US" sz="1800" dirty="0">
                <a:effectLst>
                  <a:outerShdw blurRad="38100" dist="38100" dir="2700000" algn="tl">
                    <a:srgbClr val="000000">
                      <a:alpha val="43137"/>
                    </a:srgbClr>
                  </a:outerShdw>
                </a:effectLst>
                <a:latin typeface="Calibri" panose="020F0502020204030204" pitchFamily="34" charset="0"/>
              </a:rPr>
              <a:t>The Ryrie Study Bible</a:t>
            </a:r>
            <a:endPar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2" name="Slide Number Placeholder 1">
            <a:extLst>
              <a:ext uri="{FF2B5EF4-FFF2-40B4-BE49-F238E27FC236}">
                <a16:creationId xmlns:a16="http://schemas.microsoft.com/office/drawing/2014/main" id="{D1279DDB-8AFB-60FC-8432-EFD1CD00EEB1}"/>
              </a:ext>
            </a:extLst>
          </p:cNvPr>
          <p:cNvSpPr txBox="1">
            <a:spLocks/>
          </p:cNvSpPr>
          <p:nvPr/>
        </p:nvSpPr>
        <p:spPr>
          <a:xfrm>
            <a:off x="9347200" y="6248400"/>
            <a:ext cx="2235200" cy="457200"/>
          </a:xfrm>
          <a:prstGeom prst="rect">
            <a:avLst/>
          </a:prstGeom>
        </p:spPr>
        <p:txBody>
          <a:bodyPr anchor="ctr"/>
          <a:ls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a:lstStyle>
          <a:p>
            <a:pPr algn="r">
              <a:defRPr/>
            </a:pPr>
            <a:fld id="{6C66F440-5D10-45D9-8CEF-05FCBC835039}" type="slidenum">
              <a:rPr lang="en-US" altLang="en-US" sz="2000" smtClean="0">
                <a:latin typeface="Calibri" panose="020F0502020204030204" pitchFamily="34" charset="0"/>
                <a:ea typeface="Calibri" panose="020F0502020204030204" pitchFamily="34" charset="0"/>
                <a:cs typeface="Calibri" panose="020F0502020204030204" pitchFamily="34" charset="0"/>
              </a:rPr>
              <a:pPr algn="r">
                <a:defRPr/>
              </a:pPr>
              <a:t>37</a:t>
            </a:fld>
            <a:endParaRPr lang="en-US" altLang="en-US" sz="20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07179585"/>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742950" indent="-742950" algn="ctr" eaLnBrk="1" hangingPunct="1">
              <a:buClr>
                <a:srgbClr val="CC66FF"/>
              </a:buClr>
              <a:buFont typeface="+mj-lt"/>
              <a:buAutoNum type="alphaUcPeriod" startAt="5"/>
            </a:pPr>
            <a:r>
              <a:rPr lang="en-US" sz="3600" dirty="0">
                <a:effectLst>
                  <a:outerShdw blurRad="38100" dist="38100" dir="2700000" algn="tl">
                    <a:srgbClr val="000000">
                      <a:alpha val="43137"/>
                    </a:srgbClr>
                  </a:outerShdw>
                </a:effectLst>
              </a:rPr>
              <a:t>Genesis 30:31b-33</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Jacob’s Request</a:t>
            </a:r>
          </a:p>
        </p:txBody>
      </p:sp>
      <p:sp>
        <p:nvSpPr>
          <p:cNvPr id="161795" name="Rectangle 3"/>
          <p:cNvSpPr>
            <a:spLocks noGrp="1" noChangeArrowheads="1"/>
          </p:cNvSpPr>
          <p:nvPr>
            <p:ph type="body" idx="1"/>
          </p:nvPr>
        </p:nvSpPr>
        <p:spPr>
          <a:xfrm>
            <a:off x="1066800" y="2057400"/>
            <a:ext cx="6781800" cy="2743200"/>
          </a:xfrm>
        </p:spPr>
        <p:txBody>
          <a:bodyPr/>
          <a:lstStyle/>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Denial of initial payment (31b)</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Offspring of the off colored (31c-32)</a:t>
            </a:r>
          </a:p>
          <a:p>
            <a:pPr marL="457200" lvl="3" indent="-457200" eaLnBrk="1" hangingPunct="1">
              <a:spcBef>
                <a:spcPts val="0"/>
              </a:spcBef>
              <a:spcAft>
                <a:spcPts val="30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Jacob’s honesty (33)</a:t>
            </a: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41609580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1524000" y="1161011"/>
            <a:ext cx="6477000" cy="3429000"/>
          </a:xfrm>
        </p:spPr>
        <p:txBody>
          <a:bodyPr/>
          <a:lstStyle/>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Jacob’s request (25-26)</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Laban’s counter-offer (27-28)</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Jacob’s summary (29-30)</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Laban’s question (31a)</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Jacob’s request (31b-33)</a:t>
            </a:r>
          </a:p>
          <a:p>
            <a:pPr marL="457200" lvl="2" indent="-457200" eaLnBrk="1" hangingPunct="1">
              <a:spcBef>
                <a:spcPts val="0"/>
              </a:spcBef>
              <a:spcAft>
                <a:spcPts val="12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Laban’s agreement (34)</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Laban’s dishonesty (35)</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Separation (36a)</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Jacob fulfills his obligation (36b)</a:t>
            </a:r>
          </a:p>
        </p:txBody>
      </p:sp>
      <p:pic>
        <p:nvPicPr>
          <p:cNvPr id="2" name="Picture 1">
            <a:extLst>
              <a:ext uri="{FF2B5EF4-FFF2-40B4-BE49-F238E27FC236}">
                <a16:creationId xmlns:a16="http://schemas.microsoft.com/office/drawing/2014/main" id="{ABBA572F-EDD0-CA75-E7B9-59AD5463139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001000" y="1905000"/>
            <a:ext cx="3910583" cy="3326584"/>
          </a:xfrm>
          <a:prstGeom prst="rect">
            <a:avLst/>
          </a:prstGeom>
        </p:spPr>
      </p:pic>
      <p:sp>
        <p:nvSpPr>
          <p:cNvPr id="4" name="Rectangle 2">
            <a:extLst>
              <a:ext uri="{FF2B5EF4-FFF2-40B4-BE49-F238E27FC236}">
                <a16:creationId xmlns:a16="http://schemas.microsoft.com/office/drawing/2014/main" id="{263A5E4C-5C2C-A611-E0F3-B1008DFC0050}"/>
              </a:ext>
            </a:extLst>
          </p:cNvPr>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I. Genesis 30:25-36</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Jacob’s Contract</a:t>
            </a:r>
          </a:p>
        </p:txBody>
      </p:sp>
    </p:spTree>
    <p:extLst>
      <p:ext uri="{BB962C8B-B14F-4D97-AF65-F5344CB8AC3E}">
        <p14:creationId xmlns:p14="http://schemas.microsoft.com/office/powerpoint/2010/main" val="29218119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Genesis </a:t>
            </a:r>
            <a:r>
              <a:rPr lang="en-US" sz="3600" dirty="0">
                <a:effectLst>
                  <a:outerShdw blurRad="38100" dist="38100" dir="2700000" algn="tl">
                    <a:srgbClr val="000000">
                      <a:alpha val="43137"/>
                    </a:srgbClr>
                  </a:outerShdw>
                </a:effectLst>
                <a:cs typeface="Calibri" panose="020F0502020204030204" pitchFamily="34" charset="0"/>
              </a:rPr>
              <a:t>30:25-43</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Jacob’s Contract &amp; Enrichment</a:t>
            </a:r>
          </a:p>
        </p:txBody>
      </p:sp>
      <p:sp>
        <p:nvSpPr>
          <p:cNvPr id="161795" name="Rectangle 3"/>
          <p:cNvSpPr>
            <a:spLocks noGrp="1" noChangeArrowheads="1"/>
          </p:cNvSpPr>
          <p:nvPr>
            <p:ph type="body" idx="1"/>
          </p:nvPr>
        </p:nvSpPr>
        <p:spPr>
          <a:xfrm>
            <a:off x="649943" y="2057400"/>
            <a:ext cx="7788900" cy="2743200"/>
          </a:xfrm>
        </p:spPr>
        <p:txBody>
          <a:bodyPr/>
          <a:lstStyle/>
          <a:p>
            <a:pPr marL="571500" lvl="1" indent="-571500" eaLnBrk="1" hangingPunct="1">
              <a:spcBef>
                <a:spcPts val="0"/>
              </a:spcBef>
              <a:spcAft>
                <a:spcPts val="3000"/>
              </a:spcAft>
              <a:buClr>
                <a:schemeClr val="tx2"/>
              </a:buClr>
              <a:buSzPct val="100000"/>
              <a:buFont typeface="Wingdings" pitchFamily="2" charset="2"/>
              <a:buAutoNum type="romanUcPeriod"/>
              <a:defRPr/>
            </a:pPr>
            <a:r>
              <a:rPr lang="en-US" b="1" u="sng" dirty="0">
                <a:solidFill>
                  <a:srgbClr val="FFFFCC"/>
                </a:solidFill>
                <a:effectLst>
                  <a:outerShdw blurRad="38100" dist="38100" dir="2700000" algn="tl">
                    <a:srgbClr val="000000">
                      <a:alpha val="43137"/>
                    </a:srgbClr>
                  </a:outerShdw>
                </a:effectLst>
              </a:rPr>
              <a:t>Jacob’s contract (30:25-36)</a:t>
            </a:r>
          </a:p>
          <a:p>
            <a:pPr marL="571500" lvl="1" indent="-571500" eaLnBrk="1" hangingPunct="1">
              <a:spcBef>
                <a:spcPts val="0"/>
              </a:spcBef>
              <a:spcAft>
                <a:spcPts val="3000"/>
              </a:spcAft>
              <a:buClr>
                <a:schemeClr val="tx2"/>
              </a:buClr>
              <a:buSzPct val="100000"/>
              <a:buFont typeface="Wingdings" pitchFamily="2" charset="2"/>
              <a:buAutoNum type="romanUcPeriod"/>
              <a:defRPr/>
            </a:pPr>
            <a:endParaRPr lang="en-US" dirty="0">
              <a:effectLst>
                <a:outerShdw blurRad="38100" dist="38100" dir="2700000" algn="tl">
                  <a:srgbClr val="000000">
                    <a:alpha val="43137"/>
                  </a:srgbClr>
                </a:outerShdw>
              </a:effectLst>
            </a:endParaRPr>
          </a:p>
          <a:p>
            <a:pPr marL="571500" lvl="1" indent="-571500"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Jacob’s enrichment (30:37-43)</a:t>
            </a:r>
          </a:p>
        </p:txBody>
      </p:sp>
      <p:pic>
        <p:nvPicPr>
          <p:cNvPr id="2" name="Picture 1">
            <a:extLst>
              <a:ext uri="{FF2B5EF4-FFF2-40B4-BE49-F238E27FC236}">
                <a16:creationId xmlns:a16="http://schemas.microsoft.com/office/drawing/2014/main" id="{C0839479-96CF-1F7A-43B5-D05CAFC82BD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34065958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1524000" y="1161011"/>
            <a:ext cx="6477000" cy="3429000"/>
          </a:xfrm>
        </p:spPr>
        <p:txBody>
          <a:bodyPr/>
          <a:lstStyle/>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Jacob’s request (25-26)</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Laban’s counter-offer (27-28)</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Jacob’s summary (29-30)</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Laban’s question (31a)</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Jacob’s request (31b-33)</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Laban’s agreement (34)</a:t>
            </a:r>
          </a:p>
          <a:p>
            <a:pPr marL="457200" lvl="2" indent="-457200" eaLnBrk="1" hangingPunct="1">
              <a:spcBef>
                <a:spcPts val="0"/>
              </a:spcBef>
              <a:spcAft>
                <a:spcPts val="12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Laban’s dishonesty (35)</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Separation (36a)</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Jacob fulfills his obligation (36b)</a:t>
            </a:r>
          </a:p>
        </p:txBody>
      </p:sp>
      <p:pic>
        <p:nvPicPr>
          <p:cNvPr id="2" name="Picture 1">
            <a:extLst>
              <a:ext uri="{FF2B5EF4-FFF2-40B4-BE49-F238E27FC236}">
                <a16:creationId xmlns:a16="http://schemas.microsoft.com/office/drawing/2014/main" id="{ABBA572F-EDD0-CA75-E7B9-59AD5463139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001000" y="1905000"/>
            <a:ext cx="3910583" cy="3326584"/>
          </a:xfrm>
          <a:prstGeom prst="rect">
            <a:avLst/>
          </a:prstGeom>
        </p:spPr>
      </p:pic>
      <p:sp>
        <p:nvSpPr>
          <p:cNvPr id="4" name="Rectangle 2">
            <a:extLst>
              <a:ext uri="{FF2B5EF4-FFF2-40B4-BE49-F238E27FC236}">
                <a16:creationId xmlns:a16="http://schemas.microsoft.com/office/drawing/2014/main" id="{263A5E4C-5C2C-A611-E0F3-B1008DFC0050}"/>
              </a:ext>
            </a:extLst>
          </p:cNvPr>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I. Genesis 30:25-36</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Jacob’s Contract</a:t>
            </a:r>
          </a:p>
        </p:txBody>
      </p:sp>
    </p:spTree>
    <p:extLst>
      <p:ext uri="{BB962C8B-B14F-4D97-AF65-F5344CB8AC3E}">
        <p14:creationId xmlns:p14="http://schemas.microsoft.com/office/powerpoint/2010/main" val="34411745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742950" indent="-742950" algn="ctr" eaLnBrk="1" hangingPunct="1">
              <a:buClr>
                <a:srgbClr val="CC66FF"/>
              </a:buClr>
              <a:buFont typeface="+mj-lt"/>
              <a:buAutoNum type="alphaUcPeriod" startAt="5"/>
            </a:pPr>
            <a:r>
              <a:rPr lang="en-US" sz="3600" dirty="0">
                <a:effectLst>
                  <a:outerShdw blurRad="38100" dist="38100" dir="2700000" algn="tl">
                    <a:srgbClr val="000000">
                      <a:alpha val="43137"/>
                    </a:srgbClr>
                  </a:outerShdw>
                </a:effectLst>
              </a:rPr>
              <a:t>Genesis 30:35</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Laban’s Dishonesty</a:t>
            </a:r>
          </a:p>
        </p:txBody>
      </p:sp>
      <p:sp>
        <p:nvSpPr>
          <p:cNvPr id="161795" name="Rectangle 3"/>
          <p:cNvSpPr>
            <a:spLocks noGrp="1" noChangeArrowheads="1"/>
          </p:cNvSpPr>
          <p:nvPr>
            <p:ph type="body" idx="1"/>
          </p:nvPr>
        </p:nvSpPr>
        <p:spPr>
          <a:xfrm>
            <a:off x="1066800" y="2057400"/>
            <a:ext cx="6781800" cy="2743200"/>
          </a:xfrm>
        </p:spPr>
        <p:txBody>
          <a:bodyPr/>
          <a:lstStyle/>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Laban’s removal (35a)</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Transfer to sons (35b)</a:t>
            </a:r>
          </a:p>
          <a:p>
            <a:pPr marL="0" lvl="3" indent="0" eaLnBrk="1" hangingPunct="1">
              <a:spcBef>
                <a:spcPts val="0"/>
              </a:spcBef>
              <a:spcAft>
                <a:spcPts val="3000"/>
              </a:spcAft>
              <a:buClr>
                <a:srgbClr val="00FF00"/>
              </a:buClr>
              <a:buNone/>
              <a:defRPr/>
            </a:pPr>
            <a:endParaRPr lang="en-US" dirty="0">
              <a:effectLst>
                <a:outerShdw blurRad="38100" dist="38100" dir="2700000" algn="tl">
                  <a:srgbClr val="000000">
                    <a:alpha val="43137"/>
                  </a:srgbClr>
                </a:outerShdw>
              </a:effectLst>
            </a:endParaRP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32249075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742950" indent="-742950" algn="ctr" eaLnBrk="1" hangingPunct="1">
              <a:buClr>
                <a:srgbClr val="CC66FF"/>
              </a:buClr>
              <a:buFont typeface="+mj-lt"/>
              <a:buAutoNum type="alphaUcPeriod" startAt="5"/>
            </a:pPr>
            <a:r>
              <a:rPr lang="en-US" sz="3600" dirty="0">
                <a:effectLst>
                  <a:outerShdw blurRad="38100" dist="38100" dir="2700000" algn="tl">
                    <a:srgbClr val="000000">
                      <a:alpha val="43137"/>
                    </a:srgbClr>
                  </a:outerShdw>
                </a:effectLst>
              </a:rPr>
              <a:t>Genesis 30:35</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Laban’s Dishonesty</a:t>
            </a:r>
          </a:p>
        </p:txBody>
      </p:sp>
      <p:sp>
        <p:nvSpPr>
          <p:cNvPr id="161795" name="Rectangle 3"/>
          <p:cNvSpPr>
            <a:spLocks noGrp="1" noChangeArrowheads="1"/>
          </p:cNvSpPr>
          <p:nvPr>
            <p:ph type="body" idx="1"/>
          </p:nvPr>
        </p:nvSpPr>
        <p:spPr>
          <a:xfrm>
            <a:off x="1066800" y="2057400"/>
            <a:ext cx="6781800" cy="2743200"/>
          </a:xfrm>
        </p:spPr>
        <p:txBody>
          <a:bodyPr/>
          <a:lstStyle/>
          <a:p>
            <a:pPr marL="457200" lvl="3" indent="-457200" eaLnBrk="1" hangingPunct="1">
              <a:spcBef>
                <a:spcPts val="0"/>
              </a:spcBef>
              <a:spcAft>
                <a:spcPts val="30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Laban’s removal (35a)</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Transfer to sons (35b)</a:t>
            </a:r>
          </a:p>
          <a:p>
            <a:pPr marL="0" lvl="3" indent="0" eaLnBrk="1" hangingPunct="1">
              <a:spcBef>
                <a:spcPts val="0"/>
              </a:spcBef>
              <a:spcAft>
                <a:spcPts val="3000"/>
              </a:spcAft>
              <a:buClr>
                <a:srgbClr val="00FF00"/>
              </a:buClr>
              <a:buNone/>
              <a:defRPr/>
            </a:pPr>
            <a:endParaRPr lang="en-US" dirty="0">
              <a:effectLst>
                <a:outerShdw blurRad="38100" dist="38100" dir="2700000" algn="tl">
                  <a:srgbClr val="000000">
                    <a:alpha val="43137"/>
                  </a:srgbClr>
                </a:outerShdw>
              </a:effectLst>
            </a:endParaRP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12321485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body" idx="1"/>
          </p:nvPr>
        </p:nvSpPr>
        <p:spPr>
          <a:xfrm>
            <a:off x="609600" y="1295400"/>
            <a:ext cx="10972800" cy="5342930"/>
          </a:xfrm>
        </p:spPr>
        <p:txBody>
          <a:bodyPr/>
          <a:lstStyle/>
          <a:p>
            <a:pPr marL="0" indent="0" algn="just">
              <a:spcBef>
                <a:spcPts val="0"/>
              </a:spcBef>
              <a:buNone/>
            </a:pPr>
            <a:r>
              <a:rPr lang="en-US" altLang="en-US" sz="3000" dirty="0">
                <a:effectLst>
                  <a:outerShdw blurRad="38100" dist="38100" dir="2700000" algn="tl">
                    <a:srgbClr val="000000">
                      <a:alpha val="43137"/>
                    </a:srgbClr>
                  </a:outerShdw>
                </a:effectLst>
              </a:rPr>
              <a:t>“</a:t>
            </a:r>
            <a:r>
              <a:rPr lang="en-US" sz="3000" dirty="0">
                <a:effectLst>
                  <a:outerShdw blurRad="38100" dist="38100" dir="2700000" algn="tl">
                    <a:srgbClr val="000000">
                      <a:alpha val="43137"/>
                    </a:srgbClr>
                  </a:outerShdw>
                </a:effectLst>
              </a:rPr>
              <a:t>In 30:35–36a, Laban took some precautionary actions, with verse 35 describing the selection. </a:t>
            </a:r>
            <a:r>
              <a:rPr lang="en-US" sz="3000" i="1" dirty="0">
                <a:effectLst>
                  <a:outerShdw blurRad="38100" dist="38100" dir="2700000" algn="tl">
                    <a:srgbClr val="000000">
                      <a:alpha val="43137"/>
                    </a:srgbClr>
                  </a:outerShdw>
                </a:effectLst>
              </a:rPr>
              <a:t>He removed that day: first, the he-goats that were </a:t>
            </a:r>
            <a:r>
              <a:rPr lang="en-US" sz="3000" i="1" dirty="0" err="1">
                <a:effectLst>
                  <a:outerShdw blurRad="38100" dist="38100" dir="2700000" algn="tl">
                    <a:srgbClr val="000000">
                      <a:alpha val="43137"/>
                    </a:srgbClr>
                  </a:outerShdw>
                </a:effectLst>
              </a:rPr>
              <a:t>ringstreaked</a:t>
            </a:r>
            <a:r>
              <a:rPr lang="en-US" sz="3000" i="1" dirty="0">
                <a:effectLst>
                  <a:outerShdw blurRad="38100" dist="38100" dir="2700000" algn="tl">
                    <a:srgbClr val="000000">
                      <a:alpha val="43137"/>
                    </a:srgbClr>
                  </a:outerShdw>
                </a:effectLst>
              </a:rPr>
              <a:t> and spotted; second, all the she-goats that were speckled and spotted; third, every one that had white in it; and fourth, all the black ones among the sheep</a:t>
            </a:r>
            <a:r>
              <a:rPr lang="en-US" sz="3000" dirty="0">
                <a:effectLst>
                  <a:outerShdw blurRad="38100" dist="38100" dir="2700000" algn="tl">
                    <a:srgbClr val="000000">
                      <a:alpha val="43137"/>
                    </a:srgbClr>
                  </a:outerShdw>
                </a:effectLst>
              </a:rPr>
              <a:t>. Therefore, what Laban did was very unfair. Although Jacob was generous, Laban did not respond with generosity. Laban removed everything that would favor Jacob’s increase. What he took aside were the very animals that Jacob was to start with, and his wages were to be the offspring from them; but Laban set them aside. Now Jacob had to start with nothing. So Laban has deceived Jacob for a second time.”</a:t>
            </a:r>
          </a:p>
        </p:txBody>
      </p:sp>
      <p:sp>
        <p:nvSpPr>
          <p:cNvPr id="4" name="Text Box 5"/>
          <p:cNvSpPr txBox="1">
            <a:spLocks noChangeArrowheads="1"/>
          </p:cNvSpPr>
          <p:nvPr/>
        </p:nvSpPr>
        <p:spPr bwMode="auto">
          <a:xfrm>
            <a:off x="3381375" y="219670"/>
            <a:ext cx="542925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Arnold G. Fruchtenbaum</a:t>
            </a:r>
          </a:p>
          <a:p>
            <a:pPr algn="ctr"/>
            <a:r>
              <a:rPr lang="en-US" altLang="en-US" sz="1800" i="1" dirty="0">
                <a:effectLst>
                  <a:outerShdw blurRad="38100" dist="38100" dir="2700000" algn="tl">
                    <a:srgbClr val="000000"/>
                  </a:outerShdw>
                </a:effectLst>
                <a:latin typeface="Calibri" panose="020F0502020204030204" pitchFamily="34" charset="0"/>
                <a:cs typeface="+mn-cs"/>
              </a:rPr>
              <a:t>The Book of Genesis, </a:t>
            </a:r>
            <a:r>
              <a:rPr lang="en-US" altLang="en-US" sz="1800" dirty="0">
                <a:effectLst>
                  <a:outerShdw blurRad="38100" dist="38100" dir="2700000" algn="tl">
                    <a:srgbClr val="000000"/>
                  </a:outerShdw>
                </a:effectLst>
                <a:latin typeface="Calibri" panose="020F0502020204030204" pitchFamily="34" charset="0"/>
                <a:cs typeface="+mn-cs"/>
              </a:rPr>
              <a:t>457</a:t>
            </a:r>
          </a:p>
        </p:txBody>
      </p:sp>
      <p:pic>
        <p:nvPicPr>
          <p:cNvPr id="5" name="Picture 4">
            <a:extLst>
              <a:ext uri="{FF2B5EF4-FFF2-40B4-BE49-F238E27FC236}">
                <a16:creationId xmlns:a16="http://schemas.microsoft.com/office/drawing/2014/main" id="{795B7A00-E364-4431-A644-EF24666BAF9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5868" y="121920"/>
            <a:ext cx="821932" cy="1097280"/>
          </a:xfrm>
          <a:prstGeom prst="rect">
            <a:avLst/>
          </a:prstGeom>
          <a:ln>
            <a:solidFill>
              <a:schemeClr val="tx1"/>
            </a:solidFill>
          </a:ln>
        </p:spPr>
      </p:pic>
      <p:pic>
        <p:nvPicPr>
          <p:cNvPr id="7" name="Picture 6">
            <a:extLst>
              <a:ext uri="{FF2B5EF4-FFF2-40B4-BE49-F238E27FC236}">
                <a16:creationId xmlns:a16="http://schemas.microsoft.com/office/drawing/2014/main" id="{181B7A38-30E6-4C8D-B36D-CFE3485859BF}"/>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10820400" y="76200"/>
            <a:ext cx="732253" cy="1097280"/>
          </a:xfrm>
          <a:prstGeom prst="rect">
            <a:avLst/>
          </a:prstGeom>
          <a:ln>
            <a:solidFill>
              <a:schemeClr val="tx1"/>
            </a:solidFill>
          </a:ln>
        </p:spPr>
      </p:pic>
    </p:spTree>
    <p:extLst>
      <p:ext uri="{BB962C8B-B14F-4D97-AF65-F5344CB8AC3E}">
        <p14:creationId xmlns:p14="http://schemas.microsoft.com/office/powerpoint/2010/main" val="801170080"/>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1066800" y="1600200"/>
            <a:ext cx="10058400" cy="2133600"/>
          </a:xfrm>
        </p:spPr>
        <p:txBody>
          <a:bodyPr/>
          <a:lstStyle/>
          <a:p>
            <a:pPr marL="0" indent="0" algn="just">
              <a:spcBef>
                <a:spcPts val="0"/>
              </a:spcBef>
              <a:buNone/>
              <a:defRPr/>
            </a:pPr>
            <a:r>
              <a:rPr lang="en-US" sz="3600" dirty="0">
                <a:effectLst>
                  <a:outerShdw blurRad="38100" dist="38100" dir="2700000" algn="tl">
                    <a:srgbClr val="000000">
                      <a:alpha val="43137"/>
                    </a:srgbClr>
                  </a:outerShdw>
                </a:effectLst>
              </a:rPr>
              <a:t>“</a:t>
            </a:r>
            <a:r>
              <a:rPr lang="en-US" sz="3600" b="1" dirty="0">
                <a:solidFill>
                  <a:srgbClr val="FFFFCC"/>
                </a:solidFill>
                <a:effectLst>
                  <a:outerShdw blurRad="38100" dist="38100" dir="2700000" algn="tl">
                    <a:srgbClr val="000000">
                      <a:alpha val="43137"/>
                    </a:srgbClr>
                  </a:outerShdw>
                </a:effectLst>
              </a:rPr>
              <a:t>30:34–36</a:t>
            </a:r>
            <a:r>
              <a:rPr lang="en-US" sz="3600" dirty="0">
                <a:effectLst>
                  <a:outerShdw blurRad="38100" dist="38100" dir="2700000" algn="tl">
                    <a:srgbClr val="000000">
                      <a:alpha val="43137"/>
                    </a:srgbClr>
                  </a:outerShdw>
                </a:effectLst>
              </a:rPr>
              <a:t> Laban, true to character and acting in a manner not entirely foreign to the basic laws of heredity, separated the off-colored animals so as to reduce further Jacob’s chances of acquiring a large herd. However, those animals not visibly spotted had latent genes that would produce spotted offspring.”</a:t>
            </a:r>
          </a:p>
        </p:txBody>
      </p:sp>
      <p:pic>
        <p:nvPicPr>
          <p:cNvPr id="29700" name="Picture 4"/>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9600" y="152400"/>
            <a:ext cx="944563" cy="1143000"/>
          </a:xfrm>
          <a:prstGeom prst="rect">
            <a:avLst/>
          </a:prstGeom>
          <a:noFill/>
          <a:ln w="9525">
            <a:solidFill>
              <a:schemeClr val="tx1"/>
            </a:solidFill>
            <a:miter lim="800000"/>
            <a:headEnd/>
            <a:tailEnd/>
          </a:ln>
        </p:spPr>
      </p:pic>
      <p:sp>
        <p:nvSpPr>
          <p:cNvPr id="4" name="Rectangle 3">
            <a:extLst>
              <a:ext uri="{FF2B5EF4-FFF2-40B4-BE49-F238E27FC236}">
                <a16:creationId xmlns:a16="http://schemas.microsoft.com/office/drawing/2014/main" id="{DDED8C29-5312-47D5-972D-3ABE15909AE2}"/>
              </a:ext>
            </a:extLst>
          </p:cNvPr>
          <p:cNvSpPr/>
          <p:nvPr/>
        </p:nvSpPr>
        <p:spPr>
          <a:xfrm>
            <a:off x="3495675" y="228600"/>
            <a:ext cx="5200650" cy="1000274"/>
          </a:xfrm>
          <a:prstGeom prst="rect">
            <a:avLst/>
          </a:prstGeom>
        </p:spPr>
        <p:txBody>
          <a:bodyPr wrap="square">
            <a:spAutoFit/>
          </a:bodyPr>
          <a:lstStyle/>
          <a:p>
            <a:pPr algn="ctr">
              <a:spcAft>
                <a:spcPts val="6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Charles Ryrie</a:t>
            </a:r>
          </a:p>
          <a:p>
            <a:pPr algn="ctr"/>
            <a:r>
              <a:rPr lang="en-US" sz="1800" dirty="0">
                <a:effectLst>
                  <a:outerShdw blurRad="38100" dist="38100" dir="2700000" algn="tl">
                    <a:srgbClr val="000000">
                      <a:alpha val="43137"/>
                    </a:srgbClr>
                  </a:outerShdw>
                </a:effectLst>
                <a:latin typeface="Calibri" panose="020F0502020204030204" pitchFamily="34" charset="0"/>
              </a:rPr>
              <a:t>The Ryrie Study Bible</a:t>
            </a:r>
            <a:endPar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2" name="Slide Number Placeholder 1">
            <a:extLst>
              <a:ext uri="{FF2B5EF4-FFF2-40B4-BE49-F238E27FC236}">
                <a16:creationId xmlns:a16="http://schemas.microsoft.com/office/drawing/2014/main" id="{D1279DDB-8AFB-60FC-8432-EFD1CD00EEB1}"/>
              </a:ext>
            </a:extLst>
          </p:cNvPr>
          <p:cNvSpPr txBox="1">
            <a:spLocks/>
          </p:cNvSpPr>
          <p:nvPr/>
        </p:nvSpPr>
        <p:spPr>
          <a:xfrm>
            <a:off x="9347200" y="6248400"/>
            <a:ext cx="2235200" cy="457200"/>
          </a:xfrm>
          <a:prstGeom prst="rect">
            <a:avLst/>
          </a:prstGeom>
        </p:spPr>
        <p:txBody>
          <a:bodyPr anchor="ctr"/>
          <a:ls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a:lstStyle>
          <a:p>
            <a:pPr algn="r">
              <a:defRPr/>
            </a:pPr>
            <a:fld id="{6C66F440-5D10-45D9-8CEF-05FCBC835039}" type="slidenum">
              <a:rPr lang="en-US" altLang="en-US" sz="2000" smtClean="0">
                <a:latin typeface="Calibri" panose="020F0502020204030204" pitchFamily="34" charset="0"/>
                <a:ea typeface="Calibri" panose="020F0502020204030204" pitchFamily="34" charset="0"/>
                <a:cs typeface="Calibri" panose="020F0502020204030204" pitchFamily="34" charset="0"/>
              </a:rPr>
              <a:pPr algn="r">
                <a:defRPr/>
              </a:pPr>
              <a:t>44</a:t>
            </a:fld>
            <a:endParaRPr lang="en-US" altLang="en-US" sz="20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90595699"/>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body" idx="1"/>
          </p:nvPr>
        </p:nvSpPr>
        <p:spPr>
          <a:xfrm>
            <a:off x="611372" y="1371600"/>
            <a:ext cx="10971028" cy="3657600"/>
          </a:xfrm>
        </p:spPr>
        <p:txBody>
          <a:bodyPr/>
          <a:lstStyle/>
          <a:p>
            <a:pPr marL="0" indent="0" algn="just">
              <a:spcBef>
                <a:spcPts val="0"/>
              </a:spcBef>
              <a:spcAft>
                <a:spcPts val="0"/>
              </a:spcAft>
              <a:buNone/>
            </a:pPr>
            <a:r>
              <a:rPr lang="en-US" dirty="0">
                <a:effectLst>
                  <a:outerShdw blurRad="38100" dist="38100" dir="2700000" algn="tl">
                    <a:srgbClr val="000000">
                      <a:alpha val="43137"/>
                    </a:srgbClr>
                  </a:outerShdw>
                </a:effectLst>
              </a:rPr>
              <a:t>“Now the deceiver is deceived, although the motivations differ from good to bad. This is divine retribution in </a:t>
            </a:r>
            <a:r>
              <a:rPr lang="en-US" b="1" u="sng" dirty="0">
                <a:solidFill>
                  <a:srgbClr val="FFFFCC"/>
                </a:solidFill>
                <a:effectLst>
                  <a:outerShdw blurRad="38100" dist="38100" dir="2700000" algn="tl">
                    <a:srgbClr val="000000">
                      <a:alpha val="43137"/>
                    </a:srgbClr>
                  </a:outerShdw>
                </a:effectLst>
              </a:rPr>
              <a:t>four ways</a:t>
            </a:r>
            <a:r>
              <a:rPr lang="en-US" dirty="0">
                <a:effectLst>
                  <a:outerShdw blurRad="38100" dist="38100" dir="2700000" algn="tl">
                    <a:srgbClr val="000000">
                      <a:alpha val="43137"/>
                    </a:srgbClr>
                  </a:outerShdw>
                </a:effectLst>
              </a:rPr>
              <a:t>. First, </a:t>
            </a:r>
            <a:r>
              <a:rPr lang="en-US" b="1" u="sng" dirty="0">
                <a:solidFill>
                  <a:srgbClr val="FFFFCC"/>
                </a:solidFill>
                <a:effectLst>
                  <a:outerShdw blurRad="38100" dist="38100" dir="2700000" algn="tl">
                    <a:srgbClr val="000000">
                      <a:alpha val="43137"/>
                    </a:srgbClr>
                  </a:outerShdw>
                </a:effectLst>
              </a:rPr>
              <a:t>Isaac’s blindness</a:t>
            </a:r>
            <a:r>
              <a:rPr lang="en-US" dirty="0">
                <a:effectLst>
                  <a:outerShdw blurRad="38100" dist="38100" dir="2700000" algn="tl">
                    <a:srgbClr val="000000">
                      <a:alpha val="43137"/>
                    </a:srgbClr>
                  </a:outerShdw>
                </a:effectLst>
              </a:rPr>
              <a:t> equals the darkness of Jacob’s wedding night, and neither could see well as a result. Second, this Jacob is deceived by being presented the </a:t>
            </a:r>
            <a:r>
              <a:rPr lang="en-US" b="1" u="sng" dirty="0">
                <a:solidFill>
                  <a:srgbClr val="FFFFCC"/>
                </a:solidFill>
                <a:effectLst>
                  <a:outerShdw blurRad="38100" dist="38100" dir="2700000" algn="tl">
                    <a:srgbClr val="000000">
                      <a:alpha val="43137"/>
                    </a:srgbClr>
                  </a:outerShdw>
                </a:effectLst>
              </a:rPr>
              <a:t>older for the younger</a:t>
            </a:r>
            <a:r>
              <a:rPr lang="en-US" dirty="0">
                <a:effectLst>
                  <a:outerShdw blurRad="38100" dist="38100" dir="2700000" algn="tl">
                    <a:srgbClr val="000000">
                      <a:alpha val="43137"/>
                    </a:srgbClr>
                  </a:outerShdw>
                </a:effectLst>
              </a:rPr>
              <a:t>, the reversal of Isaac’s presentation of Jacob for Esau. Third, </a:t>
            </a:r>
            <a:r>
              <a:rPr lang="en-US" b="1" u="sng" dirty="0">
                <a:solidFill>
                  <a:srgbClr val="FFFFCC"/>
                </a:solidFill>
                <a:effectLst>
                  <a:outerShdw blurRad="38100" dist="38100" dir="2700000" algn="tl">
                    <a:srgbClr val="000000">
                      <a:alpha val="43137"/>
                    </a:srgbClr>
                  </a:outerShdw>
                </a:effectLst>
              </a:rPr>
              <a:t>Isaac thought Jacob was Esau</a:t>
            </a:r>
            <a:r>
              <a:rPr lang="en-US" dirty="0">
                <a:effectLst>
                  <a:outerShdw blurRad="38100" dist="38100" dir="2700000" algn="tl">
                    <a:srgbClr val="000000">
                      <a:alpha val="43137"/>
                    </a:srgbClr>
                  </a:outerShdw>
                </a:effectLst>
              </a:rPr>
              <a:t> and Jacob thought Leah was Rachel. Fourth, </a:t>
            </a:r>
            <a:r>
              <a:rPr lang="en-US" b="1" u="sng" dirty="0">
                <a:solidFill>
                  <a:srgbClr val="FFFFCC"/>
                </a:solidFill>
                <a:effectLst>
                  <a:outerShdw blurRad="38100" dist="38100" dir="2700000" algn="tl">
                    <a:srgbClr val="000000">
                      <a:alpha val="43137"/>
                    </a:srgbClr>
                  </a:outerShdw>
                </a:effectLst>
              </a:rPr>
              <a:t>Jacob pretended to be his older brother</a:t>
            </a:r>
            <a:r>
              <a:rPr lang="en-US" dirty="0">
                <a:effectLst>
                  <a:outerShdw blurRad="38100" dist="38100" dir="2700000" algn="tl">
                    <a:srgbClr val="000000">
                      <a:alpha val="43137"/>
                    </a:srgbClr>
                  </a:outerShdw>
                </a:effectLst>
              </a:rPr>
              <a:t>, while Leah pretended to be her younger sister.”</a:t>
            </a:r>
          </a:p>
        </p:txBody>
      </p:sp>
      <p:sp>
        <p:nvSpPr>
          <p:cNvPr id="4" name="Text Box 5"/>
          <p:cNvSpPr txBox="1">
            <a:spLocks noChangeArrowheads="1"/>
          </p:cNvSpPr>
          <p:nvPr/>
        </p:nvSpPr>
        <p:spPr bwMode="auto">
          <a:xfrm>
            <a:off x="3381375" y="228600"/>
            <a:ext cx="542925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Arnold G. Fruchtenbaum</a:t>
            </a:r>
          </a:p>
          <a:p>
            <a:pPr algn="ctr"/>
            <a:r>
              <a:rPr lang="en-US" altLang="en-US" sz="1800" i="1" dirty="0">
                <a:effectLst>
                  <a:outerShdw blurRad="38100" dist="38100" dir="2700000" algn="tl">
                    <a:srgbClr val="000000"/>
                  </a:outerShdw>
                </a:effectLst>
                <a:latin typeface="Calibri" panose="020F0502020204030204" pitchFamily="34" charset="0"/>
                <a:cs typeface="+mn-cs"/>
              </a:rPr>
              <a:t>The Book of Genesis</a:t>
            </a:r>
            <a:r>
              <a:rPr lang="en-US" altLang="en-US" sz="1800" dirty="0">
                <a:effectLst>
                  <a:outerShdw blurRad="38100" dist="38100" dir="2700000" algn="tl">
                    <a:srgbClr val="000000"/>
                  </a:outerShdw>
                </a:effectLst>
                <a:latin typeface="Calibri" panose="020F0502020204030204" pitchFamily="34" charset="0"/>
                <a:cs typeface="+mn-cs"/>
              </a:rPr>
              <a:t>, 445</a:t>
            </a:r>
          </a:p>
        </p:txBody>
      </p:sp>
      <p:pic>
        <p:nvPicPr>
          <p:cNvPr id="5" name="Picture 4">
            <a:extLst>
              <a:ext uri="{FF2B5EF4-FFF2-40B4-BE49-F238E27FC236}">
                <a16:creationId xmlns:a16="http://schemas.microsoft.com/office/drawing/2014/main" id="{795B7A00-E364-4431-A644-EF24666BAF9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9600" y="76200"/>
            <a:ext cx="684944" cy="914400"/>
          </a:xfrm>
          <a:prstGeom prst="rect">
            <a:avLst/>
          </a:prstGeom>
          <a:ln>
            <a:solidFill>
              <a:schemeClr val="tx1"/>
            </a:solidFill>
          </a:ln>
        </p:spPr>
      </p:pic>
      <p:pic>
        <p:nvPicPr>
          <p:cNvPr id="7" name="Picture 6">
            <a:extLst>
              <a:ext uri="{FF2B5EF4-FFF2-40B4-BE49-F238E27FC236}">
                <a16:creationId xmlns:a16="http://schemas.microsoft.com/office/drawing/2014/main" id="{DF2D6D1B-0318-472E-8E81-E3CCEE0E7865}"/>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10850147" y="76200"/>
            <a:ext cx="732253" cy="1097280"/>
          </a:xfrm>
          <a:prstGeom prst="rect">
            <a:avLst/>
          </a:prstGeom>
          <a:ln>
            <a:solidFill>
              <a:schemeClr val="tx1"/>
            </a:solidFill>
          </a:ln>
        </p:spPr>
      </p:pic>
    </p:spTree>
    <p:extLst>
      <p:ext uri="{BB962C8B-B14F-4D97-AF65-F5344CB8AC3E}">
        <p14:creationId xmlns:p14="http://schemas.microsoft.com/office/powerpoint/2010/main" val="2790191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742950" indent="-742950" algn="ctr" eaLnBrk="1" hangingPunct="1">
              <a:buClr>
                <a:srgbClr val="CC66FF"/>
              </a:buClr>
              <a:buFont typeface="+mj-lt"/>
              <a:buAutoNum type="alphaUcPeriod" startAt="5"/>
            </a:pPr>
            <a:r>
              <a:rPr lang="en-US" sz="3600" dirty="0">
                <a:effectLst>
                  <a:outerShdw blurRad="38100" dist="38100" dir="2700000" algn="tl">
                    <a:srgbClr val="000000">
                      <a:alpha val="43137"/>
                    </a:srgbClr>
                  </a:outerShdw>
                </a:effectLst>
              </a:rPr>
              <a:t>Genesis 30:35</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Laban’s Dishonesty</a:t>
            </a:r>
          </a:p>
        </p:txBody>
      </p:sp>
      <p:sp>
        <p:nvSpPr>
          <p:cNvPr id="161795" name="Rectangle 3"/>
          <p:cNvSpPr>
            <a:spLocks noGrp="1" noChangeArrowheads="1"/>
          </p:cNvSpPr>
          <p:nvPr>
            <p:ph type="body" idx="1"/>
          </p:nvPr>
        </p:nvSpPr>
        <p:spPr>
          <a:xfrm>
            <a:off x="1066800" y="2057400"/>
            <a:ext cx="6781800" cy="2743200"/>
          </a:xfrm>
        </p:spPr>
        <p:txBody>
          <a:bodyPr/>
          <a:lstStyle/>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Laban’s removal (35a)</a:t>
            </a:r>
          </a:p>
          <a:p>
            <a:pPr marL="457200" lvl="3" indent="-457200" eaLnBrk="1" hangingPunct="1">
              <a:spcBef>
                <a:spcPts val="0"/>
              </a:spcBef>
              <a:spcAft>
                <a:spcPts val="30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Transfer to sons (35b)</a:t>
            </a:r>
          </a:p>
          <a:p>
            <a:pPr marL="0" lvl="3" indent="0" eaLnBrk="1" hangingPunct="1">
              <a:spcBef>
                <a:spcPts val="0"/>
              </a:spcBef>
              <a:spcAft>
                <a:spcPts val="3000"/>
              </a:spcAft>
              <a:buClr>
                <a:srgbClr val="00FF00"/>
              </a:buClr>
              <a:buNone/>
              <a:defRPr/>
            </a:pPr>
            <a:endParaRPr lang="en-US" dirty="0">
              <a:effectLst>
                <a:outerShdw blurRad="38100" dist="38100" dir="2700000" algn="tl">
                  <a:srgbClr val="000000">
                    <a:alpha val="43137"/>
                  </a:srgbClr>
                </a:outerShdw>
              </a:effectLst>
            </a:endParaRP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12982472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1524000" y="1161011"/>
            <a:ext cx="6477000" cy="3429000"/>
          </a:xfrm>
        </p:spPr>
        <p:txBody>
          <a:bodyPr/>
          <a:lstStyle/>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Jacob’s request (25-26)</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Laban’s counter-offer (27-28)</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Jacob’s summary (29-30)</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Laban’s question (31a)</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Jacob’s request (31b-33)</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Laban’s agreement (34)</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Laban’s dishonesty (35)</a:t>
            </a:r>
          </a:p>
          <a:p>
            <a:pPr marL="457200" lvl="2" indent="-457200" eaLnBrk="1" hangingPunct="1">
              <a:spcBef>
                <a:spcPts val="0"/>
              </a:spcBef>
              <a:spcAft>
                <a:spcPts val="12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Separation (36a)</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Jacob fulfills his obligation (36b)</a:t>
            </a:r>
          </a:p>
        </p:txBody>
      </p:sp>
      <p:pic>
        <p:nvPicPr>
          <p:cNvPr id="2" name="Picture 1">
            <a:extLst>
              <a:ext uri="{FF2B5EF4-FFF2-40B4-BE49-F238E27FC236}">
                <a16:creationId xmlns:a16="http://schemas.microsoft.com/office/drawing/2014/main" id="{ABBA572F-EDD0-CA75-E7B9-59AD5463139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001000" y="1905000"/>
            <a:ext cx="3910583" cy="3326584"/>
          </a:xfrm>
          <a:prstGeom prst="rect">
            <a:avLst/>
          </a:prstGeom>
        </p:spPr>
      </p:pic>
      <p:sp>
        <p:nvSpPr>
          <p:cNvPr id="4" name="Rectangle 2">
            <a:extLst>
              <a:ext uri="{FF2B5EF4-FFF2-40B4-BE49-F238E27FC236}">
                <a16:creationId xmlns:a16="http://schemas.microsoft.com/office/drawing/2014/main" id="{263A5E4C-5C2C-A611-E0F3-B1008DFC0050}"/>
              </a:ext>
            </a:extLst>
          </p:cNvPr>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I. Genesis 30:25-36</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Jacob’s Contract</a:t>
            </a:r>
          </a:p>
        </p:txBody>
      </p:sp>
    </p:spTree>
    <p:extLst>
      <p:ext uri="{BB962C8B-B14F-4D97-AF65-F5344CB8AC3E}">
        <p14:creationId xmlns:p14="http://schemas.microsoft.com/office/powerpoint/2010/main" val="13873926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1524000" y="1161011"/>
            <a:ext cx="6477000" cy="3429000"/>
          </a:xfrm>
        </p:spPr>
        <p:txBody>
          <a:bodyPr/>
          <a:lstStyle/>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Jacob’s request (25-26)</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Laban’s counter-offer (27-28)</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Jacob’s summary (29-30)</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Laban’s question (31a)</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Jacob’s request (31b-33)</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Laban’s agreement (34)</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Laban’s dishonesty (35)</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Separation (36a)</a:t>
            </a:r>
          </a:p>
          <a:p>
            <a:pPr marL="457200" lvl="2" indent="-457200" eaLnBrk="1" hangingPunct="1">
              <a:spcBef>
                <a:spcPts val="0"/>
              </a:spcBef>
              <a:spcAft>
                <a:spcPts val="12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Jacob fulfills his obligation (36b)</a:t>
            </a:r>
          </a:p>
        </p:txBody>
      </p:sp>
      <p:pic>
        <p:nvPicPr>
          <p:cNvPr id="2" name="Picture 1">
            <a:extLst>
              <a:ext uri="{FF2B5EF4-FFF2-40B4-BE49-F238E27FC236}">
                <a16:creationId xmlns:a16="http://schemas.microsoft.com/office/drawing/2014/main" id="{ABBA572F-EDD0-CA75-E7B9-59AD5463139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001000" y="1905000"/>
            <a:ext cx="3910583" cy="3326584"/>
          </a:xfrm>
          <a:prstGeom prst="rect">
            <a:avLst/>
          </a:prstGeom>
        </p:spPr>
      </p:pic>
      <p:sp>
        <p:nvSpPr>
          <p:cNvPr id="4" name="Rectangle 2">
            <a:extLst>
              <a:ext uri="{FF2B5EF4-FFF2-40B4-BE49-F238E27FC236}">
                <a16:creationId xmlns:a16="http://schemas.microsoft.com/office/drawing/2014/main" id="{263A5E4C-5C2C-A611-E0F3-B1008DFC0050}"/>
              </a:ext>
            </a:extLst>
          </p:cNvPr>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I. Genesis 30:25-36</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Jacob’s Contract</a:t>
            </a:r>
          </a:p>
        </p:txBody>
      </p:sp>
    </p:spTree>
    <p:extLst>
      <p:ext uri="{BB962C8B-B14F-4D97-AF65-F5344CB8AC3E}">
        <p14:creationId xmlns:p14="http://schemas.microsoft.com/office/powerpoint/2010/main" val="10748172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1"/>
          <p:cNvSpPr>
            <a:spLocks noGrp="1"/>
          </p:cNvSpPr>
          <p:nvPr>
            <p:ph type="title" idx="4294967295"/>
          </p:nvPr>
        </p:nvSpPr>
        <p:spPr>
          <a:xfrm>
            <a:off x="2209800" y="2857500"/>
            <a:ext cx="7772400" cy="1143000"/>
          </a:xfrm>
        </p:spPr>
        <p:txBody>
          <a:bodyPr/>
          <a:lstStyle/>
          <a:p>
            <a:pPr algn="ctr"/>
            <a:r>
              <a:rPr lang="en-US" altLang="en-US" sz="6000">
                <a:effectLst>
                  <a:outerShdw blurRad="38100" dist="38100" dir="2700000" algn="tl">
                    <a:srgbClr val="000000">
                      <a:alpha val="43137"/>
                    </a:srgbClr>
                  </a:outerShdw>
                </a:effectLst>
              </a:rPr>
              <a:t>Conclusion</a:t>
            </a:r>
          </a:p>
        </p:txBody>
      </p:sp>
    </p:spTree>
    <p:extLst>
      <p:ext uri="{BB962C8B-B14F-4D97-AF65-F5344CB8AC3E}">
        <p14:creationId xmlns:p14="http://schemas.microsoft.com/office/powerpoint/2010/main" val="11836784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1524000" y="1161011"/>
            <a:ext cx="6477000" cy="3429000"/>
          </a:xfrm>
        </p:spPr>
        <p:txBody>
          <a:bodyPr/>
          <a:lstStyle/>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Jacob’s request (25-26)</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Laban’s counter-offer (27-28)</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Jacob’s summary (29-30)</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Laban’s question (31a)</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Jacob’s request (31b-33)</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Laban’s agreement (34)</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Laban’s dishonesty (35)</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Separation (36a)</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Jacob fulfills his obligation (36b)</a:t>
            </a:r>
          </a:p>
        </p:txBody>
      </p:sp>
      <p:pic>
        <p:nvPicPr>
          <p:cNvPr id="2" name="Picture 1">
            <a:extLst>
              <a:ext uri="{FF2B5EF4-FFF2-40B4-BE49-F238E27FC236}">
                <a16:creationId xmlns:a16="http://schemas.microsoft.com/office/drawing/2014/main" id="{ABBA572F-EDD0-CA75-E7B9-59AD5463139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001000" y="1905000"/>
            <a:ext cx="3910583" cy="3326584"/>
          </a:xfrm>
          <a:prstGeom prst="rect">
            <a:avLst/>
          </a:prstGeom>
        </p:spPr>
      </p:pic>
      <p:sp>
        <p:nvSpPr>
          <p:cNvPr id="4" name="Rectangle 2">
            <a:extLst>
              <a:ext uri="{FF2B5EF4-FFF2-40B4-BE49-F238E27FC236}">
                <a16:creationId xmlns:a16="http://schemas.microsoft.com/office/drawing/2014/main" id="{263A5E4C-5C2C-A611-E0F3-B1008DFC0050}"/>
              </a:ext>
            </a:extLst>
          </p:cNvPr>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I. Genesis 30:25-36</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Jacob’s Contract</a:t>
            </a:r>
          </a:p>
        </p:txBody>
      </p:sp>
    </p:spTree>
    <p:extLst>
      <p:ext uri="{BB962C8B-B14F-4D97-AF65-F5344CB8AC3E}">
        <p14:creationId xmlns:p14="http://schemas.microsoft.com/office/powerpoint/2010/main" val="7372010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1524000" y="1161011"/>
            <a:ext cx="6477000" cy="3429000"/>
          </a:xfrm>
        </p:spPr>
        <p:txBody>
          <a:bodyPr/>
          <a:lstStyle/>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Jacob’s request (25-26)</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Laban’s counter-offer (27-28)</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Jacob’s summary (29-30)</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Laban’s question (31a)</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Jacob’s request (31b-33)</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Laban’s agreement (34)</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Laban’s dishonesty (35)</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Separation (36a)</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Jacob fulfills his obligation (36b)</a:t>
            </a:r>
          </a:p>
        </p:txBody>
      </p:sp>
      <p:pic>
        <p:nvPicPr>
          <p:cNvPr id="2" name="Picture 1">
            <a:extLst>
              <a:ext uri="{FF2B5EF4-FFF2-40B4-BE49-F238E27FC236}">
                <a16:creationId xmlns:a16="http://schemas.microsoft.com/office/drawing/2014/main" id="{ABBA572F-EDD0-CA75-E7B9-59AD5463139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001000" y="1905000"/>
            <a:ext cx="3910583" cy="3326584"/>
          </a:xfrm>
          <a:prstGeom prst="rect">
            <a:avLst/>
          </a:prstGeom>
        </p:spPr>
      </p:pic>
      <p:sp>
        <p:nvSpPr>
          <p:cNvPr id="4" name="Rectangle 2">
            <a:extLst>
              <a:ext uri="{FF2B5EF4-FFF2-40B4-BE49-F238E27FC236}">
                <a16:creationId xmlns:a16="http://schemas.microsoft.com/office/drawing/2014/main" id="{263A5E4C-5C2C-A611-E0F3-B1008DFC0050}"/>
              </a:ext>
            </a:extLst>
          </p:cNvPr>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I. Genesis 30:25-36</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Jacob’s Contract</a:t>
            </a:r>
          </a:p>
        </p:txBody>
      </p:sp>
    </p:spTree>
    <p:extLst>
      <p:ext uri="{BB962C8B-B14F-4D97-AF65-F5344CB8AC3E}">
        <p14:creationId xmlns:p14="http://schemas.microsoft.com/office/powerpoint/2010/main" val="33583309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Genesis </a:t>
            </a:r>
            <a:r>
              <a:rPr lang="en-US" sz="3600" dirty="0">
                <a:effectLst>
                  <a:outerShdw blurRad="38100" dist="38100" dir="2700000" algn="tl">
                    <a:srgbClr val="000000">
                      <a:alpha val="43137"/>
                    </a:srgbClr>
                  </a:outerShdw>
                </a:effectLst>
                <a:cs typeface="Calibri" panose="020F0502020204030204" pitchFamily="34" charset="0"/>
              </a:rPr>
              <a:t>30:25-43</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Jacob’s Contract &amp; Enrichment</a:t>
            </a:r>
          </a:p>
        </p:txBody>
      </p:sp>
      <p:sp>
        <p:nvSpPr>
          <p:cNvPr id="161795" name="Rectangle 3"/>
          <p:cNvSpPr>
            <a:spLocks noGrp="1" noChangeArrowheads="1"/>
          </p:cNvSpPr>
          <p:nvPr>
            <p:ph type="body" idx="1"/>
          </p:nvPr>
        </p:nvSpPr>
        <p:spPr>
          <a:xfrm>
            <a:off x="649943" y="2057400"/>
            <a:ext cx="7788900" cy="2743200"/>
          </a:xfrm>
        </p:spPr>
        <p:txBody>
          <a:bodyPr/>
          <a:lstStyle/>
          <a:p>
            <a:pPr marL="571500" lvl="1" indent="-571500"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Jacob’s contract (30:25-36)</a:t>
            </a:r>
          </a:p>
          <a:p>
            <a:pPr marL="571500" lvl="1" indent="-571500" eaLnBrk="1" hangingPunct="1">
              <a:spcBef>
                <a:spcPts val="0"/>
              </a:spcBef>
              <a:spcAft>
                <a:spcPts val="3000"/>
              </a:spcAft>
              <a:buClr>
                <a:schemeClr val="tx2"/>
              </a:buClr>
              <a:buSzPct val="100000"/>
              <a:buFont typeface="Wingdings" pitchFamily="2" charset="2"/>
              <a:buAutoNum type="romanUcPeriod"/>
              <a:defRPr/>
            </a:pPr>
            <a:endParaRPr lang="en-US" dirty="0">
              <a:effectLst>
                <a:outerShdw blurRad="38100" dist="38100" dir="2700000" algn="tl">
                  <a:srgbClr val="000000">
                    <a:alpha val="43137"/>
                  </a:srgbClr>
                </a:outerShdw>
              </a:effectLst>
            </a:endParaRPr>
          </a:p>
          <a:p>
            <a:pPr marL="571500" lvl="1" indent="-571500" eaLnBrk="1" hangingPunct="1">
              <a:spcBef>
                <a:spcPts val="0"/>
              </a:spcBef>
              <a:spcAft>
                <a:spcPts val="3000"/>
              </a:spcAft>
              <a:buClr>
                <a:schemeClr val="tx2"/>
              </a:buClr>
              <a:buSzPct val="100000"/>
              <a:buFont typeface="Wingdings" pitchFamily="2" charset="2"/>
              <a:buAutoNum type="romanUcPeriod"/>
              <a:defRPr/>
            </a:pPr>
            <a:r>
              <a:rPr lang="en-US" b="1" u="sng" dirty="0">
                <a:solidFill>
                  <a:srgbClr val="FFFFCC"/>
                </a:solidFill>
                <a:effectLst>
                  <a:outerShdw blurRad="38100" dist="38100" dir="2700000" algn="tl">
                    <a:srgbClr val="000000">
                      <a:alpha val="43137"/>
                    </a:srgbClr>
                  </a:outerShdw>
                </a:effectLst>
              </a:rPr>
              <a:t>Jacob’s enrichment (30:37-43)</a:t>
            </a:r>
          </a:p>
        </p:txBody>
      </p:sp>
      <p:pic>
        <p:nvPicPr>
          <p:cNvPr id="2" name="Picture 1">
            <a:extLst>
              <a:ext uri="{FF2B5EF4-FFF2-40B4-BE49-F238E27FC236}">
                <a16:creationId xmlns:a16="http://schemas.microsoft.com/office/drawing/2014/main" id="{C0839479-96CF-1F7A-43B5-D05CAFC82BD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17310117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09600" y="4087346"/>
            <a:ext cx="10972800" cy="2313454"/>
          </a:xfrm>
          <a:prstGeom prst="rect">
            <a:avLst/>
          </a:prstGeom>
        </p:spPr>
        <p:txBody>
          <a:bodyPr wrap="square">
            <a:spAutoFit/>
          </a:bodyPr>
          <a:lstStyle/>
          <a:p>
            <a:pPr algn="just">
              <a:spcBef>
                <a:spcPts val="0"/>
              </a:spcBef>
              <a:spcAft>
                <a:spcPts val="1000"/>
              </a:spcAft>
            </a:pPr>
            <a:r>
              <a:rPr lang="en-US" sz="3600" u="none" strike="noStrike" baseline="30000" dirty="0">
                <a:effectLst/>
                <a:latin typeface="Calibri" panose="020F0502020204030204" pitchFamily="34" charset="0"/>
              </a:rPr>
              <a:t>24</a:t>
            </a:r>
            <a:r>
              <a:rPr lang="en-US" sz="3600" u="none" strike="noStrike" dirty="0">
                <a:effectLst/>
                <a:latin typeface="Calibri" panose="020F0502020204030204" pitchFamily="34" charset="0"/>
              </a:rPr>
              <a:t> </a:t>
            </a:r>
            <a:r>
              <a:rPr lang="en-US" sz="3600" dirty="0">
                <a:effectLst/>
                <a:latin typeface="Calibri" panose="020F0502020204030204" pitchFamily="34" charset="0"/>
              </a:rPr>
              <a:t>The </a:t>
            </a:r>
            <a:r>
              <a:rPr lang="en-US" sz="3600" cap="small" dirty="0">
                <a:effectLst/>
                <a:latin typeface="Calibri" panose="020F0502020204030204" pitchFamily="34" charset="0"/>
              </a:rPr>
              <a:t>Lord</a:t>
            </a:r>
            <a:r>
              <a:rPr lang="en-US" sz="3600" dirty="0">
                <a:effectLst/>
                <a:latin typeface="Calibri" panose="020F0502020204030204" pitchFamily="34" charset="0"/>
              </a:rPr>
              <a:t> bless you, and keep you; </a:t>
            </a:r>
            <a:r>
              <a:rPr lang="en-US" sz="3600" u="none" strike="noStrike" baseline="30000" dirty="0">
                <a:effectLst/>
                <a:latin typeface="Calibri" panose="020F0502020204030204" pitchFamily="34" charset="0"/>
              </a:rPr>
              <a:t>25</a:t>
            </a:r>
            <a:r>
              <a:rPr lang="en-US" sz="3600" u="none" strike="noStrike" dirty="0">
                <a:effectLst/>
                <a:latin typeface="Calibri" panose="020F0502020204030204" pitchFamily="34" charset="0"/>
              </a:rPr>
              <a:t> </a:t>
            </a:r>
            <a:r>
              <a:rPr lang="en-US" sz="3600" dirty="0">
                <a:effectLst/>
                <a:latin typeface="Calibri" panose="020F0502020204030204" pitchFamily="34" charset="0"/>
              </a:rPr>
              <a:t>The </a:t>
            </a:r>
            <a:r>
              <a:rPr lang="en-US" sz="3600" cap="small" dirty="0">
                <a:effectLst/>
                <a:latin typeface="Calibri" panose="020F0502020204030204" pitchFamily="34" charset="0"/>
              </a:rPr>
              <a:t>Lord</a:t>
            </a:r>
            <a:r>
              <a:rPr lang="en-US" sz="3600" dirty="0">
                <a:effectLst/>
                <a:latin typeface="Calibri" panose="020F0502020204030204" pitchFamily="34" charset="0"/>
              </a:rPr>
              <a:t> make His face shine on you, And be gracious to you; </a:t>
            </a:r>
            <a:r>
              <a:rPr lang="en-US" sz="3600" u="none" strike="noStrike" baseline="30000" dirty="0">
                <a:effectLst/>
                <a:latin typeface="Calibri" panose="020F0502020204030204" pitchFamily="34" charset="0"/>
              </a:rPr>
              <a:t>26</a:t>
            </a:r>
            <a:r>
              <a:rPr lang="en-US" sz="3600" u="none" strike="noStrike" dirty="0">
                <a:effectLst/>
                <a:latin typeface="Calibri" panose="020F0502020204030204" pitchFamily="34" charset="0"/>
              </a:rPr>
              <a:t> </a:t>
            </a:r>
            <a:r>
              <a:rPr lang="en-US" sz="3600" dirty="0">
                <a:effectLst/>
                <a:latin typeface="Calibri" panose="020F0502020204030204" pitchFamily="34" charset="0"/>
              </a:rPr>
              <a:t>The </a:t>
            </a:r>
            <a:r>
              <a:rPr lang="en-US" sz="3600" cap="small" dirty="0">
                <a:effectLst/>
                <a:latin typeface="Calibri" panose="020F0502020204030204" pitchFamily="34" charset="0"/>
              </a:rPr>
              <a:t>Lord</a:t>
            </a:r>
            <a:r>
              <a:rPr lang="en-US" sz="3600" dirty="0">
                <a:effectLst/>
                <a:latin typeface="Calibri" panose="020F0502020204030204" pitchFamily="34" charset="0"/>
              </a:rPr>
              <a:t> lift up His countenance on you, And give you peace</a:t>
            </a:r>
            <a:r>
              <a:rPr lang="en-US" sz="3600" dirty="0">
                <a:latin typeface="Calibri" panose="020F0502020204030204" pitchFamily="34" charset="0"/>
              </a:rPr>
              <a:t>. </a:t>
            </a:r>
          </a:p>
          <a:p>
            <a:pPr algn="r">
              <a:spcBef>
                <a:spcPts val="0"/>
              </a:spcBef>
              <a:spcAft>
                <a:spcPts val="1000"/>
              </a:spcAft>
            </a:pPr>
            <a:r>
              <a:rPr lang="en-US" sz="2800" dirty="0">
                <a:latin typeface="Calibri" panose="020F0502020204030204" pitchFamily="34" charset="0"/>
              </a:rPr>
              <a:t>Numbers 6:24–26 (NASB95)</a:t>
            </a:r>
            <a:endParaRPr lang="en-US" sz="2800" dirty="0">
              <a:effectLst/>
              <a:latin typeface="Calibri" panose="020F0502020204030204" pitchFamily="34" charset="0"/>
            </a:endParaRPr>
          </a:p>
        </p:txBody>
      </p:sp>
      <p:pic>
        <p:nvPicPr>
          <p:cNvPr id="2" name="Picture 1">
            <a:extLst>
              <a:ext uri="{FF2B5EF4-FFF2-40B4-BE49-F238E27FC236}">
                <a16:creationId xmlns:a16="http://schemas.microsoft.com/office/drawing/2014/main" id="{3580A0FF-365B-4E3B-8121-89E750C5118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38254" y="533400"/>
            <a:ext cx="5915492" cy="3200400"/>
          </a:xfrm>
          <a:prstGeom prst="rect">
            <a:avLst/>
          </a:prstGeom>
        </p:spPr>
      </p:pic>
    </p:spTree>
    <p:extLst>
      <p:ext uri="{BB962C8B-B14F-4D97-AF65-F5344CB8AC3E}">
        <p14:creationId xmlns:p14="http://schemas.microsoft.com/office/powerpoint/2010/main" val="11612575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1524000" y="1161011"/>
            <a:ext cx="6477000" cy="3429000"/>
          </a:xfrm>
        </p:spPr>
        <p:txBody>
          <a:bodyPr/>
          <a:lstStyle/>
          <a:p>
            <a:pPr marL="457200" lvl="2" indent="-457200" eaLnBrk="1" hangingPunct="1">
              <a:spcBef>
                <a:spcPts val="0"/>
              </a:spcBef>
              <a:spcAft>
                <a:spcPts val="12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Jacob’s request (25-26)</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Laban’s counter-offer (27-28)</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Jacob’s summary (29-30)</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Laban’s question (31a)</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Jacob’s request (31b-33)</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Laban’s agreement (34)</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Laban’s dishonesty (35)</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Separation (36a)</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Jacob fulfills his obligation (36b)</a:t>
            </a:r>
          </a:p>
        </p:txBody>
      </p:sp>
      <p:pic>
        <p:nvPicPr>
          <p:cNvPr id="2" name="Picture 1">
            <a:extLst>
              <a:ext uri="{FF2B5EF4-FFF2-40B4-BE49-F238E27FC236}">
                <a16:creationId xmlns:a16="http://schemas.microsoft.com/office/drawing/2014/main" id="{ABBA572F-EDD0-CA75-E7B9-59AD5463139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001000" y="1905000"/>
            <a:ext cx="3910583" cy="3326584"/>
          </a:xfrm>
          <a:prstGeom prst="rect">
            <a:avLst/>
          </a:prstGeom>
        </p:spPr>
      </p:pic>
      <p:sp>
        <p:nvSpPr>
          <p:cNvPr id="4" name="Rectangle 2">
            <a:extLst>
              <a:ext uri="{FF2B5EF4-FFF2-40B4-BE49-F238E27FC236}">
                <a16:creationId xmlns:a16="http://schemas.microsoft.com/office/drawing/2014/main" id="{263A5E4C-5C2C-A611-E0F3-B1008DFC0050}"/>
              </a:ext>
            </a:extLst>
          </p:cNvPr>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I. Genesis 30:25-36</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Jacob’s Contract</a:t>
            </a:r>
          </a:p>
        </p:txBody>
      </p:sp>
    </p:spTree>
    <p:extLst>
      <p:ext uri="{BB962C8B-B14F-4D97-AF65-F5344CB8AC3E}">
        <p14:creationId xmlns:p14="http://schemas.microsoft.com/office/powerpoint/2010/main" val="22813728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742950" indent="-742950" algn="ctr" eaLnBrk="1" hangingPunct="1">
              <a:buClr>
                <a:srgbClr val="CC66FF"/>
              </a:buClr>
              <a:buFont typeface="+mj-lt"/>
              <a:buAutoNum type="alphaUcPeriod"/>
            </a:pPr>
            <a:r>
              <a:rPr lang="en-US" sz="3600" dirty="0">
                <a:effectLst>
                  <a:outerShdw blurRad="38100" dist="38100" dir="2700000" algn="tl">
                    <a:srgbClr val="000000">
                      <a:alpha val="43137"/>
                    </a:srgbClr>
                  </a:outerShdw>
                </a:effectLst>
              </a:rPr>
              <a:t>Genesis 30:25-26</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Jacob’s Request</a:t>
            </a:r>
          </a:p>
        </p:txBody>
      </p:sp>
      <p:sp>
        <p:nvSpPr>
          <p:cNvPr id="161795" name="Rectangle 3"/>
          <p:cNvSpPr>
            <a:spLocks noGrp="1" noChangeArrowheads="1"/>
          </p:cNvSpPr>
          <p:nvPr>
            <p:ph type="body" idx="1"/>
          </p:nvPr>
        </p:nvSpPr>
        <p:spPr>
          <a:xfrm>
            <a:off x="1066800" y="2057400"/>
            <a:ext cx="6781800" cy="2743200"/>
          </a:xfrm>
        </p:spPr>
        <p:txBody>
          <a:bodyPr/>
          <a:lstStyle/>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Time (25a)</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Request (25b-26a)</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Basis (26b)</a:t>
            </a: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11489930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742950" indent="-742950" algn="ctr" eaLnBrk="1" hangingPunct="1">
              <a:buClr>
                <a:srgbClr val="CC66FF"/>
              </a:buClr>
              <a:buFont typeface="+mj-lt"/>
              <a:buAutoNum type="alphaUcPeriod"/>
            </a:pPr>
            <a:r>
              <a:rPr lang="en-US" sz="3600" dirty="0">
                <a:effectLst>
                  <a:outerShdw blurRad="38100" dist="38100" dir="2700000" algn="tl">
                    <a:srgbClr val="000000">
                      <a:alpha val="43137"/>
                    </a:srgbClr>
                  </a:outerShdw>
                </a:effectLst>
              </a:rPr>
              <a:t>Genesis 30:25-26</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Jacob’s Request</a:t>
            </a:r>
          </a:p>
        </p:txBody>
      </p:sp>
      <p:sp>
        <p:nvSpPr>
          <p:cNvPr id="161795" name="Rectangle 3"/>
          <p:cNvSpPr>
            <a:spLocks noGrp="1" noChangeArrowheads="1"/>
          </p:cNvSpPr>
          <p:nvPr>
            <p:ph type="body" idx="1"/>
          </p:nvPr>
        </p:nvSpPr>
        <p:spPr>
          <a:xfrm>
            <a:off x="1066800" y="2057400"/>
            <a:ext cx="6781800" cy="2743200"/>
          </a:xfrm>
        </p:spPr>
        <p:txBody>
          <a:bodyPr/>
          <a:lstStyle/>
          <a:p>
            <a:pPr marL="457200" lvl="3" indent="-457200" eaLnBrk="1" hangingPunct="1">
              <a:spcBef>
                <a:spcPts val="0"/>
              </a:spcBef>
              <a:spcAft>
                <a:spcPts val="30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Time (25a)</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Request (25b-26a)</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Basis (26b)</a:t>
            </a: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8698754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E60E5B2-428F-4547-94CC-D2352E16FDC2}"/>
              </a:ext>
            </a:extLst>
          </p:cNvPr>
          <p:cNvPicPr>
            <a:picLocks noChangeAspect="1"/>
          </p:cNvPicPr>
          <p:nvPr/>
        </p:nvPicPr>
        <p:blipFill>
          <a:blip r:embed="rId2"/>
          <a:stretch>
            <a:fillRect/>
          </a:stretch>
        </p:blipFill>
        <p:spPr>
          <a:xfrm>
            <a:off x="1975602" y="137160"/>
            <a:ext cx="8240797" cy="65836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60196409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VIOUS_ACTIVE_SLIDE" val="1988"/>
</p:tagLst>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33310</TotalTime>
  <Words>2007</Words>
  <Application>Microsoft Office PowerPoint</Application>
  <PresentationFormat>Widescreen</PresentationFormat>
  <Paragraphs>254</Paragraphs>
  <Slides>52</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52</vt:i4>
      </vt:variant>
    </vt:vector>
  </HeadingPairs>
  <TitlesOfParts>
    <vt:vector size="56" baseType="lpstr">
      <vt:lpstr>Calibri</vt:lpstr>
      <vt:lpstr>Times New Roman</vt:lpstr>
      <vt:lpstr>Wingdings</vt:lpstr>
      <vt:lpstr>Azure</vt:lpstr>
      <vt:lpstr>PowerPoint Presentation</vt:lpstr>
      <vt:lpstr>GENESIS STRUCTURE</vt:lpstr>
      <vt:lpstr>Genesis 30:25-43 Jacob’s Contract &amp; Enrichment</vt:lpstr>
      <vt:lpstr>Genesis 30:25-43 Jacob’s Contract &amp; Enrichment</vt:lpstr>
      <vt:lpstr>I. Genesis 30:25-36 Jacob’s Contract</vt:lpstr>
      <vt:lpstr>I. Genesis 30:25-36 Jacob’s Contract</vt:lpstr>
      <vt:lpstr>Genesis 30:25-26 Jacob’s Request</vt:lpstr>
      <vt:lpstr>Genesis 30:25-26 Jacob’s Request</vt:lpstr>
      <vt:lpstr>PowerPoint Presentation</vt:lpstr>
      <vt:lpstr>Genesis 30:25-26 Jacob’s Request</vt:lpstr>
      <vt:lpstr>PowerPoint Presentation</vt:lpstr>
      <vt:lpstr>PowerPoint Presentation</vt:lpstr>
      <vt:lpstr>Genesis 30:25-26 Jacob’s Request</vt:lpstr>
      <vt:lpstr>PowerPoint Presentation</vt:lpstr>
      <vt:lpstr>I. Genesis 30:25-36 Jacob’s Contract</vt:lpstr>
      <vt:lpstr>Genesis 30:27-28 Laban’s Counter-offer</vt:lpstr>
      <vt:lpstr>Genesis 30:27-28 Laban’s Counter-offer</vt:lpstr>
      <vt:lpstr>PowerPoint Presentation</vt:lpstr>
      <vt:lpstr>PowerPoint Presentation</vt:lpstr>
      <vt:lpstr>PowerPoint Presentation</vt:lpstr>
      <vt:lpstr>8 New Promises Genesis 12:1-3</vt:lpstr>
      <vt:lpstr>PowerPoint Presentation</vt:lpstr>
      <vt:lpstr>Genesis 30:27-28 Laban’s Counter-offer</vt:lpstr>
      <vt:lpstr>I. Genesis 30:25-36 Jacob’s Contract</vt:lpstr>
      <vt:lpstr>Genesis 30:29-30 Jacob’s Summary</vt:lpstr>
      <vt:lpstr>Genesis 30:29-30 Jacob’s Summary</vt:lpstr>
      <vt:lpstr>Genesis 30:29-30 Jacob’s Summary</vt:lpstr>
      <vt:lpstr>8 New Promises Genesis 12:1-3</vt:lpstr>
      <vt:lpstr>PowerPoint Presentation</vt:lpstr>
      <vt:lpstr>Genesis 30:29-30 Jacob’s Summary</vt:lpstr>
      <vt:lpstr>PowerPoint Presentation</vt:lpstr>
      <vt:lpstr>I. Genesis 30:25-36 Jacob’s Contract</vt:lpstr>
      <vt:lpstr>I. Genesis 30:25-36 Jacob’s Contract</vt:lpstr>
      <vt:lpstr>Genesis 30:31b-33 Jacob’s Request</vt:lpstr>
      <vt:lpstr>Genesis 30:31b-33 Jacob’s Request</vt:lpstr>
      <vt:lpstr>Genesis 30:31b-33 Jacob’s Request</vt:lpstr>
      <vt:lpstr>PowerPoint Presentation</vt:lpstr>
      <vt:lpstr>Genesis 30:31b-33 Jacob’s Request</vt:lpstr>
      <vt:lpstr>I. Genesis 30:25-36 Jacob’s Contract</vt:lpstr>
      <vt:lpstr>I. Genesis 30:25-36 Jacob’s Contract</vt:lpstr>
      <vt:lpstr>Genesis 30:35 Laban’s Dishonesty</vt:lpstr>
      <vt:lpstr>Genesis 30:35 Laban’s Dishonesty</vt:lpstr>
      <vt:lpstr>PowerPoint Presentation</vt:lpstr>
      <vt:lpstr>PowerPoint Presentation</vt:lpstr>
      <vt:lpstr>PowerPoint Presentation</vt:lpstr>
      <vt:lpstr>Genesis 30:35 Laban’s Dishonesty</vt:lpstr>
      <vt:lpstr>I. Genesis 30:25-36 Jacob’s Contract</vt:lpstr>
      <vt:lpstr>I. Genesis 30:25-36 Jacob’s Contract</vt:lpstr>
      <vt:lpstr>Conclusion</vt:lpstr>
      <vt:lpstr>I. Genesis 30:25-36 Jacob’s Contract</vt:lpstr>
      <vt:lpstr>Genesis 30:25-43 Jacob’s Contract &amp; Enrichment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Genesis 119 -  30v25-43 - 16x9 - WORKING COPY FOR ANDY</dc:title>
  <dc:subject>Genesis 29</dc:subject>
  <dc:creator>A. Woods</dc:creator>
  <dc:description>Modified by Jim McGowan</dc:description>
  <cp:lastModifiedBy>anne woods</cp:lastModifiedBy>
  <cp:revision>3376</cp:revision>
  <cp:lastPrinted>2023-05-06T21:52:54Z</cp:lastPrinted>
  <dcterms:created xsi:type="dcterms:W3CDTF">2009-03-17T12:21:13Z</dcterms:created>
  <dcterms:modified xsi:type="dcterms:W3CDTF">2023-05-13T19:35:44Z</dcterms:modified>
</cp:coreProperties>
</file>