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7" r:id="rId2"/>
  </p:sldMasterIdLst>
  <p:notesMasterIdLst>
    <p:notesMasterId r:id="rId54"/>
  </p:notesMasterIdLst>
  <p:handoutMasterIdLst>
    <p:handoutMasterId r:id="rId55"/>
  </p:handoutMasterIdLst>
  <p:sldIdLst>
    <p:sldId id="9037" r:id="rId3"/>
    <p:sldId id="9288" r:id="rId4"/>
    <p:sldId id="9289" r:id="rId5"/>
    <p:sldId id="9843" r:id="rId6"/>
    <p:sldId id="285" r:id="rId7"/>
    <p:sldId id="9850" r:id="rId8"/>
    <p:sldId id="9851" r:id="rId9"/>
    <p:sldId id="2095" r:id="rId10"/>
    <p:sldId id="9359" r:id="rId11"/>
    <p:sldId id="286" r:id="rId12"/>
    <p:sldId id="9829" r:id="rId13"/>
    <p:sldId id="9835" r:id="rId14"/>
    <p:sldId id="9836" r:id="rId15"/>
    <p:sldId id="9837" r:id="rId16"/>
    <p:sldId id="9838" r:id="rId17"/>
    <p:sldId id="9830" r:id="rId18"/>
    <p:sldId id="9839" r:id="rId19"/>
    <p:sldId id="9852" r:id="rId20"/>
    <p:sldId id="9569" r:id="rId21"/>
    <p:sldId id="2751" r:id="rId22"/>
    <p:sldId id="3399" r:id="rId23"/>
    <p:sldId id="3400" r:id="rId24"/>
    <p:sldId id="9853" r:id="rId25"/>
    <p:sldId id="6189" r:id="rId26"/>
    <p:sldId id="9617" r:id="rId27"/>
    <p:sldId id="1440" r:id="rId28"/>
    <p:sldId id="9848" r:id="rId29"/>
    <p:sldId id="5341" r:id="rId30"/>
    <p:sldId id="4163" r:id="rId31"/>
    <p:sldId id="9855" r:id="rId32"/>
    <p:sldId id="9831" r:id="rId33"/>
    <p:sldId id="6551" r:id="rId34"/>
    <p:sldId id="8191" r:id="rId35"/>
    <p:sldId id="2850" r:id="rId36"/>
    <p:sldId id="3866" r:id="rId37"/>
    <p:sldId id="3867" r:id="rId38"/>
    <p:sldId id="267" r:id="rId39"/>
    <p:sldId id="537" r:id="rId40"/>
    <p:sldId id="9859" r:id="rId41"/>
    <p:sldId id="9860" r:id="rId42"/>
    <p:sldId id="9844" r:id="rId43"/>
    <p:sldId id="9856" r:id="rId44"/>
    <p:sldId id="9857" r:id="rId45"/>
    <p:sldId id="9858" r:id="rId46"/>
    <p:sldId id="6635" r:id="rId47"/>
    <p:sldId id="9849" r:id="rId48"/>
    <p:sldId id="371" r:id="rId49"/>
    <p:sldId id="9833" r:id="rId50"/>
    <p:sldId id="8695" r:id="rId51"/>
    <p:sldId id="288" r:id="rId52"/>
    <p:sldId id="9834" r:id="rId53"/>
  </p:sldIdLst>
  <p:sldSz cx="12192000" cy="6858000"/>
  <p:notesSz cx="7315200" cy="9601200"/>
  <p:custDataLst>
    <p:tags r:id="rId56"/>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99"/>
    <a:srgbClr val="3366CC"/>
    <a:srgbClr val="3366FF"/>
    <a:srgbClr val="3399FF"/>
    <a:srgbClr val="0066FF"/>
    <a:srgbClr val="333399"/>
    <a:srgbClr val="003399"/>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3" autoAdjust="0"/>
    <p:restoredTop sz="96208" autoAdjust="0"/>
  </p:normalViewPr>
  <p:slideViewPr>
    <p:cSldViewPr>
      <p:cViewPr>
        <p:scale>
          <a:sx n="100" d="100"/>
          <a:sy n="100" d="100"/>
        </p:scale>
        <p:origin x="605" y="18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634"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AAE025-F79B-D980-D6D8-08AA4A259FD0}"/>
              </a:ext>
            </a:extLst>
          </p:cNvPr>
          <p:cNvSpPr>
            <a:spLocks noGrp="1" noChangeArrowheads="1"/>
          </p:cNvSpPr>
          <p:nvPr>
            <p:ph type="sldNum" sz="quarter" idx="3"/>
          </p:nvPr>
        </p:nvSpPr>
        <p:spPr bwMode="auto">
          <a:xfrm>
            <a:off x="3901441" y="9018505"/>
            <a:ext cx="3413760" cy="502685"/>
          </a:xfrm>
          <a:prstGeom prst="rect">
            <a:avLst/>
          </a:prstGeom>
          <a:noFill/>
          <a:ln w="9525">
            <a:noFill/>
            <a:miter lim="800000"/>
            <a:headEnd/>
            <a:tailEnd/>
          </a:ln>
        </p:spPr>
        <p:txBody>
          <a:bodyPr vert="horz" wrap="square" lIns="102953" tIns="51478" rIns="102953" bIns="51478" numCol="1" anchor="b" anchorCtr="0" compatLnSpc="1">
            <a:prstTxWarp prst="textNoShape">
              <a:avLst/>
            </a:prstTxWarp>
          </a:bodyPr>
          <a:lstStyle>
            <a:lvl1pPr algn="r" defTabSz="972087">
              <a:defRPr sz="15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7" name="Rectangle 4">
            <a:extLst>
              <a:ext uri="{FF2B5EF4-FFF2-40B4-BE49-F238E27FC236}">
                <a16:creationId xmlns:a16="http://schemas.microsoft.com/office/drawing/2014/main" id="{96BE0F7B-497B-F23F-240C-FD382E68CDF6}"/>
              </a:ext>
            </a:extLst>
          </p:cNvPr>
          <p:cNvSpPr>
            <a:spLocks noGrp="1" noChangeArrowheads="1"/>
          </p:cNvSpPr>
          <p:nvPr>
            <p:ph type="ftr" sz="quarter" idx="2"/>
          </p:nvPr>
        </p:nvSpPr>
        <p:spPr bwMode="auto">
          <a:xfrm>
            <a:off x="0" y="8976066"/>
            <a:ext cx="3413760" cy="545124"/>
          </a:xfrm>
          <a:prstGeom prst="rect">
            <a:avLst/>
          </a:prstGeom>
          <a:noFill/>
          <a:ln w="9525">
            <a:noFill/>
            <a:miter lim="800000"/>
            <a:headEnd/>
            <a:tailEnd/>
          </a:ln>
        </p:spPr>
        <p:txBody>
          <a:bodyPr vert="horz" wrap="square" lIns="113957" tIns="56981" rIns="113957" bIns="56981" numCol="1" anchor="b" anchorCtr="0" compatLnSpc="1">
            <a:prstTxWarp prst="textNoShape">
              <a:avLst/>
            </a:prstTxWarp>
          </a:bodyPr>
          <a:lstStyle>
            <a:lvl1pPr defTabSz="1077620" eaLnBrk="1" hangingPunct="1">
              <a:defRPr sz="17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8" name="Header Placeholder 1">
            <a:extLst>
              <a:ext uri="{FF2B5EF4-FFF2-40B4-BE49-F238E27FC236}">
                <a16:creationId xmlns:a16="http://schemas.microsoft.com/office/drawing/2014/main" id="{AAB6E4B6-5EA3-5C2B-84EE-FA51B1A3E3A3}"/>
              </a:ext>
            </a:extLst>
          </p:cNvPr>
          <p:cNvSpPr>
            <a:spLocks noGrp="1"/>
          </p:cNvSpPr>
          <p:nvPr>
            <p:ph type="hdr" sz="quarter"/>
          </p:nvPr>
        </p:nvSpPr>
        <p:spPr>
          <a:xfrm>
            <a:off x="1720355" y="126426"/>
            <a:ext cx="4362172" cy="833695"/>
          </a:xfrm>
          <a:prstGeom prst="rect">
            <a:avLst/>
          </a:prstGeom>
        </p:spPr>
        <p:txBody>
          <a:bodyPr vert="horz" lIns="124995" tIns="62497" rIns="124995" bIns="62497" rtlCol="0"/>
          <a:lstStyle>
            <a:lvl1pPr algn="ctr">
              <a:defRPr sz="1800" dirty="0">
                <a:latin typeface="Calibri" panose="020F0502020204030204" pitchFamily="34" charset="0"/>
                <a:cs typeface="Calibri" panose="020F0502020204030204" pitchFamily="34" charset="0"/>
              </a:defRPr>
            </a:lvl1pPr>
          </a:lstStyle>
          <a:p>
            <a:pPr>
              <a:defRPr/>
            </a:pPr>
            <a:r>
              <a:rPr lang="en-US" sz="1700" dirty="0"/>
              <a:t>Dr. Andy Woods</a:t>
            </a:r>
          </a:p>
          <a:p>
            <a:pPr>
              <a:defRPr/>
            </a:pPr>
            <a:r>
              <a:rPr lang="en-US" sz="1700" dirty="0"/>
              <a:t>1 Thessalonians 026 – 5v14-22  </a:t>
            </a:r>
          </a:p>
          <a:p>
            <a:pPr>
              <a:defRPr/>
            </a:pPr>
            <a:r>
              <a:rPr lang="en-US" sz="1700" dirty="0"/>
              <a:t>05-14-2023</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2E49868-2573-475A-8413-D96967CA2DCE}" type="datetimeFigureOut">
              <a:rPr lang="en-US" smtClean="0"/>
              <a:t>5/13/2023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0E7F31C-C88B-4A9A-92AC-2711558A100B}" type="slidenum">
              <a:rPr lang="en-US" smtClean="0"/>
              <a:t>‹#›</a:t>
            </a:fld>
            <a:endParaRPr lang="en-US"/>
          </a:p>
        </p:txBody>
      </p:sp>
    </p:spTree>
    <p:extLst>
      <p:ext uri="{BB962C8B-B14F-4D97-AF65-F5344CB8AC3E}">
        <p14:creationId xmlns:p14="http://schemas.microsoft.com/office/powerpoint/2010/main" val="143390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E5424-D4B9-4AFD-9B49-AB165923F980}" type="slidenum">
              <a:rPr lang="en-US" altLang="en-US" smtClean="0"/>
              <a:pPr/>
              <a:t>9</a:t>
            </a:fld>
            <a:endParaRPr lang="en-US" altLang="en-US"/>
          </a:p>
        </p:txBody>
      </p:sp>
      <p:sp>
        <p:nvSpPr>
          <p:cNvPr id="5" name="Date Placeholder 4">
            <a:extLst>
              <a:ext uri="{FF2B5EF4-FFF2-40B4-BE49-F238E27FC236}">
                <a16:creationId xmlns:a16="http://schemas.microsoft.com/office/drawing/2014/main" id="{4E80FC55-0BAD-43BF-987D-0DE1CFD4C3F9}"/>
              </a:ext>
            </a:extLst>
          </p:cNvPr>
          <p:cNvSpPr>
            <a:spLocks noGrp="1"/>
          </p:cNvSpPr>
          <p:nvPr>
            <p:ph type="dt" idx="11"/>
          </p:nvPr>
        </p:nvSpPr>
        <p:spPr/>
        <p:txBody>
          <a:bodyPr/>
          <a:lstStyle/>
          <a:p>
            <a:pPr>
              <a:defRPr/>
            </a:pPr>
            <a:r>
              <a:rPr lang="en-US"/>
              <a:t>January 6, 2016</a:t>
            </a:r>
          </a:p>
        </p:txBody>
      </p:sp>
      <p:sp>
        <p:nvSpPr>
          <p:cNvPr id="6" name="Footer Placeholder 5">
            <a:extLst>
              <a:ext uri="{FF2B5EF4-FFF2-40B4-BE49-F238E27FC236}">
                <a16:creationId xmlns:a16="http://schemas.microsoft.com/office/drawing/2014/main" id="{E8144BD1-1A97-425C-AC14-6516E3D12DC0}"/>
              </a:ext>
            </a:extLst>
          </p:cNvPr>
          <p:cNvSpPr>
            <a:spLocks noGrp="1"/>
          </p:cNvSpPr>
          <p:nvPr>
            <p:ph type="ftr" sz="quarter" idx="12"/>
          </p:nvPr>
        </p:nvSpPr>
        <p:spPr/>
        <p:txBody>
          <a:bodyPr/>
          <a:lstStyle/>
          <a:p>
            <a:pPr>
              <a:defRPr/>
            </a:pPr>
            <a:r>
              <a:rPr lang="en-US"/>
              <a:t>Sugar Land Bible Church</a:t>
            </a:r>
          </a:p>
        </p:txBody>
      </p:sp>
      <p:sp>
        <p:nvSpPr>
          <p:cNvPr id="7" name="Header Placeholder 6">
            <a:extLst>
              <a:ext uri="{FF2B5EF4-FFF2-40B4-BE49-F238E27FC236}">
                <a16:creationId xmlns:a16="http://schemas.microsoft.com/office/drawing/2014/main" id="{22E3AE8F-71A5-4BA8-A4DE-8174B071DAB5}"/>
              </a:ext>
            </a:extLst>
          </p:cNvPr>
          <p:cNvSpPr>
            <a:spLocks noGrp="1"/>
          </p:cNvSpPr>
          <p:nvPr>
            <p:ph type="hdr" sz="quarter" idx="13"/>
          </p:nvPr>
        </p:nvSpPr>
        <p:spPr/>
        <p:txBody>
          <a:bodyPr/>
          <a:lstStyle/>
          <a:p>
            <a:pPr>
              <a:defRPr/>
            </a:pPr>
            <a:r>
              <a:rPr lang="en-US"/>
              <a:t>Dr. Andy Woods - Soteriolgy Session 01</a:t>
            </a:r>
          </a:p>
        </p:txBody>
      </p:sp>
    </p:spTree>
    <p:extLst>
      <p:ext uri="{BB962C8B-B14F-4D97-AF65-F5344CB8AC3E}">
        <p14:creationId xmlns:p14="http://schemas.microsoft.com/office/powerpoint/2010/main" val="5767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21</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356481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22</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9886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ABD3E3B-3F01-71A8-A32C-3CA6DA60DCA9}"/>
              </a:ext>
            </a:extLst>
          </p:cNvPr>
          <p:cNvGrpSpPr>
            <a:grpSpLocks/>
          </p:cNvGrpSpPr>
          <p:nvPr/>
        </p:nvGrpSpPr>
        <p:grpSpPr bwMode="auto">
          <a:xfrm>
            <a:off x="0" y="0"/>
            <a:ext cx="1447800" cy="6854825"/>
            <a:chOff x="0" y="0"/>
            <a:chExt cx="684" cy="4318"/>
          </a:xfrm>
        </p:grpSpPr>
        <p:sp>
          <p:nvSpPr>
            <p:cNvPr id="5" name="Rectangle 3">
              <a:extLst>
                <a:ext uri="{FF2B5EF4-FFF2-40B4-BE49-F238E27FC236}">
                  <a16:creationId xmlns:a16="http://schemas.microsoft.com/office/drawing/2014/main" id="{749A45BB-C457-F6D8-3594-71547BEBF7A7}"/>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26E55BBB-2F69-27CF-9FF4-30BDC62E9072}"/>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9C1DFFA4-FAAE-5944-9B2C-5D29AAA9CEF5}"/>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7E55F635-D077-4E6A-8913-8888E88BFFA9}"/>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83D3EEF0-45E4-8969-D77C-E16C2D955590}"/>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CE328EC4-8F89-DD2C-2FE9-E508C38C4980}"/>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8BE09188-5390-EAF6-57B9-C2415A513649}"/>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A0445F5C-0750-EFA3-4200-2D94A5E4A32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ADCEDFE4-2E1C-3D89-CC79-918FB9FF0504}"/>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790EA320-70BC-F23E-849E-AE481F1D2837}"/>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6CA6D4BF-D8C1-ED65-08AE-3121782C3DF0}"/>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F0BE34C5-0E8B-9DE7-1468-D54957223823}"/>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2BB11FB3-6139-1A10-C8B1-FAD725CBF201}"/>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0A652A6F-8369-0431-F82F-0AC3A3D4B5D1}"/>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E569F5F3-ECCB-BDA9-DE57-7AF5C2548C87}"/>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2B0FA4D3-913B-CDA0-C007-729D0A937ABA}"/>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3A7C69FB-17FA-E555-0C8B-73659917943C}"/>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376A8028-39E1-277B-C809-42111C36A81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1271234A-93C0-071C-4EDA-CFE20E258524}"/>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7F6F3685-DC1F-7EF6-9F9B-915E90745E06}"/>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56B1DB56-1812-C55A-F6BE-7C7992EA168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8B389011-A0A9-F550-CC60-41EAC850FA05}"/>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3AE53A26-1F16-A696-4D10-3F8C820DE855}"/>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0CCCF225-AEE1-3129-CDA0-10888B611BC8}"/>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A115FB83-9698-357F-9DAC-D4350112AAD7}"/>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A8D9E61C-DE7B-4FAF-ABA4-5C4AD471DD75}"/>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0A09BCA-F748-2D99-F54F-FE66FB7E615D}"/>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89CA1EF7-280A-F850-8404-94C903FA4250}"/>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E904D2B4-5FE2-880B-878C-7A7B9DEF9F82}"/>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80282C76-9D0D-6431-185D-CBB9F479A4E8}"/>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53EDA3DA-F524-3675-8B8D-DEE4CD9BD548}"/>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38946"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38947"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F991F424-C427-B59A-BE7F-5A6F2FBFAAC8}"/>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F9A501D-C645-ED4C-1F7A-AE47E4CC782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65FC91F7-0537-DC0D-0A84-3ECE3A5F461E}"/>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8DD11C9-9D93-433D-92D4-D7F971B2E0EC}" type="slidenum">
              <a:rPr lang="en-US" altLang="en-US"/>
              <a:pPr>
                <a:defRPr/>
              </a:pPr>
              <a:t>‹#›</a:t>
            </a:fld>
            <a:endParaRPr lang="en-US" altLang="en-US"/>
          </a:p>
        </p:txBody>
      </p:sp>
    </p:spTree>
    <p:extLst>
      <p:ext uri="{BB962C8B-B14F-4D97-AF65-F5344CB8AC3E}">
        <p14:creationId xmlns:p14="http://schemas.microsoft.com/office/powerpoint/2010/main" val="67876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FFE69FE-4E88-4964-81C6-3AAF7914F21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21ECABFE-E5EF-B2AA-0E9D-3C32A91AD6C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5482993-8BFD-96CF-EEB2-36A72577A554}"/>
              </a:ext>
            </a:extLst>
          </p:cNvPr>
          <p:cNvSpPr>
            <a:spLocks noGrp="1" noChangeArrowheads="1"/>
          </p:cNvSpPr>
          <p:nvPr>
            <p:ph type="sldNum" sz="quarter" idx="12"/>
          </p:nvPr>
        </p:nvSpPr>
        <p:spPr/>
        <p:txBody>
          <a:bodyPr/>
          <a:lstStyle>
            <a:lvl1pPr>
              <a:defRPr smtClean="0"/>
            </a:lvl1pPr>
          </a:lstStyle>
          <a:p>
            <a:pPr>
              <a:defRPr/>
            </a:pPr>
            <a:fld id="{B68E3B8E-5B4B-47EC-ABA3-AFB2C55B035D}" type="slidenum">
              <a:rPr lang="en-US" altLang="en-US"/>
              <a:pPr>
                <a:defRPr/>
              </a:pPr>
              <a:t>‹#›</a:t>
            </a:fld>
            <a:endParaRPr lang="en-US" altLang="en-US"/>
          </a:p>
        </p:txBody>
      </p:sp>
    </p:spTree>
    <p:extLst>
      <p:ext uri="{BB962C8B-B14F-4D97-AF65-F5344CB8AC3E}">
        <p14:creationId xmlns:p14="http://schemas.microsoft.com/office/powerpoint/2010/main" val="217543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609601"/>
            <a:ext cx="2599267"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1"/>
            <a:ext cx="7596717"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77E2276-340F-FC1C-4E82-5D64F191D5B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5E6817BE-7DE2-CE82-D8A7-9C6491C4DBD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223E12C-DEA5-5E67-97A2-CC0A0D93DD03}"/>
              </a:ext>
            </a:extLst>
          </p:cNvPr>
          <p:cNvSpPr>
            <a:spLocks noGrp="1" noChangeArrowheads="1"/>
          </p:cNvSpPr>
          <p:nvPr>
            <p:ph type="sldNum" sz="quarter" idx="12"/>
          </p:nvPr>
        </p:nvSpPr>
        <p:spPr/>
        <p:txBody>
          <a:bodyPr/>
          <a:lstStyle>
            <a:lvl1pPr>
              <a:defRPr smtClean="0"/>
            </a:lvl1pPr>
          </a:lstStyle>
          <a:p>
            <a:pPr>
              <a:defRPr/>
            </a:pPr>
            <a:fld id="{097DF588-C10E-41FF-B296-E6932DE3291F}" type="slidenum">
              <a:rPr lang="en-US" altLang="en-US"/>
              <a:pPr>
                <a:defRPr/>
              </a:pPr>
              <a:t>‹#›</a:t>
            </a:fld>
            <a:endParaRPr lang="en-US" altLang="en-US"/>
          </a:p>
        </p:txBody>
      </p:sp>
    </p:spTree>
    <p:extLst>
      <p:ext uri="{BB962C8B-B14F-4D97-AF65-F5344CB8AC3E}">
        <p14:creationId xmlns:p14="http://schemas.microsoft.com/office/powerpoint/2010/main" val="248724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129598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184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6732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4658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8162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349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382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67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5937EF32-3A73-9E49-F8D3-769DEEA4CDE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66D13BAB-CCC8-9908-0E69-4E65EF742A5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B896BD1-1021-301F-9518-E7A85D1A5FAF}"/>
              </a:ext>
            </a:extLst>
          </p:cNvPr>
          <p:cNvSpPr>
            <a:spLocks noGrp="1" noChangeArrowheads="1"/>
          </p:cNvSpPr>
          <p:nvPr>
            <p:ph type="sldNum" sz="quarter" idx="12"/>
          </p:nvPr>
        </p:nvSpPr>
        <p:spPr/>
        <p:txBody>
          <a:bodyPr/>
          <a:lstStyle>
            <a:lvl1pPr>
              <a:defRPr smtClean="0"/>
            </a:lvl1pPr>
          </a:lstStyle>
          <a:p>
            <a:pPr>
              <a:defRPr/>
            </a:pPr>
            <a:fld id="{C07200EB-991A-4FE1-91DB-C9F6DE8B1E46}" type="slidenum">
              <a:rPr lang="en-US" altLang="en-US"/>
              <a:pPr>
                <a:defRPr/>
              </a:pPr>
              <a:t>‹#›</a:t>
            </a:fld>
            <a:endParaRPr lang="en-US" altLang="en-US"/>
          </a:p>
        </p:txBody>
      </p:sp>
    </p:spTree>
    <p:extLst>
      <p:ext uri="{BB962C8B-B14F-4D97-AF65-F5344CB8AC3E}">
        <p14:creationId xmlns:p14="http://schemas.microsoft.com/office/powerpoint/2010/main" val="393667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3072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343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extLst>
      <p:ext uri="{BB962C8B-B14F-4D97-AF65-F5344CB8AC3E}">
        <p14:creationId xmlns:p14="http://schemas.microsoft.com/office/powerpoint/2010/main" val="123880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5/13/2023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992996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1324373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15473E0-5559-F804-9090-F45FB0048C80}"/>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BCA76AE-2E28-9F8A-5EE6-0B80A070F22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CEE71234-54C8-57CA-D690-3C02F8B4A3A1}"/>
              </a:ext>
            </a:extLst>
          </p:cNvPr>
          <p:cNvSpPr>
            <a:spLocks noGrp="1" noChangeArrowheads="1"/>
          </p:cNvSpPr>
          <p:nvPr>
            <p:ph type="sldNum" sz="quarter" idx="12"/>
          </p:nvPr>
        </p:nvSpPr>
        <p:spPr/>
        <p:txBody>
          <a:bodyPr/>
          <a:lstStyle>
            <a:lvl1pPr>
              <a:defRPr smtClean="0"/>
            </a:lvl1pPr>
          </a:lstStyle>
          <a:p>
            <a:pPr>
              <a:defRPr/>
            </a:pPr>
            <a:fld id="{51AF59A2-8ADD-4864-9BFD-7BF621015B14}" type="slidenum">
              <a:rPr lang="en-US" altLang="en-US"/>
              <a:pPr>
                <a:defRPr/>
              </a:pPr>
              <a:t>‹#›</a:t>
            </a:fld>
            <a:endParaRPr lang="en-US" altLang="en-US"/>
          </a:p>
        </p:txBody>
      </p:sp>
    </p:spTree>
    <p:extLst>
      <p:ext uri="{BB962C8B-B14F-4D97-AF65-F5344CB8AC3E}">
        <p14:creationId xmlns:p14="http://schemas.microsoft.com/office/powerpoint/2010/main" val="1663113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5A5938FD-2961-40A1-9240-A5FCE60BF95F}" type="datetimeFigureOut">
              <a:rPr lang="en-US"/>
              <a:pPr>
                <a:defRPr/>
              </a:pPr>
              <a:t>5/13/2023</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B3907D27-D9A1-4D6E-A656-63AB2CC20788}" type="slidenum">
              <a:rPr lang="en-US" altLang="en-US"/>
              <a:pPr>
                <a:defRPr/>
              </a:pPr>
              <a:t>‹#›</a:t>
            </a:fld>
            <a:endParaRPr lang="en-US" altLang="en-US"/>
          </a:p>
        </p:txBody>
      </p:sp>
    </p:spTree>
    <p:extLst>
      <p:ext uri="{BB962C8B-B14F-4D97-AF65-F5344CB8AC3E}">
        <p14:creationId xmlns:p14="http://schemas.microsoft.com/office/powerpoint/2010/main" val="208167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4F7235A3-BD51-1D0D-6A40-B4EE136F3D7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7EB1D6E-ACB1-9323-44A7-5F03367CA35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E5D8DE6C-B1E9-5CDC-5121-025F8CAAEF50}"/>
              </a:ext>
            </a:extLst>
          </p:cNvPr>
          <p:cNvSpPr>
            <a:spLocks noGrp="1" noChangeArrowheads="1"/>
          </p:cNvSpPr>
          <p:nvPr>
            <p:ph type="sldNum" sz="quarter" idx="12"/>
          </p:nvPr>
        </p:nvSpPr>
        <p:spPr/>
        <p:txBody>
          <a:bodyPr/>
          <a:lstStyle>
            <a:lvl1pPr>
              <a:defRPr smtClean="0"/>
            </a:lvl1pPr>
          </a:lstStyle>
          <a:p>
            <a:pPr>
              <a:defRPr/>
            </a:pPr>
            <a:fld id="{D27244FE-3536-43D2-B673-EDB4061C6948}" type="slidenum">
              <a:rPr lang="en-US" altLang="en-US"/>
              <a:pPr>
                <a:defRPr/>
              </a:pPr>
              <a:t>‹#›</a:t>
            </a:fld>
            <a:endParaRPr lang="en-US" altLang="en-US"/>
          </a:p>
        </p:txBody>
      </p:sp>
    </p:spTree>
    <p:extLst>
      <p:ext uri="{BB962C8B-B14F-4D97-AF65-F5344CB8AC3E}">
        <p14:creationId xmlns:p14="http://schemas.microsoft.com/office/powerpoint/2010/main" val="68634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2F70D892-2506-5E33-0376-D02C52F5229C}"/>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D0F157F0-DFFA-FE53-A99B-F9D245B8575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FFA34E0-AAB2-8AD3-8695-0580B6F9D2F0}"/>
              </a:ext>
            </a:extLst>
          </p:cNvPr>
          <p:cNvSpPr>
            <a:spLocks noGrp="1" noChangeArrowheads="1"/>
          </p:cNvSpPr>
          <p:nvPr>
            <p:ph type="sldNum" sz="quarter" idx="12"/>
          </p:nvPr>
        </p:nvSpPr>
        <p:spPr/>
        <p:txBody>
          <a:bodyPr/>
          <a:lstStyle>
            <a:lvl1pPr>
              <a:defRPr smtClean="0"/>
            </a:lvl1pPr>
          </a:lstStyle>
          <a:p>
            <a:pPr>
              <a:defRPr/>
            </a:pPr>
            <a:fld id="{790E2EA2-9CE6-4C73-B271-57490F731DCA}" type="slidenum">
              <a:rPr lang="en-US" altLang="en-US"/>
              <a:pPr>
                <a:defRPr/>
              </a:pPr>
              <a:t>‹#›</a:t>
            </a:fld>
            <a:endParaRPr lang="en-US" altLang="en-US"/>
          </a:p>
        </p:txBody>
      </p:sp>
    </p:spTree>
    <p:extLst>
      <p:ext uri="{BB962C8B-B14F-4D97-AF65-F5344CB8AC3E}">
        <p14:creationId xmlns:p14="http://schemas.microsoft.com/office/powerpoint/2010/main" val="22413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4A56C7CA-64A8-D8AB-8C56-7B59A47FA322}"/>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DAC97FC5-7DE4-4504-4379-D095F0A3240B}"/>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E0EA6888-75FB-407B-E137-7C0DA57838B5}"/>
              </a:ext>
            </a:extLst>
          </p:cNvPr>
          <p:cNvSpPr>
            <a:spLocks noGrp="1" noChangeArrowheads="1"/>
          </p:cNvSpPr>
          <p:nvPr>
            <p:ph type="sldNum" sz="quarter" idx="12"/>
          </p:nvPr>
        </p:nvSpPr>
        <p:spPr/>
        <p:txBody>
          <a:bodyPr/>
          <a:lstStyle>
            <a:lvl1pPr>
              <a:defRPr smtClean="0"/>
            </a:lvl1pPr>
          </a:lstStyle>
          <a:p>
            <a:pPr>
              <a:defRPr/>
            </a:pPr>
            <a:fld id="{E668F61C-35DC-4B79-9FA1-3558FF7CE09B}" type="slidenum">
              <a:rPr lang="en-US" altLang="en-US"/>
              <a:pPr>
                <a:defRPr/>
              </a:pPr>
              <a:t>‹#›</a:t>
            </a:fld>
            <a:endParaRPr lang="en-US" altLang="en-US"/>
          </a:p>
        </p:txBody>
      </p:sp>
    </p:spTree>
    <p:extLst>
      <p:ext uri="{BB962C8B-B14F-4D97-AF65-F5344CB8AC3E}">
        <p14:creationId xmlns:p14="http://schemas.microsoft.com/office/powerpoint/2010/main" val="2118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1DD59262-0348-DB43-7E7B-92C258FB255F}"/>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DC22EFCA-0ADF-73AB-718F-D6C4756242E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F69623EC-8E66-C2A1-C82E-50446D4197C9}"/>
              </a:ext>
            </a:extLst>
          </p:cNvPr>
          <p:cNvSpPr>
            <a:spLocks noGrp="1" noChangeArrowheads="1"/>
          </p:cNvSpPr>
          <p:nvPr>
            <p:ph type="sldNum" sz="quarter" idx="12"/>
          </p:nvPr>
        </p:nvSpPr>
        <p:spPr/>
        <p:txBody>
          <a:bodyPr/>
          <a:lstStyle>
            <a:lvl1pPr>
              <a:defRPr smtClean="0"/>
            </a:lvl1pPr>
          </a:lstStyle>
          <a:p>
            <a:pPr>
              <a:defRPr/>
            </a:pPr>
            <a:fld id="{9E6B5554-FA75-4E86-A13A-CDAF27C31F27}" type="slidenum">
              <a:rPr lang="en-US" altLang="en-US"/>
              <a:pPr>
                <a:defRPr/>
              </a:pPr>
              <a:t>‹#›</a:t>
            </a:fld>
            <a:endParaRPr lang="en-US" altLang="en-US"/>
          </a:p>
        </p:txBody>
      </p:sp>
    </p:spTree>
    <p:extLst>
      <p:ext uri="{BB962C8B-B14F-4D97-AF65-F5344CB8AC3E}">
        <p14:creationId xmlns:p14="http://schemas.microsoft.com/office/powerpoint/2010/main" val="94990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15473E0-5559-F804-9090-F45FB0048C80}"/>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BCA76AE-2E28-9F8A-5EE6-0B80A070F22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CEE71234-54C8-57CA-D690-3C02F8B4A3A1}"/>
              </a:ext>
            </a:extLst>
          </p:cNvPr>
          <p:cNvSpPr>
            <a:spLocks noGrp="1" noChangeArrowheads="1"/>
          </p:cNvSpPr>
          <p:nvPr>
            <p:ph type="sldNum" sz="quarter" idx="12"/>
          </p:nvPr>
        </p:nvSpPr>
        <p:spPr/>
        <p:txBody>
          <a:bodyPr/>
          <a:lstStyle>
            <a:lvl1pPr>
              <a:defRPr smtClean="0"/>
            </a:lvl1pPr>
          </a:lstStyle>
          <a:p>
            <a:pPr>
              <a:defRPr/>
            </a:pPr>
            <a:fld id="{51AF59A2-8ADD-4864-9BFD-7BF621015B14}" type="slidenum">
              <a:rPr lang="en-US" altLang="en-US"/>
              <a:pPr>
                <a:defRPr/>
              </a:pPr>
              <a:t>‹#›</a:t>
            </a:fld>
            <a:endParaRPr lang="en-US" altLang="en-US"/>
          </a:p>
        </p:txBody>
      </p:sp>
    </p:spTree>
    <p:extLst>
      <p:ext uri="{BB962C8B-B14F-4D97-AF65-F5344CB8AC3E}">
        <p14:creationId xmlns:p14="http://schemas.microsoft.com/office/powerpoint/2010/main" val="8086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67BBBC5D-39C0-E83A-5F26-88A169227C2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3F80C0-AA45-72F0-A4B7-DCADBFCA1201}"/>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D097DFC1-5EF0-A826-3C29-6B3F7C405E72}"/>
              </a:ext>
            </a:extLst>
          </p:cNvPr>
          <p:cNvSpPr>
            <a:spLocks noGrp="1" noChangeArrowheads="1"/>
          </p:cNvSpPr>
          <p:nvPr>
            <p:ph type="sldNum" sz="quarter" idx="12"/>
          </p:nvPr>
        </p:nvSpPr>
        <p:spPr/>
        <p:txBody>
          <a:bodyPr/>
          <a:lstStyle>
            <a:lvl1pPr>
              <a:defRPr smtClean="0"/>
            </a:lvl1pPr>
          </a:lstStyle>
          <a:p>
            <a:pPr>
              <a:defRPr/>
            </a:pPr>
            <a:fld id="{632669C9-D97E-449C-B1B0-CABC96403C34}" type="slidenum">
              <a:rPr lang="en-US" altLang="en-US"/>
              <a:pPr>
                <a:defRPr/>
              </a:pPr>
              <a:t>‹#›</a:t>
            </a:fld>
            <a:endParaRPr lang="en-US" altLang="en-US"/>
          </a:p>
        </p:txBody>
      </p:sp>
    </p:spTree>
    <p:extLst>
      <p:ext uri="{BB962C8B-B14F-4D97-AF65-F5344CB8AC3E}">
        <p14:creationId xmlns:p14="http://schemas.microsoft.com/office/powerpoint/2010/main" val="30837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5796B415-E482-0ABA-87A0-CF66D881747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208D26D7-8F88-895C-B231-C63EC1D0670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4FDBDD0-D3A8-D202-0F4C-75688DA285CE}"/>
              </a:ext>
            </a:extLst>
          </p:cNvPr>
          <p:cNvSpPr>
            <a:spLocks noGrp="1" noChangeArrowheads="1"/>
          </p:cNvSpPr>
          <p:nvPr>
            <p:ph type="sldNum" sz="quarter" idx="12"/>
          </p:nvPr>
        </p:nvSpPr>
        <p:spPr/>
        <p:txBody>
          <a:bodyPr/>
          <a:lstStyle>
            <a:lvl1pPr>
              <a:defRPr smtClean="0"/>
            </a:lvl1pPr>
          </a:lstStyle>
          <a:p>
            <a:pPr>
              <a:defRPr/>
            </a:pPr>
            <a:fld id="{95F2AD91-684D-4D77-AE4F-2CFFE84A6A71}" type="slidenum">
              <a:rPr lang="en-US" altLang="en-US"/>
              <a:pPr>
                <a:defRPr/>
              </a:pPr>
              <a:t>‹#›</a:t>
            </a:fld>
            <a:endParaRPr lang="en-US" altLang="en-US"/>
          </a:p>
        </p:txBody>
      </p:sp>
    </p:spTree>
    <p:extLst>
      <p:ext uri="{BB962C8B-B14F-4D97-AF65-F5344CB8AC3E}">
        <p14:creationId xmlns:p14="http://schemas.microsoft.com/office/powerpoint/2010/main" val="149991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98F0CD2-8E28-0196-2B26-040A583C6489}"/>
              </a:ext>
            </a:extLst>
          </p:cNvPr>
          <p:cNvGrpSpPr>
            <a:grpSpLocks/>
          </p:cNvGrpSpPr>
          <p:nvPr/>
        </p:nvGrpSpPr>
        <p:grpSpPr bwMode="auto">
          <a:xfrm>
            <a:off x="0" y="0"/>
            <a:ext cx="1447800" cy="6854825"/>
            <a:chOff x="0" y="0"/>
            <a:chExt cx="684" cy="4318"/>
          </a:xfrm>
        </p:grpSpPr>
        <p:sp>
          <p:nvSpPr>
            <p:cNvPr id="37891" name="Rectangle 3">
              <a:extLst>
                <a:ext uri="{FF2B5EF4-FFF2-40B4-BE49-F238E27FC236}">
                  <a16:creationId xmlns:a16="http://schemas.microsoft.com/office/drawing/2014/main" id="{BB28B39A-E552-3243-F67E-DA18870268C3}"/>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FCB39ADA-4387-5DD4-28D3-9480AB72F3D7}"/>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8B0C6602-F639-5FF2-13F4-62EAD51D1696}"/>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803D73D7-C1C9-1F9F-9156-897E51A52E20}"/>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0984B52C-C345-1619-72BA-35241F7FF4A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FC40FBFC-9328-2626-2A2A-843732ADD5EC}"/>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17E796C2-EC83-41DF-32FE-84200B6E8EE0}"/>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FC65B5C8-ADB8-A9DF-EB80-09996DBE7228}"/>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DDBAF225-8136-E87B-5E24-DCDE94C1298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5BC7E8EF-8C04-A673-7ED5-22EA9BA090D7}"/>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575602DD-0195-2369-8B20-1FD7CB5DD90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355A6B12-CEA4-7A4B-B26B-C37BD9D490E2}"/>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C5B6AD59-D9AD-A619-2310-146068F4F69F}"/>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8DF078F1-3624-65E0-F813-01653BA1FBF5}"/>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E7FFD1C5-5065-2213-A7B8-F31B102BF8B3}"/>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474C445E-6488-B759-B05E-A0A0748DF76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8FC28E01-3CA8-64CF-53B6-1D77F3C8DD8B}"/>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B2EF0E4F-38F2-2617-D353-7A8B3F4B0E7A}"/>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69CD4C2E-0864-CB18-2D98-6CE2A0B3E97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E4414374-1987-AEB8-AC5F-39138DB4EEF4}"/>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87D23D71-082D-405F-8DFB-580E202116B8}"/>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30E38449-3B1A-762A-2A09-87BD60464194}"/>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12C6C5D3-B6BA-69C8-1A1D-D1448CF1581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FFF76EB3-BCEA-B27F-CFF0-C9C8FC7236E5}"/>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2F758DF3-4D4C-0233-EF2C-D41F3FC477C9}"/>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B1A45B67-BE29-966A-BA20-798AEE868A1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B26C85B8-E762-C0D3-8900-C8552716E4B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16A85AA8-9E00-93D6-4CA4-056F304D84D3}"/>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FC4DA4F8-F364-FC0A-66C6-A42931313429}"/>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7534B785-AB1C-68C7-47CA-274FC621DEB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C6A67BE9-9829-C337-9ED4-C84175EF393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422AEB7-F477-5522-3120-A38F7B0705E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37923" name="Rectangle 35">
            <a:extLst>
              <a:ext uri="{FF2B5EF4-FFF2-40B4-BE49-F238E27FC236}">
                <a16:creationId xmlns:a16="http://schemas.microsoft.com/office/drawing/2014/main" id="{7576B130-125F-A0FC-67DD-9C3B36684BD0}"/>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37924" name="Rectangle 36">
            <a:extLst>
              <a:ext uri="{FF2B5EF4-FFF2-40B4-BE49-F238E27FC236}">
                <a16:creationId xmlns:a16="http://schemas.microsoft.com/office/drawing/2014/main" id="{AF845C94-12CA-E9B2-4CAF-C37AF5A423D9}"/>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37925" name="Rectangle 37">
            <a:extLst>
              <a:ext uri="{FF2B5EF4-FFF2-40B4-BE49-F238E27FC236}">
                <a16:creationId xmlns:a16="http://schemas.microsoft.com/office/drawing/2014/main" id="{65C1B6AF-2BB9-6F77-3A5B-ED41E3F9E63F}"/>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65A036BE-C698-4817-B8F4-7690D465CCD6}" type="slidenum">
              <a:rPr lang="en-US" altLang="en-US" smtClean="0"/>
              <a:pPr>
                <a:defRPr/>
              </a:pPr>
              <a:t>‹#›</a:t>
            </a:fld>
            <a:endParaRPr lang="en-US" altLang="en-US" dirty="0"/>
          </a:p>
        </p:txBody>
      </p:sp>
      <p:sp>
        <p:nvSpPr>
          <p:cNvPr id="37926" name="Rectangle 38">
            <a:extLst>
              <a:ext uri="{FF2B5EF4-FFF2-40B4-BE49-F238E27FC236}">
                <a16:creationId xmlns:a16="http://schemas.microsoft.com/office/drawing/2014/main" id="{26638F89-1808-5990-DF77-B55C8ED61663}"/>
              </a:ext>
            </a:extLst>
          </p:cNvPr>
          <p:cNvSpPr>
            <a:spLocks noGrp="1" noChangeArrowheads="1"/>
          </p:cNvSpPr>
          <p:nvPr>
            <p:ph type="body" idx="1"/>
          </p:nvPr>
        </p:nvSpPr>
        <p:spPr bwMode="auto">
          <a:xfrm>
            <a:off x="1560513"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5443242"/>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1" r:id="rId12"/>
    <p:sldLayoutId id="2147483762" r:id="rId13"/>
    <p:sldLayoutId id="2147483763"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3.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pic>
        <p:nvPicPr>
          <p:cNvPr id="4" name="Picture 3" descr="A picture containing text, nature, cloud&#10;&#10;Description automatically generated">
            <a:extLst>
              <a:ext uri="{FF2B5EF4-FFF2-40B4-BE49-F238E27FC236}">
                <a16:creationId xmlns:a16="http://schemas.microsoft.com/office/drawing/2014/main" id="{8CF67377-A97C-A301-B0CE-6C20FB982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457200"/>
            <a:ext cx="8128000" cy="4572000"/>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dirty="0"/>
              <a:t>Three positive commands (5:16-18)</a:t>
            </a:r>
          </a:p>
          <a:p>
            <a:pPr marL="457200" indent="-457200" eaLnBrk="1" hangingPunct="1">
              <a:spcBef>
                <a:spcPts val="0"/>
              </a:spcBef>
              <a:spcAft>
                <a:spcPts val="2400"/>
              </a:spcAft>
              <a:defRPr/>
            </a:pPr>
            <a:r>
              <a:rPr lang="en-US" dirty="0"/>
              <a:t>Three negative commands (5:19-22)</a:t>
            </a:r>
          </a:p>
          <a:p>
            <a:pPr marL="457200" indent="-457200" eaLnBrk="1" hangingPunct="1">
              <a:spcBef>
                <a:spcPts val="0"/>
              </a:spcBef>
              <a:spcAft>
                <a:spcPts val="2400"/>
              </a:spcAft>
              <a:defRPr/>
            </a:pPr>
            <a:r>
              <a:rPr lang="en-US" dirty="0"/>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b="1" u="sng" dirty="0">
                <a:solidFill>
                  <a:srgbClr val="FFFFCC"/>
                </a:solidFill>
              </a:rPr>
              <a:t>Three positive commands (5:16-18)</a:t>
            </a:r>
          </a:p>
          <a:p>
            <a:pPr marL="457200" indent="-457200" eaLnBrk="1" hangingPunct="1">
              <a:spcBef>
                <a:spcPts val="0"/>
              </a:spcBef>
              <a:spcAft>
                <a:spcPts val="2400"/>
              </a:spcAft>
              <a:defRPr/>
            </a:pPr>
            <a:r>
              <a:rPr lang="en-US" dirty="0"/>
              <a:t>Three negative commands (5:19-22)</a:t>
            </a:r>
          </a:p>
          <a:p>
            <a:pPr marL="457200" indent="-457200" eaLnBrk="1" hangingPunct="1">
              <a:spcBef>
                <a:spcPts val="0"/>
              </a:spcBef>
              <a:spcAft>
                <a:spcPts val="2400"/>
              </a:spcAft>
              <a:defRPr/>
            </a:pPr>
            <a:r>
              <a:rPr lang="en-US" dirty="0"/>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476683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Positive Commands (5:16-18)</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514350" indent="-514350" eaLnBrk="1" hangingPunct="1">
              <a:spcBef>
                <a:spcPts val="0"/>
              </a:spcBef>
              <a:spcAft>
                <a:spcPts val="2400"/>
              </a:spcAft>
              <a:buSzPct val="100000"/>
              <a:buFont typeface="+mj-lt"/>
              <a:buAutoNum type="arabicPeriod"/>
              <a:defRPr/>
            </a:pPr>
            <a:r>
              <a:rPr lang="en-US" dirty="0"/>
              <a:t>Rejoice always (5:16)</a:t>
            </a:r>
          </a:p>
          <a:p>
            <a:pPr marL="514350" indent="-514350" eaLnBrk="1" hangingPunct="1">
              <a:spcBef>
                <a:spcPts val="0"/>
              </a:spcBef>
              <a:spcAft>
                <a:spcPts val="2400"/>
              </a:spcAft>
              <a:buSzPct val="100000"/>
              <a:buFont typeface="+mj-lt"/>
              <a:buAutoNum type="arabicPeriod"/>
              <a:defRPr/>
            </a:pPr>
            <a:r>
              <a:rPr lang="en-US" dirty="0"/>
              <a:t>Pray without ceasing (5:17)</a:t>
            </a:r>
          </a:p>
          <a:p>
            <a:pPr marL="514350" indent="-514350" eaLnBrk="1" hangingPunct="1">
              <a:spcBef>
                <a:spcPts val="0"/>
              </a:spcBef>
              <a:spcAft>
                <a:spcPts val="2400"/>
              </a:spcAft>
              <a:buSzPct val="100000"/>
              <a:buFont typeface="+mj-lt"/>
              <a:buAutoNum type="arabicPeriod"/>
              <a:defRPr/>
            </a:pPr>
            <a:r>
              <a:rPr lang="en-US" dirty="0"/>
              <a:t>Give thanks in all things (5:18)</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08558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Positive Commands (5:16-18)</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rPr>
              <a:t>Rejoice always (5:16)</a:t>
            </a:r>
          </a:p>
          <a:p>
            <a:pPr marL="514350" indent="-514350" eaLnBrk="1" hangingPunct="1">
              <a:spcBef>
                <a:spcPts val="0"/>
              </a:spcBef>
              <a:spcAft>
                <a:spcPts val="2400"/>
              </a:spcAft>
              <a:buSzPct val="100000"/>
              <a:buFont typeface="+mj-lt"/>
              <a:buAutoNum type="arabicPeriod"/>
              <a:defRPr/>
            </a:pPr>
            <a:r>
              <a:rPr lang="en-US" dirty="0"/>
              <a:t>Pray without ceasing (5:17)</a:t>
            </a:r>
          </a:p>
          <a:p>
            <a:pPr marL="514350" indent="-514350" eaLnBrk="1" hangingPunct="1">
              <a:spcBef>
                <a:spcPts val="0"/>
              </a:spcBef>
              <a:spcAft>
                <a:spcPts val="2400"/>
              </a:spcAft>
              <a:buSzPct val="100000"/>
              <a:buFont typeface="+mj-lt"/>
              <a:buAutoNum type="arabicPeriod"/>
              <a:defRPr/>
            </a:pPr>
            <a:r>
              <a:rPr lang="en-US" dirty="0"/>
              <a:t>Give thanks in all things (5:18)</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63240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Positive Commands (5:16-18)</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514350" indent="-514350" eaLnBrk="1" hangingPunct="1">
              <a:spcBef>
                <a:spcPts val="0"/>
              </a:spcBef>
              <a:spcAft>
                <a:spcPts val="2400"/>
              </a:spcAft>
              <a:buSzPct val="100000"/>
              <a:buFont typeface="+mj-lt"/>
              <a:buAutoNum type="arabicPeriod"/>
              <a:defRPr/>
            </a:pPr>
            <a:r>
              <a:rPr lang="en-US" dirty="0"/>
              <a:t>Rejoice always (5:16)</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Pray without ceasing (5:17)</a:t>
            </a:r>
          </a:p>
          <a:p>
            <a:pPr marL="514350" indent="-514350" eaLnBrk="1" hangingPunct="1">
              <a:spcBef>
                <a:spcPts val="0"/>
              </a:spcBef>
              <a:spcAft>
                <a:spcPts val="2400"/>
              </a:spcAft>
              <a:buSzPct val="100000"/>
              <a:buFont typeface="+mj-lt"/>
              <a:buAutoNum type="arabicPeriod"/>
              <a:defRPr/>
            </a:pPr>
            <a:r>
              <a:rPr lang="en-US" dirty="0"/>
              <a:t>Give thanks in all things (5:18)</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07208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Positive Commands (5:16-18)</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514350" indent="-514350" eaLnBrk="1" hangingPunct="1">
              <a:spcBef>
                <a:spcPts val="0"/>
              </a:spcBef>
              <a:spcAft>
                <a:spcPts val="2400"/>
              </a:spcAft>
              <a:buSzPct val="100000"/>
              <a:buFont typeface="+mj-lt"/>
              <a:buAutoNum type="arabicPeriod"/>
              <a:defRPr/>
            </a:pPr>
            <a:r>
              <a:rPr lang="en-US" dirty="0"/>
              <a:t>Rejoice always (5:16)</a:t>
            </a:r>
          </a:p>
          <a:p>
            <a:pPr marL="514350" indent="-514350" eaLnBrk="1" hangingPunct="1">
              <a:spcBef>
                <a:spcPts val="0"/>
              </a:spcBef>
              <a:spcAft>
                <a:spcPts val="2400"/>
              </a:spcAft>
              <a:buSzPct val="100000"/>
              <a:buFont typeface="+mj-lt"/>
              <a:buAutoNum type="arabicPeriod"/>
              <a:defRPr/>
            </a:pPr>
            <a:r>
              <a:rPr lang="en-US" dirty="0"/>
              <a:t>Pray without ceasing (5:17)</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Give thanks in all things (5:18)</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449639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dirty="0"/>
              <a:t>Three positive commands (5:16-18)</a:t>
            </a:r>
          </a:p>
          <a:p>
            <a:pPr marL="457200" indent="-457200" eaLnBrk="1" hangingPunct="1">
              <a:spcBef>
                <a:spcPts val="0"/>
              </a:spcBef>
              <a:spcAft>
                <a:spcPts val="2400"/>
              </a:spcAft>
              <a:defRPr/>
            </a:pPr>
            <a:r>
              <a:rPr lang="en-US" b="1" u="sng" dirty="0">
                <a:solidFill>
                  <a:srgbClr val="FFFFCC"/>
                </a:solidFill>
              </a:rPr>
              <a:t>Three negative commands (5:19-22)</a:t>
            </a:r>
          </a:p>
          <a:p>
            <a:pPr marL="457200" indent="-457200" eaLnBrk="1" hangingPunct="1">
              <a:spcBef>
                <a:spcPts val="0"/>
              </a:spcBef>
              <a:spcAft>
                <a:spcPts val="2400"/>
              </a:spcAft>
              <a:defRPr/>
            </a:pPr>
            <a:r>
              <a:rPr lang="en-US" dirty="0"/>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824922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Negative Commands (5:19-22)</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1914129" y="1946275"/>
            <a:ext cx="8363743" cy="2397125"/>
          </a:xfrm>
        </p:spPr>
        <p:txBody>
          <a:bodyPr/>
          <a:lstStyle/>
          <a:p>
            <a:pPr marL="514350" indent="-514350" eaLnBrk="1" hangingPunct="1">
              <a:spcBef>
                <a:spcPts val="0"/>
              </a:spcBef>
              <a:spcAft>
                <a:spcPts val="2400"/>
              </a:spcAft>
              <a:buSzPct val="100000"/>
              <a:buFont typeface="+mj-lt"/>
              <a:buAutoNum type="arabicPeriod"/>
              <a:defRPr/>
            </a:pPr>
            <a:r>
              <a:rPr lang="en-US" dirty="0"/>
              <a:t>Do not quench the Spirit (5:19)</a:t>
            </a:r>
          </a:p>
          <a:p>
            <a:pPr marL="514350" indent="-514350" eaLnBrk="1" hangingPunct="1">
              <a:spcBef>
                <a:spcPts val="0"/>
              </a:spcBef>
              <a:spcAft>
                <a:spcPts val="2400"/>
              </a:spcAft>
              <a:buSzPct val="100000"/>
              <a:buFont typeface="+mj-lt"/>
              <a:buAutoNum type="arabicPeriod"/>
              <a:defRPr/>
            </a:pPr>
            <a:r>
              <a:rPr lang="en-US" dirty="0"/>
              <a:t>Do not despise prophetic utterances (5:20-21)</a:t>
            </a:r>
          </a:p>
          <a:p>
            <a:pPr marL="514350" indent="-514350" eaLnBrk="1" hangingPunct="1">
              <a:spcBef>
                <a:spcPts val="0"/>
              </a:spcBef>
              <a:spcAft>
                <a:spcPts val="2400"/>
              </a:spcAft>
              <a:buSzPct val="100000"/>
              <a:buFont typeface="+mj-lt"/>
              <a:buAutoNum type="arabicPeriod"/>
              <a:defRPr/>
            </a:pPr>
            <a:r>
              <a:rPr lang="en-US" dirty="0"/>
              <a:t>Abstain from evil (5:22)</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727297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Negative Commands (5:19-22)</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1914129" y="1946275"/>
            <a:ext cx="8363743" cy="2397125"/>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rPr>
              <a:t>Do not quench the Spirit (5:19)</a:t>
            </a:r>
          </a:p>
          <a:p>
            <a:pPr marL="514350" indent="-514350" eaLnBrk="1" hangingPunct="1">
              <a:spcBef>
                <a:spcPts val="0"/>
              </a:spcBef>
              <a:spcAft>
                <a:spcPts val="2400"/>
              </a:spcAft>
              <a:buSzPct val="100000"/>
              <a:buFont typeface="+mj-lt"/>
              <a:buAutoNum type="arabicPeriod"/>
              <a:defRPr/>
            </a:pPr>
            <a:r>
              <a:rPr lang="en-US" dirty="0"/>
              <a:t>Do not despise prophetic utterances (5:20-21)</a:t>
            </a:r>
          </a:p>
          <a:p>
            <a:pPr marL="514350" indent="-514350" eaLnBrk="1" hangingPunct="1">
              <a:spcBef>
                <a:spcPts val="0"/>
              </a:spcBef>
              <a:spcAft>
                <a:spcPts val="2400"/>
              </a:spcAft>
              <a:buSzPct val="100000"/>
              <a:buFont typeface="+mj-lt"/>
              <a:buAutoNum type="arabicPeriod"/>
              <a:defRPr/>
            </a:pPr>
            <a:r>
              <a:rPr lang="en-US" dirty="0"/>
              <a:t>Abstain from evil (5:22)</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234095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25ECFB-7480-4E0A-8FA2-35CFC311E2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Matthew 12:24</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when the Pharisees heard </a:t>
            </a:r>
            <a:r>
              <a:rPr lang="en-US" sz="3600" i="1" dirty="0">
                <a:effectLst>
                  <a:outerShdw blurRad="38100" dist="38100" dir="2700000" algn="tl">
                    <a:srgbClr val="000000">
                      <a:alpha val="43137"/>
                    </a:srgbClr>
                  </a:outerShdw>
                </a:effectLst>
                <a:latin typeface="Calibri" panose="020F0502020204030204" pitchFamily="34" charset="0"/>
              </a:rPr>
              <a:t>this</a:t>
            </a:r>
            <a:r>
              <a:rPr lang="en-US" sz="3600" dirty="0">
                <a:effectLst>
                  <a:outerShdw blurRad="38100" dist="38100" dir="2700000" algn="tl">
                    <a:srgbClr val="000000">
                      <a:alpha val="43137"/>
                    </a:srgbClr>
                  </a:outerShdw>
                </a:effectLst>
                <a:latin typeface="Calibri" panose="020F0502020204030204" pitchFamily="34" charset="0"/>
              </a:rPr>
              <a:t>, they said, ‘This man casts out demons only by </a:t>
            </a:r>
            <a:r>
              <a:rPr lang="en-US" sz="3600" dirty="0" err="1">
                <a:effectLst>
                  <a:outerShdw blurRad="38100" dist="38100" dir="2700000" algn="tl">
                    <a:srgbClr val="000000">
                      <a:alpha val="43137"/>
                    </a:srgbClr>
                  </a:outerShdw>
                </a:effectLst>
                <a:latin typeface="Calibri" panose="020F0502020204030204" pitchFamily="34" charset="0"/>
              </a:rPr>
              <a:t>Beelzebul</a:t>
            </a:r>
            <a:r>
              <a:rPr lang="en-US" sz="3600" dirty="0">
                <a:effectLst>
                  <a:outerShdw blurRad="38100" dist="38100" dir="2700000" algn="tl">
                    <a:srgbClr val="000000">
                      <a:alpha val="43137"/>
                    </a:srgbClr>
                  </a:outerShdw>
                </a:effectLst>
                <a:latin typeface="Calibri" panose="020F0502020204030204" pitchFamily="34" charset="0"/>
              </a:rPr>
              <a:t> the ruler of the demons.’”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9120" y="2362200"/>
            <a:ext cx="3413760" cy="2560320"/>
          </a:xfrm>
          <a:prstGeom prst="ellipse">
            <a:avLst/>
          </a:prstGeom>
          <a:ln>
            <a:noFill/>
          </a:ln>
          <a:effectLst>
            <a:softEdge rad="112500"/>
          </a:effectLst>
        </p:spPr>
      </p:pic>
    </p:spTree>
    <p:extLst>
      <p:ext uri="{BB962C8B-B14F-4D97-AF65-F5344CB8AC3E}">
        <p14:creationId xmlns:p14="http://schemas.microsoft.com/office/powerpoint/2010/main" val="952933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65E2C15E-7BA6-5307-FDAD-A3935DACD47A}"/>
              </a:ext>
            </a:extLst>
          </p:cNvPr>
          <p:cNvGraphicFramePr>
            <a:graphicFrameLocks noGrp="1"/>
          </p:cNvGraphicFramePr>
          <p:nvPr/>
        </p:nvGraphicFramePr>
        <p:xfrm>
          <a:off x="685800" y="1600200"/>
          <a:ext cx="7239000" cy="3566160"/>
        </p:xfrm>
        <a:graphic>
          <a:graphicData uri="http://schemas.openxmlformats.org/drawingml/2006/table">
            <a:tbl>
              <a:tblPr firstRow="1" bandRow="1">
                <a:tableStyleId>{E8B1032C-EA38-4F05-BA0D-38AFFFC7BED3}</a:tableStyleId>
              </a:tblPr>
              <a:tblGrid>
                <a:gridCol w="3619500">
                  <a:extLst>
                    <a:ext uri="{9D8B030D-6E8A-4147-A177-3AD203B41FA5}">
                      <a16:colId xmlns:a16="http://schemas.microsoft.com/office/drawing/2014/main" val="2471753490"/>
                    </a:ext>
                  </a:extLst>
                </a:gridCol>
                <a:gridCol w="3619500">
                  <a:extLst>
                    <a:ext uri="{9D8B030D-6E8A-4147-A177-3AD203B41FA5}">
                      <a16:colId xmlns:a16="http://schemas.microsoft.com/office/drawing/2014/main" val="4163398497"/>
                    </a:ext>
                  </a:extLst>
                </a:gridCol>
              </a:tblGrid>
              <a:tr h="11887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1 THESSALONIANS 1-3</a:t>
                      </a:r>
                      <a:endParaRPr kumimoji="0" lang="en-US" sz="2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1 THESSALONIANS 4-5</a:t>
                      </a:r>
                      <a:endParaRPr kumimoji="0" lang="en-US" sz="2800" b="1" i="0"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75045717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Personal Experience</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Practical Exhortation</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284413506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Looking Back</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Looking Forward</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1311439648"/>
                  </a:ext>
                </a:extLst>
              </a:tr>
            </a:tbl>
          </a:graphicData>
        </a:graphic>
      </p:graphicFrame>
      <p:pic>
        <p:nvPicPr>
          <p:cNvPr id="2" name="Picture 1">
            <a:extLst>
              <a:ext uri="{FF2B5EF4-FFF2-40B4-BE49-F238E27FC236}">
                <a16:creationId xmlns:a16="http://schemas.microsoft.com/office/drawing/2014/main" id="{3607D159-1E0C-F52A-9C5C-FF8A688F1725}"/>
              </a:ext>
            </a:extLst>
          </p:cNvPr>
          <p:cNvPicPr>
            <a:picLocks noChangeAspect="1"/>
          </p:cNvPicPr>
          <p:nvPr/>
        </p:nvPicPr>
        <p:blipFill>
          <a:blip r:embed="rId2"/>
          <a:stretch>
            <a:fillRect/>
          </a:stretch>
        </p:blipFill>
        <p:spPr>
          <a:xfrm>
            <a:off x="867006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49C4EA9C-41DB-479A-E80E-9719B2B8D8FF}"/>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Tree>
    <p:extLst>
      <p:ext uri="{BB962C8B-B14F-4D97-AF65-F5344CB8AC3E}">
        <p14:creationId xmlns:p14="http://schemas.microsoft.com/office/powerpoint/2010/main" val="2042616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246357"/>
            <a:ext cx="8229600" cy="731520"/>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Matthew Outline</a:t>
            </a:r>
          </a:p>
        </p:txBody>
      </p:sp>
      <p:sp>
        <p:nvSpPr>
          <p:cNvPr id="26627" name="Rectangle 3"/>
          <p:cNvSpPr>
            <a:spLocks noGrp="1" noChangeArrowheads="1"/>
          </p:cNvSpPr>
          <p:nvPr>
            <p:ph type="body" idx="1"/>
          </p:nvPr>
        </p:nvSpPr>
        <p:spPr>
          <a:xfrm>
            <a:off x="1688969" y="1066800"/>
            <a:ext cx="8814062" cy="5468643"/>
          </a:xfrm>
        </p:spPr>
        <p:txBody>
          <a:bodyPr/>
          <a:lstStyle/>
          <a:p>
            <a:pPr marL="0" indent="0">
              <a:buNone/>
              <a:defRPr/>
            </a:pPr>
            <a:r>
              <a:rPr lang="en-US" dirty="0">
                <a:effectLst>
                  <a:outerShdw blurRad="38100" dist="38100" dir="2700000" algn="tl">
                    <a:srgbClr val="000000">
                      <a:alpha val="43137"/>
                    </a:srgbClr>
                  </a:outerShdw>
                </a:effectLst>
              </a:rPr>
              <a:t>Pedigree of the king (1</a:t>
            </a:r>
            <a:r>
              <a:rPr lang="en-US" dirty="0">
                <a:effectLst>
                  <a:outerShdw blurRad="38100" dist="38100" dir="2700000" algn="tl">
                    <a:srgbClr val="000000">
                      <a:alpha val="43137"/>
                    </a:srgbClr>
                  </a:outerShdw>
                </a:effectLst>
                <a:cs typeface="Calibri" panose="020F0502020204030204" pitchFamily="34" charset="0"/>
              </a:rPr>
              <a:t>–2)</a:t>
            </a:r>
            <a:endParaRPr lang="en-US"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Preparation of the king (3</a:t>
            </a:r>
            <a:r>
              <a:rPr lang="en-US" dirty="0">
                <a:effectLst>
                  <a:outerShdw blurRad="38100" dist="38100" dir="2700000" algn="tl">
                    <a:srgbClr val="000000">
                      <a:alpha val="43137"/>
                    </a:srgbClr>
                  </a:outerShdw>
                </a:effectLst>
                <a:cs typeface="Calibri" panose="020F0502020204030204" pitchFamily="34" charset="0"/>
              </a:rPr>
              <a:t>–4)</a:t>
            </a:r>
            <a:endParaRPr lang="en-US" dirty="0">
              <a:effectLst>
                <a:outerShdw blurRad="38100" dist="38100" dir="2700000" algn="tl">
                  <a:srgbClr val="000000">
                    <a:alpha val="43137"/>
                  </a:srgbClr>
                </a:outerShdw>
              </a:effectLst>
            </a:endParaRPr>
          </a:p>
          <a:p>
            <a:pPr lvl="2" eaLnBrk="1" hangingPunct="1">
              <a:lnSpc>
                <a:spcPct val="90000"/>
              </a:lnSpc>
              <a:defRPr/>
            </a:pPr>
            <a:r>
              <a:rPr lang="en-US" sz="2800" dirty="0">
                <a:effectLst>
                  <a:outerShdw blurRad="38100" dist="38100" dir="2700000" algn="tl">
                    <a:srgbClr val="000000">
                      <a:alpha val="43137"/>
                    </a:srgbClr>
                  </a:outerShdw>
                </a:effectLst>
              </a:rPr>
              <a:t>Pedagogy of the king (5</a:t>
            </a:r>
            <a:r>
              <a:rPr lang="en-US" sz="2800" dirty="0">
                <a:effectLst>
                  <a:outerShdw blurRad="38100" dist="38100" dir="2700000" algn="tl">
                    <a:srgbClr val="000000">
                      <a:alpha val="43137"/>
                    </a:srgbClr>
                  </a:outerShdw>
                </a:effectLst>
                <a:cs typeface="Calibri" panose="020F0502020204030204" pitchFamily="34" charset="0"/>
              </a:rPr>
              <a:t>–7)</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Power of the king (8</a:t>
            </a:r>
            <a:r>
              <a:rPr lang="en-US" sz="2800" dirty="0">
                <a:effectLst>
                  <a:outerShdw blurRad="38100" dist="38100" dir="2700000" algn="tl">
                    <a:srgbClr val="000000">
                      <a:alpha val="43137"/>
                    </a:srgbClr>
                  </a:outerShdw>
                </a:effectLst>
                <a:cs typeface="Calibri" panose="020F0502020204030204" pitchFamily="34" charset="0"/>
              </a:rPr>
              <a:t>–9)</a:t>
            </a:r>
          </a:p>
          <a:p>
            <a:pPr lvl="4" eaLnBrk="1" hangingPunct="1">
              <a:lnSpc>
                <a:spcPct val="90000"/>
              </a:lnSpc>
              <a:defRPr/>
            </a:pPr>
            <a:r>
              <a:rPr lang="en-US" sz="2800" dirty="0">
                <a:effectLst>
                  <a:outerShdw blurRad="38100" dist="38100" dir="2700000" algn="tl">
                    <a:srgbClr val="000000">
                      <a:alpha val="43137"/>
                    </a:srgbClr>
                  </a:outerShdw>
                </a:effectLst>
                <a:cs typeface="Calibri" panose="020F0502020204030204" pitchFamily="34" charset="0"/>
              </a:rPr>
              <a:t>Program of the king (10)</a:t>
            </a:r>
            <a:endParaRPr lang="en-US" sz="2800" dirty="0">
              <a:effectLst>
                <a:outerShdw blurRad="38100" dist="38100" dir="2700000" algn="tl">
                  <a:srgbClr val="000000">
                    <a:alpha val="43137"/>
                  </a:srgbClr>
                </a:outerShdw>
              </a:effectLst>
            </a:endParaRPr>
          </a:p>
          <a:p>
            <a:pPr lvl="5">
              <a:lnSpc>
                <a:spcPct val="90000"/>
              </a:lnSpc>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Progressive rejection of the king (11–12)</a:t>
            </a:r>
          </a:p>
          <a:p>
            <a:pPr lvl="4" eaLnBrk="1" hangingPunct="1">
              <a:lnSpc>
                <a:spcPct val="90000"/>
              </a:lnSpc>
              <a:defRPr/>
            </a:pPr>
            <a:r>
              <a:rPr lang="en-US" sz="2800" dirty="0">
                <a:effectLst>
                  <a:outerShdw blurRad="38100" dist="38100" dir="2700000" algn="tl">
                    <a:srgbClr val="000000">
                      <a:alpha val="43137"/>
                    </a:srgbClr>
                  </a:outerShdw>
                </a:effectLst>
              </a:rPr>
              <a:t>Preparation of the king’s disciples (13</a:t>
            </a:r>
            <a:r>
              <a:rPr lang="en-US" sz="2800" dirty="0">
                <a:effectLst>
                  <a:outerShdw blurRad="38100" dist="38100" dir="2700000" algn="tl">
                    <a:srgbClr val="000000">
                      <a:alpha val="43137"/>
                    </a:srgbClr>
                  </a:outerShdw>
                </a:effectLst>
                <a:cs typeface="Calibri" panose="020F0502020204030204" pitchFamily="34" charset="0"/>
              </a:rPr>
              <a:t>–20)</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Presentation &amp; rejection of the king (21</a:t>
            </a:r>
            <a:r>
              <a:rPr lang="en-US" sz="2800" dirty="0">
                <a:effectLst>
                  <a:outerShdw blurRad="38100" dist="38100" dir="2700000" algn="tl">
                    <a:srgbClr val="000000">
                      <a:alpha val="43137"/>
                    </a:srgbClr>
                  </a:outerShdw>
                </a:effectLst>
                <a:cs typeface="Calibri" panose="020F0502020204030204" pitchFamily="34" charset="0"/>
              </a:rPr>
              <a:t>–23)</a:t>
            </a:r>
            <a:r>
              <a:rPr lang="en-US" sz="2800" dirty="0">
                <a:effectLst>
                  <a:outerShdw blurRad="38100" dist="38100" dir="2700000" algn="tl">
                    <a:srgbClr val="000000">
                      <a:alpha val="43137"/>
                    </a:srgbClr>
                  </a:outerShdw>
                </a:effectLst>
              </a:rPr>
              <a:t> </a:t>
            </a:r>
          </a:p>
          <a:p>
            <a:pPr lvl="2" eaLnBrk="1" hangingPunct="1">
              <a:lnSpc>
                <a:spcPct val="90000"/>
              </a:lnSpc>
              <a:defRPr/>
            </a:pPr>
            <a:r>
              <a:rPr lang="en-US" sz="2800" dirty="0">
                <a:effectLst>
                  <a:outerShdw blurRad="38100" dist="38100" dir="2700000" algn="tl">
                    <a:srgbClr val="000000">
                      <a:alpha val="43137"/>
                    </a:srgbClr>
                  </a:outerShdw>
                </a:effectLst>
              </a:rPr>
              <a:t>Prophecies of the king (24</a:t>
            </a:r>
            <a:r>
              <a:rPr lang="en-US" sz="2800" dirty="0">
                <a:effectLst>
                  <a:outerShdw blurRad="38100" dist="38100" dir="2700000" algn="tl">
                    <a:srgbClr val="000000">
                      <a:alpha val="43137"/>
                    </a:srgbClr>
                  </a:outerShdw>
                </a:effectLst>
                <a:cs typeface="Calibri" panose="020F0502020204030204" pitchFamily="34" charset="0"/>
              </a:rPr>
              <a:t>–25)</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Passion of the king (26</a:t>
            </a:r>
            <a:r>
              <a:rPr lang="en-US" dirty="0">
                <a:effectLst>
                  <a:outerShdw blurRad="38100" dist="38100" dir="2700000" algn="tl">
                    <a:srgbClr val="000000">
                      <a:alpha val="43137"/>
                    </a:srgbClr>
                  </a:outerShdw>
                </a:effectLst>
                <a:cs typeface="Calibri" panose="020F0502020204030204" pitchFamily="34" charset="0"/>
              </a:rPr>
              <a:t>–27)</a:t>
            </a:r>
            <a:endParaRPr lang="en-US" dirty="0">
              <a:effectLst>
                <a:outerShdw blurRad="38100" dist="38100" dir="2700000" algn="tl">
                  <a:srgbClr val="000000">
                    <a:alpha val="43137"/>
                  </a:srgbClr>
                </a:outerShdw>
              </a:effectLst>
            </a:endParaRPr>
          </a:p>
          <a:p>
            <a:pPr marL="0" indent="0">
              <a:buNone/>
              <a:defRPr/>
            </a:pPr>
            <a:r>
              <a:rPr lang="en-US" dirty="0">
                <a:effectLst>
                  <a:outerShdw blurRad="38100" dist="38100" dir="2700000" algn="tl">
                    <a:srgbClr val="000000">
                      <a:alpha val="43137"/>
                    </a:srgbClr>
                  </a:outerShdw>
                </a:effectLst>
              </a:rPr>
              <a:t>Proof of the king (</a:t>
            </a:r>
            <a:r>
              <a:rPr lang="en-US" dirty="0">
                <a:effectLst>
                  <a:outerShdw blurRad="38100" dist="38100" dir="2700000" algn="tl">
                    <a:srgbClr val="000000">
                      <a:alpha val="43137"/>
                    </a:srgbClr>
                  </a:outerShdw>
                </a:effectLst>
                <a:cs typeface="Calibri" panose="020F0502020204030204" pitchFamily="34" charset="0"/>
              </a:rPr>
              <a:t>28)</a:t>
            </a:r>
          </a:p>
        </p:txBody>
      </p:sp>
    </p:spTree>
    <p:extLst>
      <p:ext uri="{BB962C8B-B14F-4D97-AF65-F5344CB8AC3E}">
        <p14:creationId xmlns:p14="http://schemas.microsoft.com/office/powerpoint/2010/main" val="1554988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93D1A5-A58B-9533-6989-703071F6984B}"/>
              </a:ext>
            </a:extLst>
          </p:cNvPr>
          <p:cNvPicPr>
            <a:picLocks noChangeAspect="1"/>
          </p:cNvPicPr>
          <p:nvPr/>
        </p:nvPicPr>
        <p:blipFill>
          <a:blip r:embed="rId3"/>
          <a:stretch>
            <a:fillRect/>
          </a:stretch>
        </p:blipFill>
        <p:spPr>
          <a:xfrm>
            <a:off x="0" y="0"/>
            <a:ext cx="12192000" cy="6857999"/>
          </a:xfrm>
          <a:prstGeom prst="rect">
            <a:avLst/>
          </a:prstGeom>
        </p:spPr>
      </p:pic>
      <p:sp>
        <p:nvSpPr>
          <p:cNvPr id="13" name="Rectangle 3"/>
          <p:cNvSpPr txBox="1">
            <a:spLocks/>
          </p:cNvSpPr>
          <p:nvPr/>
        </p:nvSpPr>
        <p:spPr bwMode="auto">
          <a:xfrm>
            <a:off x="609600" y="0"/>
            <a:ext cx="10972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4000" dirty="0">
                <a:solidFill>
                  <a:srgbClr val="00FFFF"/>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1 Corinthians 3:1-3 (NKJV)</a:t>
            </a:r>
          </a:p>
          <a:p>
            <a:pPr marL="0" indent="0" algn="just">
              <a:spcBef>
                <a:spcPts val="0"/>
              </a:spcBef>
              <a:buNone/>
            </a:pPr>
            <a:r>
              <a:rPr lang="en-US" sz="3600" baseline="30000" dirty="0">
                <a:latin typeface="Calibri" panose="020F0502020204030204" pitchFamily="34" charset="0"/>
                <a:cs typeface="Calibri" panose="020F0502020204030204" pitchFamily="34" charset="0"/>
              </a:rPr>
              <a:t>1</a:t>
            </a:r>
            <a:r>
              <a:rPr lang="en-US" sz="3600" dirty="0">
                <a:latin typeface="Calibri" panose="020F0502020204030204" pitchFamily="34" charset="0"/>
                <a:cs typeface="Calibri" panose="020F0502020204030204" pitchFamily="34" charset="0"/>
              </a:rPr>
              <a:t> And I, brethren, could not speak to you as to </a:t>
            </a:r>
            <a:r>
              <a:rPr lang="en-US" sz="3600" b="1" u="sng" dirty="0">
                <a:solidFill>
                  <a:srgbClr val="FFFFCC"/>
                </a:solidFill>
                <a:latin typeface="Calibri" panose="020F0502020204030204" pitchFamily="34" charset="0"/>
                <a:cs typeface="Calibri" panose="020F0502020204030204" pitchFamily="34" charset="0"/>
              </a:rPr>
              <a:t>spiritual</a:t>
            </a:r>
            <a:r>
              <a:rPr lang="en-US" sz="3600" dirty="0">
                <a:latin typeface="Calibri" panose="020F0502020204030204" pitchFamily="34" charset="0"/>
                <a:cs typeface="Calibri" panose="020F0502020204030204" pitchFamily="34" charset="0"/>
              </a:rPr>
              <a:t> </a:t>
            </a:r>
            <a:r>
              <a:rPr lang="en-US" sz="3600" i="1" dirty="0">
                <a:latin typeface="Calibri" panose="020F0502020204030204" pitchFamily="34" charset="0"/>
                <a:cs typeface="Calibri" panose="020F0502020204030204" pitchFamily="34" charset="0"/>
              </a:rPr>
              <a:t>people</a:t>
            </a:r>
            <a:r>
              <a:rPr lang="en-US" sz="3600" dirty="0">
                <a:latin typeface="Calibri" panose="020F0502020204030204" pitchFamily="34" charset="0"/>
                <a:cs typeface="Calibri" panose="020F0502020204030204" pitchFamily="34" charset="0"/>
              </a:rPr>
              <a:t> but as to </a:t>
            </a:r>
            <a:r>
              <a:rPr lang="en-US" sz="3600" b="1" u="sng" dirty="0">
                <a:solidFill>
                  <a:srgbClr val="FFFFCC"/>
                </a:solidFill>
                <a:latin typeface="Calibri" panose="020F0502020204030204" pitchFamily="34" charset="0"/>
                <a:cs typeface="Calibri" panose="020F0502020204030204" pitchFamily="34" charset="0"/>
              </a:rPr>
              <a:t>carnal</a:t>
            </a:r>
            <a:r>
              <a:rPr lang="en-US" sz="3600" dirty="0">
                <a:latin typeface="Calibri" panose="020F0502020204030204" pitchFamily="34" charset="0"/>
                <a:cs typeface="Calibri" panose="020F0502020204030204" pitchFamily="34" charset="0"/>
              </a:rPr>
              <a:t>, as to </a:t>
            </a:r>
            <a:r>
              <a:rPr lang="en-US" sz="3600" b="1" u="sng" dirty="0">
                <a:solidFill>
                  <a:srgbClr val="FFFFCC"/>
                </a:solidFill>
                <a:latin typeface="Calibri" panose="020F0502020204030204" pitchFamily="34" charset="0"/>
                <a:cs typeface="Calibri" panose="020F0502020204030204" pitchFamily="34" charset="0"/>
              </a:rPr>
              <a:t>babes</a:t>
            </a:r>
            <a:r>
              <a:rPr lang="en-US" sz="3600" dirty="0">
                <a:latin typeface="Calibri" panose="020F0502020204030204" pitchFamily="34" charset="0"/>
                <a:cs typeface="Calibri" panose="020F0502020204030204" pitchFamily="34" charset="0"/>
              </a:rPr>
              <a:t> in Christ. </a:t>
            </a:r>
            <a:r>
              <a:rPr lang="en-US" sz="3600" baseline="30000" dirty="0">
                <a:latin typeface="Calibri" panose="020F0502020204030204" pitchFamily="34" charset="0"/>
                <a:cs typeface="Calibri" panose="020F0502020204030204" pitchFamily="34" charset="0"/>
              </a:rPr>
              <a:t>2</a:t>
            </a:r>
            <a:r>
              <a:rPr lang="en-US" sz="3600" dirty="0">
                <a:latin typeface="Calibri" panose="020F0502020204030204" pitchFamily="34" charset="0"/>
                <a:cs typeface="Calibri" panose="020F0502020204030204" pitchFamily="34" charset="0"/>
              </a:rPr>
              <a:t> I fed you with milk and not with solid food; for until now you were not able </a:t>
            </a:r>
            <a:r>
              <a:rPr lang="en-US" sz="3600" i="1" dirty="0">
                <a:latin typeface="Calibri" panose="020F0502020204030204" pitchFamily="34" charset="0"/>
                <a:cs typeface="Calibri" panose="020F0502020204030204" pitchFamily="34" charset="0"/>
              </a:rPr>
              <a:t>to receive it,</a:t>
            </a:r>
            <a:r>
              <a:rPr lang="en-US" sz="3600" dirty="0">
                <a:latin typeface="Calibri" panose="020F0502020204030204" pitchFamily="34" charset="0"/>
                <a:cs typeface="Calibri" panose="020F0502020204030204" pitchFamily="34" charset="0"/>
              </a:rPr>
              <a:t> and even now you are still not able; </a:t>
            </a:r>
            <a:r>
              <a:rPr lang="en-US" sz="3600" baseline="30000" dirty="0">
                <a:latin typeface="Calibri" panose="020F0502020204030204" pitchFamily="34" charset="0"/>
                <a:cs typeface="Calibri" panose="020F0502020204030204" pitchFamily="34" charset="0"/>
              </a:rPr>
              <a:t>3</a:t>
            </a:r>
            <a:r>
              <a:rPr lang="en-US" sz="3600" dirty="0">
                <a:latin typeface="Calibri" panose="020F0502020204030204" pitchFamily="34" charset="0"/>
                <a:cs typeface="Calibri" panose="020F0502020204030204" pitchFamily="34" charset="0"/>
              </a:rPr>
              <a:t> for you are still carnal. For where </a:t>
            </a:r>
            <a:r>
              <a:rPr lang="en-US" sz="3600" i="1" dirty="0">
                <a:latin typeface="Calibri" panose="020F0502020204030204" pitchFamily="34" charset="0"/>
                <a:cs typeface="Calibri" panose="020F0502020204030204" pitchFamily="34" charset="0"/>
              </a:rPr>
              <a:t>there are</a:t>
            </a:r>
            <a:r>
              <a:rPr lang="en-US" sz="3600" dirty="0">
                <a:latin typeface="Calibri" panose="020F0502020204030204" pitchFamily="34" charset="0"/>
                <a:cs typeface="Calibri" panose="020F0502020204030204" pitchFamily="34" charset="0"/>
              </a:rPr>
              <a:t> envy, strife, and divisions among you, are you not carnal and behaving like </a:t>
            </a:r>
            <a:r>
              <a:rPr lang="en-US" sz="3600" i="1" dirty="0">
                <a:latin typeface="Calibri" panose="020F0502020204030204" pitchFamily="34" charset="0"/>
                <a:cs typeface="Calibri" panose="020F0502020204030204" pitchFamily="34" charset="0"/>
              </a:rPr>
              <a:t>mere</a:t>
            </a:r>
            <a:r>
              <a:rPr lang="en-US" sz="3600" dirty="0">
                <a:latin typeface="Calibri" panose="020F0502020204030204" pitchFamily="34" charset="0"/>
                <a:cs typeface="Calibri" panose="020F0502020204030204" pitchFamily="34" charset="0"/>
              </a:rPr>
              <a:t> </a:t>
            </a:r>
            <a:r>
              <a:rPr lang="en-US" sz="3600" b="1" u="sng" dirty="0">
                <a:solidFill>
                  <a:srgbClr val="FFFFCC"/>
                </a:solidFill>
                <a:latin typeface="Calibri" panose="020F0502020204030204" pitchFamily="34" charset="0"/>
                <a:cs typeface="Calibri" panose="020F0502020204030204" pitchFamily="34" charset="0"/>
              </a:rPr>
              <a:t>men</a:t>
            </a:r>
            <a:r>
              <a:rPr lang="en-US" sz="3600" dirty="0">
                <a:latin typeface="Calibri" panose="020F0502020204030204" pitchFamily="34" charset="0"/>
                <a:cs typeface="Calibri" panose="020F0502020204030204" pitchFamily="34" charset="0"/>
              </a:rPr>
              <a:t>?</a:t>
            </a:r>
            <a:endParaRPr lang="en-US" sz="36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7224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304800"/>
            <a:ext cx="8153400" cy="6129506"/>
          </a:xfrm>
          <a:prstGeom prst="rect">
            <a:avLst/>
          </a:prstGeom>
        </p:spPr>
      </p:pic>
    </p:spTree>
    <p:extLst>
      <p:ext uri="{BB962C8B-B14F-4D97-AF65-F5344CB8AC3E}">
        <p14:creationId xmlns:p14="http://schemas.microsoft.com/office/powerpoint/2010/main" val="567467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Negative Commands (5:19-22)</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1914129" y="1946275"/>
            <a:ext cx="8525271" cy="2397125"/>
          </a:xfrm>
        </p:spPr>
        <p:txBody>
          <a:bodyPr/>
          <a:lstStyle/>
          <a:p>
            <a:pPr marL="514350" indent="-514350" eaLnBrk="1" hangingPunct="1">
              <a:spcBef>
                <a:spcPts val="0"/>
              </a:spcBef>
              <a:spcAft>
                <a:spcPts val="2400"/>
              </a:spcAft>
              <a:buSzPct val="100000"/>
              <a:buFont typeface="+mj-lt"/>
              <a:buAutoNum type="arabicPeriod"/>
              <a:defRPr/>
            </a:pPr>
            <a:r>
              <a:rPr lang="en-US" dirty="0"/>
              <a:t>Do not quench the Spirit (5:19)</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Do not despise prophetic utterances (5:20-21)</a:t>
            </a:r>
          </a:p>
          <a:p>
            <a:pPr marL="514350" indent="-514350" eaLnBrk="1" hangingPunct="1">
              <a:spcBef>
                <a:spcPts val="0"/>
              </a:spcBef>
              <a:spcAft>
                <a:spcPts val="2400"/>
              </a:spcAft>
              <a:buSzPct val="100000"/>
              <a:buFont typeface="+mj-lt"/>
              <a:buAutoNum type="arabicPeriod"/>
              <a:defRPr/>
            </a:pPr>
            <a:r>
              <a:rPr lang="en-US" dirty="0"/>
              <a:t>Abstain from evil (5:22)</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541427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2 Timothy 3:16-17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16</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All Scripture</a:t>
            </a:r>
            <a:r>
              <a:rPr lang="en-US" sz="3600" dirty="0">
                <a:effectLst>
                  <a:outerShdw blurRad="38100" dist="38100" dir="2700000" algn="tl">
                    <a:srgbClr val="000000">
                      <a:alpha val="43137"/>
                    </a:srgbClr>
                  </a:outerShdw>
                </a:effectLst>
              </a:rPr>
              <a:t> is </a:t>
            </a:r>
            <a:r>
              <a:rPr lang="en-US" sz="3600" b="1" u="sng" dirty="0">
                <a:solidFill>
                  <a:srgbClr val="FFFFCC"/>
                </a:solidFill>
                <a:effectLst>
                  <a:outerShdw blurRad="38100" dist="38100" dir="2700000" algn="tl">
                    <a:srgbClr val="000000">
                      <a:alpha val="43137"/>
                    </a:srgbClr>
                  </a:outerShdw>
                </a:effectLst>
              </a:rPr>
              <a:t>inspired by God [</a:t>
            </a:r>
            <a:r>
              <a:rPr lang="en-US" sz="3600" b="1" i="1" u="sng" dirty="0">
                <a:solidFill>
                  <a:srgbClr val="FFFFCC"/>
                </a:solidFill>
                <a:effectLst>
                  <a:outerShdw blurRad="38100" dist="38100" dir="2700000" algn="tl">
                    <a:srgbClr val="000000">
                      <a:alpha val="43137"/>
                    </a:srgbClr>
                  </a:outerShdw>
                </a:effectLst>
              </a:rPr>
              <a:t>theopneustos</a:t>
            </a:r>
            <a:r>
              <a:rPr lang="en-US" sz="3600" b="1" u="sng" dirty="0">
                <a:solidFill>
                  <a:srgbClr val="FFFFCC"/>
                </a:solidFill>
                <a:effectLst>
                  <a:outerShdw blurRad="38100" dist="38100" dir="2700000" algn="tl">
                    <a:srgbClr val="000000">
                      <a:alpha val="43137"/>
                    </a:srgbClr>
                  </a:outerShdw>
                </a:effectLst>
              </a:rPr>
              <a:t>]</a:t>
            </a:r>
            <a:r>
              <a:rPr lang="en-US" sz="3600" b="1"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and profitable for teaching, for reproof, for correction, for training in righteousness; </a:t>
            </a:r>
            <a:r>
              <a:rPr lang="en-US" sz="3600" baseline="30000" dirty="0">
                <a:effectLst/>
              </a:rPr>
              <a:t>17</a:t>
            </a:r>
            <a:r>
              <a:rPr lang="en-US" sz="3600" dirty="0">
                <a:effectLst>
                  <a:outerShdw blurRad="38100" dist="38100" dir="2700000" algn="tl">
                    <a:srgbClr val="000000">
                      <a:alpha val="43137"/>
                    </a:srgbClr>
                  </a:outerShdw>
                </a:effectLst>
              </a:rPr>
              <a:t> so that the man of God may be adequate, equipped for </a:t>
            </a:r>
            <a:r>
              <a:rPr lang="en-US" sz="3600" b="1" u="sng" dirty="0">
                <a:solidFill>
                  <a:srgbClr val="FFFFCC"/>
                </a:solidFill>
                <a:effectLst>
                  <a:outerShdw blurRad="38100" dist="38100" dir="2700000" algn="tl">
                    <a:srgbClr val="000000">
                      <a:alpha val="43137"/>
                    </a:srgbClr>
                  </a:outerShdw>
                </a:effectLst>
              </a:rPr>
              <a:t>every</a:t>
            </a:r>
            <a:r>
              <a:rPr lang="en-US" sz="3600" dirty="0">
                <a:effectLst>
                  <a:outerShdw blurRad="38100" dist="38100" dir="2700000" algn="tl">
                    <a:srgbClr val="000000">
                      <a:alpha val="43137"/>
                    </a:srgbClr>
                  </a:outerShdw>
                </a:effectLst>
              </a:rPr>
              <a:t> good work.”</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0777" y="3048000"/>
            <a:ext cx="2450447" cy="1828800"/>
          </a:xfrm>
          <a:prstGeom prst="rect">
            <a:avLst/>
          </a:prstGeom>
          <a:ln>
            <a:solidFill>
              <a:schemeClr val="tx1"/>
            </a:solidFill>
          </a:ln>
        </p:spPr>
      </p:pic>
    </p:spTree>
    <p:extLst>
      <p:ext uri="{BB962C8B-B14F-4D97-AF65-F5344CB8AC3E}">
        <p14:creationId xmlns:p14="http://schemas.microsoft.com/office/powerpoint/2010/main" val="3351035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33" y="1"/>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marL="342900" indent="-342900" algn="ctr" defTabSz="685800"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Jude 3</a:t>
            </a:r>
          </a:p>
          <a:p>
            <a:pPr algn="just" eaLnBrk="1" fontAlgn="auto"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Beloved, while I was making every effort to write you about our common salvation, I felt the necessity to write to you appealing that you contend earnestly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faith that was once for all time handed down to the 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725450B7-C683-CF14-064D-8760847E0123}"/>
              </a:ext>
            </a:extLst>
          </p:cNvPr>
          <p:cNvPicPr>
            <a:picLocks noChangeAspect="1"/>
          </p:cNvPicPr>
          <p:nvPr/>
        </p:nvPicPr>
        <p:blipFill rotWithShape="1">
          <a:blip r:embed="rId3"/>
          <a:srcRect l="16667" b="14497"/>
          <a:stretch/>
        </p:blipFill>
        <p:spPr>
          <a:xfrm>
            <a:off x="4513993" y="3048000"/>
            <a:ext cx="3164014" cy="1828800"/>
          </a:xfrm>
          <a:prstGeom prst="rect">
            <a:avLst/>
          </a:prstGeom>
          <a:ln>
            <a:solidFill>
              <a:schemeClr val="tx1"/>
            </a:solidFill>
          </a:ln>
        </p:spPr>
      </p:pic>
    </p:spTree>
    <p:extLst>
      <p:ext uri="{BB962C8B-B14F-4D97-AF65-F5344CB8AC3E}">
        <p14:creationId xmlns:p14="http://schemas.microsoft.com/office/powerpoint/2010/main" val="3249364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4185761"/>
          </a:xfrm>
          <a:prstGeom prst="rect">
            <a:avLst/>
          </a:prstGeom>
          <a:noFill/>
          <a:ln w="28575">
            <a:noFill/>
            <a:miter lim="800000"/>
            <a:headEnd/>
            <a:tailEnd/>
          </a:ln>
        </p:spPr>
        <p:txBody>
          <a:bodyPr wrap="square">
            <a:spAutoFit/>
          </a:bodyPr>
          <a:lstStyle/>
          <a:p>
            <a:pPr marL="342900" indent="-342900" algn="ctr" defTabSz="685800"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22:18-19</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testify to everyone who hears the words of the prophecy of this book: if anyone adds to them, God will add to him the plagues which are written in this book;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if anyone takes away from the words of the book of this prophecy, God will take away his part from the tree of life and from the holy city, which are written in this book.”</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1082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marL="342900" indent="-342900" algn="ctr" defTabSz="685800"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17:11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these were more noble-minded than those in Thessalonica, for they received the word with great eagerness, examining the Scriptures daily to see whether these things were so.”</a:t>
            </a:r>
          </a:p>
        </p:txBody>
      </p:sp>
      <p:pic>
        <p:nvPicPr>
          <p:cNvPr id="3" name="Picture 2">
            <a:extLst>
              <a:ext uri="{FF2B5EF4-FFF2-40B4-BE49-F238E27FC236}">
                <a16:creationId xmlns:a16="http://schemas.microsoft.com/office/drawing/2014/main" id="{5F1A30B9-AB19-5394-859B-E9C2D112F51C}"/>
              </a:ext>
            </a:extLst>
          </p:cNvPr>
          <p:cNvPicPr>
            <a:picLocks noChangeAspect="1"/>
          </p:cNvPicPr>
          <p:nvPr/>
        </p:nvPicPr>
        <p:blipFill>
          <a:blip r:embed="rId3"/>
          <a:stretch>
            <a:fillRect/>
          </a:stretch>
        </p:blipFill>
        <p:spPr>
          <a:xfrm>
            <a:off x="5274391" y="2819400"/>
            <a:ext cx="1643219" cy="2011680"/>
          </a:xfrm>
          <a:prstGeom prst="rect">
            <a:avLst/>
          </a:prstGeom>
          <a:ln>
            <a:solidFill>
              <a:schemeClr val="tx1"/>
            </a:solidFill>
          </a:ln>
        </p:spPr>
      </p:pic>
    </p:spTree>
    <p:extLst>
      <p:ext uri="{BB962C8B-B14F-4D97-AF65-F5344CB8AC3E}">
        <p14:creationId xmlns:p14="http://schemas.microsoft.com/office/powerpoint/2010/main" val="335930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marL="342900" indent="-342900" algn="ctr" defTabSz="685800"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John 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“Beloved, do not believe every spirit,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spirits to see whether they are from God,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many false prophets have gone out into the world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695B8ACD-4AED-4CCD-B56F-924229A9287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049356" y="2590800"/>
            <a:ext cx="2093288" cy="2286000"/>
          </a:xfrm>
          <a:prstGeom prst="ellipse">
            <a:avLst/>
          </a:prstGeom>
        </p:spPr>
      </p:pic>
    </p:spTree>
    <p:extLst>
      <p:ext uri="{BB962C8B-B14F-4D97-AF65-F5344CB8AC3E}">
        <p14:creationId xmlns:p14="http://schemas.microsoft.com/office/powerpoint/2010/main" val="3641689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4006056" y="4114800"/>
            <a:ext cx="2166144" cy="762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b="1" u="sng" dirty="0">
                <a:solidFill>
                  <a:srgbClr val="FFFFCC"/>
                </a:solidFill>
              </a:rPr>
              <a:t>Immorality (4:1-8)</a:t>
            </a:r>
          </a:p>
          <a:p>
            <a:pPr lvl="1" eaLnBrk="1" hangingPunct="1">
              <a:lnSpc>
                <a:spcPct val="90000"/>
              </a:lnSpc>
              <a:spcBef>
                <a:spcPts val="0"/>
              </a:spcBef>
              <a:spcAft>
                <a:spcPts val="1800"/>
              </a:spcAft>
              <a:defRPr/>
            </a:pPr>
            <a:r>
              <a:rPr lang="en-US" sz="2800" b="1" u="sng" dirty="0">
                <a:solidFill>
                  <a:srgbClr val="FFFFCC"/>
                </a:solidFill>
              </a:rPr>
              <a:t>Laziness (4:9-12)</a:t>
            </a:r>
          </a:p>
          <a:p>
            <a:pPr lvl="1" eaLnBrk="1" hangingPunct="1">
              <a:lnSpc>
                <a:spcPct val="90000"/>
              </a:lnSpc>
              <a:spcBef>
                <a:spcPts val="0"/>
              </a:spcBef>
              <a:spcAft>
                <a:spcPts val="1800"/>
              </a:spcAft>
              <a:defRPr/>
            </a:pPr>
            <a:r>
              <a:rPr lang="en-US" sz="2800" b="1" u="sng" dirty="0">
                <a:solidFill>
                  <a:srgbClr val="FFFFCC"/>
                </a:solidFill>
              </a:rPr>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995838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Negative Commands (5:19-22)</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1914129" y="1946275"/>
            <a:ext cx="8525271" cy="2397125"/>
          </a:xfrm>
        </p:spPr>
        <p:txBody>
          <a:bodyPr/>
          <a:lstStyle/>
          <a:p>
            <a:pPr marL="514350" indent="-514350" eaLnBrk="1" hangingPunct="1">
              <a:spcBef>
                <a:spcPts val="0"/>
              </a:spcBef>
              <a:spcAft>
                <a:spcPts val="2400"/>
              </a:spcAft>
              <a:buSzPct val="100000"/>
              <a:buFont typeface="+mj-lt"/>
              <a:buAutoNum type="arabicPeriod"/>
              <a:defRPr/>
            </a:pPr>
            <a:r>
              <a:rPr lang="en-US" dirty="0"/>
              <a:t>Do not quench the Spirit (5:19)</a:t>
            </a:r>
          </a:p>
          <a:p>
            <a:pPr marL="514350" indent="-514350" eaLnBrk="1" hangingPunct="1">
              <a:spcBef>
                <a:spcPts val="0"/>
              </a:spcBef>
              <a:spcAft>
                <a:spcPts val="2400"/>
              </a:spcAft>
              <a:buSzPct val="100000"/>
              <a:buFont typeface="+mj-lt"/>
              <a:buAutoNum type="arabicPeriod"/>
              <a:defRPr/>
            </a:pPr>
            <a:r>
              <a:rPr lang="en-US" dirty="0"/>
              <a:t>Do not despise prophetic utterances (5:20-21)</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Abstain from evil (5:22)</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920481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dirty="0"/>
              <a:t>Three positive commands (5:16-18)</a:t>
            </a:r>
          </a:p>
          <a:p>
            <a:pPr marL="457200" indent="-457200" eaLnBrk="1" hangingPunct="1">
              <a:spcBef>
                <a:spcPts val="0"/>
              </a:spcBef>
              <a:spcAft>
                <a:spcPts val="2400"/>
              </a:spcAft>
              <a:defRPr/>
            </a:pPr>
            <a:r>
              <a:rPr lang="en-US" dirty="0"/>
              <a:t>Three negative commands (5:19-22)</a:t>
            </a:r>
          </a:p>
          <a:p>
            <a:pPr marL="457200" indent="-457200" eaLnBrk="1" hangingPunct="1">
              <a:spcBef>
                <a:spcPts val="0"/>
              </a:spcBef>
              <a:spcAft>
                <a:spcPts val="2400"/>
              </a:spcAft>
              <a:defRPr/>
            </a:pPr>
            <a:r>
              <a:rPr lang="en-US" b="1" u="sng" dirty="0">
                <a:solidFill>
                  <a:srgbClr val="FFFFCC"/>
                </a:solidFill>
              </a:rPr>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42743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838200" y="1"/>
            <a:ext cx="104394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1" hangingPunct="1">
              <a:spcBef>
                <a:spcPts val="0"/>
              </a:spcBef>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8100" y="3505200"/>
            <a:ext cx="1955800" cy="1371600"/>
          </a:xfrm>
          <a:prstGeom prst="rect">
            <a:avLst/>
          </a:prstGeom>
        </p:spPr>
      </p:pic>
    </p:spTree>
    <p:extLst>
      <p:ext uri="{BB962C8B-B14F-4D97-AF65-F5344CB8AC3E}">
        <p14:creationId xmlns:p14="http://schemas.microsoft.com/office/powerpoint/2010/main" val="2100436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2113548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316858"/>
          <a:ext cx="10972800" cy="6068219"/>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65176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37744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nchor="ctr"/>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94830">
                <a:tc>
                  <a:txBody>
                    <a:bodyPr/>
                    <a:lstStyle/>
                    <a:p>
                      <a:pPr algn="l"/>
                      <a:r>
                        <a:rPr lang="en-US" sz="1800" b="1" dirty="0">
                          <a:latin typeface="Calibri" panose="020F0502020204030204" pitchFamily="34" charset="0"/>
                        </a:rPr>
                        <a:t>NAME</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SHEEP AND GOAT</a:t>
                      </a:r>
                    </a:p>
                  </a:txBody>
                  <a:tcPr marT="45717" marB="45717" anchor="ctr">
                    <a:solidFill>
                      <a:schemeClr val="tx2">
                        <a:lumMod val="20000"/>
                        <a:lumOff val="80000"/>
                      </a:schemeClr>
                    </a:solidFill>
                  </a:tcPr>
                </a:tc>
                <a:tc>
                  <a:txBody>
                    <a:bodyPr/>
                    <a:lstStyle/>
                    <a:p>
                      <a:pPr algn="ctr"/>
                      <a:r>
                        <a:rPr lang="en-US" sz="1800" b="1" dirty="0">
                          <a:latin typeface="Calibri" panose="020F0502020204030204" pitchFamily="34" charset="0"/>
                        </a:rPr>
                        <a:t>JUDGMENT OF THE JEWS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BEMA SEAT</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GREAT WHITE THRONE</a:t>
                      </a:r>
                    </a:p>
                  </a:txBody>
                  <a:tcPr marT="45717" marB="45717" anchor="ctr"/>
                </a:tc>
                <a:extLst>
                  <a:ext uri="{0D108BD9-81ED-4DB2-BD59-A6C34878D82A}">
                    <a16:rowId xmlns:a16="http://schemas.microsoft.com/office/drawing/2014/main" val="10000"/>
                  </a:ext>
                </a:extLst>
              </a:tr>
              <a:tr h="371120">
                <a:tc>
                  <a:txBody>
                    <a:bodyPr/>
                    <a:lstStyle/>
                    <a:p>
                      <a:r>
                        <a:rPr lang="en-US" sz="1800" b="1" dirty="0">
                          <a:latin typeface="Calibri" panose="020F0502020204030204" pitchFamily="34" charset="0"/>
                        </a:rPr>
                        <a:t>SCRIPTURE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Matt 25:31-46</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Ezek 20:33-44</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1 Cor 3:10-15</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Rev 20:11-15</a:t>
                      </a:r>
                    </a:p>
                  </a:txBody>
                  <a:tcPr marT="45717" marB="45717" anchor="ctr"/>
                </a:tc>
                <a:extLst>
                  <a:ext uri="{0D108BD9-81ED-4DB2-BD59-A6C34878D82A}">
                    <a16:rowId xmlns:a16="http://schemas.microsoft.com/office/drawing/2014/main" val="10001"/>
                  </a:ext>
                </a:extLst>
              </a:tr>
              <a:tr h="649461">
                <a:tc>
                  <a:txBody>
                    <a:bodyPr/>
                    <a:lstStyle/>
                    <a:p>
                      <a:r>
                        <a:rPr lang="en-US" sz="1800" b="1" dirty="0">
                          <a:latin typeface="Calibri" panose="020F0502020204030204" pitchFamily="34" charset="0"/>
                        </a:rPr>
                        <a:t>PLACE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Earth, Jerusalem</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Earth, wilderness</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Heaven</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Earth</a:t>
                      </a:r>
                    </a:p>
                  </a:txBody>
                  <a:tcPr marT="45717" marB="45717" anchor="ctr"/>
                </a:tc>
                <a:extLst>
                  <a:ext uri="{0D108BD9-81ED-4DB2-BD59-A6C34878D82A}">
                    <a16:rowId xmlns:a16="http://schemas.microsoft.com/office/drawing/2014/main" val="10002"/>
                  </a:ext>
                </a:extLst>
              </a:tr>
              <a:tr h="927801">
                <a:tc>
                  <a:txBody>
                    <a:bodyPr/>
                    <a:lstStyle/>
                    <a:p>
                      <a:r>
                        <a:rPr lang="en-US" sz="1800" b="1" dirty="0">
                          <a:latin typeface="Calibri" panose="020F0502020204030204" pitchFamily="34" charset="0"/>
                        </a:rPr>
                        <a:t>AUDIENCE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Gentile Tribulation survivors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Jewish Tribulation survivors</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Church Age believers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All unsaved</a:t>
                      </a:r>
                    </a:p>
                  </a:txBody>
                  <a:tcPr marT="45717" marB="45717" anchor="ctr"/>
                </a:tc>
                <a:extLst>
                  <a:ext uri="{0D108BD9-81ED-4DB2-BD59-A6C34878D82A}">
                    <a16:rowId xmlns:a16="http://schemas.microsoft.com/office/drawing/2014/main" val="10003"/>
                  </a:ext>
                </a:extLst>
              </a:tr>
              <a:tr h="649461">
                <a:tc>
                  <a:txBody>
                    <a:bodyPr/>
                    <a:lstStyle/>
                    <a:p>
                      <a:r>
                        <a:rPr lang="en-US" sz="1800" b="1" dirty="0">
                          <a:latin typeface="Calibri" panose="020F0502020204030204" pitchFamily="34" charset="0"/>
                        </a:rPr>
                        <a:t>WHEN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After Tribulation</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After Tribulation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After rapture</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After Millennium</a:t>
                      </a:r>
                    </a:p>
                  </a:txBody>
                  <a:tcPr marT="45717" marB="45717" anchor="ctr"/>
                </a:tc>
                <a:extLst>
                  <a:ext uri="{0D108BD9-81ED-4DB2-BD59-A6C34878D82A}">
                    <a16:rowId xmlns:a16="http://schemas.microsoft.com/office/drawing/2014/main" val="10004"/>
                  </a:ext>
                </a:extLst>
              </a:tr>
              <a:tr h="927801">
                <a:tc>
                  <a:txBody>
                    <a:bodyPr/>
                    <a:lstStyle/>
                    <a:p>
                      <a:r>
                        <a:rPr lang="en-US" sz="1800" b="1" dirty="0">
                          <a:latin typeface="Calibri" panose="020F0502020204030204" pitchFamily="34" charset="0"/>
                        </a:rPr>
                        <a:t>PURPOSE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Saved Gentiles enter kingdom</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Saved Jews enter kingdom</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Reward believers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Degree of punishment in hell</a:t>
                      </a:r>
                    </a:p>
                  </a:txBody>
                  <a:tcPr marT="45717" marB="45717" anchor="ctr"/>
                </a:tc>
                <a:extLst>
                  <a:ext uri="{0D108BD9-81ED-4DB2-BD59-A6C34878D82A}">
                    <a16:rowId xmlns:a16="http://schemas.microsoft.com/office/drawing/2014/main" val="10005"/>
                  </a:ext>
                </a:extLst>
              </a:tr>
              <a:tr h="927801">
                <a:tc>
                  <a:txBody>
                    <a:bodyPr/>
                    <a:lstStyle/>
                    <a:p>
                      <a:r>
                        <a:rPr lang="en-US" sz="1800" b="1" dirty="0">
                          <a:latin typeface="Calibri" panose="020F0502020204030204" pitchFamily="34" charset="0"/>
                        </a:rPr>
                        <a:t>EVALUATION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Treatment of Christ’s brethren</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Passing under shepherd’s rod</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Works taken through fire</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Not in the book; judged by books</a:t>
                      </a:r>
                    </a:p>
                  </a:txBody>
                  <a:tcPr marT="45717" marB="4571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01649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15800" cy="6857999"/>
          </a:xfrm>
          <a:prstGeom prst="rect">
            <a:avLst/>
          </a:prstGeom>
        </p:spPr>
      </p:pic>
      <p:sp>
        <p:nvSpPr>
          <p:cNvPr id="134147" name="Rectangle 1"/>
          <p:cNvSpPr>
            <a:spLocks noChangeArrowheads="1"/>
          </p:cNvSpPr>
          <p:nvPr/>
        </p:nvSpPr>
        <p:spPr bwMode="auto">
          <a:xfrm>
            <a:off x="609600" y="0"/>
            <a:ext cx="10972800" cy="4739759"/>
          </a:xfrm>
          <a:prstGeom prst="rect">
            <a:avLst/>
          </a:prstGeom>
          <a:noFill/>
          <a:ln w="28575">
            <a:noFill/>
            <a:miter lim="800000"/>
            <a:headEnd/>
            <a:tailEnd/>
          </a:ln>
        </p:spPr>
        <p:txBody>
          <a:bodyPr wrap="square">
            <a:spAutoFit/>
          </a:bodyPr>
          <a:lstStyle/>
          <a:p>
            <a:pPr algn="ctr" eaLnBrk="1" hangingPunct="1">
              <a:spcAft>
                <a:spcPts val="12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3:10-15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the grace of God which was given to me, like a wise master builder I laid a foundation, and another is building on it. But each man must be careful how he builds on it.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no man can lay a foundation other than the one which is laid, which is Jesus Christ.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if any man builds on the foundation with gold, silver, precious stones, wood, hay, straw.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any man’s work which he …</a:t>
            </a:r>
          </a:p>
        </p:txBody>
      </p:sp>
    </p:spTree>
    <p:extLst>
      <p:ext uri="{BB962C8B-B14F-4D97-AF65-F5344CB8AC3E}">
        <p14:creationId xmlns:p14="http://schemas.microsoft.com/office/powerpoint/2010/main" val="2218675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85800" y="0"/>
            <a:ext cx="10820400" cy="2523768"/>
          </a:xfrm>
          <a:prstGeom prst="rect">
            <a:avLst/>
          </a:prstGeom>
          <a:noFill/>
          <a:ln w="28575">
            <a:noFill/>
            <a:miter lim="800000"/>
            <a:headEnd/>
            <a:tailEnd/>
          </a:ln>
        </p:spPr>
        <p:txBody>
          <a:bodyPr wrap="square">
            <a:spAutoFit/>
          </a:bodyPr>
          <a:lstStyle/>
          <a:p>
            <a:pPr algn="ctr" eaLnBrk="1" hangingPunct="1">
              <a:spcAft>
                <a:spcPts val="12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3:10-15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.has built on it remains, he will receive a reward.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is burned up, he will suffer loss; but he himself will be saved, yet so as through fire.”</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8660" y="2590800"/>
            <a:ext cx="2554681" cy="2286000"/>
          </a:xfrm>
          <a:prstGeom prst="rect">
            <a:avLst/>
          </a:prstGeom>
          <a:ln>
            <a:solidFill>
              <a:schemeClr val="tx1"/>
            </a:solidFill>
          </a:ln>
        </p:spPr>
      </p:pic>
    </p:spTree>
    <p:extLst>
      <p:ext uri="{BB962C8B-B14F-4D97-AF65-F5344CB8AC3E}">
        <p14:creationId xmlns:p14="http://schemas.microsoft.com/office/powerpoint/2010/main" val="3758541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ECA24E3-0340-63EB-6DA2-01DB70BB0EAD}"/>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Unique Characteristics</a:t>
            </a:r>
          </a:p>
        </p:txBody>
      </p:sp>
      <p:sp>
        <p:nvSpPr>
          <p:cNvPr id="13315" name="Rectangle 3">
            <a:extLst>
              <a:ext uri="{FF2B5EF4-FFF2-40B4-BE49-F238E27FC236}">
                <a16:creationId xmlns:a16="http://schemas.microsoft.com/office/drawing/2014/main" id="{35327161-AA48-330B-9D66-0744D4A8A20A}"/>
              </a:ext>
            </a:extLst>
          </p:cNvPr>
          <p:cNvSpPr>
            <a:spLocks noGrp="1" noChangeArrowheads="1"/>
          </p:cNvSpPr>
          <p:nvPr>
            <p:ph type="body" idx="1"/>
          </p:nvPr>
        </p:nvSpPr>
        <p:spPr>
          <a:xfrm>
            <a:off x="914400" y="1600201"/>
            <a:ext cx="6553200" cy="3352800"/>
          </a:xfrm>
        </p:spPr>
        <p:txBody>
          <a:bodyPr/>
          <a:lstStyle/>
          <a:p>
            <a:pPr algn="just" eaLnBrk="1" hangingPunct="1">
              <a:spcBef>
                <a:spcPts val="0"/>
              </a:spcBef>
              <a:spcAft>
                <a:spcPts val="3600"/>
              </a:spcAft>
              <a:defRPr/>
            </a:pPr>
            <a:r>
              <a:rPr lang="en-US" dirty="0"/>
              <a:t>Every chapter ends with a reference to the Second Advent</a:t>
            </a:r>
          </a:p>
          <a:p>
            <a:pPr algn="just" eaLnBrk="1" hangingPunct="1">
              <a:spcBef>
                <a:spcPts val="0"/>
              </a:spcBef>
              <a:spcAft>
                <a:spcPts val="3600"/>
              </a:spcAft>
              <a:defRPr/>
            </a:pPr>
            <a:r>
              <a:rPr lang="en-US" dirty="0"/>
              <a:t>Small amount of time in between planting of the church and the first letter to the church</a:t>
            </a:r>
          </a:p>
        </p:txBody>
      </p:sp>
      <p:pic>
        <p:nvPicPr>
          <p:cNvPr id="4" name="Picture 3">
            <a:extLst>
              <a:ext uri="{FF2B5EF4-FFF2-40B4-BE49-F238E27FC236}">
                <a16:creationId xmlns:a16="http://schemas.microsoft.com/office/drawing/2014/main" id="{9F9266FB-E0F9-6AB4-4813-3DC53035D38A}"/>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E20F4DD1-EA62-5206-5A2B-D2848B6E9F37}"/>
              </a:ext>
            </a:extLst>
          </p:cNvPr>
          <p:cNvPicPr>
            <a:picLocks noChangeAspect="1"/>
          </p:cNvPicPr>
          <p:nvPr/>
        </p:nvPicPr>
        <p:blipFill>
          <a:blip r:embed="rId3"/>
          <a:stretch>
            <a:fillRect/>
          </a:stretch>
        </p:blipFill>
        <p:spPr>
          <a:xfrm>
            <a:off x="8670061" y="17526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792F0276-4386-4B95-9DDD-8030CE304991}"/>
              </a:ext>
            </a:extLst>
          </p:cNvPr>
          <p:cNvSpPr>
            <a:spLocks noGrp="1" noChangeArrowheads="1"/>
          </p:cNvSpPr>
          <p:nvPr>
            <p:ph type="body" idx="1"/>
          </p:nvPr>
        </p:nvSpPr>
        <p:spPr>
          <a:xfrm>
            <a:off x="1981200" y="1447800"/>
            <a:ext cx="8458200" cy="4114800"/>
          </a:xfrm>
        </p:spPr>
        <p:txBody>
          <a:bodyPr/>
          <a:lstStyle/>
          <a:p>
            <a:pPr eaLnBrk="1" hangingPunct="1">
              <a:lnSpc>
                <a:spcPct val="200000"/>
              </a:lnSpc>
              <a:buFont typeface="Wingdings" panose="05000000000000000000" pitchFamily="2" charset="2"/>
              <a:buNone/>
              <a:defRPr/>
            </a:pPr>
            <a:endParaRPr lang="en-US" dirty="0"/>
          </a:p>
          <a:p>
            <a:pPr eaLnBrk="1" hangingPunct="1">
              <a:lnSpc>
                <a:spcPct val="90000"/>
              </a:lnSpc>
              <a:defRPr/>
            </a:pPr>
            <a:endParaRPr lang="en-US" dirty="0"/>
          </a:p>
        </p:txBody>
      </p:sp>
      <p:pic>
        <p:nvPicPr>
          <p:cNvPr id="64514" name="Picture 2">
            <a:extLst>
              <a:ext uri="{FF2B5EF4-FFF2-40B4-BE49-F238E27FC236}">
                <a16:creationId xmlns:a16="http://schemas.microsoft.com/office/drawing/2014/main" id="{4345A399-6E52-4C2B-B170-369722FC1463}"/>
              </a:ext>
            </a:extLst>
          </p:cNvPr>
          <p:cNvPicPr>
            <a:picLocks noChangeAspect="1" noChangeArrowheads="1"/>
          </p:cNvPicPr>
          <p:nvPr/>
        </p:nvPicPr>
        <p:blipFill>
          <a:blip r:embed="rId2" cstate="print"/>
          <a:srcRect/>
          <a:stretch>
            <a:fillRect/>
          </a:stretch>
        </p:blipFill>
        <p:spPr bwMode="auto">
          <a:xfrm>
            <a:off x="1318261" y="914400"/>
            <a:ext cx="9555479" cy="5029200"/>
          </a:xfrm>
          <a:prstGeom prst="rect">
            <a:avLst/>
          </a:prstGeom>
          <a:scene3d>
            <a:camera prst="isometricOffAxis1Right"/>
            <a:lightRig rig="threePt" dir="t"/>
          </a:scene3d>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E1E480-8DB0-52CF-8608-8EE055199E6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Conclusion (5:25-28)</a:t>
            </a:r>
          </a:p>
        </p:txBody>
      </p:sp>
      <p:sp>
        <p:nvSpPr>
          <p:cNvPr id="35843" name="Rectangle 3">
            <a:extLst>
              <a:ext uri="{FF2B5EF4-FFF2-40B4-BE49-F238E27FC236}">
                <a16:creationId xmlns:a16="http://schemas.microsoft.com/office/drawing/2014/main" id="{BA62D945-DEE3-A60F-22AC-0B124398BBA9}"/>
              </a:ext>
            </a:extLst>
          </p:cNvPr>
          <p:cNvSpPr>
            <a:spLocks noGrp="1" noChangeArrowheads="1"/>
          </p:cNvSpPr>
          <p:nvPr>
            <p:ph type="body" idx="1"/>
          </p:nvPr>
        </p:nvSpPr>
        <p:spPr>
          <a:xfrm>
            <a:off x="2913857" y="1600200"/>
            <a:ext cx="6364287" cy="1635125"/>
          </a:xfrm>
        </p:spPr>
        <p:txBody>
          <a:bodyPr/>
          <a:lstStyle/>
          <a:p>
            <a:pPr marL="457200" indent="-457200" eaLnBrk="1" hangingPunct="1">
              <a:spcBef>
                <a:spcPts val="0"/>
              </a:spcBef>
              <a:spcAft>
                <a:spcPts val="2400"/>
              </a:spcAft>
              <a:defRPr/>
            </a:pPr>
            <a:r>
              <a:rPr lang="en-US" dirty="0"/>
              <a:t>Three personal requests (5:25-27)</a:t>
            </a:r>
          </a:p>
          <a:p>
            <a:pPr marL="457200" indent="-457200" eaLnBrk="1" hangingPunct="1">
              <a:spcBef>
                <a:spcPts val="0"/>
              </a:spcBef>
              <a:spcAft>
                <a:spcPts val="2400"/>
              </a:spcAft>
              <a:defRPr/>
            </a:pPr>
            <a:r>
              <a:rPr lang="en-US" dirty="0"/>
              <a:t>Benediction (5:28)</a:t>
            </a:r>
          </a:p>
        </p:txBody>
      </p:sp>
      <p:pic>
        <p:nvPicPr>
          <p:cNvPr id="4" name="Picture 3">
            <a:extLst>
              <a:ext uri="{FF2B5EF4-FFF2-40B4-BE49-F238E27FC236}">
                <a16:creationId xmlns:a16="http://schemas.microsoft.com/office/drawing/2014/main" id="{3D22BE0F-CB15-5965-14DC-D9F41E03076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3AC435DD-530C-6BE7-817E-E7CCCF504198}"/>
              </a:ext>
            </a:extLst>
          </p:cNvPr>
          <p:cNvPicPr>
            <a:picLocks noChangeAspect="1"/>
          </p:cNvPicPr>
          <p:nvPr/>
        </p:nvPicPr>
        <p:blipFill rotWithShape="1">
          <a:blip r:embed="rId3"/>
          <a:srcRect l="44666"/>
          <a:stretch/>
        </p:blipFill>
        <p:spPr>
          <a:xfrm>
            <a:off x="4519542" y="3200400"/>
            <a:ext cx="3152916" cy="3200400"/>
          </a:xfrm>
          <a:prstGeom prst="rect">
            <a:avLst/>
          </a:prstGeom>
          <a:ln>
            <a:solidFill>
              <a:schemeClr val="tx1"/>
            </a:solidFill>
          </a:ln>
        </p:spPr>
      </p:pic>
    </p:spTree>
    <p:extLst>
      <p:ext uri="{BB962C8B-B14F-4D97-AF65-F5344CB8AC3E}">
        <p14:creationId xmlns:p14="http://schemas.microsoft.com/office/powerpoint/2010/main" val="247114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b="1" u="sng" dirty="0">
                <a:solidFill>
                  <a:srgbClr val="FFFFCC"/>
                </a:solidFill>
              </a:rPr>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16822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E1E480-8DB0-52CF-8608-8EE055199E6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Conclusion (5:25-28)</a:t>
            </a:r>
          </a:p>
        </p:txBody>
      </p:sp>
      <p:sp>
        <p:nvSpPr>
          <p:cNvPr id="35843" name="Rectangle 3">
            <a:extLst>
              <a:ext uri="{FF2B5EF4-FFF2-40B4-BE49-F238E27FC236}">
                <a16:creationId xmlns:a16="http://schemas.microsoft.com/office/drawing/2014/main" id="{BA62D945-DEE3-A60F-22AC-0B124398BBA9}"/>
              </a:ext>
            </a:extLst>
          </p:cNvPr>
          <p:cNvSpPr>
            <a:spLocks noGrp="1" noChangeArrowheads="1"/>
          </p:cNvSpPr>
          <p:nvPr>
            <p:ph type="body" idx="1"/>
          </p:nvPr>
        </p:nvSpPr>
        <p:spPr>
          <a:xfrm>
            <a:off x="2913857" y="1600200"/>
            <a:ext cx="6364287" cy="1635125"/>
          </a:xfrm>
        </p:spPr>
        <p:txBody>
          <a:bodyPr/>
          <a:lstStyle/>
          <a:p>
            <a:pPr marL="457200" indent="-457200" eaLnBrk="1" hangingPunct="1">
              <a:spcBef>
                <a:spcPts val="0"/>
              </a:spcBef>
              <a:spcAft>
                <a:spcPts val="2400"/>
              </a:spcAft>
              <a:defRPr/>
            </a:pPr>
            <a:r>
              <a:rPr lang="en-US" b="1" u="sng" dirty="0">
                <a:solidFill>
                  <a:srgbClr val="FFFFCC"/>
                </a:solidFill>
              </a:rPr>
              <a:t>Three personal requests (5:25-27)</a:t>
            </a:r>
          </a:p>
          <a:p>
            <a:pPr marL="457200" indent="-457200" eaLnBrk="1" hangingPunct="1">
              <a:spcBef>
                <a:spcPts val="0"/>
              </a:spcBef>
              <a:spcAft>
                <a:spcPts val="2400"/>
              </a:spcAft>
              <a:defRPr/>
            </a:pPr>
            <a:r>
              <a:rPr lang="en-US" dirty="0"/>
              <a:t>Benediction (5:28)</a:t>
            </a:r>
          </a:p>
        </p:txBody>
      </p:sp>
      <p:pic>
        <p:nvPicPr>
          <p:cNvPr id="4" name="Picture 3">
            <a:extLst>
              <a:ext uri="{FF2B5EF4-FFF2-40B4-BE49-F238E27FC236}">
                <a16:creationId xmlns:a16="http://schemas.microsoft.com/office/drawing/2014/main" id="{3D22BE0F-CB15-5965-14DC-D9F41E03076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A4F171D6-0AD9-E3DB-9A6B-C75DCECA43CA}"/>
              </a:ext>
            </a:extLst>
          </p:cNvPr>
          <p:cNvPicPr>
            <a:picLocks noChangeAspect="1"/>
          </p:cNvPicPr>
          <p:nvPr/>
        </p:nvPicPr>
        <p:blipFill rotWithShape="1">
          <a:blip r:embed="rId3"/>
          <a:srcRect l="44666"/>
          <a:stretch/>
        </p:blipFill>
        <p:spPr>
          <a:xfrm>
            <a:off x="4519542" y="3200400"/>
            <a:ext cx="3152916" cy="3200400"/>
          </a:xfrm>
          <a:prstGeom prst="rect">
            <a:avLst/>
          </a:prstGeom>
          <a:ln>
            <a:solidFill>
              <a:schemeClr val="tx1"/>
            </a:solidFill>
          </a:ln>
        </p:spPr>
      </p:pic>
    </p:spTree>
    <p:extLst>
      <p:ext uri="{BB962C8B-B14F-4D97-AF65-F5344CB8AC3E}">
        <p14:creationId xmlns:p14="http://schemas.microsoft.com/office/powerpoint/2010/main" val="2454870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dirty="0"/>
              <a:t>Prayer (5:25)</a:t>
            </a:r>
          </a:p>
          <a:p>
            <a:pPr marL="514350" indent="-514350" eaLnBrk="1" hangingPunct="1">
              <a:spcBef>
                <a:spcPts val="0"/>
              </a:spcBef>
              <a:spcAft>
                <a:spcPts val="2400"/>
              </a:spcAft>
              <a:buSzPct val="100000"/>
              <a:buFont typeface="+mj-lt"/>
              <a:buAutoNum type="arabicPeriod"/>
              <a:defRPr/>
            </a:pPr>
            <a:r>
              <a:rPr lang="en-US" dirty="0"/>
              <a:t>Greet the brethren (5:26)</a:t>
            </a:r>
          </a:p>
          <a:p>
            <a:pPr marL="514350" indent="-514350" eaLnBrk="1" hangingPunct="1">
              <a:spcBef>
                <a:spcPts val="0"/>
              </a:spcBef>
              <a:spcAft>
                <a:spcPts val="2400"/>
              </a:spcAft>
              <a:buSzPct val="100000"/>
              <a:buFont typeface="+mj-lt"/>
              <a:buAutoNum type="arabicPeriod"/>
              <a:defRPr/>
            </a:pPr>
            <a:r>
              <a:rPr lang="en-US" dirty="0"/>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891802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rPr>
              <a:t>Prayer (5:25)</a:t>
            </a:r>
          </a:p>
          <a:p>
            <a:pPr marL="514350" indent="-514350" eaLnBrk="1" hangingPunct="1">
              <a:spcBef>
                <a:spcPts val="0"/>
              </a:spcBef>
              <a:spcAft>
                <a:spcPts val="2400"/>
              </a:spcAft>
              <a:buSzPct val="100000"/>
              <a:buFont typeface="+mj-lt"/>
              <a:buAutoNum type="arabicPeriod"/>
              <a:defRPr/>
            </a:pPr>
            <a:r>
              <a:rPr lang="en-US" dirty="0"/>
              <a:t>Greet the brethren (5:26)</a:t>
            </a:r>
          </a:p>
          <a:p>
            <a:pPr marL="514350" indent="-514350" eaLnBrk="1" hangingPunct="1">
              <a:spcBef>
                <a:spcPts val="0"/>
              </a:spcBef>
              <a:spcAft>
                <a:spcPts val="2400"/>
              </a:spcAft>
              <a:buSzPct val="100000"/>
              <a:buFont typeface="+mj-lt"/>
              <a:buAutoNum type="arabicPeriod"/>
              <a:defRPr/>
            </a:pPr>
            <a:r>
              <a:rPr lang="en-US" dirty="0"/>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25722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dirty="0"/>
              <a:t>Prayer (5:25)</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Greet the brethren (5:26)</a:t>
            </a:r>
          </a:p>
          <a:p>
            <a:pPr marL="514350" indent="-514350" eaLnBrk="1" hangingPunct="1">
              <a:spcBef>
                <a:spcPts val="0"/>
              </a:spcBef>
              <a:spcAft>
                <a:spcPts val="2400"/>
              </a:spcAft>
              <a:buSzPct val="100000"/>
              <a:buFont typeface="+mj-lt"/>
              <a:buAutoNum type="arabicPeriod"/>
              <a:defRPr/>
            </a:pPr>
            <a:r>
              <a:rPr lang="en-US" dirty="0"/>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599142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dirty="0"/>
              <a:t>Prayer (5:25)</a:t>
            </a:r>
          </a:p>
          <a:p>
            <a:pPr marL="514350" indent="-514350" eaLnBrk="1" hangingPunct="1">
              <a:spcBef>
                <a:spcPts val="0"/>
              </a:spcBef>
              <a:spcAft>
                <a:spcPts val="2400"/>
              </a:spcAft>
              <a:buSzPct val="100000"/>
              <a:buFont typeface="+mj-lt"/>
              <a:buAutoNum type="arabicPeriod"/>
              <a:defRPr/>
            </a:pPr>
            <a:r>
              <a:rPr lang="en-US" dirty="0"/>
              <a:t>Greet the brethren (5:26)</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395204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1 Timothy 4:13</a:t>
            </a:r>
          </a:p>
          <a:p>
            <a:pPr marL="0" indent="0" algn="just">
              <a:spcBef>
                <a:spcPts val="0"/>
              </a:spcBef>
              <a:buNone/>
            </a:pPr>
            <a:r>
              <a:rPr lang="en-US" sz="3600" dirty="0">
                <a:effectLst>
                  <a:outerShdw blurRad="38100" dist="38100" dir="2700000" algn="tl">
                    <a:srgbClr val="000000">
                      <a:alpha val="43137"/>
                    </a:srgbClr>
                  </a:outerShdw>
                </a:effectLst>
              </a:rPr>
              <a:t>“Until I come, give your attention to the public reading, to exhortation, and teaching.”</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a:stretch>
            <a:fillRect/>
          </a:stretch>
        </p:blipFill>
        <p:spPr>
          <a:xfrm>
            <a:off x="4648200" y="2209800"/>
            <a:ext cx="3267263" cy="2438400"/>
          </a:xfrm>
          <a:prstGeom prst="rect">
            <a:avLst/>
          </a:prstGeom>
          <a:ln>
            <a:solidFill>
              <a:schemeClr val="tx1"/>
            </a:solidFill>
          </a:ln>
        </p:spPr>
      </p:pic>
    </p:spTree>
    <p:extLst>
      <p:ext uri="{BB962C8B-B14F-4D97-AF65-F5344CB8AC3E}">
        <p14:creationId xmlns:p14="http://schemas.microsoft.com/office/powerpoint/2010/main" val="627552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2 Timothy 3:16-17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16</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All Scripture</a:t>
            </a:r>
            <a:r>
              <a:rPr lang="en-US" sz="3600" dirty="0">
                <a:effectLst>
                  <a:outerShdw blurRad="38100" dist="38100" dir="2700000" algn="tl">
                    <a:srgbClr val="000000">
                      <a:alpha val="43137"/>
                    </a:srgbClr>
                  </a:outerShdw>
                </a:effectLst>
              </a:rPr>
              <a:t> is </a:t>
            </a:r>
            <a:r>
              <a:rPr lang="en-US" sz="3600" b="1" u="sng" dirty="0">
                <a:solidFill>
                  <a:srgbClr val="FFFFCC"/>
                </a:solidFill>
                <a:effectLst>
                  <a:outerShdw blurRad="38100" dist="38100" dir="2700000" algn="tl">
                    <a:srgbClr val="000000">
                      <a:alpha val="43137"/>
                    </a:srgbClr>
                  </a:outerShdw>
                </a:effectLst>
              </a:rPr>
              <a:t>inspired by God [</a:t>
            </a:r>
            <a:r>
              <a:rPr lang="en-US" sz="3600" b="1" i="1" u="sng" dirty="0">
                <a:solidFill>
                  <a:srgbClr val="FFFFCC"/>
                </a:solidFill>
                <a:effectLst>
                  <a:outerShdw blurRad="38100" dist="38100" dir="2700000" algn="tl">
                    <a:srgbClr val="000000">
                      <a:alpha val="43137"/>
                    </a:srgbClr>
                  </a:outerShdw>
                </a:effectLst>
              </a:rPr>
              <a:t>theopneustos</a:t>
            </a:r>
            <a:r>
              <a:rPr lang="en-US" sz="3600" b="1" u="sng" dirty="0">
                <a:solidFill>
                  <a:srgbClr val="FFFFCC"/>
                </a:solidFill>
                <a:effectLst>
                  <a:outerShdw blurRad="38100" dist="38100" dir="2700000" algn="tl">
                    <a:srgbClr val="000000">
                      <a:alpha val="43137"/>
                    </a:srgbClr>
                  </a:outerShdw>
                </a:effectLst>
              </a:rPr>
              <a:t>]</a:t>
            </a:r>
            <a:r>
              <a:rPr lang="en-US" sz="3600" b="1"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and profitable for teaching, for reproof, for correction, for training in righteousness; </a:t>
            </a:r>
            <a:r>
              <a:rPr lang="en-US" sz="3600" baseline="30000" dirty="0">
                <a:effectLst/>
              </a:rPr>
              <a:t>17</a:t>
            </a:r>
            <a:r>
              <a:rPr lang="en-US" sz="3600" dirty="0">
                <a:effectLst>
                  <a:outerShdw blurRad="38100" dist="38100" dir="2700000" algn="tl">
                    <a:srgbClr val="000000">
                      <a:alpha val="43137"/>
                    </a:srgbClr>
                  </a:outerShdw>
                </a:effectLst>
              </a:rPr>
              <a:t> so that the man of God may be adequate, equipped for </a:t>
            </a:r>
            <a:r>
              <a:rPr lang="en-US" sz="3600" b="1" u="sng" dirty="0">
                <a:solidFill>
                  <a:srgbClr val="FFFFCC"/>
                </a:solidFill>
                <a:effectLst>
                  <a:outerShdw blurRad="38100" dist="38100" dir="2700000" algn="tl">
                    <a:srgbClr val="000000">
                      <a:alpha val="43137"/>
                    </a:srgbClr>
                  </a:outerShdw>
                </a:effectLst>
              </a:rPr>
              <a:t>every</a:t>
            </a:r>
            <a:r>
              <a:rPr lang="en-US" sz="3600" dirty="0">
                <a:effectLst>
                  <a:outerShdw blurRad="38100" dist="38100" dir="2700000" algn="tl">
                    <a:srgbClr val="000000">
                      <a:alpha val="43137"/>
                    </a:srgbClr>
                  </a:outerShdw>
                </a:effectLst>
              </a:rPr>
              <a:t> good work.”</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0777" y="3048000"/>
            <a:ext cx="2450447" cy="1828800"/>
          </a:xfrm>
          <a:prstGeom prst="rect">
            <a:avLst/>
          </a:prstGeom>
          <a:ln>
            <a:solidFill>
              <a:schemeClr val="tx1"/>
            </a:solidFill>
          </a:ln>
        </p:spPr>
      </p:pic>
    </p:spTree>
    <p:extLst>
      <p:ext uri="{BB962C8B-B14F-4D97-AF65-F5344CB8AC3E}">
        <p14:creationId xmlns:p14="http://schemas.microsoft.com/office/powerpoint/2010/main" val="1997018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D94D7F9-E989-476B-BDCE-94A3A279E1B6}"/>
              </a:ext>
            </a:extLst>
          </p:cNvPr>
          <p:cNvSpPr>
            <a:spLocks noGrp="1" noChangeArrowheads="1"/>
          </p:cNvSpPr>
          <p:nvPr>
            <p:ph type="title"/>
          </p:nvPr>
        </p:nvSpPr>
        <p:spPr>
          <a:xfrm>
            <a:off x="3842452" y="228600"/>
            <a:ext cx="4507096" cy="910844"/>
          </a:xfrm>
        </p:spPr>
        <p:txBody>
          <a:bodyPr/>
          <a:lstStyle/>
          <a:p>
            <a:pPr algn="ctr" eaLnBrk="1" hangingPunct="1">
              <a:spcAft>
                <a:spcPts val="600"/>
              </a:spcAft>
            </a:pPr>
            <a:r>
              <a:rPr lang="en-US" altLang="en-US" sz="3600" dirty="0">
                <a:effectLst>
                  <a:outerShdw blurRad="38100" dist="38100" dir="2700000" algn="tl">
                    <a:srgbClr val="000000">
                      <a:alpha val="43137"/>
                    </a:srgbClr>
                  </a:outerShdw>
                </a:effectLst>
                <a:cs typeface="Calibri" panose="020F0502020204030204" pitchFamily="34" charset="0"/>
              </a:rPr>
              <a:t>Emphasis of 2 Timothy</a:t>
            </a:r>
          </a:p>
        </p:txBody>
      </p:sp>
      <p:sp>
        <p:nvSpPr>
          <p:cNvPr id="47107" name="Rectangle 3">
            <a:extLst>
              <a:ext uri="{FF2B5EF4-FFF2-40B4-BE49-F238E27FC236}">
                <a16:creationId xmlns:a16="http://schemas.microsoft.com/office/drawing/2014/main" id="{4D2F977D-5119-45A5-A722-F4F14350F963}"/>
              </a:ext>
            </a:extLst>
          </p:cNvPr>
          <p:cNvSpPr>
            <a:spLocks noGrp="1" noChangeArrowheads="1"/>
          </p:cNvSpPr>
          <p:nvPr>
            <p:ph type="body" idx="1"/>
          </p:nvPr>
        </p:nvSpPr>
        <p:spPr>
          <a:xfrm>
            <a:off x="609600" y="1592579"/>
            <a:ext cx="10972800" cy="2750821"/>
          </a:xfrm>
        </p:spPr>
        <p:txBody>
          <a:bodyPr/>
          <a:lstStyle/>
          <a:p>
            <a:pPr marL="0" indent="0" algn="just" eaLnBrk="1" hangingPunct="1">
              <a:buNone/>
              <a:defRPr/>
            </a:pPr>
            <a:r>
              <a:rPr lang="en-US" b="1"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By my count, there are twenty-seven explicit commands given in the body of this letter. In 27 words Paul tells pastors what to focus on. You have to be blind to miss the thrust of Paul's instructions here, because </a:t>
            </a:r>
            <a:r>
              <a:rPr lang="en-US" i="1" dirty="0">
                <a:effectLst>
                  <a:outerShdw blurRad="38100" dist="38100" dir="2700000" algn="tl">
                    <a:srgbClr val="000000">
                      <a:alpha val="43137"/>
                    </a:srgbClr>
                  </a:outerShdw>
                </a:effectLst>
                <a:cs typeface="Calibri" panose="020F0502020204030204" pitchFamily="34" charset="0"/>
              </a:rPr>
              <a:t>eighteen</a:t>
            </a:r>
            <a:r>
              <a:rPr lang="en-US" dirty="0">
                <a:effectLst>
                  <a:outerShdw blurRad="38100" dist="38100" dir="2700000" algn="tl">
                    <a:srgbClr val="000000">
                      <a:alpha val="43137"/>
                    </a:srgbClr>
                  </a:outerShdw>
                </a:effectLst>
                <a:cs typeface="Calibri" panose="020F0502020204030204" pitchFamily="34" charset="0"/>
              </a:rPr>
              <a:t> of those commands--fully </a:t>
            </a:r>
            <a:r>
              <a:rPr lang="en-US" i="1" dirty="0">
                <a:effectLst>
                  <a:outerShdw blurRad="38100" dist="38100" dir="2700000" algn="tl">
                    <a:srgbClr val="000000">
                      <a:alpha val="43137"/>
                    </a:srgbClr>
                  </a:outerShdw>
                </a:effectLst>
                <a:cs typeface="Calibri" panose="020F0502020204030204" pitchFamily="34" charset="0"/>
              </a:rPr>
              <a:t>two-thirds</a:t>
            </a:r>
            <a:r>
              <a:rPr lang="en-US" dirty="0">
                <a:effectLst>
                  <a:outerShdw blurRad="38100" dist="38100" dir="2700000" algn="tl">
                    <a:srgbClr val="000000">
                      <a:alpha val="43137"/>
                    </a:srgbClr>
                  </a:outerShdw>
                </a:effectLst>
                <a:cs typeface="Calibri" panose="020F0502020204030204" pitchFamily="34" charset="0"/>
              </a:rPr>
              <a:t>--have to do with the ministry of the </a:t>
            </a:r>
            <a:r>
              <a:rPr lang="en-US" i="1" dirty="0">
                <a:effectLst>
                  <a:outerShdw blurRad="38100" dist="38100" dir="2700000" algn="tl">
                    <a:srgbClr val="000000">
                      <a:alpha val="43137"/>
                    </a:srgbClr>
                  </a:outerShdw>
                </a:effectLst>
                <a:cs typeface="Calibri" panose="020F0502020204030204" pitchFamily="34" charset="0"/>
              </a:rPr>
              <a:t>Word</a:t>
            </a:r>
            <a:r>
              <a:rPr lang="en-US" b="1" dirty="0">
                <a:effectLst>
                  <a:outerShdw blurRad="38100" dist="38100" dir="2700000" algn="tl">
                    <a:srgbClr val="000000">
                      <a:alpha val="43137"/>
                    </a:srgbClr>
                  </a:outerShdw>
                </a:effectLst>
                <a:cs typeface="Calibri" panose="020F0502020204030204" pitchFamily="34" charset="0"/>
              </a:rPr>
              <a:t>.”</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70660" name="TextBox 4">
            <a:extLst>
              <a:ext uri="{FF2B5EF4-FFF2-40B4-BE49-F238E27FC236}">
                <a16:creationId xmlns:a16="http://schemas.microsoft.com/office/drawing/2014/main" id="{58BE05B9-7F61-43D2-9BDE-623D91557237}"/>
              </a:ext>
            </a:extLst>
          </p:cNvPr>
          <p:cNvSpPr txBox="1">
            <a:spLocks noChangeArrowheads="1"/>
          </p:cNvSpPr>
          <p:nvPr/>
        </p:nvSpPr>
        <p:spPr bwMode="auto">
          <a:xfrm>
            <a:off x="1524000" y="6096001"/>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Wallace, “Crisis of the Word: A Message to Pastors or Would-be Pastors,” </a:t>
            </a:r>
          </a:p>
          <a:p>
            <a:pPr algn="ctr" eaLnBrk="1" hangingPunct="1"/>
            <a:r>
              <a:rPr lang="en-US" alt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Conservative Theological Journal</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no. 2 (August 1997): 108.</a:t>
            </a:r>
          </a:p>
        </p:txBody>
      </p:sp>
      <p:pic>
        <p:nvPicPr>
          <p:cNvPr id="70661" name="Picture 2">
            <a:extLst>
              <a:ext uri="{FF2B5EF4-FFF2-40B4-BE49-F238E27FC236}">
                <a16:creationId xmlns:a16="http://schemas.microsoft.com/office/drawing/2014/main" id="{A549F292-77A2-4855-B3DC-FEE656D619E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1627" y="121920"/>
            <a:ext cx="826173" cy="10972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5512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E1E480-8DB0-52CF-8608-8EE055199E6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Conclusion </a:t>
            </a:r>
            <a:br>
              <a:rPr lang="en-US" altLang="en-US" sz="4000" dirty="0"/>
            </a:br>
            <a:r>
              <a:rPr lang="en-US" altLang="en-US" sz="2800" dirty="0">
                <a:solidFill>
                  <a:schemeClr val="tx1"/>
                </a:solidFill>
                <a:effectLst>
                  <a:outerShdw blurRad="38100" dist="38100" dir="2700000" algn="tl">
                    <a:srgbClr val="000000"/>
                  </a:outerShdw>
                </a:effectLst>
                <a:ea typeface="+mn-ea"/>
                <a:cs typeface="+mn-cs"/>
              </a:rPr>
              <a:t>(5:25-28)</a:t>
            </a:r>
          </a:p>
        </p:txBody>
      </p:sp>
      <p:sp>
        <p:nvSpPr>
          <p:cNvPr id="35843" name="Rectangle 3">
            <a:extLst>
              <a:ext uri="{FF2B5EF4-FFF2-40B4-BE49-F238E27FC236}">
                <a16:creationId xmlns:a16="http://schemas.microsoft.com/office/drawing/2014/main" id="{BA62D945-DEE3-A60F-22AC-0B124398BBA9}"/>
              </a:ext>
            </a:extLst>
          </p:cNvPr>
          <p:cNvSpPr>
            <a:spLocks noGrp="1" noChangeArrowheads="1"/>
          </p:cNvSpPr>
          <p:nvPr>
            <p:ph type="body" idx="1"/>
          </p:nvPr>
        </p:nvSpPr>
        <p:spPr>
          <a:xfrm>
            <a:off x="2913857" y="1600200"/>
            <a:ext cx="6364287" cy="1635125"/>
          </a:xfrm>
        </p:spPr>
        <p:txBody>
          <a:bodyPr/>
          <a:lstStyle/>
          <a:p>
            <a:pPr marL="457200" indent="-457200" eaLnBrk="1" hangingPunct="1">
              <a:spcBef>
                <a:spcPts val="0"/>
              </a:spcBef>
              <a:spcAft>
                <a:spcPts val="2400"/>
              </a:spcAft>
              <a:defRPr/>
            </a:pPr>
            <a:r>
              <a:rPr lang="en-US" dirty="0"/>
              <a:t>Three personal requests (5:25-27)</a:t>
            </a:r>
          </a:p>
          <a:p>
            <a:pPr marL="457200" indent="-457200" eaLnBrk="1" hangingPunct="1">
              <a:spcBef>
                <a:spcPts val="0"/>
              </a:spcBef>
              <a:spcAft>
                <a:spcPts val="2400"/>
              </a:spcAft>
              <a:defRPr/>
            </a:pPr>
            <a:r>
              <a:rPr lang="en-US" b="1" u="sng" dirty="0">
                <a:solidFill>
                  <a:srgbClr val="FFFFCC"/>
                </a:solidFill>
              </a:rPr>
              <a:t>Benediction (5:28)</a:t>
            </a:r>
          </a:p>
        </p:txBody>
      </p:sp>
      <p:pic>
        <p:nvPicPr>
          <p:cNvPr id="4" name="Picture 3">
            <a:extLst>
              <a:ext uri="{FF2B5EF4-FFF2-40B4-BE49-F238E27FC236}">
                <a16:creationId xmlns:a16="http://schemas.microsoft.com/office/drawing/2014/main" id="{3D22BE0F-CB15-5965-14DC-D9F41E03076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D8ADB4D4-B89C-8F6C-D8F4-CC697B8A65CD}"/>
              </a:ext>
            </a:extLst>
          </p:cNvPr>
          <p:cNvPicPr>
            <a:picLocks noChangeAspect="1"/>
          </p:cNvPicPr>
          <p:nvPr/>
        </p:nvPicPr>
        <p:blipFill rotWithShape="1">
          <a:blip r:embed="rId3"/>
          <a:srcRect l="44666"/>
          <a:stretch/>
        </p:blipFill>
        <p:spPr>
          <a:xfrm>
            <a:off x="4519542" y="3200400"/>
            <a:ext cx="3152916" cy="3200400"/>
          </a:xfrm>
          <a:prstGeom prst="rect">
            <a:avLst/>
          </a:prstGeom>
          <a:ln>
            <a:solidFill>
              <a:schemeClr val="tx1"/>
            </a:solidFill>
          </a:ln>
        </p:spPr>
      </p:pic>
    </p:spTree>
    <p:extLst>
      <p:ext uri="{BB962C8B-B14F-4D97-AF65-F5344CB8AC3E}">
        <p14:creationId xmlns:p14="http://schemas.microsoft.com/office/powerpoint/2010/main" val="37132792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7F6F8D7-75C5-A766-B8DA-80010E4ED515}"/>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Church Life</a:t>
            </a:r>
          </a:p>
        </p:txBody>
      </p:sp>
      <p:sp>
        <p:nvSpPr>
          <p:cNvPr id="33795" name="Rectangle 3">
            <a:extLst>
              <a:ext uri="{FF2B5EF4-FFF2-40B4-BE49-F238E27FC236}">
                <a16:creationId xmlns:a16="http://schemas.microsoft.com/office/drawing/2014/main" id="{08E0DC95-9011-1C34-0679-0562D88C946D}"/>
              </a:ext>
            </a:extLst>
          </p:cNvPr>
          <p:cNvSpPr>
            <a:spLocks noGrp="1" noChangeArrowheads="1"/>
          </p:cNvSpPr>
          <p:nvPr>
            <p:ph type="body" idx="1"/>
          </p:nvPr>
        </p:nvSpPr>
        <p:spPr>
          <a:xfrm>
            <a:off x="2647157" y="1600201"/>
            <a:ext cx="7182643" cy="1523999"/>
          </a:xfrm>
        </p:spPr>
        <p:txBody>
          <a:bodyPr/>
          <a:lstStyle/>
          <a:p>
            <a:pPr marL="457200" indent="-457200" eaLnBrk="1" hangingPunct="1">
              <a:spcBef>
                <a:spcPts val="0"/>
              </a:spcBef>
              <a:spcAft>
                <a:spcPts val="2400"/>
              </a:spcAft>
              <a:defRPr/>
            </a:pPr>
            <a:r>
              <a:rPr lang="en-US" dirty="0"/>
              <a:t>5:12-13 – Attitude toward leaders</a:t>
            </a:r>
          </a:p>
          <a:p>
            <a:pPr marL="457200" indent="-457200" eaLnBrk="1" hangingPunct="1">
              <a:spcBef>
                <a:spcPts val="0"/>
              </a:spcBef>
              <a:spcAft>
                <a:spcPts val="2400"/>
              </a:spcAft>
              <a:defRPr/>
            </a:pPr>
            <a:r>
              <a:rPr lang="en-US" dirty="0"/>
              <a:t>5:14-15 – Ministry toward one another</a:t>
            </a:r>
          </a:p>
        </p:txBody>
      </p:sp>
      <p:pic>
        <p:nvPicPr>
          <p:cNvPr id="4" name="Picture 3">
            <a:extLst>
              <a:ext uri="{FF2B5EF4-FFF2-40B4-BE49-F238E27FC236}">
                <a16:creationId xmlns:a16="http://schemas.microsoft.com/office/drawing/2014/main" id="{CFDC779B-EE9F-31AC-C085-C3AA292AE824}"/>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B68E80DB-7BD0-45AB-143C-7B2BFBB9A07C}"/>
              </a:ext>
            </a:extLst>
          </p:cNvPr>
          <p:cNvPicPr>
            <a:picLocks noChangeAspect="1"/>
          </p:cNvPicPr>
          <p:nvPr/>
        </p:nvPicPr>
        <p:blipFill>
          <a:blip r:embed="rId3"/>
          <a:stretch>
            <a:fillRect/>
          </a:stretch>
        </p:blipFill>
        <p:spPr>
          <a:xfrm>
            <a:off x="4374073" y="3200400"/>
            <a:ext cx="3443854" cy="32004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98B6F140-77B7-F63C-3ABC-1232AF88A1C2}"/>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Message</a:t>
            </a:r>
          </a:p>
        </p:txBody>
      </p:sp>
      <p:sp>
        <p:nvSpPr>
          <p:cNvPr id="36867" name="Rectangle 3">
            <a:extLst>
              <a:ext uri="{FF2B5EF4-FFF2-40B4-BE49-F238E27FC236}">
                <a16:creationId xmlns:a16="http://schemas.microsoft.com/office/drawing/2014/main" id="{24A59A24-F7AE-34B8-B9E7-D5E357DFC02B}"/>
              </a:ext>
            </a:extLst>
          </p:cNvPr>
          <p:cNvSpPr>
            <a:spLocks noGrp="1" noChangeArrowheads="1"/>
          </p:cNvSpPr>
          <p:nvPr>
            <p:ph type="body" idx="1"/>
          </p:nvPr>
        </p:nvSpPr>
        <p:spPr>
          <a:xfrm>
            <a:off x="2266157" y="1600200"/>
            <a:ext cx="7659687" cy="1330325"/>
          </a:xfrm>
        </p:spPr>
        <p:txBody>
          <a:bodyPr/>
          <a:lstStyle/>
          <a:p>
            <a:pPr marL="457200" indent="-457200" eaLnBrk="1" hangingPunct="1">
              <a:spcBef>
                <a:spcPts val="0"/>
              </a:spcBef>
              <a:spcAft>
                <a:spcPts val="2400"/>
              </a:spcAft>
              <a:defRPr/>
            </a:pPr>
            <a:r>
              <a:rPr lang="en-US" dirty="0"/>
              <a:t>Continued growth in faith, hope, and love in view of the Lord’s imminent return</a:t>
            </a:r>
          </a:p>
        </p:txBody>
      </p:sp>
      <p:pic>
        <p:nvPicPr>
          <p:cNvPr id="4" name="Picture 3">
            <a:extLst>
              <a:ext uri="{FF2B5EF4-FFF2-40B4-BE49-F238E27FC236}">
                <a16:creationId xmlns:a16="http://schemas.microsoft.com/office/drawing/2014/main" id="{464E9EAB-A7A6-A878-6491-277AB0C97325}"/>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2A5E1DF4-E6F7-B46C-0829-659EFA096E79}"/>
              </a:ext>
            </a:extLst>
          </p:cNvPr>
          <p:cNvPicPr>
            <a:picLocks noChangeAspect="1"/>
          </p:cNvPicPr>
          <p:nvPr/>
        </p:nvPicPr>
        <p:blipFill rotWithShape="1">
          <a:blip r:embed="rId3"/>
          <a:srcRect t="14074" b="14815"/>
          <a:stretch/>
        </p:blipFill>
        <p:spPr>
          <a:xfrm>
            <a:off x="4437459" y="3124200"/>
            <a:ext cx="3317083" cy="3200400"/>
          </a:xfrm>
          <a:prstGeom prst="rect">
            <a:avLst/>
          </a:prstGeom>
          <a:ln>
            <a:solidFill>
              <a:schemeClr val="tx1"/>
            </a:solid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96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47CED1B4-1285-FD83-6796-85F110E1988A}"/>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688910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7F6F8D7-75C5-A766-B8DA-80010E4ED515}"/>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Church Life</a:t>
            </a:r>
          </a:p>
        </p:txBody>
      </p:sp>
      <p:sp>
        <p:nvSpPr>
          <p:cNvPr id="33795" name="Rectangle 3">
            <a:extLst>
              <a:ext uri="{FF2B5EF4-FFF2-40B4-BE49-F238E27FC236}">
                <a16:creationId xmlns:a16="http://schemas.microsoft.com/office/drawing/2014/main" id="{08E0DC95-9011-1C34-0679-0562D88C946D}"/>
              </a:ext>
            </a:extLst>
          </p:cNvPr>
          <p:cNvSpPr>
            <a:spLocks noGrp="1" noChangeArrowheads="1"/>
          </p:cNvSpPr>
          <p:nvPr>
            <p:ph type="body" idx="1"/>
          </p:nvPr>
        </p:nvSpPr>
        <p:spPr>
          <a:xfrm>
            <a:off x="2647157" y="1600201"/>
            <a:ext cx="7182643" cy="1523999"/>
          </a:xfrm>
        </p:spPr>
        <p:txBody>
          <a:bodyPr/>
          <a:lstStyle/>
          <a:p>
            <a:pPr marL="457200" indent="-457200" eaLnBrk="1" hangingPunct="1">
              <a:spcBef>
                <a:spcPts val="0"/>
              </a:spcBef>
              <a:spcAft>
                <a:spcPts val="2400"/>
              </a:spcAft>
              <a:defRPr/>
            </a:pPr>
            <a:r>
              <a:rPr lang="en-US" b="1" u="sng" dirty="0">
                <a:solidFill>
                  <a:srgbClr val="FFFFCC"/>
                </a:solidFill>
              </a:rPr>
              <a:t>5:12-13 – Attitude toward leaders</a:t>
            </a:r>
          </a:p>
          <a:p>
            <a:pPr marL="457200" indent="-457200" eaLnBrk="1" hangingPunct="1">
              <a:spcBef>
                <a:spcPts val="0"/>
              </a:spcBef>
              <a:spcAft>
                <a:spcPts val="2400"/>
              </a:spcAft>
              <a:defRPr/>
            </a:pPr>
            <a:r>
              <a:rPr lang="en-US" dirty="0"/>
              <a:t>5:14-15 – Ministry toward one another</a:t>
            </a:r>
          </a:p>
        </p:txBody>
      </p:sp>
      <p:pic>
        <p:nvPicPr>
          <p:cNvPr id="4" name="Picture 3">
            <a:extLst>
              <a:ext uri="{FF2B5EF4-FFF2-40B4-BE49-F238E27FC236}">
                <a16:creationId xmlns:a16="http://schemas.microsoft.com/office/drawing/2014/main" id="{CFDC779B-EE9F-31AC-C085-C3AA292AE824}"/>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5B98F241-4868-22C7-2DBD-3066DDD83A13}"/>
              </a:ext>
            </a:extLst>
          </p:cNvPr>
          <p:cNvPicPr>
            <a:picLocks noChangeAspect="1"/>
          </p:cNvPicPr>
          <p:nvPr/>
        </p:nvPicPr>
        <p:blipFill>
          <a:blip r:embed="rId3"/>
          <a:stretch>
            <a:fillRect/>
          </a:stretch>
        </p:blipFill>
        <p:spPr>
          <a:xfrm>
            <a:off x="4374073" y="3200400"/>
            <a:ext cx="3443854" cy="3200400"/>
          </a:xfrm>
          <a:prstGeom prst="rect">
            <a:avLst/>
          </a:prstGeom>
        </p:spPr>
      </p:pic>
    </p:spTree>
    <p:extLst>
      <p:ext uri="{BB962C8B-B14F-4D97-AF65-F5344CB8AC3E}">
        <p14:creationId xmlns:p14="http://schemas.microsoft.com/office/powerpoint/2010/main" val="253400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7F6F8D7-75C5-A766-B8DA-80010E4ED515}"/>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Church Life</a:t>
            </a:r>
          </a:p>
        </p:txBody>
      </p:sp>
      <p:sp>
        <p:nvSpPr>
          <p:cNvPr id="33795" name="Rectangle 3">
            <a:extLst>
              <a:ext uri="{FF2B5EF4-FFF2-40B4-BE49-F238E27FC236}">
                <a16:creationId xmlns:a16="http://schemas.microsoft.com/office/drawing/2014/main" id="{08E0DC95-9011-1C34-0679-0562D88C946D}"/>
              </a:ext>
            </a:extLst>
          </p:cNvPr>
          <p:cNvSpPr>
            <a:spLocks noGrp="1" noChangeArrowheads="1"/>
          </p:cNvSpPr>
          <p:nvPr>
            <p:ph type="body" idx="1"/>
          </p:nvPr>
        </p:nvSpPr>
        <p:spPr>
          <a:xfrm>
            <a:off x="2647157" y="1600201"/>
            <a:ext cx="7258843" cy="1523999"/>
          </a:xfrm>
        </p:spPr>
        <p:txBody>
          <a:bodyPr/>
          <a:lstStyle/>
          <a:p>
            <a:pPr marL="457200" indent="-457200" eaLnBrk="1" hangingPunct="1">
              <a:spcBef>
                <a:spcPts val="0"/>
              </a:spcBef>
              <a:spcAft>
                <a:spcPts val="2400"/>
              </a:spcAft>
              <a:defRPr/>
            </a:pPr>
            <a:r>
              <a:rPr lang="en-US" dirty="0"/>
              <a:t>5:12-13 – Attitude toward leaders</a:t>
            </a:r>
          </a:p>
          <a:p>
            <a:pPr marL="457200" indent="-457200" eaLnBrk="1" hangingPunct="1">
              <a:spcBef>
                <a:spcPts val="0"/>
              </a:spcBef>
              <a:spcAft>
                <a:spcPts val="2400"/>
              </a:spcAft>
              <a:defRPr/>
            </a:pPr>
            <a:r>
              <a:rPr lang="en-US" b="1" u="sng" dirty="0">
                <a:solidFill>
                  <a:srgbClr val="FFFFCC"/>
                </a:solidFill>
              </a:rPr>
              <a:t>5:14-15 – Ministry toward one another</a:t>
            </a:r>
          </a:p>
        </p:txBody>
      </p:sp>
      <p:pic>
        <p:nvPicPr>
          <p:cNvPr id="4" name="Picture 3">
            <a:extLst>
              <a:ext uri="{FF2B5EF4-FFF2-40B4-BE49-F238E27FC236}">
                <a16:creationId xmlns:a16="http://schemas.microsoft.com/office/drawing/2014/main" id="{CFDC779B-EE9F-31AC-C085-C3AA292AE824}"/>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B8330134-3A7C-C754-4786-CE82150E136C}"/>
              </a:ext>
            </a:extLst>
          </p:cNvPr>
          <p:cNvPicPr>
            <a:picLocks noChangeAspect="1"/>
          </p:cNvPicPr>
          <p:nvPr/>
        </p:nvPicPr>
        <p:blipFill>
          <a:blip r:embed="rId3"/>
          <a:stretch>
            <a:fillRect/>
          </a:stretch>
        </p:blipFill>
        <p:spPr>
          <a:xfrm>
            <a:off x="4374073" y="3200400"/>
            <a:ext cx="3443854" cy="3200400"/>
          </a:xfrm>
          <a:prstGeom prst="rect">
            <a:avLst/>
          </a:prstGeom>
        </p:spPr>
      </p:pic>
    </p:spTree>
    <p:extLst>
      <p:ext uri="{BB962C8B-B14F-4D97-AF65-F5344CB8AC3E}">
        <p14:creationId xmlns:p14="http://schemas.microsoft.com/office/powerpoint/2010/main" val="177545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96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b="1" u="sng" dirty="0">
                <a:solidFill>
                  <a:srgbClr val="FFFFCC"/>
                </a:solidFill>
              </a:rPr>
              <a:t>Progressive sanctification (5:16-28)</a:t>
            </a:r>
          </a:p>
        </p:txBody>
      </p:sp>
      <p:pic>
        <p:nvPicPr>
          <p:cNvPr id="5" name="Picture 4">
            <a:extLst>
              <a:ext uri="{FF2B5EF4-FFF2-40B4-BE49-F238E27FC236}">
                <a16:creationId xmlns:a16="http://schemas.microsoft.com/office/drawing/2014/main" id="{47CED1B4-1285-FD83-6796-85F110E1988A}"/>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86158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609600" y="762040"/>
          <a:ext cx="10972800" cy="5333920"/>
        </p:xfrm>
        <a:graphic>
          <a:graphicData uri="http://schemas.openxmlformats.org/drawingml/2006/table">
            <a:tbl>
              <a:tblPr>
                <a:tableStyleId>{16D9F66E-5EB9-4882-86FB-DCBF35E3C3E4}</a:tableStyleId>
              </a:tblPr>
              <a:tblGrid>
                <a:gridCol w="32512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1066784">
                <a:tc gridSpan="4">
                  <a:txBody>
                    <a:bodyPr/>
                    <a:lstStyle/>
                    <a:p>
                      <a:pPr algn="ct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Three Tenses of Salvation</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T="45712" marB="45712" anchor="ctr">
                    <a:solidFill>
                      <a:schemeClr val="bg2"/>
                    </a:solidFill>
                  </a:tcPr>
                </a:tc>
                <a:tc hMerge="1">
                  <a:txBody>
                    <a:bodyPr/>
                    <a:lstStyle/>
                    <a:p>
                      <a:pPr algn="ctr"/>
                      <a:endParaRPr lang="en-US" sz="3200" b="1" dirty="0">
                        <a:solidFill>
                          <a:srgbClr val="FFFF00"/>
                        </a:solidFill>
                        <a:latin typeface="Calibri" pitchFamily="34" charset="0"/>
                        <a:cs typeface="Calibri" pitchFamily="34" charset="0"/>
                      </a:endParaRPr>
                    </a:p>
                  </a:txBody>
                  <a:tcPr marT="45712" marB="45712" anchor="ctr">
                    <a:solidFill>
                      <a:schemeClr val="bg2"/>
                    </a:solidFill>
                  </a:tcPr>
                </a:tc>
                <a:tc hMerge="1">
                  <a:txBody>
                    <a:bodyPr/>
                    <a:lstStyle/>
                    <a:p>
                      <a:pPr algn="ctr"/>
                      <a:endParaRPr lang="en-US" sz="3200" b="1" u="none" dirty="0">
                        <a:solidFill>
                          <a:srgbClr val="FFFF00"/>
                        </a:solidFill>
                        <a:latin typeface="Calibri" pitchFamily="34" charset="0"/>
                        <a:cs typeface="Calibri" pitchFamily="34" charset="0"/>
                      </a:endParaRPr>
                    </a:p>
                  </a:txBody>
                  <a:tcPr marT="45712" marB="45712" anchor="ctr">
                    <a:solidFill>
                      <a:schemeClr val="bg2"/>
                    </a:solidFill>
                  </a:tcPr>
                </a:tc>
                <a:tc hMerge="1">
                  <a:txBody>
                    <a:bodyPr/>
                    <a:lstStyle/>
                    <a:p>
                      <a:pPr algn="ctr"/>
                      <a:endParaRPr lang="en-US" sz="3200" b="1" dirty="0">
                        <a:solidFill>
                          <a:srgbClr val="FFFF00"/>
                        </a:solidFill>
                        <a:latin typeface="Calibri" pitchFamily="34" charset="0"/>
                        <a:cs typeface="Calibri" pitchFamily="34" charset="0"/>
                      </a:endParaRPr>
                    </a:p>
                  </a:txBody>
                  <a:tcPr marT="45712" marB="45712" anchor="ctr">
                    <a:solidFill>
                      <a:schemeClr val="bg2"/>
                    </a:solidFill>
                  </a:tcPr>
                </a:tc>
                <a:extLst>
                  <a:ext uri="{0D108BD9-81ED-4DB2-BD59-A6C34878D82A}">
                    <a16:rowId xmlns:a16="http://schemas.microsoft.com/office/drawing/2014/main" val="1457753307"/>
                  </a:ext>
                </a:extLst>
              </a:tr>
              <a:tr h="1066784">
                <a:tc>
                  <a:txBody>
                    <a:bodyPr/>
                    <a:lstStyle/>
                    <a:p>
                      <a:pPr algn="ctr"/>
                      <a:r>
                        <a:rPr lang="en-US" sz="3200" b="1" dirty="0">
                          <a:latin typeface="Calibri" pitchFamily="34" charset="0"/>
                          <a:cs typeface="Calibri" pitchFamily="34" charset="0"/>
                        </a:rPr>
                        <a:t>Phase</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dirty="0">
                          <a:latin typeface="Calibri" pitchFamily="34" charset="0"/>
                          <a:cs typeface="Calibri" pitchFamily="34" charset="0"/>
                        </a:rPr>
                        <a:t>Justification</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u="none" dirty="0">
                          <a:latin typeface="Calibri" pitchFamily="34" charset="0"/>
                          <a:cs typeface="Calibri" pitchFamily="34" charset="0"/>
                        </a:rPr>
                        <a:t>Sanctification</a:t>
                      </a:r>
                      <a:endParaRPr lang="en-US" sz="3200" b="1" u="none"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dirty="0">
                          <a:latin typeface="Calibri" pitchFamily="34" charset="0"/>
                          <a:cs typeface="Calibri" pitchFamily="34" charset="0"/>
                        </a:rPr>
                        <a:t>Glorification</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extLst>
                  <a:ext uri="{0D108BD9-81ED-4DB2-BD59-A6C34878D82A}">
                    <a16:rowId xmlns:a16="http://schemas.microsoft.com/office/drawing/2014/main" val="10000"/>
                  </a:ext>
                </a:extLst>
              </a:tr>
              <a:tr h="1066784">
                <a:tc>
                  <a:txBody>
                    <a:bodyPr/>
                    <a:lstStyle/>
                    <a:p>
                      <a:pPr algn="ctr"/>
                      <a:r>
                        <a:rPr lang="en-US" sz="3200" b="1" dirty="0">
                          <a:latin typeface="Calibri" pitchFamily="34" charset="0"/>
                          <a:cs typeface="Calibri" pitchFamily="34" charset="0"/>
                        </a:rPr>
                        <a:t>Tense</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Past</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Present</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Future</a:t>
                      </a:r>
                    </a:p>
                  </a:txBody>
                  <a:tcPr marT="45712" marB="45712" anchor="ctr">
                    <a:solidFill>
                      <a:schemeClr val="tx1"/>
                    </a:solidFill>
                  </a:tcPr>
                </a:tc>
                <a:extLst>
                  <a:ext uri="{0D108BD9-81ED-4DB2-BD59-A6C34878D82A}">
                    <a16:rowId xmlns:a16="http://schemas.microsoft.com/office/drawing/2014/main" val="10001"/>
                  </a:ext>
                </a:extLst>
              </a:tr>
              <a:tr h="1066784">
                <a:tc>
                  <a:txBody>
                    <a:bodyPr/>
                    <a:lstStyle/>
                    <a:p>
                      <a:pPr algn="ctr"/>
                      <a:r>
                        <a:rPr lang="en-US" sz="3200" b="1" dirty="0">
                          <a:latin typeface="Calibri" pitchFamily="34" charset="0"/>
                          <a:cs typeface="Calibri" pitchFamily="34" charset="0"/>
                        </a:rPr>
                        <a:t>Saved from sin’s:</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Penalty</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Power</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Presence</a:t>
                      </a:r>
                    </a:p>
                  </a:txBody>
                  <a:tcPr marT="45712" marB="45712" anchor="ctr">
                    <a:solidFill>
                      <a:schemeClr val="tx1"/>
                    </a:solidFill>
                  </a:tcPr>
                </a:tc>
                <a:extLst>
                  <a:ext uri="{0D108BD9-81ED-4DB2-BD59-A6C34878D82A}">
                    <a16:rowId xmlns:a16="http://schemas.microsoft.com/office/drawing/2014/main" val="10002"/>
                  </a:ext>
                </a:extLst>
              </a:tr>
              <a:tr h="1066784">
                <a:tc>
                  <a:txBody>
                    <a:bodyPr/>
                    <a:lstStyle/>
                    <a:p>
                      <a:pPr algn="ctr"/>
                      <a:r>
                        <a:rPr lang="en-US" sz="3200" b="1" dirty="0">
                          <a:latin typeface="Calibri" pitchFamily="34" charset="0"/>
                          <a:cs typeface="Calibri" pitchFamily="34" charset="0"/>
                        </a:rPr>
                        <a:t>Scripture</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Eph 2:8-9; Titus 3:5</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Philip 2:12</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Rom 5:10</a:t>
                      </a:r>
                    </a:p>
                  </a:txBody>
                  <a:tcPr marT="45712" marB="45712" anchor="ctr">
                    <a:solidFill>
                      <a:schemeClr val="tx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775486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903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4434</TotalTime>
  <Words>1829</Words>
  <Application>Microsoft Office PowerPoint</Application>
  <PresentationFormat>Widescreen</PresentationFormat>
  <Paragraphs>253</Paragraphs>
  <Slides>51</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51</vt:i4>
      </vt:variant>
    </vt:vector>
  </HeadingPairs>
  <TitlesOfParts>
    <vt:vector size="57" baseType="lpstr">
      <vt:lpstr>Arial</vt:lpstr>
      <vt:lpstr>Calibri</vt:lpstr>
      <vt:lpstr>Times New Roman</vt:lpstr>
      <vt:lpstr>Wingdings</vt:lpstr>
      <vt:lpstr>Azure</vt:lpstr>
      <vt:lpstr>1_Azure</vt:lpstr>
      <vt:lpstr>PowerPoint Presentation</vt:lpstr>
      <vt:lpstr>Structure</vt:lpstr>
      <vt:lpstr>Structure</vt:lpstr>
      <vt:lpstr>Structure</vt:lpstr>
      <vt:lpstr>Church Life</vt:lpstr>
      <vt:lpstr>Church Life</vt:lpstr>
      <vt:lpstr>Church Life</vt:lpstr>
      <vt:lpstr>Structure</vt:lpstr>
      <vt:lpstr>PowerPoint Presentation</vt:lpstr>
      <vt:lpstr>Practical Sanctification (5:16-24)</vt:lpstr>
      <vt:lpstr>Practical Sanctification (5:16-24)</vt:lpstr>
      <vt:lpstr>Three Positive Commands (5:16-18)</vt:lpstr>
      <vt:lpstr>Three Positive Commands (5:16-18)</vt:lpstr>
      <vt:lpstr>Three Positive Commands (5:16-18)</vt:lpstr>
      <vt:lpstr>Three Positive Commands (5:16-18)</vt:lpstr>
      <vt:lpstr>Practical Sanctification (5:16-24)</vt:lpstr>
      <vt:lpstr>Three Negative Commands (5:19-22)</vt:lpstr>
      <vt:lpstr>Three Negative Commands (5:19-22)</vt:lpstr>
      <vt:lpstr>PowerPoint Presentation</vt:lpstr>
      <vt:lpstr>Matthew Outline</vt:lpstr>
      <vt:lpstr>PowerPoint Presentation</vt:lpstr>
      <vt:lpstr>PowerPoint Presentation</vt:lpstr>
      <vt:lpstr>Three Negative Commands (5:19-22)</vt:lpstr>
      <vt:lpstr>PowerPoint Presentation</vt:lpstr>
      <vt:lpstr>PowerPoint Presentation</vt:lpstr>
      <vt:lpstr>PowerPoint Presentation</vt:lpstr>
      <vt:lpstr>PowerPoint Presentation</vt:lpstr>
      <vt:lpstr>PowerPoint Presentation</vt:lpstr>
      <vt:lpstr>PowerPoint Presentation</vt:lpstr>
      <vt:lpstr>Three Negative Commands (5:19-22)</vt:lpstr>
      <vt:lpstr>Practical Sanctification (5:16-24)</vt:lpstr>
      <vt:lpstr>PowerPoint Presentation</vt:lpstr>
      <vt:lpstr>PowerPoint Presentation</vt:lpstr>
      <vt:lpstr>PowerPoint Presentation</vt:lpstr>
      <vt:lpstr>PowerPoint Presentation</vt:lpstr>
      <vt:lpstr>PowerPoint Presentation</vt:lpstr>
      <vt:lpstr>Unique Characteristics</vt:lpstr>
      <vt:lpstr>PowerPoint Presentation</vt:lpstr>
      <vt:lpstr>Conclusion (5:25-28)</vt:lpstr>
      <vt:lpstr>Conclusion (5:25-28)</vt:lpstr>
      <vt:lpstr>Three Personal Requests (5:25-27)</vt:lpstr>
      <vt:lpstr>Three Personal Requests (5:25-27)</vt:lpstr>
      <vt:lpstr>Three Personal Requests (5:25-27)</vt:lpstr>
      <vt:lpstr>Three Personal Requests (5:25-27)</vt:lpstr>
      <vt:lpstr>PowerPoint Presentation</vt:lpstr>
      <vt:lpstr>PowerPoint Presentation</vt:lpstr>
      <vt:lpstr>Emphasis of 2 Timothy</vt:lpstr>
      <vt:lpstr>Conclusion  (5:25-28)</vt:lpstr>
      <vt:lpstr>Conclusion</vt:lpstr>
      <vt:lpstr>Message</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Thessalonians 026 - 5v14-22 - 16 X 9</dc:title>
  <dc:subject>1 Thessalonians</dc:subject>
  <dc:creator>A. Woods</dc:creator>
  <cp:lastModifiedBy>Jim McGowan</cp:lastModifiedBy>
  <cp:revision>410</cp:revision>
  <cp:lastPrinted>2023-05-13T17:53:18Z</cp:lastPrinted>
  <dcterms:created xsi:type="dcterms:W3CDTF">2009-02-09T13:26:58Z</dcterms:created>
  <dcterms:modified xsi:type="dcterms:W3CDTF">2023-05-13T17:53:29Z</dcterms:modified>
</cp:coreProperties>
</file>