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72"/>
  </p:notesMasterIdLst>
  <p:handoutMasterIdLst>
    <p:handoutMasterId r:id="rId73"/>
  </p:handoutMasterIdLst>
  <p:sldIdLst>
    <p:sldId id="256" r:id="rId2"/>
    <p:sldId id="9365" r:id="rId3"/>
    <p:sldId id="9623" r:id="rId4"/>
    <p:sldId id="9381" r:id="rId5"/>
    <p:sldId id="9624" r:id="rId6"/>
    <p:sldId id="9632" r:id="rId7"/>
    <p:sldId id="9633" r:id="rId8"/>
    <p:sldId id="9637" r:id="rId9"/>
    <p:sldId id="9634" r:id="rId10"/>
    <p:sldId id="9649" r:id="rId11"/>
    <p:sldId id="9650" r:id="rId12"/>
    <p:sldId id="1116" r:id="rId13"/>
    <p:sldId id="9569" r:id="rId14"/>
    <p:sldId id="2751" r:id="rId15"/>
    <p:sldId id="2729" r:id="rId16"/>
    <p:sldId id="2730" r:id="rId17"/>
    <p:sldId id="9918" r:id="rId18"/>
    <p:sldId id="9919" r:id="rId19"/>
    <p:sldId id="342" r:id="rId20"/>
    <p:sldId id="9651" r:id="rId21"/>
    <p:sldId id="9653" r:id="rId22"/>
    <p:sldId id="9948" r:id="rId23"/>
    <p:sldId id="8243" r:id="rId24"/>
    <p:sldId id="9949" r:id="rId25"/>
    <p:sldId id="6849" r:id="rId26"/>
    <p:sldId id="4739" r:id="rId27"/>
    <p:sldId id="9955" r:id="rId28"/>
    <p:sldId id="4740" r:id="rId29"/>
    <p:sldId id="3100" r:id="rId30"/>
    <p:sldId id="4741" r:id="rId31"/>
    <p:sldId id="4745" r:id="rId32"/>
    <p:sldId id="4748" r:id="rId33"/>
    <p:sldId id="4749" r:id="rId34"/>
    <p:sldId id="4750" r:id="rId35"/>
    <p:sldId id="4751" r:id="rId36"/>
    <p:sldId id="9950" r:id="rId37"/>
    <p:sldId id="9096" r:id="rId38"/>
    <p:sldId id="9951" r:id="rId39"/>
    <p:sldId id="8681" r:id="rId40"/>
    <p:sldId id="2581" r:id="rId41"/>
    <p:sldId id="2671" r:id="rId42"/>
    <p:sldId id="5034" r:id="rId43"/>
    <p:sldId id="5038" r:id="rId44"/>
    <p:sldId id="2675" r:id="rId45"/>
    <p:sldId id="5039" r:id="rId46"/>
    <p:sldId id="9652" r:id="rId47"/>
    <p:sldId id="9657" r:id="rId48"/>
    <p:sldId id="9658" r:id="rId49"/>
    <p:sldId id="9922" r:id="rId50"/>
    <p:sldId id="9659" r:id="rId51"/>
    <p:sldId id="9590" r:id="rId52"/>
    <p:sldId id="7502" r:id="rId53"/>
    <p:sldId id="9602" r:id="rId54"/>
    <p:sldId id="9591" r:id="rId55"/>
    <p:sldId id="7379" r:id="rId56"/>
    <p:sldId id="9603" r:id="rId57"/>
    <p:sldId id="9952" r:id="rId58"/>
    <p:sldId id="9920" r:id="rId59"/>
    <p:sldId id="9953" r:id="rId60"/>
    <p:sldId id="265" r:id="rId61"/>
    <p:sldId id="263" r:id="rId62"/>
    <p:sldId id="7916" r:id="rId63"/>
    <p:sldId id="7908" r:id="rId64"/>
    <p:sldId id="9954" r:id="rId65"/>
    <p:sldId id="9935" r:id="rId66"/>
    <p:sldId id="2645" r:id="rId67"/>
    <p:sldId id="2646" r:id="rId68"/>
    <p:sldId id="2660" r:id="rId69"/>
    <p:sldId id="8695" r:id="rId70"/>
    <p:sldId id="9665" r:id="rId71"/>
  </p:sldIdLst>
  <p:sldSz cx="12192000" cy="6858000"/>
  <p:notesSz cx="7315200" cy="9601200"/>
  <p:custDataLst>
    <p:tags r:id="rId7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041A21-DB46-4A43-947F-0571F3D2A1F7}" v="3" dt="2023-05-04T01:01:01.756"/>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5128" autoAdjust="0"/>
  </p:normalViewPr>
  <p:slideViewPr>
    <p:cSldViewPr>
      <p:cViewPr varScale="1">
        <p:scale>
          <a:sx n="60" d="100"/>
          <a:sy n="60" d="100"/>
        </p:scale>
        <p:origin x="84" y="10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8" d="100"/>
          <a:sy n="78" d="100"/>
        </p:scale>
        <p:origin x="3402" y="6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7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022 Acts 3v19-26 </a:t>
            </a:r>
          </a:p>
          <a:p>
            <a:pPr>
              <a:defRPr/>
            </a:pPr>
            <a:r>
              <a:rPr lang="en-US" sz="1700" dirty="0"/>
              <a:t>05-10-2023</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5/10/2023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635168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70</a:t>
            </a:fld>
            <a:endParaRPr lang="en-US"/>
          </a:p>
        </p:txBody>
      </p:sp>
    </p:spTree>
    <p:extLst>
      <p:ext uri="{BB962C8B-B14F-4D97-AF65-F5344CB8AC3E}">
        <p14:creationId xmlns:p14="http://schemas.microsoft.com/office/powerpoint/2010/main" val="353869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275616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242545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15</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4107594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279" eaLnBrk="0" hangingPunct="0">
              <a:defRPr sz="2500">
                <a:solidFill>
                  <a:schemeClr val="tx1"/>
                </a:solidFill>
                <a:latin typeface="Times New Roman" panose="02020603050405020304" pitchFamily="18" charset="0"/>
                <a:cs typeface="Arial" panose="020B0604020202020204" pitchFamily="34" charset="0"/>
              </a:defRPr>
            </a:lvl1pPr>
            <a:lvl2pPr marL="770662" indent="-296408" defTabSz="912279" eaLnBrk="0" hangingPunct="0">
              <a:defRPr sz="2500">
                <a:solidFill>
                  <a:schemeClr val="tx1"/>
                </a:solidFill>
                <a:latin typeface="Times New Roman" panose="02020603050405020304" pitchFamily="18" charset="0"/>
                <a:cs typeface="Arial" panose="020B0604020202020204" pitchFamily="34" charset="0"/>
              </a:defRPr>
            </a:lvl2pPr>
            <a:lvl3pPr marL="1185634" indent="-237127" defTabSz="912279" eaLnBrk="0" hangingPunct="0">
              <a:defRPr sz="2500">
                <a:solidFill>
                  <a:schemeClr val="tx1"/>
                </a:solidFill>
                <a:latin typeface="Times New Roman" panose="02020603050405020304" pitchFamily="18" charset="0"/>
                <a:cs typeface="Arial" panose="020B0604020202020204" pitchFamily="34" charset="0"/>
              </a:defRPr>
            </a:lvl3pPr>
            <a:lvl4pPr marL="1659887" indent="-237127" defTabSz="912279" eaLnBrk="0" hangingPunct="0">
              <a:defRPr sz="2500">
                <a:solidFill>
                  <a:schemeClr val="tx1"/>
                </a:solidFill>
                <a:latin typeface="Times New Roman" panose="02020603050405020304" pitchFamily="18" charset="0"/>
                <a:cs typeface="Arial" panose="020B0604020202020204" pitchFamily="34" charset="0"/>
              </a:defRPr>
            </a:lvl4pPr>
            <a:lvl5pPr marL="2134141" indent="-237127" defTabSz="912279" eaLnBrk="0" hangingPunct="0">
              <a:defRPr sz="2500">
                <a:solidFill>
                  <a:schemeClr val="tx1"/>
                </a:solidFill>
                <a:latin typeface="Times New Roman" panose="02020603050405020304" pitchFamily="18" charset="0"/>
                <a:cs typeface="Arial" panose="020B0604020202020204" pitchFamily="34" charset="0"/>
              </a:defRPr>
            </a:lvl5pPr>
            <a:lvl6pPr marL="260839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6pPr>
            <a:lvl7pPr marL="3082648"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7pPr>
            <a:lvl8pPr marL="3556902"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8pPr>
            <a:lvl9pPr marL="4031155" indent="-237127" defTabSz="912279" eaLnBrk="0" fontAlgn="base" hangingPunct="0">
              <a:spcBef>
                <a:spcPct val="0"/>
              </a:spcBef>
              <a:spcAft>
                <a:spcPct val="0"/>
              </a:spcAft>
              <a:defRPr sz="2500">
                <a:solidFill>
                  <a:schemeClr val="tx1"/>
                </a:solidFill>
                <a:latin typeface="Times New Roman" panose="02020603050405020304" pitchFamily="18" charset="0"/>
                <a:cs typeface="Arial" panose="020B0604020202020204" pitchFamily="34" charset="0"/>
              </a:defRPr>
            </a:lvl9pPr>
          </a:lstStyle>
          <a:p>
            <a:pPr eaLnBrk="1" hangingPunct="1"/>
            <a:fld id="{59C21613-B277-418A-868C-8142072CA599}" type="slidenum">
              <a:rPr lang="en-US" altLang="en-US" sz="1300">
                <a:latin typeface="Calibri" panose="020F0502020204030204" pitchFamily="34" charset="0"/>
              </a:rPr>
              <a:pPr eaLnBrk="1" hangingPunct="1"/>
              <a:t>16</a:t>
            </a:fld>
            <a:endParaRPr lang="en-US" altLang="en-US" sz="1300" dirty="0">
              <a:latin typeface="Calibri" panose="020F0502020204030204" pitchFamily="34" charset="0"/>
            </a:endParaRPr>
          </a:p>
        </p:txBody>
      </p:sp>
    </p:spTree>
    <p:extLst>
      <p:ext uri="{BB962C8B-B14F-4D97-AF65-F5344CB8AC3E}">
        <p14:creationId xmlns:p14="http://schemas.microsoft.com/office/powerpoint/2010/main" val="3971972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195609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314753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Dr. Andy Woods - The Coming Kingdom</a:t>
            </a:r>
            <a:endParaRPr lang="en-US" dirty="0"/>
          </a:p>
        </p:txBody>
      </p:sp>
      <p:sp>
        <p:nvSpPr>
          <p:cNvPr id="5" name="Date Placeholder 4"/>
          <p:cNvSpPr>
            <a:spLocks noGrp="1"/>
          </p:cNvSpPr>
          <p:nvPr>
            <p:ph type="dt" idx="1"/>
          </p:nvPr>
        </p:nvSpPr>
        <p:spPr/>
        <p:txBody>
          <a:bodyPr/>
          <a:lstStyle/>
          <a:p>
            <a:pPr>
              <a:defRPr/>
            </a:pPr>
            <a:r>
              <a:rPr lang="en-US"/>
              <a:t>9/06/2017</a:t>
            </a:r>
            <a:endParaRPr lang="en-US" dirty="0"/>
          </a:p>
        </p:txBody>
      </p:sp>
      <p:sp>
        <p:nvSpPr>
          <p:cNvPr id="6" name="Footer Placeholder 5"/>
          <p:cNvSpPr>
            <a:spLocks noGrp="1"/>
          </p:cNvSpPr>
          <p:nvPr>
            <p:ph type="ftr" sz="quarter" idx="4"/>
          </p:nvPr>
        </p:nvSpPr>
        <p:spPr/>
        <p:txBody>
          <a:bodyPr/>
          <a:lstStyle/>
          <a:p>
            <a:pPr>
              <a:defRPr/>
            </a:pPr>
            <a:r>
              <a:rPr lang="en-US">
                <a:cs typeface="Calibri" panose="020F0502020204030204" pitchFamily="34" charset="0"/>
              </a:rPr>
              <a:t>Sugar Land BIble Church</a:t>
            </a:r>
            <a:endParaRPr lang="en-US" dirty="0">
              <a:cs typeface="Calibri" panose="020F0502020204030204" pitchFamily="34" charset="0"/>
            </a:endParaRPr>
          </a:p>
        </p:txBody>
      </p:sp>
      <p:sp>
        <p:nvSpPr>
          <p:cNvPr id="7" name="Slide Number Placeholder 6"/>
          <p:cNvSpPr>
            <a:spLocks noGrp="1"/>
          </p:cNvSpPr>
          <p:nvPr>
            <p:ph type="sldNum" sz="quarter" idx="5"/>
          </p:nvPr>
        </p:nvSpPr>
        <p:spPr/>
        <p:txBody>
          <a:bodyPr/>
          <a:lstStyle/>
          <a:p>
            <a:pPr>
              <a:defRPr/>
            </a:pPr>
            <a:fld id="{B1F4E4D5-D111-482F-97CA-316C84D86ECF}" type="slidenum">
              <a:rPr lang="en-US" smtClean="0"/>
              <a:pPr>
                <a:defRPr/>
              </a:pPr>
              <a:t>23</a:t>
            </a:fld>
            <a:endParaRPr lang="en-US" dirty="0"/>
          </a:p>
        </p:txBody>
      </p:sp>
    </p:spTree>
    <p:extLst>
      <p:ext uri="{BB962C8B-B14F-4D97-AF65-F5344CB8AC3E}">
        <p14:creationId xmlns:p14="http://schemas.microsoft.com/office/powerpoint/2010/main" val="3590912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60</a:t>
            </a:fld>
            <a:endParaRPr lang="en-US"/>
          </a:p>
        </p:txBody>
      </p:sp>
    </p:spTree>
    <p:extLst>
      <p:ext uri="{BB962C8B-B14F-4D97-AF65-F5344CB8AC3E}">
        <p14:creationId xmlns:p14="http://schemas.microsoft.com/office/powerpoint/2010/main" val="1671666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668970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3557252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fld id="{D36E8520-37C3-473E-85E6-D362048BCA9A}" type="slidenum">
              <a:rPr lang="en-US" altLang="en-US"/>
              <a:pPr/>
              <a:t>‹#›</a:t>
            </a:fld>
            <a:endParaRPr lang="en-US" altLang="en-US"/>
          </a:p>
        </p:txBody>
      </p:sp>
    </p:spTree>
    <p:extLst>
      <p:ext uri="{BB962C8B-B14F-4D97-AF65-F5344CB8AC3E}">
        <p14:creationId xmlns:p14="http://schemas.microsoft.com/office/powerpoint/2010/main" val="180418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13" r:id="rId13"/>
    <p:sldLayoutId id="2147483715"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24272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348194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609600" y="1600200"/>
            <a:ext cx="10972800" cy="4114800"/>
          </a:xfrm>
        </p:spPr>
        <p:txBody>
          <a:bodyPr/>
          <a:lstStyle/>
          <a:p>
            <a:pPr marL="0" indent="0" algn="just" eaLnBrk="1" hangingPunct="1">
              <a:lnSpc>
                <a:spcPct val="100000"/>
              </a:lnSpc>
              <a:buNone/>
              <a:defRPr/>
            </a:pPr>
            <a:r>
              <a:rPr lang="en-US" sz="3200" dirty="0">
                <a:effectLst>
                  <a:outerShdw blurRad="38100" dist="38100" dir="2700000" algn="tl">
                    <a:srgbClr val="000000">
                      <a:alpha val="43137"/>
                    </a:srgbClr>
                  </a:outerShdw>
                </a:effectLst>
              </a:rPr>
              <a:t>“This vital newness of mind is a part of believing, after all, and therefore it may be and is used as a </a:t>
            </a:r>
            <a:r>
              <a:rPr lang="en-US" sz="3200" b="1" i="1" u="sng" dirty="0">
                <a:solidFill>
                  <a:srgbClr val="FFFFCC"/>
                </a:solidFill>
                <a:effectLst>
                  <a:outerShdw blurRad="38100" dist="38100" dir="2700000" algn="tl">
                    <a:srgbClr val="000000">
                      <a:alpha val="43137"/>
                    </a:srgbClr>
                  </a:outerShdw>
                </a:effectLst>
              </a:rPr>
              <a:t>synonym</a:t>
            </a:r>
            <a:r>
              <a:rPr lang="en-US" sz="3200" dirty="0">
                <a:effectLst>
                  <a:outerShdw blurRad="38100" dist="38100" dir="2700000" algn="tl">
                    <a:srgbClr val="000000">
                      <a:alpha val="43137"/>
                    </a:srgbClr>
                  </a:outerShdw>
                </a:effectLst>
              </a:rPr>
              <a:t> for believing at times (cf. Acts 17:30; 20:21; 26:20; Rom. 2:4; 2Tim. 2:25; 2 Pet. 3:9). Repentance nevertheless cannot be added to believing as a condition of salvation, because upwards of 150 passages of Scripture condition salvation upon believing only (cf. John 3:16; Acts 16:31).” </a:t>
            </a:r>
          </a:p>
        </p:txBody>
      </p:sp>
      <p:pic>
        <p:nvPicPr>
          <p:cNvPr id="58372" name="Picture 6"/>
          <p:cNvPicPr>
            <a:picLocks noChangeAspect="1" noChangeArrowheads="1"/>
          </p:cNvPicPr>
          <p:nvPr/>
        </p:nvPicPr>
        <p:blipFill>
          <a:blip r:embed="rId2" cstate="print"/>
          <a:srcRect/>
          <a:stretch>
            <a:fillRect/>
          </a:stretch>
        </p:blipFill>
        <p:spPr bwMode="auto">
          <a:xfrm>
            <a:off x="609600" y="76200"/>
            <a:ext cx="794084"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BEF4499A-F2F2-5EF3-8554-E8C195A87744}"/>
              </a:ext>
            </a:extLst>
          </p:cNvPr>
          <p:cNvSpPr txBox="1"/>
          <p:nvPr/>
        </p:nvSpPr>
        <p:spPr>
          <a:xfrm>
            <a:off x="2209800" y="219670"/>
            <a:ext cx="7772400" cy="1000274"/>
          </a:xfrm>
          <a:prstGeom prst="rect">
            <a:avLst/>
          </a:prstGeom>
          <a:noFill/>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Lewis Sperry Chafer</a:t>
            </a:r>
          </a:p>
          <a:p>
            <a:r>
              <a:rPr lang="en-US" dirty="0"/>
              <a:t>vol. 7, </a:t>
            </a:r>
            <a:r>
              <a:rPr lang="en-US" i="1" dirty="0"/>
              <a:t>Systematic Theology </a:t>
            </a:r>
            <a:r>
              <a:rPr lang="en-US" dirty="0"/>
              <a:t>(Grand Rapids, MI: Kregel Publications, 1993), 265-66.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5ECFB-7480-4E0A-8FA2-35CFC311E2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12:24</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the Pharisees heard </a:t>
            </a:r>
            <a:r>
              <a:rPr lang="en-US" sz="3600" i="1" dirty="0">
                <a:effectLst>
                  <a:outerShdw blurRad="38100" dist="38100" dir="2700000" algn="tl">
                    <a:srgbClr val="000000">
                      <a:alpha val="43137"/>
                    </a:srgbClr>
                  </a:outerShdw>
                </a:effectLst>
                <a:latin typeface="Calibri" panose="020F0502020204030204" pitchFamily="34" charset="0"/>
              </a:rPr>
              <a:t>this</a:t>
            </a:r>
            <a:r>
              <a:rPr lang="en-US" sz="3600" dirty="0">
                <a:effectLst>
                  <a:outerShdw blurRad="38100" dist="38100" dir="2700000" algn="tl">
                    <a:srgbClr val="000000">
                      <a:alpha val="43137"/>
                    </a:srgbClr>
                  </a:outerShdw>
                </a:effectLst>
                <a:latin typeface="Calibri" panose="020F0502020204030204" pitchFamily="34" charset="0"/>
              </a:rPr>
              <a:t>, they said, ‘This man casts out demons only by </a:t>
            </a:r>
            <a:r>
              <a:rPr lang="en-US" sz="3600" dirty="0" err="1">
                <a:effectLst>
                  <a:outerShdw blurRad="38100" dist="38100" dir="2700000" algn="tl">
                    <a:srgbClr val="000000">
                      <a:alpha val="43137"/>
                    </a:srgbClr>
                  </a:outerShdw>
                </a:effectLst>
                <a:latin typeface="Calibri" panose="020F0502020204030204" pitchFamily="34" charset="0"/>
              </a:rPr>
              <a:t>Beelzebul</a:t>
            </a:r>
            <a:r>
              <a:rPr lang="en-US" sz="3600" dirty="0">
                <a:effectLst>
                  <a:outerShdw blurRad="38100" dist="38100" dir="2700000" algn="tl">
                    <a:srgbClr val="000000">
                      <a:alpha val="43137"/>
                    </a:srgbClr>
                  </a:outerShdw>
                </a:effectLst>
                <a:latin typeface="Calibri" panose="020F0502020204030204" pitchFamily="34" charset="0"/>
              </a:rPr>
              <a:t> the ruler of the demons.’”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9120" y="2362200"/>
            <a:ext cx="3413760" cy="2560320"/>
          </a:xfrm>
          <a:prstGeom prst="ellipse">
            <a:avLst/>
          </a:prstGeom>
          <a:ln>
            <a:noFill/>
          </a:ln>
          <a:effectLst>
            <a:softEdge rad="112500"/>
          </a:effectLst>
        </p:spPr>
      </p:pic>
    </p:spTree>
    <p:extLst>
      <p:ext uri="{BB962C8B-B14F-4D97-AF65-F5344CB8AC3E}">
        <p14:creationId xmlns:p14="http://schemas.microsoft.com/office/powerpoint/2010/main" val="95293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246357"/>
            <a:ext cx="8229600" cy="847152"/>
          </a:xfrm>
        </p:spPr>
        <p:txBody>
          <a:bodyPr/>
          <a:lstStyle/>
          <a:p>
            <a:pPr algn="ctr" eaLnBrk="1" hangingPunct="1"/>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Matthew Outline</a:t>
            </a:r>
          </a:p>
        </p:txBody>
      </p:sp>
      <p:sp>
        <p:nvSpPr>
          <p:cNvPr id="26627" name="Rectangle 3"/>
          <p:cNvSpPr>
            <a:spLocks noGrp="1" noChangeArrowheads="1"/>
          </p:cNvSpPr>
          <p:nvPr>
            <p:ph type="body" idx="1"/>
          </p:nvPr>
        </p:nvSpPr>
        <p:spPr>
          <a:xfrm>
            <a:off x="1688969" y="1244338"/>
            <a:ext cx="8814062" cy="5184742"/>
          </a:xfrm>
        </p:spPr>
        <p:txBody>
          <a:bodyPr/>
          <a:lstStyle/>
          <a:p>
            <a:pPr marL="0" indent="0">
              <a:buNone/>
              <a:defRPr/>
            </a:pPr>
            <a:r>
              <a:rPr lang="en-US" dirty="0">
                <a:effectLst>
                  <a:outerShdw blurRad="38100" dist="38100" dir="2700000" algn="tl">
                    <a:srgbClr val="000000">
                      <a:alpha val="43137"/>
                    </a:srgbClr>
                  </a:outerShdw>
                </a:effectLst>
              </a:rPr>
              <a:t>Pedigree of the king (1</a:t>
            </a:r>
            <a:r>
              <a:rPr lang="en-US" dirty="0">
                <a:effectLst>
                  <a:outerShdw blurRad="38100" dist="38100" dir="2700000" algn="tl">
                    <a:srgbClr val="000000">
                      <a:alpha val="43137"/>
                    </a:srgbClr>
                  </a:outerShdw>
                </a:effectLst>
                <a:cs typeface="Calibri" panose="020F0502020204030204" pitchFamily="34" charset="0"/>
              </a:rPr>
              <a:t>–2)</a:t>
            </a:r>
            <a:endParaRPr lang="en-US"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Preparation of the king (3</a:t>
            </a:r>
            <a:r>
              <a:rPr lang="en-US" dirty="0">
                <a:effectLst>
                  <a:outerShdw blurRad="38100" dist="38100" dir="2700000" algn="tl">
                    <a:srgbClr val="000000">
                      <a:alpha val="43137"/>
                    </a:srgbClr>
                  </a:outerShdw>
                </a:effectLst>
                <a:cs typeface="Calibri" panose="020F0502020204030204" pitchFamily="34" charset="0"/>
              </a:rPr>
              <a:t>–4)</a:t>
            </a:r>
            <a:endParaRPr lang="en-US" dirty="0">
              <a:effectLst>
                <a:outerShdw blurRad="38100" dist="38100" dir="2700000" algn="tl">
                  <a:srgbClr val="000000">
                    <a:alpha val="43137"/>
                  </a:srgbClr>
                </a:outerShdw>
              </a:effectLst>
            </a:endParaRPr>
          </a:p>
          <a:p>
            <a:pPr lvl="2" eaLnBrk="1" hangingPunct="1">
              <a:lnSpc>
                <a:spcPct val="90000"/>
              </a:lnSpc>
              <a:defRPr/>
            </a:pPr>
            <a:r>
              <a:rPr lang="en-US" sz="2800" dirty="0">
                <a:effectLst>
                  <a:outerShdw blurRad="38100" dist="38100" dir="2700000" algn="tl">
                    <a:srgbClr val="000000">
                      <a:alpha val="43137"/>
                    </a:srgbClr>
                  </a:outerShdw>
                </a:effectLst>
              </a:rPr>
              <a:t>Pedagogy of the king (5</a:t>
            </a:r>
            <a:r>
              <a:rPr lang="en-US" sz="2800" dirty="0">
                <a:effectLst>
                  <a:outerShdw blurRad="38100" dist="38100" dir="2700000" algn="tl">
                    <a:srgbClr val="000000">
                      <a:alpha val="43137"/>
                    </a:srgbClr>
                  </a:outerShdw>
                </a:effectLst>
                <a:cs typeface="Calibri" panose="020F0502020204030204" pitchFamily="34" charset="0"/>
              </a:rPr>
              <a:t>–7)</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Power of the king (8</a:t>
            </a:r>
            <a:r>
              <a:rPr lang="en-US" sz="2800" dirty="0">
                <a:effectLst>
                  <a:outerShdw blurRad="38100" dist="38100" dir="2700000" algn="tl">
                    <a:srgbClr val="000000">
                      <a:alpha val="43137"/>
                    </a:srgbClr>
                  </a:outerShdw>
                </a:effectLst>
                <a:cs typeface="Calibri" panose="020F0502020204030204" pitchFamily="34" charset="0"/>
              </a:rPr>
              <a:t>–9)</a:t>
            </a:r>
          </a:p>
          <a:p>
            <a:pPr lvl="4" eaLnBrk="1" hangingPunct="1">
              <a:lnSpc>
                <a:spcPct val="90000"/>
              </a:lnSpc>
              <a:defRPr/>
            </a:pPr>
            <a:r>
              <a:rPr lang="en-US" sz="2800" dirty="0">
                <a:effectLst>
                  <a:outerShdw blurRad="38100" dist="38100" dir="2700000" algn="tl">
                    <a:srgbClr val="000000">
                      <a:alpha val="43137"/>
                    </a:srgbClr>
                  </a:outerShdw>
                </a:effectLst>
                <a:cs typeface="Calibri" panose="020F0502020204030204" pitchFamily="34" charset="0"/>
              </a:rPr>
              <a:t>Program of the king (10)</a:t>
            </a:r>
            <a:endParaRPr lang="en-US" sz="2800" dirty="0">
              <a:effectLst>
                <a:outerShdw blurRad="38100" dist="38100" dir="2700000" algn="tl">
                  <a:srgbClr val="000000">
                    <a:alpha val="43137"/>
                  </a:srgbClr>
                </a:outerShdw>
              </a:effectLst>
            </a:endParaRPr>
          </a:p>
          <a:p>
            <a:pPr lvl="5">
              <a:lnSpc>
                <a:spcPct val="90000"/>
              </a:lnSpc>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Progressive rejection of the king (11–12)</a:t>
            </a:r>
          </a:p>
          <a:p>
            <a:pPr lvl="4" eaLnBrk="1" hangingPunct="1">
              <a:lnSpc>
                <a:spcPct val="90000"/>
              </a:lnSpc>
              <a:defRPr/>
            </a:pPr>
            <a:r>
              <a:rPr lang="en-US" sz="2800" dirty="0">
                <a:effectLst>
                  <a:outerShdw blurRad="38100" dist="38100" dir="2700000" algn="tl">
                    <a:srgbClr val="000000">
                      <a:alpha val="43137"/>
                    </a:srgbClr>
                  </a:outerShdw>
                </a:effectLst>
              </a:rPr>
              <a:t>Preparation of the king’s disciples (13</a:t>
            </a:r>
            <a:r>
              <a:rPr lang="en-US" sz="2800" dirty="0">
                <a:effectLst>
                  <a:outerShdw blurRad="38100" dist="38100" dir="2700000" algn="tl">
                    <a:srgbClr val="000000">
                      <a:alpha val="43137"/>
                    </a:srgbClr>
                  </a:outerShdw>
                </a:effectLst>
                <a:cs typeface="Calibri" panose="020F0502020204030204" pitchFamily="34" charset="0"/>
              </a:rPr>
              <a:t>–20)</a:t>
            </a:r>
            <a:endParaRPr lang="en-US" sz="2800" dirty="0">
              <a:effectLst>
                <a:outerShdw blurRad="38100" dist="38100" dir="2700000" algn="tl">
                  <a:srgbClr val="000000">
                    <a:alpha val="43137"/>
                  </a:srgbClr>
                </a:outerShdw>
              </a:effectLst>
            </a:endParaRPr>
          </a:p>
          <a:p>
            <a:pPr lvl="3" eaLnBrk="1" hangingPunct="1">
              <a:lnSpc>
                <a:spcPct val="90000"/>
              </a:lnSpc>
              <a:defRPr/>
            </a:pPr>
            <a:r>
              <a:rPr lang="en-US" sz="2800" dirty="0">
                <a:effectLst>
                  <a:outerShdw blurRad="38100" dist="38100" dir="2700000" algn="tl">
                    <a:srgbClr val="000000">
                      <a:alpha val="43137"/>
                    </a:srgbClr>
                  </a:outerShdw>
                </a:effectLst>
              </a:rPr>
              <a:t>Presentation &amp; rejection of the king (21</a:t>
            </a:r>
            <a:r>
              <a:rPr lang="en-US" sz="2800" dirty="0">
                <a:effectLst>
                  <a:outerShdw blurRad="38100" dist="38100" dir="2700000" algn="tl">
                    <a:srgbClr val="000000">
                      <a:alpha val="43137"/>
                    </a:srgbClr>
                  </a:outerShdw>
                </a:effectLst>
                <a:cs typeface="Calibri" panose="020F0502020204030204" pitchFamily="34" charset="0"/>
              </a:rPr>
              <a:t>–23)</a:t>
            </a:r>
            <a:r>
              <a:rPr lang="en-US" sz="2800" dirty="0">
                <a:effectLst>
                  <a:outerShdw blurRad="38100" dist="38100" dir="2700000" algn="tl">
                    <a:srgbClr val="000000">
                      <a:alpha val="43137"/>
                    </a:srgbClr>
                  </a:outerShdw>
                </a:effectLst>
              </a:rPr>
              <a:t> </a:t>
            </a:r>
          </a:p>
          <a:p>
            <a:pPr lvl="2" eaLnBrk="1" hangingPunct="1">
              <a:lnSpc>
                <a:spcPct val="90000"/>
              </a:lnSpc>
              <a:defRPr/>
            </a:pPr>
            <a:r>
              <a:rPr lang="en-US" sz="2800" dirty="0">
                <a:effectLst>
                  <a:outerShdw blurRad="38100" dist="38100" dir="2700000" algn="tl">
                    <a:srgbClr val="000000">
                      <a:alpha val="43137"/>
                    </a:srgbClr>
                  </a:outerShdw>
                </a:effectLst>
              </a:rPr>
              <a:t>Prophecies of the king (24</a:t>
            </a:r>
            <a:r>
              <a:rPr lang="en-US" sz="2800" dirty="0">
                <a:effectLst>
                  <a:outerShdw blurRad="38100" dist="38100" dir="2700000" algn="tl">
                    <a:srgbClr val="000000">
                      <a:alpha val="43137"/>
                    </a:srgbClr>
                  </a:outerShdw>
                </a:effectLst>
                <a:cs typeface="Calibri" panose="020F0502020204030204" pitchFamily="34" charset="0"/>
              </a:rPr>
              <a:t>–25)</a:t>
            </a:r>
            <a:endParaRPr lang="en-US" sz="2800" dirty="0">
              <a:effectLst>
                <a:outerShdw blurRad="38100" dist="38100" dir="2700000" algn="tl">
                  <a:srgbClr val="000000">
                    <a:alpha val="43137"/>
                  </a:srgbClr>
                </a:outerShdw>
              </a:effectLst>
            </a:endParaRPr>
          </a:p>
          <a:p>
            <a:pPr lvl="1" eaLnBrk="1" hangingPunct="1">
              <a:lnSpc>
                <a:spcPct val="90000"/>
              </a:lnSpc>
              <a:defRPr/>
            </a:pPr>
            <a:r>
              <a:rPr lang="en-US" dirty="0">
                <a:effectLst>
                  <a:outerShdw blurRad="38100" dist="38100" dir="2700000" algn="tl">
                    <a:srgbClr val="000000">
                      <a:alpha val="43137"/>
                    </a:srgbClr>
                  </a:outerShdw>
                </a:effectLst>
              </a:rPr>
              <a:t>Passion of the king (26</a:t>
            </a:r>
            <a:r>
              <a:rPr lang="en-US" dirty="0">
                <a:effectLst>
                  <a:outerShdw blurRad="38100" dist="38100" dir="2700000" algn="tl">
                    <a:srgbClr val="000000">
                      <a:alpha val="43137"/>
                    </a:srgbClr>
                  </a:outerShdw>
                </a:effectLst>
                <a:cs typeface="Calibri" panose="020F0502020204030204" pitchFamily="34" charset="0"/>
              </a:rPr>
              <a:t>–27)</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Proof of the king (</a:t>
            </a:r>
            <a:r>
              <a:rPr lang="en-US" dirty="0">
                <a:effectLst>
                  <a:outerShdw blurRad="38100" dist="38100" dir="2700000" algn="tl">
                    <a:srgbClr val="000000">
                      <a:alpha val="43137"/>
                    </a:srgbClr>
                  </a:outerShdw>
                </a:effectLst>
                <a:cs typeface="Calibri" panose="020F0502020204030204" pitchFamily="34" charset="0"/>
              </a:rPr>
              <a:t>28)</a:t>
            </a:r>
          </a:p>
        </p:txBody>
      </p:sp>
    </p:spTree>
    <p:extLst>
      <p:ext uri="{BB962C8B-B14F-4D97-AF65-F5344CB8AC3E}">
        <p14:creationId xmlns:p14="http://schemas.microsoft.com/office/powerpoint/2010/main" val="155498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6387" name="Rectangle 3"/>
          <p:cNvSpPr>
            <a:spLocks noGrp="1" noChangeArrowheads="1"/>
          </p:cNvSpPr>
          <p:nvPr>
            <p:ph type="body" sz="half" idx="2"/>
          </p:nvPr>
        </p:nvSpPr>
        <p:spPr>
          <a:xfrm>
            <a:off x="609600" y="1143000"/>
            <a:ext cx="10972800" cy="5410200"/>
          </a:xfrm>
        </p:spPr>
        <p:txBody>
          <a:bodyPr/>
          <a:lstStyle/>
          <a:p>
            <a:pPr marL="457200" indent="-457200">
              <a:lnSpc>
                <a:spcPct val="100000"/>
              </a:lnSpc>
              <a:spcBef>
                <a:spcPts val="0"/>
              </a:spcBef>
              <a:spcAft>
                <a:spcPts val="1800"/>
              </a:spcAft>
              <a:buClr>
                <a:srgbClr val="00FFFF"/>
              </a:buClr>
              <a:buSzPct val="100000"/>
              <a:buFont typeface="+mj-lt"/>
              <a:buAutoNum type="arabicPeriod"/>
              <a:defRPr/>
            </a:pPr>
            <a:r>
              <a:rPr lang="en-US" sz="3200" dirty="0"/>
              <a:t>The king was absent (Acts 1:9-11)</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Irreversible language found in the Gospels (Matt. 12:31-32; 21:42; 22:7)</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A new age in the kingdom’s absence has already been disclosed (Luke 19:11-27; Matt. 13; 24‒25)</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“Kingdom” is mentioned 45x in Luke’s Gospel but only 8x in Acts</a:t>
            </a:r>
          </a:p>
          <a:p>
            <a:pPr marL="457200" indent="-457200">
              <a:lnSpc>
                <a:spcPct val="100000"/>
              </a:lnSpc>
              <a:spcBef>
                <a:spcPts val="0"/>
              </a:spcBef>
              <a:spcAft>
                <a:spcPts val="1800"/>
              </a:spcAft>
              <a:buClr>
                <a:srgbClr val="00FFFF"/>
              </a:buClr>
              <a:buSzPct val="100000"/>
              <a:buFont typeface="+mj-lt"/>
              <a:buAutoNum type="arabicPeriod"/>
              <a:defRPr/>
            </a:pPr>
            <a:r>
              <a:rPr lang="en-US" sz="3200" dirty="0"/>
              <a:t>Expression “repent for the kingdom of heaven is at hand” is absent from Acts</a:t>
            </a:r>
          </a:p>
        </p:txBody>
      </p:sp>
      <p:pic>
        <p:nvPicPr>
          <p:cNvPr id="84996" name="Picture 4" descr="King_of_Kings[1]"/>
          <p:cNvPicPr>
            <a:picLocks noGrp="1" noChangeAspect="1" noChangeArrowheads="1"/>
          </p:cNvPicPr>
          <p:nvPr>
            <p:ph type="clipArt" sz="half" idx="1"/>
          </p:nvPr>
        </p:nvPicPr>
        <p:blipFill>
          <a:blip r:embed="rId3" cstate="email">
            <a:extLst>
              <a:ext uri="{28A0092B-C50C-407E-A947-70E740481C1C}">
                <a14:useLocalDpi xmlns:a14="http://schemas.microsoft.com/office/drawing/2010/main"/>
              </a:ext>
            </a:extLst>
          </a:blip>
          <a:srcRect/>
          <a:stretch>
            <a:fillRect/>
          </a:stretch>
        </p:blipFill>
        <p:spPr>
          <a:xfrm>
            <a:off x="10744200" y="76200"/>
            <a:ext cx="900350" cy="1219200"/>
          </a:xfrm>
          <a:ln>
            <a:solidFill>
              <a:schemeClr val="tx1"/>
            </a:solidFill>
          </a:ln>
        </p:spPr>
      </p:pic>
    </p:spTree>
    <p:extLst>
      <p:ext uri="{BB962C8B-B14F-4D97-AF65-F5344CB8AC3E}">
        <p14:creationId xmlns:p14="http://schemas.microsoft.com/office/powerpoint/2010/main" val="1065493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sz="half" idx="2"/>
          </p:nvPr>
        </p:nvSpPr>
        <p:spPr>
          <a:xfrm>
            <a:off x="609600" y="1143000"/>
            <a:ext cx="10972800" cy="5029200"/>
          </a:xfrm>
        </p:spPr>
        <p:txBody>
          <a:bodyPr/>
          <a:lstStyle/>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Co-mingling of kingdom truth with Church Age truth</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The timing of the kingdom has already been fixed by the Father’s authority (Acts 1:6-7)</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Peter was merely preaching the personal Gospel in Acts 2</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Acts 3:19-21 is laying out the condition by which the kingdom will ultimately come to the earth (Acts 3:19-21)</a:t>
            </a:r>
          </a:p>
          <a:p>
            <a:pPr marL="574675" indent="-574675">
              <a:lnSpc>
                <a:spcPct val="100000"/>
              </a:lnSpc>
              <a:spcBef>
                <a:spcPts val="0"/>
              </a:spcBef>
              <a:spcAft>
                <a:spcPts val="1800"/>
              </a:spcAft>
              <a:buClr>
                <a:srgbClr val="00FFFF"/>
              </a:buClr>
              <a:buSzPct val="100000"/>
              <a:buFont typeface="+mj-lt"/>
              <a:buAutoNum type="arabicPeriod" startAt="6"/>
              <a:defRPr/>
            </a:pPr>
            <a:r>
              <a:rPr lang="en-US" sz="3200" dirty="0"/>
              <a:t>The miracles in Acts authenticate the new age of the Church (Heb. 2:2-3) and not the ongoing offer of the kingdom</a:t>
            </a:r>
          </a:p>
          <a:p>
            <a:pPr marL="514350" indent="-514350">
              <a:spcBef>
                <a:spcPts val="0"/>
              </a:spcBef>
              <a:spcAft>
                <a:spcPts val="2400"/>
              </a:spcAft>
              <a:buSzPct val="100000"/>
              <a:buAutoNum type="arabicPeriod" startAt="6"/>
              <a:defRPr/>
            </a:pPr>
            <a:endParaRPr lang="en-US" dirty="0"/>
          </a:p>
        </p:txBody>
      </p:sp>
      <p:sp>
        <p:nvSpPr>
          <p:cNvPr id="10" name="Rectangle 2"/>
          <p:cNvSpPr>
            <a:spLocks noGrp="1" noChangeArrowheads="1"/>
          </p:cNvSpPr>
          <p:nvPr>
            <p:ph type="title"/>
          </p:nvPr>
        </p:nvSpPr>
        <p:spPr>
          <a:xfrm>
            <a:off x="1943100" y="228600"/>
            <a:ext cx="83058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Was the kingdom re-offered in Acts? No!</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4" descr="King_of_Kings[1]">
            <a:extLst>
              <a:ext uri="{FF2B5EF4-FFF2-40B4-BE49-F238E27FC236}">
                <a16:creationId xmlns:a16="http://schemas.microsoft.com/office/drawing/2014/main" id="{F4D4B546-D635-5632-7C2B-9ACF8BD174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44200" y="76200"/>
            <a:ext cx="900350" cy="121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783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“Three observations can be made about Peter’s sermon. The first observation is that it was not a re-offer of the Messianic kingdom. The Jewish people had rejected the kingdom in Matthew 12, and from then on, they were under the judgment of the unpardonable sin, the judgment of A.D. 70. That judgment was irrevocable, and there was no possibility for change. Peter simply restated the requirements for the kingdom. The prerequisite for the second coming and the kingdom is Israel’s national salvation.”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14015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11372" y="1371600"/>
            <a:ext cx="10971028"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Messiah left the earth because of Israel’s rejection and will not come back unless Israel accepts His Messiahship. That will happen someday, but Peter’s words were not a re-offer to this generation since they had already committed the unpardonable sin. Because the sin was unpardonable, they could not see the kingdom established in their day and the judgment of A.D. 70 would come.”</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466090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5293757"/>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Matthew 23:37-39</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 Jerusalem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gather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gathers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until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say</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6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181202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038055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585216" y="2057400"/>
            <a:ext cx="7263384"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473167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11389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381007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AABE978-9364-4083-BE98-51A384FF3B91}"/>
              </a:ext>
            </a:extLst>
          </p:cNvPr>
          <p:cNvPicPr>
            <a:picLocks noChangeAspect="1"/>
          </p:cNvPicPr>
          <p:nvPr/>
        </p:nvPicPr>
        <p:blipFill>
          <a:blip r:embed="rId3"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11:25-26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rPr>
              <a:t>25</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do not want you, brethren, to be uninformed of this mystery—so that you will not be wise in your own estimation—that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hardening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happened to Israel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fullness of the Gentiles has come in;</a:t>
            </a:r>
            <a:r>
              <a:rPr lang="en-US" dirty="0">
                <a:latin typeface="Calibri" panose="020F0502020204030204" pitchFamily="34" charset="0"/>
              </a:rPr>
              <a:t> </a:t>
            </a:r>
            <a:r>
              <a:rPr lang="en-US" sz="3600" baseline="30000" dirty="0">
                <a:latin typeface="Calibri" panose="020F0502020204030204" pitchFamily="34" charset="0"/>
              </a:rPr>
              <a:t>26</a:t>
            </a:r>
            <a:r>
              <a:rPr lang="en-US" b="1" baseline="300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so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 Israel will be saved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it is written, ‘The Deliverer will come from Zion, He will remove ungodliness from Jacob.’”</a:t>
            </a:r>
          </a:p>
        </p:txBody>
      </p:sp>
    </p:spTree>
    <p:extLst>
      <p:ext uri="{BB962C8B-B14F-4D97-AF65-F5344CB8AC3E}">
        <p14:creationId xmlns:p14="http://schemas.microsoft.com/office/powerpoint/2010/main" val="7957755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389143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5C219-A21B-4FB5-8B17-3F02DA0413DB}"/>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912157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3:19-21</a:t>
            </a:r>
          </a:p>
          <a:p>
            <a:pPr algn="just">
              <a:spcBef>
                <a:spcPts val="0"/>
              </a:spcBef>
              <a:spcAft>
                <a:spcPts val="1200"/>
              </a:spcAft>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rPr>
              <a:t>19</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Therefore repent and return, so that your sins may be wiped away, in order that </a:t>
            </a:r>
            <a:r>
              <a:rPr lang="en-US" sz="3600" b="1" u="sng" dirty="0">
                <a:solidFill>
                  <a:srgbClr val="FFFFCC"/>
                </a:solidFill>
                <a:effectLst>
                  <a:outerShdw blurRad="38100" dist="38100" dir="2700000" algn="tl">
                    <a:srgbClr val="000000">
                      <a:alpha val="43137"/>
                    </a:srgbClr>
                  </a:outerShdw>
                </a:effectLst>
              </a:rPr>
              <a:t>times of refreshing</a:t>
            </a:r>
            <a:r>
              <a:rPr lang="en-US" sz="3600" dirty="0">
                <a:effectLst>
                  <a:outerShdw blurRad="38100" dist="38100" dir="2700000" algn="tl">
                    <a:srgbClr val="000000">
                      <a:alpha val="43137"/>
                    </a:srgbClr>
                  </a:outerShdw>
                </a:effectLst>
              </a:rPr>
              <a:t> may come from the presence of the Lord; </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that He may send Jesus, the Christ appointed for you,</a:t>
            </a:r>
            <a:r>
              <a:rPr lang="en-US" sz="3600" baseline="30000" dirty="0">
                <a:effectLst>
                  <a:outerShdw blurRad="38100" dist="38100" dir="2700000" algn="tl">
                    <a:srgbClr val="000000">
                      <a:alpha val="43137"/>
                    </a:srgbClr>
                  </a:outerShdw>
                </a:effectLst>
              </a:rPr>
              <a:t>21</a:t>
            </a:r>
            <a:r>
              <a:rPr lang="en-US" sz="3600" b="1" baseline="30000"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whom heaven must receive until </a:t>
            </a:r>
            <a:r>
              <a:rPr lang="en-US" sz="3600" i="1" dirty="0">
                <a:effectLst>
                  <a:outerShdw blurRad="38100" dist="38100" dir="2700000" algn="tl">
                    <a:srgbClr val="000000">
                      <a:alpha val="43137"/>
                    </a:srgbClr>
                  </a:outerShdw>
                </a:effectLst>
              </a:rPr>
              <a:t>the</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period of restoration of all things</a:t>
            </a:r>
            <a:r>
              <a:rPr lang="en-US" sz="3600" dirty="0">
                <a:effectLst>
                  <a:outerShdw blurRad="38100" dist="38100" dir="2700000" algn="tl">
                    <a:srgbClr val="000000">
                      <a:alpha val="43137"/>
                    </a:srgbClr>
                  </a:outerShdw>
                </a:effectLst>
              </a:rPr>
              <a:t> about which God spoke by the mouth of His holy prophets from ancient time.</a:t>
            </a:r>
            <a:r>
              <a:rPr lang="en-US" sz="36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2130924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3:19-21</a:t>
            </a:r>
          </a:p>
          <a:p>
            <a:pPr algn="just">
              <a:spcBef>
                <a:spcPts val="0"/>
              </a:spcBef>
              <a:spcAft>
                <a:spcPts val="1200"/>
              </a:spcAft>
            </a:pPr>
            <a:r>
              <a:rPr lang="en-US" sz="3500" dirty="0">
                <a:effectLst>
                  <a:outerShdw blurRad="38100" dist="38100" dir="2700000" algn="tl">
                    <a:srgbClr val="000000">
                      <a:alpha val="43137"/>
                    </a:srgbClr>
                  </a:outerShdw>
                </a:effectLst>
                <a:cs typeface="Calibri" panose="020F0502020204030204" pitchFamily="34" charset="0"/>
              </a:rPr>
              <a:t>“</a:t>
            </a:r>
            <a:r>
              <a:rPr lang="en-US" sz="3500" baseline="30000" dirty="0">
                <a:effectLst>
                  <a:outerShdw blurRad="38100" dist="38100" dir="2700000" algn="tl">
                    <a:srgbClr val="000000">
                      <a:alpha val="43137"/>
                    </a:srgbClr>
                  </a:outerShdw>
                </a:effectLst>
              </a:rPr>
              <a:t>19</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Therefore repent and return, so that your sins may be wiped away, in order that [</a:t>
            </a:r>
            <a:r>
              <a:rPr lang="en-US" sz="3500" i="1" dirty="0" err="1">
                <a:effectLst>
                  <a:outerShdw blurRad="38100" dist="38100" dir="2700000" algn="tl">
                    <a:srgbClr val="000000">
                      <a:alpha val="43137"/>
                    </a:srgbClr>
                  </a:outerShdw>
                </a:effectLst>
              </a:rPr>
              <a:t>hopōs</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times [</a:t>
            </a:r>
            <a:r>
              <a:rPr lang="en-US" sz="3500" b="1" i="1" u="sng" dirty="0" err="1">
                <a:solidFill>
                  <a:srgbClr val="FFFFCC"/>
                </a:solidFill>
                <a:effectLst>
                  <a:outerShdw blurRad="38100" dist="38100" dir="2700000" algn="tl">
                    <a:srgbClr val="000000">
                      <a:alpha val="43137"/>
                    </a:srgbClr>
                  </a:outerShdw>
                </a:effectLst>
              </a:rPr>
              <a:t>kairos</a:t>
            </a:r>
            <a:r>
              <a:rPr lang="en-US" sz="3500" b="1" u="sng" dirty="0">
                <a:solidFill>
                  <a:srgbClr val="FFFFCC"/>
                </a:solidFill>
                <a:effectLst>
                  <a:outerShdw blurRad="38100" dist="38100" dir="2700000" algn="tl">
                    <a:srgbClr val="000000">
                      <a:alpha val="43137"/>
                    </a:srgbClr>
                  </a:outerShdw>
                </a:effectLst>
              </a:rPr>
              <a:t>] of refreshing</a:t>
            </a:r>
            <a:r>
              <a:rPr lang="en-US" sz="3500" dirty="0">
                <a:effectLst>
                  <a:outerShdw blurRad="38100" dist="38100" dir="2700000" algn="tl">
                    <a:srgbClr val="000000">
                      <a:alpha val="43137"/>
                    </a:srgbClr>
                  </a:outerShdw>
                </a:effectLst>
              </a:rPr>
              <a:t> may come [</a:t>
            </a:r>
            <a:r>
              <a:rPr lang="en-US" sz="3500" i="1" dirty="0" err="1">
                <a:effectLst>
                  <a:outerShdw blurRad="38100" dist="38100" dir="2700000" algn="tl">
                    <a:srgbClr val="000000">
                      <a:alpha val="43137"/>
                    </a:srgbClr>
                  </a:outerShdw>
                </a:effectLst>
              </a:rPr>
              <a:t>erchomai</a:t>
            </a:r>
            <a:r>
              <a:rPr lang="en-US" sz="3500" dirty="0">
                <a:effectLst>
                  <a:outerShdw blurRad="38100" dist="38100" dir="2700000" algn="tl">
                    <a:srgbClr val="000000">
                      <a:alpha val="43137"/>
                    </a:srgbClr>
                  </a:outerShdw>
                </a:effectLst>
              </a:rPr>
              <a:t>] from the presence of the Lord; </a:t>
            </a:r>
            <a:r>
              <a:rPr lang="en-US" sz="3500" baseline="30000" dirty="0">
                <a:effectLst>
                  <a:outerShdw blurRad="38100" dist="38100" dir="2700000" algn="tl">
                    <a:srgbClr val="000000">
                      <a:alpha val="43137"/>
                    </a:srgbClr>
                  </a:outerShdw>
                </a:effectLst>
              </a:rPr>
              <a:t>20</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and [</a:t>
            </a:r>
            <a:r>
              <a:rPr lang="en-US" sz="3500" i="1" dirty="0">
                <a:effectLst>
                  <a:outerShdw blurRad="38100" dist="38100" dir="2700000" algn="tl">
                    <a:srgbClr val="000000">
                      <a:alpha val="43137"/>
                    </a:srgbClr>
                  </a:outerShdw>
                </a:effectLst>
              </a:rPr>
              <a:t>kai</a:t>
            </a:r>
            <a:r>
              <a:rPr lang="en-US" sz="3500" dirty="0">
                <a:effectLst>
                  <a:outerShdw blurRad="38100" dist="38100" dir="2700000" algn="tl">
                    <a:srgbClr val="000000">
                      <a:alpha val="43137"/>
                    </a:srgbClr>
                  </a:outerShdw>
                </a:effectLst>
              </a:rPr>
              <a:t>] that He may send [</a:t>
            </a:r>
            <a:r>
              <a:rPr lang="en-US" sz="3500" i="1" dirty="0" err="1">
                <a:effectLst>
                  <a:outerShdw blurRad="38100" dist="38100" dir="2700000" algn="tl">
                    <a:srgbClr val="000000">
                      <a:alpha val="43137"/>
                    </a:srgbClr>
                  </a:outerShdw>
                </a:effectLst>
              </a:rPr>
              <a:t>apostellō</a:t>
            </a:r>
            <a:r>
              <a:rPr lang="en-US" sz="3500" dirty="0">
                <a:effectLst>
                  <a:outerShdw blurRad="38100" dist="38100" dir="2700000" algn="tl">
                    <a:srgbClr val="000000">
                      <a:alpha val="43137"/>
                    </a:srgbClr>
                  </a:outerShdw>
                </a:effectLst>
              </a:rPr>
              <a:t>] Jesus, the Christ appointed for you,</a:t>
            </a:r>
            <a:r>
              <a:rPr lang="en-US" sz="3500" baseline="30000" dirty="0">
                <a:effectLst>
                  <a:outerShdw blurRad="38100" dist="38100" dir="2700000" algn="tl">
                    <a:srgbClr val="000000">
                      <a:alpha val="43137"/>
                    </a:srgbClr>
                  </a:outerShdw>
                </a:effectLst>
              </a:rPr>
              <a:t>21</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whom heaven must receive until </a:t>
            </a:r>
            <a:r>
              <a:rPr lang="en-US" sz="3500" i="1" dirty="0">
                <a:effectLst>
                  <a:outerShdw blurRad="38100" dist="38100" dir="2700000" algn="tl">
                    <a:srgbClr val="000000">
                      <a:alpha val="43137"/>
                    </a:srgbClr>
                  </a:outerShdw>
                </a:effectLst>
              </a:rPr>
              <a:t>the</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period [</a:t>
            </a:r>
            <a:r>
              <a:rPr lang="en-US" sz="3500" b="1" i="1" u="sng" dirty="0" err="1">
                <a:solidFill>
                  <a:srgbClr val="FFFFCC"/>
                </a:solidFill>
                <a:effectLst>
                  <a:outerShdw blurRad="38100" dist="38100" dir="2700000" algn="tl">
                    <a:srgbClr val="000000">
                      <a:alpha val="43137"/>
                    </a:srgbClr>
                  </a:outerShdw>
                </a:effectLst>
              </a:rPr>
              <a:t>chronos</a:t>
            </a:r>
            <a:r>
              <a:rPr lang="en-US" sz="3500" b="1" u="sng" dirty="0">
                <a:solidFill>
                  <a:srgbClr val="FFFFCC"/>
                </a:solidFill>
                <a:effectLst>
                  <a:outerShdw blurRad="38100" dist="38100" dir="2700000" algn="tl">
                    <a:srgbClr val="000000">
                      <a:alpha val="43137"/>
                    </a:srgbClr>
                  </a:outerShdw>
                </a:effectLst>
              </a:rPr>
              <a:t>] of restoration of all things</a:t>
            </a:r>
            <a:r>
              <a:rPr lang="en-US" sz="3500" b="1" dirty="0">
                <a:solidFill>
                  <a:srgbClr val="FFFFCC"/>
                </a:solidFill>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about which God spoke by the mouth of His holy prophets from ancient time.</a:t>
            </a:r>
            <a:r>
              <a:rPr lang="en-US" sz="35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13071048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3:19-21</a:t>
            </a:r>
          </a:p>
          <a:p>
            <a:pPr algn="just">
              <a:spcBef>
                <a:spcPts val="0"/>
              </a:spcBef>
              <a:spcAft>
                <a:spcPts val="1200"/>
              </a:spcAft>
            </a:pPr>
            <a:r>
              <a:rPr lang="en-US" sz="3500" dirty="0">
                <a:effectLst>
                  <a:outerShdw blurRad="38100" dist="38100" dir="2700000" algn="tl">
                    <a:srgbClr val="000000">
                      <a:alpha val="43137"/>
                    </a:srgbClr>
                  </a:outerShdw>
                </a:effectLst>
                <a:cs typeface="Calibri" panose="020F0502020204030204" pitchFamily="34" charset="0"/>
              </a:rPr>
              <a:t>“</a:t>
            </a:r>
            <a:r>
              <a:rPr lang="en-US" sz="3500" baseline="30000" dirty="0">
                <a:effectLst>
                  <a:outerShdw blurRad="38100" dist="38100" dir="2700000" algn="tl">
                    <a:srgbClr val="000000">
                      <a:alpha val="43137"/>
                    </a:srgbClr>
                  </a:outerShdw>
                </a:effectLst>
              </a:rPr>
              <a:t>19</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Therefore repent and return, so that your sins may be wiped away, </a:t>
            </a:r>
            <a:r>
              <a:rPr lang="en-US" sz="3500" b="1" u="sng" dirty="0">
                <a:solidFill>
                  <a:srgbClr val="FFFFCC"/>
                </a:solidFill>
                <a:effectLst>
                  <a:outerShdw blurRad="38100" dist="38100" dir="2700000" algn="tl">
                    <a:srgbClr val="000000">
                      <a:alpha val="43137"/>
                    </a:srgbClr>
                  </a:outerShdw>
                </a:effectLst>
              </a:rPr>
              <a:t>in order that [</a:t>
            </a:r>
            <a:r>
              <a:rPr lang="en-US" sz="3500" b="1" i="1" u="sng" dirty="0" err="1">
                <a:solidFill>
                  <a:srgbClr val="FFFFCC"/>
                </a:solidFill>
                <a:effectLst>
                  <a:outerShdw blurRad="38100" dist="38100" dir="2700000" algn="tl">
                    <a:srgbClr val="000000">
                      <a:alpha val="43137"/>
                    </a:srgbClr>
                  </a:outerShdw>
                </a:effectLst>
              </a:rPr>
              <a:t>hopōs</a:t>
            </a:r>
            <a:r>
              <a:rPr lang="en-US" sz="3500" b="1" u="sng" dirty="0">
                <a:solidFill>
                  <a:srgbClr val="FFFFCC"/>
                </a:solidFill>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times [</a:t>
            </a:r>
            <a:r>
              <a:rPr lang="en-US" sz="3500" b="1" i="1" u="sng" dirty="0" err="1">
                <a:solidFill>
                  <a:srgbClr val="FFFFCC"/>
                </a:solidFill>
                <a:effectLst>
                  <a:outerShdw blurRad="38100" dist="38100" dir="2700000" algn="tl">
                    <a:srgbClr val="000000">
                      <a:alpha val="43137"/>
                    </a:srgbClr>
                  </a:outerShdw>
                </a:effectLst>
              </a:rPr>
              <a:t>kairos</a:t>
            </a:r>
            <a:r>
              <a:rPr lang="en-US" sz="3500" b="1" u="sng" dirty="0">
                <a:solidFill>
                  <a:srgbClr val="FFFFCC"/>
                </a:solidFill>
                <a:effectLst>
                  <a:outerShdw blurRad="38100" dist="38100" dir="2700000" algn="tl">
                    <a:srgbClr val="000000">
                      <a:alpha val="43137"/>
                    </a:srgbClr>
                  </a:outerShdw>
                </a:effectLst>
              </a:rPr>
              <a:t>] of refreshing may come [</a:t>
            </a:r>
            <a:r>
              <a:rPr lang="en-US" sz="3500" b="1" i="1" u="sng" dirty="0" err="1">
                <a:solidFill>
                  <a:srgbClr val="FFFFCC"/>
                </a:solidFill>
                <a:effectLst>
                  <a:outerShdw blurRad="38100" dist="38100" dir="2700000" algn="tl">
                    <a:srgbClr val="000000">
                      <a:alpha val="43137"/>
                    </a:srgbClr>
                  </a:outerShdw>
                </a:effectLst>
              </a:rPr>
              <a:t>erchomai</a:t>
            </a:r>
            <a:r>
              <a:rPr lang="en-US" sz="3500" b="1" u="sng" dirty="0">
                <a:solidFill>
                  <a:srgbClr val="FFFFCC"/>
                </a:solidFill>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 from the presence of the Lord; </a:t>
            </a:r>
            <a:r>
              <a:rPr lang="en-US" sz="3500" baseline="30000" dirty="0">
                <a:effectLst>
                  <a:outerShdw blurRad="38100" dist="38100" dir="2700000" algn="tl">
                    <a:srgbClr val="000000">
                      <a:alpha val="43137"/>
                    </a:srgbClr>
                  </a:outerShdw>
                </a:effectLst>
              </a:rPr>
              <a:t>20</a:t>
            </a:r>
            <a:r>
              <a:rPr lang="en-US" sz="3500" b="1" baseline="300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and [</a:t>
            </a:r>
            <a:r>
              <a:rPr lang="en-US" sz="3500" b="1" i="1" u="sng" dirty="0">
                <a:solidFill>
                  <a:srgbClr val="FFFFCC"/>
                </a:solidFill>
                <a:effectLst>
                  <a:outerShdw blurRad="38100" dist="38100" dir="2700000" algn="tl">
                    <a:srgbClr val="000000">
                      <a:alpha val="43137"/>
                    </a:srgbClr>
                  </a:outerShdw>
                </a:effectLst>
              </a:rPr>
              <a:t>kai</a:t>
            </a:r>
            <a:r>
              <a:rPr lang="en-US" sz="3500" b="1" u="sng" dirty="0">
                <a:solidFill>
                  <a:srgbClr val="FFFFCC"/>
                </a:solidFill>
                <a:effectLst>
                  <a:outerShdw blurRad="38100" dist="38100" dir="2700000" algn="tl">
                    <a:srgbClr val="000000">
                      <a:alpha val="43137"/>
                    </a:srgbClr>
                  </a:outerShdw>
                </a:effectLst>
              </a:rPr>
              <a:t>]</a:t>
            </a:r>
            <a:r>
              <a:rPr lang="en-US" sz="3500" dirty="0">
                <a:effectLst>
                  <a:outerShdw blurRad="38100" dist="38100" dir="2700000" algn="tl">
                    <a:srgbClr val="000000">
                      <a:alpha val="43137"/>
                    </a:srgbClr>
                  </a:outerShdw>
                </a:effectLst>
              </a:rPr>
              <a:t> that He </a:t>
            </a:r>
            <a:r>
              <a:rPr lang="en-US" sz="3500" b="1" u="sng" dirty="0">
                <a:solidFill>
                  <a:srgbClr val="FFFFCC"/>
                </a:solidFill>
                <a:effectLst>
                  <a:outerShdw blurRad="38100" dist="38100" dir="2700000" algn="tl">
                    <a:srgbClr val="000000">
                      <a:alpha val="43137"/>
                    </a:srgbClr>
                  </a:outerShdw>
                </a:effectLst>
              </a:rPr>
              <a:t>may send [</a:t>
            </a:r>
            <a:r>
              <a:rPr lang="en-US" sz="3500" b="1" i="1" u="sng" dirty="0" err="1">
                <a:solidFill>
                  <a:srgbClr val="FFFFCC"/>
                </a:solidFill>
                <a:effectLst>
                  <a:outerShdw blurRad="38100" dist="38100" dir="2700000" algn="tl">
                    <a:srgbClr val="000000">
                      <a:alpha val="43137"/>
                    </a:srgbClr>
                  </a:outerShdw>
                </a:effectLst>
              </a:rPr>
              <a:t>apostellō</a:t>
            </a:r>
            <a:r>
              <a:rPr lang="en-US" sz="3500" b="1" u="sng" dirty="0">
                <a:solidFill>
                  <a:srgbClr val="FFFFCC"/>
                </a:solidFill>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Jesus, the Christ appointed for you,</a:t>
            </a:r>
            <a:r>
              <a:rPr lang="en-US" sz="3500" baseline="30000" dirty="0">
                <a:effectLst>
                  <a:outerShdw blurRad="38100" dist="38100" dir="2700000" algn="tl">
                    <a:srgbClr val="000000">
                      <a:alpha val="43137"/>
                    </a:srgbClr>
                  </a:outerShdw>
                </a:effectLst>
              </a:rPr>
              <a:t>21</a:t>
            </a:r>
            <a:r>
              <a:rPr lang="en-US" sz="3500" b="1" baseline="30000" dirty="0">
                <a:effectLst>
                  <a:outerShdw blurRad="38100" dist="38100" dir="2700000" algn="tl">
                    <a:srgbClr val="000000">
                      <a:alpha val="43137"/>
                    </a:srgbClr>
                  </a:outerShdw>
                </a:effectLst>
              </a:rPr>
              <a:t> </a:t>
            </a:r>
            <a:r>
              <a:rPr lang="en-US" sz="3500" dirty="0">
                <a:effectLst>
                  <a:outerShdw blurRad="38100" dist="38100" dir="2700000" algn="tl">
                    <a:srgbClr val="000000">
                      <a:alpha val="43137"/>
                    </a:srgbClr>
                  </a:outerShdw>
                </a:effectLst>
              </a:rPr>
              <a:t>whom heaven must receive until </a:t>
            </a:r>
            <a:r>
              <a:rPr lang="en-US" sz="3500" i="1" dirty="0">
                <a:effectLst>
                  <a:outerShdw blurRad="38100" dist="38100" dir="2700000" algn="tl">
                    <a:srgbClr val="000000">
                      <a:alpha val="43137"/>
                    </a:srgbClr>
                  </a:outerShdw>
                </a:effectLst>
              </a:rPr>
              <a:t>the</a:t>
            </a:r>
            <a:r>
              <a:rPr lang="en-US" sz="3500" dirty="0">
                <a:effectLst>
                  <a:outerShdw blurRad="38100" dist="38100" dir="2700000" algn="tl">
                    <a:srgbClr val="000000">
                      <a:alpha val="43137"/>
                    </a:srgbClr>
                  </a:outerShdw>
                </a:effectLst>
              </a:rPr>
              <a:t> </a:t>
            </a:r>
            <a:r>
              <a:rPr lang="en-US" sz="3500" b="1" u="sng" dirty="0">
                <a:solidFill>
                  <a:srgbClr val="FFFFCC"/>
                </a:solidFill>
                <a:effectLst>
                  <a:outerShdw blurRad="38100" dist="38100" dir="2700000" algn="tl">
                    <a:srgbClr val="000000">
                      <a:alpha val="43137"/>
                    </a:srgbClr>
                  </a:outerShdw>
                </a:effectLst>
              </a:rPr>
              <a:t>period [</a:t>
            </a:r>
            <a:r>
              <a:rPr lang="en-US" sz="3500" b="1" i="1" u="sng" dirty="0" err="1">
                <a:solidFill>
                  <a:srgbClr val="FFFFCC"/>
                </a:solidFill>
                <a:effectLst>
                  <a:outerShdw blurRad="38100" dist="38100" dir="2700000" algn="tl">
                    <a:srgbClr val="000000">
                      <a:alpha val="43137"/>
                    </a:srgbClr>
                  </a:outerShdw>
                </a:effectLst>
              </a:rPr>
              <a:t>chronos</a:t>
            </a:r>
            <a:r>
              <a:rPr lang="en-US" sz="3500" b="1" u="sng" dirty="0">
                <a:solidFill>
                  <a:srgbClr val="FFFFCC"/>
                </a:solidFill>
                <a:effectLst>
                  <a:outerShdw blurRad="38100" dist="38100" dir="2700000" algn="tl">
                    <a:srgbClr val="000000">
                      <a:alpha val="43137"/>
                    </a:srgbClr>
                  </a:outerShdw>
                </a:effectLst>
              </a:rPr>
              <a:t>] of restoration of all things </a:t>
            </a:r>
            <a:r>
              <a:rPr lang="en-US" sz="3500" dirty="0">
                <a:effectLst>
                  <a:outerShdw blurRad="38100" dist="38100" dir="2700000" algn="tl">
                    <a:srgbClr val="000000">
                      <a:alpha val="43137"/>
                    </a:srgbClr>
                  </a:outerShdw>
                </a:effectLst>
              </a:rPr>
              <a:t>about which God spoke by the mouth of His holy prophets from ancient time.</a:t>
            </a:r>
            <a:r>
              <a:rPr lang="en-US" sz="3500" dirty="0">
                <a:effectLst>
                  <a:outerShdw blurRad="38100" dist="38100" dir="2700000" algn="tl">
                    <a:srgbClr val="000000">
                      <a:alpha val="43137"/>
                    </a:srgbClr>
                  </a:outerShdw>
                </a:effectLst>
                <a:cs typeface="Calibri" panose="020F0502020204030204" pitchFamily="34" charset="0"/>
              </a:rPr>
              <a:t>”</a:t>
            </a:r>
          </a:p>
        </p:txBody>
      </p:sp>
    </p:spTree>
    <p:extLst>
      <p:ext uri="{BB962C8B-B14F-4D97-AF65-F5344CB8AC3E}">
        <p14:creationId xmlns:p14="http://schemas.microsoft.com/office/powerpoint/2010/main" val="353631163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1984"/>
            <a:ext cx="10972800" cy="5339923"/>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The two clauses that follow </a:t>
            </a:r>
            <a:r>
              <a:rPr lang="el-GR" sz="3000" dirty="0">
                <a:effectLst>
                  <a:outerShdw blurRad="38100" dist="38100" dir="2700000" algn="tl">
                    <a:srgbClr val="000000">
                      <a:alpha val="43137"/>
                    </a:srgbClr>
                  </a:outerShdw>
                </a:effectLst>
              </a:rPr>
              <a:t>ὅπως</a:t>
            </a:r>
            <a:r>
              <a:rPr lang="en-US" sz="3000" dirty="0">
                <a:effectLst>
                  <a:outerShdw blurRad="38100" dist="38100" dir="2700000" algn="tl">
                    <a:srgbClr val="000000">
                      <a:alpha val="43137"/>
                    </a:srgbClr>
                  </a:outerShdw>
                </a:effectLst>
              </a:rPr>
              <a:t> go together. In other words the clause ‘that the times of refreshing may come from the presence of the Lord’ must be taken with the words ‘and that He may send Jesus.’ As </a:t>
            </a:r>
            <a:r>
              <a:rPr lang="en-US" sz="3000" dirty="0" err="1">
                <a:effectLst>
                  <a:outerShdw blurRad="38100" dist="38100" dir="2700000" algn="tl">
                    <a:srgbClr val="000000">
                      <a:alpha val="43137"/>
                    </a:srgbClr>
                  </a:outerShdw>
                </a:effectLst>
              </a:rPr>
              <a:t>Haenchen</a:t>
            </a:r>
            <a:r>
              <a:rPr lang="en-US" sz="3000" dirty="0">
                <a:effectLst>
                  <a:outerShdw blurRad="38100" dist="38100" dir="2700000" algn="tl">
                    <a:srgbClr val="000000">
                      <a:alpha val="43137"/>
                    </a:srgbClr>
                  </a:outerShdw>
                </a:effectLst>
              </a:rPr>
              <a:t> puts it, ‘The two promises are complementary statements about one and the same event.’ Nothing grammatically separates the promises; in fact they are joined together by the connective </a:t>
            </a:r>
            <a:r>
              <a:rPr lang="el-GR" sz="3000" dirty="0">
                <a:effectLst>
                  <a:outerShdw blurRad="38100" dist="38100" dir="2700000" algn="tl">
                    <a:srgbClr val="000000">
                      <a:alpha val="43137"/>
                    </a:srgbClr>
                  </a:outerShdw>
                </a:effectLst>
              </a:rPr>
              <a:t>καὶ</a:t>
            </a:r>
            <a:r>
              <a:rPr lang="en-US" sz="3000" dirty="0">
                <a:effectLst>
                  <a:outerShdw blurRad="38100" dist="38100" dir="2700000" algn="tl">
                    <a:srgbClr val="000000">
                      <a:alpha val="43137"/>
                    </a:srgbClr>
                  </a:outerShdw>
                </a:effectLst>
              </a:rPr>
              <a:t>. The noun </a:t>
            </a:r>
            <a:r>
              <a:rPr lang="el-GR" sz="3000" dirty="0">
                <a:effectLst>
                  <a:outerShdw blurRad="38100" dist="38100" dir="2700000" algn="tl">
                    <a:srgbClr val="000000">
                      <a:alpha val="43137"/>
                    </a:srgbClr>
                  </a:outerShdw>
                </a:effectLst>
              </a:rPr>
              <a:t>ἄναψύξεως</a:t>
            </a:r>
            <a:r>
              <a:rPr lang="en-US" sz="3000" dirty="0">
                <a:effectLst>
                  <a:outerShdw blurRad="38100" dist="38100" dir="2700000" algn="tl">
                    <a:srgbClr val="000000">
                      <a:alpha val="43137"/>
                    </a:srgbClr>
                  </a:outerShdw>
                </a:effectLst>
              </a:rPr>
              <a:t>, translated ‘refreshing,’ is a New Testament </a:t>
            </a:r>
            <a:r>
              <a:rPr lang="en-US" sz="3000" i="1" dirty="0">
                <a:effectLst>
                  <a:outerShdw blurRad="38100" dist="38100" dir="2700000" algn="tl">
                    <a:srgbClr val="000000">
                      <a:alpha val="43137"/>
                    </a:srgbClr>
                  </a:outerShdw>
                </a:effectLst>
              </a:rPr>
              <a:t>hapax legomenon</a:t>
            </a:r>
            <a:r>
              <a:rPr lang="en-US" sz="3000" dirty="0">
                <a:effectLst>
                  <a:outerShdw blurRad="38100" dist="38100" dir="2700000" algn="tl">
                    <a:srgbClr val="000000">
                      <a:alpha val="43137"/>
                    </a:srgbClr>
                  </a:outerShdw>
                </a:effectLst>
              </a:rPr>
              <a:t>. It is used in Greek literature in various forms to refer to ‘cooling by blowing, refreshing, relieving, resting.’ It occurs in the Septuagint only in Exodus (Eng., 8:15; </a:t>
            </a:r>
            <a:r>
              <a:rPr lang="en-US" sz="3000" cap="small" dirty="0">
                <a:effectLst>
                  <a:outerShdw blurRad="38100" dist="38100" dir="2700000" algn="tl">
                    <a:srgbClr val="000000">
                      <a:alpha val="43137"/>
                    </a:srgbClr>
                  </a:outerShdw>
                </a:effectLst>
              </a:rPr>
              <a:t>lxx</a:t>
            </a:r>
            <a:r>
              <a:rPr lang="en-US" sz="3000" dirty="0">
                <a:effectLst>
                  <a:outerShdw blurRad="38100" dist="38100" dir="2700000" algn="tl">
                    <a:srgbClr val="000000">
                      <a:alpha val="43137"/>
                    </a:srgbClr>
                  </a:outerShdw>
                </a:effectLst>
              </a:rPr>
              <a:t>, v. 11), where it refers to relief from the plague of frogs.”</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Stanley D. Toussaint and Jay A. Quine, “No, Not Yet: The Contingency of God’s Promised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164 (April–June 2007): 138, 144.</a:t>
            </a:r>
          </a:p>
        </p:txBody>
      </p:sp>
      <p:pic>
        <p:nvPicPr>
          <p:cNvPr id="4" name="Picture 2" descr="http://3.bp.blogspot.com/-QEkPt30fRNQ/US-EfJsZfRI/AAAAAAAASK4/JnP_SUUHRas/s1600/a.jpg">
            <a:extLst>
              <a:ext uri="{FF2B5EF4-FFF2-40B4-BE49-F238E27FC236}">
                <a16:creationId xmlns:a16="http://schemas.microsoft.com/office/drawing/2014/main" id="{4C65D9D5-EC76-48A7-9B4A-3A4832A4355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402078194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995706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7483"/>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Schweizer correctly observes, ‘The context makes sense only if the ‘times of refreshing’ are the definitive age of salvation. The expression is undoubtedly apocalyptic in origin. . . . The reference, then, is to the eschatological redemption which is promised to Israel if it repents.’ Furthermore, the plural </a:t>
            </a:r>
            <a:r>
              <a:rPr lang="el-GR" sz="3000" dirty="0">
                <a:effectLst>
                  <a:outerShdw blurRad="38100" dist="38100" dir="2700000" algn="tl">
                    <a:srgbClr val="000000">
                      <a:alpha val="43137"/>
                    </a:srgbClr>
                  </a:outerShdw>
                </a:effectLst>
              </a:rPr>
              <a:t>καιροὶ</a:t>
            </a:r>
            <a:r>
              <a:rPr lang="en-US" sz="3000" dirty="0">
                <a:effectLst>
                  <a:outerShdw blurRad="38100" dist="38100" dir="2700000" algn="tl">
                    <a:srgbClr val="000000">
                      <a:alpha val="43137"/>
                    </a:srgbClr>
                  </a:outerShdw>
                </a:effectLst>
              </a:rPr>
              <a:t>, ‘times,’ in Acts 3:19, parallels the plural noun </a:t>
            </a:r>
            <a:r>
              <a:rPr lang="el-GR" sz="3000" dirty="0">
                <a:effectLst>
                  <a:outerShdw blurRad="38100" dist="38100" dir="2700000" algn="tl">
                    <a:srgbClr val="000000">
                      <a:alpha val="43137"/>
                    </a:srgbClr>
                  </a:outerShdw>
                </a:effectLst>
              </a:rPr>
              <a:t>χρονῶν</a:t>
            </a:r>
            <a:r>
              <a:rPr lang="en-US" sz="3000" dirty="0">
                <a:effectLst>
                  <a:outerShdw blurRad="38100" dist="38100" dir="2700000" algn="tl">
                    <a:srgbClr val="000000">
                      <a:alpha val="43137"/>
                    </a:srgbClr>
                  </a:outerShdw>
                </a:effectLst>
              </a:rPr>
              <a:t>, ‘seasons’ or ‘times,’ in verse 21 (which is translated ‘period’ in the </a:t>
            </a:r>
            <a:r>
              <a:rPr lang="en-US" sz="3000" cap="small" dirty="0" err="1">
                <a:effectLst>
                  <a:outerShdw blurRad="38100" dist="38100" dir="2700000" algn="tl">
                    <a:srgbClr val="000000">
                      <a:alpha val="43137"/>
                    </a:srgbClr>
                  </a:outerShdw>
                </a:effectLst>
              </a:rPr>
              <a:t>nasb</a:t>
            </a:r>
            <a:r>
              <a:rPr lang="en-US" sz="3000" dirty="0">
                <a:effectLst>
                  <a:outerShdw blurRad="38100" dist="38100" dir="2700000" algn="tl">
                    <a:srgbClr val="000000">
                      <a:alpha val="43137"/>
                    </a:srgbClr>
                  </a:outerShdw>
                </a:effectLst>
              </a:rPr>
              <a:t>). The two terms refer to the same era, and the plural forms simply emphasize duration. The context makes it clear that the synonyms refer to the future kingdom, with </a:t>
            </a:r>
            <a:r>
              <a:rPr lang="el-GR" sz="3000" dirty="0">
                <a:effectLst>
                  <a:outerShdw blurRad="38100" dist="38100" dir="2700000" algn="tl">
                    <a:srgbClr val="000000">
                      <a:alpha val="43137"/>
                    </a:srgbClr>
                  </a:outerShdw>
                </a:effectLst>
              </a:rPr>
              <a:t>καιροὶ</a:t>
            </a:r>
            <a:r>
              <a:rPr lang="en-US" sz="3000" dirty="0">
                <a:effectLst>
                  <a:outerShdw blurRad="38100" dist="38100" dir="2700000" algn="tl">
                    <a:srgbClr val="000000">
                      <a:alpha val="43137"/>
                    </a:srgbClr>
                  </a:outerShdw>
                </a:effectLst>
              </a:rPr>
              <a:t> emphasizing the quality of time and </a:t>
            </a:r>
            <a:r>
              <a:rPr lang="el-GR" sz="3000" dirty="0">
                <a:effectLst>
                  <a:outerShdw blurRad="38100" dist="38100" dir="2700000" algn="tl">
                    <a:srgbClr val="000000">
                      <a:alpha val="43137"/>
                    </a:srgbClr>
                  </a:outerShdw>
                </a:effectLst>
              </a:rPr>
              <a:t>χρονῶν</a:t>
            </a:r>
            <a:r>
              <a:rPr lang="en-US" sz="3000" dirty="0">
                <a:effectLst>
                  <a:outerShdw blurRad="38100" dist="38100" dir="2700000" algn="tl">
                    <a:srgbClr val="000000">
                      <a:alpha val="43137"/>
                    </a:srgbClr>
                  </a:outerShdw>
                </a:effectLst>
              </a:rPr>
              <a:t> emphasizing the duration of the time.”</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Stanley D. Toussaint and Jay A. Quine, “No, Not Yet: The Contingency of God’s Promised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164 (April–June 2007): 138, 141.</a:t>
            </a:r>
          </a:p>
        </p:txBody>
      </p:sp>
      <p:pic>
        <p:nvPicPr>
          <p:cNvPr id="2" name="Picture 2" descr="http://3.bp.blogspot.com/-QEkPt30fRNQ/US-EfJsZfRI/AAAAAAAASK4/JnP_SUUHRas/s1600/a.jpg">
            <a:extLst>
              <a:ext uri="{FF2B5EF4-FFF2-40B4-BE49-F238E27FC236}">
                <a16:creationId xmlns:a16="http://schemas.microsoft.com/office/drawing/2014/main" id="{C683EDD4-8EA0-B218-8BEA-14AC8BFABA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103283267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488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Bock argues for two separate time periods for these events in support of his ‘already, not yet’ view on the Davidic kingdom. He says the ‘periods of refreshing’ refer to the present time when sins can be wiped away through repentance, and that the ‘times of restoration of all things’ refers to the millennium. ‘Among the points in support of this distinction is that in the LXX translation by Symmachus, a reference to the descent of the Spirit in Isaiah 32:15 uses the term </a:t>
            </a:r>
            <a:r>
              <a:rPr lang="el-GR" sz="3000" dirty="0">
                <a:effectLst>
                  <a:outerShdw blurRad="38100" dist="38100" dir="2700000" algn="tl">
                    <a:srgbClr val="000000">
                      <a:alpha val="43137"/>
                    </a:srgbClr>
                  </a:outerShdw>
                </a:effectLst>
              </a:rPr>
              <a:t>ἀνάψυξις</a:t>
            </a:r>
            <a:r>
              <a:rPr lang="en-US" sz="3000" dirty="0">
                <a:effectLst>
                  <a:outerShdw blurRad="38100" dist="38100" dir="2700000" algn="tl">
                    <a:srgbClr val="000000">
                      <a:alpha val="43137"/>
                    </a:srgbClr>
                  </a:outerShdw>
                </a:effectLst>
              </a:rPr>
              <a:t> (refreshment), a term related to the one in Acts 3:20.’ However, the context of Isaiah 32:15 refers to millennial blessings to national Israel, a fact that supports the single-stage restoration view, not a two-phase ‘already, not yet’ restoration. Walker suggests a …</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06E7DAAD-17D3-86CA-8D2E-765CCF69BD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6379469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51984"/>
            <a:ext cx="10972800" cy="5339923"/>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ea typeface="Times New Roman" panose="02020603050405020304" pitchFamily="18" charset="0"/>
                <a:cs typeface="Calibri" panose="020F0502020204030204" pitchFamily="34" charset="0"/>
              </a:rPr>
              <a:t>…</a:t>
            </a:r>
            <a:r>
              <a:rPr lang="en-US" sz="3000" dirty="0">
                <a:effectLst>
                  <a:outerShdw blurRad="38100" dist="38100" dir="2700000" algn="tl">
                    <a:srgbClr val="000000">
                      <a:alpha val="43137"/>
                    </a:srgbClr>
                  </a:outerShdw>
                </a:effectLst>
              </a:rPr>
              <a:t> two-stage restoration in Acts 3:19–21. He, like Bock, maintains that the </a:t>
            </a:r>
            <a:r>
              <a:rPr lang="el-GR" sz="3000" dirty="0">
                <a:effectLst>
                  <a:outerShdw blurRad="38100" dist="38100" dir="2700000" algn="tl">
                    <a:srgbClr val="000000">
                      <a:alpha val="43137"/>
                    </a:srgbClr>
                  </a:outerShdw>
                </a:effectLst>
              </a:rPr>
              <a:t>καιροὶ ἀναψύξεως</a:t>
            </a:r>
            <a:r>
              <a:rPr lang="en-US" sz="3000" dirty="0">
                <a:effectLst>
                  <a:outerShdw blurRad="38100" dist="38100" dir="2700000" algn="tl">
                    <a:srgbClr val="000000">
                      <a:alpha val="43137"/>
                    </a:srgbClr>
                  </a:outerShdw>
                </a:effectLst>
              </a:rPr>
              <a:t> (‘times of refreshing’) relates to special experiences of grace and blessing in this age, whereas the </a:t>
            </a:r>
            <a:r>
              <a:rPr lang="el-GR" sz="3000" dirty="0">
                <a:effectLst>
                  <a:outerShdw blurRad="38100" dist="38100" dir="2700000" algn="tl">
                    <a:srgbClr val="000000">
                      <a:alpha val="43137"/>
                    </a:srgbClr>
                  </a:outerShdw>
                </a:effectLst>
              </a:rPr>
              <a:t>χρόνων ἀποκαταστάσεως</a:t>
            </a:r>
            <a:r>
              <a:rPr lang="en-US" sz="3000" dirty="0">
                <a:effectLst>
                  <a:outerShdw blurRad="38100" dist="38100" dir="2700000" algn="tl">
                    <a:srgbClr val="000000">
                      <a:alpha val="43137"/>
                    </a:srgbClr>
                  </a:outerShdw>
                </a:effectLst>
              </a:rPr>
              <a:t> (‘period of restoration’) in verse 21 refers to the climactic age of blessings for the nation of Israel in fulfillment of Old Testament messianic promises. . . . The main weakness in dividing these two events into separate time periods is that the text connects the events with a coordinating και (‘and’) in Acts 3:20. The syntactical structure coordinates the two verbs </a:t>
            </a:r>
            <a:r>
              <a:rPr lang="en-US" sz="3000" dirty="0" err="1">
                <a:effectLst>
                  <a:outerShdw blurRad="38100" dist="38100" dir="2700000" algn="tl">
                    <a:srgbClr val="000000">
                      <a:alpha val="43137"/>
                    </a:srgbClr>
                  </a:outerShdw>
                </a:effectLst>
              </a:rPr>
              <a:t>ἔλθωσιν</a:t>
            </a:r>
            <a:r>
              <a:rPr lang="en-US" sz="3000" dirty="0">
                <a:effectLst>
                  <a:outerShdw blurRad="38100" dist="38100" dir="2700000" algn="tl">
                    <a:srgbClr val="000000">
                      <a:alpha val="43137"/>
                    </a:srgbClr>
                  </a:outerShdw>
                </a:effectLst>
              </a:rPr>
              <a:t> (‘come,’ v. 19) and ἀπ</a:t>
            </a:r>
            <a:r>
              <a:rPr lang="en-US" sz="3000" dirty="0" err="1">
                <a:effectLst>
                  <a:outerShdw blurRad="38100" dist="38100" dir="2700000" algn="tl">
                    <a:srgbClr val="000000">
                      <a:alpha val="43137"/>
                    </a:srgbClr>
                  </a:outerShdw>
                </a:effectLst>
              </a:rPr>
              <a:t>οστείλῃ</a:t>
            </a:r>
            <a:r>
              <a:rPr lang="en-US" sz="3000" dirty="0">
                <a:effectLst>
                  <a:outerShdw blurRad="38100" dist="38100" dir="2700000" algn="tl">
                    <a:srgbClr val="000000">
                      <a:alpha val="43137"/>
                    </a:srgbClr>
                  </a:outerShdw>
                </a:effectLst>
              </a:rPr>
              <a:t> (‘send’) of the subordinate clause ὅπ</a:t>
            </a:r>
            <a:r>
              <a:rPr lang="en-US" sz="3000" dirty="0" err="1">
                <a:effectLst>
                  <a:outerShdw blurRad="38100" dist="38100" dir="2700000" algn="tl">
                    <a:srgbClr val="000000">
                      <a:alpha val="43137"/>
                    </a:srgbClr>
                  </a:outerShdw>
                </a:effectLst>
              </a:rPr>
              <a:t>ως</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ἂν</a:t>
            </a:r>
            <a:r>
              <a:rPr lang="en-US" sz="3000" dirty="0">
                <a:effectLst>
                  <a:outerShdw blurRad="38100" dist="38100" dir="2700000" algn="tl">
                    <a:srgbClr val="000000">
                      <a:alpha val="43137"/>
                    </a:srgbClr>
                  </a:outerShdw>
                </a:effectLst>
              </a:rPr>
              <a:t> in verse 20 with the two main verbs </a:t>
            </a:r>
            <a:r>
              <a:rPr lang="en-US" sz="3000" dirty="0" err="1">
                <a:effectLst>
                  <a:outerShdw blurRad="38100" dist="38100" dir="2700000" algn="tl">
                    <a:srgbClr val="000000">
                      <a:alpha val="43137"/>
                    </a:srgbClr>
                  </a:outerShdw>
                </a:effectLst>
              </a:rPr>
              <a:t>μετ</a:t>
            </a:r>
            <a:r>
              <a:rPr lang="en-US" sz="3000" dirty="0">
                <a:effectLst>
                  <a:outerShdw blurRad="38100" dist="38100" dir="2700000" algn="tl">
                    <a:srgbClr val="000000">
                      <a:alpha val="43137"/>
                    </a:srgbClr>
                  </a:outerShdw>
                </a:effectLst>
              </a:rPr>
              <a:t>ανοήσατε (‘repent’) and ἐπιστρέψατε ...</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5" name="Picture 2" descr="http://3.bp.blogspot.com/-QEkPt30fRNQ/US-EfJsZfRI/AAAAAAAASK4/JnP_SUUHRas/s1600/a.jpg">
            <a:extLst>
              <a:ext uri="{FF2B5EF4-FFF2-40B4-BE49-F238E27FC236}">
                <a16:creationId xmlns:a16="http://schemas.microsoft.com/office/drawing/2014/main" id="{8EBCD575-1A97-1959-B5FD-F4CA7C7D63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94502557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488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 (‘return’) in verse 19. Repentance and turning to God result in the coming of the times of refreshing and the sending of Jesus Christ at the restoration of all things God spoke about in the prophets. The sending of Jesus Christ will provide the personal presence that will result in the times of refreshing. These results are not events separated by time. They are mutual benefits that will come when the Father sends the Son so that believers may be refreshed in His presence. </a:t>
            </a:r>
            <a:r>
              <a:rPr lang="en-US" sz="3000" dirty="0" err="1">
                <a:effectLst>
                  <a:outerShdw blurRad="38100" dist="38100" dir="2700000" algn="tl">
                    <a:srgbClr val="000000">
                      <a:alpha val="43137"/>
                    </a:srgbClr>
                  </a:outerShdw>
                </a:effectLst>
              </a:rPr>
              <a:t>Conzelmann</a:t>
            </a:r>
            <a:r>
              <a:rPr lang="en-US" sz="3000" dirty="0">
                <a:effectLst>
                  <a:outerShdw blurRad="38100" dist="38100" dir="2700000" algn="tl">
                    <a:srgbClr val="000000">
                      <a:alpha val="43137"/>
                    </a:srgbClr>
                  </a:outerShdw>
                </a:effectLst>
              </a:rPr>
              <a:t> argues that ‘the parallelism between the two halves of the verse shows that the κα</a:t>
            </a:r>
            <a:r>
              <a:rPr lang="en-US" sz="3000" dirty="0" err="1">
                <a:effectLst>
                  <a:outerShdw blurRad="38100" dist="38100" dir="2700000" algn="tl">
                    <a:srgbClr val="000000">
                      <a:alpha val="43137"/>
                    </a:srgbClr>
                  </a:outerShdw>
                </a:effectLst>
              </a:rPr>
              <a:t>ιροὶ</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ἀν</a:t>
            </a:r>
            <a:r>
              <a:rPr lang="en-US" sz="3000" dirty="0">
                <a:effectLst>
                  <a:outerShdw blurRad="38100" dist="38100" dir="2700000" algn="tl">
                    <a:srgbClr val="000000">
                      <a:alpha val="43137"/>
                    </a:srgbClr>
                  </a:outerShdw>
                </a:effectLst>
              </a:rPr>
              <a:t>αψύξεως, ‘times of refreshing,’ are not intervals of respite in the eschatological distress, but rather the final salvation (like the χρόνοι ἀποκαταστάσεως, . . .</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D43F448B-6407-508C-0C01-D2FB98A90D6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233865505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71600"/>
            <a:ext cx="10972800" cy="5170646"/>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…‘restoration’). The main weakness in dividing these two events into separate time periods is that the text connects the events with a coordinating και (‘and’) in Acts 3:20. The syntactical structure coordinates the two verbs </a:t>
            </a:r>
            <a:r>
              <a:rPr lang="en-US" sz="3000" dirty="0" err="1">
                <a:effectLst>
                  <a:outerShdw blurRad="38100" dist="38100" dir="2700000" algn="tl">
                    <a:srgbClr val="000000">
                      <a:alpha val="43137"/>
                    </a:srgbClr>
                  </a:outerShdw>
                </a:effectLst>
              </a:rPr>
              <a:t>ἔλθωσιν</a:t>
            </a:r>
            <a:r>
              <a:rPr lang="en-US" sz="3000" dirty="0">
                <a:effectLst>
                  <a:outerShdw blurRad="38100" dist="38100" dir="2700000" algn="tl">
                    <a:srgbClr val="000000">
                      <a:alpha val="43137"/>
                    </a:srgbClr>
                  </a:outerShdw>
                </a:effectLst>
              </a:rPr>
              <a:t> (‘come,’ v. 19) and ἀπ</a:t>
            </a:r>
            <a:r>
              <a:rPr lang="en-US" sz="3000" dirty="0" err="1">
                <a:effectLst>
                  <a:outerShdw blurRad="38100" dist="38100" dir="2700000" algn="tl">
                    <a:srgbClr val="000000">
                      <a:alpha val="43137"/>
                    </a:srgbClr>
                  </a:outerShdw>
                </a:effectLst>
              </a:rPr>
              <a:t>οστείλῃ</a:t>
            </a:r>
            <a:r>
              <a:rPr lang="en-US" sz="3000" dirty="0">
                <a:effectLst>
                  <a:outerShdw blurRad="38100" dist="38100" dir="2700000" algn="tl">
                    <a:srgbClr val="000000">
                      <a:alpha val="43137"/>
                    </a:srgbClr>
                  </a:outerShdw>
                </a:effectLst>
              </a:rPr>
              <a:t> (‘send’) of the subordinate clause ὅπ</a:t>
            </a:r>
            <a:r>
              <a:rPr lang="en-US" sz="3000" dirty="0" err="1">
                <a:effectLst>
                  <a:outerShdw blurRad="38100" dist="38100" dir="2700000" algn="tl">
                    <a:srgbClr val="000000">
                      <a:alpha val="43137"/>
                    </a:srgbClr>
                  </a:outerShdw>
                </a:effectLst>
              </a:rPr>
              <a:t>ως</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ἂν</a:t>
            </a:r>
            <a:r>
              <a:rPr lang="en-US" sz="3000" dirty="0">
                <a:effectLst>
                  <a:outerShdw blurRad="38100" dist="38100" dir="2700000" algn="tl">
                    <a:srgbClr val="000000">
                      <a:alpha val="43137"/>
                    </a:srgbClr>
                  </a:outerShdw>
                </a:effectLst>
              </a:rPr>
              <a:t> in verse 20 with the two main verbs </a:t>
            </a:r>
            <a:r>
              <a:rPr lang="en-US" sz="3000" dirty="0" err="1">
                <a:effectLst>
                  <a:outerShdw blurRad="38100" dist="38100" dir="2700000" algn="tl">
                    <a:srgbClr val="000000">
                      <a:alpha val="43137"/>
                    </a:srgbClr>
                  </a:outerShdw>
                </a:effectLst>
              </a:rPr>
              <a:t>μετ</a:t>
            </a:r>
            <a:r>
              <a:rPr lang="en-US" sz="3000" dirty="0">
                <a:effectLst>
                  <a:outerShdw blurRad="38100" dist="38100" dir="2700000" algn="tl">
                    <a:srgbClr val="000000">
                      <a:alpha val="43137"/>
                    </a:srgbClr>
                  </a:outerShdw>
                </a:effectLst>
              </a:rPr>
              <a:t>ανοήσατε (‘repent’) and ἐπιστρέψατε (‘return’) in verse 19. Repentance and turning to God result in the coming of the times of refreshing and the sending of Jesus Christ at the restoration of all things God spoke about in the prophets. The sending of Jesus Christ will provide the personal presence that will result in the times of refreshing. These results are not events separated by time. They…</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7EBF95D8-BC21-4100-30BE-0809E6DAF3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309649216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371600"/>
            <a:ext cx="10972800" cy="2862322"/>
          </a:xfrm>
          <a:prstGeom prst="rect">
            <a:avLst/>
          </a:prstGeom>
        </p:spPr>
        <p:txBody>
          <a:bodyPr wrap="square">
            <a:spAutoFit/>
          </a:bodyPr>
          <a:lstStyle/>
          <a:p>
            <a:pPr algn="just"/>
            <a:r>
              <a:rPr lang="en-US" sz="3000" dirty="0">
                <a:effectLst>
                  <a:outerShdw blurRad="38100" dist="38100" dir="2700000" algn="tl">
                    <a:srgbClr val="000000">
                      <a:alpha val="43137"/>
                    </a:srgbClr>
                  </a:outerShdw>
                </a:effectLst>
              </a:rPr>
              <a:t>… are mutual benefits that will come when the Father sends the Son so that believers may be refreshed in His presence. </a:t>
            </a:r>
            <a:r>
              <a:rPr lang="en-US" sz="3000" dirty="0" err="1">
                <a:effectLst>
                  <a:outerShdw blurRad="38100" dist="38100" dir="2700000" algn="tl">
                    <a:srgbClr val="000000">
                      <a:alpha val="43137"/>
                    </a:srgbClr>
                  </a:outerShdw>
                </a:effectLst>
              </a:rPr>
              <a:t>Conzelmann</a:t>
            </a:r>
            <a:r>
              <a:rPr lang="en-US" sz="3000" dirty="0">
                <a:effectLst>
                  <a:outerShdw blurRad="38100" dist="38100" dir="2700000" algn="tl">
                    <a:srgbClr val="000000">
                      <a:alpha val="43137"/>
                    </a:srgbClr>
                  </a:outerShdw>
                </a:effectLst>
              </a:rPr>
              <a:t> argues that ‘the parallelism between the two halves of the verse shows that the κα</a:t>
            </a:r>
            <a:r>
              <a:rPr lang="en-US" sz="3000" dirty="0" err="1">
                <a:effectLst>
                  <a:outerShdw blurRad="38100" dist="38100" dir="2700000" algn="tl">
                    <a:srgbClr val="000000">
                      <a:alpha val="43137"/>
                    </a:srgbClr>
                  </a:outerShdw>
                </a:effectLst>
              </a:rPr>
              <a:t>ιροὶ</a:t>
            </a:r>
            <a:r>
              <a:rPr lang="en-US" sz="3000" dirty="0">
                <a:effectLst>
                  <a:outerShdw blurRad="38100" dist="38100" dir="2700000" algn="tl">
                    <a:srgbClr val="000000">
                      <a:alpha val="43137"/>
                    </a:srgbClr>
                  </a:outerShdw>
                </a:effectLst>
              </a:rPr>
              <a:t> </a:t>
            </a:r>
            <a:r>
              <a:rPr lang="en-US" sz="3000" dirty="0" err="1">
                <a:effectLst>
                  <a:outerShdw blurRad="38100" dist="38100" dir="2700000" algn="tl">
                    <a:srgbClr val="000000">
                      <a:alpha val="43137"/>
                    </a:srgbClr>
                  </a:outerShdw>
                </a:effectLst>
              </a:rPr>
              <a:t>ἀν</a:t>
            </a:r>
            <a:r>
              <a:rPr lang="en-US" sz="3000" dirty="0">
                <a:effectLst>
                  <a:outerShdw blurRad="38100" dist="38100" dir="2700000" algn="tl">
                    <a:srgbClr val="000000">
                      <a:alpha val="43137"/>
                    </a:srgbClr>
                  </a:outerShdw>
                </a:effectLst>
              </a:rPr>
              <a:t>αψύξεως, ‘times of refreshing,’ are not intervals of respite in the eschatological distress, but rather the final salvation (like the χρόνοι ἀποκαταστάσεως, ‘restoration’).”</a:t>
            </a:r>
          </a:p>
        </p:txBody>
      </p:sp>
      <p:sp>
        <p:nvSpPr>
          <p:cNvPr id="3" name="Rectangle 2"/>
          <p:cNvSpPr/>
          <p:nvPr/>
        </p:nvSpPr>
        <p:spPr>
          <a:xfrm>
            <a:off x="3152774" y="228600"/>
            <a:ext cx="5886452"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Acts 3:19-21</a:t>
            </a:r>
          </a:p>
          <a:p>
            <a:pPr lvl="0" algn="ct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John A. McLean, “Did Jesus Correct the Disciples’ View of the Kingdom?,” </a:t>
            </a:r>
            <a:r>
              <a:rPr lang="en-US" sz="1400" i="1" dirty="0">
                <a:solidFill>
                  <a:srgbClr val="FFFFFF"/>
                </a:solidFill>
                <a:effectLst>
                  <a:outerShdw blurRad="38100" dist="38100" dir="2700000" algn="tl">
                    <a:srgbClr val="000000">
                      <a:alpha val="43137"/>
                    </a:srgbClr>
                  </a:outerShdw>
                </a:effectLst>
                <a:cs typeface="Calibri" panose="020F0502020204030204" pitchFamily="34" charset="0"/>
              </a:rPr>
              <a:t>Bibliotheca Sacra</a:t>
            </a:r>
            <a:r>
              <a:rPr lang="en-US" sz="1400" dirty="0">
                <a:solidFill>
                  <a:srgbClr val="FFFFFF"/>
                </a:solidFill>
                <a:effectLst>
                  <a:outerShdw blurRad="38100" dist="38100" dir="2700000" algn="tl">
                    <a:srgbClr val="000000">
                      <a:alpha val="43137"/>
                    </a:srgbClr>
                  </a:outerShdw>
                </a:effectLst>
                <a:cs typeface="Calibri" panose="020F0502020204030204" pitchFamily="34" charset="0"/>
              </a:rPr>
              <a:t> 151, no. 602 (April–June 1994): 223–25.</a:t>
            </a:r>
          </a:p>
        </p:txBody>
      </p:sp>
      <p:pic>
        <p:nvPicPr>
          <p:cNvPr id="2" name="Picture 2" descr="http://3.bp.blogspot.com/-QEkPt30fRNQ/US-EfJsZfRI/AAAAAAAASK4/JnP_SUUHRas/s1600/a.jpg">
            <a:extLst>
              <a:ext uri="{FF2B5EF4-FFF2-40B4-BE49-F238E27FC236}">
                <a16:creationId xmlns:a16="http://schemas.microsoft.com/office/drawing/2014/main" id="{3300F314-CA43-BE74-C739-608DDF5040C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93350" y="76200"/>
            <a:ext cx="1365250" cy="914400"/>
          </a:xfrm>
          <a:prstGeom prst="rect">
            <a:avLst/>
          </a:prstGeom>
          <a:noFill/>
          <a:ln w="9525">
            <a:noFill/>
            <a:miter lim="800000"/>
            <a:headEnd/>
            <a:tailEnd/>
          </a:ln>
        </p:spPr>
      </p:pic>
    </p:spTree>
    <p:extLst>
      <p:ext uri="{BB962C8B-B14F-4D97-AF65-F5344CB8AC3E}">
        <p14:creationId xmlns:p14="http://schemas.microsoft.com/office/powerpoint/2010/main" val="5467969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79465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5703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3:19b-21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mn-cs"/>
              </a:rPr>
              <a:t>Results of Repentance</a:t>
            </a:r>
          </a:p>
        </p:txBody>
      </p:sp>
      <p:sp>
        <p:nvSpPr>
          <p:cNvPr id="161795" name="Rectangle 3"/>
          <p:cNvSpPr>
            <a:spLocks noGrp="1" noChangeArrowheads="1"/>
          </p:cNvSpPr>
          <p:nvPr>
            <p:ph type="body" idx="1"/>
          </p:nvPr>
        </p:nvSpPr>
        <p:spPr>
          <a:xfrm>
            <a:off x="609600" y="2057400"/>
            <a:ext cx="8458200" cy="32004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Salvation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Kingdom (19c)</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Second Advent (20)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Termination of Present Session (21)</a:t>
            </a:r>
          </a:p>
        </p:txBody>
      </p:sp>
      <p:pic>
        <p:nvPicPr>
          <p:cNvPr id="2" name="Picture 1">
            <a:extLst>
              <a:ext uri="{FF2B5EF4-FFF2-40B4-BE49-F238E27FC236}">
                <a16:creationId xmlns:a16="http://schemas.microsoft.com/office/drawing/2014/main" id="{7A4A9526-B73C-A078-6E7C-C86F159E1BDE}"/>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182986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7FC177D-2BBB-5E74-56A0-FAB8251A0E02}"/>
              </a:ext>
            </a:extLst>
          </p:cNvPr>
          <p:cNvSpPr>
            <a:spLocks noGrp="1" noChangeArrowheads="1"/>
          </p:cNvSpPr>
          <p:nvPr>
            <p:ph type="title"/>
          </p:nvPr>
        </p:nvSpPr>
        <p:spPr>
          <a:xfrm>
            <a:off x="1143528" y="225425"/>
            <a:ext cx="10363200" cy="917575"/>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CHRIST’S THREE OFFICES</a:t>
            </a:r>
          </a:p>
        </p:txBody>
      </p:sp>
      <p:sp>
        <p:nvSpPr>
          <p:cNvPr id="27651" name="Rectangle 3">
            <a:extLst>
              <a:ext uri="{FF2B5EF4-FFF2-40B4-BE49-F238E27FC236}">
                <a16:creationId xmlns:a16="http://schemas.microsoft.com/office/drawing/2014/main" id="{3D708FA2-A4F0-88AE-CC2A-12B3192F2FF5}"/>
              </a:ext>
            </a:extLst>
          </p:cNvPr>
          <p:cNvSpPr>
            <a:spLocks noGrp="1" noChangeArrowheads="1"/>
          </p:cNvSpPr>
          <p:nvPr>
            <p:ph type="body" idx="1"/>
          </p:nvPr>
        </p:nvSpPr>
        <p:spPr>
          <a:xfrm>
            <a:off x="2590800" y="1887538"/>
            <a:ext cx="5029200" cy="3082925"/>
          </a:xfrm>
          <a:noFill/>
          <a:extLst>
            <a:ext uri="{909E8E84-426E-40DD-AFC4-6F175D3DCCD1}">
              <a14:hiddenFill xmlns:a14="http://schemas.microsoft.com/office/drawing/2010/main">
                <a:solidFill>
                  <a:srgbClr val="FFFFFF"/>
                </a:solidFill>
              </a14:hiddenFill>
            </a:ext>
          </a:extLst>
        </p:spPr>
        <p:txBody>
          <a:bodyPr/>
          <a:lstStyle/>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Prophet (First Coming)</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Priest (Present Session</a:t>
            </a:r>
            <a:r>
              <a:rPr lang="en-US" altLang="en-US" sz="3200" dirty="0">
                <a:effectLst/>
                <a:cs typeface="Times New Roman" panose="02020603050405020304" pitchFamily="18" charset="0"/>
              </a:rPr>
              <a:t>)</a:t>
            </a:r>
          </a:p>
          <a:p>
            <a:pPr marL="457200" indent="-457200">
              <a:spcBef>
                <a:spcPts val="0"/>
              </a:spcBef>
              <a:spcAft>
                <a:spcPts val="3600"/>
              </a:spcAft>
              <a:buClr>
                <a:srgbClr val="00FFFF"/>
              </a:buClr>
              <a:buSzPct val="120000"/>
              <a:buFont typeface="Wingdings" panose="05000000000000000000" pitchFamily="2" charset="2"/>
              <a:buChar char="§"/>
            </a:pPr>
            <a:r>
              <a:rPr lang="en-US" altLang="en-US" sz="3200" dirty="0">
                <a:effectLst/>
              </a:rPr>
              <a:t>King (Second Coming</a:t>
            </a:r>
            <a:r>
              <a:rPr lang="en-US" altLang="en-US" sz="3200" dirty="0">
                <a:effectLst/>
                <a:cs typeface="Times New Roman" panose="02020603050405020304" pitchFamily="18" charset="0"/>
              </a:rPr>
              <a:t>)</a:t>
            </a:r>
          </a:p>
        </p:txBody>
      </p:sp>
      <p:pic>
        <p:nvPicPr>
          <p:cNvPr id="27652" name="Picture 4" descr="C:\Users\awoods\AppData\Local\Microsoft\Windows\Temporary Internet Files\Content.IE5\Q1EAF2DI\MCj01939740000[1].wmf">
            <a:extLst>
              <a:ext uri="{FF2B5EF4-FFF2-40B4-BE49-F238E27FC236}">
                <a16:creationId xmlns:a16="http://schemas.microsoft.com/office/drawing/2014/main" id="{906C6947-9983-D64F-42FD-231BA1CFCE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1371600"/>
            <a:ext cx="152369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CF37171-545A-F573-4136-4B309F1D65D3}"/>
              </a:ext>
            </a:extLst>
          </p:cNvPr>
          <p:cNvPicPr>
            <a:picLocks noChangeAspect="1"/>
          </p:cNvPicPr>
          <p:nvPr/>
        </p:nvPicPr>
        <p:blipFill>
          <a:blip r:embed="rId3"/>
          <a:stretch>
            <a:fillRect/>
          </a:stretch>
        </p:blipFill>
        <p:spPr>
          <a:xfrm>
            <a:off x="7543800" y="1552561"/>
            <a:ext cx="4067205" cy="3752877"/>
          </a:xfrm>
          <a:prstGeom prst="rect">
            <a:avLst/>
          </a:prstGeom>
        </p:spPr>
      </p:pic>
    </p:spTree>
    <p:extLst>
      <p:ext uri="{BB962C8B-B14F-4D97-AF65-F5344CB8AC3E}">
        <p14:creationId xmlns:p14="http://schemas.microsoft.com/office/powerpoint/2010/main" val="204894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6577583" cy="3352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Occasion of the Miracle (1)</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Encounter with the Lame Man (2-3)</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of the Lame Man (4-7)</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Three Results of the Miracle (8-11)</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Miraculous Healing</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3:1-11</a:t>
            </a:r>
          </a:p>
        </p:txBody>
      </p:sp>
      <p:pic>
        <p:nvPicPr>
          <p:cNvPr id="5" name="Picture 4">
            <a:extLst>
              <a:ext uri="{FF2B5EF4-FFF2-40B4-BE49-F238E27FC236}">
                <a16:creationId xmlns:a16="http://schemas.microsoft.com/office/drawing/2014/main" id="{F1940B0B-6027-B129-53F9-1BD339CCFD17}"/>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92868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2:1-4</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1 </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The word which Isaiah the son of </a:t>
            </a:r>
            <a:r>
              <a:rPr lang="en-US" sz="3400" dirty="0" err="1">
                <a:effectLst>
                  <a:outerShdw blurRad="38100" dist="38100" dir="2700000" algn="tl">
                    <a:srgbClr val="000000">
                      <a:alpha val="43137"/>
                    </a:srgbClr>
                  </a:outerShdw>
                </a:effectLst>
              </a:rPr>
              <a:t>Amoz</a:t>
            </a:r>
            <a:r>
              <a:rPr lang="en-US" sz="3400" dirty="0">
                <a:effectLst>
                  <a:outerShdw blurRad="38100" dist="38100" dir="2700000" algn="tl">
                    <a:srgbClr val="000000">
                      <a:alpha val="43137"/>
                    </a:srgbClr>
                  </a:outerShdw>
                </a:effectLst>
              </a:rPr>
              <a:t> saw concerning Judah and Jerusalem.</a:t>
            </a:r>
            <a:r>
              <a:rPr lang="en-US" sz="3400" baseline="30000" dirty="0">
                <a:effectLst>
                  <a:outerShdw blurRad="38100" dist="38100" dir="2700000" algn="tl">
                    <a:srgbClr val="000000">
                      <a:alpha val="43137"/>
                    </a:srgbClr>
                  </a:outerShdw>
                </a:effectLst>
              </a:rPr>
              <a:t>2 </a:t>
            </a:r>
            <a:r>
              <a:rPr lang="en-US" sz="3400" dirty="0">
                <a:effectLst>
                  <a:outerShdw blurRad="38100" dist="38100" dir="2700000" algn="tl">
                    <a:srgbClr val="000000">
                      <a:alpha val="43137"/>
                    </a:srgbClr>
                  </a:outerShdw>
                </a:effectLst>
              </a:rPr>
              <a:t>Now it will come about that In the last days The mountain of the house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Will be established as the chief of the mountains, And will be raised </a:t>
            </a:r>
            <a:r>
              <a:rPr lang="en-US" sz="3400" b="1" u="sng" dirty="0">
                <a:solidFill>
                  <a:srgbClr val="FFFFCC"/>
                </a:solidFill>
                <a:effectLst>
                  <a:outerShdw blurRad="38100" dist="38100" dir="2700000" algn="tl">
                    <a:srgbClr val="000000">
                      <a:alpha val="43137"/>
                    </a:srgbClr>
                  </a:outerShdw>
                </a:effectLst>
              </a:rPr>
              <a:t>above</a:t>
            </a:r>
            <a:r>
              <a:rPr lang="en-US" sz="3400" dirty="0">
                <a:effectLst>
                  <a:outerShdw blurRad="38100" dist="38100" dir="2700000" algn="tl">
                    <a:srgbClr val="000000">
                      <a:alpha val="43137"/>
                    </a:srgbClr>
                  </a:outerShdw>
                </a:effectLst>
              </a:rPr>
              <a:t> the hills; And all the nations will stream to it.</a:t>
            </a:r>
            <a:r>
              <a:rPr lang="en-US" sz="3400" baseline="30000" dirty="0">
                <a:effectLst>
                  <a:outerShdw blurRad="38100" dist="38100" dir="2700000" algn="tl">
                    <a:srgbClr val="000000">
                      <a:alpha val="43137"/>
                    </a:srgbClr>
                  </a:outerShdw>
                </a:effectLst>
              </a:rPr>
              <a:t>3 </a:t>
            </a:r>
            <a:r>
              <a:rPr lang="en-US" sz="3400" dirty="0">
                <a:effectLst>
                  <a:outerShdw blurRad="38100" dist="38100" dir="2700000" algn="tl">
                    <a:srgbClr val="000000">
                      <a:alpha val="43137"/>
                    </a:srgbClr>
                  </a:outerShdw>
                </a:effectLst>
              </a:rPr>
              <a:t>And many peoples will come and say, “Come, let us go up to the mountain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To the house of the God of Jacob; . . .</a:t>
            </a:r>
            <a:endParaRPr lang="en-US" sz="3400" kern="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2179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6481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2:1-4</a:t>
            </a:r>
          </a:p>
          <a:p>
            <a:pPr marL="0" indent="0" algn="just">
              <a:spcBef>
                <a:spcPts val="0"/>
              </a:spcBef>
              <a:buClr>
                <a:srgbClr val="00FFFF"/>
              </a:buClr>
              <a:buNone/>
              <a:defRPr/>
            </a:pPr>
            <a:r>
              <a:rPr lang="en-US" sz="3400" dirty="0">
                <a:effectLst>
                  <a:outerShdw blurRad="38100" dist="38100" dir="2700000" algn="tl">
                    <a:srgbClr val="000000">
                      <a:alpha val="43137"/>
                    </a:srgbClr>
                  </a:outerShdw>
                </a:effectLst>
              </a:rPr>
              <a:t>. . .That He may teach us concerning His ways And that we may walk in His paths.” For the law will go forth from </a:t>
            </a:r>
            <a:r>
              <a:rPr lang="en-US" sz="3400" b="1" u="sng" dirty="0">
                <a:solidFill>
                  <a:srgbClr val="FFFFCC"/>
                </a:solidFill>
                <a:effectLst>
                  <a:outerShdw blurRad="38100" dist="38100" dir="2700000" algn="tl">
                    <a:srgbClr val="000000">
                      <a:alpha val="43137"/>
                    </a:srgbClr>
                  </a:outerShdw>
                </a:effectLst>
              </a:rPr>
              <a:t>Zion</a:t>
            </a:r>
            <a:r>
              <a:rPr lang="en-US" sz="3400" dirty="0">
                <a:effectLst>
                  <a:outerShdw blurRad="38100" dist="38100" dir="2700000" algn="tl">
                    <a:srgbClr val="000000">
                      <a:alpha val="43137"/>
                    </a:srgbClr>
                  </a:outerShdw>
                </a:effectLst>
              </a:rPr>
              <a:t> And the word of the </a:t>
            </a:r>
            <a:r>
              <a:rPr lang="en-US" sz="3400" cap="small" dirty="0">
                <a:effectLst>
                  <a:outerShdw blurRad="38100" dist="38100" dir="2700000" algn="tl">
                    <a:srgbClr val="000000">
                      <a:alpha val="43137"/>
                    </a:srgbClr>
                  </a:outerShdw>
                </a:effectLst>
              </a:rPr>
              <a:t>Lord</a:t>
            </a:r>
            <a:r>
              <a:rPr lang="en-US" sz="3400" dirty="0">
                <a:effectLst>
                  <a:outerShdw blurRad="38100" dist="38100" dir="2700000" algn="tl">
                    <a:srgbClr val="000000">
                      <a:alpha val="43137"/>
                    </a:srgbClr>
                  </a:outerShdw>
                </a:effectLst>
              </a:rPr>
              <a:t> from </a:t>
            </a:r>
            <a:r>
              <a:rPr lang="en-US" sz="3400" b="1" u="sng" dirty="0">
                <a:solidFill>
                  <a:srgbClr val="FFFFCC"/>
                </a:solidFill>
                <a:effectLst>
                  <a:outerShdw blurRad="38100" dist="38100" dir="2700000" algn="tl">
                    <a:srgbClr val="000000">
                      <a:alpha val="43137"/>
                    </a:srgbClr>
                  </a:outerShdw>
                </a:effectLst>
              </a:rPr>
              <a:t>Jerusalem</a:t>
            </a:r>
            <a:r>
              <a:rPr lang="en-US" sz="3400" dirty="0">
                <a:effectLst>
                  <a:outerShdw blurRad="38100" dist="38100" dir="2700000" algn="tl">
                    <a:srgbClr val="000000">
                      <a:alpha val="43137"/>
                    </a:srgbClr>
                  </a:outerShdw>
                </a:effectLst>
              </a:rPr>
              <a:t>.</a:t>
            </a:r>
            <a:r>
              <a:rPr lang="en-US" sz="3400" baseline="30000" dirty="0">
                <a:effectLst>
                  <a:outerShdw blurRad="38100" dist="38100" dir="2700000" algn="tl">
                    <a:srgbClr val="000000">
                      <a:alpha val="43137"/>
                    </a:srgbClr>
                  </a:outerShdw>
                </a:effectLst>
              </a:rPr>
              <a:t>4 </a:t>
            </a:r>
            <a:r>
              <a:rPr lang="en-US" sz="3400" dirty="0">
                <a:effectLst>
                  <a:outerShdw blurRad="38100" dist="38100" dir="2700000" algn="tl">
                    <a:srgbClr val="000000">
                      <a:alpha val="43137"/>
                    </a:srgbClr>
                  </a:outerShdw>
                </a:effectLst>
              </a:rPr>
              <a:t>And He will judge between the nations, And will render decisions for many peoples; And they will hammer their swords into plowshares and their spears into pruning hooks. Nation will not lift up sword against nation, And never again will they learn war</a:t>
            </a:r>
            <a:r>
              <a:rPr lang="en-US" sz="340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6740498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7A89E0-9A07-4FE4-ACFA-563092457A18}"/>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11:6-9</a:t>
            </a:r>
          </a:p>
          <a:p>
            <a:pPr marL="0" indent="0" algn="just">
              <a:spcBef>
                <a:spcPts val="0"/>
              </a:spcBef>
              <a:buClr>
                <a:srgbClr val="00FFFF"/>
              </a:buClr>
              <a:buNone/>
              <a:defRPr/>
            </a:pPr>
            <a:r>
              <a:rPr lang="en-US" sz="3150" baseline="30000" dirty="0">
                <a:effectLst>
                  <a:outerShdw blurRad="38100" dist="38100" dir="2700000" algn="tl">
                    <a:srgbClr val="000000">
                      <a:alpha val="43137"/>
                    </a:srgbClr>
                  </a:outerShdw>
                </a:effectLst>
              </a:rPr>
              <a:t>6 </a:t>
            </a:r>
            <a:r>
              <a:rPr lang="en-US" sz="3150" kern="0" dirty="0">
                <a:solidFill>
                  <a:srgbClr val="FFFFFF"/>
                </a:solidFill>
                <a:effectLst>
                  <a:outerShdw blurRad="38100" dist="38100" dir="2700000" algn="tl">
                    <a:srgbClr val="000000">
                      <a:alpha val="43137"/>
                    </a:srgbClr>
                  </a:outerShdw>
                </a:effectLst>
              </a:rPr>
              <a:t>“</a:t>
            </a:r>
            <a:r>
              <a:rPr lang="en-US" sz="3150" dirty="0">
                <a:effectLst>
                  <a:outerShdw blurRad="38100" dist="38100" dir="2700000" algn="tl">
                    <a:srgbClr val="000000">
                      <a:alpha val="43137"/>
                    </a:srgbClr>
                  </a:outerShdw>
                </a:effectLst>
              </a:rPr>
              <a:t>And the wolf will dwell with the lamb, And the leopard will lie down with the young goat, And the calf and the young lion and the fatling together; And a little boy will lead them.</a:t>
            </a:r>
            <a:r>
              <a:rPr lang="en-US" sz="3150" baseline="30000" dirty="0">
                <a:effectLst>
                  <a:outerShdw blurRad="38100" dist="38100" dir="2700000" algn="tl">
                    <a:srgbClr val="000000">
                      <a:alpha val="43137"/>
                    </a:srgbClr>
                  </a:outerShdw>
                </a:effectLst>
              </a:rPr>
              <a:t>7 </a:t>
            </a:r>
            <a:r>
              <a:rPr lang="en-US" sz="3150" dirty="0">
                <a:effectLst>
                  <a:outerShdw blurRad="38100" dist="38100" dir="2700000" algn="tl">
                    <a:srgbClr val="000000">
                      <a:alpha val="43137"/>
                    </a:srgbClr>
                  </a:outerShdw>
                </a:effectLst>
              </a:rPr>
              <a:t>Also the cow and the bear will graze, Their young will lie down together, And the lion will eat straw like the ox. </a:t>
            </a:r>
            <a:r>
              <a:rPr lang="en-US" sz="3150" baseline="30000" dirty="0">
                <a:effectLst>
                  <a:outerShdw blurRad="38100" dist="38100" dir="2700000" algn="tl">
                    <a:srgbClr val="000000">
                      <a:alpha val="43137"/>
                    </a:srgbClr>
                  </a:outerShdw>
                </a:effectLst>
              </a:rPr>
              <a:t>8 </a:t>
            </a:r>
            <a:r>
              <a:rPr lang="en-US" sz="3150" dirty="0">
                <a:effectLst>
                  <a:outerShdw blurRad="38100" dist="38100" dir="2700000" algn="tl">
                    <a:srgbClr val="000000">
                      <a:alpha val="43137"/>
                    </a:srgbClr>
                  </a:outerShdw>
                </a:effectLst>
              </a:rPr>
              <a:t>The nursing child will play by the hole of the cobra, And the weaned child will put his hand on the viper’s den. </a:t>
            </a:r>
            <a:r>
              <a:rPr lang="en-US" sz="3150" baseline="30000" dirty="0">
                <a:effectLst>
                  <a:outerShdw blurRad="38100" dist="38100" dir="2700000" algn="tl">
                    <a:srgbClr val="000000">
                      <a:alpha val="43137"/>
                    </a:srgbClr>
                  </a:outerShdw>
                </a:effectLst>
              </a:rPr>
              <a:t>9 </a:t>
            </a:r>
            <a:r>
              <a:rPr lang="en-US" sz="3150" dirty="0">
                <a:effectLst>
                  <a:outerShdw blurRad="38100" dist="38100" dir="2700000" algn="tl">
                    <a:srgbClr val="000000">
                      <a:alpha val="43137"/>
                    </a:srgbClr>
                  </a:outerShdw>
                </a:effectLst>
              </a:rPr>
              <a:t>They will not hurt or destroy in all My holy mountain, </a:t>
            </a:r>
            <a:r>
              <a:rPr lang="en-US" sz="3150" b="1" u="sng" dirty="0">
                <a:solidFill>
                  <a:srgbClr val="FFFFCC"/>
                </a:solidFill>
                <a:effectLst>
                  <a:outerShdw blurRad="38100" dist="38100" dir="2700000" algn="tl">
                    <a:srgbClr val="000000">
                      <a:alpha val="43137"/>
                    </a:srgbClr>
                  </a:outerShdw>
                </a:effectLst>
              </a:rPr>
              <a:t>For the earth will be full of the knowledge of the Lord As the waters cover the sea</a:t>
            </a:r>
            <a:r>
              <a:rPr lang="en-US" sz="3150" kern="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00243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57986C-40F4-4F6B-8B8A-BE891EC93182}"/>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a:extLst>
              <a:ext uri="{FF2B5EF4-FFF2-40B4-BE49-F238E27FC236}">
                <a16:creationId xmlns:a16="http://schemas.microsoft.com/office/drawing/2014/main" id="{972624A7-20E3-4DA9-A466-8A9F888B1F46}"/>
              </a:ext>
            </a:extLst>
          </p:cNvPr>
          <p:cNvSpPr>
            <a:spLocks noChangeArrowheads="1"/>
          </p:cNvSpPr>
          <p:nvPr/>
        </p:nvSpPr>
        <p:spPr bwMode="auto">
          <a:xfrm>
            <a:off x="609600" y="0"/>
            <a:ext cx="10972800" cy="5224507"/>
          </a:xfrm>
          <a:prstGeom prst="rect">
            <a:avLst/>
          </a:prstGeom>
          <a:noFill/>
          <a:ln w="28575">
            <a:noFill/>
            <a:miter lim="800000"/>
            <a:headEnd/>
            <a:tailEnd/>
          </a:ln>
        </p:spPr>
        <p:txBody>
          <a:bodyPr wrap="square">
            <a:spAutoFit/>
          </a:bodyPr>
          <a:lstStyle/>
          <a:p>
            <a:pPr algn="ctr">
              <a:spcAft>
                <a:spcPts val="12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Isaiah 65:17-25</a:t>
            </a:r>
          </a:p>
          <a:p>
            <a:pPr marL="0" indent="0" algn="just">
              <a:buClr>
                <a:srgbClr val="00FFFF"/>
              </a:buClr>
              <a:buNone/>
              <a:defRPr/>
            </a:pP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behold, I create new heavens and a new earth; And the former things will not be remembered or come to mind.</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 glad and rejoice forever in what I create; For behold, I create Jerusalem for rejoicing And her people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gladness.</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also rejoice in Jerusalem and be glad in My people; And there will no longer be heard in her The voice of weeping and the sound of crying.</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longer will there be in it an infant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lives but a few</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days, Or an old man who does not live out his days;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youth will die at the age of one hundred</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one who does not . . .</a:t>
            </a:r>
          </a:p>
        </p:txBody>
      </p:sp>
    </p:spTree>
    <p:extLst>
      <p:ext uri="{BB962C8B-B14F-4D97-AF65-F5344CB8AC3E}">
        <p14:creationId xmlns:p14="http://schemas.microsoft.com/office/powerpoint/2010/main" val="185941845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...reach the age of one hundred Will be </a:t>
            </a:r>
            <a:r>
              <a:rPr lang="en-US" i="1" dirty="0">
                <a:effectLst>
                  <a:outerShdw blurRad="38100" dist="38100" dir="2700000" algn="tl">
                    <a:srgbClr val="000000">
                      <a:alpha val="43137"/>
                    </a:srgbClr>
                  </a:outerShdw>
                </a:effectLst>
              </a:rPr>
              <a:t>thought</a:t>
            </a:r>
            <a:r>
              <a:rPr lang="en-US" dirty="0">
                <a:effectLst>
                  <a:outerShdw blurRad="38100" dist="38100" dir="2700000" algn="tl">
                    <a:srgbClr val="000000">
                      <a:alpha val="43137"/>
                    </a:srgbClr>
                  </a:outerShdw>
                </a:effectLst>
              </a:rPr>
              <a:t> </a:t>
            </a:r>
            <a:r>
              <a:rPr lang="en-US" b="1" u="sng" dirty="0">
                <a:solidFill>
                  <a:srgbClr val="FFFFCC"/>
                </a:solidFill>
                <a:effectLst>
                  <a:outerShdw blurRad="38100" dist="38100" dir="2700000" algn="tl">
                    <a:srgbClr val="000000">
                      <a:alpha val="43137"/>
                    </a:srgbClr>
                  </a:outerShdw>
                </a:effectLst>
              </a:rPr>
              <a:t>accursed</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21 </a:t>
            </a:r>
            <a:r>
              <a:rPr lang="en-US" dirty="0">
                <a:effectLst>
                  <a:outerShdw blurRad="38100" dist="38100" dir="2700000" algn="tl">
                    <a:srgbClr val="000000">
                      <a:alpha val="43137"/>
                    </a:srgbClr>
                  </a:outerShdw>
                </a:effectLst>
              </a:rPr>
              <a:t>“They will build houses and inhabit </a:t>
            </a:r>
            <a:r>
              <a:rPr lang="en-US" i="1" dirty="0">
                <a:effectLst>
                  <a:outerShdw blurRad="38100" dist="38100" dir="2700000" algn="tl">
                    <a:srgbClr val="000000">
                      <a:alpha val="43137"/>
                    </a:srgbClr>
                  </a:outerShdw>
                </a:effectLst>
              </a:rPr>
              <a:t>them</a:t>
            </a:r>
            <a:r>
              <a:rPr lang="en-US" dirty="0">
                <a:effectLst>
                  <a:outerShdw blurRad="38100" dist="38100" dir="2700000" algn="tl">
                    <a:srgbClr val="000000">
                      <a:alpha val="43137"/>
                    </a:srgbClr>
                  </a:outerShdw>
                </a:effectLst>
              </a:rPr>
              <a:t>; They will also plant vineyards and eat their fruit.</a:t>
            </a:r>
            <a:r>
              <a:rPr lang="en-US" baseline="30000" dirty="0">
                <a:effectLst>
                  <a:outerShdw blurRad="38100" dist="38100" dir="2700000" algn="tl">
                    <a:srgbClr val="000000">
                      <a:alpha val="43137"/>
                    </a:srgbClr>
                  </a:outerShdw>
                </a:effectLst>
              </a:rPr>
              <a:t>22 </a:t>
            </a:r>
            <a:r>
              <a:rPr lang="en-US" dirty="0">
                <a:effectLst>
                  <a:outerShdw blurRad="38100" dist="38100" dir="2700000" algn="tl">
                    <a:srgbClr val="000000">
                      <a:alpha val="43137"/>
                    </a:srgbClr>
                  </a:outerShdw>
                </a:effectLst>
              </a:rPr>
              <a:t>“They will not build and another inhabit, They will not plant and another eat; For as the </a:t>
            </a:r>
            <a:r>
              <a:rPr lang="en-US" b="1" u="sng" dirty="0">
                <a:solidFill>
                  <a:srgbClr val="FFFFCC"/>
                </a:solidFill>
                <a:effectLst>
                  <a:outerShdw blurRad="38100" dist="38100" dir="2700000" algn="tl">
                    <a:srgbClr val="000000">
                      <a:alpha val="43137"/>
                    </a:srgbClr>
                  </a:outerShdw>
                </a:effectLst>
              </a:rPr>
              <a:t>lifetime of a tree</a:t>
            </a:r>
            <a:r>
              <a:rPr lang="en-US" dirty="0">
                <a:effectLst>
                  <a:outerShdw blurRad="38100" dist="38100" dir="2700000" algn="tl">
                    <a:srgbClr val="000000">
                      <a:alpha val="43137"/>
                    </a:srgbClr>
                  </a:outerShdw>
                </a:effectLst>
              </a:rPr>
              <a:t>, </a:t>
            </a:r>
            <a:r>
              <a:rPr lang="en-US" i="1" dirty="0">
                <a:effectLst>
                  <a:outerShdw blurRad="38100" dist="38100" dir="2700000" algn="tl">
                    <a:srgbClr val="000000">
                      <a:alpha val="43137"/>
                    </a:srgbClr>
                  </a:outerShdw>
                </a:effectLst>
              </a:rPr>
              <a:t>so will be</a:t>
            </a:r>
            <a:r>
              <a:rPr lang="en-US" dirty="0">
                <a:effectLst>
                  <a:outerShdw blurRad="38100" dist="38100" dir="2700000" algn="tl">
                    <a:srgbClr val="000000">
                      <a:alpha val="43137"/>
                    </a:srgbClr>
                  </a:outerShdw>
                </a:effectLst>
              </a:rPr>
              <a:t> the days of My people, And My chosen ones will </a:t>
            </a:r>
            <a:r>
              <a:rPr lang="en-US" b="1" u="sng" dirty="0">
                <a:solidFill>
                  <a:srgbClr val="FFFFCC"/>
                </a:solidFill>
                <a:effectLst>
                  <a:outerShdw blurRad="38100" dist="38100" dir="2700000" algn="tl">
                    <a:srgbClr val="000000">
                      <a:alpha val="43137"/>
                    </a:srgbClr>
                  </a:outerShdw>
                </a:effectLst>
              </a:rPr>
              <a:t>wear out the work of their hands</a:t>
            </a: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23 </a:t>
            </a:r>
            <a:r>
              <a:rPr lang="en-US" dirty="0">
                <a:effectLst>
                  <a:outerShdw blurRad="38100" dist="38100" dir="2700000" algn="tl">
                    <a:srgbClr val="000000">
                      <a:alpha val="43137"/>
                    </a:srgbClr>
                  </a:outerShdw>
                </a:effectLst>
              </a:rPr>
              <a:t>“They will not labor in vain, Or bear </a:t>
            </a:r>
            <a:r>
              <a:rPr lang="en-US" i="1" dirty="0">
                <a:effectLst>
                  <a:outerShdw blurRad="38100" dist="38100" dir="2700000" algn="tl">
                    <a:srgbClr val="000000">
                      <a:alpha val="43137"/>
                    </a:srgbClr>
                  </a:outerShdw>
                </a:effectLst>
              </a:rPr>
              <a:t>children</a:t>
            </a:r>
            <a:r>
              <a:rPr lang="en-US" dirty="0">
                <a:effectLst>
                  <a:outerShdw blurRad="38100" dist="38100" dir="2700000" algn="tl">
                    <a:srgbClr val="000000">
                      <a:alpha val="43137"/>
                    </a:srgbClr>
                  </a:outerShdw>
                </a:effectLst>
              </a:rPr>
              <a:t> for calamity; For they are the offspring of those blessed by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 And their descendants…</a:t>
            </a:r>
            <a:endParaRPr lang="en-US" baseline="30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6934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94EFD1-EEBD-4EB2-B481-7A58469D0C47}"/>
              </a:ext>
            </a:extLst>
          </p:cNvPr>
          <p:cNvPicPr>
            <a:picLocks noChangeAspect="1"/>
          </p:cNvPicPr>
          <p:nvPr/>
        </p:nvPicPr>
        <p:blipFill>
          <a:blip r:embed="rId2"/>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352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
                <a:srgbClr val="00FFFF"/>
              </a:buClr>
              <a:buNone/>
              <a:defRPr/>
            </a:pPr>
            <a:r>
              <a:rPr lang="en-US" sz="4000" dirty="0">
                <a:solidFill>
                  <a:srgbClr val="00FFFF"/>
                </a:solidFill>
                <a:ea typeface="+mj-ea"/>
                <a:cs typeface="Calibri" panose="020F0502020204030204" pitchFamily="34" charset="0"/>
              </a:rPr>
              <a:t>Isaiah 65:17-25</a:t>
            </a:r>
          </a:p>
          <a:p>
            <a:pPr marL="0" indent="0" algn="just">
              <a:spcBef>
                <a:spcPts val="0"/>
              </a:spcBef>
              <a:buClr>
                <a:srgbClr val="00FFFF"/>
              </a:buClr>
              <a:buNone/>
              <a:defRPr/>
            </a:pPr>
            <a:r>
              <a:rPr lang="en-US" dirty="0">
                <a:effectLst>
                  <a:outerShdw blurRad="38100" dist="38100" dir="2700000" algn="tl">
                    <a:srgbClr val="000000">
                      <a:alpha val="43137"/>
                    </a:srgbClr>
                  </a:outerShdw>
                </a:effectLst>
              </a:rPr>
              <a:t>…with them.</a:t>
            </a:r>
            <a:r>
              <a:rPr lang="en-US" baseline="30000" dirty="0">
                <a:effectLst>
                  <a:outerShdw blurRad="38100" dist="38100" dir="2700000" algn="tl">
                    <a:srgbClr val="000000">
                      <a:alpha val="43137"/>
                    </a:srgbClr>
                  </a:outerShdw>
                </a:effectLst>
              </a:rPr>
              <a:t>24 </a:t>
            </a:r>
            <a:r>
              <a:rPr lang="en-US" dirty="0">
                <a:effectLst>
                  <a:outerShdw blurRad="38100" dist="38100" dir="2700000" algn="tl">
                    <a:srgbClr val="000000">
                      <a:alpha val="43137"/>
                    </a:srgbClr>
                  </a:outerShdw>
                </a:effectLst>
              </a:rPr>
              <a:t>It will also come to pass that before they call, I will answer; and while they are still speaking, I will hear.</a:t>
            </a:r>
            <a:r>
              <a:rPr lang="en-US" baseline="30000" dirty="0">
                <a:effectLst>
                  <a:outerShdw blurRad="38100" dist="38100" dir="2700000" algn="tl">
                    <a:srgbClr val="000000">
                      <a:alpha val="43137"/>
                    </a:srgbClr>
                  </a:outerShdw>
                </a:effectLst>
              </a:rPr>
              <a:t> 25 </a:t>
            </a:r>
            <a:r>
              <a:rPr lang="en-US" b="1" u="sng" dirty="0">
                <a:solidFill>
                  <a:srgbClr val="FFFFCC"/>
                </a:solidFill>
                <a:effectLst>
                  <a:outerShdw blurRad="38100" dist="38100" dir="2700000" algn="tl">
                    <a:srgbClr val="000000">
                      <a:alpha val="43137"/>
                    </a:srgbClr>
                  </a:outerShdw>
                </a:effectLst>
              </a:rPr>
              <a:t>The wolf and the lamb will graze together</a:t>
            </a:r>
            <a:r>
              <a:rPr lang="en-US" dirty="0">
                <a:effectLst>
                  <a:outerShdw blurRad="38100" dist="38100" dir="2700000" algn="tl">
                    <a:srgbClr val="000000">
                      <a:alpha val="43137"/>
                    </a:srgbClr>
                  </a:outerShdw>
                </a:effectLst>
              </a:rPr>
              <a:t>, and </a:t>
            </a:r>
            <a:r>
              <a:rPr lang="en-US" b="1" u="sng" dirty="0">
                <a:solidFill>
                  <a:srgbClr val="FFFFCC"/>
                </a:solidFill>
                <a:effectLst>
                  <a:outerShdw blurRad="38100" dist="38100" dir="2700000" algn="tl">
                    <a:srgbClr val="000000">
                      <a:alpha val="43137"/>
                    </a:srgbClr>
                  </a:outerShdw>
                </a:effectLst>
              </a:rPr>
              <a:t>the lion will eat straw like the ox</a:t>
            </a:r>
            <a:r>
              <a:rPr lang="en-US" dirty="0">
                <a:effectLst>
                  <a:outerShdw blurRad="38100" dist="38100" dir="2700000" algn="tl">
                    <a:srgbClr val="000000">
                      <a:alpha val="43137"/>
                    </a:srgbClr>
                  </a:outerShdw>
                </a:effectLst>
              </a:rPr>
              <a:t>; and dust will be the serpent’s food. They will do no evil or harm in all My holy mountain,” says the </a:t>
            </a:r>
            <a:r>
              <a:rPr lang="en-US" cap="small" dirty="0">
                <a:effectLst>
                  <a:outerShdw blurRad="38100" dist="38100" dir="2700000" algn="tl">
                    <a:srgbClr val="000000">
                      <a:alpha val="43137"/>
                    </a:srgbClr>
                  </a:outerShdw>
                </a:effectLst>
              </a:rPr>
              <a:t>Lord</a:t>
            </a:r>
            <a:r>
              <a:rPr lang="en-US" dirty="0">
                <a:effectLst>
                  <a:outerShdw blurRad="38100" dist="38100" dir="2700000" algn="tl">
                    <a:srgbClr val="000000">
                      <a:alpha val="43137"/>
                    </a:srgbClr>
                  </a:outerShdw>
                </a:effectLst>
              </a:rPr>
              <a:t>.</a:t>
            </a:r>
          </a:p>
        </p:txBody>
      </p:sp>
      <p:pic>
        <p:nvPicPr>
          <p:cNvPr id="4" name="Picture 2" descr="http://3.bp.blogspot.com/-QEkPt30fRNQ/US-EfJsZfRI/AAAAAAAASK4/JnP_SUUHRas/s1600/a.jpg">
            <a:extLst>
              <a:ext uri="{FF2B5EF4-FFF2-40B4-BE49-F238E27FC236}">
                <a16:creationId xmlns:a16="http://schemas.microsoft.com/office/drawing/2014/main" id="{0C331449-DDE9-4553-854E-DB78DA674D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67276" y="3230880"/>
            <a:ext cx="2457449" cy="1645920"/>
          </a:xfrm>
          <a:prstGeom prst="rect">
            <a:avLst/>
          </a:prstGeom>
          <a:noFill/>
          <a:ln w="9525">
            <a:noFill/>
            <a:miter lim="800000"/>
            <a:headEnd/>
            <a:tailEnd/>
          </a:ln>
        </p:spPr>
      </p:pic>
    </p:spTree>
    <p:extLst>
      <p:ext uri="{BB962C8B-B14F-4D97-AF65-F5344CB8AC3E}">
        <p14:creationId xmlns:p14="http://schemas.microsoft.com/office/powerpoint/2010/main" val="110054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3:19-26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Responsibility</a:t>
            </a:r>
          </a:p>
        </p:txBody>
      </p:sp>
      <p:sp>
        <p:nvSpPr>
          <p:cNvPr id="161795" name="Rectangle 3"/>
          <p:cNvSpPr>
            <a:spLocks noGrp="1" noChangeArrowheads="1"/>
          </p:cNvSpPr>
          <p:nvPr>
            <p:ph type="body" idx="1"/>
          </p:nvPr>
        </p:nvSpPr>
        <p:spPr>
          <a:xfrm>
            <a:off x="762000" y="2057400"/>
            <a:ext cx="7086600" cy="256373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Necessity of Repentance (19a)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of Repentance (19b-21)</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Present Fulfilled Prophecy (22-26)</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523764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 Fulfilled Prophecy</a:t>
            </a:r>
          </a:p>
        </p:txBody>
      </p:sp>
      <p:sp>
        <p:nvSpPr>
          <p:cNvPr id="161795" name="Rectangle 3"/>
          <p:cNvSpPr>
            <a:spLocks noGrp="1" noChangeArrowheads="1"/>
          </p:cNvSpPr>
          <p:nvPr>
            <p:ph type="body" idx="1"/>
          </p:nvPr>
        </p:nvSpPr>
        <p:spPr>
          <a:xfrm>
            <a:off x="1021287" y="1828800"/>
            <a:ext cx="8458200" cy="40386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242AD274-E74A-51B7-FFD5-9542047290C1}"/>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666072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810000"/>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782E16D9-792C-68E7-72B8-A1C5D5E6D66B}"/>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A61E5022-B14E-C073-024B-E07A54A95F12}"/>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792954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977373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2057400"/>
            <a:ext cx="7788900" cy="2563739"/>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262624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87271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707153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Rome </a:t>
            </a:r>
            <a:r>
              <a:rPr lang="en-US" sz="3200" i="1" dirty="0"/>
              <a:t>Diaspora</a:t>
            </a:r>
            <a:r>
              <a:rPr lang="en-US" sz="3200" dirty="0"/>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11029055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920869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00109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27</a:t>
            </a:r>
            <a:r>
              <a:rPr lang="en-US" sz="3400" b="1" baseline="30000" dirty="0"/>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44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4391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Present Fulfilled Prophecy</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254423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057400"/>
            <a:ext cx="7263384" cy="2563739"/>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9B69562F-C065-70E6-66F6-612F2BF80798}"/>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213246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2337B34-0322-6286-AE97-3703269F374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45B5CB20-FB29-930D-F06F-B3B634F48621}"/>
              </a:ext>
            </a:extLst>
          </p:cNvPr>
          <p:cNvSpPr>
            <a:spLocks noGrp="1" noChangeArrowheads="1"/>
          </p:cNvSpPr>
          <p:nvPr>
            <p:ph idx="1"/>
          </p:nvPr>
        </p:nvSpPr>
        <p:spPr>
          <a:xfrm>
            <a:off x="597408" y="2057400"/>
            <a:ext cx="6641592" cy="2743200"/>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936C146-F6B6-B9E8-9F80-AD9083183800}"/>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9E4D8E95-A1D5-7E84-F26C-17BDD28F57DD}"/>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29403000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6670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8 New Promises</a:t>
            </a:r>
            <a:br>
              <a:rPr lang="en-US" sz="36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latin typeface="+mn-l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Land (Gen. 12:1b)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nation (Gen. 12:2a)</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Personal blessing (Gen. 12:2b)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name (Gen. 12:2c)</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others (Gen. 12:2d)</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blessers (Gen. 12:3a)</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Cursing to cursers (Gen. 12:3b)</a:t>
            </a:r>
          </a:p>
          <a:p>
            <a:pPr marL="457200" lvl="2"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21287" y="1828800"/>
            <a:ext cx="8458200" cy="3962400"/>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18:15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Deuteronomy 18:19 (23)</a:t>
            </a:r>
          </a:p>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Prophets’ Summary (24)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Blessing to the Gentiles (25)</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Israel (26)</a:t>
            </a:r>
          </a:p>
        </p:txBody>
      </p:sp>
      <p:pic>
        <p:nvPicPr>
          <p:cNvPr id="2" name="Picture 1">
            <a:extLst>
              <a:ext uri="{FF2B5EF4-FFF2-40B4-BE49-F238E27FC236}">
                <a16:creationId xmlns:a16="http://schemas.microsoft.com/office/drawing/2014/main" id="{BEC800F5-8E67-5D3C-B0C6-D1BF320991B1}"/>
              </a:ext>
            </a:extLst>
          </p:cNvPr>
          <p:cNvPicPr>
            <a:picLocks noChangeAspect="1"/>
          </p:cNvPicPr>
          <p:nvPr/>
        </p:nvPicPr>
        <p:blipFill>
          <a:blip r:embed="rId2"/>
          <a:stretch>
            <a:fillRect/>
          </a:stretch>
        </p:blipFill>
        <p:spPr>
          <a:xfrm>
            <a:off x="7949184" y="2057400"/>
            <a:ext cx="3657600" cy="2563739"/>
          </a:xfrm>
          <a:prstGeom prst="rect">
            <a:avLst/>
          </a:prstGeom>
        </p:spPr>
      </p:pic>
      <p:sp>
        <p:nvSpPr>
          <p:cNvPr id="5" name="Rectangle 2">
            <a:extLst>
              <a:ext uri="{FF2B5EF4-FFF2-40B4-BE49-F238E27FC236}">
                <a16:creationId xmlns:a16="http://schemas.microsoft.com/office/drawing/2014/main" id="{E50FDBDE-7CF0-1A50-9FC0-18167ED6AE28}"/>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3:22-26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Present Fulfilled Prophecy</a:t>
            </a:r>
          </a:p>
        </p:txBody>
      </p:sp>
    </p:spTree>
    <p:extLst>
      <p:ext uri="{BB962C8B-B14F-4D97-AF65-F5344CB8AC3E}">
        <p14:creationId xmlns:p14="http://schemas.microsoft.com/office/powerpoint/2010/main" val="32504308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286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Jesus in Acts 3</a:t>
            </a:r>
          </a:p>
        </p:txBody>
      </p:sp>
      <p:sp>
        <p:nvSpPr>
          <p:cNvPr id="21507" name="Rectangle 3"/>
          <p:cNvSpPr>
            <a:spLocks noGrp="1" noChangeArrowheads="1"/>
          </p:cNvSpPr>
          <p:nvPr>
            <p:ph idx="1"/>
          </p:nvPr>
        </p:nvSpPr>
        <p:spPr>
          <a:xfrm>
            <a:off x="3162300" y="1143000"/>
            <a:ext cx="5867400" cy="4876800"/>
          </a:xfrm>
        </p:spPr>
        <p:txBody>
          <a:bodyPr/>
          <a:lstStyle/>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Holy One (14a)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Righteous One (14b)</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Prince of Life (15a)</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“Christ” or “The Messiah” (18)</a:t>
            </a:r>
          </a:p>
          <a:p>
            <a:pPr marL="457200" indent="-457200" algn="just" eaLnBrk="1" hangingPunct="1">
              <a:spcBef>
                <a:spcPts val="0"/>
              </a:spcBef>
              <a:spcAft>
                <a:spcPts val="30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Prophet Like Moses (22-23)</a:t>
            </a:r>
          </a:p>
          <a:p>
            <a:pPr marL="457200" indent="-457200" algn="just" eaLnBrk="1" hangingPunct="1">
              <a:spcBef>
                <a:spcPts val="0"/>
              </a:spcBef>
              <a:spcAft>
                <a:spcPts val="30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Servant (26)</a:t>
            </a:r>
          </a:p>
        </p:txBody>
      </p:sp>
    </p:spTree>
    <p:extLst>
      <p:ext uri="{BB962C8B-B14F-4D97-AF65-F5344CB8AC3E}">
        <p14:creationId xmlns:p14="http://schemas.microsoft.com/office/powerpoint/2010/main" val="33467190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828800" y="228600"/>
            <a:ext cx="8534400" cy="1143000"/>
          </a:xfrm>
        </p:spPr>
        <p:txBody>
          <a:bodyPr/>
          <a:lstStyle/>
          <a:p>
            <a:pPr algn="ctr" eaLnBrk="1" hangingPunct="1">
              <a:defRPr/>
            </a:pPr>
            <a:r>
              <a:rPr lang="en-US" altLang="en-US" sz="4000" dirty="0">
                <a:solidFill>
                  <a:srgbClr val="00FFFF"/>
                </a:solidFill>
                <a:effectLst>
                  <a:outerShdw blurRad="38100" dist="38100" dir="2700000" algn="tl">
                    <a:srgbClr val="000000">
                      <a:alpha val="43137"/>
                    </a:srgbClr>
                  </a:outerShdw>
                </a:effectLst>
                <a:latin typeface="+mn-lt"/>
              </a:rPr>
              <a:t>Messengers of the Kingdom In Matthew</a:t>
            </a:r>
          </a:p>
        </p:txBody>
      </p:sp>
      <p:sp>
        <p:nvSpPr>
          <p:cNvPr id="145411" name="Rectangle 3"/>
          <p:cNvSpPr>
            <a:spLocks noGrp="1" noChangeArrowheads="1"/>
          </p:cNvSpPr>
          <p:nvPr>
            <p:ph type="body" sz="half" idx="4294967295"/>
          </p:nvPr>
        </p:nvSpPr>
        <p:spPr>
          <a:xfrm>
            <a:off x="6181728" y="1905003"/>
            <a:ext cx="4562473" cy="3581398"/>
          </a:xfrm>
        </p:spPr>
        <p:txBody>
          <a:bodyPr/>
          <a:lstStyle/>
          <a:p>
            <a:pPr marL="461963" indent="-461963">
              <a:lnSpc>
                <a:spcPct val="100000"/>
              </a:lnSpc>
              <a:spcBef>
                <a:spcPts val="1200"/>
              </a:spcBef>
              <a:spcAft>
                <a:spcPts val="1200"/>
              </a:spcAft>
              <a:buClr>
                <a:srgbClr val="00FFFF"/>
              </a:buClr>
            </a:pPr>
            <a:r>
              <a:rPr lang="en-US" altLang="en-US" sz="3200" dirty="0"/>
              <a:t>John the Baptist – 3:2</a:t>
            </a:r>
          </a:p>
          <a:p>
            <a:pPr marL="461963" indent="-461963">
              <a:lnSpc>
                <a:spcPct val="100000"/>
              </a:lnSpc>
              <a:spcBef>
                <a:spcPts val="1200"/>
              </a:spcBef>
              <a:spcAft>
                <a:spcPts val="1200"/>
              </a:spcAft>
              <a:buClr>
                <a:srgbClr val="00FFFF"/>
              </a:buClr>
            </a:pPr>
            <a:r>
              <a:rPr lang="en-US" altLang="en-US" sz="3200" dirty="0"/>
              <a:t>Jesus Christ – 4:17</a:t>
            </a:r>
          </a:p>
          <a:p>
            <a:pPr marL="461963" indent="-461963">
              <a:lnSpc>
                <a:spcPct val="100000"/>
              </a:lnSpc>
              <a:spcBef>
                <a:spcPts val="1200"/>
              </a:spcBef>
              <a:spcAft>
                <a:spcPts val="1200"/>
              </a:spcAft>
              <a:buClr>
                <a:srgbClr val="00FFFF"/>
              </a:buClr>
            </a:pPr>
            <a:r>
              <a:rPr lang="en-US" altLang="en-US" sz="3200" dirty="0"/>
              <a:t>12 Apostles – 10:5-7</a:t>
            </a:r>
          </a:p>
          <a:p>
            <a:pPr marL="461963" indent="-461963">
              <a:lnSpc>
                <a:spcPct val="100000"/>
              </a:lnSpc>
              <a:spcBef>
                <a:spcPts val="1200"/>
              </a:spcBef>
              <a:spcAft>
                <a:spcPts val="1200"/>
              </a:spcAft>
              <a:buClr>
                <a:srgbClr val="00FFFF"/>
              </a:buClr>
            </a:pPr>
            <a:r>
              <a:rPr lang="en-US" altLang="en-US" sz="32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819277" y="1905003"/>
            <a:ext cx="4048124" cy="3292475"/>
          </a:xfrm>
        </p:spPr>
      </p:pic>
      <p:sp>
        <p:nvSpPr>
          <p:cNvPr id="145413" name="TextBox 4"/>
          <p:cNvSpPr txBox="1">
            <a:spLocks noChangeArrowheads="1"/>
          </p:cNvSpPr>
          <p:nvPr/>
        </p:nvSpPr>
        <p:spPr bwMode="auto">
          <a:xfrm>
            <a:off x="3814765" y="6324601"/>
            <a:ext cx="4562473" cy="369332"/>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26880886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6F87C1-9288-CE65-5133-4C5888608D7F}"/>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10:5-7</a:t>
            </a:r>
          </a:p>
          <a:p>
            <a:pPr algn="just">
              <a:spcBef>
                <a:spcPts val="600"/>
              </a:spcBef>
              <a:spcAft>
                <a:spcPts val="600"/>
              </a:spcAft>
            </a:pPr>
            <a:r>
              <a:rPr lang="en-US" altLang="en-US" sz="3600" kern="0" dirty="0"/>
              <a:t>“</a:t>
            </a:r>
            <a:r>
              <a:rPr lang="en-US" sz="3600" dirty="0"/>
              <a:t>These twelve Jesus sent out after instructing them: “Do not go in </a:t>
            </a:r>
            <a:r>
              <a:rPr lang="en-US" sz="3600" i="1" dirty="0"/>
              <a:t>the</a:t>
            </a:r>
            <a:r>
              <a:rPr lang="en-US" sz="3600" dirty="0"/>
              <a:t> way of </a:t>
            </a:r>
            <a:r>
              <a:rPr lang="en-US" sz="3600" i="1" dirty="0"/>
              <a:t>the</a:t>
            </a:r>
            <a:r>
              <a:rPr lang="en-US" sz="3600" dirty="0"/>
              <a:t> </a:t>
            </a:r>
            <a:r>
              <a:rPr lang="en-US" sz="3600" b="1" u="sng" dirty="0">
                <a:solidFill>
                  <a:srgbClr val="FFFFCC"/>
                </a:solidFill>
              </a:rPr>
              <a:t>Gentiles</a:t>
            </a:r>
            <a:r>
              <a:rPr lang="en-US" sz="3600" dirty="0"/>
              <a:t>, and do not enter </a:t>
            </a:r>
            <a:r>
              <a:rPr lang="en-US" sz="3600" i="1" dirty="0"/>
              <a:t>any</a:t>
            </a:r>
            <a:r>
              <a:rPr lang="en-US" sz="3600" dirty="0"/>
              <a:t> city of the </a:t>
            </a:r>
            <a:r>
              <a:rPr lang="en-US" sz="3600" b="1" u="sng" dirty="0">
                <a:solidFill>
                  <a:srgbClr val="FFFFCC"/>
                </a:solidFill>
              </a:rPr>
              <a:t>Samaritans</a:t>
            </a:r>
            <a:r>
              <a:rPr lang="en-US" sz="3600" dirty="0"/>
              <a:t>; </a:t>
            </a:r>
            <a:r>
              <a:rPr lang="en-US" sz="3600" baseline="30000" dirty="0"/>
              <a:t>6 </a:t>
            </a:r>
            <a:r>
              <a:rPr lang="en-US" sz="3600" dirty="0"/>
              <a:t>but rather go to the lost sheep of the </a:t>
            </a:r>
            <a:r>
              <a:rPr lang="en-US" sz="3600" b="1" u="sng" dirty="0">
                <a:solidFill>
                  <a:srgbClr val="FFFFCC"/>
                </a:solidFill>
              </a:rPr>
              <a:t>house of Israel</a:t>
            </a:r>
            <a:r>
              <a:rPr lang="en-US" sz="3600" dirty="0"/>
              <a:t>. </a:t>
            </a:r>
            <a:r>
              <a:rPr lang="en-US" sz="3600" baseline="30000" dirty="0"/>
              <a:t>7 </a:t>
            </a:r>
            <a:r>
              <a:rPr lang="en-US" sz="3600" dirty="0"/>
              <a:t>And as you go, preach, saying, ‘The kingdom of heaven is at hand.’”</a:t>
            </a:r>
            <a:endParaRPr lang="en-US" altLang="en-US" sz="3600" kern="0" dirty="0"/>
          </a:p>
        </p:txBody>
      </p:sp>
    </p:spTree>
    <p:extLst>
      <p:ext uri="{BB962C8B-B14F-4D97-AF65-F5344CB8AC3E}">
        <p14:creationId xmlns:p14="http://schemas.microsoft.com/office/powerpoint/2010/main" val="93217343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082B14-3072-D495-3D90-8C704C5E8ADF}"/>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15:24</a:t>
            </a:r>
          </a:p>
          <a:p>
            <a:pPr algn="just">
              <a:spcBef>
                <a:spcPts val="600"/>
              </a:spcBef>
              <a:spcAft>
                <a:spcPts val="600"/>
              </a:spcAft>
            </a:pPr>
            <a:r>
              <a:rPr lang="en-US" altLang="en-US" sz="3600" kern="0" dirty="0"/>
              <a:t>“</a:t>
            </a:r>
            <a:r>
              <a:rPr lang="en-US" sz="3600" dirty="0"/>
              <a:t>But He answered and said, ‘</a:t>
            </a:r>
            <a:r>
              <a:rPr lang="en-US" sz="3600" b="1" u="sng" dirty="0">
                <a:solidFill>
                  <a:srgbClr val="FFFFCC"/>
                </a:solidFill>
              </a:rPr>
              <a:t>I was sent only to the lost sheep of the house of Israel</a:t>
            </a:r>
            <a:r>
              <a:rPr lang="en-US" sz="3600" dirty="0"/>
              <a:t>.’”</a:t>
            </a:r>
            <a:endParaRPr lang="en-US" altLang="en-US" sz="3600" kern="0" dirty="0"/>
          </a:p>
        </p:txBody>
      </p:sp>
      <p:pic>
        <p:nvPicPr>
          <p:cNvPr id="3" name="Picture 2">
            <a:extLst>
              <a:ext uri="{FF2B5EF4-FFF2-40B4-BE49-F238E27FC236}">
                <a16:creationId xmlns:a16="http://schemas.microsoft.com/office/drawing/2014/main" id="{BDD805BE-599F-3DB5-4368-DB4B5FDA5CE7}"/>
              </a:ext>
            </a:extLst>
          </p:cNvPr>
          <p:cNvPicPr>
            <a:picLocks noChangeAspect="1"/>
          </p:cNvPicPr>
          <p:nvPr/>
        </p:nvPicPr>
        <p:blipFill>
          <a:blip r:embed="rId3"/>
          <a:stretch>
            <a:fillRect/>
          </a:stretch>
        </p:blipFill>
        <p:spPr>
          <a:xfrm>
            <a:off x="5026152" y="2133600"/>
            <a:ext cx="2139696" cy="2743200"/>
          </a:xfrm>
          <a:prstGeom prst="rect">
            <a:avLst/>
          </a:prstGeom>
          <a:ln>
            <a:solidFill>
              <a:schemeClr val="tx1"/>
            </a:solidFill>
          </a:ln>
        </p:spPr>
      </p:pic>
    </p:spTree>
    <p:extLst>
      <p:ext uri="{BB962C8B-B14F-4D97-AF65-F5344CB8AC3E}">
        <p14:creationId xmlns:p14="http://schemas.microsoft.com/office/powerpoint/2010/main" val="400178687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71500" y="2057400"/>
            <a:ext cx="7429500"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CBC748A6-C703-3B75-88F1-2D055BE2BE3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35197908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Chapter Summary</a:t>
            </a:r>
          </a:p>
        </p:txBody>
      </p:sp>
      <p:sp>
        <p:nvSpPr>
          <p:cNvPr id="161795" name="Rectangle 3"/>
          <p:cNvSpPr>
            <a:spLocks noGrp="1" noChangeArrowheads="1"/>
          </p:cNvSpPr>
          <p:nvPr>
            <p:ph type="body" idx="1"/>
          </p:nvPr>
        </p:nvSpPr>
        <p:spPr>
          <a:xfrm>
            <a:off x="585217" y="1676400"/>
            <a:ext cx="7788900" cy="3505200"/>
          </a:xfrm>
        </p:spPr>
        <p:txBody>
          <a:bodyPr/>
          <a:lstStyle/>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Miraculous Healing (1-11)</a:t>
            </a:r>
          </a:p>
          <a:p>
            <a:pPr marL="571500" lvl="1" indent="-571500"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Second Sermon (12-26)</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3849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457200" indent="-45720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3:12-18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Israel’s Rejection of Her Messiah</a:t>
            </a:r>
          </a:p>
        </p:txBody>
      </p:sp>
      <p:sp>
        <p:nvSpPr>
          <p:cNvPr id="161795" name="Rectangle 3"/>
          <p:cNvSpPr>
            <a:spLocks noGrp="1" noChangeArrowheads="1"/>
          </p:cNvSpPr>
          <p:nvPr>
            <p:ph type="body" idx="1"/>
          </p:nvPr>
        </p:nvSpPr>
        <p:spPr>
          <a:xfrm>
            <a:off x="762000" y="2057400"/>
            <a:ext cx="7086600" cy="35814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Rejection (13-15)</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Jesus Responsible for the Healing (16)</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Conclusion (17-18)</a:t>
            </a:r>
          </a:p>
        </p:txBody>
      </p:sp>
      <p:pic>
        <p:nvPicPr>
          <p:cNvPr id="3" name="Picture 2">
            <a:extLst>
              <a:ext uri="{FF2B5EF4-FFF2-40B4-BE49-F238E27FC236}">
                <a16:creationId xmlns:a16="http://schemas.microsoft.com/office/drawing/2014/main" id="{BBBFC5E4-6DFB-583A-DBDC-16520EF4B863}"/>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829336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85216" y="2133600"/>
            <a:ext cx="7263384" cy="2590800"/>
          </a:xfrm>
        </p:spPr>
        <p:txBody>
          <a:bodyPr/>
          <a:lstStyle/>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Israel’s Rejection of her Messiah (12-18)</a:t>
            </a:r>
          </a:p>
          <a:p>
            <a:pPr marL="457200" lvl="1" indent="-457200" eaLnBrk="1" hangingPunct="1">
              <a:lnSpc>
                <a:spcPct val="100000"/>
              </a:lnSpc>
              <a:spcBef>
                <a:spcPts val="0"/>
              </a:spcBef>
              <a:spcAft>
                <a:spcPts val="30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Israel’s Responsibility (19-26)</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3112009" y="228600"/>
            <a:ext cx="596798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Font typeface="+mj-lt"/>
              <a:buAutoNum type="roman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Peter’s Second Sermon</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3:12-26</a:t>
            </a:r>
          </a:p>
        </p:txBody>
      </p:sp>
      <p:pic>
        <p:nvPicPr>
          <p:cNvPr id="2" name="Picture 1">
            <a:extLst>
              <a:ext uri="{FF2B5EF4-FFF2-40B4-BE49-F238E27FC236}">
                <a16:creationId xmlns:a16="http://schemas.microsoft.com/office/drawing/2014/main" id="{173DC7C2-2DD2-4792-186C-19C70A0A4E06}"/>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4503996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66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4137</TotalTime>
  <Words>4218</Words>
  <Application>Microsoft Office PowerPoint</Application>
  <PresentationFormat>Widescreen</PresentationFormat>
  <Paragraphs>275</Paragraphs>
  <Slides>70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Wingdings</vt:lpstr>
      <vt:lpstr>Office Theme</vt:lpstr>
      <vt:lpstr>PowerPoint Presentation</vt:lpstr>
      <vt:lpstr>Acts 3 Chapter Summary</vt:lpstr>
      <vt:lpstr>Acts 3 Chapter Summary</vt:lpstr>
      <vt:lpstr>PowerPoint Presentation</vt:lpstr>
      <vt:lpstr>Acts 3 Chapter Summary</vt:lpstr>
      <vt:lpstr>PowerPoint Presentation</vt:lpstr>
      <vt:lpstr>PowerPoint Presentation</vt:lpstr>
      <vt:lpstr>Acts 3:12-18 Israel’s Rejection of Her Messiah</vt:lpstr>
      <vt:lpstr>PowerPoint Presentation</vt:lpstr>
      <vt:lpstr>Acts 3:19-26 Israel’s Responsibility</vt:lpstr>
      <vt:lpstr>Acts 3:19-26 Israel’s Responsibility</vt:lpstr>
      <vt:lpstr>PowerPoint Presentation</vt:lpstr>
      <vt:lpstr>PowerPoint Presentation</vt:lpstr>
      <vt:lpstr>Matthew Outline</vt:lpstr>
      <vt:lpstr>Was the kingdom re-offered in Acts? No!</vt:lpstr>
      <vt:lpstr>Was the kingdom re-offered in Acts? No!</vt:lpstr>
      <vt:lpstr>PowerPoint Presentation</vt:lpstr>
      <vt:lpstr>PowerPoint Presentation</vt:lpstr>
      <vt:lpstr>PowerPoint Presentation</vt:lpstr>
      <vt:lpstr>Acts 3:19-26 Israel’s Responsibility</vt:lpstr>
      <vt:lpstr>Acts 3:19b-21 Results of Repentance</vt:lpstr>
      <vt:lpstr>Acts 3:19b-21 Results of Repentance</vt:lpstr>
      <vt:lpstr>PowerPoint Presentation</vt:lpstr>
      <vt:lpstr>Acts 3:19b-21 Results of Repentance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3:19b-21 Results of Repentance</vt:lpstr>
      <vt:lpstr>PowerPoint Presentation</vt:lpstr>
      <vt:lpstr>Acts 3:19b-21 Results of Repentance</vt:lpstr>
      <vt:lpstr>CHRIST’S THREE OFFICES</vt:lpstr>
      <vt:lpstr>PowerPoint Presentation</vt:lpstr>
      <vt:lpstr>PowerPoint Presentation</vt:lpstr>
      <vt:lpstr>PowerPoint Presentation</vt:lpstr>
      <vt:lpstr>PowerPoint Presentation</vt:lpstr>
      <vt:lpstr>PowerPoint Presentation</vt:lpstr>
      <vt:lpstr>PowerPoint Presentation</vt:lpstr>
      <vt:lpstr>Acts 3:19-26 Israel’s Responsibility</vt:lpstr>
      <vt:lpstr>Acts 3:22-26 Present Fulfilled Prophecy</vt:lpstr>
      <vt:lpstr>PowerPoint Presentation</vt:lpstr>
      <vt:lpstr>Names for Jesus in Acts 3</vt:lpstr>
      <vt:lpstr>PowerPoint Presentation</vt:lpstr>
      <vt:lpstr>PowerPoint Presentation</vt:lpstr>
      <vt:lpstr>Six Parts of a Suzerain-Vassal Treaty in Deuteronomy</vt:lpstr>
      <vt:lpstr>Six Parts of a Suzerain-Vassal Treaty in Deuteronomy</vt:lpstr>
      <vt:lpstr>PowerPoint Presentation</vt:lpstr>
      <vt:lpstr>ISRAEL'S JUDGMENTS</vt:lpstr>
      <vt:lpstr>ISRAEL'S JUDGMENTS</vt:lpstr>
      <vt:lpstr>PowerPoint Presentation</vt:lpstr>
      <vt:lpstr>PowerPoint Presentation</vt:lpstr>
      <vt:lpstr>PowerPoint Presentation</vt:lpstr>
      <vt:lpstr>Purpose</vt:lpstr>
      <vt:lpstr>Message</vt:lpstr>
      <vt:lpstr>8 New Promises Genesis 12:1-3</vt:lpstr>
      <vt:lpstr>PowerPoint Presentation</vt:lpstr>
      <vt:lpstr>PowerPoint Presentation</vt:lpstr>
      <vt:lpstr>Names for Jesus in Acts 3</vt:lpstr>
      <vt:lpstr>Messengers of the Kingdom In Matthew</vt:lpstr>
      <vt:lpstr>PowerPoint Presentation</vt:lpstr>
      <vt:lpstr>PowerPoint Presentation</vt:lpstr>
      <vt:lpstr>Conclusion</vt:lpstr>
      <vt:lpstr>Acts 3 Chapter Summary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022 Acts 3v19-26</dc:title>
  <dc:subject>ACTS</dc:subject>
  <dc:creator>A. Woods</dc:creator>
  <cp:lastModifiedBy>anne woods</cp:lastModifiedBy>
  <cp:revision>489</cp:revision>
  <cp:lastPrinted>2023-05-09T16:05:47Z</cp:lastPrinted>
  <dcterms:created xsi:type="dcterms:W3CDTF">2009-01-10T23:45:31Z</dcterms:created>
  <dcterms:modified xsi:type="dcterms:W3CDTF">2023-05-10T14:24:11Z</dcterms:modified>
</cp:coreProperties>
</file>