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1"/>
  </p:notesMasterIdLst>
  <p:handoutMasterIdLst>
    <p:handoutMasterId r:id="rId42"/>
  </p:handoutMasterIdLst>
  <p:sldIdLst>
    <p:sldId id="2094" r:id="rId2"/>
    <p:sldId id="9505" r:id="rId3"/>
    <p:sldId id="9806" r:id="rId4"/>
    <p:sldId id="2058" r:id="rId5"/>
    <p:sldId id="4907" r:id="rId6"/>
    <p:sldId id="9639" r:id="rId7"/>
    <p:sldId id="6349" r:id="rId8"/>
    <p:sldId id="601" r:id="rId9"/>
    <p:sldId id="9708" r:id="rId10"/>
    <p:sldId id="9912" r:id="rId11"/>
    <p:sldId id="9892" r:id="rId12"/>
    <p:sldId id="9914" r:id="rId13"/>
    <p:sldId id="9920" r:id="rId14"/>
    <p:sldId id="9915" r:id="rId15"/>
    <p:sldId id="9929" r:id="rId16"/>
    <p:sldId id="9916" r:id="rId17"/>
    <p:sldId id="9935" r:id="rId18"/>
    <p:sldId id="9936" r:id="rId19"/>
    <p:sldId id="9949" r:id="rId20"/>
    <p:sldId id="9937" r:id="rId21"/>
    <p:sldId id="9938" r:id="rId22"/>
    <p:sldId id="9939" r:id="rId23"/>
    <p:sldId id="9940" r:id="rId24"/>
    <p:sldId id="9941" r:id="rId25"/>
    <p:sldId id="9942" r:id="rId26"/>
    <p:sldId id="7321" r:id="rId27"/>
    <p:sldId id="9917" r:id="rId28"/>
    <p:sldId id="9943" r:id="rId29"/>
    <p:sldId id="9944" r:id="rId30"/>
    <p:sldId id="7048" r:id="rId31"/>
    <p:sldId id="7090" r:id="rId32"/>
    <p:sldId id="9945" r:id="rId33"/>
    <p:sldId id="9946" r:id="rId34"/>
    <p:sldId id="9950" r:id="rId35"/>
    <p:sldId id="1988" r:id="rId36"/>
    <p:sldId id="2156" r:id="rId37"/>
    <p:sldId id="7655" r:id="rId38"/>
    <p:sldId id="9918" r:id="rId39"/>
    <p:sldId id="7975" r:id="rId40"/>
  </p:sldIdLst>
  <p:sldSz cx="12192000" cy="6858000"/>
  <p:notesSz cx="7315200" cy="9601200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y Woods" initials="AW" lastIdx="1" clrIdx="0">
    <p:extLst>
      <p:ext uri="{19B8F6BF-5375-455C-9EA6-DF929625EA0E}">
        <p15:presenceInfo xmlns:p15="http://schemas.microsoft.com/office/powerpoint/2012/main" userId="f980d2db616d9d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008000"/>
    <a:srgbClr val="CC66FF"/>
    <a:srgbClr val="00FF00"/>
    <a:srgbClr val="99FFCC"/>
    <a:srgbClr val="FF99FF"/>
    <a:srgbClr val="FF00FF"/>
    <a:srgbClr val="00CCFF"/>
    <a:srgbClr val="000066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715183-66DD-44B8-8F2C-94E4495D9EA0}" v="3" dt="2023-04-23T17:12:37.763"/>
  </p1510:revLst>
</p1510:revInfo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08" autoAdjust="0"/>
    <p:restoredTop sz="95428" autoAdjust="0"/>
  </p:normalViewPr>
  <p:slideViewPr>
    <p:cSldViewPr>
      <p:cViewPr>
        <p:scale>
          <a:sx n="100" d="100"/>
          <a:sy n="100" d="100"/>
        </p:scale>
        <p:origin x="523" y="28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773" y="8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McGowan" userId="e2c7446dd3aca506" providerId="LiveId" clId="{F5715183-66DD-44B8-8F2C-94E4495D9EA0}"/>
    <pc:docChg chg="custSel addSld modSld">
      <pc:chgData name="Jim McGowan" userId="e2c7446dd3aca506" providerId="LiveId" clId="{F5715183-66DD-44B8-8F2C-94E4495D9EA0}" dt="2023-04-23T17:12:37.763" v="18" actId="12789"/>
      <pc:docMkLst>
        <pc:docMk/>
      </pc:docMkLst>
      <pc:sldChg chg="addSp delSp modSp add mod">
        <pc:chgData name="Jim McGowan" userId="e2c7446dd3aca506" providerId="LiveId" clId="{F5715183-66DD-44B8-8F2C-94E4495D9EA0}" dt="2023-04-23T17:12:37.763" v="18" actId="12789"/>
        <pc:sldMkLst>
          <pc:docMk/>
          <pc:sldMk cId="1475164463" sldId="9948"/>
        </pc:sldMkLst>
        <pc:spChg chg="mod">
          <ac:chgData name="Jim McGowan" userId="e2c7446dd3aca506" providerId="LiveId" clId="{F5715183-66DD-44B8-8F2C-94E4495D9EA0}" dt="2023-04-23T17:12:37.763" v="18" actId="12789"/>
          <ac:spMkLst>
            <pc:docMk/>
            <pc:sldMk cId="1475164463" sldId="9948"/>
            <ac:spMk id="4" creationId="{263A5E4C-5C2C-A611-E0F3-B1008DFC0050}"/>
          </ac:spMkLst>
        </pc:spChg>
        <pc:spChg chg="add del mod">
          <ac:chgData name="Jim McGowan" userId="e2c7446dd3aca506" providerId="LiveId" clId="{F5715183-66DD-44B8-8F2C-94E4495D9EA0}" dt="2023-04-23T17:12:12.838" v="2" actId="478"/>
          <ac:spMkLst>
            <pc:docMk/>
            <pc:sldMk cId="1475164463" sldId="9948"/>
            <ac:spMk id="5" creationId="{E4D0C276-EB1E-53C5-3E0D-8D7D126B6C20}"/>
          </ac:spMkLst>
        </pc:spChg>
        <pc:spChg chg="del">
          <ac:chgData name="Jim McGowan" userId="e2c7446dd3aca506" providerId="LiveId" clId="{F5715183-66DD-44B8-8F2C-94E4495D9EA0}" dt="2023-04-23T17:12:07.412" v="1" actId="478"/>
          <ac:spMkLst>
            <pc:docMk/>
            <pc:sldMk cId="1475164463" sldId="9948"/>
            <ac:spMk id="161795" creationId="{00000000-0000-0000-0000-000000000000}"/>
          </ac:spMkLst>
        </pc:spChg>
        <pc:picChg chg="del">
          <ac:chgData name="Jim McGowan" userId="e2c7446dd3aca506" providerId="LiveId" clId="{F5715183-66DD-44B8-8F2C-94E4495D9EA0}" dt="2023-04-23T17:12:14.657" v="3" actId="478"/>
          <ac:picMkLst>
            <pc:docMk/>
            <pc:sldMk cId="1475164463" sldId="9948"/>
            <ac:picMk id="2" creationId="{ABBA572F-EDD0-CA75-E7B9-59AD5463139C}"/>
          </ac:picMkLst>
        </pc:picChg>
      </pc:sldChg>
    </pc:docChg>
  </pc:docChgLst>
  <pc:docChgLst>
    <pc:chgData name="Jim McGowan" userId="e2c7446dd3aca506" providerId="LiveId" clId="{C85A2346-78AA-40F6-A29A-2A15D0CB6E4B}"/>
    <pc:docChg chg="custSel addSld modSld">
      <pc:chgData name="Jim McGowan" userId="e2c7446dd3aca506" providerId="LiveId" clId="{C85A2346-78AA-40F6-A29A-2A15D0CB6E4B}" dt="2023-04-16T17:25:55.841" v="17" actId="12789"/>
      <pc:docMkLst>
        <pc:docMk/>
      </pc:docMkLst>
      <pc:sldChg chg="delSp modSp new mod">
        <pc:chgData name="Jim McGowan" userId="e2c7446dd3aca506" providerId="LiveId" clId="{C85A2346-78AA-40F6-A29A-2A15D0CB6E4B}" dt="2023-04-16T17:25:55.841" v="17" actId="12789"/>
        <pc:sldMkLst>
          <pc:docMk/>
          <pc:sldMk cId="1182796264" sldId="9911"/>
        </pc:sldMkLst>
        <pc:spChg chg="mod">
          <ac:chgData name="Jim McGowan" userId="e2c7446dd3aca506" providerId="LiveId" clId="{C85A2346-78AA-40F6-A29A-2A15D0CB6E4B}" dt="2023-04-16T17:25:55.841" v="17" actId="12789"/>
          <ac:spMkLst>
            <pc:docMk/>
            <pc:sldMk cId="1182796264" sldId="9911"/>
            <ac:spMk id="2" creationId="{EE3F98AC-3E55-CFF2-8A22-B4360D922C01}"/>
          </ac:spMkLst>
        </pc:spChg>
        <pc:spChg chg="del">
          <ac:chgData name="Jim McGowan" userId="e2c7446dd3aca506" providerId="LiveId" clId="{C85A2346-78AA-40F6-A29A-2A15D0CB6E4B}" dt="2023-04-16T17:25:32.855" v="1" actId="478"/>
          <ac:spMkLst>
            <pc:docMk/>
            <pc:sldMk cId="1182796264" sldId="9911"/>
            <ac:spMk id="3" creationId="{F4B2F516-667C-2B92-B715-8923C3F87E8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437" y="9122452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579">
              <a:defRPr sz="1400"/>
            </a:lvl1pPr>
          </a:lstStyle>
          <a:p>
            <a:fld id="{416C2B2E-E9D7-4230-8EE4-F98D0B6BB14D}" type="slidenum">
              <a:rPr lang="en-US" altLang="en-US">
                <a:latin typeface="Calibri" panose="020F0502020204030204" pitchFamily="34" charset="0"/>
              </a:rPr>
              <a:pPr/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639ABDC-F385-432C-BC0C-EC9FB366D81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82034"/>
            <a:ext cx="3594184" cy="51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802" tIns="53903" rIns="107802" bIns="53903" numCol="1" anchor="b" anchorCtr="0" compatLnSpc="1">
            <a:prstTxWarp prst="textNoShape">
              <a:avLst/>
            </a:prstTxWarp>
          </a:bodyPr>
          <a:lstStyle>
            <a:lvl1pPr defTabSz="1019412" eaLnBrk="1" hangingPunct="1">
              <a:defRPr sz="16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Sugar Land Bible Church</a:t>
            </a:r>
          </a:p>
        </p:txBody>
      </p:sp>
      <p:sp>
        <p:nvSpPr>
          <p:cNvPr id="7" name="Header Placeholder 1">
            <a:extLst>
              <a:ext uri="{FF2B5EF4-FFF2-40B4-BE49-F238E27FC236}">
                <a16:creationId xmlns:a16="http://schemas.microsoft.com/office/drawing/2014/main" id="{DBD86D44-784A-49A5-8D58-104289F50E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612833" y="120405"/>
            <a:ext cx="4089536" cy="793995"/>
          </a:xfrm>
          <a:prstGeom prst="rect">
            <a:avLst/>
          </a:prstGeom>
        </p:spPr>
        <p:txBody>
          <a:bodyPr vert="horz" lIns="118243" tIns="59121" rIns="118243" bIns="59121" rtlCol="0"/>
          <a:lstStyle>
            <a:lvl1pPr algn="ctr">
              <a:defRPr sz="17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z="1600" dirty="0"/>
              <a:t>Dr. Andy Woods</a:t>
            </a:r>
          </a:p>
          <a:p>
            <a:pPr>
              <a:defRPr/>
            </a:pPr>
            <a:r>
              <a:rPr lang="en-US" sz="1600" dirty="0"/>
              <a:t>Genesis 118 – 30v14-24 </a:t>
            </a:r>
          </a:p>
          <a:p>
            <a:pPr>
              <a:defRPr/>
            </a:pPr>
            <a:r>
              <a:rPr lang="en-US" sz="1600" dirty="0"/>
              <a:t>05-07-2023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2749" y="0"/>
            <a:ext cx="317076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5800389A-3474-4B41-9CB2-F1B2DAE08F62}" type="datetimeFigureOut">
              <a:rPr lang="en-US" smtClean="0"/>
              <a:pPr>
                <a:defRPr/>
              </a:pPr>
              <a:t>5/6/2023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038" tIns="50519" rIns="101038" bIns="5051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2364" y="4561226"/>
            <a:ext cx="5850473" cy="431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120813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2749" y="9120813"/>
            <a:ext cx="317076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579">
              <a:defRPr sz="1400">
                <a:latin typeface="Calibri" panose="020F0502020204030204" pitchFamily="34" charset="0"/>
              </a:defRPr>
            </a:lvl1pPr>
          </a:lstStyle>
          <a:p>
            <a:fld id="{3D084339-C7C3-4022-975D-A91B6BCBB8E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800">
                <a:solidFill>
                  <a:schemeClr val="tx1"/>
                </a:solidFill>
                <a:latin typeface="Lucida Blackletter" pitchFamily="2" charset="0"/>
              </a:defRPr>
            </a:lvl1pPr>
            <a:lvl2pPr marL="742950" indent="-285750">
              <a:defRPr sz="8800">
                <a:solidFill>
                  <a:schemeClr val="tx1"/>
                </a:solidFill>
                <a:latin typeface="Lucida Blackletter" pitchFamily="2" charset="0"/>
              </a:defRPr>
            </a:lvl2pPr>
            <a:lvl3pPr marL="1143000" indent="-228600">
              <a:defRPr sz="8800">
                <a:solidFill>
                  <a:schemeClr val="tx1"/>
                </a:solidFill>
                <a:latin typeface="Lucida Blackletter" pitchFamily="2" charset="0"/>
              </a:defRPr>
            </a:lvl3pPr>
            <a:lvl4pPr marL="1600200" indent="-228600">
              <a:defRPr sz="8800">
                <a:solidFill>
                  <a:schemeClr val="tx1"/>
                </a:solidFill>
                <a:latin typeface="Lucida Blackletter" pitchFamily="2" charset="0"/>
              </a:defRPr>
            </a:lvl4pPr>
            <a:lvl5pPr marL="2057400" indent="-228600">
              <a:defRPr sz="8800">
                <a:solidFill>
                  <a:schemeClr val="tx1"/>
                </a:solidFill>
                <a:latin typeface="Lucida Blacklett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Lucida Blacklett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Lucida Blacklett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Lucida Blacklett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Lucida Blackletter" pitchFamily="2" charset="0"/>
              </a:defRPr>
            </a:lvl9pPr>
          </a:lstStyle>
          <a:p>
            <a:fld id="{769E8360-0A40-4257-9985-66F802E1C7AE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The descending city is described as being like a stone called Jasper, only unlike the earthly stone, this one is clear as crystal. The ultimate state of heaven sounds more like a diamond, doesn’t it? 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928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800">
                <a:solidFill>
                  <a:schemeClr val="tx1"/>
                </a:solidFill>
                <a:latin typeface="Lucida Blackletter" pitchFamily="2" charset="0"/>
              </a:defRPr>
            </a:lvl1pPr>
            <a:lvl2pPr marL="742950" indent="-285750">
              <a:defRPr sz="8800">
                <a:solidFill>
                  <a:schemeClr val="tx1"/>
                </a:solidFill>
                <a:latin typeface="Lucida Blackletter" pitchFamily="2" charset="0"/>
              </a:defRPr>
            </a:lvl2pPr>
            <a:lvl3pPr marL="1143000" indent="-228600">
              <a:defRPr sz="8800">
                <a:solidFill>
                  <a:schemeClr val="tx1"/>
                </a:solidFill>
                <a:latin typeface="Lucida Blackletter" pitchFamily="2" charset="0"/>
              </a:defRPr>
            </a:lvl3pPr>
            <a:lvl4pPr marL="1600200" indent="-228600">
              <a:defRPr sz="8800">
                <a:solidFill>
                  <a:schemeClr val="tx1"/>
                </a:solidFill>
                <a:latin typeface="Lucida Blackletter" pitchFamily="2" charset="0"/>
              </a:defRPr>
            </a:lvl4pPr>
            <a:lvl5pPr marL="2057400" indent="-228600">
              <a:defRPr sz="8800">
                <a:solidFill>
                  <a:schemeClr val="tx1"/>
                </a:solidFill>
                <a:latin typeface="Lucida Blacklett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Lucida Blacklett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Lucida Blacklett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Lucida Blacklett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Lucida Blackletter" pitchFamily="2" charset="0"/>
              </a:defRPr>
            </a:lvl9pPr>
          </a:lstStyle>
          <a:p>
            <a:fld id="{61738190-E019-4D07-9ABD-BEBD2BE122D6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Here you see an artist’s ideas of… </a:t>
            </a:r>
          </a:p>
          <a:p>
            <a:endParaRPr lang="en-US" altLang="en-US"/>
          </a:p>
          <a:p>
            <a:r>
              <a:rPr lang="en-US" altLang="en-US"/>
              <a:t>12 Gates = 12 Tribes of Israel</a:t>
            </a:r>
          </a:p>
          <a:p>
            <a:endParaRPr lang="en-US" altLang="en-US"/>
          </a:p>
          <a:p>
            <a:r>
              <a:rPr lang="en-US" altLang="en-US"/>
              <a:t>12 Foundation Stones = 12 Apostles of the Church</a:t>
            </a:r>
          </a:p>
        </p:txBody>
      </p:sp>
    </p:spTree>
    <p:extLst>
      <p:ext uri="{BB962C8B-B14F-4D97-AF65-F5344CB8AC3E}">
        <p14:creationId xmlns:p14="http://schemas.microsoft.com/office/powerpoint/2010/main" val="759429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84339-C7C3-4022-975D-A91B6BCBB8E5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5269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84339-C7C3-4022-975D-A91B6BCBB8E5}" type="slidenum">
              <a:rPr lang="en-US" altLang="en-US" smtClean="0"/>
              <a:pPr/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595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84339-C7C3-4022-975D-A91B6BCBB8E5}" type="slidenum">
              <a:rPr lang="en-US" altLang="en-US" smtClean="0"/>
              <a:pPr/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5577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9/11/2016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9708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533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984" y="1946275"/>
            <a:ext cx="1036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06824-8A41-4716-AE4C-176E2E7B09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1161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5970F-7A46-46CD-9785-CC6B011A05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51927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56E90-1540-4BDD-BE46-BC5C8B961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97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1FCA6-7645-460B-AB48-CA8D34B80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15681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9984" y="1946275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3184" y="1946275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4002A-9B19-40B9-8E6C-CD2AF577A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5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242ACCD8-69B6-4D29-B6D1-D27667734C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5D769A06-A41E-4136-8681-533AA6DA0E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3D5232A0-F6CF-4BD0-94D9-EEBAA6FAC0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EAC9B5-4087-4335-B365-4E4244BF1D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4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23334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775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7015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62438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877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11780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6010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9217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5"/>
            <a:ext cx="144780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3776912B-AC69-41FE-A101-09E856C32C5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906" r:id="rId1"/>
    <p:sldLayoutId id="2147488907" r:id="rId2"/>
    <p:sldLayoutId id="2147488908" r:id="rId3"/>
    <p:sldLayoutId id="2147488909" r:id="rId4"/>
    <p:sldLayoutId id="2147488910" r:id="rId5"/>
    <p:sldLayoutId id="2147488911" r:id="rId6"/>
    <p:sldLayoutId id="2147488912" r:id="rId7"/>
    <p:sldLayoutId id="2147488913" r:id="rId8"/>
    <p:sldLayoutId id="2147488914" r:id="rId9"/>
    <p:sldLayoutId id="2147488915" r:id="rId10"/>
    <p:sldLayoutId id="2147488916" r:id="rId11"/>
    <p:sldLayoutId id="2147488917" r:id="rId12"/>
    <p:sldLayoutId id="2147488920" r:id="rId13"/>
    <p:sldLayoutId id="2147488921" r:id="rId14"/>
    <p:sldLayoutId id="2147488922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01347A-E166-4399-80F1-5FDEDB0A69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624" y="5410200"/>
            <a:ext cx="5352752" cy="1374774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365E98A2-B1BD-4000-A879-674CC59720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800" y="1676400"/>
            <a:ext cx="6502400" cy="36576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6C1B414B-77B0-4090-9319-1C754B5D5A2D}"/>
              </a:ext>
            </a:extLst>
          </p:cNvPr>
          <p:cNvSpPr txBox="1">
            <a:spLocks noChangeArrowheads="1"/>
          </p:cNvSpPr>
          <p:nvPr/>
        </p:nvSpPr>
        <p:spPr>
          <a:xfrm>
            <a:off x="3124200" y="228600"/>
            <a:ext cx="5943600" cy="1219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12</a:t>
            </a: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‒50</a:t>
            </a:r>
            <a:endParaRPr 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algn="ctr" eaLnBrk="1" hangingPunct="1"/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Israel’s Birth &amp; Preservation</a:t>
            </a:r>
          </a:p>
        </p:txBody>
      </p:sp>
    </p:spTree>
    <p:extLst>
      <p:ext uri="{BB962C8B-B14F-4D97-AF65-F5344CB8AC3E}">
        <p14:creationId xmlns:p14="http://schemas.microsoft.com/office/powerpoint/2010/main" val="391203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29:31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‒30:24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Jacob’s Dozen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9943" y="2057400"/>
            <a:ext cx="7788900" cy="2743200"/>
          </a:xfrm>
        </p:spPr>
        <p:txBody>
          <a:bodyPr/>
          <a:lstStyle/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4 sons (29:31-35)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Bilhah’s 2 sons (30:1-8)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Zilpah’s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sons (30:9-13)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2 sons &amp; daughter (30:14-21)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Rachel’s first son (30:22-24)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839479-96CF-1F7A-43B5-D05CAFC82B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3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2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29:32-35a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Leah’s Four Sons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6781800" cy="2743200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Reuben’s birth (32)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Simeon’s birth (33)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Levi’s birth (34)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Judah’s birth (35a)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61A172-C2B9-3470-C716-B088B9B274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9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29:31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‒30:24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Jacob’s Dozen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9943" y="2057400"/>
            <a:ext cx="7788900" cy="2743200"/>
          </a:xfrm>
        </p:spPr>
        <p:txBody>
          <a:bodyPr/>
          <a:lstStyle/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4 sons (29:31-35)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Bilhah’s 2 sons (30:1-8)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Zilpah’s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sons (30:9-13)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2 sons &amp; daughter (30:14-21)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Rachel’s first son (30:22-24)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839479-96CF-1F7A-43B5-D05CAFC82B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7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447800"/>
            <a:ext cx="6477000" cy="34290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Rachael’s complaint (1)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response (2)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Rachel’s offer (3)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Consummation (4)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Conception (5)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Dan (6)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conception (7)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Naphtali (8)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BA572F-EDD0-CA75-E7B9-59AD546313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63A5E4C-5C2C-A611-E0F3-B1008DFC0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Genesis 30:1-8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Bilhah’s 2 Sons</a:t>
            </a:r>
          </a:p>
        </p:txBody>
      </p:sp>
    </p:spTree>
    <p:extLst>
      <p:ext uri="{BB962C8B-B14F-4D97-AF65-F5344CB8AC3E}">
        <p14:creationId xmlns:p14="http://schemas.microsoft.com/office/powerpoint/2010/main" val="73720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29:31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‒30:24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Jacob’s Dozen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9943" y="2057400"/>
            <a:ext cx="7788900" cy="2743200"/>
          </a:xfrm>
        </p:spPr>
        <p:txBody>
          <a:bodyPr/>
          <a:lstStyle/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4 sons (29:31-35)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Bilhah’s 2 sons (30:1-8)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Zilpah’s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sons (30:9-13)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2 sons &amp; daughter (30:14-21)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Rachel’s first son (30:22-24)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839479-96CF-1F7A-43B5-D05CAFC82B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8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828800"/>
            <a:ext cx="6477000" cy="34290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offer (9)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Birth (10)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Gad (11)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birth (12)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Asher (13)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BA572F-EDD0-CA75-E7B9-59AD546313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63A5E4C-5C2C-A611-E0F3-B1008DFC0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Genesis 30:9-13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Zilpah’s</a:t>
            </a: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2 Sons</a:t>
            </a:r>
          </a:p>
        </p:txBody>
      </p:sp>
    </p:spTree>
    <p:extLst>
      <p:ext uri="{BB962C8B-B14F-4D97-AF65-F5344CB8AC3E}">
        <p14:creationId xmlns:p14="http://schemas.microsoft.com/office/powerpoint/2010/main" val="140612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29:31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‒30:24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Jacob’s Dozen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9943" y="2057400"/>
            <a:ext cx="7788900" cy="2743200"/>
          </a:xfrm>
        </p:spPr>
        <p:txBody>
          <a:bodyPr/>
          <a:lstStyle/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4 sons (29:31-35)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Bilhah’s 2 sons (30:1-8)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Zilpah’s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sons (30:9-13)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2 sons &amp; daughter (30:14-21)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Rachel’s first son (30:22-24)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839479-96CF-1F7A-43B5-D05CAFC82B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8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714500"/>
            <a:ext cx="6477000" cy="34290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Mandrakes (14-15)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Consummation (16)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fifth son (17)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Issachar (18)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sixth son (19)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Zebulun (20)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daughter: Dina (21)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BA572F-EDD0-CA75-E7B9-59AD546313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63A5E4C-5C2C-A611-E0F3-B1008DFC0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Genesis 30:14-21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Leah’s  Additional 2 Sons &amp; Daughter</a:t>
            </a:r>
          </a:p>
        </p:txBody>
      </p:sp>
    </p:spTree>
    <p:extLst>
      <p:ext uri="{BB962C8B-B14F-4D97-AF65-F5344CB8AC3E}">
        <p14:creationId xmlns:p14="http://schemas.microsoft.com/office/powerpoint/2010/main" val="24747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714500"/>
            <a:ext cx="6477000" cy="34290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Mandrakes (14-15)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Consummation (16)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fifth son (17)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Issachar (18)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sixth son (19)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Zebulun (20)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daughter: Dina (21)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BA572F-EDD0-CA75-E7B9-59AD546313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63A5E4C-5C2C-A611-E0F3-B1008DFC0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Genesis 30:14-21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Leah’s  Additional 2 Sons &amp; Daughter</a:t>
            </a:r>
          </a:p>
        </p:txBody>
      </p:sp>
    </p:spTree>
    <p:extLst>
      <p:ext uri="{BB962C8B-B14F-4D97-AF65-F5344CB8AC3E}">
        <p14:creationId xmlns:p14="http://schemas.microsoft.com/office/powerpoint/2010/main" val="364194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10972800" cy="534293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 again begins to bear children, with verses 14–16 giving the background concerning the mandrakes. Verse 14a records Reuben’s gift. The timing was: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Reuben went out in the days of wheat harvest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which would make it around the months of May and June. The result was: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found mandrakes in the field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In Hebrew, the word for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mandrakes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dudaim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literally meaning ‘love apples.’ These are berries that have white and reddish blossoms and a yellow fruit similar to small apples. It is mentioned in Song of Solomon 7:13 and was considered an aphrodisiac; and, therefore, the Hebrew root is the same as the Hebrew word for ‘lover.’…based on it being a sexual stimulant.”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381375" y="219670"/>
            <a:ext cx="54292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Dr. Arnold G. Fruchtenbaum</a:t>
            </a:r>
          </a:p>
          <a:p>
            <a:pPr algn="ctr"/>
            <a:r>
              <a:rPr lang="en-US" altLang="en-US" sz="1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The Book of Genesis, 451</a:t>
            </a:r>
            <a:endParaRPr lang="en-US" altLang="en-US" sz="180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5B7A00-E364-4431-A644-EF24666BAF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68" y="121920"/>
            <a:ext cx="821932" cy="10972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1B7A38-30E6-4C8D-B36D-CFE3485859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20400" y="76200"/>
            <a:ext cx="732253" cy="10972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324016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6477000" cy="44196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romanUcPeriod" startAt="2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12-50 (four people)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 (12:1–25:11)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Isaac (25:12–26:35)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 (27–36)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(37–50)</a:t>
            </a:r>
          </a:p>
        </p:txBody>
      </p:sp>
      <p:sp>
        <p:nvSpPr>
          <p:cNvPr id="7" name="Rectangle 2050">
            <a:extLst>
              <a:ext uri="{FF2B5EF4-FFF2-40B4-BE49-F238E27FC236}">
                <a16:creationId xmlns:a16="http://schemas.microsoft.com/office/drawing/2014/main" id="{82F6E191-4850-492E-80EC-DCA9B0ADC8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24300" y="228600"/>
            <a:ext cx="4343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GENESIS STRUCTURE</a:t>
            </a:r>
          </a:p>
        </p:txBody>
      </p:sp>
      <p:pic>
        <p:nvPicPr>
          <p:cNvPr id="8" name="Picture 4" descr="5 Bible Lessons to Learn From the Book of Genesis | Jack Wellman">
            <a:extLst>
              <a:ext uri="{FF2B5EF4-FFF2-40B4-BE49-F238E27FC236}">
                <a16:creationId xmlns:a16="http://schemas.microsoft.com/office/drawing/2014/main" id="{39237039-C3D8-40A9-89D9-6312DC926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8955" y="2286000"/>
            <a:ext cx="343243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F7F49B-01B0-4DFB-8914-3EF5260CE8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152400"/>
            <a:ext cx="107492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5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714500"/>
            <a:ext cx="6477000" cy="34290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Mandrakes (14-15)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Consummation (16)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fifth son (17)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Issachar (18)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sixth son (19)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Zebulun (20)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daughter: Dina (21)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BA572F-EDD0-CA75-E7B9-59AD546313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63A5E4C-5C2C-A611-E0F3-B1008DFC0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Genesis 30:14-21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Leah’s  Additional 2 Sons &amp; Daughter</a:t>
            </a:r>
          </a:p>
        </p:txBody>
      </p:sp>
    </p:spTree>
    <p:extLst>
      <p:ext uri="{BB962C8B-B14F-4D97-AF65-F5344CB8AC3E}">
        <p14:creationId xmlns:p14="http://schemas.microsoft.com/office/powerpoint/2010/main" val="128320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714500"/>
            <a:ext cx="6477000" cy="34290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Mandrakes (14-15)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Consummation (16)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fifth son (17)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Issachar (18)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sixth son (19)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Zebulun (20)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daughter: Dina (21)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BA572F-EDD0-CA75-E7B9-59AD546313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63A5E4C-5C2C-A611-E0F3-B1008DFC0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Genesis 30:14-21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Leah’s  Additional 2 Sons &amp; Daughter</a:t>
            </a:r>
          </a:p>
        </p:txBody>
      </p:sp>
    </p:spTree>
    <p:extLst>
      <p:ext uri="{BB962C8B-B14F-4D97-AF65-F5344CB8AC3E}">
        <p14:creationId xmlns:p14="http://schemas.microsoft.com/office/powerpoint/2010/main" val="357678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714500"/>
            <a:ext cx="6477000" cy="34290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Mandrakes (14-15)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Consummation (16)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fifth son (17)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Issachar (18)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sixth son (19)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Zebulun (20)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daughter: Dina (21)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BA572F-EDD0-CA75-E7B9-59AD546313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63A5E4C-5C2C-A611-E0F3-B1008DFC0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Genesis 30:14-21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Leah’s  Additional 2 Sons &amp; Daughter</a:t>
            </a:r>
          </a:p>
        </p:txBody>
      </p:sp>
    </p:spTree>
    <p:extLst>
      <p:ext uri="{BB962C8B-B14F-4D97-AF65-F5344CB8AC3E}">
        <p14:creationId xmlns:p14="http://schemas.microsoft.com/office/powerpoint/2010/main" val="113995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714500"/>
            <a:ext cx="6477000" cy="34290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Mandrakes (14-15)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Consummation (16)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fifth son (17)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Issachar (18)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sixth son (19)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Zebulun (20)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daughter: Dina (21)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BA572F-EDD0-CA75-E7B9-59AD546313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63A5E4C-5C2C-A611-E0F3-B1008DFC0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Genesis 30:14-21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Leah’s  Additional 2 Sons &amp; Daughter</a:t>
            </a:r>
          </a:p>
        </p:txBody>
      </p:sp>
    </p:spTree>
    <p:extLst>
      <p:ext uri="{BB962C8B-B14F-4D97-AF65-F5344CB8AC3E}">
        <p14:creationId xmlns:p14="http://schemas.microsoft.com/office/powerpoint/2010/main" val="302904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714500"/>
            <a:ext cx="6477000" cy="34290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Mandrakes (14-15)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Consummation (16)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fifth son (17)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Issachar (18)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sixth son (19)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Zebulun (20)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daughter: Dina (21)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BA572F-EDD0-CA75-E7B9-59AD546313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63A5E4C-5C2C-A611-E0F3-B1008DFC0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Genesis 30:14-21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Leah’s  Additional 2 Sons &amp; Daughter</a:t>
            </a:r>
          </a:p>
        </p:txBody>
      </p:sp>
    </p:spTree>
    <p:extLst>
      <p:ext uri="{BB962C8B-B14F-4D97-AF65-F5344CB8AC3E}">
        <p14:creationId xmlns:p14="http://schemas.microsoft.com/office/powerpoint/2010/main" val="352023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714500"/>
            <a:ext cx="6477000" cy="34290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Mandrakes (14-15)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Consummation (16)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fifth son (17)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Issachar (18)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sixth son (19)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Zebulun (20)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daughter: Dina (21)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BA572F-EDD0-CA75-E7B9-59AD546313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63A5E4C-5C2C-A611-E0F3-B1008DFC0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Genesis 30:14-21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Leah’s  Additional 2 Sons &amp; Daughter</a:t>
            </a:r>
          </a:p>
        </p:txBody>
      </p:sp>
    </p:spTree>
    <p:extLst>
      <p:ext uri="{BB962C8B-B14F-4D97-AF65-F5344CB8AC3E}">
        <p14:creationId xmlns:p14="http://schemas.microsoft.com/office/powerpoint/2010/main" val="406205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8900" y="178595"/>
            <a:ext cx="6934200" cy="6500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BA84E0-96F9-6A5A-9D83-4E59245C3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447800"/>
            <a:ext cx="1066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53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29:31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‒30:24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Jacob’s Dozen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9943" y="2057400"/>
            <a:ext cx="7788900" cy="2743200"/>
          </a:xfrm>
        </p:spPr>
        <p:txBody>
          <a:bodyPr/>
          <a:lstStyle/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4 sons (29:31-35)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Bilhah’s 2 sons (30:1-8)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Zilpah’s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sons (30:9-13)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2 sons &amp; daughter (30:14-21)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Rachel’s first son (30:22-24)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839479-96CF-1F7A-43B5-D05CAFC82B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99569"/>
            <a:ext cx="6477000" cy="34290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providence (22)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Rachel’s first natural son (23a)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Joseph (23b-24)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BA572F-EDD0-CA75-E7B9-59AD546313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63A5E4C-5C2C-A611-E0F3-B1008DFC0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Genesis 30:22-24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Rachel’s First Son</a:t>
            </a:r>
          </a:p>
        </p:txBody>
      </p:sp>
    </p:spTree>
    <p:extLst>
      <p:ext uri="{BB962C8B-B14F-4D97-AF65-F5344CB8AC3E}">
        <p14:creationId xmlns:p14="http://schemas.microsoft.com/office/powerpoint/2010/main" val="192712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99569"/>
            <a:ext cx="6477000" cy="34290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providence (22)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Rachel’s first natural son (23a)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Joseph (23b-24)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BA572F-EDD0-CA75-E7B9-59AD546313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63A5E4C-5C2C-A611-E0F3-B1008DFC0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Genesis 30:22-24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Rachel’s First Son</a:t>
            </a:r>
          </a:p>
        </p:txBody>
      </p:sp>
    </p:spTree>
    <p:extLst>
      <p:ext uri="{BB962C8B-B14F-4D97-AF65-F5344CB8AC3E}">
        <p14:creationId xmlns:p14="http://schemas.microsoft.com/office/powerpoint/2010/main" val="380663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6742" y="137160"/>
            <a:ext cx="8938517" cy="6583680"/>
          </a:xfrm>
          <a:prstGeom prst="rect">
            <a:avLst/>
          </a:prstGeom>
        </p:spPr>
      </p:pic>
      <p:sp>
        <p:nvSpPr>
          <p:cNvPr id="6" name="Oval 7">
            <a:extLst>
              <a:ext uri="{FF2B5EF4-FFF2-40B4-BE49-F238E27FC236}">
                <a16:creationId xmlns:a16="http://schemas.microsoft.com/office/drawing/2014/main" id="{F882EAB0-01C5-4E90-9A67-7AA912D99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609600"/>
            <a:ext cx="1752600" cy="6096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4752FD6B-7872-4DF6-8E18-7885AC122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057400"/>
            <a:ext cx="1752600" cy="24384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91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10972800" cy="534293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turning point begins with the remembrance of God in verse 1a: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God remembered Noah, and all the beasts, and all the cattle that were with him in the ark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The word remember does not mean remember in the sense that God temporarily forgot about the ark and its inhabitants; rather it means remembering in the sense of movement toward the object. For example, in Genesis 19:29,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remembered Abraham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a view to saving Lot; in Exodus 2:24,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remembered His covenant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the Patriarchs with a view to rescuing Israel; in Jeremiah 2:2, God remembered Israel with a view toward her restoration; in . . 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381375" y="219670"/>
            <a:ext cx="54292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Dr. Arnold G. Fruchtenbaum</a:t>
            </a:r>
          </a:p>
          <a:p>
            <a:pPr algn="ctr"/>
            <a:r>
              <a:rPr lang="en-US" altLang="en-US" sz="1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The Book of Genesis, </a:t>
            </a:r>
            <a:r>
              <a:rPr lang="en-US" alt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175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95C35D-618C-616C-166E-B3A7083100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68" y="121920"/>
            <a:ext cx="821932" cy="10972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8C6BC2-FF1C-01CA-B603-7C04D8A46F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20400" y="76200"/>
            <a:ext cx="732253" cy="10972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834346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10972800" cy="48006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Jeremiah 31:20, God remembered Ephraim with a view toward extending mercy to him; and in Luke 1:54–55, God remembered Israel with a view toward sending the Messiah to Israel. Furthermore, the sense was that of God remembering a covenant; although in this case the covenant itself had not yet been made. He said earlier in chapter 6, that He would establish His covenant with Noah. Furthermore, in 7:4 God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remembered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the rain would only last forty days. All these usages fit into the word ‘remember.’”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381375" y="219670"/>
            <a:ext cx="54292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Dr. Arnold G. Fruchtenbaum</a:t>
            </a:r>
          </a:p>
          <a:p>
            <a:pPr algn="ctr"/>
            <a:r>
              <a:rPr lang="en-US" altLang="en-US" sz="1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The Book of Genesis, </a:t>
            </a:r>
            <a:r>
              <a:rPr lang="en-US" alt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175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37C8FD-CD61-0730-2041-914EBAB77D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68" y="121920"/>
            <a:ext cx="821932" cy="10972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4D1A3A-2FB9-05F7-F164-ED8C5135A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20400" y="76200"/>
            <a:ext cx="732253" cy="10972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443855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99569"/>
            <a:ext cx="6477000" cy="34290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providence (22)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Rachel’s first natural son (23a)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Joseph (23b-24)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BA572F-EDD0-CA75-E7B9-59AD546313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63A5E4C-5C2C-A611-E0F3-B1008DFC0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Genesis 30:22-24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Rachel’s First Son</a:t>
            </a:r>
          </a:p>
        </p:txBody>
      </p:sp>
    </p:spTree>
    <p:extLst>
      <p:ext uri="{BB962C8B-B14F-4D97-AF65-F5344CB8AC3E}">
        <p14:creationId xmlns:p14="http://schemas.microsoft.com/office/powerpoint/2010/main" val="90207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99569"/>
            <a:ext cx="6477000" cy="34290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providence (22)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Rachel’s first natural son (23a)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Joseph (23b-24)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BA572F-EDD0-CA75-E7B9-59AD546313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63A5E4C-5C2C-A611-E0F3-B1008DFC0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Genesis 30:22-24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Rachel’s First Son</a:t>
            </a:r>
          </a:p>
        </p:txBody>
      </p:sp>
    </p:spTree>
    <p:extLst>
      <p:ext uri="{BB962C8B-B14F-4D97-AF65-F5344CB8AC3E}">
        <p14:creationId xmlns:p14="http://schemas.microsoft.com/office/powerpoint/2010/main" val="53569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6477000" cy="44196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romanUcPeriod" startAt="2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12-50 (four people)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 (12:1–25:11)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Isaac (25:12–26:35)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 (27–36)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(37–50)</a:t>
            </a:r>
          </a:p>
        </p:txBody>
      </p:sp>
      <p:sp>
        <p:nvSpPr>
          <p:cNvPr id="7" name="Rectangle 2050">
            <a:extLst>
              <a:ext uri="{FF2B5EF4-FFF2-40B4-BE49-F238E27FC236}">
                <a16:creationId xmlns:a16="http://schemas.microsoft.com/office/drawing/2014/main" id="{82F6E191-4850-492E-80EC-DCA9B0ADC8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24300" y="228600"/>
            <a:ext cx="4343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GENESIS STRUCTURE</a:t>
            </a:r>
          </a:p>
        </p:txBody>
      </p:sp>
      <p:pic>
        <p:nvPicPr>
          <p:cNvPr id="8" name="Picture 4" descr="5 Bible Lessons to Learn From the Book of Genesis | Jack Wellman">
            <a:extLst>
              <a:ext uri="{FF2B5EF4-FFF2-40B4-BE49-F238E27FC236}">
                <a16:creationId xmlns:a16="http://schemas.microsoft.com/office/drawing/2014/main" id="{39237039-C3D8-40A9-89D9-6312DC926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8955" y="2286000"/>
            <a:ext cx="343243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F7F49B-01B0-4DFB-8914-3EF5260CE8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152400"/>
            <a:ext cx="107492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8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27502" y="228600"/>
            <a:ext cx="8736997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60E5B2-428F-4547-94CC-D2352E16F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602" y="137160"/>
            <a:ext cx="8240797" cy="6583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2209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6245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29:31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‒30:24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Jacob’s Dozen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9943" y="2057400"/>
            <a:ext cx="7788900" cy="2743200"/>
          </a:xfrm>
        </p:spPr>
        <p:txBody>
          <a:bodyPr/>
          <a:lstStyle/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4 sons (29:31-35)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Bilhah’s 2 sons (30:1-8)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Zilpah’s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sons (30:9-13)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2 sons &amp; daughter (30:14-21)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Rachel’s first son (30:22-24)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839479-96CF-1F7A-43B5-D05CAFC82B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0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4087346"/>
            <a:ext cx="10972800" cy="2313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en-US" sz="3600" u="none" strike="noStrike" baseline="30000" dirty="0">
                <a:effectLst/>
                <a:latin typeface="Calibri" panose="020F0502020204030204" pitchFamily="34" charset="0"/>
              </a:rPr>
              <a:t>24</a:t>
            </a:r>
            <a:r>
              <a:rPr lang="en-US" sz="360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en-US" sz="3600" dirty="0">
                <a:effectLst/>
                <a:latin typeface="Calibri" panose="020F0502020204030204" pitchFamily="34" charset="0"/>
              </a:rPr>
              <a:t>The </a:t>
            </a:r>
            <a:r>
              <a:rPr lang="en-US" sz="3600" cap="small" dirty="0">
                <a:effectLst/>
                <a:latin typeface="Calibri" panose="020F0502020204030204" pitchFamily="34" charset="0"/>
              </a:rPr>
              <a:t>Lord</a:t>
            </a:r>
            <a:r>
              <a:rPr lang="en-US" sz="3600" dirty="0">
                <a:effectLst/>
                <a:latin typeface="Calibri" panose="020F0502020204030204" pitchFamily="34" charset="0"/>
              </a:rPr>
              <a:t> bless you, and keep you; </a:t>
            </a:r>
            <a:r>
              <a:rPr lang="en-US" sz="3600" u="none" strike="noStrike" baseline="30000" dirty="0">
                <a:effectLst/>
                <a:latin typeface="Calibri" panose="020F0502020204030204" pitchFamily="34" charset="0"/>
              </a:rPr>
              <a:t>25</a:t>
            </a:r>
            <a:r>
              <a:rPr lang="en-US" sz="360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en-US" sz="3600" dirty="0">
                <a:effectLst/>
                <a:latin typeface="Calibri" panose="020F0502020204030204" pitchFamily="34" charset="0"/>
              </a:rPr>
              <a:t>The </a:t>
            </a:r>
            <a:r>
              <a:rPr lang="en-US" sz="3600" cap="small" dirty="0">
                <a:effectLst/>
                <a:latin typeface="Calibri" panose="020F0502020204030204" pitchFamily="34" charset="0"/>
              </a:rPr>
              <a:t>Lord</a:t>
            </a:r>
            <a:r>
              <a:rPr lang="en-US" sz="3600" dirty="0">
                <a:effectLst/>
                <a:latin typeface="Calibri" panose="020F0502020204030204" pitchFamily="34" charset="0"/>
              </a:rPr>
              <a:t> make His face shine on you, And be gracious to you; </a:t>
            </a:r>
            <a:r>
              <a:rPr lang="en-US" sz="3600" u="none" strike="noStrike" baseline="30000" dirty="0">
                <a:effectLst/>
                <a:latin typeface="Calibri" panose="020F0502020204030204" pitchFamily="34" charset="0"/>
              </a:rPr>
              <a:t>26</a:t>
            </a:r>
            <a:r>
              <a:rPr lang="en-US" sz="360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en-US" sz="3600" dirty="0">
                <a:effectLst/>
                <a:latin typeface="Calibri" panose="020F0502020204030204" pitchFamily="34" charset="0"/>
              </a:rPr>
              <a:t>The </a:t>
            </a:r>
            <a:r>
              <a:rPr lang="en-US" sz="3600" cap="small" dirty="0">
                <a:effectLst/>
                <a:latin typeface="Calibri" panose="020F0502020204030204" pitchFamily="34" charset="0"/>
              </a:rPr>
              <a:t>Lord</a:t>
            </a:r>
            <a:r>
              <a:rPr lang="en-US" sz="3600" dirty="0">
                <a:effectLst/>
                <a:latin typeface="Calibri" panose="020F0502020204030204" pitchFamily="34" charset="0"/>
              </a:rPr>
              <a:t> lift up His countenance on you, And give you peace</a:t>
            </a:r>
            <a:r>
              <a:rPr lang="en-US" sz="3600" dirty="0">
                <a:latin typeface="Calibri" panose="020F0502020204030204" pitchFamily="34" charset="0"/>
              </a:rPr>
              <a:t>. </a:t>
            </a:r>
          </a:p>
          <a:p>
            <a:pPr algn="r"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latin typeface="Calibri" panose="020F0502020204030204" pitchFamily="34" charset="0"/>
              </a:rPr>
              <a:t>Numbers 6:24–26 (NASB95)</a:t>
            </a:r>
            <a:endParaRPr lang="en-US" sz="2800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0A0FF-365B-4E3B-8121-89E750C511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254" y="533400"/>
            <a:ext cx="591549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7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B84AC4D-59C2-4053-81EC-A24011A9A6B4}"/>
              </a:ext>
            </a:extLst>
          </p:cNvPr>
          <p:cNvGraphicFramePr>
            <a:graphicFrameLocks noGrp="1"/>
          </p:cNvGraphicFramePr>
          <p:nvPr/>
        </p:nvGraphicFramePr>
        <p:xfrm>
          <a:off x="1790700" y="228600"/>
          <a:ext cx="8610600" cy="65461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5300">
                  <a:extLst>
                    <a:ext uri="{9D8B030D-6E8A-4147-A177-3AD203B41FA5}">
                      <a16:colId xmlns:a16="http://schemas.microsoft.com/office/drawing/2014/main" val="319069713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352119831"/>
                    </a:ext>
                  </a:extLst>
                </a:gridCol>
              </a:tblGrid>
              <a:tr h="8382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Beginning Themes</a:t>
                      </a:r>
                      <a:endParaRPr lang="en-US" sz="3600" noProof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5080952"/>
                  </a:ext>
                </a:extLst>
              </a:tr>
              <a:tr h="4916078">
                <a:tc>
                  <a:txBody>
                    <a:bodyPr/>
                    <a:lstStyle/>
                    <a:p>
                      <a:pPr marL="9144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Universe</a:t>
                      </a:r>
                    </a:p>
                    <a:p>
                      <a:pPr marL="9144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Life</a:t>
                      </a:r>
                    </a:p>
                    <a:p>
                      <a:pPr marL="9144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Man</a:t>
                      </a:r>
                    </a:p>
                    <a:p>
                      <a:pPr marL="9144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Marriage</a:t>
                      </a:r>
                    </a:p>
                    <a:p>
                      <a:pPr marL="9144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Evil</a:t>
                      </a:r>
                    </a:p>
                    <a:p>
                      <a:pPr marL="9144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Clothing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88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Religion</a:t>
                      </a:r>
                    </a:p>
                    <a:p>
                      <a:pPr marL="18288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Salvation</a:t>
                      </a:r>
                    </a:p>
                    <a:p>
                      <a:pPr marL="18288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Language</a:t>
                      </a:r>
                    </a:p>
                    <a:p>
                      <a:pPr marL="18288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Government</a:t>
                      </a:r>
                    </a:p>
                    <a:p>
                      <a:pPr marL="18288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Nations</a:t>
                      </a:r>
                    </a:p>
                    <a:p>
                      <a:pPr marL="18288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Israel</a:t>
                      </a:r>
                      <a:endParaRPr kumimoji="0" lang="en-US" sz="32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4485221"/>
                  </a:ext>
                </a:extLst>
              </a:tr>
              <a:tr h="79185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Morris, </a:t>
                      </a:r>
                      <a:r>
                        <a:rPr lang="en-US" sz="2000" i="1" dirty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Genesis Record</a:t>
                      </a: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, 18-20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2565561"/>
                  </a:ext>
                </a:extLst>
              </a:tr>
            </a:tbl>
          </a:graphicData>
        </a:graphic>
      </p:graphicFrame>
      <p:pic>
        <p:nvPicPr>
          <p:cNvPr id="12" name="Picture 4" descr="5 Bible Lessons to Learn From the Book of Genesis | Jack Wellman">
            <a:extLst>
              <a:ext uri="{FF2B5EF4-FFF2-40B4-BE49-F238E27FC236}">
                <a16:creationId xmlns:a16="http://schemas.microsoft.com/office/drawing/2014/main" id="{BB928A33-AF8F-4BCD-AF26-AFBCC9F57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6271" y="2743200"/>
            <a:ext cx="205946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29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9A3D71C-AB1B-47C7-9777-3D1F362BD523}"/>
              </a:ext>
            </a:extLst>
          </p:cNvPr>
          <p:cNvGraphicFramePr>
            <a:graphicFrameLocks noGrp="1"/>
          </p:cNvGraphicFramePr>
          <p:nvPr/>
        </p:nvGraphicFramePr>
        <p:xfrm>
          <a:off x="1600200" y="799087"/>
          <a:ext cx="8991600" cy="52598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450372001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3560513311"/>
                    </a:ext>
                  </a:extLst>
                </a:gridCol>
              </a:tblGrid>
              <a:tr h="768745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alt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Distinctions Between 144,000 &amp; Multitude</a:t>
                      </a:r>
                      <a:endParaRPr 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481748"/>
                  </a:ext>
                </a:extLst>
              </a:tr>
              <a:tr h="687827">
                <a:tc>
                  <a:txBody>
                    <a:bodyPr/>
                    <a:lstStyle/>
                    <a:p>
                      <a:pPr marL="461963" indent="-461963" algn="ctr" eaLnBrk="1" hangingPunct="1">
                        <a:defRPr/>
                      </a:pPr>
                      <a:r>
                        <a:rPr lang="en-US" altLang="en-US" sz="2800" b="1" u="none" kern="1200" noProof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144,000</a:t>
                      </a:r>
                      <a:endParaRPr lang="en-US" sz="2800" b="1" u="none" kern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61963" indent="-461963" algn="ctr" eaLnBrk="1" hangingPunct="1">
                        <a:defRPr/>
                      </a:pPr>
                      <a:r>
                        <a:rPr lang="en-US" altLang="en-US" sz="2800" b="1" u="non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MULTITUDE</a:t>
                      </a:r>
                      <a:endParaRPr lang="en-US" sz="2800" b="1" u="non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8412215"/>
                  </a:ext>
                </a:extLst>
              </a:tr>
              <a:tr h="687827">
                <a:tc>
                  <a:txBody>
                    <a:bodyPr/>
                    <a:lstStyle/>
                    <a:p>
                      <a:pPr marL="461963" indent="-461963" algn="l" eaLnBrk="1" hangingPunct="1">
                        <a:defRPr/>
                      </a:pPr>
                      <a:r>
                        <a:rPr lang="en-US" sz="2800" b="1" u="non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Revelation 7:1-8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61963" indent="-461963" algn="l" eaLnBrk="1" hangingPunct="1">
                        <a:defRPr/>
                      </a:pPr>
                      <a:r>
                        <a:rPr lang="en-US" sz="2800" b="1" u="non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Revelation 7:9-17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9530397"/>
                  </a:ext>
                </a:extLst>
              </a:tr>
              <a:tr h="647360">
                <a:tc>
                  <a:txBody>
                    <a:bodyPr/>
                    <a:lstStyle/>
                    <a:p>
                      <a:pPr marL="461963" indent="-461963" eaLnBrk="1" hangingPunct="1">
                        <a:defRPr/>
                      </a:pPr>
                      <a:r>
                        <a:rPr lang="en-US" sz="2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61963" indent="-461963" eaLnBrk="1" hangingPunct="1">
                        <a:defRPr/>
                      </a:pPr>
                      <a:r>
                        <a:rPr lang="en-US" sz="2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Innumerable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0757281"/>
                  </a:ext>
                </a:extLst>
              </a:tr>
              <a:tr h="647360">
                <a:tc>
                  <a:txBody>
                    <a:bodyPr/>
                    <a:lstStyle/>
                    <a:p>
                      <a:pPr marL="461963" indent="-461963" eaLnBrk="1" hangingPunct="1">
                        <a:defRPr/>
                      </a:pPr>
                      <a:r>
                        <a:rPr lang="en-US" sz="2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Jews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61963" indent="-461963" eaLnBrk="1" hangingPunct="1">
                        <a:defRPr/>
                      </a:pPr>
                      <a:r>
                        <a:rPr lang="en-US" sz="2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 nations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1922657"/>
                  </a:ext>
                </a:extLst>
              </a:tr>
              <a:tr h="647360">
                <a:tc>
                  <a:txBody>
                    <a:bodyPr/>
                    <a:lstStyle/>
                    <a:p>
                      <a:pPr marL="461963" indent="-461963" eaLnBrk="1" hangingPunct="1">
                        <a:defRPr/>
                      </a:pPr>
                      <a:r>
                        <a:rPr lang="en-US" sz="2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Sealed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61963" indent="-461963" eaLnBrk="1" hangingPunct="1">
                        <a:defRPr/>
                      </a:pPr>
                      <a:r>
                        <a:rPr lang="en-US" sz="2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Slain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1306076"/>
                  </a:ext>
                </a:extLst>
              </a:tr>
              <a:tr h="647360">
                <a:tc>
                  <a:txBody>
                    <a:bodyPr/>
                    <a:lstStyle/>
                    <a:p>
                      <a:r>
                        <a:rPr lang="en-US" sz="2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Sealed </a:t>
                      </a:r>
                      <a:r>
                        <a:rPr lang="en-US" sz="2600" b="1" u="sng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before</a:t>
                      </a:r>
                      <a:r>
                        <a:rPr lang="en-US" sz="2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Tribulation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Converted </a:t>
                      </a:r>
                      <a:r>
                        <a:rPr lang="en-US" sz="2600" b="1" u="sng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out of</a:t>
                      </a:r>
                      <a:r>
                        <a:rPr lang="en-US" sz="2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Tribulation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274081"/>
                  </a:ext>
                </a:extLst>
              </a:tr>
              <a:tr h="52598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Hitchcock and Ice, </a:t>
                      </a:r>
                      <a:r>
                        <a:rPr lang="en-US" altLang="en-US" sz="2000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Truth Behind Left Behind</a:t>
                      </a:r>
                      <a:r>
                        <a:rPr lang="en-US" alt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77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296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7902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179" y="228600"/>
            <a:ext cx="9769643" cy="6400800"/>
          </a:xfrm>
          <a:prstGeom prst="rect">
            <a:avLst/>
          </a:prstGeom>
          <a:ln>
            <a:solidFill>
              <a:srgbClr val="FFFFCC"/>
            </a:solidFill>
          </a:ln>
        </p:spPr>
      </p:pic>
    </p:spTree>
    <p:extLst>
      <p:ext uri="{BB962C8B-B14F-4D97-AF65-F5344CB8AC3E}">
        <p14:creationId xmlns:p14="http://schemas.microsoft.com/office/powerpoint/2010/main" val="539422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46EDE7-A4F7-4CDD-88C8-0C89CCD12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24" y="1662537"/>
            <a:ext cx="4932271" cy="4823631"/>
          </a:xfrm>
          <a:prstGeom prst="rect">
            <a:avLst/>
          </a:prstGeom>
        </p:spPr>
      </p:pic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7315200" cy="914400"/>
          </a:xfrm>
        </p:spPr>
        <p:txBody>
          <a:bodyPr/>
          <a:lstStyle/>
          <a:p>
            <a:pPr algn="ctr"/>
            <a:r>
              <a:rPr lang="en-US" altLang="en-US" sz="6000" dirty="0">
                <a:solidFill>
                  <a:srgbClr val="66FFFF"/>
                </a:solidFill>
              </a:rPr>
              <a:t>Jerusalem Descending</a:t>
            </a:r>
          </a:p>
        </p:txBody>
      </p:sp>
      <p:sp>
        <p:nvSpPr>
          <p:cNvPr id="149673" name="AutoShape 169"/>
          <p:cNvSpPr>
            <a:spLocks noChangeArrowheads="1"/>
          </p:cNvSpPr>
          <p:nvPr/>
        </p:nvSpPr>
        <p:spPr bwMode="auto">
          <a:xfrm rot="-2752181">
            <a:off x="6152670" y="2415284"/>
            <a:ext cx="747712" cy="788988"/>
          </a:xfrm>
          <a:prstGeom prst="cube">
            <a:avLst>
              <a:gd name="adj" fmla="val 30361"/>
            </a:avLst>
          </a:prstGeom>
          <a:solidFill>
            <a:srgbClr val="FFFF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800">
                <a:solidFill>
                  <a:schemeClr val="tx1"/>
                </a:solidFill>
                <a:latin typeface="Lucida Blackletter" pitchFamily="2" charset="0"/>
              </a:defRPr>
            </a:lvl1pPr>
            <a:lvl2pPr marL="742950" indent="-285750">
              <a:defRPr sz="8800">
                <a:solidFill>
                  <a:schemeClr val="tx1"/>
                </a:solidFill>
                <a:latin typeface="Lucida Blackletter" pitchFamily="2" charset="0"/>
              </a:defRPr>
            </a:lvl2pPr>
            <a:lvl3pPr marL="1143000" indent="-228600">
              <a:defRPr sz="8800">
                <a:solidFill>
                  <a:schemeClr val="tx1"/>
                </a:solidFill>
                <a:latin typeface="Lucida Blackletter" pitchFamily="2" charset="0"/>
              </a:defRPr>
            </a:lvl3pPr>
            <a:lvl4pPr marL="1600200" indent="-228600">
              <a:defRPr sz="8800">
                <a:solidFill>
                  <a:schemeClr val="tx1"/>
                </a:solidFill>
                <a:latin typeface="Lucida Blackletter" pitchFamily="2" charset="0"/>
              </a:defRPr>
            </a:lvl4pPr>
            <a:lvl5pPr marL="2057400" indent="-228600">
              <a:defRPr sz="8800">
                <a:solidFill>
                  <a:schemeClr val="tx1"/>
                </a:solidFill>
                <a:latin typeface="Lucida Blacklett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Lucida Blacklett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Lucida Blacklett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Lucida Blacklett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Lucida Blackletter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149674" name="AutoShape 170"/>
          <p:cNvSpPr>
            <a:spLocks noChangeArrowheads="1"/>
          </p:cNvSpPr>
          <p:nvPr/>
        </p:nvSpPr>
        <p:spPr bwMode="auto">
          <a:xfrm rot="-4398626">
            <a:off x="6324234" y="2200132"/>
            <a:ext cx="898525" cy="1020763"/>
          </a:xfrm>
          <a:prstGeom prst="star4">
            <a:avLst>
              <a:gd name="adj" fmla="val 7949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800">
                <a:solidFill>
                  <a:schemeClr val="tx1"/>
                </a:solidFill>
                <a:latin typeface="Lucida Blackletter" pitchFamily="2" charset="0"/>
              </a:defRPr>
            </a:lvl1pPr>
            <a:lvl2pPr marL="742950" indent="-285750">
              <a:defRPr sz="8800">
                <a:solidFill>
                  <a:schemeClr val="tx1"/>
                </a:solidFill>
                <a:latin typeface="Lucida Blackletter" pitchFamily="2" charset="0"/>
              </a:defRPr>
            </a:lvl2pPr>
            <a:lvl3pPr marL="1143000" indent="-228600">
              <a:defRPr sz="8800">
                <a:solidFill>
                  <a:schemeClr val="tx1"/>
                </a:solidFill>
                <a:latin typeface="Lucida Blackletter" pitchFamily="2" charset="0"/>
              </a:defRPr>
            </a:lvl3pPr>
            <a:lvl4pPr marL="1600200" indent="-228600">
              <a:defRPr sz="8800">
                <a:solidFill>
                  <a:schemeClr val="tx1"/>
                </a:solidFill>
                <a:latin typeface="Lucida Blackletter" pitchFamily="2" charset="0"/>
              </a:defRPr>
            </a:lvl4pPr>
            <a:lvl5pPr marL="2057400" indent="-228600">
              <a:defRPr sz="8800">
                <a:solidFill>
                  <a:schemeClr val="tx1"/>
                </a:solidFill>
                <a:latin typeface="Lucida Blacklett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Lucida Blacklett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Lucida Blacklett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Lucida Blacklett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Lucida Blackletter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149675" name="AutoShape 171"/>
          <p:cNvSpPr>
            <a:spLocks noChangeArrowheads="1"/>
          </p:cNvSpPr>
          <p:nvPr/>
        </p:nvSpPr>
        <p:spPr bwMode="auto">
          <a:xfrm rot="-4398626">
            <a:off x="6324233" y="2200131"/>
            <a:ext cx="898525" cy="1020762"/>
          </a:xfrm>
          <a:prstGeom prst="star4">
            <a:avLst>
              <a:gd name="adj" fmla="val 7949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800">
                <a:solidFill>
                  <a:schemeClr val="tx1"/>
                </a:solidFill>
                <a:latin typeface="Lucida Blackletter" pitchFamily="2" charset="0"/>
              </a:defRPr>
            </a:lvl1pPr>
            <a:lvl2pPr marL="742950" indent="-285750">
              <a:defRPr sz="8800">
                <a:solidFill>
                  <a:schemeClr val="tx1"/>
                </a:solidFill>
                <a:latin typeface="Lucida Blackletter" pitchFamily="2" charset="0"/>
              </a:defRPr>
            </a:lvl2pPr>
            <a:lvl3pPr marL="1143000" indent="-228600">
              <a:defRPr sz="8800">
                <a:solidFill>
                  <a:schemeClr val="tx1"/>
                </a:solidFill>
                <a:latin typeface="Lucida Blackletter" pitchFamily="2" charset="0"/>
              </a:defRPr>
            </a:lvl3pPr>
            <a:lvl4pPr marL="1600200" indent="-228600">
              <a:defRPr sz="8800">
                <a:solidFill>
                  <a:schemeClr val="tx1"/>
                </a:solidFill>
                <a:latin typeface="Lucida Blackletter" pitchFamily="2" charset="0"/>
              </a:defRPr>
            </a:lvl4pPr>
            <a:lvl5pPr marL="2057400" indent="-228600">
              <a:defRPr sz="8800">
                <a:solidFill>
                  <a:schemeClr val="tx1"/>
                </a:solidFill>
                <a:latin typeface="Lucida Blacklett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Lucida Blacklett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Lucida Blacklett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Lucida Blacklett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Lucida Blackletter" pitchFamily="2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289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9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9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9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9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4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9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9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4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673" grpId="0" animBg="1"/>
      <p:bldP spid="149674" grpId="0" animBg="1"/>
      <p:bldP spid="1496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D:\Revelation Illustrated\Photoshop TIFF images\Img0040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8839200" cy="640080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45628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29:31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‒30:24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Jacob’s Dozen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9943" y="2057400"/>
            <a:ext cx="7788900" cy="2743200"/>
          </a:xfrm>
        </p:spPr>
        <p:txBody>
          <a:bodyPr/>
          <a:lstStyle/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4 sons (29:31-35)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Bilhah’s 2 sons (30:1-8)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Zilpah’s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sons (30:9-13)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Leah’s 2 sons &amp; daughter (30:14-21)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Rachel’s first son (30:22-24)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839479-96CF-1F7A-43B5-D05CAFC82B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9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2094"/>
</p:tagLst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32992</TotalTime>
  <Words>1505</Words>
  <Application>Microsoft Office PowerPoint</Application>
  <PresentationFormat>Widescreen</PresentationFormat>
  <Paragraphs>212</Paragraphs>
  <Slides>39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Calibri</vt:lpstr>
      <vt:lpstr>Lucida Blackletter</vt:lpstr>
      <vt:lpstr>Times New Roman</vt:lpstr>
      <vt:lpstr>Wingdings</vt:lpstr>
      <vt:lpstr>Azure</vt:lpstr>
      <vt:lpstr>PowerPoint Presentation</vt:lpstr>
      <vt:lpstr>GENESIS STRUCTURE</vt:lpstr>
      <vt:lpstr>PowerPoint Presentation</vt:lpstr>
      <vt:lpstr>PowerPoint Presentation</vt:lpstr>
      <vt:lpstr>PowerPoint Presentation</vt:lpstr>
      <vt:lpstr>PowerPoint Presentation</vt:lpstr>
      <vt:lpstr>Jerusalem Descending</vt:lpstr>
      <vt:lpstr>PowerPoint Presentation</vt:lpstr>
      <vt:lpstr>Genesis 29:31‒30:24 Jacob’s Dozen</vt:lpstr>
      <vt:lpstr>Genesis 29:31‒30:24 Jacob’s Dozen</vt:lpstr>
      <vt:lpstr>Genesis 29:32-35a Leah’s Four Sons</vt:lpstr>
      <vt:lpstr>Genesis 29:31‒30:24 Jacob’s Dozen</vt:lpstr>
      <vt:lpstr>II. Genesis 30:1-8 Bilhah’s 2 Sons</vt:lpstr>
      <vt:lpstr>Genesis 29:31‒30:24 Jacob’s Dozen</vt:lpstr>
      <vt:lpstr>III. Genesis 30:9-13 Zilpah’s 2 Sons</vt:lpstr>
      <vt:lpstr>Genesis 29:31‒30:24 Jacob’s Dozen</vt:lpstr>
      <vt:lpstr>IV. Genesis 30:14-21 Leah’s  Additional 2 Sons &amp; Daughter</vt:lpstr>
      <vt:lpstr>IV. Genesis 30:14-21 Leah’s  Additional 2 Sons &amp; Daughter</vt:lpstr>
      <vt:lpstr>PowerPoint Presentation</vt:lpstr>
      <vt:lpstr>IV. Genesis 30:14-21 Leah’s  Additional 2 Sons &amp; Daughter</vt:lpstr>
      <vt:lpstr>IV. Genesis 30:14-21 Leah’s  Additional 2 Sons &amp; Daughter</vt:lpstr>
      <vt:lpstr>IV. Genesis 30:14-21 Leah’s  Additional 2 Sons &amp; Daughter</vt:lpstr>
      <vt:lpstr>IV. Genesis 30:14-21 Leah’s  Additional 2 Sons &amp; Daughter</vt:lpstr>
      <vt:lpstr>IV. Genesis 30:14-21 Leah’s  Additional 2 Sons &amp; Daughter</vt:lpstr>
      <vt:lpstr>IV. Genesis 30:14-21 Leah’s  Additional 2 Sons &amp; Daughter</vt:lpstr>
      <vt:lpstr>PowerPoint Presentation</vt:lpstr>
      <vt:lpstr>Genesis 29:31‒30:24 Jacob’s Dozen</vt:lpstr>
      <vt:lpstr>V. Genesis 30:22-24 Rachel’s First Son</vt:lpstr>
      <vt:lpstr>V. Genesis 30:22-24 Rachel’s First Son</vt:lpstr>
      <vt:lpstr>PowerPoint Presentation</vt:lpstr>
      <vt:lpstr>PowerPoint Presentation</vt:lpstr>
      <vt:lpstr>V. Genesis 30:22-24 Rachel’s First Son</vt:lpstr>
      <vt:lpstr>V. Genesis 30:22-24 Rachel’s First Son</vt:lpstr>
      <vt:lpstr>GENESIS STRUCTURE</vt:lpstr>
      <vt:lpstr>PowerPoint Presentation</vt:lpstr>
      <vt:lpstr>PowerPoint Presentation</vt:lpstr>
      <vt:lpstr>Conclusion</vt:lpstr>
      <vt:lpstr>Genesis 29:31‒30:24 Jacob’s Dozen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Genesis 118 -  30v14-24 - 16x9</dc:title>
  <dc:subject>Genesis 29</dc:subject>
  <dc:creator>A. Woods</dc:creator>
  <dc:description>Modified by Jim McGowan</dc:description>
  <cp:lastModifiedBy>Jim McGowan</cp:lastModifiedBy>
  <cp:revision>3350</cp:revision>
  <cp:lastPrinted>2023-05-06T21:52:54Z</cp:lastPrinted>
  <dcterms:created xsi:type="dcterms:W3CDTF">2009-03-17T12:21:13Z</dcterms:created>
  <dcterms:modified xsi:type="dcterms:W3CDTF">2023-05-06T21:53:16Z</dcterms:modified>
</cp:coreProperties>
</file>