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6"/>
  </p:notesMasterIdLst>
  <p:handoutMasterIdLst>
    <p:handoutMasterId r:id="rId107"/>
  </p:handoutMasterIdLst>
  <p:sldIdLst>
    <p:sldId id="256" r:id="rId2"/>
    <p:sldId id="9365" r:id="rId3"/>
    <p:sldId id="9623" r:id="rId4"/>
    <p:sldId id="9381" r:id="rId5"/>
    <p:sldId id="9624" r:id="rId6"/>
    <p:sldId id="9632" r:id="rId7"/>
    <p:sldId id="9633" r:id="rId8"/>
    <p:sldId id="9637" r:id="rId9"/>
    <p:sldId id="9640" r:id="rId10"/>
    <p:sldId id="9936" r:id="rId11"/>
    <p:sldId id="9937" r:id="rId12"/>
    <p:sldId id="9572" r:id="rId13"/>
    <p:sldId id="9938" r:id="rId14"/>
    <p:sldId id="1254" r:id="rId15"/>
    <p:sldId id="9924" r:id="rId16"/>
    <p:sldId id="9925" r:id="rId17"/>
    <p:sldId id="9939" r:id="rId18"/>
    <p:sldId id="9926" r:id="rId19"/>
    <p:sldId id="484" r:id="rId20"/>
    <p:sldId id="9913" r:id="rId21"/>
    <p:sldId id="9940" r:id="rId22"/>
    <p:sldId id="9532" r:id="rId23"/>
    <p:sldId id="261" r:id="rId24"/>
    <p:sldId id="9914" r:id="rId25"/>
    <p:sldId id="9638" r:id="rId26"/>
    <p:sldId id="9915" r:id="rId27"/>
    <p:sldId id="5259" r:id="rId28"/>
    <p:sldId id="4200" r:id="rId29"/>
    <p:sldId id="6417" r:id="rId30"/>
    <p:sldId id="6440" r:id="rId31"/>
    <p:sldId id="9639" r:id="rId32"/>
    <p:sldId id="9646" r:id="rId33"/>
    <p:sldId id="9929" r:id="rId34"/>
    <p:sldId id="9941" r:id="rId35"/>
    <p:sldId id="1503" r:id="rId36"/>
    <p:sldId id="5252" r:id="rId37"/>
    <p:sldId id="9942" r:id="rId38"/>
    <p:sldId id="8522" r:id="rId39"/>
    <p:sldId id="5231" r:id="rId40"/>
    <p:sldId id="5224" r:id="rId41"/>
    <p:sldId id="5244" r:id="rId42"/>
    <p:sldId id="9917" r:id="rId43"/>
    <p:sldId id="9943" r:id="rId44"/>
    <p:sldId id="9634" r:id="rId45"/>
    <p:sldId id="9649" r:id="rId46"/>
    <p:sldId id="9650" r:id="rId47"/>
    <p:sldId id="1116" r:id="rId48"/>
    <p:sldId id="9569" r:id="rId49"/>
    <p:sldId id="2751" r:id="rId50"/>
    <p:sldId id="2729" r:id="rId51"/>
    <p:sldId id="2730" r:id="rId52"/>
    <p:sldId id="9918" r:id="rId53"/>
    <p:sldId id="9919" r:id="rId54"/>
    <p:sldId id="342" r:id="rId55"/>
    <p:sldId id="9651" r:id="rId56"/>
    <p:sldId id="9653" r:id="rId57"/>
    <p:sldId id="9948" r:id="rId58"/>
    <p:sldId id="8243" r:id="rId59"/>
    <p:sldId id="9949" r:id="rId60"/>
    <p:sldId id="4739" r:id="rId61"/>
    <p:sldId id="9955" r:id="rId62"/>
    <p:sldId id="4740" r:id="rId63"/>
    <p:sldId id="3100" r:id="rId64"/>
    <p:sldId id="4741" r:id="rId65"/>
    <p:sldId id="4745" r:id="rId66"/>
    <p:sldId id="4748" r:id="rId67"/>
    <p:sldId id="4749" r:id="rId68"/>
    <p:sldId id="4750" r:id="rId69"/>
    <p:sldId id="4751" r:id="rId70"/>
    <p:sldId id="9950" r:id="rId71"/>
    <p:sldId id="9096" r:id="rId72"/>
    <p:sldId id="9951" r:id="rId73"/>
    <p:sldId id="8681" r:id="rId74"/>
    <p:sldId id="2581" r:id="rId75"/>
    <p:sldId id="2671" r:id="rId76"/>
    <p:sldId id="5034" r:id="rId77"/>
    <p:sldId id="5038" r:id="rId78"/>
    <p:sldId id="2675" r:id="rId79"/>
    <p:sldId id="5039" r:id="rId80"/>
    <p:sldId id="9652" r:id="rId81"/>
    <p:sldId id="9657" r:id="rId82"/>
    <p:sldId id="9658" r:id="rId83"/>
    <p:sldId id="9922" r:id="rId84"/>
    <p:sldId id="9659" r:id="rId85"/>
    <p:sldId id="9590" r:id="rId86"/>
    <p:sldId id="7502" r:id="rId87"/>
    <p:sldId id="9602" r:id="rId88"/>
    <p:sldId id="9591" r:id="rId89"/>
    <p:sldId id="7379" r:id="rId90"/>
    <p:sldId id="9603" r:id="rId91"/>
    <p:sldId id="9952" r:id="rId92"/>
    <p:sldId id="9920" r:id="rId93"/>
    <p:sldId id="9953" r:id="rId94"/>
    <p:sldId id="265" r:id="rId95"/>
    <p:sldId id="263" r:id="rId96"/>
    <p:sldId id="7916" r:id="rId97"/>
    <p:sldId id="7908" r:id="rId98"/>
    <p:sldId id="9954" r:id="rId99"/>
    <p:sldId id="9935" r:id="rId100"/>
    <p:sldId id="2645" r:id="rId101"/>
    <p:sldId id="2646" r:id="rId102"/>
    <p:sldId id="2660" r:id="rId103"/>
    <p:sldId id="8695" r:id="rId104"/>
    <p:sldId id="9665" r:id="rId105"/>
  </p:sldIdLst>
  <p:sldSz cx="12192000" cy="6858000"/>
  <p:notesSz cx="7315200" cy="9601200"/>
  <p:custDataLst>
    <p:tags r:id="rId108"/>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8793DD-2C06-472B-BFCF-CA486453BC60}" v="5" dt="2023-04-27T00:53:41.969"/>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5128" autoAdjust="0"/>
  </p:normalViewPr>
  <p:slideViewPr>
    <p:cSldViewPr>
      <p:cViewPr varScale="1">
        <p:scale>
          <a:sx n="60" d="100"/>
          <a:sy n="60" d="100"/>
        </p:scale>
        <p:origin x="84"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6" d="100"/>
          <a:sy n="76" d="100"/>
        </p:scale>
        <p:origin x="347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63EFFE6B-E629-41AF-A673-17261878112B}"/>
    <pc:docChg chg="undo custSel modSld">
      <pc:chgData name="Jim McGowan" userId="e2c7446dd3aca506" providerId="LiveId" clId="{63EFFE6B-E629-41AF-A673-17261878112B}" dt="2023-04-20T00:43:38.673" v="9"/>
      <pc:docMkLst>
        <pc:docMk/>
      </pc:docMkLst>
      <pc:sldChg chg="modSp mod">
        <pc:chgData name="Jim McGowan" userId="e2c7446dd3aca506" providerId="LiveId" clId="{63EFFE6B-E629-41AF-A673-17261878112B}" dt="2023-04-20T00:42:03.999" v="3" actId="113"/>
        <pc:sldMkLst>
          <pc:docMk/>
          <pc:sldMk cId="2813116457" sldId="5224"/>
        </pc:sldMkLst>
        <pc:graphicFrameChg chg="modGraphic">
          <ac:chgData name="Jim McGowan" userId="e2c7446dd3aca506" providerId="LiveId" clId="{63EFFE6B-E629-41AF-A673-17261878112B}" dt="2023-04-20T00:42:03.999" v="3" actId="113"/>
          <ac:graphicFrameMkLst>
            <pc:docMk/>
            <pc:sldMk cId="2813116457" sldId="5224"/>
            <ac:graphicFrameMk id="4" creationId="{E49A613A-85F1-4E0D-982D-96A3538A6C49}"/>
          </ac:graphicFrameMkLst>
        </pc:graphicFrameChg>
      </pc:sldChg>
      <pc:sldChg chg="modSp mod">
        <pc:chgData name="Jim McGowan" userId="e2c7446dd3aca506" providerId="LiveId" clId="{63EFFE6B-E629-41AF-A673-17261878112B}" dt="2023-04-20T00:41:21.220" v="2" actId="2710"/>
        <pc:sldMkLst>
          <pc:docMk/>
          <pc:sldMk cId="1541876352" sldId="5231"/>
        </pc:sldMkLst>
        <pc:spChg chg="mod">
          <ac:chgData name="Jim McGowan" userId="e2c7446dd3aca506" providerId="LiveId" clId="{63EFFE6B-E629-41AF-A673-17261878112B}" dt="2023-04-20T00:41:21.220" v="2" actId="2710"/>
          <ac:spMkLst>
            <pc:docMk/>
            <pc:sldMk cId="1541876352" sldId="5231"/>
            <ac:spMk id="3" creationId="{00000000-0000-0000-0000-000000000000}"/>
          </ac:spMkLst>
        </pc:spChg>
      </pc:sldChg>
      <pc:sldChg chg="modSp mod">
        <pc:chgData name="Jim McGowan" userId="e2c7446dd3aca506" providerId="LiveId" clId="{63EFFE6B-E629-41AF-A673-17261878112B}" dt="2023-04-20T00:43:38.673" v="9"/>
        <pc:sldMkLst>
          <pc:docMk/>
          <pc:sldMk cId="1457467014" sldId="5244"/>
        </pc:sldMkLst>
        <pc:graphicFrameChg chg="mod modGraphic">
          <ac:chgData name="Jim McGowan" userId="e2c7446dd3aca506" providerId="LiveId" clId="{63EFFE6B-E629-41AF-A673-17261878112B}" dt="2023-04-20T00:43:38.673" v="9"/>
          <ac:graphicFrameMkLst>
            <pc:docMk/>
            <pc:sldMk cId="1457467014" sldId="5244"/>
            <ac:graphicFrameMk id="4" creationId="{E49A613A-85F1-4E0D-982D-96A3538A6C49}"/>
          </ac:graphicFrameMkLst>
        </pc:graphicFrameChg>
      </pc:sldChg>
      <pc:sldChg chg="modSp mod">
        <pc:chgData name="Jim McGowan" userId="e2c7446dd3aca506" providerId="LiveId" clId="{63EFFE6B-E629-41AF-A673-17261878112B}" dt="2023-04-20T00:40:36.311" v="1" actId="255"/>
        <pc:sldMkLst>
          <pc:docMk/>
          <pc:sldMk cId="4264352394" sldId="5252"/>
        </pc:sldMkLst>
        <pc:spChg chg="mod">
          <ac:chgData name="Jim McGowan" userId="e2c7446dd3aca506" providerId="LiveId" clId="{63EFFE6B-E629-41AF-A673-17261878112B}" dt="2023-04-20T00:40:36.311" v="1" actId="255"/>
          <ac:spMkLst>
            <pc:docMk/>
            <pc:sldMk cId="4264352394" sldId="5252"/>
            <ac:spMk id="134147" creationId="{00000000-0000-0000-0000-000000000000}"/>
          </ac:spMkLst>
        </pc:spChg>
      </pc:sldChg>
    </pc:docChg>
  </pc:docChgLst>
  <pc:docChgLst>
    <pc:chgData name="Jim McGowan" userId="e2c7446dd3aca506" providerId="LiveId" clId="{468793DD-2C06-472B-BFCF-CA486453BC60}"/>
    <pc:docChg chg="custSel addSld modSld sldOrd">
      <pc:chgData name="Jim McGowan" userId="e2c7446dd3aca506" providerId="LiveId" clId="{468793DD-2C06-472B-BFCF-CA486453BC60}" dt="2023-04-27T00:55:45.942" v="91"/>
      <pc:docMkLst>
        <pc:docMk/>
      </pc:docMkLst>
      <pc:sldChg chg="modSp mod">
        <pc:chgData name="Jim McGowan" userId="e2c7446dd3aca506" providerId="LiveId" clId="{468793DD-2C06-472B-BFCF-CA486453BC60}" dt="2023-04-27T00:19:21.376" v="14" actId="108"/>
        <pc:sldMkLst>
          <pc:docMk/>
          <pc:sldMk cId="3718120260" sldId="342"/>
        </pc:sldMkLst>
        <pc:spChg chg="mod">
          <ac:chgData name="Jim McGowan" userId="e2c7446dd3aca506" providerId="LiveId" clId="{468793DD-2C06-472B-BFCF-CA486453BC60}" dt="2023-04-27T00:19:21.376" v="14" actId="108"/>
          <ac:spMkLst>
            <pc:docMk/>
            <pc:sldMk cId="3718120260" sldId="342"/>
            <ac:spMk id="134147" creationId="{00000000-0000-0000-0000-000000000000}"/>
          </ac:spMkLst>
        </pc:spChg>
      </pc:sldChg>
      <pc:sldChg chg="modSp mod">
        <pc:chgData name="Jim McGowan" userId="e2c7446dd3aca506" providerId="LiveId" clId="{468793DD-2C06-472B-BFCF-CA486453BC60}" dt="2023-04-27T00:17:15.604" v="3" actId="108"/>
        <pc:sldMkLst>
          <pc:docMk/>
          <pc:sldMk cId="4025356254" sldId="484"/>
        </pc:sldMkLst>
        <pc:spChg chg="mod">
          <ac:chgData name="Jim McGowan" userId="e2c7446dd3aca506" providerId="LiveId" clId="{468793DD-2C06-472B-BFCF-CA486453BC60}" dt="2023-04-27T00:17:15.604" v="3" actId="108"/>
          <ac:spMkLst>
            <pc:docMk/>
            <pc:sldMk cId="4025356254" sldId="484"/>
            <ac:spMk id="38914" creationId="{00000000-0000-0000-0000-000000000000}"/>
          </ac:spMkLst>
        </pc:spChg>
      </pc:sldChg>
      <pc:sldChg chg="modSp mod">
        <pc:chgData name="Jim McGowan" userId="e2c7446dd3aca506" providerId="LiveId" clId="{468793DD-2C06-472B-BFCF-CA486453BC60}" dt="2023-04-27T00:12:28.409" v="0" actId="207"/>
        <pc:sldMkLst>
          <pc:docMk/>
          <pc:sldMk cId="0" sldId="939"/>
        </pc:sldMkLst>
        <pc:graphicFrameChg chg="modGraphic">
          <ac:chgData name="Jim McGowan" userId="e2c7446dd3aca506" providerId="LiveId" clId="{468793DD-2C06-472B-BFCF-CA486453BC60}" dt="2023-04-27T00:12:28.409" v="0" actId="207"/>
          <ac:graphicFrameMkLst>
            <pc:docMk/>
            <pc:sldMk cId="0" sldId="939"/>
            <ac:graphicFrameMk id="15398" creationId="{CB31F8C7-A637-4EF8-AF89-D8F4F9821DB8}"/>
          </ac:graphicFrameMkLst>
        </pc:graphicFrameChg>
      </pc:sldChg>
      <pc:sldChg chg="modSp mod">
        <pc:chgData name="Jim McGowan" userId="e2c7446dd3aca506" providerId="LiveId" clId="{468793DD-2C06-472B-BFCF-CA486453BC60}" dt="2023-04-27T00:17:59.403" v="6" actId="108"/>
        <pc:sldMkLst>
          <pc:docMk/>
          <pc:sldMk cId="1919301790" sldId="1503"/>
        </pc:sldMkLst>
        <pc:spChg chg="mod">
          <ac:chgData name="Jim McGowan" userId="e2c7446dd3aca506" providerId="LiveId" clId="{468793DD-2C06-472B-BFCF-CA486453BC60}" dt="2023-04-27T00:17:59.403" v="6" actId="108"/>
          <ac:spMkLst>
            <pc:docMk/>
            <pc:sldMk cId="1919301790" sldId="1503"/>
            <ac:spMk id="134147" creationId="{00000000-0000-0000-0000-000000000000}"/>
          </ac:spMkLst>
        </pc:spChg>
      </pc:sldChg>
      <pc:sldChg chg="modSp mod">
        <pc:chgData name="Jim McGowan" userId="e2c7446dd3aca506" providerId="LiveId" clId="{468793DD-2C06-472B-BFCF-CA486453BC60}" dt="2023-04-27T00:20:13.360" v="18" actId="108"/>
        <pc:sldMkLst>
          <pc:docMk/>
          <pc:sldMk cId="3662179625" sldId="2581"/>
        </pc:sldMkLst>
        <pc:spChg chg="mod">
          <ac:chgData name="Jim McGowan" userId="e2c7446dd3aca506" providerId="LiveId" clId="{468793DD-2C06-472B-BFCF-CA486453BC60}" dt="2023-04-27T00:20:13.360" v="18" actId="108"/>
          <ac:spMkLst>
            <pc:docMk/>
            <pc:sldMk cId="3662179625" sldId="2581"/>
            <ac:spMk id="5" creationId="{00000000-0000-0000-0000-000000000000}"/>
          </ac:spMkLst>
        </pc:spChg>
      </pc:sldChg>
      <pc:sldChg chg="modSp mod">
        <pc:chgData name="Jim McGowan" userId="e2c7446dd3aca506" providerId="LiveId" clId="{468793DD-2C06-472B-BFCF-CA486453BC60}" dt="2023-04-27T00:22:07.557" v="27" actId="108"/>
        <pc:sldMkLst>
          <pc:docMk/>
          <pc:sldMk cId="932173436" sldId="2646"/>
        </pc:sldMkLst>
        <pc:spChg chg="mod">
          <ac:chgData name="Jim McGowan" userId="e2c7446dd3aca506" providerId="LiveId" clId="{468793DD-2C06-472B-BFCF-CA486453BC60}" dt="2023-04-27T00:22:07.557" v="27" actId="108"/>
          <ac:spMkLst>
            <pc:docMk/>
            <pc:sldMk cId="932173436" sldId="2646"/>
            <ac:spMk id="134147" creationId="{00000000-0000-0000-0000-000000000000}"/>
          </ac:spMkLst>
        </pc:spChg>
      </pc:sldChg>
      <pc:sldChg chg="modSp mod">
        <pc:chgData name="Jim McGowan" userId="e2c7446dd3aca506" providerId="LiveId" clId="{468793DD-2C06-472B-BFCF-CA486453BC60}" dt="2023-04-27T00:22:15.572" v="28" actId="108"/>
        <pc:sldMkLst>
          <pc:docMk/>
          <pc:sldMk cId="4001786872" sldId="2660"/>
        </pc:sldMkLst>
        <pc:spChg chg="mod">
          <ac:chgData name="Jim McGowan" userId="e2c7446dd3aca506" providerId="LiveId" clId="{468793DD-2C06-472B-BFCF-CA486453BC60}" dt="2023-04-27T00:22:15.572" v="28" actId="108"/>
          <ac:spMkLst>
            <pc:docMk/>
            <pc:sldMk cId="4001786872" sldId="2660"/>
            <ac:spMk id="134147" creationId="{00000000-0000-0000-0000-000000000000}"/>
          </ac:spMkLst>
        </pc:spChg>
      </pc:sldChg>
      <pc:sldChg chg="modSp mod">
        <pc:chgData name="Jim McGowan" userId="e2c7446dd3aca506" providerId="LiveId" clId="{468793DD-2C06-472B-BFCF-CA486453BC60}" dt="2023-04-27T00:20:21.583" v="19" actId="108"/>
        <pc:sldMkLst>
          <pc:docMk/>
          <pc:sldMk cId="674049801" sldId="2671"/>
        </pc:sldMkLst>
        <pc:spChg chg="mod">
          <ac:chgData name="Jim McGowan" userId="e2c7446dd3aca506" providerId="LiveId" clId="{468793DD-2C06-472B-BFCF-CA486453BC60}" dt="2023-04-27T00:20:21.583" v="19" actId="108"/>
          <ac:spMkLst>
            <pc:docMk/>
            <pc:sldMk cId="674049801" sldId="2671"/>
            <ac:spMk id="5" creationId="{00000000-0000-0000-0000-000000000000}"/>
          </ac:spMkLst>
        </pc:spChg>
      </pc:sldChg>
      <pc:sldChg chg="modSp mod">
        <pc:chgData name="Jim McGowan" userId="e2c7446dd3aca506" providerId="LiveId" clId="{468793DD-2C06-472B-BFCF-CA486453BC60}" dt="2023-04-27T00:20:48.818" v="22" actId="108"/>
        <pc:sldMkLst>
          <pc:docMk/>
          <pc:sldMk cId="2226934109" sldId="2675"/>
        </pc:sldMkLst>
        <pc:spChg chg="mod">
          <ac:chgData name="Jim McGowan" userId="e2c7446dd3aca506" providerId="LiveId" clId="{468793DD-2C06-472B-BFCF-CA486453BC60}" dt="2023-04-27T00:20:48.818" v="22" actId="108"/>
          <ac:spMkLst>
            <pc:docMk/>
            <pc:sldMk cId="2226934109" sldId="2675"/>
            <ac:spMk id="5" creationId="{00000000-0000-0000-0000-000000000000}"/>
          </ac:spMkLst>
        </pc:spChg>
      </pc:sldChg>
      <pc:sldChg chg="modSp mod">
        <pc:chgData name="Jim McGowan" userId="e2c7446dd3aca506" providerId="LiveId" clId="{468793DD-2C06-472B-BFCF-CA486453BC60}" dt="2023-04-27T00:19:45.816" v="16" actId="108"/>
        <pc:sldMkLst>
          <pc:docMk/>
          <pc:sldMk cId="1213092485" sldId="4739"/>
        </pc:sldMkLst>
        <pc:spChg chg="mod">
          <ac:chgData name="Jim McGowan" userId="e2c7446dd3aca506" providerId="LiveId" clId="{468793DD-2C06-472B-BFCF-CA486453BC60}" dt="2023-04-27T00:19:45.816" v="16" actId="108"/>
          <ac:spMkLst>
            <pc:docMk/>
            <pc:sldMk cId="1213092485" sldId="4739"/>
            <ac:spMk id="134147" creationId="{00000000-0000-0000-0000-000000000000}"/>
          </ac:spMkLst>
        </pc:spChg>
      </pc:sldChg>
      <pc:sldChg chg="modSp mod">
        <pc:chgData name="Jim McGowan" userId="e2c7446dd3aca506" providerId="LiveId" clId="{468793DD-2C06-472B-BFCF-CA486453BC60}" dt="2023-04-27T00:19:55.375" v="17" actId="108"/>
        <pc:sldMkLst>
          <pc:docMk/>
          <pc:sldMk cId="3536311630" sldId="4740"/>
        </pc:sldMkLst>
        <pc:spChg chg="mod">
          <ac:chgData name="Jim McGowan" userId="e2c7446dd3aca506" providerId="LiveId" clId="{468793DD-2C06-472B-BFCF-CA486453BC60}" dt="2023-04-27T00:19:55.375" v="17" actId="108"/>
          <ac:spMkLst>
            <pc:docMk/>
            <pc:sldMk cId="3536311630" sldId="4740"/>
            <ac:spMk id="134147" creationId="{00000000-0000-0000-0000-000000000000}"/>
          </ac:spMkLst>
        </pc:spChg>
      </pc:sldChg>
      <pc:sldChg chg="modSp mod">
        <pc:chgData name="Jim McGowan" userId="e2c7446dd3aca506" providerId="LiveId" clId="{468793DD-2C06-472B-BFCF-CA486453BC60}" dt="2023-04-27T00:20:30.292" v="20" actId="108"/>
        <pc:sldMkLst>
          <pc:docMk/>
          <pc:sldMk cId="200243508" sldId="5034"/>
        </pc:sldMkLst>
        <pc:spChg chg="mod">
          <ac:chgData name="Jim McGowan" userId="e2c7446dd3aca506" providerId="LiveId" clId="{468793DD-2C06-472B-BFCF-CA486453BC60}" dt="2023-04-27T00:20:30.292" v="20" actId="108"/>
          <ac:spMkLst>
            <pc:docMk/>
            <pc:sldMk cId="200243508" sldId="5034"/>
            <ac:spMk id="5" creationId="{00000000-0000-0000-0000-000000000000}"/>
          </ac:spMkLst>
        </pc:spChg>
      </pc:sldChg>
      <pc:sldChg chg="modSp mod">
        <pc:chgData name="Jim McGowan" userId="e2c7446dd3aca506" providerId="LiveId" clId="{468793DD-2C06-472B-BFCF-CA486453BC60}" dt="2023-04-27T00:20:39.857" v="21" actId="108"/>
        <pc:sldMkLst>
          <pc:docMk/>
          <pc:sldMk cId="1859418450" sldId="5038"/>
        </pc:sldMkLst>
        <pc:spChg chg="mod">
          <ac:chgData name="Jim McGowan" userId="e2c7446dd3aca506" providerId="LiveId" clId="{468793DD-2C06-472B-BFCF-CA486453BC60}" dt="2023-04-27T00:20:39.857" v="21" actId="108"/>
          <ac:spMkLst>
            <pc:docMk/>
            <pc:sldMk cId="1859418450" sldId="5038"/>
            <ac:spMk id="134147" creationId="{972624A7-20E3-4DA9-A466-8A9F888B1F46}"/>
          </ac:spMkLst>
        </pc:spChg>
      </pc:sldChg>
      <pc:sldChg chg="modSp mod">
        <pc:chgData name="Jim McGowan" userId="e2c7446dd3aca506" providerId="LiveId" clId="{468793DD-2C06-472B-BFCF-CA486453BC60}" dt="2023-04-27T00:20:58.272" v="23" actId="108"/>
        <pc:sldMkLst>
          <pc:docMk/>
          <pc:sldMk cId="11005436" sldId="5039"/>
        </pc:sldMkLst>
        <pc:spChg chg="mod">
          <ac:chgData name="Jim McGowan" userId="e2c7446dd3aca506" providerId="LiveId" clId="{468793DD-2C06-472B-BFCF-CA486453BC60}" dt="2023-04-27T00:20:58.272" v="23" actId="108"/>
          <ac:spMkLst>
            <pc:docMk/>
            <pc:sldMk cId="11005436" sldId="5039"/>
            <ac:spMk id="5" creationId="{00000000-0000-0000-0000-000000000000}"/>
          </ac:spMkLst>
        </pc:spChg>
      </pc:sldChg>
      <pc:sldChg chg="modSp mod">
        <pc:chgData name="Jim McGowan" userId="e2c7446dd3aca506" providerId="LiveId" clId="{468793DD-2C06-472B-BFCF-CA486453BC60}" dt="2023-04-27T00:18:08.949" v="7" actId="108"/>
        <pc:sldMkLst>
          <pc:docMk/>
          <pc:sldMk cId="1370381404" sldId="5252"/>
        </pc:sldMkLst>
        <pc:spChg chg="mod">
          <ac:chgData name="Jim McGowan" userId="e2c7446dd3aca506" providerId="LiveId" clId="{468793DD-2C06-472B-BFCF-CA486453BC60}" dt="2023-04-27T00:18:08.949" v="7" actId="108"/>
          <ac:spMkLst>
            <pc:docMk/>
            <pc:sldMk cId="1370381404" sldId="5252"/>
            <ac:spMk id="134147" creationId="{00000000-0000-0000-0000-000000000000}"/>
          </ac:spMkLst>
        </pc:spChg>
      </pc:sldChg>
      <pc:sldChg chg="modSp mod">
        <pc:chgData name="Jim McGowan" userId="e2c7446dd3aca506" providerId="LiveId" clId="{468793DD-2C06-472B-BFCF-CA486453BC60}" dt="2023-04-27T00:17:36.482" v="5" actId="108"/>
        <pc:sldMkLst>
          <pc:docMk/>
          <pc:sldMk cId="2881510382" sldId="5259"/>
        </pc:sldMkLst>
        <pc:spChg chg="mod">
          <ac:chgData name="Jim McGowan" userId="e2c7446dd3aca506" providerId="LiveId" clId="{468793DD-2C06-472B-BFCF-CA486453BC60}" dt="2023-04-27T00:17:36.482" v="5" actId="108"/>
          <ac:spMkLst>
            <pc:docMk/>
            <pc:sldMk cId="2881510382" sldId="5259"/>
            <ac:spMk id="134147" creationId="{00000000-0000-0000-0000-000000000000}"/>
          </ac:spMkLst>
        </pc:spChg>
      </pc:sldChg>
      <pc:sldChg chg="modSp">
        <pc:chgData name="Jim McGowan" userId="e2c7446dd3aca506" providerId="LiveId" clId="{468793DD-2C06-472B-BFCF-CA486453BC60}" dt="2023-04-27T00:14:39.761" v="1" actId="14100"/>
        <pc:sldMkLst>
          <pc:docMk/>
          <pc:sldMk cId="707153808" sldId="7502"/>
        </pc:sldMkLst>
        <pc:spChg chg="mod">
          <ac:chgData name="Jim McGowan" userId="e2c7446dd3aca506" providerId="LiveId" clId="{468793DD-2C06-472B-BFCF-CA486453BC60}" dt="2023-04-27T00:14:39.761" v="1" actId="14100"/>
          <ac:spMkLst>
            <pc:docMk/>
            <pc:sldMk cId="707153808" sldId="7502"/>
            <ac:spMk id="36867" creationId="{00000000-0000-0000-0000-000000000000}"/>
          </ac:spMkLst>
        </pc:spChg>
      </pc:sldChg>
      <pc:sldChg chg="modSp mod">
        <pc:chgData name="Jim McGowan" userId="e2c7446dd3aca506" providerId="LiveId" clId="{468793DD-2C06-472B-BFCF-CA486453BC60}" dt="2023-04-27T00:21:47.385" v="26" actId="108"/>
        <pc:sldMkLst>
          <pc:docMk/>
          <pc:sldMk cId="595741523" sldId="7908"/>
        </pc:sldMkLst>
        <pc:spChg chg="mod">
          <ac:chgData name="Jim McGowan" userId="e2c7446dd3aca506" providerId="LiveId" clId="{468793DD-2C06-472B-BFCF-CA486453BC60}" dt="2023-04-27T00:21:47.385" v="26" actId="108"/>
          <ac:spMkLst>
            <pc:docMk/>
            <pc:sldMk cId="595741523" sldId="7908"/>
            <ac:spMk id="134147" creationId="{00000000-0000-0000-0000-000000000000}"/>
          </ac:spMkLst>
        </pc:spChg>
      </pc:sldChg>
      <pc:sldChg chg="modSp mod">
        <pc:chgData name="Jim McGowan" userId="e2c7446dd3aca506" providerId="LiveId" clId="{468793DD-2C06-472B-BFCF-CA486453BC60}" dt="2023-04-27T00:19:35.951" v="15" actId="108"/>
        <pc:sldMkLst>
          <pc:docMk/>
          <pc:sldMk cId="795775559" sldId="8243"/>
        </pc:sldMkLst>
        <pc:spChg chg="mod">
          <ac:chgData name="Jim McGowan" userId="e2c7446dd3aca506" providerId="LiveId" clId="{468793DD-2C06-472B-BFCF-CA486453BC60}" dt="2023-04-27T00:19:35.951" v="15" actId="108"/>
          <ac:spMkLst>
            <pc:docMk/>
            <pc:sldMk cId="795775559" sldId="8243"/>
            <ac:spMk id="134147" creationId="{00000000-0000-0000-0000-000000000000}"/>
          </ac:spMkLst>
        </pc:spChg>
      </pc:sldChg>
      <pc:sldChg chg="modSp mod">
        <pc:chgData name="Jim McGowan" userId="e2c7446dd3aca506" providerId="LiveId" clId="{468793DD-2C06-472B-BFCF-CA486453BC60}" dt="2023-04-27T00:18:27.963" v="9" actId="108"/>
        <pc:sldMkLst>
          <pc:docMk/>
          <pc:sldMk cId="2324892580" sldId="8522"/>
        </pc:sldMkLst>
        <pc:spChg chg="mod">
          <ac:chgData name="Jim McGowan" userId="e2c7446dd3aca506" providerId="LiveId" clId="{468793DD-2C06-472B-BFCF-CA486453BC60}" dt="2023-04-27T00:18:27.963" v="9" actId="108"/>
          <ac:spMkLst>
            <pc:docMk/>
            <pc:sldMk cId="2324892580" sldId="8522"/>
            <ac:spMk id="38914" creationId="{00000000-0000-0000-0000-000000000000}"/>
          </ac:spMkLst>
        </pc:spChg>
      </pc:sldChg>
      <pc:sldChg chg="modSp mod">
        <pc:chgData name="Jim McGowan" userId="e2c7446dd3aca506" providerId="LiveId" clId="{468793DD-2C06-472B-BFCF-CA486453BC60}" dt="2023-04-27T00:18:56.337" v="11" actId="108"/>
        <pc:sldMkLst>
          <pc:docMk/>
          <pc:sldMk cId="952933425" sldId="9569"/>
        </pc:sldMkLst>
        <pc:spChg chg="mod">
          <ac:chgData name="Jim McGowan" userId="e2c7446dd3aca506" providerId="LiveId" clId="{468793DD-2C06-472B-BFCF-CA486453BC60}" dt="2023-04-27T00:18:56.337" v="11" actId="108"/>
          <ac:spMkLst>
            <pc:docMk/>
            <pc:sldMk cId="952933425" sldId="9569"/>
            <ac:spMk id="134147" creationId="{00000000-0000-0000-0000-000000000000}"/>
          </ac:spMkLst>
        </pc:spChg>
      </pc:sldChg>
      <pc:sldChg chg="modSp mod">
        <pc:chgData name="Jim McGowan" userId="e2c7446dd3aca506" providerId="LiveId" clId="{468793DD-2C06-472B-BFCF-CA486453BC60}" dt="2023-04-27T00:16:33.590" v="2" actId="108"/>
        <pc:sldMkLst>
          <pc:docMk/>
          <pc:sldMk cId="4226472753" sldId="9572"/>
        </pc:sldMkLst>
        <pc:spChg chg="mod">
          <ac:chgData name="Jim McGowan" userId="e2c7446dd3aca506" providerId="LiveId" clId="{468793DD-2C06-472B-BFCF-CA486453BC60}" dt="2023-04-27T00:16:33.590" v="2" actId="108"/>
          <ac:spMkLst>
            <pc:docMk/>
            <pc:sldMk cId="4226472753" sldId="9572"/>
            <ac:spMk id="134147" creationId="{00000000-0000-0000-0000-000000000000}"/>
          </ac:spMkLst>
        </pc:spChg>
      </pc:sldChg>
      <pc:sldChg chg="modSp mod">
        <pc:chgData name="Jim McGowan" userId="e2c7446dd3aca506" providerId="LiveId" clId="{468793DD-2C06-472B-BFCF-CA486453BC60}" dt="2023-04-27T00:21:21.676" v="24" actId="108"/>
        <pc:sldMkLst>
          <pc:docMk/>
          <pc:sldMk cId="3521042712" sldId="9591"/>
        </pc:sldMkLst>
        <pc:spChg chg="mod">
          <ac:chgData name="Jim McGowan" userId="e2c7446dd3aca506" providerId="LiveId" clId="{468793DD-2C06-472B-BFCF-CA486453BC60}" dt="2023-04-27T00:21:21.676" v="24" actId="108"/>
          <ac:spMkLst>
            <pc:docMk/>
            <pc:sldMk cId="3521042712" sldId="9591"/>
            <ac:spMk id="134147" creationId="{00000000-0000-0000-0000-000000000000}"/>
          </ac:spMkLst>
        </pc:spChg>
      </pc:sldChg>
      <pc:sldChg chg="addSp modSp mod">
        <pc:chgData name="Jim McGowan" userId="e2c7446dd3aca506" providerId="LiveId" clId="{468793DD-2C06-472B-BFCF-CA486453BC60}" dt="2023-04-27T00:48:15.534" v="67" actId="1035"/>
        <pc:sldMkLst>
          <pc:docMk/>
          <pc:sldMk cId="1566316104" sldId="9909"/>
        </pc:sldMkLst>
        <pc:picChg chg="add mod modCrop">
          <ac:chgData name="Jim McGowan" userId="e2c7446dd3aca506" providerId="LiveId" clId="{468793DD-2C06-472B-BFCF-CA486453BC60}" dt="2023-04-27T00:48:15.534" v="67" actId="1035"/>
          <ac:picMkLst>
            <pc:docMk/>
            <pc:sldMk cId="1566316104" sldId="9909"/>
            <ac:picMk id="2" creationId="{3C857E74-918C-95F9-C7CD-CEC5C3FFC520}"/>
          </ac:picMkLst>
        </pc:picChg>
      </pc:sldChg>
      <pc:sldChg chg="modSp mod">
        <pc:chgData name="Jim McGowan" userId="e2c7446dd3aca506" providerId="LiveId" clId="{468793DD-2C06-472B-BFCF-CA486453BC60}" dt="2023-04-27T00:17:27.384" v="4" actId="108"/>
        <pc:sldMkLst>
          <pc:docMk/>
          <pc:sldMk cId="2252760587" sldId="9914"/>
        </pc:sldMkLst>
        <pc:spChg chg="mod">
          <ac:chgData name="Jim McGowan" userId="e2c7446dd3aca506" providerId="LiveId" clId="{468793DD-2C06-472B-BFCF-CA486453BC60}" dt="2023-04-27T00:17:27.384" v="4" actId="108"/>
          <ac:spMkLst>
            <pc:docMk/>
            <pc:sldMk cId="2252760587" sldId="9914"/>
            <ac:spMk id="134147" creationId="{00000000-0000-0000-0000-000000000000}"/>
          </ac:spMkLst>
        </pc:spChg>
      </pc:sldChg>
      <pc:sldChg chg="modSp mod">
        <pc:chgData name="Jim McGowan" userId="e2c7446dd3aca506" providerId="LiveId" clId="{468793DD-2C06-472B-BFCF-CA486453BC60}" dt="2023-04-27T00:18:46.060" v="10" actId="108"/>
        <pc:sldMkLst>
          <pc:docMk/>
          <pc:sldMk cId="4291485668" sldId="9917"/>
        </pc:sldMkLst>
        <pc:spChg chg="mod">
          <ac:chgData name="Jim McGowan" userId="e2c7446dd3aca506" providerId="LiveId" clId="{468793DD-2C06-472B-BFCF-CA486453BC60}" dt="2023-04-27T00:18:46.060" v="10" actId="108"/>
          <ac:spMkLst>
            <pc:docMk/>
            <pc:sldMk cId="4291485668" sldId="9917"/>
            <ac:spMk id="38914" creationId="{00000000-0000-0000-0000-000000000000}"/>
          </ac:spMkLst>
        </pc:spChg>
      </pc:sldChg>
      <pc:sldChg chg="modSp mod">
        <pc:chgData name="Jim McGowan" userId="e2c7446dd3aca506" providerId="LiveId" clId="{468793DD-2C06-472B-BFCF-CA486453BC60}" dt="2023-04-27T00:21:38.236" v="25" actId="108"/>
        <pc:sldMkLst>
          <pc:docMk/>
          <pc:sldMk cId="2443919471" sldId="9920"/>
        </pc:sldMkLst>
        <pc:spChg chg="mod">
          <ac:chgData name="Jim McGowan" userId="e2c7446dd3aca506" providerId="LiveId" clId="{468793DD-2C06-472B-BFCF-CA486453BC60}" dt="2023-04-27T00:21:38.236" v="25" actId="108"/>
          <ac:spMkLst>
            <pc:docMk/>
            <pc:sldMk cId="2443919471" sldId="9920"/>
            <ac:spMk id="134147" creationId="{00000000-0000-0000-0000-000000000000}"/>
          </ac:spMkLst>
        </pc:spChg>
      </pc:sldChg>
      <pc:sldChg chg="modSp mod">
        <pc:chgData name="Jim McGowan" userId="e2c7446dd3aca506" providerId="LiveId" clId="{468793DD-2C06-472B-BFCF-CA486453BC60}" dt="2023-04-27T00:18:17.722" v="8" actId="108"/>
        <pc:sldMkLst>
          <pc:docMk/>
          <pc:sldMk cId="2337431448" sldId="9942"/>
        </pc:sldMkLst>
        <pc:spChg chg="mod">
          <ac:chgData name="Jim McGowan" userId="e2c7446dd3aca506" providerId="LiveId" clId="{468793DD-2C06-472B-BFCF-CA486453BC60}" dt="2023-04-27T00:18:17.722" v="8" actId="108"/>
          <ac:spMkLst>
            <pc:docMk/>
            <pc:sldMk cId="2337431448" sldId="9942"/>
            <ac:spMk id="4" creationId="{7D093247-E24B-9A24-0978-390ABE2E190B}"/>
          </ac:spMkLst>
        </pc:spChg>
      </pc:sldChg>
      <pc:sldChg chg="delSp modSp new mod ord">
        <pc:chgData name="Jim McGowan" userId="e2c7446dd3aca506" providerId="LiveId" clId="{468793DD-2C06-472B-BFCF-CA486453BC60}" dt="2023-04-27T00:55:45.942" v="91"/>
        <pc:sldMkLst>
          <pc:docMk/>
          <pc:sldMk cId="431148301" sldId="9955"/>
        </pc:sldMkLst>
        <pc:spChg chg="mod">
          <ac:chgData name="Jim McGowan" userId="e2c7446dd3aca506" providerId="LiveId" clId="{468793DD-2C06-472B-BFCF-CA486453BC60}" dt="2023-04-27T00:53:41.953" v="87" actId="12789"/>
          <ac:spMkLst>
            <pc:docMk/>
            <pc:sldMk cId="431148301" sldId="9955"/>
            <ac:spMk id="2" creationId="{6A303F99-EB75-DD24-0A58-39A43783A4C9}"/>
          </ac:spMkLst>
        </pc:spChg>
        <pc:spChg chg="del">
          <ac:chgData name="Jim McGowan" userId="e2c7446dd3aca506" providerId="LiveId" clId="{468793DD-2C06-472B-BFCF-CA486453BC60}" dt="2023-04-27T00:53:00.550" v="69" actId="478"/>
          <ac:spMkLst>
            <pc:docMk/>
            <pc:sldMk cId="431148301" sldId="9955"/>
            <ac:spMk id="3" creationId="{BC754244-7EF7-E394-161C-803DB3F2879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021 Acts 3v13-26 </a:t>
            </a:r>
          </a:p>
          <a:p>
            <a:pPr>
              <a:defRPr/>
            </a:pPr>
            <a:r>
              <a:rPr lang="en-US" sz="1700" dirty="0"/>
              <a:t>05-03-2023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5/3/2023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635168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58</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94</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104</a:t>
            </a:fld>
            <a:endParaRPr lang="en-US"/>
          </a:p>
        </p:txBody>
      </p:sp>
    </p:spTree>
    <p:extLst>
      <p:ext uri="{BB962C8B-B14F-4D97-AF65-F5344CB8AC3E}">
        <p14:creationId xmlns:p14="http://schemas.microsoft.com/office/powerpoint/2010/main" val="353869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a:t>
            </a:fld>
            <a:endParaRPr lang="en-US"/>
          </a:p>
        </p:txBody>
      </p:sp>
    </p:spTree>
    <p:extLst>
      <p:ext uri="{BB962C8B-B14F-4D97-AF65-F5344CB8AC3E}">
        <p14:creationId xmlns:p14="http://schemas.microsoft.com/office/powerpoint/2010/main" val="2756161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242545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1473528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41</a:t>
            </a:fld>
            <a:endParaRPr lang="en-US" altLang="en-US" dirty="0"/>
          </a:p>
        </p:txBody>
      </p:sp>
    </p:spTree>
    <p:extLst>
      <p:ext uri="{BB962C8B-B14F-4D97-AF65-F5344CB8AC3E}">
        <p14:creationId xmlns:p14="http://schemas.microsoft.com/office/powerpoint/2010/main" val="135029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50</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4107594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51</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397197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52</a:t>
            </a:fld>
            <a:endParaRPr lang="en-US" altLang="en-US" dirty="0"/>
          </a:p>
        </p:txBody>
      </p:sp>
    </p:spTree>
    <p:extLst>
      <p:ext uri="{BB962C8B-B14F-4D97-AF65-F5344CB8AC3E}">
        <p14:creationId xmlns:p14="http://schemas.microsoft.com/office/powerpoint/2010/main" val="195609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314753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1059"/>
          <p:cNvSpPr>
            <a:spLocks noGrp="1" noChangeArrowheads="1"/>
          </p:cNvSpPr>
          <p:nvPr>
            <p:ph type="dt" sz="half" idx="10"/>
          </p:nvPr>
        </p:nvSpPr>
        <p:spPr/>
        <p:txBody>
          <a:bodyPr/>
          <a:lstStyle>
            <a:lvl1pPr>
              <a:defRPr/>
            </a:lvl1pPr>
          </a:lstStyle>
          <a:p>
            <a:pPr>
              <a:defRPr/>
            </a:pPr>
            <a:endParaRPr lang="en-US"/>
          </a:p>
        </p:txBody>
      </p:sp>
      <p:sp>
        <p:nvSpPr>
          <p:cNvPr id="5" name="Rectangle 1060"/>
          <p:cNvSpPr>
            <a:spLocks noGrp="1" noChangeArrowheads="1"/>
          </p:cNvSpPr>
          <p:nvPr>
            <p:ph type="ftr" sz="quarter" idx="11"/>
          </p:nvPr>
        </p:nvSpPr>
        <p:spPr/>
        <p:txBody>
          <a:bodyPr/>
          <a:lstStyle>
            <a:lvl1pPr>
              <a:defRPr/>
            </a:lvl1pPr>
          </a:lstStyle>
          <a:p>
            <a:pPr>
              <a:defRPr/>
            </a:pPr>
            <a:endParaRPr lang="en-US"/>
          </a:p>
        </p:txBody>
      </p:sp>
      <p:sp>
        <p:nvSpPr>
          <p:cNvPr id="6" name="Rectangle 1061"/>
          <p:cNvSpPr>
            <a:spLocks noGrp="1" noChangeArrowheads="1"/>
          </p:cNvSpPr>
          <p:nvPr>
            <p:ph type="sldNum" sz="quarter" idx="12"/>
          </p:nvPr>
        </p:nvSpPr>
        <p:spPr/>
        <p:txBody>
          <a:bodyPr/>
          <a:lstStyle>
            <a:lvl1pPr>
              <a:defRPr smtClean="0"/>
            </a:lvl1pPr>
          </a:lstStyle>
          <a:p>
            <a:pPr>
              <a:defRPr/>
            </a:pPr>
            <a:fld id="{37FD5E51-C704-4CB5-AD20-00065384E650}" type="slidenum">
              <a:rPr lang="en-US" altLang="en-US"/>
              <a:pPr>
                <a:defRPr/>
              </a:pPr>
              <a:t>‹#›</a:t>
            </a:fld>
            <a:endParaRPr lang="en-US" altLang="en-US"/>
          </a:p>
        </p:txBody>
      </p:sp>
    </p:spTree>
    <p:extLst>
      <p:ext uri="{BB962C8B-B14F-4D97-AF65-F5344CB8AC3E}">
        <p14:creationId xmlns:p14="http://schemas.microsoft.com/office/powerpoint/2010/main" val="3557252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180418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13" r:id="rId13"/>
    <p:sldLayoutId id="2147483715"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2.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8009049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1828800" y="228600"/>
            <a:ext cx="8534400" cy="1143000"/>
          </a:xfrm>
        </p:spPr>
        <p:txBody>
          <a:bodyPr/>
          <a:lstStyle/>
          <a:p>
            <a:pPr algn="ctr" eaLnBrk="1" hangingPunct="1">
              <a:defRPr/>
            </a:pPr>
            <a:r>
              <a:rPr lang="en-US" altLang="en-US" sz="4000" dirty="0">
                <a:solidFill>
                  <a:srgbClr val="00FFFF"/>
                </a:solidFill>
                <a:effectLst>
                  <a:outerShdw blurRad="38100" dist="38100" dir="2700000" algn="tl">
                    <a:srgbClr val="000000">
                      <a:alpha val="43137"/>
                    </a:srgbClr>
                  </a:outerShdw>
                </a:effectLst>
                <a:latin typeface="+mn-lt"/>
              </a:rPr>
              <a:t>Messengers of the Kingdom In Matthew</a:t>
            </a:r>
          </a:p>
        </p:txBody>
      </p:sp>
      <p:sp>
        <p:nvSpPr>
          <p:cNvPr id="145411" name="Rectangle 3"/>
          <p:cNvSpPr>
            <a:spLocks noGrp="1" noChangeArrowheads="1"/>
          </p:cNvSpPr>
          <p:nvPr>
            <p:ph type="body" sz="half" idx="4294967295"/>
          </p:nvPr>
        </p:nvSpPr>
        <p:spPr>
          <a:xfrm>
            <a:off x="6181728" y="1905003"/>
            <a:ext cx="4562473" cy="3581398"/>
          </a:xfrm>
        </p:spPr>
        <p:txBody>
          <a:bodyPr/>
          <a:lstStyle/>
          <a:p>
            <a:pPr marL="461963" indent="-461963">
              <a:lnSpc>
                <a:spcPct val="100000"/>
              </a:lnSpc>
              <a:spcBef>
                <a:spcPts val="1200"/>
              </a:spcBef>
              <a:spcAft>
                <a:spcPts val="1200"/>
              </a:spcAft>
              <a:buClr>
                <a:srgbClr val="00FFFF"/>
              </a:buClr>
            </a:pPr>
            <a:r>
              <a:rPr lang="en-US" altLang="en-US" sz="3200" dirty="0"/>
              <a:t>John the Baptist – 3:2</a:t>
            </a:r>
          </a:p>
          <a:p>
            <a:pPr marL="461963" indent="-461963">
              <a:lnSpc>
                <a:spcPct val="100000"/>
              </a:lnSpc>
              <a:spcBef>
                <a:spcPts val="1200"/>
              </a:spcBef>
              <a:spcAft>
                <a:spcPts val="1200"/>
              </a:spcAft>
              <a:buClr>
                <a:srgbClr val="00FFFF"/>
              </a:buClr>
            </a:pPr>
            <a:r>
              <a:rPr lang="en-US" altLang="en-US" sz="3200" dirty="0"/>
              <a:t>Jesus Christ – 4:17</a:t>
            </a:r>
          </a:p>
          <a:p>
            <a:pPr marL="461963" indent="-461963">
              <a:lnSpc>
                <a:spcPct val="100000"/>
              </a:lnSpc>
              <a:spcBef>
                <a:spcPts val="1200"/>
              </a:spcBef>
              <a:spcAft>
                <a:spcPts val="1200"/>
              </a:spcAft>
              <a:buClr>
                <a:srgbClr val="00FFFF"/>
              </a:buClr>
            </a:pPr>
            <a:r>
              <a:rPr lang="en-US" altLang="en-US" sz="3200" dirty="0"/>
              <a:t>12 Apostles – 10:5-7</a:t>
            </a:r>
          </a:p>
          <a:p>
            <a:pPr marL="461963" indent="-461963">
              <a:lnSpc>
                <a:spcPct val="100000"/>
              </a:lnSpc>
              <a:spcBef>
                <a:spcPts val="1200"/>
              </a:spcBef>
              <a:spcAft>
                <a:spcPts val="1200"/>
              </a:spcAft>
              <a:buClr>
                <a:srgbClr val="00FFFF"/>
              </a:buClr>
            </a:pPr>
            <a:r>
              <a:rPr lang="en-US" altLang="en-US" sz="3200" dirty="0"/>
              <a:t>Seventy – Luke 10:1, 9</a:t>
            </a:r>
          </a:p>
        </p:txBody>
      </p:sp>
      <p:pic>
        <p:nvPicPr>
          <p:cNvPr id="145412" name="Picture 4" descr="j0275620"/>
          <p:cNvPicPr>
            <a:picLocks noGrp="1" noChangeAspect="1" noChangeArrowheads="1"/>
          </p:cNvPicPr>
          <p:nvPr>
            <p:ph type="clipArt" sz="half" idx="4294967295"/>
          </p:nvPr>
        </p:nvPicPr>
        <p:blipFill>
          <a:blip r:embed="rId2" cstate="print"/>
          <a:srcRect/>
          <a:stretch>
            <a:fillRect/>
          </a:stretch>
        </p:blipFill>
        <p:spPr>
          <a:xfrm>
            <a:off x="1819277" y="1905003"/>
            <a:ext cx="4048124" cy="3292475"/>
          </a:xfrm>
        </p:spPr>
      </p:pic>
      <p:sp>
        <p:nvSpPr>
          <p:cNvPr id="145413" name="TextBox 4"/>
          <p:cNvSpPr txBox="1">
            <a:spLocks noChangeArrowheads="1"/>
          </p:cNvSpPr>
          <p:nvPr/>
        </p:nvSpPr>
        <p:spPr bwMode="auto">
          <a:xfrm>
            <a:off x="3814765" y="6324601"/>
            <a:ext cx="4562473" cy="369332"/>
          </a:xfrm>
          <a:prstGeom prst="rect">
            <a:avLst/>
          </a:prstGeom>
          <a:noFill/>
          <a:ln w="9525">
            <a:noFill/>
            <a:miter lim="800000"/>
            <a:headEnd/>
            <a:tailEnd/>
          </a:ln>
        </p:spPr>
        <p:txBody>
          <a:bodyPr wrap="square">
            <a:spAutoFit/>
          </a:bodyPr>
          <a:lstStyle/>
          <a:p>
            <a:pPr algn="ctr"/>
            <a:r>
              <a:rPr lang="en-US" altLang="en-US" kern="0" dirty="0">
                <a:latin typeface="Calibri" panose="020F0502020204030204" pitchFamily="34" charset="0"/>
              </a:rPr>
              <a:t>Toussaint, </a:t>
            </a:r>
            <a:r>
              <a:rPr lang="en-US" altLang="en-US" i="1" kern="0" dirty="0">
                <a:latin typeface="Calibri" panose="020F0502020204030204" pitchFamily="34" charset="0"/>
              </a:rPr>
              <a:t>Behold the King</a:t>
            </a:r>
            <a:r>
              <a:rPr lang="en-US" altLang="en-US" kern="0" dirty="0">
                <a:latin typeface="Calibri" panose="020F0502020204030204" pitchFamily="34" charset="0"/>
              </a:rPr>
              <a:t>, 18-20</a:t>
            </a:r>
          </a:p>
        </p:txBody>
      </p:sp>
    </p:spTree>
    <p:extLst>
      <p:ext uri="{BB962C8B-B14F-4D97-AF65-F5344CB8AC3E}">
        <p14:creationId xmlns:p14="http://schemas.microsoft.com/office/powerpoint/2010/main" val="26880886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6F87C1-9288-CE65-5133-4C5888608D7F}"/>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10:5-7</a:t>
            </a:r>
          </a:p>
          <a:p>
            <a:pPr algn="just">
              <a:spcBef>
                <a:spcPts val="600"/>
              </a:spcBef>
              <a:spcAft>
                <a:spcPts val="600"/>
              </a:spcAft>
            </a:pPr>
            <a:r>
              <a:rPr lang="en-US" altLang="en-US" sz="3600" kern="0" dirty="0"/>
              <a:t>“</a:t>
            </a:r>
            <a:r>
              <a:rPr lang="en-US" sz="3600" dirty="0"/>
              <a:t>These twelve Jesus sent out after instructing them: “Do not go in </a:t>
            </a:r>
            <a:r>
              <a:rPr lang="en-US" sz="3600" i="1" dirty="0"/>
              <a:t>the</a:t>
            </a:r>
            <a:r>
              <a:rPr lang="en-US" sz="3600" dirty="0"/>
              <a:t> way of </a:t>
            </a:r>
            <a:r>
              <a:rPr lang="en-US" sz="3600" i="1" dirty="0"/>
              <a:t>the</a:t>
            </a:r>
            <a:r>
              <a:rPr lang="en-US" sz="3600" dirty="0"/>
              <a:t> </a:t>
            </a:r>
            <a:r>
              <a:rPr lang="en-US" sz="3600" b="1" u="sng" dirty="0">
                <a:solidFill>
                  <a:srgbClr val="FFFFCC"/>
                </a:solidFill>
              </a:rPr>
              <a:t>Gentiles</a:t>
            </a:r>
            <a:r>
              <a:rPr lang="en-US" sz="3600" dirty="0"/>
              <a:t>, and do not enter </a:t>
            </a:r>
            <a:r>
              <a:rPr lang="en-US" sz="3600" i="1" dirty="0"/>
              <a:t>any</a:t>
            </a:r>
            <a:r>
              <a:rPr lang="en-US" sz="3600" dirty="0"/>
              <a:t> city of the </a:t>
            </a:r>
            <a:r>
              <a:rPr lang="en-US" sz="3600" b="1" u="sng" dirty="0">
                <a:solidFill>
                  <a:srgbClr val="FFFFCC"/>
                </a:solidFill>
              </a:rPr>
              <a:t>Samaritans</a:t>
            </a:r>
            <a:r>
              <a:rPr lang="en-US" sz="3600" dirty="0"/>
              <a:t>; </a:t>
            </a:r>
            <a:r>
              <a:rPr lang="en-US" sz="3600" baseline="30000" dirty="0"/>
              <a:t>6 </a:t>
            </a:r>
            <a:r>
              <a:rPr lang="en-US" sz="3600" dirty="0"/>
              <a:t>but rather go to the lost sheep of the </a:t>
            </a:r>
            <a:r>
              <a:rPr lang="en-US" sz="3600" b="1" u="sng" dirty="0">
                <a:solidFill>
                  <a:srgbClr val="FFFFCC"/>
                </a:solidFill>
              </a:rPr>
              <a:t>house of Israel</a:t>
            </a:r>
            <a:r>
              <a:rPr lang="en-US" sz="3600" dirty="0"/>
              <a:t>. </a:t>
            </a:r>
            <a:r>
              <a:rPr lang="en-US" sz="3600" baseline="30000" dirty="0"/>
              <a:t>7 </a:t>
            </a:r>
            <a:r>
              <a:rPr lang="en-US" sz="3600" dirty="0"/>
              <a:t>And as you go, preach, saying, ‘The kingdom of heaven is at hand.’”</a:t>
            </a:r>
            <a:endParaRPr lang="en-US" altLang="en-US" sz="3600" kern="0" dirty="0"/>
          </a:p>
        </p:txBody>
      </p:sp>
    </p:spTree>
    <p:extLst>
      <p:ext uri="{BB962C8B-B14F-4D97-AF65-F5344CB8AC3E}">
        <p14:creationId xmlns:p14="http://schemas.microsoft.com/office/powerpoint/2010/main" val="93217343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82B14-3072-D495-3D90-8C704C5E8ADF}"/>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15:24</a:t>
            </a:r>
          </a:p>
          <a:p>
            <a:pPr algn="just">
              <a:spcBef>
                <a:spcPts val="600"/>
              </a:spcBef>
              <a:spcAft>
                <a:spcPts val="600"/>
              </a:spcAft>
            </a:pPr>
            <a:r>
              <a:rPr lang="en-US" altLang="en-US" sz="3600" kern="0" dirty="0"/>
              <a:t>“</a:t>
            </a:r>
            <a:r>
              <a:rPr lang="en-US" sz="3600" dirty="0"/>
              <a:t>But He answered and said, ‘</a:t>
            </a:r>
            <a:r>
              <a:rPr lang="en-US" sz="3600" b="1" u="sng" dirty="0">
                <a:solidFill>
                  <a:srgbClr val="FFFFCC"/>
                </a:solidFill>
              </a:rPr>
              <a:t>I was sent only to the lost sheep of the house of Israel</a:t>
            </a:r>
            <a:r>
              <a:rPr lang="en-US" sz="3600" dirty="0"/>
              <a:t>.’”</a:t>
            </a:r>
            <a:endParaRPr lang="en-US" altLang="en-US" sz="3600" kern="0" dirty="0"/>
          </a:p>
        </p:txBody>
      </p:sp>
      <p:pic>
        <p:nvPicPr>
          <p:cNvPr id="3" name="Picture 2">
            <a:extLst>
              <a:ext uri="{FF2B5EF4-FFF2-40B4-BE49-F238E27FC236}">
                <a16:creationId xmlns:a16="http://schemas.microsoft.com/office/drawing/2014/main" id="{BDD805BE-599F-3DB5-4368-DB4B5FDA5CE7}"/>
              </a:ext>
            </a:extLst>
          </p:cNvPr>
          <p:cNvPicPr>
            <a:picLocks noChangeAspect="1"/>
          </p:cNvPicPr>
          <p:nvPr/>
        </p:nvPicPr>
        <p:blipFill>
          <a:blip r:embed="rId3"/>
          <a:stretch>
            <a:fillRect/>
          </a:stretch>
        </p:blipFill>
        <p:spPr>
          <a:xfrm>
            <a:off x="5026152" y="2133600"/>
            <a:ext cx="2139696" cy="2743200"/>
          </a:xfrm>
          <a:prstGeom prst="rect">
            <a:avLst/>
          </a:prstGeom>
          <a:ln>
            <a:solidFill>
              <a:schemeClr val="tx1"/>
            </a:solidFill>
          </a:ln>
        </p:spPr>
      </p:pic>
    </p:spTree>
    <p:extLst>
      <p:ext uri="{BB962C8B-B14F-4D97-AF65-F5344CB8AC3E}">
        <p14:creationId xmlns:p14="http://schemas.microsoft.com/office/powerpoint/2010/main" val="400178687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Miraculous Healing (1-11)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33849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33862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predetermined plan and foreknowledge</a:t>
            </a:r>
            <a:r>
              <a:rPr lang="en-US" sz="3600" dirty="0">
                <a:effectLst>
                  <a:outerShdw blurRad="38100" dist="38100" dir="2700000" algn="tl">
                    <a:srgbClr val="000000">
                      <a:alpha val="43137"/>
                    </a:srgbClr>
                  </a:outerShdw>
                </a:effectLst>
                <a:cs typeface="Calibri" panose="020F0502020204030204" pitchFamily="34" charset="0"/>
              </a:rPr>
              <a:t> of God,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you nailed to a cross</a:t>
            </a:r>
            <a:r>
              <a:rPr lang="en-US" sz="3600" dirty="0">
                <a:effectLst>
                  <a:outerShdw blurRad="38100" dist="38100" dir="2700000" algn="tl">
                    <a:srgbClr val="000000">
                      <a:alpha val="43137"/>
                    </a:srgbClr>
                  </a:outerShdw>
                </a:effectLst>
                <a:cs typeface="Calibri" panose="020F0502020204030204" pitchFamily="34" charset="0"/>
              </a:rPr>
              <a:t>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CDE6515-34C7-CB6B-38D3-91C67476785E}"/>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4226472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33400" y="2057400"/>
            <a:ext cx="8686800"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7477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35380"/>
            <a:ext cx="5867400" cy="480822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2942390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006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4237777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006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1952907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55775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006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2222530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36D3B-4415-EAF0-C683-543F97B0CE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9:26</a:t>
            </a:r>
          </a:p>
          <a:p>
            <a:pPr algn="just">
              <a:spcAft>
                <a:spcPts val="1000"/>
              </a:spcAft>
            </a:pPr>
            <a:r>
              <a:rPr lang="en-US" sz="3600" dirty="0">
                <a:effectLst>
                  <a:outerShdw blurRad="38100" dist="38100" dir="2700000" algn="tl">
                    <a:srgbClr val="000000">
                      <a:alpha val="43137"/>
                    </a:srgbClr>
                  </a:outerShdw>
                </a:effectLst>
                <a:latin typeface="+mn-lt"/>
              </a:rPr>
              <a:t>“Then after the sixty-two weeks the </a:t>
            </a:r>
            <a:r>
              <a:rPr lang="en-US" sz="3600" b="1" u="sng" dirty="0">
                <a:solidFill>
                  <a:srgbClr val="FFFFCC"/>
                </a:solidFill>
                <a:effectLst>
                  <a:outerShdw blurRad="38100" dist="38100" dir="2700000" algn="tl">
                    <a:srgbClr val="000000">
                      <a:alpha val="43137"/>
                    </a:srgbClr>
                  </a:outerShdw>
                </a:effectLst>
                <a:latin typeface="+mn-lt"/>
              </a:rPr>
              <a:t>Messiah will be cut off and have nothing</a:t>
            </a:r>
            <a:r>
              <a:rPr lang="en-US" sz="3600" dirty="0">
                <a:effectLst>
                  <a:outerShdw blurRad="38100" dist="38100" dir="2700000" algn="tl">
                    <a:srgbClr val="000000">
                      <a:alpha val="43137"/>
                    </a:srgbClr>
                  </a:outerShdw>
                </a:effectLst>
                <a:latin typeface="+mn-lt"/>
              </a:rPr>
              <a:t>, and the people of the prince who is to come will destroy the city and the sanctuary. And its end will come with a flood; even to the end there will be war; desolations are determined.”</a:t>
            </a:r>
          </a:p>
        </p:txBody>
      </p:sp>
    </p:spTree>
    <p:extLst>
      <p:ext uri="{BB962C8B-B14F-4D97-AF65-F5344CB8AC3E}">
        <p14:creationId xmlns:p14="http://schemas.microsoft.com/office/powerpoint/2010/main" val="40253562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2057400"/>
            <a:ext cx="7788900" cy="2563739"/>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Miraculous Healing (1-11)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0486" y="1600200"/>
            <a:ext cx="10971028"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problem Amillennialism faces is that while the Bible portrays the relationship between Christ and the Church in various metaphors (head and body, groom and bride, vine and branches, foundation and stones of the building, etc.), king and kingdom is not one of them. . . . Christ is indeed referred to as the head of the Church, but never its king.”</a:t>
            </a:r>
          </a:p>
        </p:txBody>
      </p:sp>
      <p:sp>
        <p:nvSpPr>
          <p:cNvPr id="4" name="Text Box 5"/>
          <p:cNvSpPr txBox="1">
            <a:spLocks noChangeArrowheads="1"/>
          </p:cNvSpPr>
          <p:nvPr/>
        </p:nvSpPr>
        <p:spPr bwMode="auto">
          <a:xfrm>
            <a:off x="3290888" y="228600"/>
            <a:ext cx="56102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mj-cs"/>
              </a:rPr>
              <a:t>Dr. Arnold G. Fruchtenbaum</a:t>
            </a:r>
          </a:p>
          <a:p>
            <a:pPr algn="ct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Arnold G. Fruchtenbaum,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Israelology: The Missing Link in Systematic Theology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rev. ed. (Tustin, CA: Ariel, 1994), 190.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37207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92945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algn="ctr"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2:15-35</a:t>
            </a:r>
            <a:br>
              <a:rPr lang="en-US" sz="3600" dirty="0">
                <a:effectLst>
                  <a:outerShdw blurRad="38100" dist="38100" dir="2700000" algn="tl">
                    <a:srgbClr val="000000">
                      <a:alpha val="43137"/>
                    </a:srgbClr>
                  </a:outerShdw>
                </a:effectLst>
                <a:latin typeface="+mn-l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Refutation of the Charge of Drunkenness</a:t>
            </a:r>
          </a:p>
        </p:txBody>
      </p:sp>
      <p:sp>
        <p:nvSpPr>
          <p:cNvPr id="161795" name="Rectangle 3"/>
          <p:cNvSpPr>
            <a:spLocks noGrp="1" noChangeArrowheads="1"/>
          </p:cNvSpPr>
          <p:nvPr>
            <p:ph type="body" idx="1"/>
          </p:nvPr>
        </p:nvSpPr>
        <p:spPr>
          <a:xfrm>
            <a:off x="528636" y="1295400"/>
            <a:ext cx="6096000" cy="51816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Use of Psalm 110:1 (34-35)</a:t>
            </a:r>
          </a:p>
        </p:txBody>
      </p:sp>
      <p:pic>
        <p:nvPicPr>
          <p:cNvPr id="2" name="Picture 1">
            <a:extLst>
              <a:ext uri="{FF2B5EF4-FFF2-40B4-BE49-F238E27FC236}">
                <a16:creationId xmlns:a16="http://schemas.microsoft.com/office/drawing/2014/main" id="{23EB47EA-4A02-76B9-C798-B93D8FDC2C7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0700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D4A0AB1-7298-C7B8-2BFC-1343B3E450E4}"/>
              </a:ext>
            </a:extLst>
          </p:cNvPr>
          <p:cNvSpPr>
            <a:spLocks noGrp="1" noChangeArrowheads="1"/>
          </p:cNvSpPr>
          <p:nvPr>
            <p:ph type="title"/>
          </p:nvPr>
        </p:nvSpPr>
        <p:spPr>
          <a:xfrm>
            <a:off x="914400" y="228600"/>
            <a:ext cx="10363200" cy="1143000"/>
          </a:xfrm>
        </p:spPr>
        <p:txBody>
          <a:bodyPr/>
          <a:lstStyle/>
          <a:p>
            <a:pPr algn="ctr" eaLnBrk="1" hangingPunct="1">
              <a:lnSpc>
                <a:spcPct val="100000"/>
              </a:lnSpc>
              <a:defRPr/>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Christ's Resurrection Attested to by Eyewitnesses </a:t>
            </a:r>
            <a:br>
              <a:rPr lang="en-US" sz="3600" dirty="0"/>
            </a:br>
            <a:r>
              <a:rPr lang="en-US" sz="2800" dirty="0">
                <a:effectLst>
                  <a:outerShdw blurRad="38100" dist="38100" dir="2700000" algn="tl">
                    <a:srgbClr val="000000">
                      <a:alpha val="43137"/>
                    </a:srgbClr>
                  </a:outerShdw>
                </a:effectLst>
                <a:latin typeface="+mn-lt"/>
                <a:ea typeface="+mn-ea"/>
                <a:cs typeface="+mn-cs"/>
              </a:rPr>
              <a:t>(1 Corinthians 15:5-11)</a:t>
            </a:r>
          </a:p>
        </p:txBody>
      </p:sp>
      <p:sp>
        <p:nvSpPr>
          <p:cNvPr id="7171" name="Rectangle 3">
            <a:extLst>
              <a:ext uri="{FF2B5EF4-FFF2-40B4-BE49-F238E27FC236}">
                <a16:creationId xmlns:a16="http://schemas.microsoft.com/office/drawing/2014/main" id="{27E58171-0CEA-5114-B390-0E7BBAC6D138}"/>
              </a:ext>
            </a:extLst>
          </p:cNvPr>
          <p:cNvSpPr>
            <a:spLocks noGrp="1" noChangeArrowheads="1"/>
          </p:cNvSpPr>
          <p:nvPr>
            <p:ph type="body" idx="1"/>
          </p:nvPr>
        </p:nvSpPr>
        <p:spPr>
          <a:xfrm>
            <a:off x="621165" y="1946274"/>
            <a:ext cx="6313035" cy="4378325"/>
          </a:xfrm>
        </p:spPr>
        <p:txBody>
          <a:bodyPr/>
          <a:lstStyle/>
          <a:p>
            <a:pPr marL="457200" indent="-457200"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Cephas (5a)</a:t>
            </a:r>
          </a:p>
          <a:p>
            <a:pPr marL="457200" indent="-457200"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The twelve (5b)</a:t>
            </a:r>
          </a:p>
          <a:p>
            <a:pPr marL="457200" indent="-457200"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The five hundred (6)</a:t>
            </a:r>
          </a:p>
          <a:p>
            <a:pPr marL="457200" indent="-457200"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James (7a)</a:t>
            </a:r>
          </a:p>
          <a:p>
            <a:pPr marL="457200" indent="-457200"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The rest of the apostles (7b)</a:t>
            </a:r>
          </a:p>
          <a:p>
            <a:pPr marL="457200" indent="-457200"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Paul (8-11)</a:t>
            </a:r>
          </a:p>
        </p:txBody>
      </p:sp>
      <p:pic>
        <p:nvPicPr>
          <p:cNvPr id="14340" name="Picture 4" descr="C:\Users\awoods\Pictures\Microsoft Clip Organizer\bd08203_.wmf">
            <a:extLst>
              <a:ext uri="{FF2B5EF4-FFF2-40B4-BE49-F238E27FC236}">
                <a16:creationId xmlns:a16="http://schemas.microsoft.com/office/drawing/2014/main" id="{5E7C03BB-0E29-2FF0-55A9-250DCC128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632075"/>
            <a:ext cx="471283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04413-D195-4202-B814-105F3A8F7D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1 Corinthians 15:6-7</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that He appeared to more than five hundred brethren at one time,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whom remain until now, but some have fallen asleep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appeared to James, then to all the apostles…”</a:t>
            </a:r>
          </a:p>
        </p:txBody>
      </p:sp>
      <p:pic>
        <p:nvPicPr>
          <p:cNvPr id="3" name="Picture 2">
            <a:extLst>
              <a:ext uri="{FF2B5EF4-FFF2-40B4-BE49-F238E27FC236}">
                <a16:creationId xmlns:a16="http://schemas.microsoft.com/office/drawing/2014/main" id="{AAA488FB-503E-4FD1-8BEF-9BEDD43A4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6930" y="3200400"/>
            <a:ext cx="2558143" cy="1645920"/>
          </a:xfrm>
          <a:prstGeom prst="rect">
            <a:avLst/>
          </a:prstGeom>
          <a:ln>
            <a:solidFill>
              <a:schemeClr val="tx1"/>
            </a:solidFill>
          </a:ln>
        </p:spPr>
      </p:pic>
    </p:spTree>
    <p:extLst>
      <p:ext uri="{BB962C8B-B14F-4D97-AF65-F5344CB8AC3E}">
        <p14:creationId xmlns:p14="http://schemas.microsoft.com/office/powerpoint/2010/main" val="2252760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3:12-18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762000" y="2057400"/>
            <a:ext cx="7086600" cy="3810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Occasion (12)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Rejection (13-15)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Jesus Responsible for the Healing (16)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(17-18)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74725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2:14-36</a:t>
            </a:r>
          </a:p>
        </p:txBody>
      </p:sp>
      <p:sp>
        <p:nvSpPr>
          <p:cNvPr id="161795" name="Rectangle 3"/>
          <p:cNvSpPr>
            <a:spLocks noGrp="1" noChangeArrowheads="1"/>
          </p:cNvSpPr>
          <p:nvPr>
            <p:ph type="body" idx="1"/>
          </p:nvPr>
        </p:nvSpPr>
        <p:spPr>
          <a:xfrm>
            <a:off x="585216" y="2133600"/>
            <a:ext cx="7363968"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0588DC1C-53E6-4200-FF54-86B7F2619FA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7568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2:22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 of Israel, listen to these words: Jesus the Nazarene, a man attested to you by God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miracles and wonders and signs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God performed through Him in your midst, just as you yourselves know.”</a:t>
            </a:r>
          </a:p>
        </p:txBody>
      </p:sp>
    </p:spTree>
    <p:extLst>
      <p:ext uri="{BB962C8B-B14F-4D97-AF65-F5344CB8AC3E}">
        <p14:creationId xmlns:p14="http://schemas.microsoft.com/office/powerpoint/2010/main" val="2881510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10972800" cy="5181599"/>
          </a:xfrm>
        </p:spPr>
        <p:txBody>
          <a:bodyPr/>
          <a:lstStyle/>
          <a:p>
            <a:pPr marL="0" indent="0" algn="just">
              <a:lnSpc>
                <a:spcPct val="100000"/>
              </a:lnSpc>
              <a:buNone/>
            </a:pPr>
            <a:r>
              <a:rPr lang="en-US" sz="3200" dirty="0">
                <a:effectLst>
                  <a:outerShdw blurRad="38100" dist="38100" dir="2700000" algn="tl">
                    <a:srgbClr val="000000">
                      <a:alpha val="43137"/>
                    </a:srgbClr>
                  </a:outerShdw>
                </a:effectLst>
              </a:rPr>
              <a:t>“About this time there lived </a:t>
            </a:r>
            <a:r>
              <a:rPr lang="en-US" sz="3200" b="1" u="sng" dirty="0">
                <a:solidFill>
                  <a:srgbClr val="FFFFCC"/>
                </a:solidFill>
                <a:effectLst>
                  <a:outerShdw blurRad="38100" dist="38100" dir="2700000" algn="tl">
                    <a:srgbClr val="000000">
                      <a:alpha val="43137"/>
                    </a:srgbClr>
                  </a:outerShdw>
                </a:effectLst>
              </a:rPr>
              <a:t>Jesus</a:t>
            </a:r>
            <a:r>
              <a:rPr lang="en-US" sz="3200" dirty="0">
                <a:effectLst>
                  <a:outerShdw blurRad="38100" dist="38100" dir="2700000" algn="tl">
                    <a:srgbClr val="000000">
                      <a:alpha val="43137"/>
                    </a:srgbClr>
                  </a:outerShdw>
                </a:effectLst>
              </a:rPr>
              <a:t>, a wise man, if indeed one ought to call him a man. For he was one who </a:t>
            </a:r>
            <a:r>
              <a:rPr lang="en-US" sz="3200" b="1" u="sng" dirty="0">
                <a:solidFill>
                  <a:srgbClr val="FFFFCC"/>
                </a:solidFill>
                <a:effectLst>
                  <a:outerShdw blurRad="38100" dist="38100" dir="2700000" algn="tl">
                    <a:srgbClr val="000000">
                      <a:alpha val="43137"/>
                    </a:srgbClr>
                  </a:outerShdw>
                </a:effectLst>
              </a:rPr>
              <a:t>performed surprising deeds</a:t>
            </a:r>
            <a:r>
              <a:rPr lang="en-US" sz="3200" dirty="0">
                <a:effectLst>
                  <a:outerShdw blurRad="38100" dist="38100" dir="2700000" algn="tl">
                    <a:srgbClr val="000000">
                      <a:alpha val="43137"/>
                    </a:srgbClr>
                  </a:outerShdw>
                </a:effectLst>
              </a:rPr>
              <a:t> and was a teacher of such people as accept the truth gladly. He won over many Jews and many of the Greeks. He was </a:t>
            </a:r>
            <a:r>
              <a:rPr lang="en-US" sz="3200" b="1" u="sng" dirty="0">
                <a:solidFill>
                  <a:srgbClr val="FFFFCC"/>
                </a:solidFill>
                <a:effectLst>
                  <a:outerShdw blurRad="38100" dist="38100" dir="2700000" algn="tl">
                    <a:srgbClr val="000000">
                      <a:alpha val="43137"/>
                    </a:srgbClr>
                  </a:outerShdw>
                </a:effectLst>
              </a:rPr>
              <a:t>the Christ</a:t>
            </a:r>
            <a:r>
              <a:rPr lang="en-US" sz="3200" dirty="0">
                <a:effectLst>
                  <a:outerShdw blurRad="38100" dist="38100" dir="2700000" algn="tl">
                    <a:srgbClr val="000000">
                      <a:alpha val="43137"/>
                    </a:srgbClr>
                  </a:outerShdw>
                </a:effectLst>
              </a:rPr>
              <a:t>. And when, upon the accusation of the principal men among us, Pilate had condemned him to a cross, those who had first come to love him did not cease. He appeared to them spending a third day restored to life, for the prophets of God had foretold these things and a thousand other marvels about him. And the tribe of the Christians, so called after him, has still to this day not disappeared.”</a:t>
            </a:r>
          </a:p>
        </p:txBody>
      </p:sp>
      <p:sp>
        <p:nvSpPr>
          <p:cNvPr id="99331" name="TextBox 3"/>
          <p:cNvSpPr txBox="1">
            <a:spLocks noChangeArrowheads="1"/>
          </p:cNvSpPr>
          <p:nvPr/>
        </p:nvSpPr>
        <p:spPr bwMode="auto">
          <a:xfrm>
            <a:off x="3162300" y="228601"/>
            <a:ext cx="586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Josephus</a:t>
            </a:r>
            <a:endParaRPr lang="en-US" altLang="en-US" sz="1400" dirty="0">
              <a:effectLst>
                <a:outerShdw blurRad="38100" dist="38100" dir="2700000" algn="tl">
                  <a:srgbClr val="000000">
                    <a:alpha val="43137"/>
                  </a:srgbClr>
                </a:outerShdw>
              </a:effectLst>
              <a:latin typeface="+mn-lt"/>
              <a:cs typeface="Calibri" panose="020F0502020204030204" pitchFamily="34" charset="0"/>
            </a:endParaRPr>
          </a:p>
          <a:p>
            <a:pPr algn="ctr" eaLnBrk="1" hangingPunct="1"/>
            <a:r>
              <a:rPr lang="en-US" i="1" dirty="0">
                <a:effectLst>
                  <a:outerShdw blurRad="38100" dist="38100" dir="2700000" algn="tl">
                    <a:srgbClr val="000000">
                      <a:alpha val="43137"/>
                    </a:srgbClr>
                  </a:outerShdw>
                </a:effectLst>
                <a:latin typeface="+mn-lt"/>
                <a:cs typeface="Calibri" panose="020F0502020204030204" pitchFamily="34" charset="0"/>
              </a:rPr>
              <a:t>Antiquities</a:t>
            </a:r>
            <a:r>
              <a:rPr lang="en-US" dirty="0">
                <a:effectLst>
                  <a:outerShdw blurRad="38100" dist="38100" dir="2700000" algn="tl">
                    <a:srgbClr val="000000">
                      <a:alpha val="43137"/>
                    </a:srgbClr>
                  </a:outerShdw>
                </a:effectLst>
                <a:latin typeface="+mn-lt"/>
                <a:cs typeface="Calibri" panose="020F0502020204030204" pitchFamily="34" charset="0"/>
              </a:rPr>
              <a:t> 18.3.3</a:t>
            </a:r>
            <a:endParaRPr lang="en-US" altLang="en-US" i="1" dirty="0">
              <a:effectLst>
                <a:outerShdw blurRad="38100" dist="38100" dir="2700000" algn="tl">
                  <a:srgbClr val="000000">
                    <a:alpha val="43137"/>
                  </a:srgbClr>
                </a:outerShdw>
              </a:effectLst>
              <a:latin typeface="+mn-lt"/>
              <a:cs typeface="Calibri" panose="020F0502020204030204" pitchFamily="34" charset="0"/>
            </a:endParaRPr>
          </a:p>
        </p:txBody>
      </p:sp>
      <p:pic>
        <p:nvPicPr>
          <p:cNvPr id="5" name="Picture 4">
            <a:extLst>
              <a:ext uri="{FF2B5EF4-FFF2-40B4-BE49-F238E27FC236}">
                <a16:creationId xmlns:a16="http://schemas.microsoft.com/office/drawing/2014/main" id="{3237002C-8211-48B6-A2BF-3AFF13181B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21920"/>
            <a:ext cx="81070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5086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538924"/>
            <a:ext cx="10972800"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cs typeface="Calibri" panose="020F0502020204030204" pitchFamily="34" charset="0"/>
              </a:rPr>
              <a:t>“Either way, the meaning is inescapable: </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Faith is God’s gracious gift</a:t>
            </a:r>
            <a:r>
              <a:rPr lang="en-US" sz="3200" dirty="0">
                <a:effectLst>
                  <a:outerShdw blurRad="38100" dist="38100" dir="2700000" algn="tl">
                    <a:srgbClr val="000000">
                      <a:alpha val="43137"/>
                    </a:srgbClr>
                  </a:outerShdw>
                </a:effectLst>
                <a:cs typeface="Calibri" panose="020F0502020204030204" pitchFamily="34" charset="0"/>
              </a:rPr>
              <a:t>. Jesus explicitly affirmed this truth: ‘No one can come to Me, unless it has been granted him from the Father’ (John 6:65). </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Faith is also spoken of as a divine gift in Acts 3:16 (‘The faith which comes through Him has given him this perfect health in the presence of you all’)</a:t>
            </a:r>
            <a:r>
              <a:rPr lang="en-US" sz="3200" dirty="0">
                <a:effectLst>
                  <a:outerShdw blurRad="38100" dist="38100" dir="2700000" algn="tl">
                    <a:srgbClr val="000000">
                      <a:alpha val="43137"/>
                    </a:srgbClr>
                  </a:outerShdw>
                </a:effectLst>
                <a:cs typeface="Calibri" panose="020F0502020204030204" pitchFamily="34" charset="0"/>
              </a:rPr>
              <a:t>, Philippians 1:29 (‘To you it has been granted for Christ’s sake, not only to believe in Him, but also to suffer for His sake’), and 2 Peter 1:1 (‘Simon Peter, a bond-servant and apostle of Jesus Christ, to those who have received a faith of the same kind as ours’)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676405" y="228600"/>
            <a:ext cx="48391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a:t>
            </a:r>
            <a:r>
              <a:rPr lang="en-US" i="1" kern="0" dirty="0">
                <a:effectLst>
                  <a:outerShdw blurRad="38100" dist="38100" dir="2700000" algn="tl">
                    <a:srgbClr val="000000">
                      <a:alpha val="43137"/>
                    </a:srgbClr>
                  </a:outerShdw>
                </a:effectLst>
                <a:cs typeface="Calibri" panose="020F0502020204030204" pitchFamily="34" charset="0"/>
              </a:rPr>
              <a:t>the Apostles</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a:t>
            </a:r>
            <a:r>
              <a:rPr lang="en-US" kern="0" dirty="0">
                <a:effectLst>
                  <a:outerShdw blurRad="38100" dist="38100" dir="2700000" algn="tl">
                    <a:srgbClr val="000000">
                      <a:alpha val="43137"/>
                    </a:srgbClr>
                  </a:outerShdw>
                </a:effectLst>
                <a:cs typeface="Calibri" panose="020F0502020204030204" pitchFamily="34" charset="0"/>
              </a:rPr>
              <a:t>69</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2596" y="152400"/>
            <a:ext cx="1879804" cy="1097280"/>
          </a:xfrm>
          <a:prstGeom prst="rect">
            <a:avLst/>
          </a:prstGeom>
          <a:ln>
            <a:solidFill>
              <a:schemeClr val="tx1"/>
            </a:solidFill>
          </a:ln>
        </p:spPr>
      </p:pic>
    </p:spTree>
    <p:extLst>
      <p:ext uri="{BB962C8B-B14F-4D97-AF65-F5344CB8AC3E}">
        <p14:creationId xmlns:p14="http://schemas.microsoft.com/office/powerpoint/2010/main" val="1330337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2057400"/>
            <a:ext cx="7788900" cy="2563739"/>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Miraculous Healing (1-11)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95706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cs typeface="Calibri" panose="020F0502020204030204" pitchFamily="34" charset="0"/>
              </a:rPr>
              <a:t>“MacArthur says that the phrase ‘faith which comes through Him’ means that faith is a divine gift. However, in the first part of this verse faith is the </a:t>
            </a:r>
            <a:r>
              <a:rPr lang="en-US" sz="3200" i="1" dirty="0">
                <a:effectLst>
                  <a:outerShdw blurRad="38100" dist="38100" dir="2700000" algn="tl">
                    <a:srgbClr val="000000">
                      <a:alpha val="43137"/>
                    </a:srgbClr>
                  </a:outerShdw>
                </a:effectLst>
                <a:cs typeface="Calibri" panose="020F0502020204030204" pitchFamily="34" charset="0"/>
              </a:rPr>
              <a:t>means</a:t>
            </a:r>
            <a:r>
              <a:rPr lang="en-US" sz="3200" dirty="0">
                <a:effectLst>
                  <a:outerShdw blurRad="38100" dist="38100" dir="2700000" algn="tl">
                    <a:srgbClr val="000000">
                      <a:alpha val="43137"/>
                    </a:srgbClr>
                  </a:outerShdw>
                </a:effectLst>
                <a:cs typeface="Calibri" panose="020F0502020204030204" pitchFamily="34" charset="0"/>
              </a:rPr>
              <a:t> by which the healing took place, and ‘in His name’ stresses the object (God) of that faith. The latter half of the passage is repetitious in order to rule out anything magical about the source of the healing. The man‘s faith in Peter‘s words resulted in healing through Jesus. ‘Such faith was possible through Jesus: the proclamation of his power made it possible for people to believe.’ Therefore, nothing in Acts 3:16 supports the gift-of-faith view</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René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 Faith a Gift From God or a Human Exercise?,”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Bibliotheca Sacra 164 (July–September 2007): 268-69.</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446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3:12-18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Occasion (12)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Rejection (13-15)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Jesus Responsible for the Healing (16)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 (17-18)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70975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a:t>
            </a:r>
          </a:p>
        </p:txBody>
      </p:sp>
      <p:sp>
        <p:nvSpPr>
          <p:cNvPr id="161795" name="Rectangle 3"/>
          <p:cNvSpPr>
            <a:spLocks noGrp="1" noChangeArrowheads="1"/>
          </p:cNvSpPr>
          <p:nvPr>
            <p:ph type="body" idx="1"/>
          </p:nvPr>
        </p:nvSpPr>
        <p:spPr>
          <a:xfrm>
            <a:off x="586740" y="2057400"/>
            <a:ext cx="6652260" cy="2563739"/>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Israel’s Ignorance (17)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Fulfilled Prophecy (18)</a:t>
            </a:r>
          </a:p>
        </p:txBody>
      </p:sp>
      <p:pic>
        <p:nvPicPr>
          <p:cNvPr id="2" name="Picture 1">
            <a:extLst>
              <a:ext uri="{FF2B5EF4-FFF2-40B4-BE49-F238E27FC236}">
                <a16:creationId xmlns:a16="http://schemas.microsoft.com/office/drawing/2014/main" id="{2D1F75B8-7588-8BB8-AE02-9E376387A02F}"/>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53471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a:t>
            </a:r>
          </a:p>
        </p:txBody>
      </p:sp>
      <p:sp>
        <p:nvSpPr>
          <p:cNvPr id="161795" name="Rectangle 3"/>
          <p:cNvSpPr>
            <a:spLocks noGrp="1" noChangeArrowheads="1"/>
          </p:cNvSpPr>
          <p:nvPr>
            <p:ph type="body" idx="1"/>
          </p:nvPr>
        </p:nvSpPr>
        <p:spPr>
          <a:xfrm>
            <a:off x="585216" y="2057400"/>
            <a:ext cx="6653784" cy="2563739"/>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Israel’s Ignorance (17)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Fulfilled Prophecy (18)</a:t>
            </a:r>
          </a:p>
        </p:txBody>
      </p:sp>
      <p:pic>
        <p:nvPicPr>
          <p:cNvPr id="2" name="Picture 1">
            <a:extLst>
              <a:ext uri="{FF2B5EF4-FFF2-40B4-BE49-F238E27FC236}">
                <a16:creationId xmlns:a16="http://schemas.microsoft.com/office/drawing/2014/main" id="{2D1F75B8-7588-8BB8-AE02-9E376387A02F}"/>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81903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a:t>
            </a:r>
          </a:p>
        </p:txBody>
      </p:sp>
      <p:sp>
        <p:nvSpPr>
          <p:cNvPr id="161795" name="Rectangle 3"/>
          <p:cNvSpPr>
            <a:spLocks noGrp="1" noChangeArrowheads="1"/>
          </p:cNvSpPr>
          <p:nvPr>
            <p:ph type="body" idx="1"/>
          </p:nvPr>
        </p:nvSpPr>
        <p:spPr>
          <a:xfrm>
            <a:off x="585216" y="2057400"/>
            <a:ext cx="6653784" cy="2563739"/>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Israel’s Ignorance (17)</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Fulfilled Prophecy (18)</a:t>
            </a:r>
          </a:p>
        </p:txBody>
      </p:sp>
      <p:pic>
        <p:nvPicPr>
          <p:cNvPr id="2" name="Picture 1">
            <a:extLst>
              <a:ext uri="{FF2B5EF4-FFF2-40B4-BE49-F238E27FC236}">
                <a16:creationId xmlns:a16="http://schemas.microsoft.com/office/drawing/2014/main" id="{2D1F75B8-7588-8BB8-AE02-9E376387A02F}"/>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89496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39595"/>
          </a:xfrm>
          <a:prstGeom prst="rect">
            <a:avLst/>
          </a:prstGeom>
          <a:noFill/>
          <a:ln w="28575">
            <a:noFill/>
            <a:miter lim="800000"/>
            <a:headEnd/>
            <a:tailEnd/>
          </a:ln>
        </p:spPr>
        <p:txBody>
          <a:bodyPr wrap="square">
            <a:spAutoFit/>
          </a:bodyPr>
          <a:lstStyle/>
          <a:p>
            <a:pPr algn="ctr">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55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50" baseline="30000" dirty="0">
                <a:latin typeface="Calibri" panose="020F0502020204030204" pitchFamily="34" charset="0"/>
                <a:cs typeface="Calibri" panose="020F0502020204030204" pitchFamily="34" charset="0"/>
              </a:rPr>
              <a:t>27</a:t>
            </a:r>
            <a:r>
              <a:rPr lang="en-US" sz="3550" b="1" baseline="30000" dirty="0"/>
              <a:t>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50" baseline="30000" dirty="0">
                <a:latin typeface="Calibri" panose="020F0502020204030204" pitchFamily="34" charset="0"/>
                <a:cs typeface="Calibri" panose="020F0502020204030204" pitchFamily="34" charset="0"/>
              </a:rPr>
              <a:t>44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9301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03EADA4-9478-CCA0-4D1C-5840BEDF8DA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470400" y="3048000"/>
            <a:ext cx="325120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0381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83744-C45A-4A37-A03F-FA85DC7BDE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7D093247-E24B-9A24-0978-390ABE2E190B}"/>
              </a:ext>
            </a:extLst>
          </p:cNvPr>
          <p:cNvSpPr txBox="1"/>
          <p:nvPr/>
        </p:nvSpPr>
        <p:spPr>
          <a:xfrm>
            <a:off x="609600" y="0"/>
            <a:ext cx="10972800" cy="5293757"/>
          </a:xfrm>
          <a:prstGeom prst="rect">
            <a:avLst/>
          </a:prstGeom>
          <a:noFill/>
        </p:spPr>
        <p:txBody>
          <a:bodyPr wrap="square">
            <a:spAutoFit/>
          </a:bodyPr>
          <a:lstStyle/>
          <a:p>
            <a:pPr marL="0" marR="0" algn="ctr">
              <a:spcAft>
                <a:spcPts val="12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17:1–3</a:t>
            </a:r>
          </a:p>
          <a:p>
            <a:pPr marL="0" marR="0"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Now when they had traveled through Amphipolis and Apollonia, they came to Thessalonica, where there was a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according to Paul’s custom, he went to them, and for three Sabbaths reasoned with them from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Scriptures</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explaining and giving evidence that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Christ had to suffer and rise again from the dead</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i="1" dirty="0">
                <a:effectLst>
                  <a:outerShdw blurRad="38100" dist="38100" dir="2700000" algn="tl">
                    <a:srgbClr val="000000">
                      <a:alpha val="43137"/>
                    </a:srgbClr>
                  </a:outerShdw>
                </a:effectLst>
                <a:latin typeface="Calibri" panose="020F0502020204030204" pitchFamily="34" charset="0"/>
              </a:rPr>
              <a:t>saying,</a:t>
            </a:r>
            <a:r>
              <a:rPr lang="en-US" sz="3600" dirty="0">
                <a:effectLst>
                  <a:outerShdw blurRad="38100" dist="38100" dir="2700000" algn="tl">
                    <a:srgbClr val="000000">
                      <a:alpha val="43137"/>
                    </a:srgbClr>
                  </a:outerShdw>
                </a:effectLst>
                <a:latin typeface="Calibri" panose="020F0502020204030204" pitchFamily="34" charset="0"/>
              </a:rPr>
              <a:t> “This Jesus whom I am proclaiming to you is the Christ.” </a:t>
            </a:r>
          </a:p>
        </p:txBody>
      </p:sp>
    </p:spTree>
    <p:extLst>
      <p:ext uri="{BB962C8B-B14F-4D97-AF65-F5344CB8AC3E}">
        <p14:creationId xmlns:p14="http://schemas.microsoft.com/office/powerpoint/2010/main" val="2337431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9EE08-EA48-4F24-B6D0-3DD833596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2489258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4876800"/>
          </a:xfrm>
        </p:spPr>
        <p:txBody>
          <a:bodyPr/>
          <a:lstStyle/>
          <a:p>
            <a:pPr marL="0" indent="0" algn="just">
              <a:lnSpc>
                <a:spcPct val="100000"/>
              </a:lnSpc>
              <a:buNone/>
            </a:pPr>
            <a:r>
              <a:rPr lang="en-US" sz="3100" dirty="0">
                <a:effectLst>
                  <a:outerShdw blurRad="38100" dist="38100" dir="2700000" algn="tl">
                    <a:srgbClr val="000000">
                      <a:alpha val="43137"/>
                    </a:srgbClr>
                  </a:outerShdw>
                </a:effectLst>
              </a:rPr>
              <a:t>“About this time there lived </a:t>
            </a:r>
            <a:r>
              <a:rPr lang="en-US" sz="3100" b="1" u="sng" dirty="0">
                <a:solidFill>
                  <a:srgbClr val="FFFFCC"/>
                </a:solidFill>
                <a:effectLst>
                  <a:outerShdw blurRad="38100" dist="38100" dir="2700000" algn="tl">
                    <a:srgbClr val="000000">
                      <a:alpha val="43137"/>
                    </a:srgbClr>
                  </a:outerShdw>
                </a:effectLst>
              </a:rPr>
              <a:t>Jesus</a:t>
            </a:r>
            <a:r>
              <a:rPr lang="en-US" sz="3100" dirty="0">
                <a:effectLst>
                  <a:outerShdw blurRad="38100" dist="38100" dir="2700000" algn="tl">
                    <a:srgbClr val="000000">
                      <a:alpha val="43137"/>
                    </a:srgbClr>
                  </a:outerShdw>
                </a:effectLst>
              </a:rPr>
              <a:t>, a wise man, if indeed one ought to call him a man. For he was one who performed surprising deeds and was a teacher of such people as accept the truth gladly. He won over many Jews and many of the Greeks. He was </a:t>
            </a:r>
            <a:r>
              <a:rPr lang="en-US" sz="3100" b="1" u="sng" dirty="0">
                <a:solidFill>
                  <a:srgbClr val="FFFFCC"/>
                </a:solidFill>
                <a:effectLst>
                  <a:outerShdw blurRad="38100" dist="38100" dir="2700000" algn="tl">
                    <a:srgbClr val="000000">
                      <a:alpha val="43137"/>
                    </a:srgbClr>
                  </a:outerShdw>
                </a:effectLst>
              </a:rPr>
              <a:t>the Christ</a:t>
            </a:r>
            <a:r>
              <a:rPr lang="en-US" sz="3100" dirty="0">
                <a:effectLst>
                  <a:outerShdw blurRad="38100" dist="38100" dir="2700000" algn="tl">
                    <a:srgbClr val="000000">
                      <a:alpha val="43137"/>
                    </a:srgbClr>
                  </a:outerShdw>
                </a:effectLst>
              </a:rPr>
              <a:t>. And when, upon the accusation of the principal men among us, Pilate had condemned him to a cross, those who had first come to love him did not cease. He appeared to them spending a third day restored to life, for </a:t>
            </a:r>
            <a:r>
              <a:rPr lang="en-US" sz="3100" b="1" u="sng" dirty="0">
                <a:solidFill>
                  <a:srgbClr val="FFFFCC"/>
                </a:solidFill>
                <a:effectLst>
                  <a:outerShdw blurRad="38100" dist="38100" dir="2700000" algn="tl">
                    <a:srgbClr val="000000">
                      <a:alpha val="43137"/>
                    </a:srgbClr>
                  </a:outerShdw>
                </a:effectLst>
              </a:rPr>
              <a:t>the prophets of God had foretold these things</a:t>
            </a:r>
            <a:r>
              <a:rPr lang="en-US" sz="3100" dirty="0">
                <a:effectLst>
                  <a:outerShdw blurRad="38100" dist="38100" dir="2700000" algn="tl">
                    <a:srgbClr val="000000">
                      <a:alpha val="43137"/>
                    </a:srgbClr>
                  </a:outerShdw>
                </a:effectLst>
              </a:rPr>
              <a:t> and a thousand other marvels about him. And the tribe of the Christians, so called after him, has still to this day not disappeared.” </a:t>
            </a:r>
          </a:p>
        </p:txBody>
      </p:sp>
      <p:sp>
        <p:nvSpPr>
          <p:cNvPr id="99331" name="TextBox 3"/>
          <p:cNvSpPr txBox="1">
            <a:spLocks noChangeArrowheads="1"/>
          </p:cNvSpPr>
          <p:nvPr/>
        </p:nvSpPr>
        <p:spPr bwMode="auto">
          <a:xfrm>
            <a:off x="3162300" y="228601"/>
            <a:ext cx="586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Josephus</a:t>
            </a:r>
            <a:endParaRPr lang="en-US" alt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eaLnBrk="1" hangingPunct="1"/>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Antiquities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18.3.3</a:t>
            </a:r>
            <a:endPar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EB74200-E4E5-4F2D-9F85-EB305C7817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21920"/>
            <a:ext cx="81070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795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of the Miracle (1)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Encounter with the Lame Man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of the Lame Man (4-7)</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Three Results of the Miracle (8-11)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Miraculous Healing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3923099265"/>
              </p:ext>
            </p:extLst>
          </p:nvPr>
        </p:nvGraphicFramePr>
        <p:xfrm>
          <a:off x="609600" y="670560"/>
          <a:ext cx="10972800" cy="55168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690753193"/>
                    </a:ext>
                  </a:extLst>
                </a:gridCol>
                <a:gridCol w="3383280">
                  <a:extLst>
                    <a:ext uri="{9D8B030D-6E8A-4147-A177-3AD203B41FA5}">
                      <a16:colId xmlns:a16="http://schemas.microsoft.com/office/drawing/2014/main" val="286287145"/>
                    </a:ext>
                  </a:extLst>
                </a:gridCol>
                <a:gridCol w="347472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OT Prophecies About Christ</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anchor="ctr">
                    <a:solidFill>
                      <a:schemeClr val="bg1"/>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731520">
                <a:tc>
                  <a:txBody>
                    <a:bodyPr/>
                    <a:lstStyle/>
                    <a:p>
                      <a:r>
                        <a:rPr lang="en-US" sz="2800" b="1" dirty="0">
                          <a:latin typeface="Calibri" panose="020F0502020204030204" pitchFamily="34" charset="0"/>
                          <a:cs typeface="Calibri" panose="020F0502020204030204" pitchFamily="34" charset="0"/>
                        </a:rPr>
                        <a:t>Manner of Birth</a:t>
                      </a:r>
                    </a:p>
                  </a:txBody>
                  <a:tcPr anchor="ctr"/>
                </a:tc>
                <a:tc>
                  <a:txBody>
                    <a:bodyPr/>
                    <a:lstStyle/>
                    <a:p>
                      <a:pPr algn="ctr"/>
                      <a:r>
                        <a:rPr lang="en-US" sz="2800" b="1" dirty="0">
                          <a:latin typeface="Calibri" panose="020F0502020204030204" pitchFamily="34" charset="0"/>
                          <a:cs typeface="Calibri" panose="020F0502020204030204" pitchFamily="34" charset="0"/>
                        </a:rPr>
                        <a:t>Isaiah 7:14</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731520">
                <a:tc>
                  <a:txBody>
                    <a:bodyPr/>
                    <a:lstStyle/>
                    <a:p>
                      <a:r>
                        <a:rPr lang="en-US" sz="2800" b="1" dirty="0">
                          <a:latin typeface="Calibri" panose="020F0502020204030204" pitchFamily="34" charset="0"/>
                          <a:cs typeface="Calibri" panose="020F0502020204030204" pitchFamily="34" charset="0"/>
                        </a:rPr>
                        <a:t>Place of Birth</a:t>
                      </a:r>
                    </a:p>
                  </a:txBody>
                  <a:tcPr anchor="ctr"/>
                </a:tc>
                <a:tc>
                  <a:txBody>
                    <a:bodyPr/>
                    <a:lstStyle/>
                    <a:p>
                      <a:pPr algn="ctr"/>
                      <a:r>
                        <a:rPr lang="en-US" sz="2800" b="1" dirty="0">
                          <a:latin typeface="Calibri" panose="020F0502020204030204" pitchFamily="34" charset="0"/>
                          <a:cs typeface="Calibri" panose="020F0502020204030204" pitchFamily="34" charset="0"/>
                        </a:rPr>
                        <a:t>Micah 5:2</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731520">
                <a:tc>
                  <a:txBody>
                    <a:bodyPr/>
                    <a:lstStyle/>
                    <a:p>
                      <a:r>
                        <a:rPr lang="en-US" sz="2800" b="1" dirty="0">
                          <a:latin typeface="Calibri" panose="020F0502020204030204" pitchFamily="34" charset="0"/>
                          <a:cs typeface="Calibri" panose="020F0502020204030204" pitchFamily="34" charset="0"/>
                        </a:rPr>
                        <a:t>Nationality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Numbers 24:17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1400 years</a:t>
                      </a:r>
                    </a:p>
                  </a:txBody>
                  <a:tcPr anchor="ctr"/>
                </a:tc>
                <a:extLst>
                  <a:ext uri="{0D108BD9-81ED-4DB2-BD59-A6C34878D82A}">
                    <a16:rowId xmlns:a16="http://schemas.microsoft.com/office/drawing/2014/main" val="3167288718"/>
                  </a:ext>
                </a:extLst>
              </a:tr>
              <a:tr h="731520">
                <a:tc>
                  <a:txBody>
                    <a:bodyPr/>
                    <a:lstStyle/>
                    <a:p>
                      <a:r>
                        <a:rPr lang="en-US" sz="2800" b="1" dirty="0">
                          <a:latin typeface="Calibri" panose="020F0502020204030204" pitchFamily="34" charset="0"/>
                          <a:cs typeface="Calibri" panose="020F0502020204030204" pitchFamily="34" charset="0"/>
                        </a:rPr>
                        <a:t>Tribe</a:t>
                      </a:r>
                    </a:p>
                  </a:txBody>
                  <a:tcPr anchor="ctr"/>
                </a:tc>
                <a:tc>
                  <a:txBody>
                    <a:bodyPr/>
                    <a:lstStyle/>
                    <a:p>
                      <a:pPr algn="ctr"/>
                      <a:r>
                        <a:rPr lang="en-US" sz="2800" b="1" dirty="0">
                          <a:latin typeface="Calibri" panose="020F0502020204030204" pitchFamily="34" charset="0"/>
                          <a:cs typeface="Calibri" panose="020F0502020204030204" pitchFamily="34" charset="0"/>
                        </a:rPr>
                        <a:t>Genesis 49:10</a:t>
                      </a:r>
                    </a:p>
                  </a:txBody>
                  <a:tcPr anchor="ctr"/>
                </a:tc>
                <a:tc>
                  <a:txBody>
                    <a:bodyPr/>
                    <a:lstStyle/>
                    <a:p>
                      <a:pPr algn="ctr"/>
                      <a:r>
                        <a:rPr lang="en-US" sz="2800" b="1" dirty="0">
                          <a:latin typeface="Calibri" panose="020F0502020204030204" pitchFamily="34" charset="0"/>
                          <a:cs typeface="Calibri" panose="020F0502020204030204" pitchFamily="34" charset="0"/>
                        </a:rPr>
                        <a:t>1800 years</a:t>
                      </a:r>
                    </a:p>
                  </a:txBody>
                  <a:tcPr anchor="ctr"/>
                </a:tc>
                <a:extLst>
                  <a:ext uri="{0D108BD9-81ED-4DB2-BD59-A6C34878D82A}">
                    <a16:rowId xmlns:a16="http://schemas.microsoft.com/office/drawing/2014/main" val="1287159523"/>
                  </a:ext>
                </a:extLst>
              </a:tr>
              <a:tr h="731520">
                <a:tc>
                  <a:txBody>
                    <a:bodyPr/>
                    <a:lstStyle/>
                    <a:p>
                      <a:r>
                        <a:rPr lang="en-US" sz="2800" b="1" dirty="0">
                          <a:latin typeface="Calibri" panose="020F0502020204030204" pitchFamily="34" charset="0"/>
                          <a:cs typeface="Calibri" panose="020F0502020204030204" pitchFamily="34" charset="0"/>
                        </a:rPr>
                        <a:t>Time of and Response to His Messiahship</a:t>
                      </a:r>
                    </a:p>
                  </a:txBody>
                  <a:tcPr anchor="ctr"/>
                </a:tc>
                <a:tc>
                  <a:txBody>
                    <a:bodyPr/>
                    <a:lstStyle/>
                    <a:p>
                      <a:pPr algn="ctr"/>
                      <a:r>
                        <a:rPr lang="en-US" sz="2800" b="1" dirty="0">
                          <a:latin typeface="Calibri" panose="020F0502020204030204" pitchFamily="34" charset="0"/>
                          <a:cs typeface="Calibri" panose="020F0502020204030204" pitchFamily="34" charset="0"/>
                        </a:rPr>
                        <a:t>Dan. 9:25-26</a:t>
                      </a:r>
                    </a:p>
                  </a:txBody>
                  <a:tcPr anchor="ctr"/>
                </a:tc>
                <a:tc>
                  <a:txBody>
                    <a:bodyPr/>
                    <a:lstStyle/>
                    <a:p>
                      <a:pPr algn="ctr"/>
                      <a:r>
                        <a:rPr lang="en-US" sz="2800" b="1" dirty="0">
                          <a:latin typeface="Calibri" panose="020F0502020204030204" pitchFamily="34" charset="0"/>
                          <a:cs typeface="Calibri" panose="020F0502020204030204" pitchFamily="34" charset="0"/>
                        </a:rPr>
                        <a:t>600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852204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3585914919"/>
              </p:ext>
            </p:extLst>
          </p:nvPr>
        </p:nvGraphicFramePr>
        <p:xfrm>
          <a:off x="609600" y="685800"/>
          <a:ext cx="10972800" cy="5333999"/>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690753193"/>
                    </a:ext>
                  </a:extLst>
                </a:gridCol>
                <a:gridCol w="3383280">
                  <a:extLst>
                    <a:ext uri="{9D8B030D-6E8A-4147-A177-3AD203B41FA5}">
                      <a16:colId xmlns:a16="http://schemas.microsoft.com/office/drawing/2014/main" val="286287145"/>
                    </a:ext>
                  </a:extLst>
                </a:gridCol>
                <a:gridCol w="3474720">
                  <a:extLst>
                    <a:ext uri="{9D8B030D-6E8A-4147-A177-3AD203B41FA5}">
                      <a16:colId xmlns:a16="http://schemas.microsoft.com/office/drawing/2014/main" val="1804750111"/>
                    </a:ext>
                  </a:extLst>
                </a:gridCol>
              </a:tblGrid>
              <a:tr h="919655">
                <a:tc gridSpan="3">
                  <a:txBody>
                    <a:bodyPr/>
                    <a:lstStyle/>
                    <a:p>
                      <a:pPr marL="0" algn="ctr" defTabSz="914400" rtl="0" eaLnBrk="1" latinLnBrk="0" hangingPunct="1"/>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OT Prophecies About Christ</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anchor="ctr">
                    <a:solidFill>
                      <a:schemeClr val="bg1"/>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5724">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735724">
                <a:tc>
                  <a:txBody>
                    <a:bodyPr/>
                    <a:lstStyle/>
                    <a:p>
                      <a:r>
                        <a:rPr lang="en-US" sz="2800" b="1" dirty="0">
                          <a:latin typeface="Calibri" panose="020F0502020204030204" pitchFamily="34" charset="0"/>
                          <a:cs typeface="Calibri" panose="020F0502020204030204" pitchFamily="34" charset="0"/>
                        </a:rPr>
                        <a:t>Crucified Between Thieves</a:t>
                      </a:r>
                    </a:p>
                  </a:txBody>
                  <a:tcPr anchor="ctr"/>
                </a:tc>
                <a:tc>
                  <a:txBody>
                    <a:bodyPr/>
                    <a:lstStyle/>
                    <a:p>
                      <a:pPr algn="ctr"/>
                      <a:r>
                        <a:rPr lang="en-US" sz="2800" b="1" dirty="0">
                          <a:latin typeface="Calibri" panose="020F0502020204030204" pitchFamily="34" charset="0"/>
                          <a:cs typeface="Calibri" panose="020F0502020204030204" pitchFamily="34" charset="0"/>
                        </a:rPr>
                        <a:t>Isaiah 53:9</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735724">
                <a:tc>
                  <a:txBody>
                    <a:bodyPr/>
                    <a:lstStyle/>
                    <a:p>
                      <a:r>
                        <a:rPr lang="en-US" sz="2800" b="1" dirty="0">
                          <a:latin typeface="Calibri" panose="020F0502020204030204" pitchFamily="34" charset="0"/>
                          <a:cs typeface="Calibri" panose="020F0502020204030204" pitchFamily="34" charset="0"/>
                        </a:rPr>
                        <a:t>Pierced</a:t>
                      </a:r>
                    </a:p>
                  </a:txBody>
                  <a:tcPr anchor="ctr"/>
                </a:tc>
                <a:tc>
                  <a:txBody>
                    <a:bodyPr/>
                    <a:lstStyle/>
                    <a:p>
                      <a:pPr algn="ctr"/>
                      <a:r>
                        <a:rPr lang="en-US" sz="2800" b="1" dirty="0">
                          <a:latin typeface="Calibri" panose="020F0502020204030204" pitchFamily="34" charset="0"/>
                          <a:cs typeface="Calibri" panose="020F0502020204030204" pitchFamily="34" charset="0"/>
                        </a:rPr>
                        <a:t>Isaiah 53:5</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735724">
                <a:tc>
                  <a:txBody>
                    <a:bodyPr/>
                    <a:lstStyle/>
                    <a:p>
                      <a:r>
                        <a:rPr lang="en-US" sz="2800" b="1" dirty="0">
                          <a:latin typeface="Calibri" panose="020F0502020204030204" pitchFamily="34" charset="0"/>
                          <a:cs typeface="Calibri" panose="020F0502020204030204" pitchFamily="34" charset="0"/>
                        </a:rPr>
                        <a:t>No Broken Bones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Psalm 22:17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3167288718"/>
                  </a:ext>
                </a:extLst>
              </a:tr>
              <a:tr h="735724">
                <a:tc>
                  <a:txBody>
                    <a:bodyPr/>
                    <a:lstStyle/>
                    <a:p>
                      <a:r>
                        <a:rPr lang="en-US" sz="2800" b="1" dirty="0">
                          <a:latin typeface="Calibri" panose="020F0502020204030204" pitchFamily="34" charset="0"/>
                          <a:cs typeface="Calibri" panose="020F0502020204030204" pitchFamily="34" charset="0"/>
                        </a:rPr>
                        <a:t>Gamble for His Clothing</a:t>
                      </a:r>
                    </a:p>
                  </a:txBody>
                  <a:tcPr anchor="ctr"/>
                </a:tc>
                <a:tc>
                  <a:txBody>
                    <a:bodyPr/>
                    <a:lstStyle/>
                    <a:p>
                      <a:pPr algn="ctr"/>
                      <a:r>
                        <a:rPr lang="en-US" sz="2800" b="1" dirty="0">
                          <a:latin typeface="Calibri" panose="020F0502020204030204" pitchFamily="34" charset="0"/>
                          <a:cs typeface="Calibri" panose="020F0502020204030204" pitchFamily="34" charset="0"/>
                        </a:rPr>
                        <a:t>Psalm 22:18</a:t>
                      </a:r>
                    </a:p>
                  </a:txBody>
                  <a:tcPr anchor="ctr"/>
                </a:tc>
                <a:tc>
                  <a:txBody>
                    <a:bodyPr/>
                    <a:lstStyle/>
                    <a:p>
                      <a:pPr algn="ctr"/>
                      <a:r>
                        <a:rPr lang="en-US" sz="2800" b="1"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1287159523"/>
                  </a:ext>
                </a:extLst>
              </a:tr>
              <a:tr h="735724">
                <a:tc>
                  <a:txBody>
                    <a:bodyPr/>
                    <a:lstStyle/>
                    <a:p>
                      <a:r>
                        <a:rPr lang="en-US" sz="2800" b="1" dirty="0">
                          <a:latin typeface="Calibri" panose="020F0502020204030204" pitchFamily="34" charset="0"/>
                          <a:cs typeface="Calibri" panose="020F0502020204030204" pitchFamily="34" charset="0"/>
                        </a:rPr>
                        <a:t>Buried in Rich Man’s Tomb</a:t>
                      </a:r>
                    </a:p>
                  </a:txBody>
                  <a:tcPr anchor="ctr"/>
                </a:tc>
                <a:tc>
                  <a:txBody>
                    <a:bodyPr/>
                    <a:lstStyle/>
                    <a:p>
                      <a:pPr algn="ctr"/>
                      <a:r>
                        <a:rPr lang="en-US" sz="2800" b="1" dirty="0">
                          <a:latin typeface="Calibri" panose="020F0502020204030204" pitchFamily="34" charset="0"/>
                          <a:cs typeface="Calibri" panose="020F0502020204030204" pitchFamily="34" charset="0"/>
                        </a:rPr>
                        <a:t>Isaiah 53:9</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478547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960940-BC2F-9762-BE02-1C06FC4B8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9:26 </a:t>
            </a:r>
          </a:p>
          <a:p>
            <a:pPr algn="just" defTabSz="685800">
              <a:spcAft>
                <a:spcPts val="600"/>
              </a:spcAft>
            </a:pPr>
            <a:r>
              <a:rPr lang="en-US" sz="3600" dirty="0">
                <a:effectLst>
                  <a:outerShdw blurRad="38100" dist="38100" dir="2700000" algn="tl">
                    <a:srgbClr val="000000">
                      <a:alpha val="43137"/>
                    </a:srgbClr>
                  </a:outerShdw>
                </a:effectLst>
                <a:latin typeface="+mn-lt"/>
              </a:rPr>
              <a:t>“Then after the sixty-two weeks the </a:t>
            </a:r>
            <a:r>
              <a:rPr lang="en-US" sz="3600" b="1" u="sng" dirty="0">
                <a:solidFill>
                  <a:srgbClr val="FFFFCC"/>
                </a:solidFill>
                <a:effectLst>
                  <a:outerShdw blurRad="38100" dist="38100" dir="2700000" algn="tl">
                    <a:srgbClr val="000000">
                      <a:alpha val="43137"/>
                    </a:srgbClr>
                  </a:outerShdw>
                </a:effectLst>
                <a:latin typeface="+mn-lt"/>
              </a:rPr>
              <a:t>Messiah will be cut off and have nothing</a:t>
            </a:r>
            <a:r>
              <a:rPr lang="en-US" sz="3600" dirty="0">
                <a:effectLst>
                  <a:outerShdw blurRad="38100" dist="38100" dir="2700000" algn="tl">
                    <a:srgbClr val="000000">
                      <a:alpha val="43137"/>
                    </a:srgbClr>
                  </a:outerShdw>
                </a:effectLst>
                <a:latin typeface="+mn-lt"/>
              </a:rPr>
              <a:t>, and the people of the prince who is to come will destroy the city and the sanctuary. And its end will come with a flood; even to the end there will be war; desolations are determined.”</a:t>
            </a:r>
          </a:p>
        </p:txBody>
      </p:sp>
    </p:spTree>
    <p:extLst>
      <p:ext uri="{BB962C8B-B14F-4D97-AF65-F5344CB8AC3E}">
        <p14:creationId xmlns:p14="http://schemas.microsoft.com/office/powerpoint/2010/main" val="429148566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768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3495632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133600"/>
            <a:ext cx="72633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Rejection of her Messiah (12-18)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Israel’s Responsibility (19-26)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Second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3:12-26</a:t>
            </a:r>
          </a:p>
        </p:txBody>
      </p:sp>
      <p:pic>
        <p:nvPicPr>
          <p:cNvPr id="2" name="Picture 1">
            <a:extLst>
              <a:ext uri="{FF2B5EF4-FFF2-40B4-BE49-F238E27FC236}">
                <a16:creationId xmlns:a16="http://schemas.microsoft.com/office/drawing/2014/main" id="{173DC7C2-2DD2-4792-186C-19C70A0A4E0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503996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Responsibility</a:t>
            </a:r>
          </a:p>
        </p:txBody>
      </p:sp>
      <p:sp>
        <p:nvSpPr>
          <p:cNvPr id="161795" name="Rectangle 3"/>
          <p:cNvSpPr>
            <a:spLocks noGrp="1" noChangeArrowheads="1"/>
          </p:cNvSpPr>
          <p:nvPr>
            <p:ph type="body" idx="1"/>
          </p:nvPr>
        </p:nvSpPr>
        <p:spPr>
          <a:xfrm>
            <a:off x="585216" y="2057400"/>
            <a:ext cx="7263384"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Necessity of Repentance (19a)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of Repentance (19b-21)</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Present Fulfilled Prophecy (22-26)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24272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Responsibility</a:t>
            </a:r>
          </a:p>
        </p:txBody>
      </p:sp>
      <p:sp>
        <p:nvSpPr>
          <p:cNvPr id="161795" name="Rectangle 3"/>
          <p:cNvSpPr>
            <a:spLocks noGrp="1" noChangeArrowheads="1"/>
          </p:cNvSpPr>
          <p:nvPr>
            <p:ph type="body" idx="1"/>
          </p:nvPr>
        </p:nvSpPr>
        <p:spPr>
          <a:xfrm>
            <a:off x="585216" y="2057400"/>
            <a:ext cx="7263384"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Necessity of Repentance (19a)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of Repentance (19b-21)</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Present Fulfilled Prophecy (22-26)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348194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600200"/>
            <a:ext cx="10972800" cy="4114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rPr>
              <a:t>“This vital newness of mind is a part of believing, after all, and therefore it may be and is used as a </a:t>
            </a:r>
            <a:r>
              <a:rPr lang="en-US" sz="3200" b="1" i="1" u="sng" dirty="0">
                <a:solidFill>
                  <a:srgbClr val="FFFFCC"/>
                </a:solidFill>
                <a:effectLst>
                  <a:outerShdw blurRad="38100" dist="38100" dir="2700000" algn="tl">
                    <a:srgbClr val="000000">
                      <a:alpha val="43137"/>
                    </a:srgbClr>
                  </a:outerShdw>
                </a:effectLst>
              </a:rPr>
              <a:t>synonym</a:t>
            </a:r>
            <a:r>
              <a:rPr lang="en-US" sz="3200" dirty="0">
                <a:effectLst>
                  <a:outerShdw blurRad="38100" dist="38100" dir="2700000" algn="tl">
                    <a:srgbClr val="000000">
                      <a:alpha val="43137"/>
                    </a:srgbClr>
                  </a:outerShdw>
                </a:effectLst>
              </a:rPr>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EF4499A-F2F2-5EF3-8554-E8C195A87744}"/>
              </a:ext>
            </a:extLst>
          </p:cNvPr>
          <p:cNvSpPr txBox="1"/>
          <p:nvPr/>
        </p:nvSpPr>
        <p:spPr>
          <a:xfrm>
            <a:off x="2209800" y="219670"/>
            <a:ext cx="77724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r>
              <a:rPr lang="en-US" dirty="0"/>
              <a:t>vol. 7, </a:t>
            </a:r>
            <a:r>
              <a:rPr lang="en-US" i="1" dirty="0"/>
              <a:t>Systematic Theology </a:t>
            </a:r>
            <a:r>
              <a:rPr lang="en-US" dirty="0"/>
              <a:t>(Grand Rapids, MI: Kregel Publications, 1993), 265-66.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5ECFB-7480-4E0A-8FA2-35CFC311E2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12:24</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the Pharisees heard </a:t>
            </a:r>
            <a:r>
              <a:rPr lang="en-US" sz="3600" i="1" dirty="0">
                <a:effectLst>
                  <a:outerShdw blurRad="38100" dist="38100" dir="2700000" algn="tl">
                    <a:srgbClr val="000000">
                      <a:alpha val="43137"/>
                    </a:srgbClr>
                  </a:outerShdw>
                </a:effectLst>
                <a:latin typeface="Calibri" panose="020F0502020204030204" pitchFamily="34" charset="0"/>
              </a:rPr>
              <a:t>this</a:t>
            </a:r>
            <a:r>
              <a:rPr lang="en-US" sz="3600" dirty="0">
                <a:effectLst>
                  <a:outerShdw blurRad="38100" dist="38100" dir="2700000" algn="tl">
                    <a:srgbClr val="000000">
                      <a:alpha val="43137"/>
                    </a:srgbClr>
                  </a:outerShdw>
                </a:effectLst>
                <a:latin typeface="Calibri" panose="020F0502020204030204" pitchFamily="34" charset="0"/>
              </a:rPr>
              <a:t>, they said, ‘This man casts out demons only by </a:t>
            </a:r>
            <a:r>
              <a:rPr lang="en-US" sz="3600" dirty="0" err="1">
                <a:effectLst>
                  <a:outerShdw blurRad="38100" dist="38100" dir="2700000" algn="tl">
                    <a:srgbClr val="000000">
                      <a:alpha val="43137"/>
                    </a:srgbClr>
                  </a:outerShdw>
                </a:effectLst>
                <a:latin typeface="Calibri" panose="020F0502020204030204" pitchFamily="34" charset="0"/>
              </a:rPr>
              <a:t>Beelzebul</a:t>
            </a:r>
            <a:r>
              <a:rPr lang="en-US" sz="3600" dirty="0">
                <a:effectLst>
                  <a:outerShdw blurRad="38100" dist="38100" dir="2700000" algn="tl">
                    <a:srgbClr val="000000">
                      <a:alpha val="43137"/>
                    </a:srgbClr>
                  </a:outerShdw>
                </a:effectLst>
                <a:latin typeface="Calibri" panose="020F0502020204030204" pitchFamily="34" charset="0"/>
              </a:rPr>
              <a:t> the ruler of the demons.’”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9120" y="2362200"/>
            <a:ext cx="3413760" cy="2560320"/>
          </a:xfrm>
          <a:prstGeom prst="ellipse">
            <a:avLst/>
          </a:prstGeom>
          <a:ln>
            <a:noFill/>
          </a:ln>
          <a:effectLst>
            <a:softEdge rad="112500"/>
          </a:effectLst>
        </p:spPr>
      </p:pic>
    </p:spTree>
    <p:extLst>
      <p:ext uri="{BB962C8B-B14F-4D97-AF65-F5344CB8AC3E}">
        <p14:creationId xmlns:p14="http://schemas.microsoft.com/office/powerpoint/2010/main" val="952933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Matthew Outline</a:t>
            </a:r>
          </a:p>
        </p:txBody>
      </p:sp>
      <p:sp>
        <p:nvSpPr>
          <p:cNvPr id="26627" name="Rectangle 3"/>
          <p:cNvSpPr>
            <a:spLocks noGrp="1" noChangeArrowheads="1"/>
          </p:cNvSpPr>
          <p:nvPr>
            <p:ph type="body" idx="1"/>
          </p:nvPr>
        </p:nvSpPr>
        <p:spPr>
          <a:xfrm>
            <a:off x="1688969" y="1244338"/>
            <a:ext cx="8814062" cy="5184742"/>
          </a:xfrm>
        </p:spPr>
        <p:txBody>
          <a:bodyPr/>
          <a:lstStyle/>
          <a:p>
            <a:pPr marL="0" indent="0">
              <a:buNone/>
              <a:defRPr/>
            </a:pPr>
            <a:r>
              <a:rPr lang="en-US" dirty="0">
                <a:effectLst>
                  <a:outerShdw blurRad="38100" dist="38100" dir="2700000" algn="tl">
                    <a:srgbClr val="000000">
                      <a:alpha val="43137"/>
                    </a:srgbClr>
                  </a:outerShdw>
                </a:effectLst>
              </a:rPr>
              <a:t>Pedigree of the king (1</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Preparation of the king (3</a:t>
            </a:r>
            <a:r>
              <a:rPr lang="en-US" dirty="0">
                <a:effectLst>
                  <a:outerShdw blurRad="38100" dist="38100" dir="2700000" algn="tl">
                    <a:srgbClr val="000000">
                      <a:alpha val="43137"/>
                    </a:srgbClr>
                  </a:outerShdw>
                </a:effectLst>
                <a:cs typeface="Calibri" panose="020F0502020204030204" pitchFamily="34" charset="0"/>
              </a:rPr>
              <a:t>–4)</a:t>
            </a:r>
            <a:endParaRPr lang="en-US" dirty="0">
              <a:effectLst>
                <a:outerShdw blurRad="38100" dist="38100" dir="2700000" algn="tl">
                  <a:srgbClr val="000000">
                    <a:alpha val="43137"/>
                  </a:srgbClr>
                </a:outerShdw>
              </a:effectLst>
            </a:endParaRPr>
          </a:p>
          <a:p>
            <a:pPr lvl="2" eaLnBrk="1" hangingPunct="1">
              <a:lnSpc>
                <a:spcPct val="90000"/>
              </a:lnSpc>
              <a:defRPr/>
            </a:pPr>
            <a:r>
              <a:rPr lang="en-US" sz="2800" dirty="0">
                <a:effectLst>
                  <a:outerShdw blurRad="38100" dist="38100" dir="2700000" algn="tl">
                    <a:srgbClr val="000000">
                      <a:alpha val="43137"/>
                    </a:srgbClr>
                  </a:outerShdw>
                </a:effectLst>
              </a:rPr>
              <a:t>Pedagogy of the king (5</a:t>
            </a:r>
            <a:r>
              <a:rPr lang="en-US" sz="2800" dirty="0">
                <a:effectLst>
                  <a:outerShdw blurRad="38100" dist="38100" dir="2700000" algn="tl">
                    <a:srgbClr val="000000">
                      <a:alpha val="43137"/>
                    </a:srgbClr>
                  </a:outerShdw>
                </a:effectLst>
                <a:cs typeface="Calibri" panose="020F0502020204030204" pitchFamily="34" charset="0"/>
              </a:rPr>
              <a:t>–7)</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Power of the king (8</a:t>
            </a:r>
            <a:r>
              <a:rPr lang="en-US" sz="2800" dirty="0">
                <a:effectLst>
                  <a:outerShdw blurRad="38100" dist="38100" dir="2700000" algn="tl">
                    <a:srgbClr val="000000">
                      <a:alpha val="43137"/>
                    </a:srgbClr>
                  </a:outerShdw>
                </a:effectLst>
                <a:cs typeface="Calibri" panose="020F0502020204030204" pitchFamily="34" charset="0"/>
              </a:rPr>
              <a:t>–9)</a:t>
            </a:r>
          </a:p>
          <a:p>
            <a:pPr lvl="4" eaLnBrk="1" hangingPunct="1">
              <a:lnSpc>
                <a:spcPct val="90000"/>
              </a:lnSpc>
              <a:defRPr/>
            </a:pPr>
            <a:r>
              <a:rPr lang="en-US" sz="2800" dirty="0">
                <a:effectLst>
                  <a:outerShdw blurRad="38100" dist="38100" dir="2700000" algn="tl">
                    <a:srgbClr val="000000">
                      <a:alpha val="43137"/>
                    </a:srgbClr>
                  </a:outerShdw>
                </a:effectLst>
                <a:cs typeface="Calibri" panose="020F0502020204030204" pitchFamily="34" charset="0"/>
              </a:rPr>
              <a:t>Program of the king (10)</a:t>
            </a:r>
            <a:endParaRPr lang="en-US" sz="2800" dirty="0">
              <a:effectLst>
                <a:outerShdw blurRad="38100" dist="38100" dir="2700000" algn="tl">
                  <a:srgbClr val="000000">
                    <a:alpha val="43137"/>
                  </a:srgbClr>
                </a:outerShdw>
              </a:effectLst>
            </a:endParaRPr>
          </a:p>
          <a:p>
            <a:pPr lvl="5">
              <a:lnSpc>
                <a:spcPct val="90000"/>
              </a:lnSpc>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Progressive rejection of the king (11–12)</a:t>
            </a:r>
          </a:p>
          <a:p>
            <a:pPr lvl="4" eaLnBrk="1" hangingPunct="1">
              <a:lnSpc>
                <a:spcPct val="90000"/>
              </a:lnSpc>
              <a:defRPr/>
            </a:pPr>
            <a:r>
              <a:rPr lang="en-US" sz="2800" dirty="0">
                <a:effectLst>
                  <a:outerShdw blurRad="38100" dist="38100" dir="2700000" algn="tl">
                    <a:srgbClr val="000000">
                      <a:alpha val="43137"/>
                    </a:srgbClr>
                  </a:outerShdw>
                </a:effectLst>
              </a:rPr>
              <a:t>Preparation of the king’s disciples (13</a:t>
            </a:r>
            <a:r>
              <a:rPr lang="en-US" sz="2800" dirty="0">
                <a:effectLst>
                  <a:outerShdw blurRad="38100" dist="38100" dir="2700000" algn="tl">
                    <a:srgbClr val="000000">
                      <a:alpha val="43137"/>
                    </a:srgbClr>
                  </a:outerShdw>
                </a:effectLst>
                <a:cs typeface="Calibri" panose="020F0502020204030204" pitchFamily="34" charset="0"/>
              </a:rPr>
              <a:t>–20)</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Presentation &amp; rejection of the king (21</a:t>
            </a:r>
            <a:r>
              <a:rPr lang="en-US" sz="2800" dirty="0">
                <a:effectLst>
                  <a:outerShdw blurRad="38100" dist="38100" dir="2700000" algn="tl">
                    <a:srgbClr val="000000">
                      <a:alpha val="43137"/>
                    </a:srgbClr>
                  </a:outerShdw>
                </a:effectLst>
                <a:cs typeface="Calibri" panose="020F0502020204030204" pitchFamily="34" charset="0"/>
              </a:rPr>
              <a:t>–23)</a:t>
            </a:r>
            <a:r>
              <a:rPr lang="en-US" sz="2800" dirty="0">
                <a:effectLst>
                  <a:outerShdw blurRad="38100" dist="38100" dir="2700000" algn="tl">
                    <a:srgbClr val="000000">
                      <a:alpha val="43137"/>
                    </a:srgbClr>
                  </a:outerShdw>
                </a:effectLst>
              </a:rPr>
              <a:t> </a:t>
            </a:r>
          </a:p>
          <a:p>
            <a:pPr lvl="2" eaLnBrk="1" hangingPunct="1">
              <a:lnSpc>
                <a:spcPct val="90000"/>
              </a:lnSpc>
              <a:defRPr/>
            </a:pPr>
            <a:r>
              <a:rPr lang="en-US" sz="2800" dirty="0">
                <a:effectLst>
                  <a:outerShdw blurRad="38100" dist="38100" dir="2700000" algn="tl">
                    <a:srgbClr val="000000">
                      <a:alpha val="43137"/>
                    </a:srgbClr>
                  </a:outerShdw>
                </a:effectLst>
              </a:rPr>
              <a:t>Prophecies of the king (24</a:t>
            </a:r>
            <a:r>
              <a:rPr lang="en-US" sz="2800" dirty="0">
                <a:effectLst>
                  <a:outerShdw blurRad="38100" dist="38100" dir="2700000" algn="tl">
                    <a:srgbClr val="000000">
                      <a:alpha val="43137"/>
                    </a:srgbClr>
                  </a:outerShdw>
                </a:effectLst>
                <a:cs typeface="Calibri" panose="020F0502020204030204" pitchFamily="34" charset="0"/>
              </a:rPr>
              <a:t>–25)</a:t>
            </a:r>
            <a:endParaRPr lang="en-US" sz="2800"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Passion of the king (26</a:t>
            </a:r>
            <a:r>
              <a:rPr lang="en-US" dirty="0">
                <a:effectLst>
                  <a:outerShdw blurRad="38100" dist="38100" dir="2700000" algn="tl">
                    <a:srgbClr val="000000">
                      <a:alpha val="43137"/>
                    </a:srgbClr>
                  </a:outerShdw>
                </a:effectLst>
                <a:cs typeface="Calibri" panose="020F0502020204030204" pitchFamily="34" charset="0"/>
              </a:rPr>
              <a:t>–27)</a:t>
            </a:r>
            <a:endParaRPr lang="en-US" dirty="0">
              <a:effectLst>
                <a:outerShdw blurRad="38100" dist="38100" dir="2700000" algn="tl">
                  <a:srgbClr val="000000">
                    <a:alpha val="43137"/>
                  </a:srgbClr>
                </a:outerShdw>
              </a:effectLst>
            </a:endParaRPr>
          </a:p>
          <a:p>
            <a:pPr marL="0" indent="0">
              <a:buNone/>
              <a:defRPr/>
            </a:pPr>
            <a:r>
              <a:rPr lang="en-US" dirty="0">
                <a:effectLst>
                  <a:outerShdw blurRad="38100" dist="38100" dir="2700000" algn="tl">
                    <a:srgbClr val="000000">
                      <a:alpha val="43137"/>
                    </a:srgbClr>
                  </a:outerShdw>
                </a:effectLst>
              </a:rPr>
              <a:t>Proof of the king (</a:t>
            </a:r>
            <a:r>
              <a:rPr lang="en-US" dirty="0">
                <a:effectLst>
                  <a:outerShdw blurRad="38100" dist="38100" dir="2700000" algn="tl">
                    <a:srgbClr val="000000">
                      <a:alpha val="43137"/>
                    </a:srgbClr>
                  </a:outerShdw>
                </a:effectLst>
                <a:cs typeface="Calibri" panose="020F0502020204030204" pitchFamily="34" charset="0"/>
              </a:rPr>
              <a:t>28)</a:t>
            </a:r>
          </a:p>
        </p:txBody>
      </p:sp>
    </p:spTree>
    <p:extLst>
      <p:ext uri="{BB962C8B-B14F-4D97-AF65-F5344CB8AC3E}">
        <p14:creationId xmlns:p14="http://schemas.microsoft.com/office/powerpoint/2010/main" val="1554988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2057400"/>
            <a:ext cx="7788900" cy="2563739"/>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Miraculous Healing (1-11)</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2624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943100" y="228600"/>
            <a:ext cx="8305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387" name="Rectangle 3"/>
          <p:cNvSpPr>
            <a:spLocks noGrp="1" noChangeArrowheads="1"/>
          </p:cNvSpPr>
          <p:nvPr>
            <p:ph type="body" sz="half" idx="2"/>
          </p:nvPr>
        </p:nvSpPr>
        <p:spPr>
          <a:xfrm>
            <a:off x="609600" y="1143000"/>
            <a:ext cx="10972800" cy="5410200"/>
          </a:xfrm>
        </p:spPr>
        <p:txBody>
          <a:bodyPr/>
          <a:lstStyle/>
          <a:p>
            <a:pPr marL="457200" indent="-457200">
              <a:lnSpc>
                <a:spcPct val="100000"/>
              </a:lnSpc>
              <a:spcBef>
                <a:spcPts val="0"/>
              </a:spcBef>
              <a:spcAft>
                <a:spcPts val="1800"/>
              </a:spcAft>
              <a:buClr>
                <a:srgbClr val="00FFFF"/>
              </a:buClr>
              <a:buSzPct val="100000"/>
              <a:buFont typeface="+mj-lt"/>
              <a:buAutoNum type="arabicPeriod"/>
              <a:defRPr/>
            </a:pPr>
            <a:r>
              <a:rPr lang="en-US" sz="3200" dirty="0"/>
              <a:t>The king was absent (Acts 1:9-11)</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Irreversible language found in the Gospels (Matt. 12:31-32; 21:42; 22:7)</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A new age in the kingdom’s absence has already been disclosed (Luke 19:11-27; Matt. 13; 24‒25)</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“Kingdom” is mentioned 45x in Luke’s Gospel but only 8x in Acts</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Expression “repent for the kingdom of heaven is at hand” is absent from Acts</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744200" y="76200"/>
            <a:ext cx="900350" cy="1219200"/>
          </a:xfrm>
          <a:ln>
            <a:solidFill>
              <a:schemeClr val="tx1"/>
            </a:solidFill>
          </a:ln>
        </p:spPr>
      </p:pic>
    </p:spTree>
    <p:extLst>
      <p:ext uri="{BB962C8B-B14F-4D97-AF65-F5344CB8AC3E}">
        <p14:creationId xmlns:p14="http://schemas.microsoft.com/office/powerpoint/2010/main" val="1065493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2"/>
          </p:nvPr>
        </p:nvSpPr>
        <p:spPr>
          <a:xfrm>
            <a:off x="609600" y="1143000"/>
            <a:ext cx="10972800" cy="5029200"/>
          </a:xfrm>
        </p:spPr>
        <p:txBody>
          <a:bodyPr/>
          <a:lstStyle/>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Co-mingling of kingdom truth with Church Age truth</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The timing of the kingdom has already been fixed by the Father’s authority (Acts 1:6-7)</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Peter was merely preaching the personal Gospel in Acts 2</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Acts 3:19-21 is laying out the condition by which the kingdom will ultimately come to the earth (Acts 3:19-21)</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The miracles in Acts authenticate the new age of the Church (Heb. 2:2-3) and not the ongoing offer of the kingdom</a:t>
            </a:r>
          </a:p>
          <a:p>
            <a:pPr marL="514350" indent="-514350">
              <a:spcBef>
                <a:spcPts val="0"/>
              </a:spcBef>
              <a:spcAft>
                <a:spcPts val="2400"/>
              </a:spcAft>
              <a:buSzPct val="100000"/>
              <a:buAutoNum type="arabicPeriod" startAt="6"/>
              <a:defRPr/>
            </a:pPr>
            <a:endParaRPr lang="en-US" dirty="0"/>
          </a:p>
        </p:txBody>
      </p:sp>
      <p:sp>
        <p:nvSpPr>
          <p:cNvPr id="10" name="Rectangle 2"/>
          <p:cNvSpPr>
            <a:spLocks noGrp="1" noChangeArrowheads="1"/>
          </p:cNvSpPr>
          <p:nvPr>
            <p:ph type="title"/>
          </p:nvPr>
        </p:nvSpPr>
        <p:spPr>
          <a:xfrm>
            <a:off x="1943100" y="228600"/>
            <a:ext cx="8305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King_of_Kings[1]">
            <a:extLst>
              <a:ext uri="{FF2B5EF4-FFF2-40B4-BE49-F238E27FC236}">
                <a16:creationId xmlns:a16="http://schemas.microsoft.com/office/drawing/2014/main" id="{F4D4B546-D635-5632-7C2B-9ACF8BD174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44200" y="76200"/>
            <a:ext cx="900350"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83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“Three observations can be made about Peter’s sermon. The first observation is that it was not a re-offer of the Messianic kingdom. The Jewish people had rejected the kingdom in Matthew 12, and from then on, they were under the judgment of the unpardonable sin, the judgment of A.D. 70. That judgment was irrevocable, and there was no possibility for change. Peter simply restated the requirements for the kingdom. The prerequisite for the second coming and the kingdom is Israel’s national salvation.”</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98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140159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Messiah left the earth because of Israel’s rejection and will not come back unless Israel accepts His Messiahship. That will happen someday, but Peter’s words were not a re-offer to this generation since they had already committed the unpardonable sin. Because the sin was unpardonable, they could not see the kingdom established in their day and the judgment of A.D. 70 would come.”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98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4660909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5293757"/>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 Jerusalem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until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say</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1812026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Responsibility</a:t>
            </a:r>
          </a:p>
        </p:txBody>
      </p:sp>
      <p:sp>
        <p:nvSpPr>
          <p:cNvPr id="161795" name="Rectangle 3"/>
          <p:cNvSpPr>
            <a:spLocks noGrp="1" noChangeArrowheads="1"/>
          </p:cNvSpPr>
          <p:nvPr>
            <p:ph type="body" idx="1"/>
          </p:nvPr>
        </p:nvSpPr>
        <p:spPr>
          <a:xfrm>
            <a:off x="585216" y="2057400"/>
            <a:ext cx="7263384"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Necessity of Repentance (19a)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of Repentance (19b-21)</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Present Fulfilled Prophecy (22-26)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731673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11389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810078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38914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7263384" cy="2563739"/>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Rejection of her Messiah (12-18)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Responsibility (19-26)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Second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3:12-26</a:t>
            </a:r>
          </a:p>
        </p:txBody>
      </p:sp>
      <p:pic>
        <p:nvPicPr>
          <p:cNvPr id="2" name="Picture 1">
            <a:extLst>
              <a:ext uri="{FF2B5EF4-FFF2-40B4-BE49-F238E27FC236}">
                <a16:creationId xmlns:a16="http://schemas.microsoft.com/office/drawing/2014/main" id="{9B69562F-C065-70E6-66F6-612F2BF8079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132467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3:19-21</a:t>
            </a:r>
          </a:p>
          <a:p>
            <a:pPr algn="just">
              <a:spcBef>
                <a:spcPts val="0"/>
              </a:spcBef>
              <a:spcAft>
                <a:spcPts val="12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rPr>
              <a:t>19</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Therefore repent and return, so that your sins may be wiped away, in order that </a:t>
            </a:r>
            <a:r>
              <a:rPr lang="en-US" sz="3600" b="1" u="sng" dirty="0">
                <a:solidFill>
                  <a:srgbClr val="FFFFCC"/>
                </a:solidFill>
                <a:effectLst>
                  <a:outerShdw blurRad="38100" dist="38100" dir="2700000" algn="tl">
                    <a:srgbClr val="000000">
                      <a:alpha val="43137"/>
                    </a:srgbClr>
                  </a:outerShdw>
                </a:effectLst>
              </a:rPr>
              <a:t>times of refreshing</a:t>
            </a:r>
            <a:r>
              <a:rPr lang="en-US" sz="3600" dirty="0">
                <a:effectLst>
                  <a:outerShdw blurRad="38100" dist="38100" dir="2700000" algn="tl">
                    <a:srgbClr val="000000">
                      <a:alpha val="43137"/>
                    </a:srgbClr>
                  </a:outerShdw>
                </a:effectLst>
              </a:rPr>
              <a:t> may come from the presence of the Lord; </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that He may send Jesus, the Christ appointed for you,</a:t>
            </a:r>
            <a:r>
              <a:rPr lang="en-US" sz="3600" baseline="30000" dirty="0">
                <a:effectLst>
                  <a:outerShdw blurRad="38100" dist="38100" dir="2700000" algn="tl">
                    <a:srgbClr val="000000">
                      <a:alpha val="43137"/>
                    </a:srgbClr>
                  </a:outerShdw>
                </a:effectLst>
              </a:rPr>
              <a:t>21</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whom heaven must receive until </a:t>
            </a:r>
            <a:r>
              <a:rPr lang="en-US" sz="3600" i="1" dirty="0">
                <a:effectLst>
                  <a:outerShdw blurRad="38100" dist="38100" dir="2700000" algn="tl">
                    <a:srgbClr val="000000">
                      <a:alpha val="43137"/>
                    </a:srgbClr>
                  </a:outerShdw>
                </a:effectLst>
              </a:rPr>
              <a:t>the</a:t>
            </a:r>
            <a:r>
              <a:rPr lang="en-US" sz="3600" dirty="0">
                <a:effectLst>
                  <a:outerShdw blurRad="38100" dist="38100" dir="2700000" algn="tl">
                    <a:srgbClr val="000000">
                      <a:alpha val="43137"/>
                    </a:srgbClr>
                  </a:outerShdw>
                </a:effectLst>
              </a:rPr>
              <a:t> period of </a:t>
            </a:r>
            <a:r>
              <a:rPr lang="en-US" sz="3600" b="1" u="sng" dirty="0">
                <a:solidFill>
                  <a:srgbClr val="FFFFCC"/>
                </a:solidFill>
                <a:effectLst>
                  <a:outerShdw blurRad="38100" dist="38100" dir="2700000" algn="tl">
                    <a:srgbClr val="000000">
                      <a:alpha val="43137"/>
                    </a:srgbClr>
                  </a:outerShdw>
                </a:effectLst>
              </a:rPr>
              <a:t>restoration of all things</a:t>
            </a:r>
            <a:r>
              <a:rPr lang="en-US" sz="3600" dirty="0">
                <a:effectLst>
                  <a:outerShdw blurRad="38100" dist="38100" dir="2700000" algn="tl">
                    <a:srgbClr val="000000">
                      <a:alpha val="43137"/>
                    </a:srgbClr>
                  </a:outerShdw>
                </a:effectLst>
              </a:rPr>
              <a:t> about which God spoke by the mouth of His holy prophets from ancient time.</a:t>
            </a:r>
            <a:r>
              <a:rPr lang="en-US" sz="36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121309248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3:19-21</a:t>
            </a:r>
          </a:p>
          <a:p>
            <a:pPr algn="just">
              <a:spcBef>
                <a:spcPts val="0"/>
              </a:spcBef>
              <a:spcAft>
                <a:spcPts val="1200"/>
              </a:spcAft>
            </a:pPr>
            <a:r>
              <a:rPr lang="en-US" sz="3500" dirty="0">
                <a:effectLst>
                  <a:outerShdw blurRad="38100" dist="38100" dir="2700000" algn="tl">
                    <a:srgbClr val="000000">
                      <a:alpha val="43137"/>
                    </a:srgbClr>
                  </a:outerShdw>
                </a:effectLst>
                <a:cs typeface="Calibri" panose="020F0502020204030204" pitchFamily="34" charset="0"/>
              </a:rPr>
              <a:t>“</a:t>
            </a:r>
            <a:r>
              <a:rPr lang="en-US" sz="3500" baseline="30000" dirty="0">
                <a:effectLst>
                  <a:outerShdw blurRad="38100" dist="38100" dir="2700000" algn="tl">
                    <a:srgbClr val="000000">
                      <a:alpha val="43137"/>
                    </a:srgbClr>
                  </a:outerShdw>
                </a:effectLst>
              </a:rPr>
              <a:t>19</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Therefore repent and return, so that your sins may be wiped away, in order that [</a:t>
            </a:r>
            <a:r>
              <a:rPr lang="en-US" sz="3500" i="1" dirty="0" err="1">
                <a:effectLst>
                  <a:outerShdw blurRad="38100" dist="38100" dir="2700000" algn="tl">
                    <a:srgbClr val="000000">
                      <a:alpha val="43137"/>
                    </a:srgbClr>
                  </a:outerShdw>
                </a:effectLst>
              </a:rPr>
              <a:t>hopōs</a:t>
            </a:r>
            <a:r>
              <a:rPr lang="en-US" sz="35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times [</a:t>
            </a:r>
            <a:r>
              <a:rPr lang="en-US" sz="3500" b="1" i="1" u="sng" dirty="0" err="1">
                <a:solidFill>
                  <a:srgbClr val="FFFFCC"/>
                </a:solidFill>
                <a:effectLst>
                  <a:outerShdw blurRad="38100" dist="38100" dir="2700000" algn="tl">
                    <a:srgbClr val="000000">
                      <a:alpha val="43137"/>
                    </a:srgbClr>
                  </a:outerShdw>
                </a:effectLst>
              </a:rPr>
              <a:t>kairos</a:t>
            </a:r>
            <a:r>
              <a:rPr lang="en-US" sz="3500" b="1" u="sng" dirty="0">
                <a:solidFill>
                  <a:srgbClr val="FFFFCC"/>
                </a:solidFill>
                <a:effectLst>
                  <a:outerShdw blurRad="38100" dist="38100" dir="2700000" algn="tl">
                    <a:srgbClr val="000000">
                      <a:alpha val="43137"/>
                    </a:srgbClr>
                  </a:outerShdw>
                </a:effectLst>
              </a:rPr>
              <a:t>] of refreshing</a:t>
            </a:r>
            <a:r>
              <a:rPr lang="en-US" sz="3500" dirty="0">
                <a:effectLst>
                  <a:outerShdw blurRad="38100" dist="38100" dir="2700000" algn="tl">
                    <a:srgbClr val="000000">
                      <a:alpha val="43137"/>
                    </a:srgbClr>
                  </a:outerShdw>
                </a:effectLst>
              </a:rPr>
              <a:t> may come [</a:t>
            </a:r>
            <a:r>
              <a:rPr lang="en-US" sz="3500" i="1" dirty="0" err="1">
                <a:effectLst>
                  <a:outerShdw blurRad="38100" dist="38100" dir="2700000" algn="tl">
                    <a:srgbClr val="000000">
                      <a:alpha val="43137"/>
                    </a:srgbClr>
                  </a:outerShdw>
                </a:effectLst>
              </a:rPr>
              <a:t>erchomai</a:t>
            </a:r>
            <a:r>
              <a:rPr lang="en-US" sz="3500" dirty="0">
                <a:effectLst>
                  <a:outerShdw blurRad="38100" dist="38100" dir="2700000" algn="tl">
                    <a:srgbClr val="000000">
                      <a:alpha val="43137"/>
                    </a:srgbClr>
                  </a:outerShdw>
                </a:effectLst>
              </a:rPr>
              <a:t>] from the presence of the Lord; </a:t>
            </a:r>
            <a:r>
              <a:rPr lang="en-US" sz="3500" baseline="30000" dirty="0">
                <a:effectLst>
                  <a:outerShdw blurRad="38100" dist="38100" dir="2700000" algn="tl">
                    <a:srgbClr val="000000">
                      <a:alpha val="43137"/>
                    </a:srgbClr>
                  </a:outerShdw>
                </a:effectLst>
              </a:rPr>
              <a:t>20</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and [</a:t>
            </a:r>
            <a:r>
              <a:rPr lang="en-US" sz="3500" i="1" dirty="0">
                <a:effectLst>
                  <a:outerShdw blurRad="38100" dist="38100" dir="2700000" algn="tl">
                    <a:srgbClr val="000000">
                      <a:alpha val="43137"/>
                    </a:srgbClr>
                  </a:outerShdw>
                </a:effectLst>
              </a:rPr>
              <a:t>kai</a:t>
            </a:r>
            <a:r>
              <a:rPr lang="en-US" sz="3500" dirty="0">
                <a:effectLst>
                  <a:outerShdw blurRad="38100" dist="38100" dir="2700000" algn="tl">
                    <a:srgbClr val="000000">
                      <a:alpha val="43137"/>
                    </a:srgbClr>
                  </a:outerShdw>
                </a:effectLst>
              </a:rPr>
              <a:t>] that He may send [</a:t>
            </a:r>
            <a:r>
              <a:rPr lang="en-US" sz="3500" i="1" dirty="0" err="1">
                <a:effectLst>
                  <a:outerShdw blurRad="38100" dist="38100" dir="2700000" algn="tl">
                    <a:srgbClr val="000000">
                      <a:alpha val="43137"/>
                    </a:srgbClr>
                  </a:outerShdw>
                </a:effectLst>
              </a:rPr>
              <a:t>apostellō</a:t>
            </a:r>
            <a:r>
              <a:rPr lang="en-US" sz="3500" dirty="0">
                <a:effectLst>
                  <a:outerShdw blurRad="38100" dist="38100" dir="2700000" algn="tl">
                    <a:srgbClr val="000000">
                      <a:alpha val="43137"/>
                    </a:srgbClr>
                  </a:outerShdw>
                </a:effectLst>
              </a:rPr>
              <a:t>] Jesus, the Christ appointed for you,</a:t>
            </a:r>
            <a:r>
              <a:rPr lang="en-US" sz="3500" baseline="30000" dirty="0">
                <a:effectLst>
                  <a:outerShdw blurRad="38100" dist="38100" dir="2700000" algn="tl">
                    <a:srgbClr val="000000">
                      <a:alpha val="43137"/>
                    </a:srgbClr>
                  </a:outerShdw>
                </a:effectLst>
              </a:rPr>
              <a:t>21</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whom heaven must receive until </a:t>
            </a:r>
            <a:r>
              <a:rPr lang="en-US" sz="3500" i="1" dirty="0">
                <a:effectLst>
                  <a:outerShdw blurRad="38100" dist="38100" dir="2700000" algn="tl">
                    <a:srgbClr val="000000">
                      <a:alpha val="43137"/>
                    </a:srgbClr>
                  </a:outerShdw>
                </a:effectLst>
              </a:rPr>
              <a:t>the</a:t>
            </a:r>
            <a:r>
              <a:rPr lang="en-US" sz="35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period [</a:t>
            </a:r>
            <a:r>
              <a:rPr lang="en-US" sz="3500" b="1" i="1" u="sng" dirty="0" err="1">
                <a:solidFill>
                  <a:srgbClr val="FFFFCC"/>
                </a:solidFill>
                <a:effectLst>
                  <a:outerShdw blurRad="38100" dist="38100" dir="2700000" algn="tl">
                    <a:srgbClr val="000000">
                      <a:alpha val="43137"/>
                    </a:srgbClr>
                  </a:outerShdw>
                </a:effectLst>
              </a:rPr>
              <a:t>chronos</a:t>
            </a:r>
            <a:r>
              <a:rPr lang="en-US" sz="3500" b="1" u="sng" dirty="0">
                <a:solidFill>
                  <a:srgbClr val="FFFFCC"/>
                </a:solidFill>
                <a:effectLst>
                  <a:outerShdw blurRad="38100" dist="38100" dir="2700000" algn="tl">
                    <a:srgbClr val="000000">
                      <a:alpha val="43137"/>
                    </a:srgbClr>
                  </a:outerShdw>
                </a:effectLst>
              </a:rPr>
              <a:t>] of restoration of all things</a:t>
            </a:r>
            <a:r>
              <a:rPr lang="en-US" sz="3500" b="1" dirty="0">
                <a:solidFill>
                  <a:srgbClr val="FFFFCC"/>
                </a:solidFill>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about which God spoke by the mouth of His holy prophets from ancient time.</a:t>
            </a:r>
            <a:r>
              <a:rPr lang="en-US" sz="35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130710489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3:19-21</a:t>
            </a:r>
          </a:p>
          <a:p>
            <a:pPr algn="just">
              <a:spcBef>
                <a:spcPts val="0"/>
              </a:spcBef>
              <a:spcAft>
                <a:spcPts val="1200"/>
              </a:spcAft>
            </a:pPr>
            <a:r>
              <a:rPr lang="en-US" sz="3500" dirty="0">
                <a:effectLst>
                  <a:outerShdw blurRad="38100" dist="38100" dir="2700000" algn="tl">
                    <a:srgbClr val="000000">
                      <a:alpha val="43137"/>
                    </a:srgbClr>
                  </a:outerShdw>
                </a:effectLst>
                <a:cs typeface="Calibri" panose="020F0502020204030204" pitchFamily="34" charset="0"/>
              </a:rPr>
              <a:t>“</a:t>
            </a:r>
            <a:r>
              <a:rPr lang="en-US" sz="3500" baseline="30000" dirty="0">
                <a:effectLst>
                  <a:outerShdw blurRad="38100" dist="38100" dir="2700000" algn="tl">
                    <a:srgbClr val="000000">
                      <a:alpha val="43137"/>
                    </a:srgbClr>
                  </a:outerShdw>
                </a:effectLst>
              </a:rPr>
              <a:t>19</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Therefore repent and return, so that your sins may be wiped away, </a:t>
            </a:r>
            <a:r>
              <a:rPr lang="en-US" sz="3500" b="1" u="sng" dirty="0">
                <a:solidFill>
                  <a:srgbClr val="FFFFCC"/>
                </a:solidFill>
                <a:effectLst>
                  <a:outerShdw blurRad="38100" dist="38100" dir="2700000" algn="tl">
                    <a:srgbClr val="000000">
                      <a:alpha val="43137"/>
                    </a:srgbClr>
                  </a:outerShdw>
                </a:effectLst>
              </a:rPr>
              <a:t>in order that [</a:t>
            </a:r>
            <a:r>
              <a:rPr lang="en-US" sz="3500" b="1" i="1" u="sng" dirty="0" err="1">
                <a:solidFill>
                  <a:srgbClr val="FFFFCC"/>
                </a:solidFill>
                <a:effectLst>
                  <a:outerShdw blurRad="38100" dist="38100" dir="2700000" algn="tl">
                    <a:srgbClr val="000000">
                      <a:alpha val="43137"/>
                    </a:srgbClr>
                  </a:outerShdw>
                </a:effectLst>
              </a:rPr>
              <a:t>hopōs</a:t>
            </a:r>
            <a:r>
              <a:rPr lang="en-US" sz="3500" b="1" u="sng" dirty="0">
                <a:solidFill>
                  <a:srgbClr val="FFFFCC"/>
                </a:solidFill>
                <a:effectLst>
                  <a:outerShdw blurRad="38100" dist="38100" dir="2700000" algn="tl">
                    <a:srgbClr val="000000">
                      <a:alpha val="43137"/>
                    </a:srgbClr>
                  </a:outerShdw>
                </a:effectLst>
              </a:rPr>
              <a:t>]</a:t>
            </a:r>
            <a:r>
              <a:rPr lang="en-US" sz="35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times [</a:t>
            </a:r>
            <a:r>
              <a:rPr lang="en-US" sz="3500" b="1" i="1" u="sng" dirty="0" err="1">
                <a:solidFill>
                  <a:srgbClr val="FFFFCC"/>
                </a:solidFill>
                <a:effectLst>
                  <a:outerShdw blurRad="38100" dist="38100" dir="2700000" algn="tl">
                    <a:srgbClr val="000000">
                      <a:alpha val="43137"/>
                    </a:srgbClr>
                  </a:outerShdw>
                </a:effectLst>
              </a:rPr>
              <a:t>kairos</a:t>
            </a:r>
            <a:r>
              <a:rPr lang="en-US" sz="3500" b="1" u="sng" dirty="0">
                <a:solidFill>
                  <a:srgbClr val="FFFFCC"/>
                </a:solidFill>
                <a:effectLst>
                  <a:outerShdw blurRad="38100" dist="38100" dir="2700000" algn="tl">
                    <a:srgbClr val="000000">
                      <a:alpha val="43137"/>
                    </a:srgbClr>
                  </a:outerShdw>
                </a:effectLst>
              </a:rPr>
              <a:t>] of refreshing may come [</a:t>
            </a:r>
            <a:r>
              <a:rPr lang="en-US" sz="3500" b="1" i="1" u="sng" dirty="0" err="1">
                <a:solidFill>
                  <a:srgbClr val="FFFFCC"/>
                </a:solidFill>
                <a:effectLst>
                  <a:outerShdw blurRad="38100" dist="38100" dir="2700000" algn="tl">
                    <a:srgbClr val="000000">
                      <a:alpha val="43137"/>
                    </a:srgbClr>
                  </a:outerShdw>
                </a:effectLst>
              </a:rPr>
              <a:t>erchomai</a:t>
            </a:r>
            <a:r>
              <a:rPr lang="en-US" sz="3500" b="1" u="sng" dirty="0">
                <a:solidFill>
                  <a:srgbClr val="FFFFCC"/>
                </a:solidFill>
                <a:effectLst>
                  <a:outerShdw blurRad="38100" dist="38100" dir="2700000" algn="tl">
                    <a:srgbClr val="000000">
                      <a:alpha val="43137"/>
                    </a:srgbClr>
                  </a:outerShdw>
                </a:effectLst>
              </a:rPr>
              <a:t>]</a:t>
            </a:r>
            <a:r>
              <a:rPr lang="en-US" sz="3500" dirty="0">
                <a:effectLst>
                  <a:outerShdw blurRad="38100" dist="38100" dir="2700000" algn="tl">
                    <a:srgbClr val="000000">
                      <a:alpha val="43137"/>
                    </a:srgbClr>
                  </a:outerShdw>
                </a:effectLst>
              </a:rPr>
              <a:t> from the presence of the Lord; </a:t>
            </a:r>
            <a:r>
              <a:rPr lang="en-US" sz="3500" baseline="30000" dirty="0">
                <a:effectLst>
                  <a:outerShdw blurRad="38100" dist="38100" dir="2700000" algn="tl">
                    <a:srgbClr val="000000">
                      <a:alpha val="43137"/>
                    </a:srgbClr>
                  </a:outerShdw>
                </a:effectLst>
              </a:rPr>
              <a:t>20</a:t>
            </a:r>
            <a:r>
              <a:rPr lang="en-US" sz="3500" b="1" baseline="300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and [</a:t>
            </a:r>
            <a:r>
              <a:rPr lang="en-US" sz="3500" b="1" i="1" u="sng" dirty="0">
                <a:solidFill>
                  <a:srgbClr val="FFFFCC"/>
                </a:solidFill>
                <a:effectLst>
                  <a:outerShdw blurRad="38100" dist="38100" dir="2700000" algn="tl">
                    <a:srgbClr val="000000">
                      <a:alpha val="43137"/>
                    </a:srgbClr>
                  </a:outerShdw>
                </a:effectLst>
              </a:rPr>
              <a:t>kai</a:t>
            </a:r>
            <a:r>
              <a:rPr lang="en-US" sz="3500" b="1" u="sng" dirty="0">
                <a:solidFill>
                  <a:srgbClr val="FFFFCC"/>
                </a:solidFill>
                <a:effectLst>
                  <a:outerShdw blurRad="38100" dist="38100" dir="2700000" algn="tl">
                    <a:srgbClr val="000000">
                      <a:alpha val="43137"/>
                    </a:srgbClr>
                  </a:outerShdw>
                </a:effectLst>
              </a:rPr>
              <a:t>]</a:t>
            </a:r>
            <a:r>
              <a:rPr lang="en-US" sz="3500" dirty="0">
                <a:effectLst>
                  <a:outerShdw blurRad="38100" dist="38100" dir="2700000" algn="tl">
                    <a:srgbClr val="000000">
                      <a:alpha val="43137"/>
                    </a:srgbClr>
                  </a:outerShdw>
                </a:effectLst>
              </a:rPr>
              <a:t> that He </a:t>
            </a:r>
            <a:r>
              <a:rPr lang="en-US" sz="3500" b="1" u="sng" dirty="0">
                <a:solidFill>
                  <a:srgbClr val="FFFFCC"/>
                </a:solidFill>
                <a:effectLst>
                  <a:outerShdw blurRad="38100" dist="38100" dir="2700000" algn="tl">
                    <a:srgbClr val="000000">
                      <a:alpha val="43137"/>
                    </a:srgbClr>
                  </a:outerShdw>
                </a:effectLst>
              </a:rPr>
              <a:t>may send [</a:t>
            </a:r>
            <a:r>
              <a:rPr lang="en-US" sz="3500" b="1" i="1" u="sng" dirty="0" err="1">
                <a:solidFill>
                  <a:srgbClr val="FFFFCC"/>
                </a:solidFill>
                <a:effectLst>
                  <a:outerShdw blurRad="38100" dist="38100" dir="2700000" algn="tl">
                    <a:srgbClr val="000000">
                      <a:alpha val="43137"/>
                    </a:srgbClr>
                  </a:outerShdw>
                </a:effectLst>
              </a:rPr>
              <a:t>apostellō</a:t>
            </a:r>
            <a:r>
              <a:rPr lang="en-US" sz="3500" b="1" u="sng" dirty="0">
                <a:solidFill>
                  <a:srgbClr val="FFFFCC"/>
                </a:solidFill>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Jesus, the Christ appointed for you,</a:t>
            </a:r>
            <a:r>
              <a:rPr lang="en-US" sz="3500" baseline="30000" dirty="0">
                <a:effectLst>
                  <a:outerShdw blurRad="38100" dist="38100" dir="2700000" algn="tl">
                    <a:srgbClr val="000000">
                      <a:alpha val="43137"/>
                    </a:srgbClr>
                  </a:outerShdw>
                </a:effectLst>
              </a:rPr>
              <a:t>21</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whom heaven must receive until </a:t>
            </a:r>
            <a:r>
              <a:rPr lang="en-US" sz="3500" i="1" dirty="0">
                <a:effectLst>
                  <a:outerShdw blurRad="38100" dist="38100" dir="2700000" algn="tl">
                    <a:srgbClr val="000000">
                      <a:alpha val="43137"/>
                    </a:srgbClr>
                  </a:outerShdw>
                </a:effectLst>
              </a:rPr>
              <a:t>the</a:t>
            </a:r>
            <a:r>
              <a:rPr lang="en-US" sz="35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period [</a:t>
            </a:r>
            <a:r>
              <a:rPr lang="en-US" sz="3500" b="1" i="1" u="sng" dirty="0" err="1">
                <a:solidFill>
                  <a:srgbClr val="FFFFCC"/>
                </a:solidFill>
                <a:effectLst>
                  <a:outerShdw blurRad="38100" dist="38100" dir="2700000" algn="tl">
                    <a:srgbClr val="000000">
                      <a:alpha val="43137"/>
                    </a:srgbClr>
                  </a:outerShdw>
                </a:effectLst>
              </a:rPr>
              <a:t>chronos</a:t>
            </a:r>
            <a:r>
              <a:rPr lang="en-US" sz="3500" b="1" u="sng" dirty="0">
                <a:solidFill>
                  <a:srgbClr val="FFFFCC"/>
                </a:solidFill>
                <a:effectLst>
                  <a:outerShdw blurRad="38100" dist="38100" dir="2700000" algn="tl">
                    <a:srgbClr val="000000">
                      <a:alpha val="43137"/>
                    </a:srgbClr>
                  </a:outerShdw>
                </a:effectLst>
              </a:rPr>
              <a:t>] of restoration of all things </a:t>
            </a:r>
            <a:r>
              <a:rPr lang="en-US" sz="3500" dirty="0">
                <a:effectLst>
                  <a:outerShdw blurRad="38100" dist="38100" dir="2700000" algn="tl">
                    <a:srgbClr val="000000">
                      <a:alpha val="43137"/>
                    </a:srgbClr>
                  </a:outerShdw>
                </a:effectLst>
              </a:rPr>
              <a:t>about which God spoke by the mouth of His holy prophets from ancient time.</a:t>
            </a:r>
            <a:r>
              <a:rPr lang="en-US" sz="35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353631163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51984"/>
            <a:ext cx="10972800" cy="5339923"/>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The two clauses that follow </a:t>
            </a:r>
            <a:r>
              <a:rPr lang="el-GR" sz="3000" dirty="0">
                <a:effectLst>
                  <a:outerShdw blurRad="38100" dist="38100" dir="2700000" algn="tl">
                    <a:srgbClr val="000000">
                      <a:alpha val="43137"/>
                    </a:srgbClr>
                  </a:outerShdw>
                </a:effectLst>
              </a:rPr>
              <a:t>ὅπως</a:t>
            </a:r>
            <a:r>
              <a:rPr lang="en-US" sz="3000" dirty="0">
                <a:effectLst>
                  <a:outerShdw blurRad="38100" dist="38100" dir="2700000" algn="tl">
                    <a:srgbClr val="000000">
                      <a:alpha val="43137"/>
                    </a:srgbClr>
                  </a:outerShdw>
                </a:effectLst>
              </a:rPr>
              <a:t> go together. In other words the clause ‘that the times of refreshing may come from the presence of the Lord’ must be taken with the words ‘and that He may send Jesus.’ As </a:t>
            </a:r>
            <a:r>
              <a:rPr lang="en-US" sz="3000" dirty="0" err="1">
                <a:effectLst>
                  <a:outerShdw blurRad="38100" dist="38100" dir="2700000" algn="tl">
                    <a:srgbClr val="000000">
                      <a:alpha val="43137"/>
                    </a:srgbClr>
                  </a:outerShdw>
                </a:effectLst>
              </a:rPr>
              <a:t>Haenchen</a:t>
            </a:r>
            <a:r>
              <a:rPr lang="en-US" sz="3000" dirty="0">
                <a:effectLst>
                  <a:outerShdw blurRad="38100" dist="38100" dir="2700000" algn="tl">
                    <a:srgbClr val="000000">
                      <a:alpha val="43137"/>
                    </a:srgbClr>
                  </a:outerShdw>
                </a:effectLst>
              </a:rPr>
              <a:t> puts it, ‘The two promises are complementary statements about one and the same event.’ Nothing grammatically separates the promises; in fact they are joined together by the connective </a:t>
            </a:r>
            <a:r>
              <a:rPr lang="el-GR" sz="3000" dirty="0">
                <a:effectLst>
                  <a:outerShdw blurRad="38100" dist="38100" dir="2700000" algn="tl">
                    <a:srgbClr val="000000">
                      <a:alpha val="43137"/>
                    </a:srgbClr>
                  </a:outerShdw>
                </a:effectLst>
              </a:rPr>
              <a:t>καὶ</a:t>
            </a:r>
            <a:r>
              <a:rPr lang="en-US" sz="3000" dirty="0">
                <a:effectLst>
                  <a:outerShdw blurRad="38100" dist="38100" dir="2700000" algn="tl">
                    <a:srgbClr val="000000">
                      <a:alpha val="43137"/>
                    </a:srgbClr>
                  </a:outerShdw>
                </a:effectLst>
              </a:rPr>
              <a:t>. The noun </a:t>
            </a:r>
            <a:r>
              <a:rPr lang="el-GR" sz="3000" dirty="0">
                <a:effectLst>
                  <a:outerShdw blurRad="38100" dist="38100" dir="2700000" algn="tl">
                    <a:srgbClr val="000000">
                      <a:alpha val="43137"/>
                    </a:srgbClr>
                  </a:outerShdw>
                </a:effectLst>
              </a:rPr>
              <a:t>ἄναψύξεως</a:t>
            </a:r>
            <a:r>
              <a:rPr lang="en-US" sz="3000" dirty="0">
                <a:effectLst>
                  <a:outerShdw blurRad="38100" dist="38100" dir="2700000" algn="tl">
                    <a:srgbClr val="000000">
                      <a:alpha val="43137"/>
                    </a:srgbClr>
                  </a:outerShdw>
                </a:effectLst>
              </a:rPr>
              <a:t>, translated ‘refreshing,’ is a New Testament </a:t>
            </a:r>
            <a:r>
              <a:rPr lang="en-US" sz="3000" i="1" dirty="0">
                <a:effectLst>
                  <a:outerShdw blurRad="38100" dist="38100" dir="2700000" algn="tl">
                    <a:srgbClr val="000000">
                      <a:alpha val="43137"/>
                    </a:srgbClr>
                  </a:outerShdw>
                </a:effectLst>
              </a:rPr>
              <a:t>hapax legomenon</a:t>
            </a:r>
            <a:r>
              <a:rPr lang="en-US" sz="3000" dirty="0">
                <a:effectLst>
                  <a:outerShdw blurRad="38100" dist="38100" dir="2700000" algn="tl">
                    <a:srgbClr val="000000">
                      <a:alpha val="43137"/>
                    </a:srgbClr>
                  </a:outerShdw>
                </a:effectLst>
              </a:rPr>
              <a:t>. It is used in Greek literature in various forms to refer to ‘cooling by blowing, refreshing, relieving, resting.’ It occurs in the Septuagint only in Exodus (Eng., 8:15; </a:t>
            </a:r>
            <a:r>
              <a:rPr lang="en-US" sz="3000" cap="small" dirty="0">
                <a:effectLst>
                  <a:outerShdw blurRad="38100" dist="38100" dir="2700000" algn="tl">
                    <a:srgbClr val="000000">
                      <a:alpha val="43137"/>
                    </a:srgbClr>
                  </a:outerShdw>
                </a:effectLst>
              </a:rPr>
              <a:t>lxx</a:t>
            </a:r>
            <a:r>
              <a:rPr lang="en-US" sz="3000" dirty="0">
                <a:effectLst>
                  <a:outerShdw blurRad="38100" dist="38100" dir="2700000" algn="tl">
                    <a:srgbClr val="000000">
                      <a:alpha val="43137"/>
                    </a:srgbClr>
                  </a:outerShdw>
                </a:effectLst>
              </a:rPr>
              <a:t>, v. 11), where it refers to relief from the plague of frogs.”</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Stanley D. Toussaint and Jay A. Quine, “No, Not Yet: The Contingency of God’s Promised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164 (April–June 2007): 138, 144.</a:t>
            </a:r>
          </a:p>
        </p:txBody>
      </p:sp>
      <p:pic>
        <p:nvPicPr>
          <p:cNvPr id="4" name="Picture 2" descr="http://3.bp.blogspot.com/-QEkPt30fRNQ/US-EfJsZfRI/AAAAAAAASK4/JnP_SUUHRas/s1600/a.jpg">
            <a:extLst>
              <a:ext uri="{FF2B5EF4-FFF2-40B4-BE49-F238E27FC236}">
                <a16:creationId xmlns:a16="http://schemas.microsoft.com/office/drawing/2014/main" id="{4C65D9D5-EC76-48A7-9B4A-3A4832A4355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402078194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57483"/>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Schweizer correctly observes, ‘The context makes sense only if the ‘times of refreshing’ are the definitive age of salvation. The expression is undoubtedly apocalyptic in origin. . . . The reference, then, is to the eschatological redemption which is promised to Israel if it repents.’ Furthermore, the plural </a:t>
            </a:r>
            <a:r>
              <a:rPr lang="el-GR" sz="3000" dirty="0">
                <a:effectLst>
                  <a:outerShdw blurRad="38100" dist="38100" dir="2700000" algn="tl">
                    <a:srgbClr val="000000">
                      <a:alpha val="43137"/>
                    </a:srgbClr>
                  </a:outerShdw>
                </a:effectLst>
              </a:rPr>
              <a:t>καιροὶ</a:t>
            </a:r>
            <a:r>
              <a:rPr lang="en-US" sz="3000" dirty="0">
                <a:effectLst>
                  <a:outerShdw blurRad="38100" dist="38100" dir="2700000" algn="tl">
                    <a:srgbClr val="000000">
                      <a:alpha val="43137"/>
                    </a:srgbClr>
                  </a:outerShdw>
                </a:effectLst>
              </a:rPr>
              <a:t>, ‘times,’ in Acts 3:19, parallels the plural noun </a:t>
            </a:r>
            <a:r>
              <a:rPr lang="el-GR" sz="3000" dirty="0">
                <a:effectLst>
                  <a:outerShdw blurRad="38100" dist="38100" dir="2700000" algn="tl">
                    <a:srgbClr val="000000">
                      <a:alpha val="43137"/>
                    </a:srgbClr>
                  </a:outerShdw>
                </a:effectLst>
              </a:rPr>
              <a:t>χρονῶν</a:t>
            </a:r>
            <a:r>
              <a:rPr lang="en-US" sz="3000" dirty="0">
                <a:effectLst>
                  <a:outerShdw blurRad="38100" dist="38100" dir="2700000" algn="tl">
                    <a:srgbClr val="000000">
                      <a:alpha val="43137"/>
                    </a:srgbClr>
                  </a:outerShdw>
                </a:effectLst>
              </a:rPr>
              <a:t>, ‘seasons’ or ‘times,’ in verse 21 (which is translated ‘period’ in the </a:t>
            </a:r>
            <a:r>
              <a:rPr lang="en-US" sz="3000" cap="small" dirty="0" err="1">
                <a:effectLst>
                  <a:outerShdw blurRad="38100" dist="38100" dir="2700000" algn="tl">
                    <a:srgbClr val="000000">
                      <a:alpha val="43137"/>
                    </a:srgbClr>
                  </a:outerShdw>
                </a:effectLst>
              </a:rPr>
              <a:t>nasb</a:t>
            </a:r>
            <a:r>
              <a:rPr lang="en-US" sz="3000" dirty="0">
                <a:effectLst>
                  <a:outerShdw blurRad="38100" dist="38100" dir="2700000" algn="tl">
                    <a:srgbClr val="000000">
                      <a:alpha val="43137"/>
                    </a:srgbClr>
                  </a:outerShdw>
                </a:effectLst>
              </a:rPr>
              <a:t>). The two terms refer to the same era, and the plural forms simply emphasize duration. The context makes it clear that the synonyms refer to the future kingdom, with </a:t>
            </a:r>
            <a:r>
              <a:rPr lang="el-GR" sz="3000" dirty="0">
                <a:effectLst>
                  <a:outerShdw blurRad="38100" dist="38100" dir="2700000" algn="tl">
                    <a:srgbClr val="000000">
                      <a:alpha val="43137"/>
                    </a:srgbClr>
                  </a:outerShdw>
                </a:effectLst>
              </a:rPr>
              <a:t>καιροὶ</a:t>
            </a:r>
            <a:r>
              <a:rPr lang="en-US" sz="3000" dirty="0">
                <a:effectLst>
                  <a:outerShdw blurRad="38100" dist="38100" dir="2700000" algn="tl">
                    <a:srgbClr val="000000">
                      <a:alpha val="43137"/>
                    </a:srgbClr>
                  </a:outerShdw>
                </a:effectLst>
              </a:rPr>
              <a:t> emphasizing the quality of time and </a:t>
            </a:r>
            <a:r>
              <a:rPr lang="el-GR" sz="3000" dirty="0">
                <a:effectLst>
                  <a:outerShdw blurRad="38100" dist="38100" dir="2700000" algn="tl">
                    <a:srgbClr val="000000">
                      <a:alpha val="43137"/>
                    </a:srgbClr>
                  </a:outerShdw>
                </a:effectLst>
              </a:rPr>
              <a:t>χρονῶν</a:t>
            </a:r>
            <a:r>
              <a:rPr lang="en-US" sz="3000" dirty="0">
                <a:effectLst>
                  <a:outerShdw blurRad="38100" dist="38100" dir="2700000" algn="tl">
                    <a:srgbClr val="000000">
                      <a:alpha val="43137"/>
                    </a:srgbClr>
                  </a:outerShdw>
                </a:effectLst>
              </a:rPr>
              <a:t> emphasizing the duration of the time.”</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Stanley D. Toussaint and Jay A. Quine, “No, Not Yet: The Contingency of God’s Promised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164 (April–June 2007): 138, 141.</a:t>
            </a:r>
          </a:p>
        </p:txBody>
      </p:sp>
      <p:pic>
        <p:nvPicPr>
          <p:cNvPr id="2" name="Picture 2" descr="http://3.bp.blogspot.com/-QEkPt30fRNQ/US-EfJsZfRI/AAAAAAAASK4/JnP_SUUHRas/s1600/a.jpg">
            <a:extLst>
              <a:ext uri="{FF2B5EF4-FFF2-40B4-BE49-F238E27FC236}">
                <a16:creationId xmlns:a16="http://schemas.microsoft.com/office/drawing/2014/main" id="{C683EDD4-8EA0-B218-8BEA-14AC8BFABA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103283267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48800"/>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Bock argues for two separate time periods for these events in support of his ‘already, not yet’ view on the Davidic kingdom. He says the ‘periods of refreshing’ refer to the present time when sins can be wiped away through repentance, and that the ‘times of restoration of all things’ refers to the millennium. ‘Among the points in support of this distinction is that in the LXX translation by Symmachus, a reference to the descent of the Spirit in Isaiah 32:15 uses the term </a:t>
            </a:r>
            <a:r>
              <a:rPr lang="el-GR" sz="3000" dirty="0">
                <a:effectLst>
                  <a:outerShdw blurRad="38100" dist="38100" dir="2700000" algn="tl">
                    <a:srgbClr val="000000">
                      <a:alpha val="43137"/>
                    </a:srgbClr>
                  </a:outerShdw>
                </a:effectLst>
              </a:rPr>
              <a:t>ἀνάψυξις</a:t>
            </a:r>
            <a:r>
              <a:rPr lang="en-US" sz="3000" dirty="0">
                <a:effectLst>
                  <a:outerShdw blurRad="38100" dist="38100" dir="2700000" algn="tl">
                    <a:srgbClr val="000000">
                      <a:alpha val="43137"/>
                    </a:srgbClr>
                  </a:outerShdw>
                </a:effectLst>
              </a:rPr>
              <a:t> (refreshment), a term related to the one in Acts 3:20.’ However, the context of Isaiah 32:15 refers to millennial blessings to national Israel, a fact that supports the single-stage restoration view, not a two-phase ‘already, not yet’ restoration. Walker suggests a …</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06E7DAAD-17D3-86CA-8D2E-765CCF69BD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63794695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51984"/>
            <a:ext cx="10972800" cy="5339923"/>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 two-stage restoration in Acts 3:19–21. He, like Bock, maintains that the </a:t>
            </a:r>
            <a:r>
              <a:rPr lang="el-GR" sz="3000" dirty="0">
                <a:effectLst>
                  <a:outerShdw blurRad="38100" dist="38100" dir="2700000" algn="tl">
                    <a:srgbClr val="000000">
                      <a:alpha val="43137"/>
                    </a:srgbClr>
                  </a:outerShdw>
                </a:effectLst>
              </a:rPr>
              <a:t>καιροὶ ἀναψύξεως</a:t>
            </a:r>
            <a:r>
              <a:rPr lang="en-US" sz="3000" dirty="0">
                <a:effectLst>
                  <a:outerShdw blurRad="38100" dist="38100" dir="2700000" algn="tl">
                    <a:srgbClr val="000000">
                      <a:alpha val="43137"/>
                    </a:srgbClr>
                  </a:outerShdw>
                </a:effectLst>
              </a:rPr>
              <a:t> (‘times of refreshing’) relates to special experiences of grace and blessing in this age, whereas the </a:t>
            </a:r>
            <a:r>
              <a:rPr lang="el-GR" sz="3000" dirty="0">
                <a:effectLst>
                  <a:outerShdw blurRad="38100" dist="38100" dir="2700000" algn="tl">
                    <a:srgbClr val="000000">
                      <a:alpha val="43137"/>
                    </a:srgbClr>
                  </a:outerShdw>
                </a:effectLst>
              </a:rPr>
              <a:t>χρόνων ἀποκαταστάσεως</a:t>
            </a:r>
            <a:r>
              <a:rPr lang="en-US" sz="3000" dirty="0">
                <a:effectLst>
                  <a:outerShdw blurRad="38100" dist="38100" dir="2700000" algn="tl">
                    <a:srgbClr val="000000">
                      <a:alpha val="43137"/>
                    </a:srgbClr>
                  </a:outerShdw>
                </a:effectLst>
              </a:rPr>
              <a:t> (‘period of restoration’) in verse 21 refers to the climactic age of blessings for the nation of Israel in fulfillment of Old Testament messianic promises. . . . The main weakness in dividing these two events into separate time periods is that the text connects the events with a coordinating και (‘and’) in Acts 3:20. The syntactical structure coordinates the two verbs </a:t>
            </a:r>
            <a:r>
              <a:rPr lang="en-US" sz="3000" dirty="0" err="1">
                <a:effectLst>
                  <a:outerShdw blurRad="38100" dist="38100" dir="2700000" algn="tl">
                    <a:srgbClr val="000000">
                      <a:alpha val="43137"/>
                    </a:srgbClr>
                  </a:outerShdw>
                </a:effectLst>
              </a:rPr>
              <a:t>ἔλθωσιν</a:t>
            </a:r>
            <a:r>
              <a:rPr lang="en-US" sz="3000" dirty="0">
                <a:effectLst>
                  <a:outerShdw blurRad="38100" dist="38100" dir="2700000" algn="tl">
                    <a:srgbClr val="000000">
                      <a:alpha val="43137"/>
                    </a:srgbClr>
                  </a:outerShdw>
                </a:effectLst>
              </a:rPr>
              <a:t> (‘come,’ v. 19) and ἀπ</a:t>
            </a:r>
            <a:r>
              <a:rPr lang="en-US" sz="3000" dirty="0" err="1">
                <a:effectLst>
                  <a:outerShdw blurRad="38100" dist="38100" dir="2700000" algn="tl">
                    <a:srgbClr val="000000">
                      <a:alpha val="43137"/>
                    </a:srgbClr>
                  </a:outerShdw>
                </a:effectLst>
              </a:rPr>
              <a:t>οστείλῃ</a:t>
            </a:r>
            <a:r>
              <a:rPr lang="en-US" sz="3000" dirty="0">
                <a:effectLst>
                  <a:outerShdw blurRad="38100" dist="38100" dir="2700000" algn="tl">
                    <a:srgbClr val="000000">
                      <a:alpha val="43137"/>
                    </a:srgbClr>
                  </a:outerShdw>
                </a:effectLst>
              </a:rPr>
              <a:t> (‘send’) of the subordinate clause ὅπ</a:t>
            </a:r>
            <a:r>
              <a:rPr lang="en-US" sz="3000" dirty="0" err="1">
                <a:effectLst>
                  <a:outerShdw blurRad="38100" dist="38100" dir="2700000" algn="tl">
                    <a:srgbClr val="000000">
                      <a:alpha val="43137"/>
                    </a:srgbClr>
                  </a:outerShdw>
                </a:effectLst>
              </a:rPr>
              <a:t>ως</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ἂν</a:t>
            </a:r>
            <a:r>
              <a:rPr lang="en-US" sz="3000" dirty="0">
                <a:effectLst>
                  <a:outerShdw blurRad="38100" dist="38100" dir="2700000" algn="tl">
                    <a:srgbClr val="000000">
                      <a:alpha val="43137"/>
                    </a:srgbClr>
                  </a:outerShdw>
                </a:effectLst>
              </a:rPr>
              <a:t> in verse 20 with the two main verbs </a:t>
            </a:r>
            <a:r>
              <a:rPr lang="en-US" sz="3000" dirty="0" err="1">
                <a:effectLst>
                  <a:outerShdw blurRad="38100" dist="38100" dir="2700000" algn="tl">
                    <a:srgbClr val="000000">
                      <a:alpha val="43137"/>
                    </a:srgbClr>
                  </a:outerShdw>
                </a:effectLst>
              </a:rPr>
              <a:t>μετ</a:t>
            </a:r>
            <a:r>
              <a:rPr lang="en-US" sz="3000" dirty="0">
                <a:effectLst>
                  <a:outerShdw blurRad="38100" dist="38100" dir="2700000" algn="tl">
                    <a:srgbClr val="000000">
                      <a:alpha val="43137"/>
                    </a:srgbClr>
                  </a:outerShdw>
                </a:effectLst>
              </a:rPr>
              <a:t>ανοήσατε (‘repent’) and ἐπιστρέψατε ...</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5" name="Picture 2" descr="http://3.bp.blogspot.com/-QEkPt30fRNQ/US-EfJsZfRI/AAAAAAAASK4/JnP_SUUHRas/s1600/a.jpg">
            <a:extLst>
              <a:ext uri="{FF2B5EF4-FFF2-40B4-BE49-F238E27FC236}">
                <a16:creationId xmlns:a16="http://schemas.microsoft.com/office/drawing/2014/main" id="{8EBCD575-1A97-1959-B5FD-F4CA7C7D63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94502557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48800"/>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rPr>
              <a:t>… (‘return’) in verse 19. Repentance and turning to God result in the coming of the times of refreshing and the sending of Jesus Christ at the restoration of all things God spoke about in the prophets. The sending of Jesus Christ will provide the personal presence that will result in the times of refreshing. These results are not events separated by time. They are mutual benefits that will come when the Father sends the Son so that believers may be refreshed in His presence. </a:t>
            </a:r>
            <a:r>
              <a:rPr lang="en-US" sz="3000" dirty="0" err="1">
                <a:effectLst>
                  <a:outerShdw blurRad="38100" dist="38100" dir="2700000" algn="tl">
                    <a:srgbClr val="000000">
                      <a:alpha val="43137"/>
                    </a:srgbClr>
                  </a:outerShdw>
                </a:effectLst>
              </a:rPr>
              <a:t>Conzelmann</a:t>
            </a:r>
            <a:r>
              <a:rPr lang="en-US" sz="3000" dirty="0">
                <a:effectLst>
                  <a:outerShdw blurRad="38100" dist="38100" dir="2700000" algn="tl">
                    <a:srgbClr val="000000">
                      <a:alpha val="43137"/>
                    </a:srgbClr>
                  </a:outerShdw>
                </a:effectLst>
              </a:rPr>
              <a:t> argues that ‘the parallelism between the two halves of the verse shows that the κα</a:t>
            </a:r>
            <a:r>
              <a:rPr lang="en-US" sz="3000" dirty="0" err="1">
                <a:effectLst>
                  <a:outerShdw blurRad="38100" dist="38100" dir="2700000" algn="tl">
                    <a:srgbClr val="000000">
                      <a:alpha val="43137"/>
                    </a:srgbClr>
                  </a:outerShdw>
                </a:effectLst>
              </a:rPr>
              <a:t>ιροὶ</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ἀν</a:t>
            </a:r>
            <a:r>
              <a:rPr lang="en-US" sz="3000" dirty="0">
                <a:effectLst>
                  <a:outerShdw blurRad="38100" dist="38100" dir="2700000" algn="tl">
                    <a:srgbClr val="000000">
                      <a:alpha val="43137"/>
                    </a:srgbClr>
                  </a:outerShdw>
                </a:effectLst>
              </a:rPr>
              <a:t>αψύξεως, ‘times of refreshing,’ are not intervals of respite in the eschatological distress, but rather the final salvation (like the χρόνοι ἀποκαταστάσεως, . . .</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D43F448B-6407-508C-0C01-D2FB98A90D6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233865505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71600"/>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rPr>
              <a:t>…‘restoration’). The main weakness in dividing these two events into separate time periods is that the text connects the events with a coordinating και (‘and’) in Acts 3:20. The syntactical structure coordinates the two verbs </a:t>
            </a:r>
            <a:r>
              <a:rPr lang="en-US" sz="3000" dirty="0" err="1">
                <a:effectLst>
                  <a:outerShdw blurRad="38100" dist="38100" dir="2700000" algn="tl">
                    <a:srgbClr val="000000">
                      <a:alpha val="43137"/>
                    </a:srgbClr>
                  </a:outerShdw>
                </a:effectLst>
              </a:rPr>
              <a:t>ἔλθωσιν</a:t>
            </a:r>
            <a:r>
              <a:rPr lang="en-US" sz="3000" dirty="0">
                <a:effectLst>
                  <a:outerShdw blurRad="38100" dist="38100" dir="2700000" algn="tl">
                    <a:srgbClr val="000000">
                      <a:alpha val="43137"/>
                    </a:srgbClr>
                  </a:outerShdw>
                </a:effectLst>
              </a:rPr>
              <a:t> (‘come,’ v. 19) and ἀπ</a:t>
            </a:r>
            <a:r>
              <a:rPr lang="en-US" sz="3000" dirty="0" err="1">
                <a:effectLst>
                  <a:outerShdw blurRad="38100" dist="38100" dir="2700000" algn="tl">
                    <a:srgbClr val="000000">
                      <a:alpha val="43137"/>
                    </a:srgbClr>
                  </a:outerShdw>
                </a:effectLst>
              </a:rPr>
              <a:t>οστείλῃ</a:t>
            </a:r>
            <a:r>
              <a:rPr lang="en-US" sz="3000" dirty="0">
                <a:effectLst>
                  <a:outerShdw blurRad="38100" dist="38100" dir="2700000" algn="tl">
                    <a:srgbClr val="000000">
                      <a:alpha val="43137"/>
                    </a:srgbClr>
                  </a:outerShdw>
                </a:effectLst>
              </a:rPr>
              <a:t> (‘send’) of the subordinate clause ὅπ</a:t>
            </a:r>
            <a:r>
              <a:rPr lang="en-US" sz="3000" dirty="0" err="1">
                <a:effectLst>
                  <a:outerShdw blurRad="38100" dist="38100" dir="2700000" algn="tl">
                    <a:srgbClr val="000000">
                      <a:alpha val="43137"/>
                    </a:srgbClr>
                  </a:outerShdw>
                </a:effectLst>
              </a:rPr>
              <a:t>ως</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ἂν</a:t>
            </a:r>
            <a:r>
              <a:rPr lang="en-US" sz="3000" dirty="0">
                <a:effectLst>
                  <a:outerShdw blurRad="38100" dist="38100" dir="2700000" algn="tl">
                    <a:srgbClr val="000000">
                      <a:alpha val="43137"/>
                    </a:srgbClr>
                  </a:outerShdw>
                </a:effectLst>
              </a:rPr>
              <a:t> in verse 20 with the two main verbs </a:t>
            </a:r>
            <a:r>
              <a:rPr lang="en-US" sz="3000" dirty="0" err="1">
                <a:effectLst>
                  <a:outerShdw blurRad="38100" dist="38100" dir="2700000" algn="tl">
                    <a:srgbClr val="000000">
                      <a:alpha val="43137"/>
                    </a:srgbClr>
                  </a:outerShdw>
                </a:effectLst>
              </a:rPr>
              <a:t>μετ</a:t>
            </a:r>
            <a:r>
              <a:rPr lang="en-US" sz="3000" dirty="0">
                <a:effectLst>
                  <a:outerShdw blurRad="38100" dist="38100" dir="2700000" algn="tl">
                    <a:srgbClr val="000000">
                      <a:alpha val="43137"/>
                    </a:srgbClr>
                  </a:outerShdw>
                </a:effectLst>
              </a:rPr>
              <a:t>ανοήσατε (‘repent’) and ἐπιστρέψατε (‘return’) in verse 19. Repentance and turning to God result in the coming of the times of refreshing and the sending of Jesus Christ at the restoration of all things God spoke about in the prophets. The sending of Jesus Christ will provide the personal presence that will result in the times of refreshing. These results are not events separated by time. They…</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7EBF95D8-BC21-4100-30BE-0809E6DAF3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30964921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71600"/>
            <a:ext cx="10972800" cy="2862322"/>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rPr>
              <a:t>… are mutual benefits that will come when the Father sends the Son so that believers may be refreshed in His presence. </a:t>
            </a:r>
            <a:r>
              <a:rPr lang="en-US" sz="3000" dirty="0" err="1">
                <a:effectLst>
                  <a:outerShdw blurRad="38100" dist="38100" dir="2700000" algn="tl">
                    <a:srgbClr val="000000">
                      <a:alpha val="43137"/>
                    </a:srgbClr>
                  </a:outerShdw>
                </a:effectLst>
              </a:rPr>
              <a:t>Conzelmann</a:t>
            </a:r>
            <a:r>
              <a:rPr lang="en-US" sz="3000" dirty="0">
                <a:effectLst>
                  <a:outerShdw blurRad="38100" dist="38100" dir="2700000" algn="tl">
                    <a:srgbClr val="000000">
                      <a:alpha val="43137"/>
                    </a:srgbClr>
                  </a:outerShdw>
                </a:effectLst>
              </a:rPr>
              <a:t> argues that ‘the parallelism between the two halves of the verse shows that the κα</a:t>
            </a:r>
            <a:r>
              <a:rPr lang="en-US" sz="3000" dirty="0" err="1">
                <a:effectLst>
                  <a:outerShdw blurRad="38100" dist="38100" dir="2700000" algn="tl">
                    <a:srgbClr val="000000">
                      <a:alpha val="43137"/>
                    </a:srgbClr>
                  </a:outerShdw>
                </a:effectLst>
              </a:rPr>
              <a:t>ιροὶ</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ἀν</a:t>
            </a:r>
            <a:r>
              <a:rPr lang="en-US" sz="3000" dirty="0">
                <a:effectLst>
                  <a:outerShdw blurRad="38100" dist="38100" dir="2700000" algn="tl">
                    <a:srgbClr val="000000">
                      <a:alpha val="43137"/>
                    </a:srgbClr>
                  </a:outerShdw>
                </a:effectLst>
              </a:rPr>
              <a:t>αψύξεως, ‘times of refreshing,’ are not intervals of respite in the eschatological distress, but rather the final salvation (like the χρόνοι ἀποκαταστάσεως, ‘restoration’).”</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3300F314-CA43-BE74-C739-608DDF5040C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5467969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71500" y="2057400"/>
            <a:ext cx="7429500"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Israel’s Rejection of her Messiah (12-18)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Responsibility (19-26)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Second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3:12-26</a:t>
            </a:r>
          </a:p>
        </p:txBody>
      </p:sp>
      <p:pic>
        <p:nvPicPr>
          <p:cNvPr id="2" name="Picture 1">
            <a:extLst>
              <a:ext uri="{FF2B5EF4-FFF2-40B4-BE49-F238E27FC236}">
                <a16:creationId xmlns:a16="http://schemas.microsoft.com/office/drawing/2014/main" id="{CBC748A6-C703-3B75-88F1-2D055BE2BE3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5197908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794652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57035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829862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917575"/>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2590800" y="1887538"/>
            <a:ext cx="50292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Prophet (First Coming)</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Priest (Present Session</a:t>
            </a:r>
            <a:r>
              <a:rPr lang="en-US" altLang="en-US" sz="3200" dirty="0">
                <a:effectLst/>
                <a:cs typeface="Times New Roman" panose="02020603050405020304" pitchFamily="18" charset="0"/>
              </a:rPr>
              <a:t>)</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King (Second Coming</a:t>
            </a:r>
            <a:r>
              <a:rPr lang="en-US" altLang="en-US" sz="3200"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1371600"/>
            <a:ext cx="152369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CF37171-545A-F573-4136-4B309F1D65D3}"/>
              </a:ext>
            </a:extLst>
          </p:cNvPr>
          <p:cNvPicPr>
            <a:picLocks noChangeAspect="1"/>
          </p:cNvPicPr>
          <p:nvPr/>
        </p:nvPicPr>
        <p:blipFill>
          <a:blip r:embed="rId3"/>
          <a:stretch>
            <a:fillRect/>
          </a:stretch>
        </p:blipFill>
        <p:spPr>
          <a:xfrm>
            <a:off x="7543800" y="1552561"/>
            <a:ext cx="4067205" cy="3752877"/>
          </a:xfrm>
          <a:prstGeom prst="rect">
            <a:avLst/>
          </a:prstGeom>
        </p:spPr>
      </p:pic>
    </p:spTree>
    <p:extLst>
      <p:ext uri="{BB962C8B-B14F-4D97-AF65-F5344CB8AC3E}">
        <p14:creationId xmlns:p14="http://schemas.microsoft.com/office/powerpoint/2010/main" val="2048946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1796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.That He may teach us concerning His ways And that we may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40498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11:6-9</a:t>
            </a:r>
          </a:p>
          <a:p>
            <a:pPr marL="0" indent="0" algn="just">
              <a:spcBef>
                <a:spcPts val="0"/>
              </a:spcBef>
              <a:buClr>
                <a:srgbClr val="00FFFF"/>
              </a:buClr>
              <a:buNone/>
              <a:defRPr/>
            </a:pPr>
            <a:r>
              <a:rPr lang="en-US" sz="3150" baseline="30000" dirty="0">
                <a:effectLst>
                  <a:outerShdw blurRad="38100" dist="38100" dir="2700000" algn="tl">
                    <a:srgbClr val="000000">
                      <a:alpha val="43137"/>
                    </a:srgbClr>
                  </a:outerShdw>
                </a:effectLst>
              </a:rPr>
              <a:t>6 </a:t>
            </a:r>
            <a:r>
              <a:rPr lang="en-US" sz="3150" kern="0" dirty="0">
                <a:solidFill>
                  <a:srgbClr val="FFFFFF"/>
                </a:solidFill>
                <a:effectLst>
                  <a:outerShdw blurRad="38100" dist="38100" dir="2700000" algn="tl">
                    <a:srgbClr val="000000">
                      <a:alpha val="43137"/>
                    </a:srgbClr>
                  </a:outerShdw>
                </a:effectLst>
              </a:rPr>
              <a:t>“</a:t>
            </a:r>
            <a:r>
              <a:rPr lang="en-US" sz="3150" dirty="0">
                <a:effectLst>
                  <a:outerShdw blurRad="38100" dist="38100" dir="2700000" algn="tl">
                    <a:srgbClr val="000000">
                      <a:alpha val="43137"/>
                    </a:srgbClr>
                  </a:outerShdw>
                </a:effectLst>
              </a:rPr>
              <a:t>And the wolf will dwell with the lamb, And the leopard will lie down with the young goat, And the calf and the young lion and the fatling together; And a little boy will lead them.</a:t>
            </a:r>
            <a:r>
              <a:rPr lang="en-US" sz="3150" baseline="30000" dirty="0">
                <a:effectLst>
                  <a:outerShdw blurRad="38100" dist="38100" dir="2700000" algn="tl">
                    <a:srgbClr val="000000">
                      <a:alpha val="43137"/>
                    </a:srgbClr>
                  </a:outerShdw>
                </a:effectLst>
              </a:rPr>
              <a:t>7 </a:t>
            </a:r>
            <a:r>
              <a:rPr lang="en-US" sz="3150" dirty="0">
                <a:effectLst>
                  <a:outerShdw blurRad="38100" dist="38100" dir="2700000" algn="tl">
                    <a:srgbClr val="000000">
                      <a:alpha val="43137"/>
                    </a:srgbClr>
                  </a:outerShdw>
                </a:effectLst>
              </a:rPr>
              <a:t>Also the cow and the bear will graze, Their young will lie down together, And the lion will eat straw like the ox. </a:t>
            </a:r>
            <a:r>
              <a:rPr lang="en-US" sz="3150" baseline="30000" dirty="0">
                <a:effectLst>
                  <a:outerShdw blurRad="38100" dist="38100" dir="2700000" algn="tl">
                    <a:srgbClr val="000000">
                      <a:alpha val="43137"/>
                    </a:srgbClr>
                  </a:outerShdw>
                </a:effectLst>
              </a:rPr>
              <a:t>8 </a:t>
            </a:r>
            <a:r>
              <a:rPr lang="en-US" sz="3150" dirty="0">
                <a:effectLst>
                  <a:outerShdw blurRad="38100" dist="38100" dir="2700000" algn="tl">
                    <a:srgbClr val="000000">
                      <a:alpha val="43137"/>
                    </a:srgbClr>
                  </a:outerShdw>
                </a:effectLst>
              </a:rPr>
              <a:t>The nursing child will play by the hole of the cobra, And the weaned child will put his hand on the viper’s den. </a:t>
            </a:r>
            <a:r>
              <a:rPr lang="en-US" sz="3150" baseline="30000" dirty="0">
                <a:effectLst>
                  <a:outerShdw blurRad="38100" dist="38100" dir="2700000" algn="tl">
                    <a:srgbClr val="000000">
                      <a:alpha val="43137"/>
                    </a:srgbClr>
                  </a:outerShdw>
                </a:effectLst>
              </a:rPr>
              <a:t>9 </a:t>
            </a:r>
            <a:r>
              <a:rPr lang="en-US" sz="3150" dirty="0">
                <a:effectLst>
                  <a:outerShdw blurRad="38100" dist="38100" dir="2700000" algn="tl">
                    <a:srgbClr val="000000">
                      <a:alpha val="43137"/>
                    </a:srgbClr>
                  </a:outerShdw>
                </a:effectLst>
              </a:rPr>
              <a:t>They will not hurt or destroy in all My holy mountain, </a:t>
            </a:r>
            <a:r>
              <a:rPr lang="en-US" sz="3150" b="1" u="sng" dirty="0">
                <a:solidFill>
                  <a:srgbClr val="FFFFCC"/>
                </a:solidFill>
                <a:effectLst>
                  <a:outerShdw blurRad="38100" dist="38100" dir="2700000" algn="tl">
                    <a:srgbClr val="000000">
                      <a:alpha val="43137"/>
                    </a:srgbClr>
                  </a:outerShdw>
                </a:effectLst>
              </a:rPr>
              <a:t>For the earth will be full of the knowledge of the Lord As the waters cover the sea</a:t>
            </a:r>
            <a:r>
              <a:rPr lang="en-US" sz="315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002435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7986C-40F4-4F6B-8B8A-BE891EC9318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5224507"/>
          </a:xfrm>
          <a:prstGeom prst="rect">
            <a:avLst/>
          </a:prstGeom>
          <a:noFill/>
          <a:ln w="28575">
            <a:noFill/>
            <a:miter lim="800000"/>
            <a:headEnd/>
            <a:tailEnd/>
          </a:ln>
        </p:spPr>
        <p:txBody>
          <a:bodyPr wrap="square">
            <a:spAutoFit/>
          </a:bodyPr>
          <a:lstStyle/>
          <a:p>
            <a:pPr algn="ctr">
              <a:spcAft>
                <a:spcPts val="12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Isaiah 65:17-25</a:t>
            </a:r>
          </a:p>
          <a:p>
            <a:pPr marL="0" indent="0" algn="just">
              <a:buClr>
                <a:srgbClr val="00FFFF"/>
              </a:buClr>
              <a:buNone/>
              <a:defRPr/>
            </a:pP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behold, I create new heavens and a new earth; And the former things will not be remembered or come to mind.</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be glad and rejoice forever in what I create; For behold, I create Jerusalem for rejoicing And her people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gladness.</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also rejoice in Jerusalem and be glad in My people; And there will no longer be heard in her The voice of weeping and the sound of crying.</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longer will there be in it an infant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lives but a few</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days, Or an old man who does not live out his days;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youth will die at the age of one hundred</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one who does not . . .</a:t>
            </a:r>
          </a:p>
        </p:txBody>
      </p:sp>
    </p:spTree>
    <p:extLst>
      <p:ext uri="{BB962C8B-B14F-4D97-AF65-F5344CB8AC3E}">
        <p14:creationId xmlns:p14="http://schemas.microsoft.com/office/powerpoint/2010/main" val="185941845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94EFD1-EEBD-4EB2-B481-7A58469D0C47}"/>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65:17-25</a:t>
            </a:r>
          </a:p>
          <a:p>
            <a:pPr marL="0" indent="0" algn="just">
              <a:spcBef>
                <a:spcPts val="0"/>
              </a:spcBef>
              <a:buClr>
                <a:srgbClr val="00FFFF"/>
              </a:buClr>
              <a:buNone/>
              <a:defRPr/>
            </a:pPr>
            <a:r>
              <a:rPr lang="en-US" dirty="0">
                <a:effectLst>
                  <a:outerShdw blurRad="38100" dist="38100" dir="2700000" algn="tl">
                    <a:srgbClr val="000000">
                      <a:alpha val="43137"/>
                    </a:srgbClr>
                  </a:outerShdw>
                </a:effectLst>
              </a:rPr>
              <a:t>...reach the age of one hundred Will be </a:t>
            </a:r>
            <a:r>
              <a:rPr lang="en-US" i="1" dirty="0">
                <a:effectLst>
                  <a:outerShdw blurRad="38100" dist="38100" dir="2700000" algn="tl">
                    <a:srgbClr val="000000">
                      <a:alpha val="43137"/>
                    </a:srgbClr>
                  </a:outerShdw>
                </a:effectLst>
              </a:rPr>
              <a:t>thought</a:t>
            </a:r>
            <a:r>
              <a:rPr lang="en-US" dirty="0">
                <a:effectLst>
                  <a:outerShdw blurRad="38100" dist="38100" dir="2700000" algn="tl">
                    <a:srgbClr val="000000">
                      <a:alpha val="43137"/>
                    </a:srgbClr>
                  </a:outerShdw>
                </a:effectLst>
              </a:rPr>
              <a:t> </a:t>
            </a:r>
            <a:r>
              <a:rPr lang="en-US" b="1" u="sng" dirty="0">
                <a:solidFill>
                  <a:srgbClr val="FFFFCC"/>
                </a:solidFill>
                <a:effectLst>
                  <a:outerShdw blurRad="38100" dist="38100" dir="2700000" algn="tl">
                    <a:srgbClr val="000000">
                      <a:alpha val="43137"/>
                    </a:srgbClr>
                  </a:outerShdw>
                </a:effectLst>
              </a:rPr>
              <a:t>accursed</a:t>
            </a: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21 </a:t>
            </a:r>
            <a:r>
              <a:rPr lang="en-US" dirty="0">
                <a:effectLst>
                  <a:outerShdw blurRad="38100" dist="38100" dir="2700000" algn="tl">
                    <a:srgbClr val="000000">
                      <a:alpha val="43137"/>
                    </a:srgbClr>
                  </a:outerShdw>
                </a:effectLst>
              </a:rPr>
              <a:t>“They will build houses and inhabit </a:t>
            </a:r>
            <a:r>
              <a:rPr lang="en-US" i="1" dirty="0">
                <a:effectLst>
                  <a:outerShdw blurRad="38100" dist="38100" dir="2700000" algn="tl">
                    <a:srgbClr val="000000">
                      <a:alpha val="43137"/>
                    </a:srgbClr>
                  </a:outerShdw>
                </a:effectLst>
              </a:rPr>
              <a:t>them</a:t>
            </a:r>
            <a:r>
              <a:rPr lang="en-US" dirty="0">
                <a:effectLst>
                  <a:outerShdw blurRad="38100" dist="38100" dir="2700000" algn="tl">
                    <a:srgbClr val="000000">
                      <a:alpha val="43137"/>
                    </a:srgbClr>
                  </a:outerShdw>
                </a:effectLst>
              </a:rPr>
              <a:t>; They will also plant vineyards and eat their fruit.</a:t>
            </a:r>
            <a:r>
              <a:rPr lang="en-US" baseline="30000" dirty="0">
                <a:effectLst>
                  <a:outerShdw blurRad="38100" dist="38100" dir="2700000" algn="tl">
                    <a:srgbClr val="000000">
                      <a:alpha val="43137"/>
                    </a:srgbClr>
                  </a:outerShdw>
                </a:effectLst>
              </a:rPr>
              <a:t>22 </a:t>
            </a:r>
            <a:r>
              <a:rPr lang="en-US" dirty="0">
                <a:effectLst>
                  <a:outerShdw blurRad="38100" dist="38100" dir="2700000" algn="tl">
                    <a:srgbClr val="000000">
                      <a:alpha val="43137"/>
                    </a:srgbClr>
                  </a:outerShdw>
                </a:effectLst>
              </a:rPr>
              <a:t>“They will not build and another inhabit, They will not plant and another eat; For as the </a:t>
            </a:r>
            <a:r>
              <a:rPr lang="en-US" b="1" u="sng" dirty="0">
                <a:solidFill>
                  <a:srgbClr val="FFFFCC"/>
                </a:solidFill>
                <a:effectLst>
                  <a:outerShdw blurRad="38100" dist="38100" dir="2700000" algn="tl">
                    <a:srgbClr val="000000">
                      <a:alpha val="43137"/>
                    </a:srgbClr>
                  </a:outerShdw>
                </a:effectLst>
              </a:rPr>
              <a:t>lifetime of a tree</a:t>
            </a:r>
            <a:r>
              <a:rPr lang="en-US" dirty="0">
                <a:effectLst>
                  <a:outerShdw blurRad="38100" dist="38100" dir="2700000" algn="tl">
                    <a:srgbClr val="000000">
                      <a:alpha val="43137"/>
                    </a:srgbClr>
                  </a:outerShdw>
                </a:effectLst>
              </a:rPr>
              <a:t>, </a:t>
            </a:r>
            <a:r>
              <a:rPr lang="en-US" i="1" dirty="0">
                <a:effectLst>
                  <a:outerShdw blurRad="38100" dist="38100" dir="2700000" algn="tl">
                    <a:srgbClr val="000000">
                      <a:alpha val="43137"/>
                    </a:srgbClr>
                  </a:outerShdw>
                </a:effectLst>
              </a:rPr>
              <a:t>so will be</a:t>
            </a:r>
            <a:r>
              <a:rPr lang="en-US" dirty="0">
                <a:effectLst>
                  <a:outerShdw blurRad="38100" dist="38100" dir="2700000" algn="tl">
                    <a:srgbClr val="000000">
                      <a:alpha val="43137"/>
                    </a:srgbClr>
                  </a:outerShdw>
                </a:effectLst>
              </a:rPr>
              <a:t> the days of My people, And My chosen ones will </a:t>
            </a:r>
            <a:r>
              <a:rPr lang="en-US" b="1" u="sng" dirty="0">
                <a:solidFill>
                  <a:srgbClr val="FFFFCC"/>
                </a:solidFill>
                <a:effectLst>
                  <a:outerShdw blurRad="38100" dist="38100" dir="2700000" algn="tl">
                    <a:srgbClr val="000000">
                      <a:alpha val="43137"/>
                    </a:srgbClr>
                  </a:outerShdw>
                </a:effectLst>
              </a:rPr>
              <a:t>wear out the work of their hands</a:t>
            </a: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23 </a:t>
            </a:r>
            <a:r>
              <a:rPr lang="en-US" dirty="0">
                <a:effectLst>
                  <a:outerShdw blurRad="38100" dist="38100" dir="2700000" algn="tl">
                    <a:srgbClr val="000000">
                      <a:alpha val="43137"/>
                    </a:srgbClr>
                  </a:outerShdw>
                </a:effectLst>
              </a:rPr>
              <a:t>“They will not labor in vain, Or bear </a:t>
            </a:r>
            <a:r>
              <a:rPr lang="en-US" i="1" dirty="0">
                <a:effectLst>
                  <a:outerShdw blurRad="38100" dist="38100" dir="2700000" algn="tl">
                    <a:srgbClr val="000000">
                      <a:alpha val="43137"/>
                    </a:srgbClr>
                  </a:outerShdw>
                </a:effectLst>
              </a:rPr>
              <a:t>children</a:t>
            </a:r>
            <a:r>
              <a:rPr lang="en-US" dirty="0">
                <a:effectLst>
                  <a:outerShdw blurRad="38100" dist="38100" dir="2700000" algn="tl">
                    <a:srgbClr val="000000">
                      <a:alpha val="43137"/>
                    </a:srgbClr>
                  </a:outerShdw>
                </a:effectLst>
              </a:rPr>
              <a:t> for calamity; For they are the offspring of those blessed by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 And their descendants…</a:t>
            </a:r>
            <a:endParaRPr lang="en-US" baseline="30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69341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94EFD1-EEBD-4EB2-B481-7A58469D0C47}"/>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352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65:17-25</a:t>
            </a:r>
          </a:p>
          <a:p>
            <a:pPr marL="0" indent="0" algn="just">
              <a:spcBef>
                <a:spcPts val="0"/>
              </a:spcBef>
              <a:buClr>
                <a:srgbClr val="00FFFF"/>
              </a:buClr>
              <a:buNone/>
              <a:defRPr/>
            </a:pPr>
            <a:r>
              <a:rPr lang="en-US" dirty="0">
                <a:effectLst>
                  <a:outerShdw blurRad="38100" dist="38100" dir="2700000" algn="tl">
                    <a:srgbClr val="000000">
                      <a:alpha val="43137"/>
                    </a:srgbClr>
                  </a:outerShdw>
                </a:effectLst>
              </a:rPr>
              <a:t>…with them.</a:t>
            </a:r>
            <a:r>
              <a:rPr lang="en-US" baseline="30000" dirty="0">
                <a:effectLst>
                  <a:outerShdw blurRad="38100" dist="38100" dir="2700000" algn="tl">
                    <a:srgbClr val="000000">
                      <a:alpha val="43137"/>
                    </a:srgbClr>
                  </a:outerShdw>
                </a:effectLst>
              </a:rPr>
              <a:t>24 </a:t>
            </a:r>
            <a:r>
              <a:rPr lang="en-US" dirty="0">
                <a:effectLst>
                  <a:outerShdw blurRad="38100" dist="38100" dir="2700000" algn="tl">
                    <a:srgbClr val="000000">
                      <a:alpha val="43137"/>
                    </a:srgbClr>
                  </a:outerShdw>
                </a:effectLst>
              </a:rPr>
              <a:t>It will also come to pass that before they call, I will answer; and while they are still speaking, I will hear.</a:t>
            </a:r>
            <a:r>
              <a:rPr lang="en-US" baseline="30000" dirty="0">
                <a:effectLst>
                  <a:outerShdw blurRad="38100" dist="38100" dir="2700000" algn="tl">
                    <a:srgbClr val="000000">
                      <a:alpha val="43137"/>
                    </a:srgbClr>
                  </a:outerShdw>
                </a:effectLst>
              </a:rPr>
              <a:t> 25 </a:t>
            </a:r>
            <a:r>
              <a:rPr lang="en-US" b="1" u="sng" dirty="0">
                <a:solidFill>
                  <a:srgbClr val="FFFFCC"/>
                </a:solidFill>
                <a:effectLst>
                  <a:outerShdw blurRad="38100" dist="38100" dir="2700000" algn="tl">
                    <a:srgbClr val="000000">
                      <a:alpha val="43137"/>
                    </a:srgbClr>
                  </a:outerShdw>
                </a:effectLst>
              </a:rPr>
              <a:t>The wolf and the lamb will graze together</a:t>
            </a:r>
            <a:r>
              <a:rPr lang="en-US" dirty="0">
                <a:effectLst>
                  <a:outerShdw blurRad="38100" dist="38100" dir="2700000" algn="tl">
                    <a:srgbClr val="000000">
                      <a:alpha val="43137"/>
                    </a:srgbClr>
                  </a:outerShdw>
                </a:effectLst>
              </a:rPr>
              <a:t>, and </a:t>
            </a:r>
            <a:r>
              <a:rPr lang="en-US" b="1" u="sng" dirty="0">
                <a:solidFill>
                  <a:srgbClr val="FFFFCC"/>
                </a:solidFill>
                <a:effectLst>
                  <a:outerShdw blurRad="38100" dist="38100" dir="2700000" algn="tl">
                    <a:srgbClr val="000000">
                      <a:alpha val="43137"/>
                    </a:srgbClr>
                  </a:outerShdw>
                </a:effectLst>
              </a:rPr>
              <a:t>the lion will eat straw like the ox</a:t>
            </a:r>
            <a:r>
              <a:rPr lang="en-US" dirty="0">
                <a:effectLst>
                  <a:outerShdw blurRad="38100" dist="38100" dir="2700000" algn="tl">
                    <a:srgbClr val="000000">
                      <a:alpha val="43137"/>
                    </a:srgbClr>
                  </a:outerShdw>
                </a:effectLst>
              </a:rPr>
              <a:t>; and dust will be the serpent’s food. They will do no evil or harm in all My holy mountain,” says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a:t>
            </a:r>
          </a:p>
        </p:txBody>
      </p:sp>
      <p:pic>
        <p:nvPicPr>
          <p:cNvPr id="4" name="Picture 2" descr="http://3.bp.blogspot.com/-QEkPt30fRNQ/US-EfJsZfRI/AAAAAAAASK4/JnP_SUUHRas/s1600/a.jpg">
            <a:extLst>
              <a:ext uri="{FF2B5EF4-FFF2-40B4-BE49-F238E27FC236}">
                <a16:creationId xmlns:a16="http://schemas.microsoft.com/office/drawing/2014/main" id="{0C331449-DDE9-4553-854E-DB78DA674D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7276" y="3230880"/>
            <a:ext cx="2457449" cy="1645920"/>
          </a:xfrm>
          <a:prstGeom prst="rect">
            <a:avLst/>
          </a:prstGeom>
          <a:noFill/>
          <a:ln w="9525">
            <a:noFill/>
            <a:miter lim="800000"/>
            <a:headEnd/>
            <a:tailEnd/>
          </a:ln>
        </p:spPr>
      </p:pic>
    </p:spTree>
    <p:extLst>
      <p:ext uri="{BB962C8B-B14F-4D97-AF65-F5344CB8AC3E}">
        <p14:creationId xmlns:p14="http://schemas.microsoft.com/office/powerpoint/2010/main" val="11005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3:12-18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Occasion (12)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Rejection (13-15)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Jesus Responsible for the Healing (16)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(17-18)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293361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Responsibility</a:t>
            </a:r>
          </a:p>
        </p:txBody>
      </p:sp>
      <p:sp>
        <p:nvSpPr>
          <p:cNvPr id="161795" name="Rectangle 3"/>
          <p:cNvSpPr>
            <a:spLocks noGrp="1" noChangeArrowheads="1"/>
          </p:cNvSpPr>
          <p:nvPr>
            <p:ph type="body" idx="1"/>
          </p:nvPr>
        </p:nvSpPr>
        <p:spPr>
          <a:xfrm>
            <a:off x="762000" y="2057400"/>
            <a:ext cx="7086600"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Necessity of Repentance (19a)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of Repentance (19b-21)</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Present Fulfilled Prophecy (22-26)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237646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 Fulfilled Prophecy</a:t>
            </a:r>
          </a:p>
        </p:txBody>
      </p:sp>
      <p:sp>
        <p:nvSpPr>
          <p:cNvPr id="161795" name="Rectangle 3"/>
          <p:cNvSpPr>
            <a:spLocks noGrp="1" noChangeArrowheads="1"/>
          </p:cNvSpPr>
          <p:nvPr>
            <p:ph type="body" idx="1"/>
          </p:nvPr>
        </p:nvSpPr>
        <p:spPr>
          <a:xfrm>
            <a:off x="1021287" y="1828800"/>
            <a:ext cx="8458200" cy="40386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242AD274-E74A-51B7-FFD5-9542047290C1}"/>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66072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810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782E16D9-792C-68E7-72B8-A1C5D5E6D66B}"/>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A61E5022-B14E-C073-024B-E07A54A95F12}"/>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7929545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768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39773737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7872718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5532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7071538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5532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Deuteronomy 28:49-50</a:t>
            </a:r>
          </a:p>
          <a:p>
            <a:pPr algn="just"/>
            <a:r>
              <a:rPr lang="en-US" sz="3350" baseline="30000" dirty="0">
                <a:effectLst>
                  <a:outerShdw blurRad="38100" dist="38100" dir="2700000" algn="tl">
                    <a:srgbClr val="000000">
                      <a:alpha val="43137"/>
                    </a:srgbClr>
                  </a:outerShdw>
                </a:effectLst>
              </a:rPr>
              <a:t>49</a:t>
            </a:r>
            <a:r>
              <a:rPr lang="en-US" sz="335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350" baseline="30000" dirty="0">
                <a:effectLst>
                  <a:outerShdw blurRad="38100" dist="38100" dir="2700000" algn="tl">
                    <a:srgbClr val="000000">
                      <a:alpha val="43137"/>
                    </a:srgbClr>
                  </a:outerShdw>
                </a:effectLst>
              </a:rPr>
              <a:t>50</a:t>
            </a:r>
            <a:r>
              <a:rPr lang="en-US" sz="335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4" name="Picture 3" descr="Jesus Dust: How to Live in the Kingdom of God">
            <a:extLst>
              <a:ext uri="{FF2B5EF4-FFF2-40B4-BE49-F238E27FC236}">
                <a16:creationId xmlns:a16="http://schemas.microsoft.com/office/drawing/2014/main" id="{28DDBE42-195E-AA71-7F94-2D5279C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883681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3920869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3919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2544237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2057400"/>
            <a:ext cx="6641592" cy="2743200"/>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8 New Promises</a:t>
            </a:r>
            <a:br>
              <a:rPr lang="en-US" sz="36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latin typeface="+mn-l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Land (Gen. 12:1b)</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nation (Gen. 12:2a)</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Personal blessing (Gen. 12:2b)</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name (Gen. 12:2c)</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others (Gen. 12:2d)</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blessers (Gen. 12:3a)</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Cursing to cursers (Gen. 12:3b)</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77589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 Fulfilled Prophecy</a:t>
            </a:r>
          </a:p>
        </p:txBody>
      </p:sp>
    </p:spTree>
    <p:extLst>
      <p:ext uri="{BB962C8B-B14F-4D97-AF65-F5344CB8AC3E}">
        <p14:creationId xmlns:p14="http://schemas.microsoft.com/office/powerpoint/2010/main" val="32504308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768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33467190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92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4032</TotalTime>
  <Words>6340</Words>
  <Application>Microsoft Office PowerPoint</Application>
  <PresentationFormat>Widescreen</PresentationFormat>
  <Paragraphs>471</Paragraphs>
  <Slides>104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104</vt:i4>
      </vt:variant>
    </vt:vector>
  </HeadingPairs>
  <TitlesOfParts>
    <vt:vector size="109" baseType="lpstr">
      <vt:lpstr>Arial</vt:lpstr>
      <vt:lpstr>Calibri</vt:lpstr>
      <vt:lpstr>Calibri Light</vt:lpstr>
      <vt:lpstr>Wingdings</vt:lpstr>
      <vt:lpstr>Office Theme</vt:lpstr>
      <vt:lpstr>PowerPoint Presentation</vt:lpstr>
      <vt:lpstr>Acts 3 Chapter Summary</vt:lpstr>
      <vt:lpstr>Acts 3 Chapter Summary</vt:lpstr>
      <vt:lpstr>PowerPoint Presentation</vt:lpstr>
      <vt:lpstr>Acts 3 Chapter Summary</vt:lpstr>
      <vt:lpstr>PowerPoint Presentation</vt:lpstr>
      <vt:lpstr>PowerPoint Presentation</vt:lpstr>
      <vt:lpstr>Acts 3:12-18 Israel’s Rejection of Her Messiah</vt:lpstr>
      <vt:lpstr>Acts 3:13-15 Israel’s Rejection of Her Messiah</vt:lpstr>
      <vt:lpstr>Acts 3:13-15 Israel’s Rejection of Her Messiah</vt:lpstr>
      <vt:lpstr>Acts 3:13-15 Israel’s Rejection of Her Messiah</vt:lpstr>
      <vt:lpstr>PowerPoint Presentation</vt:lpstr>
      <vt:lpstr>Acts 3:13-15 Israel’s Rejection of Her Messiah</vt:lpstr>
      <vt:lpstr>Names for Jesus in Acts 3</vt:lpstr>
      <vt:lpstr>Names for Jesus in Acts 3</vt:lpstr>
      <vt:lpstr>Names for Jesus in Acts 3</vt:lpstr>
      <vt:lpstr>Acts 3:13-15 Israel’s Rejection of Her Messiah</vt:lpstr>
      <vt:lpstr>Names for Jesus in Acts 3</vt:lpstr>
      <vt:lpstr>PowerPoint Presentation</vt:lpstr>
      <vt:lpstr>PowerPoint Presentation</vt:lpstr>
      <vt:lpstr>Acts 3:13-15 Israel’s Rejection of Her Messiah</vt:lpstr>
      <vt:lpstr>Acts 2:15-35 Refutation of the Charge of Drunkenness</vt:lpstr>
      <vt:lpstr>Christ's Resurrection Attested to by Eyewitnesses  (1 Corinthians 15:5-11)</vt:lpstr>
      <vt:lpstr>PowerPoint Presentation</vt:lpstr>
      <vt:lpstr>Acts 3:12-18 Israel’s Rejection of Her Messiah</vt:lpstr>
      <vt:lpstr>Peter’s Sermon Acts 2:14-36</vt:lpstr>
      <vt:lpstr>PowerPoint Presentation</vt:lpstr>
      <vt:lpstr>PowerPoint Presentation</vt:lpstr>
      <vt:lpstr>PowerPoint Presentation</vt:lpstr>
      <vt:lpstr>PowerPoint Presentation</vt:lpstr>
      <vt:lpstr>Acts 3:12-18 Israel’s Rejection of Her Messiah</vt:lpstr>
      <vt:lpstr>Acts 3:17-18 Conclusion</vt:lpstr>
      <vt:lpstr>Acts 3:17-18 Conclusion</vt:lpstr>
      <vt:lpstr>Acts 3:17-18 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Names for Jesus in Acts 3</vt:lpstr>
      <vt:lpstr>PowerPoint Presentation</vt:lpstr>
      <vt:lpstr>Acts 3:19-26 Israel’s Responsibility</vt:lpstr>
      <vt:lpstr>Acts 3:19-26 Israel’s Responsibility</vt:lpstr>
      <vt:lpstr>PowerPoint Presentation</vt:lpstr>
      <vt:lpstr>PowerPoint Presentation</vt:lpstr>
      <vt:lpstr>Matthew Outline</vt:lpstr>
      <vt:lpstr>Was the kingdom re-offered in Acts? No!</vt:lpstr>
      <vt:lpstr>Was the kingdom re-offered in Acts? No!</vt:lpstr>
      <vt:lpstr>PowerPoint Presentation</vt:lpstr>
      <vt:lpstr>PowerPoint Presentation</vt:lpstr>
      <vt:lpstr>PowerPoint Presentation</vt:lpstr>
      <vt:lpstr>Acts 3:19-26 Israel’s Responsibility</vt:lpstr>
      <vt:lpstr>Acts 3:19b-21 Results of Repentance</vt:lpstr>
      <vt:lpstr>Acts 3:19b-21 Results of Repentance</vt:lpstr>
      <vt:lpstr>PowerPoint Presentation</vt:lpstr>
      <vt:lpstr>Acts 3:19b-21 Results of Repentance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3:19b-21 Results of Repentance</vt:lpstr>
      <vt:lpstr>PowerPoint Presentation</vt:lpstr>
      <vt:lpstr>Acts 3:19b-21 Results of Repentance</vt:lpstr>
      <vt:lpstr>CHRIST’S THREE OFFICES</vt:lpstr>
      <vt:lpstr>PowerPoint Presentation</vt:lpstr>
      <vt:lpstr>PowerPoint Presentation</vt:lpstr>
      <vt:lpstr>PowerPoint Presentation</vt:lpstr>
      <vt:lpstr>PowerPoint Presentation</vt:lpstr>
      <vt:lpstr>PowerPoint Presentation</vt:lpstr>
      <vt:lpstr>PowerPoint Presentation</vt:lpstr>
      <vt:lpstr>Acts 3:19-26 Israel’s Responsibility</vt:lpstr>
      <vt:lpstr>Acts 3:22-26 Present Fulfilled Prophecy</vt:lpstr>
      <vt:lpstr>PowerPoint Presentation</vt:lpstr>
      <vt:lpstr>Names for Jesus in Acts 3</vt:lpstr>
      <vt:lpstr>PowerPoint Presentation</vt:lpstr>
      <vt:lpstr>PowerPoint Presentation</vt:lpstr>
      <vt:lpstr>Six Parts of a Suzerain-Vassal Treaty in Deuteronomy</vt:lpstr>
      <vt:lpstr>Six Parts of a Suzerain-Vassal Treaty in Deuteronomy</vt:lpstr>
      <vt:lpstr>PowerPoint Presentation</vt:lpstr>
      <vt:lpstr>ISRAEL'S JUDGMENTS</vt:lpstr>
      <vt:lpstr>ISRAEL'S JUDGMENTS</vt:lpstr>
      <vt:lpstr>PowerPoint Presentation</vt:lpstr>
      <vt:lpstr>PowerPoint Presentation</vt:lpstr>
      <vt:lpstr>PowerPoint Presentation</vt:lpstr>
      <vt:lpstr>Purpose</vt:lpstr>
      <vt:lpstr>Message</vt:lpstr>
      <vt:lpstr>8 New Promises Genesis 12:1-3</vt:lpstr>
      <vt:lpstr>PowerPoint Presentation</vt:lpstr>
      <vt:lpstr>PowerPoint Presentation</vt:lpstr>
      <vt:lpstr>Names for Jesus in Acts 3</vt:lpstr>
      <vt:lpstr>Messengers of the Kingdom In Matthew</vt:lpstr>
      <vt:lpstr>PowerPoint Presentation</vt:lpstr>
      <vt:lpstr>PowerPoint Presentation</vt:lpstr>
      <vt:lpstr>Conclusion</vt:lpstr>
      <vt:lpstr>Acts 3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021 Acts 3v13-26</dc:title>
  <dc:subject>ACTS</dc:subject>
  <dc:creator>A. Woods</dc:creator>
  <cp:lastModifiedBy>anne woods</cp:lastModifiedBy>
  <cp:revision>482</cp:revision>
  <cp:lastPrinted>2023-05-03T00:51:41Z</cp:lastPrinted>
  <dcterms:created xsi:type="dcterms:W3CDTF">2009-01-10T23:45:31Z</dcterms:created>
  <dcterms:modified xsi:type="dcterms:W3CDTF">2023-05-03T13:04:16Z</dcterms:modified>
</cp:coreProperties>
</file>