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9"/>
  </p:notesMasterIdLst>
  <p:handoutMasterIdLst>
    <p:handoutMasterId r:id="rId60"/>
  </p:handoutMasterIdLst>
  <p:sldIdLst>
    <p:sldId id="2094" r:id="rId2"/>
    <p:sldId id="9505" r:id="rId3"/>
    <p:sldId id="2058" r:id="rId4"/>
    <p:sldId id="4907" r:id="rId5"/>
    <p:sldId id="9639" r:id="rId6"/>
    <p:sldId id="6349" r:id="rId7"/>
    <p:sldId id="601" r:id="rId8"/>
    <p:sldId id="9708" r:id="rId9"/>
    <p:sldId id="9912" r:id="rId10"/>
    <p:sldId id="9892" r:id="rId11"/>
    <p:sldId id="9914" r:id="rId12"/>
    <p:sldId id="9920" r:id="rId13"/>
    <p:sldId id="9921" r:id="rId14"/>
    <p:sldId id="9922" r:id="rId15"/>
    <p:sldId id="9923" r:id="rId16"/>
    <p:sldId id="9169" r:id="rId17"/>
    <p:sldId id="9714" r:id="rId18"/>
    <p:sldId id="9919" r:id="rId19"/>
    <p:sldId id="9905" r:id="rId20"/>
    <p:sldId id="9924" r:id="rId21"/>
    <p:sldId id="9925" r:id="rId22"/>
    <p:sldId id="9926" r:id="rId23"/>
    <p:sldId id="9948" r:id="rId24"/>
    <p:sldId id="3229" r:id="rId25"/>
    <p:sldId id="9927" r:id="rId26"/>
    <p:sldId id="9928" r:id="rId27"/>
    <p:sldId id="9915" r:id="rId28"/>
    <p:sldId id="9929" r:id="rId29"/>
    <p:sldId id="9930" r:id="rId30"/>
    <p:sldId id="9947" r:id="rId31"/>
    <p:sldId id="9931" r:id="rId32"/>
    <p:sldId id="9932" r:id="rId33"/>
    <p:sldId id="9933" r:id="rId34"/>
    <p:sldId id="9934" r:id="rId35"/>
    <p:sldId id="9916" r:id="rId36"/>
    <p:sldId id="9935" r:id="rId37"/>
    <p:sldId id="9936" r:id="rId38"/>
    <p:sldId id="9949" r:id="rId39"/>
    <p:sldId id="9937" r:id="rId40"/>
    <p:sldId id="9938" r:id="rId41"/>
    <p:sldId id="9939" r:id="rId42"/>
    <p:sldId id="9940" r:id="rId43"/>
    <p:sldId id="9941" r:id="rId44"/>
    <p:sldId id="9942" r:id="rId45"/>
    <p:sldId id="9917" r:id="rId46"/>
    <p:sldId id="9943" r:id="rId47"/>
    <p:sldId id="9944" r:id="rId48"/>
    <p:sldId id="7048" r:id="rId49"/>
    <p:sldId id="7090" r:id="rId50"/>
    <p:sldId id="9945" r:id="rId51"/>
    <p:sldId id="9946" r:id="rId52"/>
    <p:sldId id="9950" r:id="rId53"/>
    <p:sldId id="1988" r:id="rId54"/>
    <p:sldId id="2156" r:id="rId55"/>
    <p:sldId id="7655" r:id="rId56"/>
    <p:sldId id="9918" r:id="rId57"/>
    <p:sldId id="7975" r:id="rId58"/>
  </p:sldIdLst>
  <p:sldSz cx="12192000" cy="6858000"/>
  <p:notesSz cx="7315200" cy="96012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oods" initials="AW" lastIdx="1" clrIdx="0">
    <p:extLst>
      <p:ext uri="{19B8F6BF-5375-455C-9EA6-DF929625EA0E}">
        <p15:presenceInfo xmlns:p15="http://schemas.microsoft.com/office/powerpoint/2012/main" userId="f980d2db616d9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8000"/>
    <a:srgbClr val="CC66FF"/>
    <a:srgbClr val="00FF00"/>
    <a:srgbClr val="99FFCC"/>
    <a:srgbClr val="FF99FF"/>
    <a:srgbClr val="FF00FF"/>
    <a:srgbClr val="00CCFF"/>
    <a:srgbClr val="00006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715183-66DD-44B8-8F2C-94E4495D9EA0}" v="3" dt="2023-04-23T17:12:37.763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08" autoAdjust="0"/>
    <p:restoredTop sz="95428" autoAdjust="0"/>
  </p:normalViewPr>
  <p:slideViewPr>
    <p:cSldViewPr>
      <p:cViewPr varScale="1">
        <p:scale>
          <a:sx n="58" d="100"/>
          <a:sy n="58" d="100"/>
        </p:scale>
        <p:origin x="72" y="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773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F5715183-66DD-44B8-8F2C-94E4495D9EA0}"/>
    <pc:docChg chg="custSel addSld modSld">
      <pc:chgData name="Jim McGowan" userId="e2c7446dd3aca506" providerId="LiveId" clId="{F5715183-66DD-44B8-8F2C-94E4495D9EA0}" dt="2023-04-23T17:12:37.763" v="18" actId="12789"/>
      <pc:docMkLst>
        <pc:docMk/>
      </pc:docMkLst>
      <pc:sldChg chg="addSp delSp modSp add mod">
        <pc:chgData name="Jim McGowan" userId="e2c7446dd3aca506" providerId="LiveId" clId="{F5715183-66DD-44B8-8F2C-94E4495D9EA0}" dt="2023-04-23T17:12:37.763" v="18" actId="12789"/>
        <pc:sldMkLst>
          <pc:docMk/>
          <pc:sldMk cId="1475164463" sldId="9948"/>
        </pc:sldMkLst>
        <pc:spChg chg="mod">
          <ac:chgData name="Jim McGowan" userId="e2c7446dd3aca506" providerId="LiveId" clId="{F5715183-66DD-44B8-8F2C-94E4495D9EA0}" dt="2023-04-23T17:12:37.763" v="18" actId="12789"/>
          <ac:spMkLst>
            <pc:docMk/>
            <pc:sldMk cId="1475164463" sldId="9948"/>
            <ac:spMk id="4" creationId="{263A5E4C-5C2C-A611-E0F3-B1008DFC0050}"/>
          </ac:spMkLst>
        </pc:spChg>
        <pc:spChg chg="add del mod">
          <ac:chgData name="Jim McGowan" userId="e2c7446dd3aca506" providerId="LiveId" clId="{F5715183-66DD-44B8-8F2C-94E4495D9EA0}" dt="2023-04-23T17:12:12.838" v="2" actId="478"/>
          <ac:spMkLst>
            <pc:docMk/>
            <pc:sldMk cId="1475164463" sldId="9948"/>
            <ac:spMk id="5" creationId="{E4D0C276-EB1E-53C5-3E0D-8D7D126B6C20}"/>
          </ac:spMkLst>
        </pc:spChg>
        <pc:spChg chg="del">
          <ac:chgData name="Jim McGowan" userId="e2c7446dd3aca506" providerId="LiveId" clId="{F5715183-66DD-44B8-8F2C-94E4495D9EA0}" dt="2023-04-23T17:12:07.412" v="1" actId="478"/>
          <ac:spMkLst>
            <pc:docMk/>
            <pc:sldMk cId="1475164463" sldId="9948"/>
            <ac:spMk id="161795" creationId="{00000000-0000-0000-0000-000000000000}"/>
          </ac:spMkLst>
        </pc:spChg>
        <pc:picChg chg="del">
          <ac:chgData name="Jim McGowan" userId="e2c7446dd3aca506" providerId="LiveId" clId="{F5715183-66DD-44B8-8F2C-94E4495D9EA0}" dt="2023-04-23T17:12:14.657" v="3" actId="478"/>
          <ac:picMkLst>
            <pc:docMk/>
            <pc:sldMk cId="1475164463" sldId="9948"/>
            <ac:picMk id="2" creationId="{ABBA572F-EDD0-CA75-E7B9-59AD5463139C}"/>
          </ac:picMkLst>
        </pc:picChg>
      </pc:sldChg>
    </pc:docChg>
  </pc:docChgLst>
  <pc:docChgLst>
    <pc:chgData name="Jim McGowan" userId="e2c7446dd3aca506" providerId="LiveId" clId="{C85A2346-78AA-40F6-A29A-2A15D0CB6E4B}"/>
    <pc:docChg chg="custSel addSld modSld">
      <pc:chgData name="Jim McGowan" userId="e2c7446dd3aca506" providerId="LiveId" clId="{C85A2346-78AA-40F6-A29A-2A15D0CB6E4B}" dt="2023-04-16T17:25:55.841" v="17" actId="12789"/>
      <pc:docMkLst>
        <pc:docMk/>
      </pc:docMkLst>
      <pc:sldChg chg="delSp modSp new mod">
        <pc:chgData name="Jim McGowan" userId="e2c7446dd3aca506" providerId="LiveId" clId="{C85A2346-78AA-40F6-A29A-2A15D0CB6E4B}" dt="2023-04-16T17:25:55.841" v="17" actId="12789"/>
        <pc:sldMkLst>
          <pc:docMk/>
          <pc:sldMk cId="1182796264" sldId="9911"/>
        </pc:sldMkLst>
        <pc:spChg chg="mod">
          <ac:chgData name="Jim McGowan" userId="e2c7446dd3aca506" providerId="LiveId" clId="{C85A2346-78AA-40F6-A29A-2A15D0CB6E4B}" dt="2023-04-16T17:25:55.841" v="17" actId="12789"/>
          <ac:spMkLst>
            <pc:docMk/>
            <pc:sldMk cId="1182796264" sldId="9911"/>
            <ac:spMk id="2" creationId="{EE3F98AC-3E55-CFF2-8A22-B4360D922C01}"/>
          </ac:spMkLst>
        </pc:spChg>
        <pc:spChg chg="del">
          <ac:chgData name="Jim McGowan" userId="e2c7446dd3aca506" providerId="LiveId" clId="{C85A2346-78AA-40F6-A29A-2A15D0CB6E4B}" dt="2023-04-16T17:25:32.855" v="1" actId="478"/>
          <ac:spMkLst>
            <pc:docMk/>
            <pc:sldMk cId="1182796264" sldId="9911"/>
            <ac:spMk id="3" creationId="{F4B2F516-667C-2B92-B715-8923C3F87E8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7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39ABDC-F385-432C-BC0C-EC9FB366D8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2034"/>
            <a:ext cx="3594184" cy="5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802" tIns="53903" rIns="107802" bIns="53903" numCol="1" anchor="b" anchorCtr="0" compatLnSpc="1">
            <a:prstTxWarp prst="textNoShape">
              <a:avLst/>
            </a:prstTxWarp>
          </a:bodyPr>
          <a:lstStyle>
            <a:lvl1pPr defTabSz="1019412" eaLnBrk="1" hangingPunct="1">
              <a:defRPr sz="16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DBD86D44-784A-49A5-8D58-104289F50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612833" y="120405"/>
            <a:ext cx="4089536" cy="793995"/>
          </a:xfrm>
          <a:prstGeom prst="rect">
            <a:avLst/>
          </a:prstGeom>
        </p:spPr>
        <p:txBody>
          <a:bodyPr vert="horz" lIns="118243" tIns="59121" rIns="118243" bIns="59121" rtlCol="0"/>
          <a:lstStyle>
            <a:lvl1pPr algn="ctr">
              <a:defRPr sz="17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600" dirty="0"/>
              <a:t>Dr. Andy Woods</a:t>
            </a:r>
          </a:p>
          <a:p>
            <a:pPr>
              <a:defRPr/>
            </a:pPr>
            <a:r>
              <a:rPr lang="en-US" sz="1600" dirty="0"/>
              <a:t>Genesis 116 – 29v31 - 30v24 </a:t>
            </a:r>
          </a:p>
          <a:p>
            <a:pPr>
              <a:defRPr/>
            </a:pPr>
            <a:r>
              <a:rPr lang="en-US" sz="1600" dirty="0"/>
              <a:t>04-23-2023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 smtClean="0"/>
              <a:pPr>
                <a:defRPr/>
              </a:pPr>
              <a:t>4/29/2023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6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20813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3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>
                <a:latin typeface="Calibri" panose="020F0502020204030204" pitchFamily="34" charset="0"/>
              </a:defRPr>
            </a:lvl1pPr>
          </a:lstStyle>
          <a:p>
            <a:fld id="{3D084339-C7C3-4022-975D-A91B6BCBB8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800">
                <a:solidFill>
                  <a:schemeClr val="tx1"/>
                </a:solidFill>
                <a:latin typeface="Lucida Blackletter" pitchFamily="2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Lucida Blackletter" pitchFamily="2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9pPr>
          </a:lstStyle>
          <a:p>
            <a:fld id="{769E8360-0A40-4257-9985-66F802E1C7A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 descending city is described as being like a stone called Jasper, only unlike the earthly stone, this one is clear as crystal. The ultimate state of heaven sounds more like a diamond, doesn’t it?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92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800">
                <a:solidFill>
                  <a:schemeClr val="tx1"/>
                </a:solidFill>
                <a:latin typeface="Lucida Blackletter" pitchFamily="2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Lucida Blackletter" pitchFamily="2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9pPr>
          </a:lstStyle>
          <a:p>
            <a:fld id="{61738190-E019-4D07-9ABD-BEBD2BE122D6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Here you see an artist’s ideas of… </a:t>
            </a:r>
          </a:p>
          <a:p>
            <a:endParaRPr lang="en-US" altLang="en-US"/>
          </a:p>
          <a:p>
            <a:r>
              <a:rPr lang="en-US" altLang="en-US"/>
              <a:t>12 Gates = 12 Tribes of Israel</a:t>
            </a:r>
          </a:p>
          <a:p>
            <a:endParaRPr lang="en-US" altLang="en-US"/>
          </a:p>
          <a:p>
            <a:r>
              <a:rPr lang="en-US" altLang="en-US"/>
              <a:t>12 Foundation Stones = 12 Apostles of the Church</a:t>
            </a:r>
          </a:p>
        </p:txBody>
      </p:sp>
    </p:spTree>
    <p:extLst>
      <p:ext uri="{BB962C8B-B14F-4D97-AF65-F5344CB8AC3E}">
        <p14:creationId xmlns:p14="http://schemas.microsoft.com/office/powerpoint/2010/main" val="759429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0988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5269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9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577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57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970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6E90-1540-4BDD-BE46-BC5C8B961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97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FCA6-7645-460B-AB48-CA8D34B8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15681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4002A-9B19-40B9-8E6C-CD2AF577A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5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242ACCD8-69B6-4D29-B6D1-D27667734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5D769A06-A41E-4136-8681-533AA6DA0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3D5232A0-F6CF-4BD0-94D9-EEBAA6FAC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EAC9B5-4087-4335-B365-4E4244BF1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4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5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776912B-AC69-41FE-A101-09E856C32C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17" r:id="rId12"/>
    <p:sldLayoutId id="2147488920" r:id="rId13"/>
    <p:sldLayoutId id="2147488921" r:id="rId14"/>
    <p:sldLayoutId id="2147488922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01347A-E166-4399-80F1-5FDEDB0A69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624" y="5410200"/>
            <a:ext cx="5352752" cy="137477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5E98A2-B1BD-4000-A879-674CC59720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0" y="1676400"/>
            <a:ext cx="6502400" cy="36576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C1B414B-77B0-4090-9319-1C754B5D5A2D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0" y="228600"/>
            <a:ext cx="5943600" cy="1219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‒50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ctr" eaLnBrk="1" hangingPunct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Israel’s Birth &amp; Preservation</a:t>
            </a:r>
          </a:p>
        </p:txBody>
      </p:sp>
    </p:spTree>
    <p:extLst>
      <p:ext uri="{BB962C8B-B14F-4D97-AF65-F5344CB8AC3E}">
        <p14:creationId xmlns:p14="http://schemas.microsoft.com/office/powerpoint/2010/main" val="39120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29:32-35a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Leah’s Four Sons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781800" cy="27432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Reuben’s birth (32)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Simeon’s birth (33)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Levi’s birth (34)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Judah’s birth (35a)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1A172-C2B9-3470-C716-B088B9B27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29:31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‒30:24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Dozen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943" y="2057400"/>
            <a:ext cx="7788900" cy="27432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4 sons (29:31-35)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Bilhah’s 2 sons (30:1-8)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Zilpah’s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sons (30:9-13)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2 sons &amp; daughter (30:14-21)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son (30:22-24)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39479-96CF-1F7A-43B5-D05CAFC82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Rachael’s complaint (1)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response (2)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offer (3)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(4)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Conception (5)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Dan (6)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conception (7)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Naphtali (8)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30:1-8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Bilhah’s 2 Sons</a:t>
            </a:r>
          </a:p>
        </p:txBody>
      </p:sp>
    </p:spTree>
    <p:extLst>
      <p:ext uri="{BB962C8B-B14F-4D97-AF65-F5344CB8AC3E}">
        <p14:creationId xmlns:p14="http://schemas.microsoft.com/office/powerpoint/2010/main" val="7372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Rachael’s complaint (1)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response (2)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offer (3)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(4)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Conception (5)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Dan (6)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conception (7)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Naphtali (8)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30:1-8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Bilhah’s 2 Sons</a:t>
            </a:r>
          </a:p>
        </p:txBody>
      </p:sp>
    </p:spTree>
    <p:extLst>
      <p:ext uri="{BB962C8B-B14F-4D97-AF65-F5344CB8AC3E}">
        <p14:creationId xmlns:p14="http://schemas.microsoft.com/office/powerpoint/2010/main" val="24944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Rachael’s complaint (1)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response (2)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offer (3)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(4)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Conception (5)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Dan (6)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conception (7)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Naphtali (8)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30:1-8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Bilhah’s 2 Sons</a:t>
            </a:r>
          </a:p>
        </p:txBody>
      </p:sp>
    </p:spTree>
    <p:extLst>
      <p:ext uri="{BB962C8B-B14F-4D97-AF65-F5344CB8AC3E}">
        <p14:creationId xmlns:p14="http://schemas.microsoft.com/office/powerpoint/2010/main" val="35732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Rachael’s complaint (1)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response (2)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offer (3)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(4)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Conception (5)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Dan (6)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conception (7)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Naphtali (8)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30:1-8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Bilhah’s 2 Sons</a:t>
            </a:r>
          </a:p>
        </p:txBody>
      </p:sp>
    </p:spTree>
    <p:extLst>
      <p:ext uri="{BB962C8B-B14F-4D97-AF65-F5344CB8AC3E}">
        <p14:creationId xmlns:p14="http://schemas.microsoft.com/office/powerpoint/2010/main" val="12275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0" y="228600"/>
            <a:ext cx="4000500" cy="914400"/>
          </a:xfrm>
        </p:spPr>
        <p:txBody>
          <a:bodyPr/>
          <a:lstStyle/>
          <a:p>
            <a:pPr algn="ctr" eaLnBrk="1" hangingPunct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‒25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Abraham’s Early Journeys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46BD8-01E6-4589-930B-9B8EB20E28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CD723D-B839-526A-B1A0-831FDAA799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403249"/>
              </p:ext>
            </p:extLst>
          </p:nvPr>
        </p:nvGraphicFramePr>
        <p:xfrm>
          <a:off x="609600" y="1351280"/>
          <a:ext cx="11353800" cy="5143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900">
                  <a:extLst>
                    <a:ext uri="{9D8B030D-6E8A-4147-A177-3AD203B41FA5}">
                      <a16:colId xmlns:a16="http://schemas.microsoft.com/office/drawing/2014/main" val="3038107700"/>
                    </a:ext>
                  </a:extLst>
                </a:gridCol>
                <a:gridCol w="5676900">
                  <a:extLst>
                    <a:ext uri="{9D8B030D-6E8A-4147-A177-3AD203B41FA5}">
                      <a16:colId xmlns:a16="http://schemas.microsoft.com/office/drawing/2014/main" val="1663733028"/>
                    </a:ext>
                  </a:extLst>
                </a:gridCol>
              </a:tblGrid>
              <a:tr h="4516120">
                <a:tc>
                  <a:txBody>
                    <a:bodyPr/>
                    <a:lstStyle/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Unconditional promises (Gen. 12:1-3)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From Haran to Canaan (Gen. 12:4-5)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In Canaan (Gen. 12:6-9)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In Egypt (Gen. 12:10-20)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Abram and Lot Separate (Gen. 13:1-13)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Reaffirmation of Abram’s promises (Gen. 13:14-18)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Abram Rescues Lot (14:1-24)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Abrahamic Covenant (15:1-21)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Hagar &amp; Ishmael (16:1-16)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Circumcision  (Gen. 17:1-27)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Sodom  &amp; Gomorrah (Gen. 18‒19)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Abraham &amp; Abimelech (Gen. 20)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Isaac’s birth (Gen. 21:1-7)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Ishmael’s expulsion (21:8-21)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Abraham &amp; Abimelech’s covenant (21:22-34)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Abraham sacrifices Isaac (22)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Sarah’s death (23)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Isaac’s marriage (24)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Abraham &amp; Keturah (25:1-6)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Abraham’s death (25:7-11)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9511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68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49C2FA-69DF-4F7C-96D7-8A2E56C46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1" y="685800"/>
            <a:ext cx="10637519" cy="5303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E6B6D0D-C75E-40E0-87DB-239928373854}"/>
              </a:ext>
            </a:extLst>
          </p:cNvPr>
          <p:cNvSpPr/>
          <p:nvPr/>
        </p:nvSpPr>
        <p:spPr bwMode="auto">
          <a:xfrm>
            <a:off x="5867400" y="4953000"/>
            <a:ext cx="1219200" cy="457200"/>
          </a:xfrm>
          <a:prstGeom prst="wedgeRoundRectCallout">
            <a:avLst>
              <a:gd name="adj1" fmla="val -139839"/>
              <a:gd name="adj2" fmla="val -492179"/>
              <a:gd name="adj3" fmla="val 16667"/>
            </a:avLst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F1197B2-DDE5-7C2E-05A1-B245C952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235200" cy="457200"/>
          </a:xfrm>
        </p:spPr>
        <p:txBody>
          <a:bodyPr/>
          <a:lstStyle/>
          <a:p>
            <a:pPr>
              <a:defRPr/>
            </a:pPr>
            <a:fld id="{6C66F440-5D10-45D9-8CEF-05FCBC835039}" type="slidenum">
              <a:rPr lang="en-US" altLang="en-US" sz="2000" smtClean="0"/>
              <a:pPr>
                <a:defRPr/>
              </a:pPr>
              <a:t>17</a:t>
            </a:fld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1686286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2A88D-A347-4000-8512-01EE1A3166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967" y="137160"/>
            <a:ext cx="8734067" cy="65836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273246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372" y="1371600"/>
            <a:ext cx="10971028" cy="3657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 in 30:3–4, Rachel’s despair led to her offer of Bilhah to Jacob, with verse 3 describing the offer: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Behold, my maid Bilhah, go in unto her; that she might bear upon my knees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meaning Rachel would be the legal mother. This was in keeping with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of Hammurabi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for that reason, it was Rachel, not Bilhah, who named the children. Because Bilhah was the handmaid of Rachel, Rachel would be the legal mother: and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also may obtain children by her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literally, ‘I may be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her.’”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81375" y="22860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, 449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B7A00-E364-4431-A644-EF24666BA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0"/>
            <a:ext cx="684944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D6D1B-0318-472E-8E81-E3CCEE0E7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0147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D64FCF-CE90-3864-EDBE-8BEEF9252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5334000"/>
            <a:ext cx="1934370" cy="14175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78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6477000" cy="44196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romanUcPeriod" startAt="2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12-50 (four people)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(12:1–25:11)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(25:12–26:35)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(27–36)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(37–50)</a:t>
            </a:r>
          </a:p>
        </p:txBody>
      </p:sp>
      <p:sp>
        <p:nvSpPr>
          <p:cNvPr id="7" name="Rectangle 2050">
            <a:extLst>
              <a:ext uri="{FF2B5EF4-FFF2-40B4-BE49-F238E27FC236}">
                <a16:creationId xmlns:a16="http://schemas.microsoft.com/office/drawing/2014/main" id="{82F6E191-4850-492E-80EC-DCA9B0ADC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228600"/>
            <a:ext cx="4343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GENESIS STRUCTURE</a:t>
            </a:r>
          </a:p>
        </p:txBody>
      </p:sp>
      <p:pic>
        <p:nvPicPr>
          <p:cNvPr id="8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39237039-C3D8-40A9-89D9-6312DC92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55" y="2286000"/>
            <a:ext cx="34324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F7F49B-01B0-4DFB-8914-3EF5260CE8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Rachael’s complaint (1)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response (2)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offer (3)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(4)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Conception (5)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Dan (6)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conception (7)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Naphtali (8)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30:1-8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Bilhah’s 2 Sons</a:t>
            </a:r>
          </a:p>
        </p:txBody>
      </p:sp>
    </p:spTree>
    <p:extLst>
      <p:ext uri="{BB962C8B-B14F-4D97-AF65-F5344CB8AC3E}">
        <p14:creationId xmlns:p14="http://schemas.microsoft.com/office/powerpoint/2010/main" val="314516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Rachael’s complaint (1)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response (2)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offer (3)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(4)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Conception (5)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Dan (6)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conception (7)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Naphtali (8)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30:1-8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Bilhah’s 2 Sons</a:t>
            </a:r>
          </a:p>
        </p:txBody>
      </p:sp>
    </p:spTree>
    <p:extLst>
      <p:ext uri="{BB962C8B-B14F-4D97-AF65-F5344CB8AC3E}">
        <p14:creationId xmlns:p14="http://schemas.microsoft.com/office/powerpoint/2010/main" val="3519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Rachael’s complaint (1)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response (2)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offer (3)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(4)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Conception (5)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Dan (6)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conception (7)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Naphtali (8)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30:1-8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Bilhah’s 2 Sons</a:t>
            </a:r>
          </a:p>
        </p:txBody>
      </p:sp>
    </p:spTree>
    <p:extLst>
      <p:ext uri="{BB962C8B-B14F-4D97-AF65-F5344CB8AC3E}">
        <p14:creationId xmlns:p14="http://schemas.microsoft.com/office/powerpoint/2010/main" val="128810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A3D71C-AB1B-47C7-9777-3D1F362BD523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799087"/>
          <a:ext cx="8991600" cy="52598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450372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3560513311"/>
                    </a:ext>
                  </a:extLst>
                </a:gridCol>
              </a:tblGrid>
              <a:tr h="76874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Distinctions Between 144,000 &amp; Multitude</a:t>
                      </a:r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481748"/>
                  </a:ext>
                </a:extLst>
              </a:tr>
              <a:tr h="687827">
                <a:tc>
                  <a:txBody>
                    <a:bodyPr/>
                    <a:lstStyle/>
                    <a:p>
                      <a:pPr marL="461963" indent="-461963" algn="ctr" eaLnBrk="1" hangingPunct="1">
                        <a:defRPr/>
                      </a:pPr>
                      <a:r>
                        <a:rPr lang="en-US" altLang="en-US" sz="2800" b="1" u="none" kern="1200" noProof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144,000</a:t>
                      </a:r>
                      <a:endParaRPr lang="en-US" sz="2800" b="1" u="none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algn="ctr" eaLnBrk="1" hangingPunct="1">
                        <a:defRPr/>
                      </a:pPr>
                      <a:r>
                        <a:rPr lang="en-US" altLang="en-US" sz="2800" b="1" u="non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MULTITUDE</a:t>
                      </a:r>
                      <a:endParaRPr lang="en-US" sz="2800" b="1" u="non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412215"/>
                  </a:ext>
                </a:extLst>
              </a:tr>
              <a:tr h="687827">
                <a:tc>
                  <a:txBody>
                    <a:bodyPr/>
                    <a:lstStyle/>
                    <a:p>
                      <a:pPr marL="461963" indent="-461963" algn="l" eaLnBrk="1" hangingPunct="1">
                        <a:defRPr/>
                      </a:pPr>
                      <a:r>
                        <a:rPr lang="en-US" sz="2800" b="1" u="non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Revelation 7:1-8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algn="l" eaLnBrk="1" hangingPunct="1">
                        <a:defRPr/>
                      </a:pPr>
                      <a:r>
                        <a:rPr lang="en-US" sz="2800" b="1" u="non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Revelation 7:9-17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9530397"/>
                  </a:ext>
                </a:extLst>
              </a:tr>
              <a:tr h="647360"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Innumerable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0757281"/>
                  </a:ext>
                </a:extLst>
              </a:tr>
              <a:tr h="647360"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nations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1922657"/>
                  </a:ext>
                </a:extLst>
              </a:tr>
              <a:tr h="647360"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Slain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306076"/>
                  </a:ext>
                </a:extLst>
              </a:tr>
              <a:tr h="647360">
                <a:tc>
                  <a:txBody>
                    <a:bodyPr/>
                    <a:lstStyle/>
                    <a:p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Sealed </a:t>
                      </a:r>
                      <a:r>
                        <a:rPr lang="en-US" sz="2600" b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before</a:t>
                      </a: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Tribulation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Converted </a:t>
                      </a:r>
                      <a:r>
                        <a:rPr lang="en-US" sz="2600" b="1" u="sng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out of</a:t>
                      </a: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Tribulation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274081"/>
                  </a:ext>
                </a:extLst>
              </a:tr>
              <a:tr h="52598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Hitchcock and Ice, </a:t>
                      </a:r>
                      <a:r>
                        <a:rPr lang="en-US" altLang="en-US" sz="20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Truth Behind Left Behind</a:t>
                      </a:r>
                      <a:r>
                        <a:rPr lang="en-US" alt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77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296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338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HP Desktop\Pictures\Gabe's images\DivisionOfLandInMillennium.jpg">
            <a:extLst>
              <a:ext uri="{FF2B5EF4-FFF2-40B4-BE49-F238E27FC236}">
                <a16:creationId xmlns:a16="http://schemas.microsoft.com/office/drawing/2014/main" id="{CB49F7B9-2864-4EA9-8BC2-4C212BD70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020" y="91440"/>
            <a:ext cx="8915963" cy="6675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501325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Rachael’s complaint (1)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response (2)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offer (3)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(4)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Conception (5)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Dan (6)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conception (7)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Naphtali (8)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30:1-8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Bilhah’s 2 Sons</a:t>
            </a:r>
          </a:p>
        </p:txBody>
      </p:sp>
    </p:spTree>
    <p:extLst>
      <p:ext uri="{BB962C8B-B14F-4D97-AF65-F5344CB8AC3E}">
        <p14:creationId xmlns:p14="http://schemas.microsoft.com/office/powerpoint/2010/main" val="37707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Rachael’s complaint (1)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response (2)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offer (3)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(4)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Conception (5)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Dan (6)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conception (7)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Naphtali (8)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30:1-8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Bilhah’s 2 Sons</a:t>
            </a:r>
          </a:p>
        </p:txBody>
      </p:sp>
    </p:spTree>
    <p:extLst>
      <p:ext uri="{BB962C8B-B14F-4D97-AF65-F5344CB8AC3E}">
        <p14:creationId xmlns:p14="http://schemas.microsoft.com/office/powerpoint/2010/main" val="22356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29:31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‒30:24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Dozen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943" y="2057400"/>
            <a:ext cx="7788900" cy="27432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4 sons (29:31-35)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Bilhah’s 2 sons (30:1-8)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Zilpah’s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sons (30:9-13)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2 sons &amp; daughter (30:14-21)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son (30:22-24)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39479-96CF-1F7A-43B5-D05CAFC82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offer (9)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 (10)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Gad (11)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birth (12)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Asher (13)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Genesis 30:9-13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Zilpah’s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2 Sons</a:t>
            </a:r>
          </a:p>
        </p:txBody>
      </p:sp>
    </p:spTree>
    <p:extLst>
      <p:ext uri="{BB962C8B-B14F-4D97-AF65-F5344CB8AC3E}">
        <p14:creationId xmlns:p14="http://schemas.microsoft.com/office/powerpoint/2010/main" val="14061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offer (9)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 (10)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Gad (11)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birth (12)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Asher (13)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Genesis 30:9-13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Zilpah’s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2 Sons</a:t>
            </a:r>
          </a:p>
        </p:txBody>
      </p:sp>
    </p:spTree>
    <p:extLst>
      <p:ext uri="{BB962C8B-B14F-4D97-AF65-F5344CB8AC3E}">
        <p14:creationId xmlns:p14="http://schemas.microsoft.com/office/powerpoint/2010/main" val="100448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B84AC4D-59C2-4053-81EC-A24011A9A6B4}"/>
              </a:ext>
            </a:extLst>
          </p:cNvPr>
          <p:cNvGraphicFramePr>
            <a:graphicFrameLocks noGrp="1"/>
          </p:cNvGraphicFramePr>
          <p:nvPr/>
        </p:nvGraphicFramePr>
        <p:xfrm>
          <a:off x="1790700" y="228600"/>
          <a:ext cx="8610600" cy="6546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19069713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352119831"/>
                    </a:ext>
                  </a:extLst>
                </a:gridCol>
              </a:tblGrid>
              <a:tr h="838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Beginning Themes</a:t>
                      </a:r>
                      <a:endParaRPr lang="en-US" sz="36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5080952"/>
                  </a:ext>
                </a:extLst>
              </a:tr>
              <a:tr h="4916078">
                <a:tc>
                  <a:txBody>
                    <a:bodyPr/>
                    <a:lstStyle/>
                    <a:p>
                      <a:pPr marL="9144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Universe</a:t>
                      </a:r>
                    </a:p>
                    <a:p>
                      <a:pPr marL="9144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Life</a:t>
                      </a:r>
                    </a:p>
                    <a:p>
                      <a:pPr marL="9144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</a:t>
                      </a:r>
                    </a:p>
                    <a:p>
                      <a:pPr marL="9144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Marriage</a:t>
                      </a:r>
                    </a:p>
                    <a:p>
                      <a:pPr marL="9144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Evil</a:t>
                      </a:r>
                    </a:p>
                    <a:p>
                      <a:pPr marL="9144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Clothing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Religion</a:t>
                      </a:r>
                    </a:p>
                    <a:p>
                      <a:pPr marL="18288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Salvation</a:t>
                      </a:r>
                    </a:p>
                    <a:p>
                      <a:pPr marL="18288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Language</a:t>
                      </a:r>
                    </a:p>
                    <a:p>
                      <a:pPr marL="18288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Government</a:t>
                      </a:r>
                    </a:p>
                    <a:p>
                      <a:pPr marL="18288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Nations</a:t>
                      </a:r>
                    </a:p>
                    <a:p>
                      <a:pPr marL="18288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Israel</a:t>
                      </a:r>
                      <a:endParaRPr kumimoji="0" lang="en-US" sz="32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4485221"/>
                  </a:ext>
                </a:extLst>
              </a:tr>
              <a:tr h="79185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Morris, </a:t>
                      </a:r>
                      <a:r>
                        <a:rPr lang="en-US" sz="2000" i="1" dirty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Genesis Record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 18-20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2565561"/>
                  </a:ext>
                </a:extLst>
              </a:tr>
            </a:tbl>
          </a:graphicData>
        </a:graphic>
      </p:graphicFrame>
      <p:pic>
        <p:nvPicPr>
          <p:cNvPr id="1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BB928A33-AF8F-4BCD-AF26-AFBCC9F57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6271" y="2743200"/>
            <a:ext cx="205946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9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2A88D-A347-4000-8512-01EE1A3166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967" y="137160"/>
            <a:ext cx="8734067" cy="65836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069266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offer (9)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 (10)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Gad (11)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birth (12)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Asher (13)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Genesis 30:9-13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Zilpah’s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2 Sons</a:t>
            </a:r>
          </a:p>
        </p:txBody>
      </p:sp>
    </p:spTree>
    <p:extLst>
      <p:ext uri="{BB962C8B-B14F-4D97-AF65-F5344CB8AC3E}">
        <p14:creationId xmlns:p14="http://schemas.microsoft.com/office/powerpoint/2010/main" val="75561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offer (9)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 (10)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Gad (11)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birth (12)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Asher (13)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Genesis 30:9-13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Zilpah’s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2 Sons</a:t>
            </a:r>
          </a:p>
        </p:txBody>
      </p:sp>
    </p:spTree>
    <p:extLst>
      <p:ext uri="{BB962C8B-B14F-4D97-AF65-F5344CB8AC3E}">
        <p14:creationId xmlns:p14="http://schemas.microsoft.com/office/powerpoint/2010/main" val="209281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offer (9)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 (10)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Gad (11)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birth (12)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Asher (13)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Genesis 30:9-13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Zilpah’s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2 Sons</a:t>
            </a:r>
          </a:p>
        </p:txBody>
      </p:sp>
    </p:spTree>
    <p:extLst>
      <p:ext uri="{BB962C8B-B14F-4D97-AF65-F5344CB8AC3E}">
        <p14:creationId xmlns:p14="http://schemas.microsoft.com/office/powerpoint/2010/main" val="16121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offer (9)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 (10)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Gad (11)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birth (12)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Asher (13)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Genesis 30:9-13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Zilpah’s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2 Sons</a:t>
            </a:r>
          </a:p>
        </p:txBody>
      </p:sp>
    </p:spTree>
    <p:extLst>
      <p:ext uri="{BB962C8B-B14F-4D97-AF65-F5344CB8AC3E}">
        <p14:creationId xmlns:p14="http://schemas.microsoft.com/office/powerpoint/2010/main" val="25681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29:31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‒30:24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Dozen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943" y="2057400"/>
            <a:ext cx="7788900" cy="27432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4 sons (29:31-35)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Bilhah’s 2 sons (30:1-8)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Zilpah’s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sons (30:9-13)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2 sons &amp; daughter (30:14-21)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son (30:22-24)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39479-96CF-1F7A-43B5-D05CAFC82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8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145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Mandrakes (14-15)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(16)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fifth son (17)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Issachar (18)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sixth son (19)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Zebulun (20)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daughter: Dina (21)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Genesis 30:14-21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Leah’s  Additional 2 Sons &amp; Daughter</a:t>
            </a:r>
          </a:p>
        </p:txBody>
      </p:sp>
    </p:spTree>
    <p:extLst>
      <p:ext uri="{BB962C8B-B14F-4D97-AF65-F5344CB8AC3E}">
        <p14:creationId xmlns:p14="http://schemas.microsoft.com/office/powerpoint/2010/main" val="24747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145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Mandrakes (14-15)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(16)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fifth son (17)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Issachar (18)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sixth son (19)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Zebulun (20)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daughter: Dina (21)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Genesis 30:14-21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Leah’s  Additional 2 Sons &amp; Daughter</a:t>
            </a:r>
          </a:p>
        </p:txBody>
      </p:sp>
    </p:spTree>
    <p:extLst>
      <p:ext uri="{BB962C8B-B14F-4D97-AF65-F5344CB8AC3E}">
        <p14:creationId xmlns:p14="http://schemas.microsoft.com/office/powerpoint/2010/main" val="36419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10896600" cy="534293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 again begins to bear children, with verses 14–16 giving the background concerning the mandrakes. Verse 14a records Reuben’s gift. The timing was: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Reuben went out in the days of wheat harvest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would make it around the months of May and June. The result was: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found mandrakes in the field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 Hebrew, the word for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mandrakes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dudaim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literally meaning ‘love apples.’ These are berries that have white and reddish blossoms and a yellow fruit similar to small apples. It is mentioned in Song of Solomon 7:13 and was considered an aphrodisiac; and, therefore, the Hebrew root is the same as the Hebrew word for ‘lover.’…based on it being a sexual stimulant.”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81375" y="2196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451</a:t>
            </a:r>
            <a:endParaRPr lang="en-US" alt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B7A00-E364-4431-A644-EF24666BA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76200"/>
            <a:ext cx="821932" cy="1097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1B7A38-30E6-4C8D-B36D-CFE348585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9801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324016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145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Mandrakes (14-15)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(16)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fifth son (17)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Issachar (18)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sixth son (19)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Zebulun (20)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daughter: Dina (21)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Genesis 30:14-21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Leah’s  Additional 2 Sons &amp; Daughter</a:t>
            </a:r>
          </a:p>
        </p:txBody>
      </p:sp>
    </p:spTree>
    <p:extLst>
      <p:ext uri="{BB962C8B-B14F-4D97-AF65-F5344CB8AC3E}">
        <p14:creationId xmlns:p14="http://schemas.microsoft.com/office/powerpoint/2010/main" val="12832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A3D71C-AB1B-47C7-9777-3D1F362BD523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799087"/>
          <a:ext cx="8991600" cy="52598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450372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3560513311"/>
                    </a:ext>
                  </a:extLst>
                </a:gridCol>
              </a:tblGrid>
              <a:tr h="76874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Distinctions Between 144,000 &amp; Multitude</a:t>
                      </a:r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481748"/>
                  </a:ext>
                </a:extLst>
              </a:tr>
              <a:tr h="687827">
                <a:tc>
                  <a:txBody>
                    <a:bodyPr/>
                    <a:lstStyle/>
                    <a:p>
                      <a:pPr marL="461963" indent="-461963" algn="ctr" eaLnBrk="1" hangingPunct="1">
                        <a:defRPr/>
                      </a:pPr>
                      <a:r>
                        <a:rPr lang="en-US" altLang="en-US" sz="2800" b="1" u="none" kern="1200" noProof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144,000</a:t>
                      </a:r>
                      <a:endParaRPr lang="en-US" sz="2800" b="1" u="none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algn="ctr" eaLnBrk="1" hangingPunct="1">
                        <a:defRPr/>
                      </a:pPr>
                      <a:r>
                        <a:rPr lang="en-US" altLang="en-US" sz="2800" b="1" u="non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MULTITUDE</a:t>
                      </a:r>
                      <a:endParaRPr lang="en-US" sz="2800" b="1" u="non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412215"/>
                  </a:ext>
                </a:extLst>
              </a:tr>
              <a:tr h="687827">
                <a:tc>
                  <a:txBody>
                    <a:bodyPr/>
                    <a:lstStyle/>
                    <a:p>
                      <a:pPr marL="461963" indent="-461963" algn="l" eaLnBrk="1" hangingPunct="1">
                        <a:defRPr/>
                      </a:pPr>
                      <a:r>
                        <a:rPr lang="en-US" sz="2800" b="1" u="non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Revelation 7:1-8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algn="l" eaLnBrk="1" hangingPunct="1">
                        <a:defRPr/>
                      </a:pPr>
                      <a:r>
                        <a:rPr lang="en-US" sz="2800" b="1" u="non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Revelation 7:9-17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9530397"/>
                  </a:ext>
                </a:extLst>
              </a:tr>
              <a:tr h="647360"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Innumerable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0757281"/>
                  </a:ext>
                </a:extLst>
              </a:tr>
              <a:tr h="647360"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nations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1922657"/>
                  </a:ext>
                </a:extLst>
              </a:tr>
              <a:tr h="647360"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Slain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306076"/>
                  </a:ext>
                </a:extLst>
              </a:tr>
              <a:tr h="647360">
                <a:tc>
                  <a:txBody>
                    <a:bodyPr/>
                    <a:lstStyle/>
                    <a:p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Sealed </a:t>
                      </a:r>
                      <a:r>
                        <a:rPr lang="en-US" sz="2600" b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before</a:t>
                      </a: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Tribulation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Converted </a:t>
                      </a:r>
                      <a:r>
                        <a:rPr lang="en-US" sz="2600" b="1" u="sng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out of</a:t>
                      </a: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Tribulation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274081"/>
                  </a:ext>
                </a:extLst>
              </a:tr>
              <a:tr h="52598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Hitchcock and Ice, </a:t>
                      </a:r>
                      <a:r>
                        <a:rPr lang="en-US" altLang="en-US" sz="20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Truth Behind Left Behind</a:t>
                      </a:r>
                      <a:r>
                        <a:rPr lang="en-US" alt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77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296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902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145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Mandrakes (14-15)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(16)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fifth son (17)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Issachar (18)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sixth son (19)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Zebulun (20)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daughter: Dina (21)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Genesis 30:14-21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Leah’s  Additional 2 Sons &amp; Daughter</a:t>
            </a:r>
          </a:p>
        </p:txBody>
      </p:sp>
    </p:spTree>
    <p:extLst>
      <p:ext uri="{BB962C8B-B14F-4D97-AF65-F5344CB8AC3E}">
        <p14:creationId xmlns:p14="http://schemas.microsoft.com/office/powerpoint/2010/main" val="35767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145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Mandrakes (14-15)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(16)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fifth son (17)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Issachar (18)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sixth son (19)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Zebulun (20)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daughter: Dina (21)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Genesis 30:14-21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Leah’s  Additional 2 Sons &amp; Daughter</a:t>
            </a:r>
          </a:p>
        </p:txBody>
      </p:sp>
    </p:spTree>
    <p:extLst>
      <p:ext uri="{BB962C8B-B14F-4D97-AF65-F5344CB8AC3E}">
        <p14:creationId xmlns:p14="http://schemas.microsoft.com/office/powerpoint/2010/main" val="113995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145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Mandrakes (14-15)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(16)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fifth son (17)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Issachar (18)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sixth son (19)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Zebulun (20)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daughter: Dina (21)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Genesis 30:14-21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Leah’s  Additional 2 Sons &amp; Daughter</a:t>
            </a:r>
          </a:p>
        </p:txBody>
      </p:sp>
    </p:spTree>
    <p:extLst>
      <p:ext uri="{BB962C8B-B14F-4D97-AF65-F5344CB8AC3E}">
        <p14:creationId xmlns:p14="http://schemas.microsoft.com/office/powerpoint/2010/main" val="302904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145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Mandrakes (14-15)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(16)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fifth son (17)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Issachar (18)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sixth son (19)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Zebulun (20)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daughter: Dina (21)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Genesis 30:14-21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Leah’s  Additional 2 Sons &amp; Daughter</a:t>
            </a:r>
          </a:p>
        </p:txBody>
      </p:sp>
    </p:spTree>
    <p:extLst>
      <p:ext uri="{BB962C8B-B14F-4D97-AF65-F5344CB8AC3E}">
        <p14:creationId xmlns:p14="http://schemas.microsoft.com/office/powerpoint/2010/main" val="35202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145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Mandrakes (14-15)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(16)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fifth son (17)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Issachar (18)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sixth son (19)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Zebulun (20)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daughter: Dina (21)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Genesis 30:14-21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Leah’s  Additional 2 Sons &amp; Daughter</a:t>
            </a:r>
          </a:p>
        </p:txBody>
      </p:sp>
    </p:spTree>
    <p:extLst>
      <p:ext uri="{BB962C8B-B14F-4D97-AF65-F5344CB8AC3E}">
        <p14:creationId xmlns:p14="http://schemas.microsoft.com/office/powerpoint/2010/main" val="406205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29:31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‒30:24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Dozen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943" y="2057400"/>
            <a:ext cx="7788900" cy="27432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4 sons (29:31-35)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Bilhah’s 2 sons (30:1-8)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Zilpah’s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sons (30:9-13)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2 sons &amp; daughter (30:14-21)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son (30:22-24)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39479-96CF-1F7A-43B5-D05CAFC82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99569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providence (22)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natural son (23a)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Joseph (23b-24)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Genesis 30:22-24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Rachel’s First Son</a:t>
            </a:r>
          </a:p>
        </p:txBody>
      </p:sp>
    </p:spTree>
    <p:extLst>
      <p:ext uri="{BB962C8B-B14F-4D97-AF65-F5344CB8AC3E}">
        <p14:creationId xmlns:p14="http://schemas.microsoft.com/office/powerpoint/2010/main" val="192712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99569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providence (22)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natural son (23a)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Joseph (23b-24)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Genesis 30:22-24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Rachel’s First Son</a:t>
            </a:r>
          </a:p>
        </p:txBody>
      </p:sp>
    </p:spTree>
    <p:extLst>
      <p:ext uri="{BB962C8B-B14F-4D97-AF65-F5344CB8AC3E}">
        <p14:creationId xmlns:p14="http://schemas.microsoft.com/office/powerpoint/2010/main" val="38066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10896600" cy="534293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turning point begins with the remembrance of God in verse 1a: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God remembered Noah, and all the beasts, and all the cattle that were with him in the ark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 word remember does not mean remember in the sense that God temporarily forgot about the ark and its inhabitants; rather it means remembering in the sense of movement toward the object. For example, in Genesis 19:29,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remembered Abraham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a view to saving Lot; in Exodus 2:24,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remembered His covenant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the Patriarchs with a view to rescuing Israel; in Jeremiah 2:2, God remembered Israel with a view toward her restoration; in Jeremiah 31:20,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remembered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81375" y="2196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175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B7A00-E364-4431-A644-EF24666BA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76200"/>
            <a:ext cx="821932" cy="1097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1B7A38-30E6-4C8D-B36D-CFE348585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9801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834346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Ephraim with a view toward extending mercy to him; and in Luke 1:54–55, God remembered Israel with a view toward sending the Messiah to Israel. Furthermore, the sense was that of God remembering a covenant; although in this case the covenant itself had not yet been made. He said earlier in chapter 6, that He would establish His covenant with Noah. Furthermore, in 7:4 God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the rain would only last forty days. All these usages fit into the word ‘remember.’”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81375" y="2196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175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B7A00-E364-4431-A644-EF24666BA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76200"/>
            <a:ext cx="821932" cy="1097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5E9012-2F07-4986-B6E3-10B5BD9A3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9801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4385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179" y="228600"/>
            <a:ext cx="9769643" cy="6400800"/>
          </a:xfrm>
          <a:prstGeom prst="rect">
            <a:avLst/>
          </a:prstGeom>
          <a:ln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5394225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99569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providence (22)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natural son (23a)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Joseph (23b-24)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Genesis 30:22-24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Rachel’s First Son</a:t>
            </a:r>
          </a:p>
        </p:txBody>
      </p:sp>
    </p:spTree>
    <p:extLst>
      <p:ext uri="{BB962C8B-B14F-4D97-AF65-F5344CB8AC3E}">
        <p14:creationId xmlns:p14="http://schemas.microsoft.com/office/powerpoint/2010/main" val="9020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99569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providence (22)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natural son (23a)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Joseph (23b-24)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Genesis 30:22-24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Rachel’s First Son</a:t>
            </a:r>
          </a:p>
        </p:txBody>
      </p:sp>
    </p:spTree>
    <p:extLst>
      <p:ext uri="{BB962C8B-B14F-4D97-AF65-F5344CB8AC3E}">
        <p14:creationId xmlns:p14="http://schemas.microsoft.com/office/powerpoint/2010/main" val="5356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6477000" cy="44196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romanUcPeriod" startAt="2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12-50 (four people)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(12:1–25:11)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(25:12–26:35)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(27–36)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(37–50)</a:t>
            </a:r>
          </a:p>
        </p:txBody>
      </p:sp>
      <p:sp>
        <p:nvSpPr>
          <p:cNvPr id="7" name="Rectangle 2050">
            <a:extLst>
              <a:ext uri="{FF2B5EF4-FFF2-40B4-BE49-F238E27FC236}">
                <a16:creationId xmlns:a16="http://schemas.microsoft.com/office/drawing/2014/main" id="{82F6E191-4850-492E-80EC-DCA9B0ADC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228600"/>
            <a:ext cx="4343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GENESIS STRUCTURE</a:t>
            </a:r>
          </a:p>
        </p:txBody>
      </p:sp>
      <p:pic>
        <p:nvPicPr>
          <p:cNvPr id="8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39237039-C3D8-40A9-89D9-6312DC92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55" y="2286000"/>
            <a:ext cx="34324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F7F49B-01B0-4DFB-8914-3EF5260CE8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8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7503" y="228600"/>
            <a:ext cx="8736997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60E5B2-428F-4547-94CC-D2352E16F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602" y="137160"/>
            <a:ext cx="8240797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24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29:31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‒30:24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Dozen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943" y="2057400"/>
            <a:ext cx="7788900" cy="27432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4 sons (29:31-35)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Bilhah’s 2 sons (30:1-8)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Zilpah’s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sons (30:9-13)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2 sons &amp; daughter (30:14-21)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son (30:22-24)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39479-96CF-1F7A-43B5-D05CAFC82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0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087346"/>
            <a:ext cx="10972800" cy="231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24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bless you, and keep you;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25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make His face shine on you, And be gracious to you;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26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lift up His countenance on you, And give you peace</a:t>
            </a:r>
            <a:r>
              <a:rPr lang="en-US" sz="3600" dirty="0">
                <a:latin typeface="Calibri" panose="020F0502020204030204" pitchFamily="34" charset="0"/>
              </a:rPr>
              <a:t>. </a:t>
            </a:r>
          </a:p>
          <a:p>
            <a:pPr algn="r"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Calibri" panose="020F0502020204030204" pitchFamily="34" charset="0"/>
              </a:rPr>
              <a:t>Numbers 6:24–26 (NASB95)</a:t>
            </a:r>
            <a:endParaRPr lang="en-US" sz="28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254" y="533400"/>
            <a:ext cx="591549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46EDE7-A4F7-4CDD-88C8-0C89CCD12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24" y="1662537"/>
            <a:ext cx="4932271" cy="4823631"/>
          </a:xfrm>
          <a:prstGeom prst="rect">
            <a:avLst/>
          </a:prstGeom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7315200" cy="914400"/>
          </a:xfrm>
        </p:spPr>
        <p:txBody>
          <a:bodyPr/>
          <a:lstStyle/>
          <a:p>
            <a:pPr algn="ctr"/>
            <a:r>
              <a:rPr lang="en-US" altLang="en-US" sz="6000" dirty="0">
                <a:solidFill>
                  <a:srgbClr val="66FFFF"/>
                </a:solidFill>
              </a:rPr>
              <a:t>Jerusalem Descending</a:t>
            </a:r>
          </a:p>
        </p:txBody>
      </p:sp>
      <p:sp>
        <p:nvSpPr>
          <p:cNvPr id="149673" name="AutoShape 169"/>
          <p:cNvSpPr>
            <a:spLocks noChangeArrowheads="1"/>
          </p:cNvSpPr>
          <p:nvPr/>
        </p:nvSpPr>
        <p:spPr bwMode="auto">
          <a:xfrm rot="-2752181">
            <a:off x="6152670" y="2415284"/>
            <a:ext cx="747712" cy="788988"/>
          </a:xfrm>
          <a:prstGeom prst="cube">
            <a:avLst>
              <a:gd name="adj" fmla="val 30361"/>
            </a:avLst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800">
                <a:solidFill>
                  <a:schemeClr val="tx1"/>
                </a:solidFill>
                <a:latin typeface="Lucida Blackletter" pitchFamily="2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Lucida Blackletter" pitchFamily="2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49674" name="AutoShape 170"/>
          <p:cNvSpPr>
            <a:spLocks noChangeArrowheads="1"/>
          </p:cNvSpPr>
          <p:nvPr/>
        </p:nvSpPr>
        <p:spPr bwMode="auto">
          <a:xfrm rot="-4398626">
            <a:off x="6324234" y="2200132"/>
            <a:ext cx="898525" cy="1020763"/>
          </a:xfrm>
          <a:prstGeom prst="star4">
            <a:avLst>
              <a:gd name="adj" fmla="val 794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800">
                <a:solidFill>
                  <a:schemeClr val="tx1"/>
                </a:solidFill>
                <a:latin typeface="Lucida Blackletter" pitchFamily="2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Lucida Blackletter" pitchFamily="2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49675" name="AutoShape 171"/>
          <p:cNvSpPr>
            <a:spLocks noChangeArrowheads="1"/>
          </p:cNvSpPr>
          <p:nvPr/>
        </p:nvSpPr>
        <p:spPr bwMode="auto">
          <a:xfrm rot="-4398626">
            <a:off x="6324233" y="2200131"/>
            <a:ext cx="898525" cy="1020762"/>
          </a:xfrm>
          <a:prstGeom prst="star4">
            <a:avLst>
              <a:gd name="adj" fmla="val 794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800">
                <a:solidFill>
                  <a:schemeClr val="tx1"/>
                </a:solidFill>
                <a:latin typeface="Lucida Blackletter" pitchFamily="2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Lucida Blackletter" pitchFamily="2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289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9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9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9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9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9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4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673" grpId="0" animBg="1"/>
      <p:bldP spid="149674" grpId="0" animBg="1"/>
      <p:bldP spid="1496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D:\Revelation Illustrated\Photoshop TIFF images\Img0040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8839200" cy="64008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5628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29:31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‒30:24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Dozen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943" y="2057400"/>
            <a:ext cx="7788900" cy="27432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4 sons (29:31-35)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Bilhah’s 2 sons (30:1-8)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Zilpah’s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sons (30:9-13)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2 sons &amp; daughter (30:14-21)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son (30:22-24)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39479-96CF-1F7A-43B5-D05CAFC82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29:31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‒30:24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Dozen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943" y="2057400"/>
            <a:ext cx="7788900" cy="27432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4 sons (29:31-35)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Bilhah’s 2 sons (30:1-8)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Zilpah’s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sons (30:9-13)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2 sons &amp; daughter (30:14-21)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son (30:22-24)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39479-96CF-1F7A-43B5-D05CAFC82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094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32905</TotalTime>
  <Words>2361</Words>
  <Application>Microsoft Office PowerPoint</Application>
  <PresentationFormat>Widescreen</PresentationFormat>
  <Paragraphs>355</Paragraphs>
  <Slides>57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Calibri</vt:lpstr>
      <vt:lpstr>Lucida Blackletter</vt:lpstr>
      <vt:lpstr>Times New Roman</vt:lpstr>
      <vt:lpstr>Wingdings</vt:lpstr>
      <vt:lpstr>Azure</vt:lpstr>
      <vt:lpstr>PowerPoint Presentation</vt:lpstr>
      <vt:lpstr>GENESIS STRUCTURE</vt:lpstr>
      <vt:lpstr>PowerPoint Presentation</vt:lpstr>
      <vt:lpstr>PowerPoint Presentation</vt:lpstr>
      <vt:lpstr>PowerPoint Presentation</vt:lpstr>
      <vt:lpstr>Jerusalem Descending</vt:lpstr>
      <vt:lpstr>PowerPoint Presentation</vt:lpstr>
      <vt:lpstr>Genesis 29:31‒30:24 Jacob’s Dozen</vt:lpstr>
      <vt:lpstr>Genesis 29:31‒30:24 Jacob’s Dozen</vt:lpstr>
      <vt:lpstr>Genesis 29:32-35a Leah’s Four Sons</vt:lpstr>
      <vt:lpstr>Genesis 29:31‒30:24 Jacob’s Dozen</vt:lpstr>
      <vt:lpstr>II. Genesis 30:1-8 Bilhah’s 2 Sons</vt:lpstr>
      <vt:lpstr>II. Genesis 30:1-8 Bilhah’s 2 Sons</vt:lpstr>
      <vt:lpstr>II. Genesis 30:1-8 Bilhah’s 2 Sons</vt:lpstr>
      <vt:lpstr>II. Genesis 30:1-8 Bilhah’s 2 Sons</vt:lpstr>
      <vt:lpstr>Genesis 12‒25 Abraham’s Early Journeys</vt:lpstr>
      <vt:lpstr>PowerPoint Presentation</vt:lpstr>
      <vt:lpstr>PowerPoint Presentation</vt:lpstr>
      <vt:lpstr>PowerPoint Presentation</vt:lpstr>
      <vt:lpstr>II. Genesis 30:1-8 Bilhah’s 2 Sons</vt:lpstr>
      <vt:lpstr>II. Genesis 30:1-8 Bilhah’s 2 Sons</vt:lpstr>
      <vt:lpstr>II. Genesis 30:1-8 Bilhah’s 2 Sons</vt:lpstr>
      <vt:lpstr>PowerPoint Presentation</vt:lpstr>
      <vt:lpstr>PowerPoint Presentation</vt:lpstr>
      <vt:lpstr>II. Genesis 30:1-8 Bilhah’s 2 Sons</vt:lpstr>
      <vt:lpstr>II. Genesis 30:1-8 Bilhah’s 2 Sons</vt:lpstr>
      <vt:lpstr>Genesis 29:31‒30:24 Jacob’s Dozen</vt:lpstr>
      <vt:lpstr>III. Genesis 30:9-13 Zilpah’s 2 Sons</vt:lpstr>
      <vt:lpstr>III. Genesis 30:9-13 Zilpah’s 2 Sons</vt:lpstr>
      <vt:lpstr>PowerPoint Presentation</vt:lpstr>
      <vt:lpstr>III. Genesis 30:9-13 Zilpah’s 2 Sons</vt:lpstr>
      <vt:lpstr>III. Genesis 30:9-13 Zilpah’s 2 Sons</vt:lpstr>
      <vt:lpstr>III. Genesis 30:9-13 Zilpah’s 2 Sons</vt:lpstr>
      <vt:lpstr>III. Genesis 30:9-13 Zilpah’s 2 Sons</vt:lpstr>
      <vt:lpstr>Genesis 29:31‒30:24 Jacob’s Dozen</vt:lpstr>
      <vt:lpstr>IV. Genesis 30:14-21 Leah’s  Additional 2 Sons &amp; Daughter</vt:lpstr>
      <vt:lpstr>IV. Genesis 30:14-21 Leah’s  Additional 2 Sons &amp; Daughter</vt:lpstr>
      <vt:lpstr>PowerPoint Presentation</vt:lpstr>
      <vt:lpstr>IV. Genesis 30:14-21 Leah’s  Additional 2 Sons &amp; Daughter</vt:lpstr>
      <vt:lpstr>IV. Genesis 30:14-21 Leah’s  Additional 2 Sons &amp; Daughter</vt:lpstr>
      <vt:lpstr>IV. Genesis 30:14-21 Leah’s  Additional 2 Sons &amp; Daughter</vt:lpstr>
      <vt:lpstr>IV. Genesis 30:14-21 Leah’s  Additional 2 Sons &amp; Daughter</vt:lpstr>
      <vt:lpstr>IV. Genesis 30:14-21 Leah’s  Additional 2 Sons &amp; Daughter</vt:lpstr>
      <vt:lpstr>IV. Genesis 30:14-21 Leah’s  Additional 2 Sons &amp; Daughter</vt:lpstr>
      <vt:lpstr>Genesis 29:31‒30:24 Jacob’s Dozen</vt:lpstr>
      <vt:lpstr>V. Genesis 30:22-24 Rachel’s First Son</vt:lpstr>
      <vt:lpstr>V. Genesis 30:22-24 Rachel’s First Son</vt:lpstr>
      <vt:lpstr>PowerPoint Presentation</vt:lpstr>
      <vt:lpstr>PowerPoint Presentation</vt:lpstr>
      <vt:lpstr>V. Genesis 30:22-24 Rachel’s First Son</vt:lpstr>
      <vt:lpstr>V. Genesis 30:22-24 Rachel’s First Son</vt:lpstr>
      <vt:lpstr>GENESIS STRUCTURE</vt:lpstr>
      <vt:lpstr>PowerPoint Presentation</vt:lpstr>
      <vt:lpstr>PowerPoint Presentation</vt:lpstr>
      <vt:lpstr>Conclusion</vt:lpstr>
      <vt:lpstr>Genesis 29:31‒30:24 Jacob’s Dozen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117 -  30v1-24 - 16x9 - WORKING COPY FOR ANDY</dc:title>
  <dc:subject>Genesis 29</dc:subject>
  <dc:creator>A. Woods</dc:creator>
  <dc:description>Modified by Jim McGowan</dc:description>
  <cp:lastModifiedBy>anne woods</cp:lastModifiedBy>
  <cp:revision>3340</cp:revision>
  <cp:lastPrinted>2023-04-23T12:22:45Z</cp:lastPrinted>
  <dcterms:created xsi:type="dcterms:W3CDTF">2009-03-17T12:21:13Z</dcterms:created>
  <dcterms:modified xsi:type="dcterms:W3CDTF">2023-04-29T19:57:09Z</dcterms:modified>
</cp:coreProperties>
</file>