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21"/>
  </p:notesMasterIdLst>
  <p:handoutMasterIdLst>
    <p:handoutMasterId r:id="rId122"/>
  </p:handoutMasterIdLst>
  <p:sldIdLst>
    <p:sldId id="256" r:id="rId2"/>
    <p:sldId id="9365" r:id="rId3"/>
    <p:sldId id="9623" r:id="rId4"/>
    <p:sldId id="9381" r:id="rId5"/>
    <p:sldId id="9625" r:id="rId6"/>
    <p:sldId id="9792" r:id="rId7"/>
    <p:sldId id="9907" r:id="rId8"/>
    <p:sldId id="9626" r:id="rId9"/>
    <p:sldId id="939" r:id="rId10"/>
    <p:sldId id="9375" r:id="rId11"/>
    <p:sldId id="9627" r:id="rId12"/>
    <p:sldId id="9908" r:id="rId13"/>
    <p:sldId id="9628" r:id="rId14"/>
    <p:sldId id="9558" r:id="rId15"/>
    <p:sldId id="9629" r:id="rId16"/>
    <p:sldId id="9630" r:id="rId17"/>
    <p:sldId id="9631" r:id="rId18"/>
    <p:sldId id="9909" r:id="rId19"/>
    <p:sldId id="9564" r:id="rId20"/>
    <p:sldId id="9624" r:id="rId21"/>
    <p:sldId id="9632" r:id="rId22"/>
    <p:sldId id="9633" r:id="rId23"/>
    <p:sldId id="9635" r:id="rId24"/>
    <p:sldId id="9636" r:id="rId25"/>
    <p:sldId id="9637" r:id="rId26"/>
    <p:sldId id="9640" r:id="rId27"/>
    <p:sldId id="9936" r:id="rId28"/>
    <p:sldId id="9937" r:id="rId29"/>
    <p:sldId id="9572" r:id="rId30"/>
    <p:sldId id="9938" r:id="rId31"/>
    <p:sldId id="1254" r:id="rId32"/>
    <p:sldId id="9924" r:id="rId33"/>
    <p:sldId id="9925" r:id="rId34"/>
    <p:sldId id="9939" r:id="rId35"/>
    <p:sldId id="9926" r:id="rId36"/>
    <p:sldId id="484" r:id="rId37"/>
    <p:sldId id="9913" r:id="rId38"/>
    <p:sldId id="9940" r:id="rId39"/>
    <p:sldId id="9532" r:id="rId40"/>
    <p:sldId id="261" r:id="rId41"/>
    <p:sldId id="9914" r:id="rId42"/>
    <p:sldId id="9638" r:id="rId43"/>
    <p:sldId id="9915" r:id="rId44"/>
    <p:sldId id="5259" r:id="rId45"/>
    <p:sldId id="4200" r:id="rId46"/>
    <p:sldId id="6440" r:id="rId47"/>
    <p:sldId id="9639" r:id="rId48"/>
    <p:sldId id="9646" r:id="rId49"/>
    <p:sldId id="9929" r:id="rId50"/>
    <p:sldId id="9941" r:id="rId51"/>
    <p:sldId id="1503" r:id="rId52"/>
    <p:sldId id="5252" r:id="rId53"/>
    <p:sldId id="9942" r:id="rId54"/>
    <p:sldId id="8522" r:id="rId55"/>
    <p:sldId id="5231" r:id="rId56"/>
    <p:sldId id="5224" r:id="rId57"/>
    <p:sldId id="5244" r:id="rId58"/>
    <p:sldId id="9917" r:id="rId59"/>
    <p:sldId id="9943" r:id="rId60"/>
    <p:sldId id="9634" r:id="rId61"/>
    <p:sldId id="9649" r:id="rId62"/>
    <p:sldId id="9650" r:id="rId63"/>
    <p:sldId id="1116" r:id="rId64"/>
    <p:sldId id="9569" r:id="rId65"/>
    <p:sldId id="2751" r:id="rId66"/>
    <p:sldId id="2729" r:id="rId67"/>
    <p:sldId id="2730" r:id="rId68"/>
    <p:sldId id="9918" r:id="rId69"/>
    <p:sldId id="9919" r:id="rId70"/>
    <p:sldId id="342" r:id="rId71"/>
    <p:sldId id="9651" r:id="rId72"/>
    <p:sldId id="9653" r:id="rId73"/>
    <p:sldId id="9948" r:id="rId74"/>
    <p:sldId id="8243" r:id="rId75"/>
    <p:sldId id="9949" r:id="rId76"/>
    <p:sldId id="4739" r:id="rId77"/>
    <p:sldId id="4740" r:id="rId78"/>
    <p:sldId id="3100" r:id="rId79"/>
    <p:sldId id="4741" r:id="rId80"/>
    <p:sldId id="4745" r:id="rId81"/>
    <p:sldId id="4748" r:id="rId82"/>
    <p:sldId id="4749" r:id="rId83"/>
    <p:sldId id="4750" r:id="rId84"/>
    <p:sldId id="4751" r:id="rId85"/>
    <p:sldId id="9950" r:id="rId86"/>
    <p:sldId id="9096" r:id="rId87"/>
    <p:sldId id="9951" r:id="rId88"/>
    <p:sldId id="8681" r:id="rId89"/>
    <p:sldId id="2581" r:id="rId90"/>
    <p:sldId id="2671" r:id="rId91"/>
    <p:sldId id="5034" r:id="rId92"/>
    <p:sldId id="5038" r:id="rId93"/>
    <p:sldId id="2675" r:id="rId94"/>
    <p:sldId id="5039" r:id="rId95"/>
    <p:sldId id="9652" r:id="rId96"/>
    <p:sldId id="9657" r:id="rId97"/>
    <p:sldId id="9658" r:id="rId98"/>
    <p:sldId id="9922" r:id="rId99"/>
    <p:sldId id="9659" r:id="rId100"/>
    <p:sldId id="9590" r:id="rId101"/>
    <p:sldId id="7502" r:id="rId102"/>
    <p:sldId id="9602" r:id="rId103"/>
    <p:sldId id="9591" r:id="rId104"/>
    <p:sldId id="7379" r:id="rId105"/>
    <p:sldId id="9603" r:id="rId106"/>
    <p:sldId id="9952" r:id="rId107"/>
    <p:sldId id="9920" r:id="rId108"/>
    <p:sldId id="9953" r:id="rId109"/>
    <p:sldId id="265" r:id="rId110"/>
    <p:sldId id="263" r:id="rId111"/>
    <p:sldId id="7916" r:id="rId112"/>
    <p:sldId id="7908" r:id="rId113"/>
    <p:sldId id="9954" r:id="rId114"/>
    <p:sldId id="9935" r:id="rId115"/>
    <p:sldId id="2645" r:id="rId116"/>
    <p:sldId id="2646" r:id="rId117"/>
    <p:sldId id="2660" r:id="rId118"/>
    <p:sldId id="8695" r:id="rId119"/>
    <p:sldId id="9665" r:id="rId120"/>
  </p:sldIdLst>
  <p:sldSz cx="12192000" cy="6858000"/>
  <p:notesSz cx="7315200" cy="9601200"/>
  <p:custDataLst>
    <p:tags r:id="rId12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FFE6B-E629-41AF-A673-17261878112B}" v="4" dt="2023-04-20T00:43:38.67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102" d="100"/>
          <a:sy n="102" d="100"/>
        </p:scale>
        <p:origin x="70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128"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12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3EFFE6B-E629-41AF-A673-17261878112B}"/>
    <pc:docChg chg="undo custSel modSld">
      <pc:chgData name="Jim McGowan" userId="e2c7446dd3aca506" providerId="LiveId" clId="{63EFFE6B-E629-41AF-A673-17261878112B}" dt="2023-04-20T00:43:38.673" v="9"/>
      <pc:docMkLst>
        <pc:docMk/>
      </pc:docMkLst>
      <pc:sldChg chg="modSp mod">
        <pc:chgData name="Jim McGowan" userId="e2c7446dd3aca506" providerId="LiveId" clId="{63EFFE6B-E629-41AF-A673-17261878112B}" dt="2023-04-20T00:42:03.999" v="3" actId="113"/>
        <pc:sldMkLst>
          <pc:docMk/>
          <pc:sldMk cId="2813116457" sldId="5224"/>
        </pc:sldMkLst>
        <pc:graphicFrameChg chg="modGraphic">
          <ac:chgData name="Jim McGowan" userId="e2c7446dd3aca506" providerId="LiveId" clId="{63EFFE6B-E629-41AF-A673-17261878112B}" dt="2023-04-20T00:42:03.999" v="3" actId="113"/>
          <ac:graphicFrameMkLst>
            <pc:docMk/>
            <pc:sldMk cId="2813116457" sldId="5224"/>
            <ac:graphicFrameMk id="4" creationId="{E49A613A-85F1-4E0D-982D-96A3538A6C49}"/>
          </ac:graphicFrameMkLst>
        </pc:graphicFrameChg>
      </pc:sldChg>
      <pc:sldChg chg="modSp mod">
        <pc:chgData name="Jim McGowan" userId="e2c7446dd3aca506" providerId="LiveId" clId="{63EFFE6B-E629-41AF-A673-17261878112B}" dt="2023-04-20T00:41:21.220" v="2" actId="2710"/>
        <pc:sldMkLst>
          <pc:docMk/>
          <pc:sldMk cId="1541876352" sldId="5231"/>
        </pc:sldMkLst>
        <pc:spChg chg="mod">
          <ac:chgData name="Jim McGowan" userId="e2c7446dd3aca506" providerId="LiveId" clId="{63EFFE6B-E629-41AF-A673-17261878112B}" dt="2023-04-20T00:41:21.220" v="2" actId="2710"/>
          <ac:spMkLst>
            <pc:docMk/>
            <pc:sldMk cId="1541876352" sldId="5231"/>
            <ac:spMk id="3" creationId="{00000000-0000-0000-0000-000000000000}"/>
          </ac:spMkLst>
        </pc:spChg>
      </pc:sldChg>
      <pc:sldChg chg="modSp mod">
        <pc:chgData name="Jim McGowan" userId="e2c7446dd3aca506" providerId="LiveId" clId="{63EFFE6B-E629-41AF-A673-17261878112B}" dt="2023-04-20T00:43:38.673" v="9"/>
        <pc:sldMkLst>
          <pc:docMk/>
          <pc:sldMk cId="1457467014" sldId="5244"/>
        </pc:sldMkLst>
        <pc:graphicFrameChg chg="mod modGraphic">
          <ac:chgData name="Jim McGowan" userId="e2c7446dd3aca506" providerId="LiveId" clId="{63EFFE6B-E629-41AF-A673-17261878112B}" dt="2023-04-20T00:43:38.673" v="9"/>
          <ac:graphicFrameMkLst>
            <pc:docMk/>
            <pc:sldMk cId="1457467014" sldId="5244"/>
            <ac:graphicFrameMk id="4" creationId="{E49A613A-85F1-4E0D-982D-96A3538A6C49}"/>
          </ac:graphicFrameMkLst>
        </pc:graphicFrameChg>
      </pc:sldChg>
      <pc:sldChg chg="modSp mod">
        <pc:chgData name="Jim McGowan" userId="e2c7446dd3aca506" providerId="LiveId" clId="{63EFFE6B-E629-41AF-A673-17261878112B}" dt="2023-04-20T00:40:36.311" v="1" actId="255"/>
        <pc:sldMkLst>
          <pc:docMk/>
          <pc:sldMk cId="4264352394" sldId="5252"/>
        </pc:sldMkLst>
        <pc:spChg chg="mod">
          <ac:chgData name="Jim McGowan" userId="e2c7446dd3aca506" providerId="LiveId" clId="{63EFFE6B-E629-41AF-A673-17261878112B}" dt="2023-04-20T00:40:36.311" v="1" actId="255"/>
          <ac:spMkLst>
            <pc:docMk/>
            <pc:sldMk cId="4264352394" sldId="5252"/>
            <ac:spMk id="13414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020 Acts 3v1-26 </a:t>
            </a:r>
          </a:p>
          <a:p>
            <a:pPr>
              <a:defRPr/>
            </a:pPr>
            <a:r>
              <a:rPr lang="en-US" sz="1700" dirty="0"/>
              <a:t>04-26-2023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67</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195609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314753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74</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109</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119</a:t>
            </a:fld>
            <a:endParaRPr lang="en-US"/>
          </a:p>
        </p:txBody>
      </p:sp>
    </p:spTree>
    <p:extLst>
      <p:ext uri="{BB962C8B-B14F-4D97-AF65-F5344CB8AC3E}">
        <p14:creationId xmlns:p14="http://schemas.microsoft.com/office/powerpoint/2010/main" val="353869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75616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188868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35709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80086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20</a:t>
            </a:fld>
            <a:endParaRPr lang="en-US"/>
          </a:p>
        </p:txBody>
      </p:sp>
    </p:spTree>
    <p:extLst>
      <p:ext uri="{BB962C8B-B14F-4D97-AF65-F5344CB8AC3E}">
        <p14:creationId xmlns:p14="http://schemas.microsoft.com/office/powerpoint/2010/main" val="24254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147352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57</a:t>
            </a:fld>
            <a:endParaRPr lang="en-US" altLang="en-US" dirty="0"/>
          </a:p>
        </p:txBody>
      </p:sp>
    </p:spTree>
    <p:extLst>
      <p:ext uri="{BB962C8B-B14F-4D97-AF65-F5344CB8AC3E}">
        <p14:creationId xmlns:p14="http://schemas.microsoft.com/office/powerpoint/2010/main" val="135029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66</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405158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18041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 id="2147483714" r:id="rId14"/>
    <p:sldLayoutId id="2147483715"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2:14-36</a:t>
            </a:r>
          </a:p>
        </p:txBody>
      </p:sp>
      <p:sp>
        <p:nvSpPr>
          <p:cNvPr id="161795" name="Rectangle 3"/>
          <p:cNvSpPr>
            <a:spLocks noGrp="1" noChangeArrowheads="1"/>
          </p:cNvSpPr>
          <p:nvPr>
            <p:ph type="body" idx="1"/>
          </p:nvPr>
        </p:nvSpPr>
        <p:spPr>
          <a:xfrm>
            <a:off x="585217" y="2057400"/>
            <a:ext cx="6577584" cy="2667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47838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92086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91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2544237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2667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69728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mj-cs"/>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Tree>
    <p:extLst>
      <p:ext uri="{BB962C8B-B14F-4D97-AF65-F5344CB8AC3E}">
        <p14:creationId xmlns:p14="http://schemas.microsoft.com/office/powerpoint/2010/main" val="32504308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3467190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latin typeface="+mn-lt"/>
              </a:rPr>
              <a:t>Messengers of the Kingdom In Matthew</a:t>
            </a:r>
          </a:p>
        </p:txBody>
      </p:sp>
      <p:sp>
        <p:nvSpPr>
          <p:cNvPr id="145411" name="Rectangle 3"/>
          <p:cNvSpPr>
            <a:spLocks noGrp="1" noChangeArrowheads="1"/>
          </p:cNvSpPr>
          <p:nvPr>
            <p:ph type="body" sz="half" idx="4294967295"/>
          </p:nvPr>
        </p:nvSpPr>
        <p:spPr>
          <a:xfrm>
            <a:off x="6181728" y="1905003"/>
            <a:ext cx="4562473" cy="3581398"/>
          </a:xfrm>
        </p:spPr>
        <p:txBody>
          <a:bodyPr/>
          <a:lstStyle/>
          <a:p>
            <a:pPr marL="461963" indent="-461963">
              <a:lnSpc>
                <a:spcPct val="100000"/>
              </a:lnSpc>
              <a:spcBef>
                <a:spcPts val="1200"/>
              </a:spcBef>
              <a:spcAft>
                <a:spcPts val="1200"/>
              </a:spcAft>
              <a:buClr>
                <a:srgbClr val="00FFFF"/>
              </a:buClr>
            </a:pPr>
            <a:r>
              <a:rPr lang="en-US" altLang="en-US" sz="3200" dirty="0"/>
              <a:t>John the Baptist – 3:2</a:t>
            </a:r>
          </a:p>
          <a:p>
            <a:pPr marL="461963" indent="-461963">
              <a:lnSpc>
                <a:spcPct val="100000"/>
              </a:lnSpc>
              <a:spcBef>
                <a:spcPts val="1200"/>
              </a:spcBef>
              <a:spcAft>
                <a:spcPts val="1200"/>
              </a:spcAft>
              <a:buClr>
                <a:srgbClr val="00FFFF"/>
              </a:buClr>
            </a:pPr>
            <a:r>
              <a:rPr lang="en-US" altLang="en-US" sz="3200" dirty="0"/>
              <a:t>Jesus Christ – 4:17</a:t>
            </a:r>
          </a:p>
          <a:p>
            <a:pPr marL="461963" indent="-461963">
              <a:lnSpc>
                <a:spcPct val="100000"/>
              </a:lnSpc>
              <a:spcBef>
                <a:spcPts val="1200"/>
              </a:spcBef>
              <a:spcAft>
                <a:spcPts val="1200"/>
              </a:spcAft>
              <a:buClr>
                <a:srgbClr val="00FFFF"/>
              </a:buClr>
            </a:pPr>
            <a:r>
              <a:rPr lang="en-US" altLang="en-US" sz="3200" dirty="0"/>
              <a:t>12 Apostles – 10:5-7</a:t>
            </a:r>
          </a:p>
          <a:p>
            <a:pPr marL="461963" indent="-461963">
              <a:lnSpc>
                <a:spcPct val="100000"/>
              </a:lnSpc>
              <a:spcBef>
                <a:spcPts val="1200"/>
              </a:spcBef>
              <a:spcAft>
                <a:spcPts val="1200"/>
              </a:spcAft>
              <a:buClr>
                <a:srgbClr val="00FFFF"/>
              </a:buClr>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F87C1-9288-CE65-5133-4C5888608D7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mn-lt"/>
                <a:ea typeface="+mj-ea"/>
                <a:cs typeface="+mj-cs"/>
              </a:rPr>
              <a:t>Matthew 10:5-7</a:t>
            </a:r>
          </a:p>
          <a:p>
            <a:pPr algn="just">
              <a:spcBef>
                <a:spcPts val="600"/>
              </a:spcBef>
              <a:spcAft>
                <a:spcPts val="600"/>
              </a:spcAft>
            </a:pPr>
            <a:r>
              <a:rPr lang="en-US" altLang="en-US" sz="3600" kern="0" dirty="0"/>
              <a:t>“</a:t>
            </a:r>
            <a:r>
              <a:rPr lang="en-US" sz="3600" dirty="0"/>
              <a:t>These twelve Jesus sent out after instructing them: “Do not go in </a:t>
            </a:r>
            <a:r>
              <a:rPr lang="en-US" sz="3600" i="1" dirty="0"/>
              <a:t>the</a:t>
            </a:r>
            <a:r>
              <a:rPr lang="en-US" sz="3600" dirty="0"/>
              <a:t> way of </a:t>
            </a:r>
            <a:r>
              <a:rPr lang="en-US" sz="3600" i="1" dirty="0"/>
              <a:t>the</a:t>
            </a:r>
            <a:r>
              <a:rPr lang="en-US" sz="3600" dirty="0"/>
              <a:t> </a:t>
            </a:r>
            <a:r>
              <a:rPr lang="en-US" sz="3600" b="1" u="sng" dirty="0">
                <a:solidFill>
                  <a:srgbClr val="FFFFCC"/>
                </a:solidFill>
              </a:rPr>
              <a:t>Gentiles</a:t>
            </a:r>
            <a:r>
              <a:rPr lang="en-US" sz="3600" dirty="0"/>
              <a:t>, and do not enter </a:t>
            </a:r>
            <a:r>
              <a:rPr lang="en-US" sz="3600" i="1" dirty="0"/>
              <a:t>any</a:t>
            </a:r>
            <a:r>
              <a:rPr lang="en-US" sz="3600" dirty="0"/>
              <a:t> city of the </a:t>
            </a:r>
            <a:r>
              <a:rPr lang="en-US" sz="3600" b="1" u="sng" dirty="0">
                <a:solidFill>
                  <a:srgbClr val="FFFFCC"/>
                </a:solidFill>
              </a:rPr>
              <a:t>Samaritans</a:t>
            </a:r>
            <a:r>
              <a:rPr lang="en-US" sz="3600" dirty="0"/>
              <a:t>; </a:t>
            </a:r>
            <a:r>
              <a:rPr lang="en-US" sz="3600" baseline="30000" dirty="0"/>
              <a:t>6 </a:t>
            </a:r>
            <a:r>
              <a:rPr lang="en-US" sz="3600" dirty="0"/>
              <a:t>but rather go to the lost sheep of the </a:t>
            </a:r>
            <a:r>
              <a:rPr lang="en-US" sz="3600" b="1" u="sng" dirty="0">
                <a:solidFill>
                  <a:srgbClr val="FFFFCC"/>
                </a:solidFill>
              </a:rPr>
              <a:t>house of Israel</a:t>
            </a:r>
            <a:r>
              <a:rPr lang="en-US" sz="3600" dirty="0"/>
              <a:t>. </a:t>
            </a:r>
            <a:r>
              <a:rPr lang="en-US" sz="3600" baseline="30000" dirty="0"/>
              <a:t>7 </a:t>
            </a:r>
            <a:r>
              <a:rPr lang="en-US" sz="3600" dirty="0"/>
              <a:t>And as you go, preach, saying, ‘The kingdom of heaven is at hand.’”</a:t>
            </a:r>
            <a:endParaRPr lang="en-US" altLang="en-US" sz="3600" kern="0" dirty="0"/>
          </a:p>
        </p:txBody>
      </p:sp>
    </p:spTree>
    <p:extLst>
      <p:ext uri="{BB962C8B-B14F-4D97-AF65-F5344CB8AC3E}">
        <p14:creationId xmlns:p14="http://schemas.microsoft.com/office/powerpoint/2010/main" val="93217343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82B14-3072-D495-3D90-8C704C5E8AD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mj-cs"/>
              </a:rPr>
              <a:t>Matthew 15:24</a:t>
            </a:r>
          </a:p>
          <a:p>
            <a:pPr algn="just">
              <a:spcBef>
                <a:spcPts val="600"/>
              </a:spcBef>
              <a:spcAft>
                <a:spcPts val="600"/>
              </a:spcAft>
            </a:pPr>
            <a:r>
              <a:rPr lang="en-US" altLang="en-US" sz="3600" kern="0" dirty="0"/>
              <a:t>“</a:t>
            </a:r>
            <a:r>
              <a:rPr lang="en-US" sz="3600" dirty="0"/>
              <a:t>But He answered and said, ‘</a:t>
            </a:r>
            <a:r>
              <a:rPr lang="en-US" sz="3600" b="1" u="sng" dirty="0">
                <a:solidFill>
                  <a:srgbClr val="FFFFCC"/>
                </a:solidFill>
              </a:rPr>
              <a:t>I was sent only to the lost sheep of the house of Israel</a:t>
            </a:r>
            <a:r>
              <a:rPr lang="en-US" sz="3600" dirty="0"/>
              <a:t>.’”</a:t>
            </a:r>
            <a:endParaRPr lang="en-US" altLang="en-US" sz="3600" kern="0" dirty="0"/>
          </a:p>
        </p:txBody>
      </p:sp>
      <p:pic>
        <p:nvPicPr>
          <p:cNvPr id="3" name="Picture 2">
            <a:extLst>
              <a:ext uri="{FF2B5EF4-FFF2-40B4-BE49-F238E27FC236}">
                <a16:creationId xmlns:a16="http://schemas.microsoft.com/office/drawing/2014/main" id="{BDD805BE-599F-3DB5-4368-DB4B5FDA5CE7}"/>
              </a:ext>
            </a:extLst>
          </p:cNvPr>
          <p:cNvPicPr>
            <a:picLocks noChangeAspect="1"/>
          </p:cNvPicPr>
          <p:nvPr/>
        </p:nvPicPr>
        <p:blipFill>
          <a:blip r:embed="rId3"/>
          <a:stretch>
            <a:fillRect/>
          </a:stretch>
        </p:blipFill>
        <p:spPr>
          <a:xfrm>
            <a:off x="5026152" y="2133600"/>
            <a:ext cx="2139696" cy="2743200"/>
          </a:xfrm>
          <a:prstGeom prst="rect">
            <a:avLst/>
          </a:prstGeom>
          <a:ln>
            <a:solidFill>
              <a:schemeClr val="tx1"/>
            </a:solidFill>
          </a:ln>
        </p:spPr>
      </p:pic>
    </p:spTree>
    <p:extLst>
      <p:ext uri="{BB962C8B-B14F-4D97-AF65-F5344CB8AC3E}">
        <p14:creationId xmlns:p14="http://schemas.microsoft.com/office/powerpoint/2010/main" val="400178687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384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86" y="1600200"/>
            <a:ext cx="10971028" cy="34290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“There is a legend that has circulated for years about a discussion between Pope Innocent II and Thomas Aquinas. While counting a large sum of money, the Pope said, “You see, Thomas, the church can no longer say, ‘Silver and gold have I none.’” Thomas answered, “That is true, Holy Father, but neither can she still say, ‘Arise and walk.’”</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37828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28252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3:8-11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Results of the Miracle</a:t>
            </a:r>
          </a:p>
        </p:txBody>
      </p:sp>
      <p:sp>
        <p:nvSpPr>
          <p:cNvPr id="161795" name="Rectangle 3"/>
          <p:cNvSpPr>
            <a:spLocks noGrp="1" noChangeArrowheads="1"/>
          </p:cNvSpPr>
          <p:nvPr>
            <p:ph type="body" idx="1"/>
          </p:nvPr>
        </p:nvSpPr>
        <p:spPr>
          <a:xfrm>
            <a:off x="762000" y="2057400"/>
            <a:ext cx="60960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Beggar (8)</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Reaction of the People (9-10)</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Gathering of the People (11)</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3:8-11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Results of the Miracle</a:t>
            </a:r>
          </a:p>
        </p:txBody>
      </p:sp>
      <p:sp>
        <p:nvSpPr>
          <p:cNvPr id="161795" name="Rectangle 3"/>
          <p:cNvSpPr>
            <a:spLocks noGrp="1" noChangeArrowheads="1"/>
          </p:cNvSpPr>
          <p:nvPr>
            <p:ph type="body" idx="1"/>
          </p:nvPr>
        </p:nvSpPr>
        <p:spPr>
          <a:xfrm>
            <a:off x="762000" y="2057400"/>
            <a:ext cx="60960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Beggar (8)</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Reaction of the People (9-10)</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Gathering of the People (11)</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4446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3:8-11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Results of the Miracle</a:t>
            </a:r>
          </a:p>
        </p:txBody>
      </p:sp>
      <p:sp>
        <p:nvSpPr>
          <p:cNvPr id="161795" name="Rectangle 3"/>
          <p:cNvSpPr>
            <a:spLocks noGrp="1" noChangeArrowheads="1"/>
          </p:cNvSpPr>
          <p:nvPr>
            <p:ph type="body" idx="1"/>
          </p:nvPr>
        </p:nvSpPr>
        <p:spPr>
          <a:xfrm>
            <a:off x="762000" y="2057400"/>
            <a:ext cx="60960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Beggar (8)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Reaction of the People (9-10)</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Gathering of the People (11)</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95339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3:8-11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Results of the Miracle</a:t>
            </a:r>
          </a:p>
        </p:txBody>
      </p:sp>
      <p:sp>
        <p:nvSpPr>
          <p:cNvPr id="161795" name="Rectangle 3"/>
          <p:cNvSpPr>
            <a:spLocks noGrp="1" noChangeArrowheads="1"/>
          </p:cNvSpPr>
          <p:nvPr>
            <p:ph type="body" idx="1"/>
          </p:nvPr>
        </p:nvSpPr>
        <p:spPr>
          <a:xfrm>
            <a:off x="762000" y="2057400"/>
            <a:ext cx="60960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Beggar (8)</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Reaction of the People (9-10)</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Gathering of the People (11)</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42406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600200"/>
            <a:ext cx="10971028" cy="27432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“When the people saw this, they recognized who he was and began running together to a place known as Solomon’s Porch, which was located at the eastern end of the Court of the Gentiles. It was called Solomon’s Porch because it was built on the remains of the ancient foundation of the Solomonic Temple.”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91-92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566316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262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7263384" cy="2563739"/>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9B69562F-C065-70E6-66F6-612F2BF8079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13246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71500" y="2057400"/>
            <a:ext cx="7429500"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CBC748A6-C703-3B75-88F1-2D055BE2BE3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1979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2029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810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02215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9336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88368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00904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3862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9570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33400" y="2057400"/>
            <a:ext cx="8686800"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747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35380"/>
            <a:ext cx="5867400" cy="480822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294239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4237777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1952907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5775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006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222253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36D3B-4415-EAF0-C683-543F97B0C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86" y="16002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problem Amillennialism faces is that while the Bible portrays the relationship between Christ and the Church in various metaphors (head and body, groom and bride, vine and branches, foundation and stones of the building, etc.), king and kingdom is not one of them. . . . Christ is indeed referred to as the head of the Church, but never its king.”</a:t>
            </a:r>
          </a:p>
        </p:txBody>
      </p:sp>
      <p:sp>
        <p:nvSpPr>
          <p:cNvPr id="4" name="Text Box 5"/>
          <p:cNvSpPr txBox="1">
            <a:spLocks noChangeArrowheads="1"/>
          </p:cNvSpPr>
          <p:nvPr/>
        </p:nvSpPr>
        <p:spPr bwMode="auto">
          <a:xfrm>
            <a:off x="3290888" y="228600"/>
            <a:ext cx="5610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mj-cs"/>
              </a:rPr>
              <a:t>Dr. Arnold G. Fruchtenbaum</a:t>
            </a:r>
          </a:p>
          <a:p>
            <a:pPr algn="ct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Arnold G. Fruchtenbaum,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Israelology: The Missing Link in Systematic Theology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rev. ed. (Tustin, CA: Ariel, 1994), 190.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37207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2:15-35</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Refutation of the Charge of Drunkenness</a:t>
            </a:r>
          </a:p>
        </p:txBody>
      </p:sp>
      <p:sp>
        <p:nvSpPr>
          <p:cNvPr id="161795" name="Rectangle 3"/>
          <p:cNvSpPr>
            <a:spLocks noGrp="1" noChangeArrowheads="1"/>
          </p:cNvSpPr>
          <p:nvPr>
            <p:ph type="body" idx="1"/>
          </p:nvPr>
        </p:nvSpPr>
        <p:spPr>
          <a:xfrm>
            <a:off x="528636" y="1295400"/>
            <a:ext cx="6096000" cy="51816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110:1 (34-35)</a:t>
            </a:r>
          </a:p>
        </p:txBody>
      </p:sp>
      <p:pic>
        <p:nvPicPr>
          <p:cNvPr id="2" name="Picture 1">
            <a:extLst>
              <a:ext uri="{FF2B5EF4-FFF2-40B4-BE49-F238E27FC236}">
                <a16:creationId xmlns:a16="http://schemas.microsoft.com/office/drawing/2014/main" id="{23EB47EA-4A02-76B9-C798-B93D8FDC2C7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070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4A0AB1-7298-C7B8-2BFC-1343B3E450E4}"/>
              </a:ext>
            </a:extLst>
          </p:cNvPr>
          <p:cNvSpPr>
            <a:spLocks noGrp="1" noChangeArrowheads="1"/>
          </p:cNvSpPr>
          <p:nvPr>
            <p:ph type="title"/>
          </p:nvPr>
        </p:nvSpPr>
        <p:spPr>
          <a:xfrm>
            <a:off x="914400" y="228600"/>
            <a:ext cx="10363200" cy="1143000"/>
          </a:xfrm>
        </p:spPr>
        <p:txBody>
          <a:bodyPr/>
          <a:lstStyle/>
          <a:p>
            <a:pPr algn="ctr" eaLnBrk="1" hangingPunct="1">
              <a:lnSpc>
                <a:spcPct val="100000"/>
              </a:lnSpc>
              <a:defRPr/>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Christ's Resurrection Attested to by Eyewitnesses </a:t>
            </a:r>
            <a:br>
              <a:rPr lang="en-US" sz="3600" dirty="0"/>
            </a:br>
            <a:r>
              <a:rPr lang="en-US" sz="2800" dirty="0">
                <a:effectLst>
                  <a:outerShdw blurRad="38100" dist="38100" dir="2700000" algn="tl">
                    <a:srgbClr val="000000">
                      <a:alpha val="43137"/>
                    </a:srgbClr>
                  </a:outerShdw>
                </a:effectLst>
                <a:latin typeface="+mn-lt"/>
                <a:ea typeface="+mn-ea"/>
                <a:cs typeface="+mn-cs"/>
              </a:rPr>
              <a:t>(1 Corinthians 15:5-11)</a:t>
            </a:r>
          </a:p>
        </p:txBody>
      </p:sp>
      <p:sp>
        <p:nvSpPr>
          <p:cNvPr id="7171" name="Rectangle 3">
            <a:extLst>
              <a:ext uri="{FF2B5EF4-FFF2-40B4-BE49-F238E27FC236}">
                <a16:creationId xmlns:a16="http://schemas.microsoft.com/office/drawing/2014/main" id="{27E58171-0CEA-5114-B390-0E7BBAC6D138}"/>
              </a:ext>
            </a:extLst>
          </p:cNvPr>
          <p:cNvSpPr>
            <a:spLocks noGrp="1" noChangeArrowheads="1"/>
          </p:cNvSpPr>
          <p:nvPr>
            <p:ph type="body" idx="1"/>
          </p:nvPr>
        </p:nvSpPr>
        <p:spPr>
          <a:xfrm>
            <a:off x="621165" y="1946274"/>
            <a:ext cx="6313035" cy="4378325"/>
          </a:xfrm>
        </p:spPr>
        <p:txBody>
          <a:bodyPr/>
          <a:lstStyle/>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Cephas (5a)</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twelve (5b)</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five hundred (6)</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James (7a)</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The rest of the apostles (7b)</a:t>
            </a:r>
          </a:p>
          <a:p>
            <a:pPr marL="457200" indent="-457200"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Paul (8-11)</a:t>
            </a:r>
          </a:p>
        </p:txBody>
      </p:sp>
      <p:pic>
        <p:nvPicPr>
          <p:cNvPr id="14340" name="Picture 4" descr="C:\Users\awoods\Pictures\Microsoft Clip Organizer\bd08203_.wmf">
            <a:extLst>
              <a:ext uri="{FF2B5EF4-FFF2-40B4-BE49-F238E27FC236}">
                <a16:creationId xmlns:a16="http://schemas.microsoft.com/office/drawing/2014/main" id="{5E7C03BB-0E29-2FF0-55A9-250DCC12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632075"/>
            <a:ext cx="471283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appeared to more than five hundred brethren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22527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810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4725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2:14-36</a:t>
            </a:r>
          </a:p>
        </p:txBody>
      </p:sp>
      <p:sp>
        <p:nvSpPr>
          <p:cNvPr id="161795" name="Rectangle 3"/>
          <p:cNvSpPr>
            <a:spLocks noGrp="1" noChangeArrowheads="1"/>
          </p:cNvSpPr>
          <p:nvPr>
            <p:ph type="body" idx="1"/>
          </p:nvPr>
        </p:nvSpPr>
        <p:spPr>
          <a:xfrm>
            <a:off x="585216" y="2133600"/>
            <a:ext cx="7363968"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68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518159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“About this time there lived </a:t>
            </a:r>
            <a:r>
              <a:rPr lang="en-US" sz="3200" b="1" u="sng" dirty="0">
                <a:solidFill>
                  <a:srgbClr val="FFFFCC"/>
                </a:solidFill>
                <a:effectLst>
                  <a:outerShdw blurRad="38100" dist="38100" dir="2700000" algn="tl">
                    <a:srgbClr val="000000">
                      <a:alpha val="43137"/>
                    </a:srgbClr>
                  </a:outerShdw>
                </a:effectLst>
              </a:rPr>
              <a:t>Jesus</a:t>
            </a:r>
            <a:r>
              <a:rPr lang="en-US" sz="3200" dirty="0">
                <a:effectLst>
                  <a:outerShdw blurRad="38100" dist="38100" dir="2700000" algn="tl">
                    <a:srgbClr val="000000">
                      <a:alpha val="43137"/>
                    </a:srgbClr>
                  </a:outerShdw>
                </a:effectLst>
              </a:rPr>
              <a:t>, a wise man, if indeed one ought to call him a man. For he was one who </a:t>
            </a:r>
            <a:r>
              <a:rPr lang="en-US" sz="3200" b="1" u="sng" dirty="0">
                <a:solidFill>
                  <a:srgbClr val="FFFFCC"/>
                </a:solidFill>
                <a:effectLst>
                  <a:outerShdw blurRad="38100" dist="38100" dir="2700000" algn="tl">
                    <a:srgbClr val="000000">
                      <a:alpha val="43137"/>
                    </a:srgbClr>
                  </a:outerShdw>
                </a:effectLst>
              </a:rPr>
              <a:t>performed surprising deeds</a:t>
            </a:r>
            <a:r>
              <a:rPr lang="en-US" sz="3200" dirty="0">
                <a:effectLst>
                  <a:outerShdw blurRad="38100" dist="38100" dir="2700000" algn="tl">
                    <a:srgbClr val="000000">
                      <a:alpha val="43137"/>
                    </a:srgbClr>
                  </a:outerShdw>
                </a:effectLst>
              </a:rPr>
              <a:t> and was a teacher of such people as accept the truth gladly. He won over many Jews and many of the Greeks. He was </a:t>
            </a:r>
            <a:r>
              <a:rPr lang="en-US" sz="3200" b="1" u="sng" dirty="0">
                <a:solidFill>
                  <a:srgbClr val="FFFFCC"/>
                </a:solidFill>
                <a:effectLst>
                  <a:outerShdw blurRad="38100" dist="38100" dir="2700000" algn="tl">
                    <a:srgbClr val="000000">
                      <a:alpha val="43137"/>
                    </a:srgbClr>
                  </a:outerShdw>
                </a:effectLst>
              </a:rPr>
              <a:t>the Christ</a:t>
            </a:r>
            <a:r>
              <a:rPr lang="en-US" sz="32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the prophets of God had foretold these things and a thousand other marvels about him. And the tribe of the Christians, so called after him, has still to this day not disappeared.”</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mn-lt"/>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mn-lt"/>
                <a:cs typeface="Calibri" panose="020F0502020204030204" pitchFamily="34" charset="0"/>
              </a:rPr>
              <a:t>Antiquities</a:t>
            </a:r>
            <a:r>
              <a:rPr lang="en-US" dirty="0">
                <a:effectLst>
                  <a:outerShdw blurRad="38100" dist="38100" dir="2700000" algn="tl">
                    <a:srgbClr val="000000">
                      <a:alpha val="43137"/>
                    </a:srgbClr>
                  </a:outerShdw>
                </a:effectLst>
                <a:latin typeface="+mn-lt"/>
                <a:cs typeface="Calibri" panose="020F0502020204030204" pitchFamily="34" charset="0"/>
              </a:rPr>
              <a:t> 18.3.3</a:t>
            </a:r>
            <a:endParaRPr lang="en-US" altLang="en-US" i="1" dirty="0">
              <a:effectLst>
                <a:outerShdw blurRad="38100" dist="38100" dir="2700000" algn="tl">
                  <a:srgbClr val="000000">
                    <a:alpha val="43137"/>
                  </a:srgbClr>
                </a:outerShdw>
              </a:effectLst>
              <a:latin typeface="+mn-lt"/>
              <a:cs typeface="Calibri" panose="020F0502020204030204" pitchFamily="34" charset="0"/>
            </a:endParaRPr>
          </a:p>
        </p:txBody>
      </p:sp>
      <p:pic>
        <p:nvPicPr>
          <p:cNvPr id="5" name="Picture 4">
            <a:extLst>
              <a:ext uri="{FF2B5EF4-FFF2-40B4-BE49-F238E27FC236}">
                <a16:creationId xmlns:a16="http://schemas.microsoft.com/office/drawing/2014/main" id="{3237002C-8211-48B6-A2BF-3AFF13181B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086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cs typeface="Calibri" panose="020F0502020204030204" pitchFamily="34" charset="0"/>
              </a:rPr>
              <a:t>“MacArthur says that the phrase ‘faith which comes through Him’ means that faith is a divine gift. However, in the first part of this verse faith is the </a:t>
            </a:r>
            <a:r>
              <a:rPr lang="en-US" sz="3200" i="1" dirty="0">
                <a:effectLst>
                  <a:outerShdw blurRad="38100" dist="38100" dir="2700000" algn="tl">
                    <a:srgbClr val="000000">
                      <a:alpha val="43137"/>
                    </a:srgbClr>
                  </a:outerShdw>
                </a:effectLst>
                <a:cs typeface="Calibri" panose="020F0502020204030204" pitchFamily="34" charset="0"/>
              </a:rPr>
              <a:t>means</a:t>
            </a:r>
            <a:r>
              <a:rPr lang="en-US" sz="3200" dirty="0">
                <a:effectLst>
                  <a:outerShdw blurRad="38100" dist="38100" dir="2700000" algn="tl">
                    <a:srgbClr val="000000">
                      <a:alpha val="43137"/>
                    </a:srgbClr>
                  </a:outerShdw>
                </a:effectLst>
                <a:cs typeface="Calibri" panose="020F0502020204030204" pitchFamily="34" charset="0"/>
              </a:rPr>
              <a:t> by which the healing took place, and ‘in His name’ stresses the object (God) of that faith. The latter half of the passage is repetitious in order to rule out anything magical about the source of the healing. The man‘s faith in Peter‘s words resulted in healing through Jesus. ‘Such faith was possible through Jesus: the proclamation of his power made it possible for people to believe.’ Therefore, nothing in Acts 3:16 supports the gift-of-faith view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Faith a Gift From God or a Human Exercise?,”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Bibliotheca Sacra 164 (July–September 2007): 268-69.</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46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0975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6740" y="2057400"/>
            <a:ext cx="665226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3471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5216" y="2057400"/>
            <a:ext cx="6653784" cy="2563739"/>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81903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2667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3113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a:t>
            </a:r>
          </a:p>
        </p:txBody>
      </p:sp>
      <p:sp>
        <p:nvSpPr>
          <p:cNvPr id="161795" name="Rectangle 3"/>
          <p:cNvSpPr>
            <a:spLocks noGrp="1" noChangeArrowheads="1"/>
          </p:cNvSpPr>
          <p:nvPr>
            <p:ph type="body" idx="1"/>
          </p:nvPr>
        </p:nvSpPr>
        <p:spPr>
          <a:xfrm>
            <a:off x="585216" y="2057400"/>
            <a:ext cx="6653784" cy="2563739"/>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Israel’s Ignorance (17)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Fulfilled Prophecy (18)</a:t>
            </a:r>
          </a:p>
        </p:txBody>
      </p:sp>
      <p:pic>
        <p:nvPicPr>
          <p:cNvPr id="2" name="Picture 1">
            <a:extLst>
              <a:ext uri="{FF2B5EF4-FFF2-40B4-BE49-F238E27FC236}">
                <a16:creationId xmlns:a16="http://schemas.microsoft.com/office/drawing/2014/main" id="{2D1F75B8-7588-8BB8-AE02-9E376387A0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9496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301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03EADA4-9478-CCA0-4D1C-5840BEDF8D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70400" y="3048000"/>
            <a:ext cx="32512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038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7D093247-E24B-9A24-0978-390ABE2E190B}"/>
              </a:ext>
            </a:extLst>
          </p:cNvPr>
          <p:cNvSpPr txBox="1"/>
          <p:nvPr/>
        </p:nvSpPr>
        <p:spPr>
          <a:xfrm>
            <a:off x="609600" y="0"/>
            <a:ext cx="10972800" cy="5170646"/>
          </a:xfrm>
          <a:prstGeom prst="rect">
            <a:avLst/>
          </a:prstGeom>
          <a:noFill/>
        </p:spPr>
        <p:txBody>
          <a:bodyPr wrap="square">
            <a:spAutoFit/>
          </a:bodyPr>
          <a:lstStyle/>
          <a:p>
            <a:pPr marL="0" marR="0"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17:1–3</a:t>
            </a:r>
          </a:p>
          <a:p>
            <a:pPr marL="0" marR="0" algn="just">
              <a:spcBef>
                <a:spcPts val="0"/>
              </a:spcBef>
              <a:spcAft>
                <a:spcPts val="1000"/>
              </a:spcAft>
            </a:pPr>
            <a:r>
              <a:rPr lang="en-US" sz="35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Now when they had traveled through Amphipolis and Apollonia, they came to Thessalonica, where there was a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synagogue of the Jews</a:t>
            </a:r>
            <a:r>
              <a:rPr lang="en-US" sz="3500" dirty="0">
                <a:effectLst>
                  <a:outerShdw blurRad="38100" dist="38100" dir="2700000" algn="tl">
                    <a:srgbClr val="000000">
                      <a:alpha val="43137"/>
                    </a:srgbClr>
                  </a:outerShdw>
                </a:effectLst>
                <a:latin typeface="Calibri" panose="020F0502020204030204" pitchFamily="34" charset="0"/>
              </a:rPr>
              <a:t>.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And according to Paul’s custom, he went to them, and for three Sabbaths reasoned with them from the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Scriptures</a:t>
            </a:r>
            <a:r>
              <a:rPr lang="en-US" sz="3500" dirty="0">
                <a:effectLst>
                  <a:outerShdw blurRad="38100" dist="38100" dir="2700000" algn="tl">
                    <a:srgbClr val="000000">
                      <a:alpha val="43137"/>
                    </a:srgbClr>
                  </a:outerShdw>
                </a:effectLst>
                <a:latin typeface="Calibri" panose="020F0502020204030204" pitchFamily="34" charset="0"/>
              </a:rPr>
              <a:t>, </a:t>
            </a:r>
            <a:r>
              <a:rPr lang="en-US" sz="35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explaining and giving evidence that the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Christ had to suffer and rise again from the dead</a:t>
            </a:r>
            <a:r>
              <a:rPr lang="en-US" sz="3500" dirty="0">
                <a:effectLst>
                  <a:outerShdw blurRad="38100" dist="38100" dir="2700000" algn="tl">
                    <a:srgbClr val="000000">
                      <a:alpha val="43137"/>
                    </a:srgbClr>
                  </a:outerShdw>
                </a:effectLst>
                <a:latin typeface="Calibri" panose="020F0502020204030204" pitchFamily="34" charset="0"/>
              </a:rPr>
              <a:t>, and </a:t>
            </a:r>
            <a:r>
              <a:rPr lang="en-US" sz="3500" i="1" dirty="0">
                <a:effectLst>
                  <a:outerShdw blurRad="38100" dist="38100" dir="2700000" algn="tl">
                    <a:srgbClr val="000000">
                      <a:alpha val="43137"/>
                    </a:srgbClr>
                  </a:outerShdw>
                </a:effectLst>
                <a:latin typeface="Calibri" panose="020F0502020204030204" pitchFamily="34" charset="0"/>
              </a:rPr>
              <a:t>saying,</a:t>
            </a:r>
            <a:r>
              <a:rPr lang="en-US" sz="3500" dirty="0">
                <a:effectLst>
                  <a:outerShdw blurRad="38100" dist="38100" dir="2700000" algn="tl">
                    <a:srgbClr val="000000">
                      <a:alpha val="43137"/>
                    </a:srgbClr>
                  </a:outerShdw>
                </a:effectLst>
                <a:latin typeface="Calibri" panose="020F0502020204030204" pitchFamily="34" charset="0"/>
              </a:rPr>
              <a:t> “This Jesus whom I am proclaiming to you is the Christ.” </a:t>
            </a:r>
          </a:p>
        </p:txBody>
      </p:sp>
    </p:spTree>
    <p:extLst>
      <p:ext uri="{BB962C8B-B14F-4D97-AF65-F5344CB8AC3E}">
        <p14:creationId xmlns:p14="http://schemas.microsoft.com/office/powerpoint/2010/main" val="233743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lnSpc>
                <a:spcPct val="100000"/>
              </a:lnSpc>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7954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923099265"/>
              </p:ext>
            </p:extLst>
          </p:nvPr>
        </p:nvGraphicFramePr>
        <p:xfrm>
          <a:off x="609600" y="670560"/>
          <a:ext cx="10972800" cy="55168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38328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1520">
                <a:tc>
                  <a:txBody>
                    <a:bodyPr/>
                    <a:lstStyle/>
                    <a:p>
                      <a:r>
                        <a:rPr lang="en-US" sz="28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b="1" dirty="0">
                          <a:latin typeface="Calibri" panose="020F0502020204030204" pitchFamily="34" charset="0"/>
                          <a:cs typeface="Calibri" panose="020F0502020204030204" pitchFamily="34" charset="0"/>
                        </a:rPr>
                        <a:t>Isaiah 7:14</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1520">
                <a:tc>
                  <a:txBody>
                    <a:bodyPr/>
                    <a:lstStyle/>
                    <a:p>
                      <a:r>
                        <a:rPr lang="en-US" sz="28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800" b="1" dirty="0">
                          <a:latin typeface="Calibri" panose="020F0502020204030204" pitchFamily="34" charset="0"/>
                          <a:cs typeface="Calibri" panose="020F0502020204030204" pitchFamily="34" charset="0"/>
                        </a:rPr>
                        <a:t>Micah 5:2</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1520">
                <a:tc>
                  <a:txBody>
                    <a:bodyPr/>
                    <a:lstStyle/>
                    <a:p>
                      <a:r>
                        <a:rPr lang="en-US" sz="28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731520">
                <a:tc>
                  <a:txBody>
                    <a:bodyPr/>
                    <a:lstStyle/>
                    <a:p>
                      <a:r>
                        <a:rPr lang="en-US" sz="2800" b="1" dirty="0">
                          <a:latin typeface="Calibri" panose="020F0502020204030204" pitchFamily="34" charset="0"/>
                          <a:cs typeface="Calibri" panose="020F0502020204030204" pitchFamily="34" charset="0"/>
                        </a:rPr>
                        <a:t>Tribe</a:t>
                      </a:r>
                    </a:p>
                  </a:txBody>
                  <a:tcPr anchor="ctr"/>
                </a:tc>
                <a:tc>
                  <a:txBody>
                    <a:bodyPr/>
                    <a:lstStyle/>
                    <a:p>
                      <a:pPr algn="ctr"/>
                      <a:r>
                        <a:rPr lang="en-US" sz="2800" b="1" dirty="0">
                          <a:latin typeface="Calibri" panose="020F0502020204030204" pitchFamily="34" charset="0"/>
                          <a:cs typeface="Calibri" panose="020F0502020204030204" pitchFamily="34" charset="0"/>
                        </a:rPr>
                        <a:t>Genesis 49:10</a:t>
                      </a:r>
                    </a:p>
                  </a:txBody>
                  <a:tcPr anchor="ctr"/>
                </a:tc>
                <a:tc>
                  <a:txBody>
                    <a:bodyPr/>
                    <a:lstStyle/>
                    <a:p>
                      <a:pPr algn="ctr"/>
                      <a:r>
                        <a:rPr lang="en-US" sz="2800" b="1"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731520">
                <a:tc>
                  <a:txBody>
                    <a:bodyPr/>
                    <a:lstStyle/>
                    <a:p>
                      <a:r>
                        <a:rPr lang="en-US" sz="2800" b="1"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800" b="1" dirty="0">
                          <a:latin typeface="Calibri" panose="020F0502020204030204" pitchFamily="34" charset="0"/>
                          <a:cs typeface="Calibri" panose="020F0502020204030204" pitchFamily="34" charset="0"/>
                        </a:rPr>
                        <a:t>Dan. 9:25-26</a:t>
                      </a:r>
                    </a:p>
                  </a:txBody>
                  <a:tcPr anchor="ctr"/>
                </a:tc>
                <a:tc>
                  <a:txBody>
                    <a:bodyPr/>
                    <a:lstStyle/>
                    <a:p>
                      <a:pPr algn="ctr"/>
                      <a:r>
                        <a:rPr lang="en-US" sz="2800" b="1"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852204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585914919"/>
              </p:ext>
            </p:extLst>
          </p:nvPr>
        </p:nvGraphicFramePr>
        <p:xfrm>
          <a:off x="609600" y="685800"/>
          <a:ext cx="10972800" cy="533399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38328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9655">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5724">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5724">
                <a:tc>
                  <a:txBody>
                    <a:bodyPr/>
                    <a:lstStyle/>
                    <a:p>
                      <a:r>
                        <a:rPr lang="en-US" sz="28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5724">
                <a:tc>
                  <a:txBody>
                    <a:bodyPr/>
                    <a:lstStyle/>
                    <a:p>
                      <a:r>
                        <a:rPr lang="en-US" sz="2800" b="1" dirty="0">
                          <a:latin typeface="Calibri" panose="020F0502020204030204" pitchFamily="34" charset="0"/>
                          <a:cs typeface="Calibri" panose="020F0502020204030204" pitchFamily="34" charset="0"/>
                        </a:rPr>
                        <a:t>Pierced</a:t>
                      </a:r>
                    </a:p>
                  </a:txBody>
                  <a:tcPr anchor="ctr"/>
                </a:tc>
                <a:tc>
                  <a:txBody>
                    <a:bodyPr/>
                    <a:lstStyle/>
                    <a:p>
                      <a:pPr algn="ctr"/>
                      <a:r>
                        <a:rPr lang="en-US" sz="2800" b="1" dirty="0">
                          <a:latin typeface="Calibri" panose="020F0502020204030204" pitchFamily="34" charset="0"/>
                          <a:cs typeface="Calibri" panose="020F0502020204030204" pitchFamily="34" charset="0"/>
                        </a:rPr>
                        <a:t>Isaiah 53:5</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5724">
                <a:tc>
                  <a:txBody>
                    <a:bodyPr/>
                    <a:lstStyle/>
                    <a:p>
                      <a:r>
                        <a:rPr lang="en-US" sz="28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735724">
                <a:tc>
                  <a:txBody>
                    <a:bodyPr/>
                    <a:lstStyle/>
                    <a:p>
                      <a:r>
                        <a:rPr lang="en-US" sz="28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b="1" dirty="0">
                          <a:latin typeface="Calibri" panose="020F0502020204030204" pitchFamily="34" charset="0"/>
                          <a:cs typeface="Calibri" panose="020F0502020204030204" pitchFamily="34" charset="0"/>
                        </a:rPr>
                        <a:t>Psalm 22:18</a:t>
                      </a:r>
                    </a:p>
                  </a:txBody>
                  <a:tcPr anchor="ctr"/>
                </a:tc>
                <a:tc>
                  <a:txBody>
                    <a:bodyPr/>
                    <a:lstStyle/>
                    <a:p>
                      <a:pPr algn="ct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735724">
                <a:tc>
                  <a:txBody>
                    <a:bodyPr/>
                    <a:lstStyle/>
                    <a:p>
                      <a:r>
                        <a:rPr lang="en-US" sz="28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478547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60940-BC2F-9762-BE02-1C06FC4B8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9:26 </a:t>
            </a:r>
          </a:p>
          <a:p>
            <a:pPr algn="just" defTabSz="685800">
              <a:spcAft>
                <a:spcPts val="6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2914856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49563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26DC221-A312-A0FF-2148-A496A2DF3452}"/>
              </a:ext>
            </a:extLst>
          </p:cNvPr>
          <p:cNvSpPr>
            <a:spLocks noGrp="1" noChangeArrowheads="1"/>
          </p:cNvSpPr>
          <p:nvPr>
            <p:ph type="title"/>
          </p:nvPr>
        </p:nvSpPr>
        <p:spPr>
          <a:xfrm>
            <a:off x="3467100" y="228600"/>
            <a:ext cx="5257800" cy="9144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rPr>
              <a:t>ISRAEL’S FOUR TEMPLES</a:t>
            </a:r>
          </a:p>
        </p:txBody>
      </p:sp>
      <p:sp>
        <p:nvSpPr>
          <p:cNvPr id="6" name="Rectangle 3">
            <a:extLst>
              <a:ext uri="{FF2B5EF4-FFF2-40B4-BE49-F238E27FC236}">
                <a16:creationId xmlns:a16="http://schemas.microsoft.com/office/drawing/2014/main" id="{A0D9BC82-F221-E6C7-E211-A0343BC4CC0B}"/>
              </a:ext>
            </a:extLst>
          </p:cNvPr>
          <p:cNvSpPr>
            <a:spLocks noGrp="1" noChangeArrowheads="1"/>
          </p:cNvSpPr>
          <p:nvPr>
            <p:ph idx="1"/>
          </p:nvPr>
        </p:nvSpPr>
        <p:spPr>
          <a:xfrm>
            <a:off x="1028700" y="1490718"/>
            <a:ext cx="10134600" cy="3876565"/>
          </a:xfrm>
          <a:noFill/>
        </p:spPr>
        <p:txBody>
          <a:bodyPr/>
          <a:lstStyle/>
          <a:p>
            <a:pPr marL="571500" indent="-571500">
              <a:spcBef>
                <a:spcPts val="0"/>
              </a:spcBef>
              <a:spcAft>
                <a:spcPts val="3600"/>
              </a:spcAft>
              <a:buClr>
                <a:srgbClr val="00FFFF"/>
              </a:buClr>
              <a:buSzPct val="100000"/>
              <a:buAutoNum type="arabicPeriod"/>
            </a:pPr>
            <a:r>
              <a:rPr lang="en-US" sz="3200" dirty="0">
                <a:solidFill>
                  <a:srgbClr val="FFFFFF"/>
                </a:solidFill>
                <a:latin typeface="Calibri"/>
                <a:cs typeface="Calibri"/>
              </a:rPr>
              <a:t>Solomon’s pre-exilic temple (Kings and Chronicles)</a:t>
            </a:r>
          </a:p>
          <a:p>
            <a:pPr marL="571500" indent="-571500">
              <a:spcBef>
                <a:spcPts val="0"/>
              </a:spcBef>
              <a:spcAft>
                <a:spcPts val="3600"/>
              </a:spcAft>
              <a:buClr>
                <a:srgbClr val="00FFFF"/>
              </a:buClr>
              <a:buSzPct val="100000"/>
              <a:buAutoNum type="arabicPeriod"/>
            </a:pPr>
            <a:r>
              <a:rPr lang="en-US" sz="3200" b="1" u="sng" dirty="0">
                <a:solidFill>
                  <a:srgbClr val="FFFFCC"/>
                </a:solidFill>
                <a:latin typeface="Calibri"/>
                <a:cs typeface="Calibri"/>
              </a:rPr>
              <a:t>Zerubbabel’s post exilic temple (Ezra 1-6; John 2:20)</a:t>
            </a:r>
          </a:p>
          <a:p>
            <a:pPr marL="571500" indent="-571500">
              <a:spcBef>
                <a:spcPts val="0"/>
              </a:spcBef>
              <a:spcAft>
                <a:spcPts val="3600"/>
              </a:spcAft>
              <a:buClr>
                <a:srgbClr val="00FFFF"/>
              </a:buClr>
              <a:buSzPct val="100000"/>
              <a:buAutoNum type="arabicPeriod"/>
            </a:pPr>
            <a:r>
              <a:rPr lang="en-US" sz="3200" dirty="0">
                <a:solidFill>
                  <a:srgbClr val="FFFFFF"/>
                </a:solidFill>
                <a:latin typeface="Calibri"/>
                <a:cs typeface="Calibri"/>
              </a:rPr>
              <a:t>Antichrist's temple (Dan. 9:27; Matt. 24:15; 2 Thess. 2:4; Rev. 11:1-2)</a:t>
            </a:r>
          </a:p>
          <a:p>
            <a:pPr marL="571500" indent="-571500">
              <a:spcBef>
                <a:spcPts val="0"/>
              </a:spcBef>
              <a:spcAft>
                <a:spcPts val="3600"/>
              </a:spcAft>
              <a:buClr>
                <a:srgbClr val="00FFFF"/>
              </a:buClr>
              <a:buSzPct val="100000"/>
              <a:buAutoNum type="arabicPeriod"/>
            </a:pPr>
            <a:r>
              <a:rPr lang="en-US" sz="3200" dirty="0">
                <a:solidFill>
                  <a:srgbClr val="FFFFFF"/>
                </a:solidFill>
                <a:latin typeface="Calibri"/>
                <a:cs typeface="Calibri"/>
              </a:rPr>
              <a:t> Millennial temple (Ezek. 40-48)</a:t>
            </a:r>
          </a:p>
          <a:p>
            <a:pPr marL="571500" indent="-571500">
              <a:spcBef>
                <a:spcPts val="0"/>
              </a:spcBef>
              <a:spcAft>
                <a:spcPts val="3600"/>
              </a:spcAft>
              <a:buClr>
                <a:srgbClr val="FF99FF"/>
              </a:buClr>
              <a:buSzPct val="100000"/>
              <a:buAutoNum type="arabicPeriod"/>
            </a:pPr>
            <a:endParaRPr lang="en-US" altLang="en-US" dirty="0">
              <a:solidFill>
                <a:srgbClr val="FFFFFF"/>
              </a:solidFill>
              <a:cs typeface="Calibri"/>
            </a:endParaRPr>
          </a:p>
        </p:txBody>
      </p:sp>
    </p:spTree>
    <p:extLst>
      <p:ext uri="{BB962C8B-B14F-4D97-AF65-F5344CB8AC3E}">
        <p14:creationId xmlns:p14="http://schemas.microsoft.com/office/powerpoint/2010/main" val="1134933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133600"/>
            <a:ext cx="72633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173DC7C2-2DD2-4792-186C-19C70A0A4E0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0399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4272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48194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120" y="2362200"/>
            <a:ext cx="3413760" cy="256032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57200" indent="-457200">
              <a:lnSpc>
                <a:spcPct val="100000"/>
              </a:lnSpc>
              <a:spcBef>
                <a:spcPts val="0"/>
              </a:spcBef>
              <a:spcAft>
                <a:spcPts val="1800"/>
              </a:spcAft>
              <a:buClr>
                <a:srgbClr val="00FFFF"/>
              </a:buClr>
              <a:buSzPct val="100000"/>
              <a:buFont typeface="+mj-lt"/>
              <a:buAutoNum type="arabicPeriod"/>
              <a:defRPr/>
            </a:pPr>
            <a:r>
              <a:rPr lang="en-US" sz="3200" dirty="0"/>
              <a:t>The king was absent (Acts 1:9-11)</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Irreversible language found in the Gospels (Matt. 12:31-32; 21:42; 22:7)</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A new age in the kingdom’s absence has already been disclosed (Luke 19:11-27; Matt. 13; 24‒25)</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“Kingdom” is mentioned 45x in Luke’s Gospel but only 8x in Acts</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Co-mingling of kingdom truth with Church Age truth</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timing of the kingdom has already been fixed by the Father’s authority (Acts 1:6-7)</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Peter was merely preaching the personal Gospel in Acts 2</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Acts 3:19-21 is laying out the condition by which the kingdom will ultimately come to the earth (Acts 3:19-21)</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rabi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“Three observations can be made about Peter’s sermon. The first observation is that it was not a re-offer of the Messianic kingdom. The Jewish people had rejected the kingdom in Matthew 12, and from then on, they were under the judgment of the unpardonable sin, the judgment of A.D. 70. That judgment was irrevocable, and there was no possibility for change. Peter simply restated the requirements for the kingdom. The prerequisite for the second coming and the kingdom is Israel’s national salvation.”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14015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Messiah left the earth because of Israel’s rejection and will not come back unless Israel accepts His Messiahship. That will happen someday, but Peter’s words were not a re-offer to this generation since they had already committed the unpardonable sin. Because the sin was unpardonable, they could not see the kingdom established in their day and the judgment of A.D. 70 would come.”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6609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occasion for the events of Acts 3 and 4 is given in verse 1: </a:t>
            </a:r>
            <a:r>
              <a:rPr lang="en-US" sz="3200" i="1" dirty="0">
                <a:effectLst>
                  <a:outerShdw blurRad="38100" dist="38100" dir="2700000" algn="tl">
                    <a:srgbClr val="000000">
                      <a:alpha val="43137"/>
                    </a:srgbClr>
                  </a:outerShdw>
                </a:effectLst>
              </a:rPr>
              <a:t>Now Peter and John were going up into the temple at the hour of prayer, being the ninth hour</a:t>
            </a:r>
            <a:r>
              <a:rPr lang="en-US" sz="3200" dirty="0">
                <a:effectLst>
                  <a:outerShdw blurRad="38100" dist="38100" dir="2700000" algn="tl">
                    <a:srgbClr val="000000">
                      <a:alpha val="43137"/>
                    </a:srgbClr>
                  </a:outerShdw>
                </a:effectLst>
              </a:rPr>
              <a:t>. These two Jewish believers in the Messiahship of </a:t>
            </a:r>
            <a:r>
              <a:rPr lang="en-US" sz="3200"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Peter and John, did not see a contradiction in attending the Temple service. The verb in the Greek text is in the imperfect tense, emphasizing continuous action in the past and reaching into the present. It was a habitual practice for Peter and John to go to the Temple to pray.”</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81331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3167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1389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81007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8914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rPr>
              <a:t>19</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rPr>
              <a:t>times of refreshing may</a:t>
            </a:r>
            <a:r>
              <a:rPr lang="en-US" sz="3600" dirty="0">
                <a:effectLst>
                  <a:outerShdw blurRad="38100" dist="38100" dir="2700000" algn="tl">
                    <a:srgbClr val="000000">
                      <a:alpha val="43137"/>
                    </a:srgbClr>
                  </a:outerShdw>
                </a:effectLst>
              </a:rPr>
              <a:t> come from the presence of the Lord; </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that He may send Jesus, the Christ appointed for you,</a:t>
            </a:r>
            <a:r>
              <a:rPr lang="en-US" sz="3600" baseline="30000" dirty="0">
                <a:effectLst>
                  <a:outerShdw blurRad="38100" dist="38100" dir="2700000" algn="tl">
                    <a:srgbClr val="000000">
                      <a:alpha val="43137"/>
                    </a:srgbClr>
                  </a:outerShdw>
                </a:effectLst>
              </a:rPr>
              <a:t>21</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whom heaven must receive until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period of </a:t>
            </a:r>
            <a:r>
              <a:rPr lang="en-US" sz="3600" b="1" u="sng" dirty="0">
                <a:solidFill>
                  <a:srgbClr val="FFFFCC"/>
                </a:solidFill>
                <a:effectLst>
                  <a:outerShdw blurRad="38100" dist="38100" dir="2700000" algn="tl">
                    <a:srgbClr val="000000">
                      <a:alpha val="43137"/>
                    </a:srgbClr>
                  </a:outerShdw>
                </a:effectLst>
              </a:rPr>
              <a:t>restoration of all things</a:t>
            </a:r>
            <a:r>
              <a:rPr lang="en-US" sz="3600" dirty="0">
                <a:effectLst>
                  <a:outerShdw blurRad="38100" dist="38100" dir="2700000" algn="tl">
                    <a:srgbClr val="000000">
                      <a:alpha val="43137"/>
                    </a:srgbClr>
                  </a:outerShdw>
                </a:effectLst>
              </a:rPr>
              <a:t> about which God spoke by the mouth of His holy prophets from ancient time.</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21309248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rPr>
              <a:t>19</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repent and return, so that your sins may be wiped away, </a:t>
            </a:r>
            <a:r>
              <a:rPr lang="en-US" sz="3600" b="1" u="sng" dirty="0">
                <a:solidFill>
                  <a:srgbClr val="FFFFCC"/>
                </a:solidFill>
                <a:effectLst>
                  <a:outerShdw blurRad="38100" dist="38100" dir="2700000" algn="tl">
                    <a:srgbClr val="000000">
                      <a:alpha val="43137"/>
                    </a:srgbClr>
                  </a:outerShdw>
                </a:effectLst>
              </a:rPr>
              <a:t>in order that [</a:t>
            </a:r>
            <a:r>
              <a:rPr lang="en-US" sz="3600" b="1" i="1" u="sng" dirty="0" err="1">
                <a:solidFill>
                  <a:srgbClr val="FFFFCC"/>
                </a:solidFill>
                <a:effectLst>
                  <a:outerShdw blurRad="38100" dist="38100" dir="2700000" algn="tl">
                    <a:srgbClr val="000000">
                      <a:alpha val="43137"/>
                    </a:srgbClr>
                  </a:outerShdw>
                </a:effectLst>
              </a:rPr>
              <a:t>hopōs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times [</a:t>
            </a:r>
            <a:r>
              <a:rPr lang="en-US" sz="3600" b="1" i="1" u="sng" dirty="0" err="1">
                <a:solidFill>
                  <a:srgbClr val="FFFFCC"/>
                </a:solidFill>
                <a:effectLst>
                  <a:outerShdw blurRad="38100" dist="38100" dir="2700000" algn="tl">
                    <a:srgbClr val="000000">
                      <a:alpha val="43137"/>
                    </a:srgbClr>
                  </a:outerShdw>
                </a:effectLst>
              </a:rPr>
              <a:t>kairos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of refreshing </a:t>
            </a:r>
            <a:r>
              <a:rPr lang="en-US" sz="3600" b="1" u="sng" dirty="0">
                <a:solidFill>
                  <a:srgbClr val="FFFFCC"/>
                </a:solidFill>
                <a:effectLst>
                  <a:outerShdw blurRad="38100" dist="38100" dir="2700000" algn="tl">
                    <a:srgbClr val="000000">
                      <a:alpha val="43137"/>
                    </a:srgbClr>
                  </a:outerShdw>
                </a:effectLst>
              </a:rPr>
              <a:t>may come [</a:t>
            </a:r>
            <a:r>
              <a:rPr lang="en-US" sz="3600" b="1" i="1" u="sng" dirty="0" err="1">
                <a:solidFill>
                  <a:srgbClr val="FFFFCC"/>
                </a:solidFill>
                <a:effectLst>
                  <a:outerShdw blurRad="38100" dist="38100" dir="2700000" algn="tl">
                    <a:srgbClr val="000000">
                      <a:alpha val="43137"/>
                    </a:srgbClr>
                  </a:outerShdw>
                </a:effectLst>
              </a:rPr>
              <a:t>erchomai</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from the presence of the Lord; </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and [</a:t>
            </a:r>
            <a:r>
              <a:rPr lang="en-US" sz="3600" b="1" i="1" u="sng" dirty="0">
                <a:solidFill>
                  <a:srgbClr val="FFFFCC"/>
                </a:solidFill>
                <a:effectLst>
                  <a:outerShdw blurRad="38100" dist="38100" dir="2700000" algn="tl">
                    <a:srgbClr val="000000">
                      <a:alpha val="43137"/>
                    </a:srgbClr>
                  </a:outerShdw>
                </a:effectLst>
              </a:rPr>
              <a:t>kai</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that He </a:t>
            </a:r>
            <a:r>
              <a:rPr lang="en-US" sz="3600" b="1" u="sng" dirty="0">
                <a:solidFill>
                  <a:srgbClr val="FFFFCC"/>
                </a:solidFill>
                <a:effectLst>
                  <a:outerShdw blurRad="38100" dist="38100" dir="2700000" algn="tl">
                    <a:srgbClr val="000000">
                      <a:alpha val="43137"/>
                    </a:srgbClr>
                  </a:outerShdw>
                </a:effectLst>
              </a:rPr>
              <a:t>may send [</a:t>
            </a:r>
            <a:r>
              <a:rPr lang="en-US" sz="3600" b="1" i="1" u="sng" dirty="0" err="1">
                <a:solidFill>
                  <a:srgbClr val="FFFFCC"/>
                </a:solidFill>
                <a:effectLst>
                  <a:outerShdw blurRad="38100" dist="38100" dir="2700000" algn="tl">
                    <a:srgbClr val="000000">
                      <a:alpha val="43137"/>
                    </a:srgbClr>
                  </a:outerShdw>
                </a:effectLst>
              </a:rPr>
              <a:t>apostellō</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Jesus, the Christ appointed for you,</a:t>
            </a:r>
            <a:r>
              <a:rPr lang="en-US" sz="3600" baseline="30000" dirty="0">
                <a:effectLst>
                  <a:outerShdw blurRad="38100" dist="38100" dir="2700000" algn="tl">
                    <a:srgbClr val="000000">
                      <a:alpha val="43137"/>
                    </a:srgbClr>
                  </a:outerShdw>
                </a:effectLst>
              </a:rPr>
              <a:t>21</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whom heaven must receive until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period [</a:t>
            </a:r>
            <a:r>
              <a:rPr lang="en-US" sz="3600" b="1" i="1" u="sng" dirty="0" err="1">
                <a:solidFill>
                  <a:srgbClr val="FFFFCC"/>
                </a:solidFill>
                <a:effectLst>
                  <a:outerShdw blurRad="38100" dist="38100" dir="2700000" algn="tl">
                    <a:srgbClr val="000000">
                      <a:alpha val="43137"/>
                    </a:srgbClr>
                  </a:outerShdw>
                </a:effectLst>
              </a:rPr>
              <a:t>chronos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of restoration of all things about which God spoke by the mouth of His holy prophets from ancient time.</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3631163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The two clauses that follow </a:t>
            </a:r>
            <a:r>
              <a:rPr lang="el-GR" sz="3000" dirty="0">
                <a:effectLst>
                  <a:outerShdw blurRad="38100" dist="38100" dir="2700000" algn="tl">
                    <a:srgbClr val="000000">
                      <a:alpha val="43137"/>
                    </a:srgbClr>
                  </a:outerShdw>
                </a:effectLst>
              </a:rPr>
              <a:t>ὅπως</a:t>
            </a:r>
            <a:r>
              <a:rPr lang="en-US" sz="3000" dirty="0">
                <a:effectLst>
                  <a:outerShdw blurRad="38100" dist="38100" dir="2700000" algn="tl">
                    <a:srgbClr val="000000">
                      <a:alpha val="43137"/>
                    </a:srgbClr>
                  </a:outerShdw>
                </a:effectLst>
              </a:rPr>
              <a:t> go together. In other words the clause ‘that the times of refreshing may come from the presence of the Lord’ must be taken with the words ‘and that He may send Jesus.’ As </a:t>
            </a:r>
            <a:r>
              <a:rPr lang="en-US" sz="3000" dirty="0" err="1">
                <a:effectLst>
                  <a:outerShdw blurRad="38100" dist="38100" dir="2700000" algn="tl">
                    <a:srgbClr val="000000">
                      <a:alpha val="43137"/>
                    </a:srgbClr>
                  </a:outerShdw>
                </a:effectLst>
              </a:rPr>
              <a:t>Haenchen</a:t>
            </a:r>
            <a:r>
              <a:rPr lang="en-US" sz="3000" dirty="0">
                <a:effectLst>
                  <a:outerShdw blurRad="38100" dist="38100" dir="2700000" algn="tl">
                    <a:srgbClr val="000000">
                      <a:alpha val="43137"/>
                    </a:srgbClr>
                  </a:outerShdw>
                </a:effectLst>
              </a:rPr>
              <a:t> puts it, ‘The two promises are complementary statements about one and the same event.’ Nothing grammatically separates the promises; in fact they are joined together by the connective </a:t>
            </a:r>
            <a:r>
              <a:rPr lang="el-GR" sz="3000" dirty="0">
                <a:effectLst>
                  <a:outerShdw blurRad="38100" dist="38100" dir="2700000" algn="tl">
                    <a:srgbClr val="000000">
                      <a:alpha val="43137"/>
                    </a:srgbClr>
                  </a:outerShdw>
                </a:effectLst>
              </a:rPr>
              <a:t>καὶ</a:t>
            </a:r>
            <a:r>
              <a:rPr lang="en-US" sz="3000" dirty="0">
                <a:effectLst>
                  <a:outerShdw blurRad="38100" dist="38100" dir="2700000" algn="tl">
                    <a:srgbClr val="000000">
                      <a:alpha val="43137"/>
                    </a:srgbClr>
                  </a:outerShdw>
                </a:effectLst>
              </a:rPr>
              <a:t>. The noun </a:t>
            </a:r>
            <a:r>
              <a:rPr lang="el-GR" sz="3000" dirty="0">
                <a:effectLst>
                  <a:outerShdw blurRad="38100" dist="38100" dir="2700000" algn="tl">
                    <a:srgbClr val="000000">
                      <a:alpha val="43137"/>
                    </a:srgbClr>
                  </a:outerShdw>
                </a:effectLst>
              </a:rPr>
              <a:t>ἄναψύξεως</a:t>
            </a:r>
            <a:r>
              <a:rPr lang="en-US" sz="3000" dirty="0">
                <a:effectLst>
                  <a:outerShdw blurRad="38100" dist="38100" dir="2700000" algn="tl">
                    <a:srgbClr val="000000">
                      <a:alpha val="43137"/>
                    </a:srgbClr>
                  </a:outerShdw>
                </a:effectLst>
              </a:rPr>
              <a:t>, translated “refreshing,” is a New Testament </a:t>
            </a:r>
            <a:r>
              <a:rPr lang="en-US" sz="3000" i="1" dirty="0">
                <a:effectLst>
                  <a:outerShdw blurRad="38100" dist="38100" dir="2700000" algn="tl">
                    <a:srgbClr val="000000">
                      <a:alpha val="43137"/>
                    </a:srgbClr>
                  </a:outerShdw>
                </a:effectLst>
              </a:rPr>
              <a:t>hapax legomenon</a:t>
            </a:r>
            <a:r>
              <a:rPr lang="en-US" sz="3000" dirty="0">
                <a:effectLst>
                  <a:outerShdw blurRad="38100" dist="38100" dir="2700000" algn="tl">
                    <a:srgbClr val="000000">
                      <a:alpha val="43137"/>
                    </a:srgbClr>
                  </a:outerShdw>
                </a:effectLst>
              </a:rPr>
              <a:t>. It is used in Greek literature in various forms to refer to ‘cooling by blowing, refreshing, relieving, resting.’ It occurs in the Septuagint only in Exodus (Eng., 8:15; </a:t>
            </a:r>
            <a:r>
              <a:rPr lang="en-US" sz="3000" cap="small" dirty="0">
                <a:effectLst>
                  <a:outerShdw blurRad="38100" dist="38100" dir="2700000" algn="tl">
                    <a:srgbClr val="000000">
                      <a:alpha val="43137"/>
                    </a:srgbClr>
                  </a:outerShdw>
                </a:effectLst>
              </a:rPr>
              <a:t>lxx</a:t>
            </a:r>
            <a:r>
              <a:rPr lang="en-US" sz="3000" dirty="0">
                <a:effectLst>
                  <a:outerShdw blurRad="38100" dist="38100" dir="2700000" algn="tl">
                    <a:srgbClr val="000000">
                      <a:alpha val="43137"/>
                    </a:srgbClr>
                  </a:outerShdw>
                </a:effectLst>
              </a:rPr>
              <a:t>, v. 11), where it refers to relief from the plague of frogs.”</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144.</a:t>
            </a:r>
          </a:p>
        </p:txBody>
      </p:sp>
      <p:pic>
        <p:nvPicPr>
          <p:cNvPr id="4" name="Picture 2" descr="http://3.bp.blogspot.com/-QEkPt30fRNQ/US-EfJsZfRI/AAAAAAAASK4/JnP_SUUHRas/s1600/a.jpg">
            <a:extLst>
              <a:ext uri="{FF2B5EF4-FFF2-40B4-BE49-F238E27FC236}">
                <a16:creationId xmlns:a16="http://schemas.microsoft.com/office/drawing/2014/main" id="{4C65D9D5-EC76-48A7-9B4A-3A4832A435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402078194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7483"/>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Schweizer correctly observes, ‘The context makes sense only if the ‘times of refreshing’ are the definitive age of salvation. The expression is undoubtedly apocalyptic in origin. . . . The reference, then, is to the eschatological redemption which is promised to Israel if it repents.’ Furthermore the plural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‘times,’ in Acts 3:19, parallels the plural noun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‘seasons’ or ‘times,’ in verse 21 (which is translated ‘period’ in the </a:t>
            </a:r>
            <a:r>
              <a:rPr lang="en-US" sz="3000" cap="small" dirty="0" err="1">
                <a:effectLst>
                  <a:outerShdw blurRad="38100" dist="38100" dir="2700000" algn="tl">
                    <a:srgbClr val="000000">
                      <a:alpha val="43137"/>
                    </a:srgbClr>
                  </a:outerShdw>
                </a:effectLst>
              </a:rPr>
              <a:t>nasb</a:t>
            </a:r>
            <a:r>
              <a:rPr lang="en-US" sz="3000" dirty="0">
                <a:effectLst>
                  <a:outerShdw blurRad="38100" dist="38100" dir="2700000" algn="tl">
                    <a:srgbClr val="000000">
                      <a:alpha val="43137"/>
                    </a:srgbClr>
                  </a:outerShdw>
                </a:effectLst>
              </a:rPr>
              <a:t>). The two terms refer to the same era, and the plural forms simply emphasize duration. The context makes it clear that the synonyms refer to the future kingdom, with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emphasizing the quality of time and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emphasizing the duration of the time.”</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141.</a:t>
            </a:r>
          </a:p>
        </p:txBody>
      </p:sp>
      <p:pic>
        <p:nvPicPr>
          <p:cNvPr id="2" name="Picture 2" descr="http://3.bp.blogspot.com/-QEkPt30fRNQ/US-EfJsZfRI/AAAAAAAASK4/JnP_SUUHRas/s1600/a.jpg">
            <a:extLst>
              <a:ext uri="{FF2B5EF4-FFF2-40B4-BE49-F238E27FC236}">
                <a16:creationId xmlns:a16="http://schemas.microsoft.com/office/drawing/2014/main" id="{C683EDD4-8EA0-B218-8BEA-14AC8BFABA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10328326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806184" cy="32766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004464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Bock argues for two separate time periods for these events in support of his ‘already, not yet’ view on the Davidic kingdom. He says the ‘periods of refreshing’ refer to the present time when sins can be wiped away through repentance, and that the ‘times of restoration of all things’ refers to the millennium. ‘Among the points in support of this distinction is that in the LXX translation by Symmachus, a reference to the descent of the Spirit in Isaiah 32:15 uses the term </a:t>
            </a:r>
            <a:r>
              <a:rPr lang="el-GR" sz="3000" dirty="0">
                <a:effectLst>
                  <a:outerShdw blurRad="38100" dist="38100" dir="2700000" algn="tl">
                    <a:srgbClr val="000000">
                      <a:alpha val="43137"/>
                    </a:srgbClr>
                  </a:outerShdw>
                </a:effectLst>
              </a:rPr>
              <a:t>ἀνάψυξις</a:t>
            </a:r>
            <a:r>
              <a:rPr lang="en-US" sz="3000" dirty="0">
                <a:effectLst>
                  <a:outerShdw blurRad="38100" dist="38100" dir="2700000" algn="tl">
                    <a:srgbClr val="000000">
                      <a:alpha val="43137"/>
                    </a:srgbClr>
                  </a:outerShdw>
                </a:effectLst>
              </a:rPr>
              <a:t> (refreshment), a term related to the one in Acts 3:20.’ However, the context of Isaiah 32:15 refers to millennial blessings to national Israel, a fact that supports the single-stage restoration view, not a two-phase ‘already, not yet’ restoration. Walker suggests a …</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06E7DAAD-17D3-86CA-8D2E-765CCF69BD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63794695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 two-stage restoration in Acts 3:19–21. He, like Bock, maintains that the </a:t>
            </a:r>
            <a:r>
              <a:rPr lang="el-GR" sz="3000" dirty="0">
                <a:effectLst>
                  <a:outerShdw blurRad="38100" dist="38100" dir="2700000" algn="tl">
                    <a:srgbClr val="000000">
                      <a:alpha val="43137"/>
                    </a:srgbClr>
                  </a:outerShdw>
                </a:effectLst>
              </a:rPr>
              <a:t>καιροὶ ἀναψύξεως</a:t>
            </a:r>
            <a:r>
              <a:rPr lang="en-US" sz="3000" dirty="0">
                <a:effectLst>
                  <a:outerShdw blurRad="38100" dist="38100" dir="2700000" algn="tl">
                    <a:srgbClr val="000000">
                      <a:alpha val="43137"/>
                    </a:srgbClr>
                  </a:outerShdw>
                </a:effectLst>
              </a:rPr>
              <a:t> (‘times of refreshing’) relates to special experiences of grace and blessing in this age, whereas the </a:t>
            </a:r>
            <a:r>
              <a:rPr lang="el-GR" sz="3000" dirty="0">
                <a:effectLst>
                  <a:outerShdw blurRad="38100" dist="38100" dir="2700000" algn="tl">
                    <a:srgbClr val="000000">
                      <a:alpha val="43137"/>
                    </a:srgbClr>
                  </a:outerShdw>
                </a:effectLst>
              </a:rPr>
              <a:t>χρόνων ἀποκαταστάσεως</a:t>
            </a:r>
            <a:r>
              <a:rPr lang="en-US" sz="3000" dirty="0">
                <a:effectLst>
                  <a:outerShdw blurRad="38100" dist="38100" dir="2700000" algn="tl">
                    <a:srgbClr val="000000">
                      <a:alpha val="43137"/>
                    </a:srgbClr>
                  </a:outerShdw>
                </a:effectLst>
              </a:rPr>
              <a:t> (‘period of restoration’) in verse 21 refers to the climactic age of blessings for the nation of Israel in fulfillment of Old Testament messianic promises. . . .”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5" name="Picture 2" descr="http://3.bp.blogspot.com/-QEkPt30fRNQ/US-EfJsZfRI/AAAAAAAASK4/JnP_SUUHRas/s1600/a.jpg">
            <a:extLst>
              <a:ext uri="{FF2B5EF4-FFF2-40B4-BE49-F238E27FC236}">
                <a16:creationId xmlns:a16="http://schemas.microsoft.com/office/drawing/2014/main" id="{8EBCD575-1A97-1959-B5FD-F4CA7C7D6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9450255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 . .</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D43F448B-6407-508C-0C01-D2FB98A90D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23386550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…‘restoration’).”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7EBF95D8-BC21-4100-30BE-0809E6DAF3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309649216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‘restoration’).”</a:t>
            </a:r>
          </a:p>
        </p:txBody>
      </p:sp>
      <p:sp>
        <p:nvSpPr>
          <p:cNvPr id="3" name="Rectangle 2"/>
          <p:cNvSpPr/>
          <p:nvPr/>
        </p:nvSpPr>
        <p:spPr>
          <a:xfrm>
            <a:off x="3152774" y="228600"/>
            <a:ext cx="5886452" cy="1123384"/>
          </a:xfrm>
          <a:prstGeom prst="rect">
            <a:avLst/>
          </a:prstGeom>
        </p:spPr>
        <p:txBody>
          <a:bodyPr wrap="square">
            <a:spAutoFit/>
          </a:bodyPr>
          <a:lstStyle/>
          <a:p>
            <a:pPr algn="ctr">
              <a:spcAft>
                <a:spcPts val="600"/>
              </a:spcAft>
            </a:pPr>
            <a:r>
              <a:rPr lang="en-US" sz="34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3300F314-CA43-BE74-C739-608DDF504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5467969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9465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29862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
                <a:srgbClr val="00FFFF"/>
              </a:buClr>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82296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mn-lt"/>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1981200" y="1071559"/>
          <a:ext cx="8229600" cy="5634041"/>
        </p:xfrm>
        <a:graphic>
          <a:graphicData uri="http://schemas.openxmlformats.org/drawingml/2006/table">
            <a:tbl>
              <a:tblPr/>
              <a:tblGrid>
                <a:gridCol w="6814319">
                  <a:extLst>
                    <a:ext uri="{9D8B030D-6E8A-4147-A177-3AD203B41FA5}">
                      <a16:colId xmlns:a16="http://schemas.microsoft.com/office/drawing/2014/main" val="20000"/>
                    </a:ext>
                  </a:extLst>
                </a:gridCol>
                <a:gridCol w="1415281">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10515600" y="3466113"/>
            <a:ext cx="1017270" cy="13716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3284" y="1053534"/>
            <a:ext cx="1019075"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63994" y="5294313"/>
            <a:ext cx="1242720"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7082" y="1066800"/>
            <a:ext cx="77931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902" y="4038600"/>
            <a:ext cx="106494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1116" y="5532120"/>
            <a:ext cx="1254034"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4902" y="2592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
                <a:srgbClr val="00FFFF"/>
              </a:buClr>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
                <a:srgbClr val="00FFFF"/>
              </a:buClr>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not hurt or destroy in all My holy mountain, </a:t>
            </a:r>
            <a:r>
              <a:rPr lang="en-US" sz="3150" b="1" u="sng" dirty="0">
                <a:solidFill>
                  <a:srgbClr val="FFFFCC"/>
                </a:solidFill>
                <a:effectLst>
                  <a:outerShdw blurRad="38100" dist="38100" dir="2700000" algn="tl">
                    <a:srgbClr val="000000">
                      <a:alpha val="43137"/>
                    </a:srgbClr>
                  </a:outerShdw>
                </a:effectLst>
              </a:rPr>
              <a:t>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0243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65:17-25</a:t>
            </a:r>
          </a:p>
          <a:p>
            <a:pPr marL="0" indent="0" algn="just">
              <a:buClr>
                <a:srgbClr val="00FFFF"/>
              </a:buClr>
              <a:buNone/>
              <a:defRPr/>
            </a:pP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behold, I create new heavens and a new earth; And the former things will not be remembered or come to mind.</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glad and rejoice forever in what I create; For behold, I create Jerusalem for rejoicing And her people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gladness.</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also rejoice in Jerusalem and be glad in My people; And there will no longer be heard in her The voice of weeping and the sound of crying.</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will there be in it an infant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lives but a few</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days, Or an old man who does not live out his days;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youth will die at the age of one hundred</a:t>
            </a:r>
            <a:r>
              <a:rPr lang="en-US" sz="315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does not . . .</a:t>
            </a:r>
          </a:p>
        </p:txBody>
      </p:sp>
    </p:spTree>
    <p:extLst>
      <p:ext uri="{BB962C8B-B14F-4D97-AF65-F5344CB8AC3E}">
        <p14:creationId xmlns:p14="http://schemas.microsoft.com/office/powerpoint/2010/main" val="18594184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“They will not build and another inhabit,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a:t>
            </a:r>
            <a:r>
              <a:rPr lang="en-US" b="1" u="sng" dirty="0">
                <a:solidFill>
                  <a:srgbClr val="FFFFCC"/>
                </a:solidFill>
                <a:effectLst>
                  <a:outerShdw blurRad="38100" dist="38100" dir="2700000" algn="tl">
                    <a:srgbClr val="000000">
                      <a:alpha val="43137"/>
                    </a:srgbClr>
                  </a:outerShdw>
                </a:effectLst>
              </a:rPr>
              <a:t>wear out the work of their hands</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the offspring of those blessed by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And their descendants…</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before they call, I will answer; and while they are still speaking, I will hear.</a:t>
            </a:r>
            <a:r>
              <a:rPr lang="en-US" baseline="30000" dirty="0">
                <a:effectLst>
                  <a:outerShdw blurRad="38100" dist="38100" dir="2700000" algn="tl">
                    <a:srgbClr val="000000">
                      <a:alpha val="43137"/>
                    </a:srgbClr>
                  </a:outerShdw>
                </a:effectLst>
              </a:rPr>
              <a:t> 25 </a:t>
            </a:r>
            <a:r>
              <a:rPr lang="en-US" b="1" u="sng" dirty="0">
                <a:solidFill>
                  <a:srgbClr val="FFFFCC"/>
                </a:solidFill>
                <a:effectLst>
                  <a:outerShdw blurRad="38100" dist="38100" dir="2700000" algn="tl">
                    <a:srgbClr val="000000">
                      <a:alpha val="43137"/>
                    </a:srgbClr>
                  </a:outerShdw>
                </a:effectLst>
              </a:rPr>
              <a:t>The wolf and the lamb will graze together</a:t>
            </a:r>
            <a:r>
              <a:rPr lang="en-US" dirty="0">
                <a:effectLst>
                  <a:outerShdw blurRad="38100" dist="38100" dir="2700000" algn="tl">
                    <a:srgbClr val="000000">
                      <a:alpha val="43137"/>
                    </a:srgbClr>
                  </a:outerShdw>
                </a:effectLst>
              </a:rPr>
              <a:t>, and </a:t>
            </a:r>
            <a:r>
              <a:rPr lang="en-US" b="1" u="sng" dirty="0">
                <a:solidFill>
                  <a:srgbClr val="FFFFCC"/>
                </a:solidFill>
                <a:effectLst>
                  <a:outerShdw blurRad="38100" dist="38100" dir="2700000" algn="tl">
                    <a:srgbClr val="000000">
                      <a:alpha val="43137"/>
                    </a:srgbClr>
                  </a:outerShdw>
                </a:effectLst>
              </a:rPr>
              <a:t>the lion will eat straw like the ox</a:t>
            </a:r>
            <a:r>
              <a:rPr lang="en-US" dirty="0">
                <a:effectLst>
                  <a:outerShdw blurRad="38100" dist="38100" dir="2700000" algn="tl">
                    <a:srgbClr val="000000">
                      <a:alpha val="43137"/>
                    </a:srgbClr>
                  </a:outerShdw>
                </a:effectLst>
              </a:rPr>
              <a:t>; and dust will be the serpent’s food. They will do no evil or harm in all My holy mountain,”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11005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3764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
        <p:nvSpPr>
          <p:cNvPr id="161795" name="Rectangle 3"/>
          <p:cNvSpPr>
            <a:spLocks noGrp="1" noChangeArrowheads="1"/>
          </p:cNvSpPr>
          <p:nvPr>
            <p:ph type="body" idx="1"/>
          </p:nvPr>
        </p:nvSpPr>
        <p:spPr>
          <a:xfrm>
            <a:off x="1021287" y="1828800"/>
            <a:ext cx="8458200" cy="40386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242AD274-E74A-51B7-FFD5-9542047290C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660728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810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782E16D9-792C-68E7-72B8-A1C5D5E6D66B}"/>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A61E5022-B14E-C073-024B-E07A54A95F1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792954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9773737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87271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3836</TotalTime>
  <Words>6813</Words>
  <Application>Microsoft Office PowerPoint</Application>
  <PresentationFormat>Widescreen</PresentationFormat>
  <Paragraphs>548</Paragraphs>
  <Slides>119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119</vt:i4>
      </vt:variant>
    </vt:vector>
  </HeadingPairs>
  <TitlesOfParts>
    <vt:vector size="125" baseType="lpstr">
      <vt:lpstr>Abadi MT Condensed Light</vt:lpstr>
      <vt:lpstr>Arial</vt:lpstr>
      <vt:lpstr>Calibri</vt:lpstr>
      <vt:lpstr>Calibri Light</vt:lpstr>
      <vt:lpstr>Wingdings</vt:lpstr>
      <vt:lpstr>Office Theme</vt:lpstr>
      <vt:lpstr>PowerPoint Presentation</vt:lpstr>
      <vt:lpstr>Acts 3 Chapter Summary</vt:lpstr>
      <vt:lpstr>Acts 3 Chapter Summary</vt:lpstr>
      <vt:lpstr>PowerPoint Presentation</vt:lpstr>
      <vt:lpstr>PowerPoint Presentation</vt:lpstr>
      <vt:lpstr>ISRAEL’S FOUR TEMPLES</vt:lpstr>
      <vt:lpstr>PowerPoint Presentation</vt:lpstr>
      <vt:lpstr>PowerPoint Presentation</vt:lpstr>
      <vt:lpstr>“SEVEN SIGNS” in Gospel of John</vt:lpstr>
      <vt:lpstr>Peter’s Sermon Acts 2:14-36</vt:lpstr>
      <vt:lpstr>PowerPoint Presentation</vt:lpstr>
      <vt:lpstr>PowerPoint Presentation</vt:lpstr>
      <vt:lpstr>PowerPoint Presentation</vt:lpstr>
      <vt:lpstr>Acts 3:8-11 Three Results of the Miracle</vt:lpstr>
      <vt:lpstr>Acts 3:8-11 Three Results of the Miracle</vt:lpstr>
      <vt:lpstr>Acts 3:8-11 Three Results of the Miracle</vt:lpstr>
      <vt:lpstr>Acts 3:8-11 Three Results of the Miracle</vt:lpstr>
      <vt:lpstr>PowerPoint Presentation</vt:lpstr>
      <vt:lpstr>PowerPoint Presentation</vt:lpstr>
      <vt:lpstr>Acts 3 Chapter Summary</vt:lpstr>
      <vt:lpstr>PowerPoint Presentation</vt:lpstr>
      <vt:lpstr>PowerPoint Presentation</vt:lpstr>
      <vt:lpstr>Acts 3:12-18 Israel’s Rejection of Her Messiah</vt:lpstr>
      <vt:lpstr>Acts 3:12-18 Israel’s Rejection of Her Messiah</vt:lpstr>
      <vt:lpstr>Acts 3:12-18 Israel’s Rejection of Her Messiah</vt:lpstr>
      <vt:lpstr>Acts 3:13-15 Israel’s Rejection of Her Messiah</vt:lpstr>
      <vt:lpstr>Acts 3:13-15 Israel’s Rejection of Her Messiah</vt:lpstr>
      <vt:lpstr>Acts 3:13-15 Israel’s Rejection of Her Messiah</vt:lpstr>
      <vt:lpstr>PowerPoint Presentation</vt:lpstr>
      <vt:lpstr>Acts 3:13-15 Israel’s Rejection of Her Messiah</vt:lpstr>
      <vt:lpstr>Names for Jesus in Acts 3</vt:lpstr>
      <vt:lpstr>Names for Jesus in Acts 3</vt:lpstr>
      <vt:lpstr>Names for Jesus in Acts 3</vt:lpstr>
      <vt:lpstr>Acts 3:13-15 Israel’s Rejection of Her Messiah</vt:lpstr>
      <vt:lpstr>Names for Jesus in Acts 3</vt:lpstr>
      <vt:lpstr>PowerPoint Presentation</vt:lpstr>
      <vt:lpstr>PowerPoint Presentation</vt:lpstr>
      <vt:lpstr>Acts 3:13-15 Israel’s Rejection of Her Messiah</vt:lpstr>
      <vt:lpstr>Acts 2:15-35 Refutation of the Charge of Drunkenness</vt:lpstr>
      <vt:lpstr>Christ's Resurrection Attested to by Eyewitnesses  (1 Corinthians 15:5-11)</vt:lpstr>
      <vt:lpstr>PowerPoint Presentation</vt:lpstr>
      <vt:lpstr>Acts 3:12-18 Israel’s Rejection of Her Messiah</vt:lpstr>
      <vt:lpstr>Peter’s Sermon Acts 2:14-36</vt:lpstr>
      <vt:lpstr>PowerPoint Presentation</vt:lpstr>
      <vt:lpstr>PowerPoint Presentation</vt:lpstr>
      <vt:lpstr>PowerPoint Presentation</vt:lpstr>
      <vt:lpstr>Acts 3:12-18 Israel’s Rejection of Her Messiah</vt:lpstr>
      <vt:lpstr>Acts 3:17-18 Conclusion</vt:lpstr>
      <vt:lpstr>Acts 3:17-18 Conclusion</vt:lpstr>
      <vt:lpstr>Acts 3:17-18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for Jesus in Acts 3</vt:lpstr>
      <vt:lpstr>PowerPoint Presentation</vt:lpstr>
      <vt:lpstr>Acts 3:19-26 Israel’s Responsibility</vt:lpstr>
      <vt:lpstr>Acts 3:19-26 Israel’s Responsibility</vt:lpstr>
      <vt:lpstr>PowerPoint Presentation</vt:lpstr>
      <vt:lpstr>PowerPoint Presentation</vt:lpstr>
      <vt:lpstr>Matthew Outline</vt:lpstr>
      <vt:lpstr>Was the kingdom re-offered in Acts? No!</vt:lpstr>
      <vt:lpstr>Was the kingdom re-offered in Acts? No!</vt:lpstr>
      <vt:lpstr>PowerPoint Presentation</vt:lpstr>
      <vt:lpstr>PowerPoint Presentation</vt:lpstr>
      <vt:lpstr>PowerPoint Presentation</vt:lpstr>
      <vt:lpstr>Acts 3:19-26 Israel’s Responsibility</vt:lpstr>
      <vt:lpstr>Acts 3:19b-21 Results of Repentance</vt:lpstr>
      <vt:lpstr>Acts 3:19b-21 Results of Repentance</vt:lpstr>
      <vt:lpstr>PowerPoint Presentation</vt:lpstr>
      <vt:lpstr>Acts 3:19b-21 Results of Repentance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3:19b-21 Results of Repentance</vt:lpstr>
      <vt:lpstr>PowerPoint Presentation</vt:lpstr>
      <vt:lpstr>Acts 3:19b-21 Results of Repentance</vt:lpstr>
      <vt:lpstr>CHRIST’S THREE OFFICES</vt:lpstr>
      <vt:lpstr>PowerPoint Presentation</vt:lpstr>
      <vt:lpstr>PowerPoint Presentation</vt:lpstr>
      <vt:lpstr>PowerPoint Presentation</vt:lpstr>
      <vt:lpstr>PowerPoint Presentation</vt:lpstr>
      <vt:lpstr>PowerPoint Presentation</vt:lpstr>
      <vt:lpstr>PowerPoint Presentation</vt:lpstr>
      <vt:lpstr>Acts 3:19-26 Israel’s Responsibility</vt:lpstr>
      <vt:lpstr>Acts 3:22-26 Present Fulfilled Prophecy</vt:lpstr>
      <vt:lpstr>PowerPoint Presentation</vt:lpstr>
      <vt:lpstr>Names for Jesus in Acts 3</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PowerPoint Presentation</vt:lpstr>
      <vt:lpstr>PowerPoint Presentation</vt:lpstr>
      <vt:lpstr>PowerPoint Presentation</vt:lpstr>
      <vt:lpstr>Purpose</vt:lpstr>
      <vt:lpstr>Message</vt:lpstr>
      <vt:lpstr>8 New Promises Genesis 12:1-3</vt:lpstr>
      <vt:lpstr>PowerPoint Presentation</vt:lpstr>
      <vt:lpstr>PowerPoint Presentation</vt:lpstr>
      <vt:lpstr>Names for Jesus in Acts 3</vt:lpstr>
      <vt:lpstr>Messengers of the Kingdom In Matthew</vt:lpstr>
      <vt:lpstr>PowerPoint Presentation</vt:lpstr>
      <vt:lpstr>PowerPoint Presentation</vt:lpstr>
      <vt:lpstr>Conclusion</vt:lpstr>
      <vt:lpstr>Acts 3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 Acts 3v1-26 - MODIFIED</dc:title>
  <dc:subject>ACTS</dc:subject>
  <dc:creator>A. Woods</dc:creator>
  <cp:lastModifiedBy>anne woods</cp:lastModifiedBy>
  <cp:revision>468</cp:revision>
  <cp:lastPrinted>2023-04-26T13:26:44Z</cp:lastPrinted>
  <dcterms:created xsi:type="dcterms:W3CDTF">2009-01-10T23:45:31Z</dcterms:created>
  <dcterms:modified xsi:type="dcterms:W3CDTF">2023-04-26T20:21:12Z</dcterms:modified>
</cp:coreProperties>
</file>