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2094" r:id="rId2"/>
    <p:sldId id="9505" r:id="rId3"/>
    <p:sldId id="4907" r:id="rId4"/>
    <p:sldId id="9639" r:id="rId5"/>
    <p:sldId id="6349" r:id="rId6"/>
    <p:sldId id="601" r:id="rId7"/>
    <p:sldId id="9708" r:id="rId8"/>
    <p:sldId id="9912" r:id="rId9"/>
    <p:sldId id="9888" r:id="rId10"/>
    <p:sldId id="9889" r:id="rId11"/>
    <p:sldId id="6365" r:id="rId12"/>
    <p:sldId id="9890" r:id="rId13"/>
    <p:sldId id="9892" r:id="rId14"/>
    <p:sldId id="9893" r:id="rId15"/>
    <p:sldId id="9894" r:id="rId16"/>
    <p:sldId id="9895" r:id="rId17"/>
    <p:sldId id="9906" r:id="rId18"/>
    <p:sldId id="9896" r:id="rId19"/>
    <p:sldId id="9907" r:id="rId20"/>
    <p:sldId id="9910" r:id="rId21"/>
    <p:sldId id="9891" r:id="rId22"/>
    <p:sldId id="9914" r:id="rId23"/>
    <p:sldId id="9920" r:id="rId24"/>
    <p:sldId id="9921" r:id="rId25"/>
    <p:sldId id="9922" r:id="rId26"/>
    <p:sldId id="9923" r:id="rId27"/>
    <p:sldId id="9919" r:id="rId28"/>
    <p:sldId id="9905" r:id="rId29"/>
    <p:sldId id="9924" r:id="rId30"/>
    <p:sldId id="9925" r:id="rId31"/>
    <p:sldId id="9926" r:id="rId32"/>
    <p:sldId id="9927" r:id="rId33"/>
    <p:sldId id="9928" r:id="rId34"/>
    <p:sldId id="9915" r:id="rId35"/>
    <p:sldId id="9929" r:id="rId36"/>
    <p:sldId id="9930" r:id="rId37"/>
    <p:sldId id="9947" r:id="rId38"/>
    <p:sldId id="9931" r:id="rId39"/>
    <p:sldId id="9932" r:id="rId40"/>
    <p:sldId id="9933" r:id="rId41"/>
    <p:sldId id="9934" r:id="rId42"/>
    <p:sldId id="9916" r:id="rId43"/>
    <p:sldId id="9935" r:id="rId44"/>
    <p:sldId id="9936" r:id="rId45"/>
    <p:sldId id="9937" r:id="rId46"/>
    <p:sldId id="9938" r:id="rId47"/>
    <p:sldId id="9939" r:id="rId48"/>
    <p:sldId id="9940" r:id="rId49"/>
    <p:sldId id="9941" r:id="rId50"/>
    <p:sldId id="9942" r:id="rId51"/>
    <p:sldId id="9917" r:id="rId52"/>
    <p:sldId id="9943" r:id="rId53"/>
    <p:sldId id="9944" r:id="rId54"/>
    <p:sldId id="7048" r:id="rId55"/>
    <p:sldId id="7090" r:id="rId56"/>
    <p:sldId id="9945" r:id="rId57"/>
    <p:sldId id="9946" r:id="rId58"/>
    <p:sldId id="2156" r:id="rId59"/>
    <p:sldId id="7655" r:id="rId60"/>
    <p:sldId id="9918" r:id="rId61"/>
    <p:sldId id="7975" r:id="rId62"/>
  </p:sldIdLst>
  <p:sldSz cx="12192000" cy="6858000"/>
  <p:notesSz cx="7315200" cy="9601200"/>
  <p:custDataLst>
    <p:tags r:id="rId65"/>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A2346-78AA-40F6-A29A-2A15D0CB6E4B}" v="2" dt="2023-04-16T17:25:55.841"/>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08" autoAdjust="0"/>
    <p:restoredTop sz="95428" autoAdjust="0"/>
  </p:normalViewPr>
  <p:slideViewPr>
    <p:cSldViewPr>
      <p:cViewPr>
        <p:scale>
          <a:sx n="100" d="100"/>
          <a:sy n="100" d="100"/>
        </p:scale>
        <p:origin x="523"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773" y="9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C85A2346-78AA-40F6-A29A-2A15D0CB6E4B}"/>
    <pc:docChg chg="custSel addSld modSld">
      <pc:chgData name="Jim McGowan" userId="e2c7446dd3aca506" providerId="LiveId" clId="{C85A2346-78AA-40F6-A29A-2A15D0CB6E4B}" dt="2023-04-16T17:25:55.841" v="17" actId="12789"/>
      <pc:docMkLst>
        <pc:docMk/>
      </pc:docMkLst>
      <pc:sldChg chg="delSp modSp new mod">
        <pc:chgData name="Jim McGowan" userId="e2c7446dd3aca506" providerId="LiveId" clId="{C85A2346-78AA-40F6-A29A-2A15D0CB6E4B}" dt="2023-04-16T17:25:55.841" v="17" actId="12789"/>
        <pc:sldMkLst>
          <pc:docMk/>
          <pc:sldMk cId="1182796264" sldId="9911"/>
        </pc:sldMkLst>
        <pc:spChg chg="mod">
          <ac:chgData name="Jim McGowan" userId="e2c7446dd3aca506" providerId="LiveId" clId="{C85A2346-78AA-40F6-A29A-2A15D0CB6E4B}" dt="2023-04-16T17:25:55.841" v="17" actId="12789"/>
          <ac:spMkLst>
            <pc:docMk/>
            <pc:sldMk cId="1182796264" sldId="9911"/>
            <ac:spMk id="2" creationId="{EE3F98AC-3E55-CFF2-8A22-B4360D922C01}"/>
          </ac:spMkLst>
        </pc:spChg>
        <pc:spChg chg="del">
          <ac:chgData name="Jim McGowan" userId="e2c7446dd3aca506" providerId="LiveId" clId="{C85A2346-78AA-40F6-A29A-2A15D0CB6E4B}" dt="2023-04-16T17:25:32.855" v="1" actId="478"/>
          <ac:spMkLst>
            <pc:docMk/>
            <pc:sldMk cId="1182796264" sldId="9911"/>
            <ac:spMk id="3" creationId="{F4B2F516-667C-2B92-B715-8923C3F87E8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116 – 29v31 - 30v24 </a:t>
            </a:r>
          </a:p>
          <a:p>
            <a:pPr>
              <a:defRPr/>
            </a:pPr>
            <a:r>
              <a:rPr lang="en-US" sz="1600" dirty="0"/>
              <a:t>04-23-2023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4/23/2023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5</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304892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6</a:t>
            </a:fld>
            <a:endParaRPr lang="en-US" altLang="en-US" sz="1200"/>
          </a:p>
        </p:txBody>
      </p:sp>
      <p:sp>
        <p:nvSpPr>
          <p:cNvPr id="216067" name="Rectangle 2"/>
          <p:cNvSpPr>
            <a:spLocks noGrp="1" noRot="1" noChangeAspect="1" noChangeArrowheads="1" noTextEdit="1"/>
          </p:cNvSpPr>
          <p:nvPr>
            <p:ph type="sldImg"/>
          </p:nvPr>
        </p:nvSpPr>
        <p:spPr>
          <a:xfrm>
            <a:off x="381000" y="685800"/>
            <a:ext cx="6096000" cy="3429000"/>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75942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19</a:t>
            </a:fld>
            <a:endParaRPr lang="en-US" altLang="en-US" dirty="0"/>
          </a:p>
        </p:txBody>
      </p:sp>
    </p:spTree>
    <p:extLst>
      <p:ext uri="{BB962C8B-B14F-4D97-AF65-F5344CB8AC3E}">
        <p14:creationId xmlns:p14="http://schemas.microsoft.com/office/powerpoint/2010/main" val="188868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20</a:t>
            </a:fld>
            <a:endParaRPr lang="en-US" altLang="en-US" dirty="0"/>
          </a:p>
        </p:txBody>
      </p:sp>
    </p:spTree>
    <p:extLst>
      <p:ext uri="{BB962C8B-B14F-4D97-AF65-F5344CB8AC3E}">
        <p14:creationId xmlns:p14="http://schemas.microsoft.com/office/powerpoint/2010/main" val="114918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28</a:t>
            </a:fld>
            <a:endParaRPr lang="en-US" altLang="en-US" dirty="0"/>
          </a:p>
        </p:txBody>
      </p:sp>
    </p:spTree>
    <p:extLst>
      <p:ext uri="{BB962C8B-B14F-4D97-AF65-F5344CB8AC3E}">
        <p14:creationId xmlns:p14="http://schemas.microsoft.com/office/powerpoint/2010/main" val="193098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54</a:t>
            </a:fld>
            <a:endParaRPr lang="en-US" altLang="en-US" dirty="0"/>
          </a:p>
        </p:txBody>
      </p:sp>
    </p:spTree>
    <p:extLst>
      <p:ext uri="{BB962C8B-B14F-4D97-AF65-F5344CB8AC3E}">
        <p14:creationId xmlns:p14="http://schemas.microsoft.com/office/powerpoint/2010/main" val="11859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55</a:t>
            </a:fld>
            <a:endParaRPr lang="en-US" altLang="en-US" dirty="0"/>
          </a:p>
        </p:txBody>
      </p:sp>
    </p:spTree>
    <p:extLst>
      <p:ext uri="{BB962C8B-B14F-4D97-AF65-F5344CB8AC3E}">
        <p14:creationId xmlns:p14="http://schemas.microsoft.com/office/powerpoint/2010/main" val="74557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61</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27245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242ACCD8-69B6-4D29-B6D1-D27667734C2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5D769A06-A41E-4136-8681-533AA6DA0E8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D5232A0-F6CF-4BD0-94D9-EEBAA6FAC045}"/>
              </a:ext>
            </a:extLst>
          </p:cNvPr>
          <p:cNvSpPr>
            <a:spLocks noGrp="1" noChangeArrowheads="1"/>
          </p:cNvSpPr>
          <p:nvPr>
            <p:ph type="sldNum" sz="quarter" idx="12"/>
          </p:nvPr>
        </p:nvSpPr>
        <p:spPr>
          <a:xfrm>
            <a:off x="9347200" y="6248400"/>
            <a:ext cx="2540000" cy="457200"/>
          </a:xfrm>
          <a:prstGeom prst="rect">
            <a:avLst/>
          </a:prstGeom>
        </p:spPr>
        <p:txBody>
          <a:bodyPr/>
          <a:lstStyle>
            <a:lvl1pPr>
              <a:defRPr/>
            </a:lvl1pPr>
          </a:lstStyle>
          <a:p>
            <a:fld id="{4DEAC9B5-4087-4335-B365-4E4244BF1DAB}" type="slidenum">
              <a:rPr lang="en-US" altLang="en-US"/>
              <a:pPr/>
              <a:t>‹#›</a:t>
            </a:fld>
            <a:endParaRPr lang="en-US" altLang="en-US"/>
          </a:p>
        </p:txBody>
      </p:sp>
    </p:spTree>
    <p:extLst>
      <p:ext uri="{BB962C8B-B14F-4D97-AF65-F5344CB8AC3E}">
        <p14:creationId xmlns:p14="http://schemas.microsoft.com/office/powerpoint/2010/main" val="322645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 id="2147488922"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4 Sons</a:t>
            </a:r>
          </a:p>
        </p:txBody>
      </p:sp>
    </p:spTree>
    <p:extLst>
      <p:ext uri="{BB962C8B-B14F-4D97-AF65-F5344CB8AC3E}">
        <p14:creationId xmlns:p14="http://schemas.microsoft.com/office/powerpoint/2010/main" val="1066041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600200"/>
            <a:ext cx="10972800" cy="1782257"/>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600" dirty="0">
                <a:latin typeface="Calibri" panose="020F0502020204030204" pitchFamily="34" charset="0"/>
                <a:cs typeface="Calibri" panose="020F0502020204030204" pitchFamily="34" charset="0"/>
              </a:rPr>
              <a:t>“The fact is, that the love of God, is a truth for the Saints only…In like manner, the ‘world’ in John 3:16 must, in the final analysis, refer to the world of God’s people.”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2625013" y="218388"/>
            <a:ext cx="6941975" cy="102595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W. Pink </a:t>
            </a:r>
          </a:p>
          <a:p>
            <a:pPr algn="ctr">
              <a:defRPr/>
            </a:pPr>
            <a:r>
              <a:rPr 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Sovereignty of God</a:t>
            </a: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160, 163.</a:t>
            </a:r>
          </a:p>
        </p:txBody>
      </p:sp>
      <p:pic>
        <p:nvPicPr>
          <p:cNvPr id="5" name="Picture 4">
            <a:extLst>
              <a:ext uri="{FF2B5EF4-FFF2-40B4-BE49-F238E27FC236}">
                <a16:creationId xmlns:a16="http://schemas.microsoft.com/office/drawing/2014/main" id="{F1E99D13-A3D7-4586-B191-93ECBC2856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7706" y="3733800"/>
            <a:ext cx="3796589" cy="2743200"/>
          </a:xfrm>
          <a:prstGeom prst="rect">
            <a:avLst/>
          </a:prstGeom>
        </p:spPr>
      </p:pic>
    </p:spTree>
    <p:extLst>
      <p:ext uri="{BB962C8B-B14F-4D97-AF65-F5344CB8AC3E}">
        <p14:creationId xmlns:p14="http://schemas.microsoft.com/office/powerpoint/2010/main" val="2946791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4 Sons</a:t>
            </a:r>
          </a:p>
        </p:txBody>
      </p:sp>
    </p:spTree>
    <p:extLst>
      <p:ext uri="{BB962C8B-B14F-4D97-AF65-F5344CB8AC3E}">
        <p14:creationId xmlns:p14="http://schemas.microsoft.com/office/powerpoint/2010/main" val="3925589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67792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19780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27284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1442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6406361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88837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the naming of the first three sons, Leah named them with a basic hope that Jacob would learn to love her or at least treat her equally. That never happened. By the time she came to her fourth son, she focused on God and not on Jacob, realizing that although not loved by Jacob, she was loved by God. The two key institutions of Israel, priesthood (Levi) and royalty (Judah), came from an unplanned and unwanted marriage.”</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881331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the naming of the first three sons, Leah named them with a basic hope that Jacob would learn to love her or at least treat her equally. That never happened. By the time she came to her fourth son, she focused on God and not on Jacob, realizing that although not loved by Jacob, she was loved by God. </a:t>
            </a:r>
            <a:r>
              <a:rPr lang="en-US" b="1" u="sng" dirty="0">
                <a:solidFill>
                  <a:srgbClr val="FFFFCC"/>
                </a:solidFill>
                <a:effectLst>
                  <a:outerShdw blurRad="38100" dist="38100" dir="2700000" algn="tl">
                    <a:srgbClr val="000000">
                      <a:alpha val="43137"/>
                    </a:srgbClr>
                  </a:outerShdw>
                </a:effectLst>
              </a:rPr>
              <a:t>The two key institutions of Israel, priesthood (Levi) and royalty (Judah), came from an unplanned and unwanted marriage</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23404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4 Sons</a:t>
            </a:r>
          </a:p>
        </p:txBody>
      </p:sp>
    </p:spTree>
    <p:extLst>
      <p:ext uri="{BB962C8B-B14F-4D97-AF65-F5344CB8AC3E}">
        <p14:creationId xmlns:p14="http://schemas.microsoft.com/office/powerpoint/2010/main" val="2325822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29:31</a:t>
            </a:r>
            <a:r>
              <a:rPr lang="en-US" sz="3600" dirty="0">
                <a:effectLst>
                  <a:outerShdw blurRad="38100" dist="38100" dir="2700000" algn="tl">
                    <a:srgbClr val="000000">
                      <a:alpha val="43137"/>
                    </a:srgbClr>
                  </a:outerShdw>
                </a:effectLst>
                <a:cs typeface="Calibri" panose="020F0502020204030204" pitchFamily="34" charset="0"/>
              </a:rPr>
              <a:t>‒30:24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Dozen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4 sons (29:31-35)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Bilhah’s 2 sons (30:1-8)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rPr>
              <a:t>Zilpah’s</a:t>
            </a:r>
            <a:r>
              <a:rPr lang="en-US" dirty="0">
                <a:effectLst>
                  <a:outerShdw blurRad="38100" dist="38100" dir="2700000" algn="tl">
                    <a:srgbClr val="000000">
                      <a:alpha val="43137"/>
                    </a:srgbClr>
                  </a:outerShdw>
                </a:effectLst>
              </a:rPr>
              <a:t> 2 sons (30:9-13)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2 sons &amp; daughter (30:14-21)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Rachel’s first son (30:22-24)</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6527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4478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Rachael’s complaint (1)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offer (3)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Conception (5)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Dan (6)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conception (7)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Naphtali (8)</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Bilhah’s 2 Sons</a:t>
            </a:r>
          </a:p>
        </p:txBody>
      </p:sp>
    </p:spTree>
    <p:extLst>
      <p:ext uri="{BB962C8B-B14F-4D97-AF65-F5344CB8AC3E}">
        <p14:creationId xmlns:p14="http://schemas.microsoft.com/office/powerpoint/2010/main" val="73720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4478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Rachael’s complaint (1)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offer (3)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Conception (5)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Dan (6)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conception (7)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Naphtali (8)</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Bilhah’s 2 Sons</a:t>
            </a:r>
          </a:p>
        </p:txBody>
      </p:sp>
    </p:spTree>
    <p:extLst>
      <p:ext uri="{BB962C8B-B14F-4D97-AF65-F5344CB8AC3E}">
        <p14:creationId xmlns:p14="http://schemas.microsoft.com/office/powerpoint/2010/main" val="2494448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4478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Rachael’s complaint (1)</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response (2)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offer (3)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Conception (5)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Dan (6)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conception (7)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Naphtali (8)</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Bilhah’s 2 Sons</a:t>
            </a:r>
          </a:p>
        </p:txBody>
      </p:sp>
    </p:spTree>
    <p:extLst>
      <p:ext uri="{BB962C8B-B14F-4D97-AF65-F5344CB8AC3E}">
        <p14:creationId xmlns:p14="http://schemas.microsoft.com/office/powerpoint/2010/main" val="3573298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4478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Rachael’s complaint (1)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(2)</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Rachel’s offer (3)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Conception (5)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Dan (6)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conception (7)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Naphtali (8)</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Bilhah’s 2 Sons</a:t>
            </a:r>
          </a:p>
        </p:txBody>
      </p:sp>
    </p:spTree>
    <p:extLst>
      <p:ext uri="{BB962C8B-B14F-4D97-AF65-F5344CB8AC3E}">
        <p14:creationId xmlns:p14="http://schemas.microsoft.com/office/powerpoint/2010/main" val="1227539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323273246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“So in 30:3–4, Rachel’s despair led to her offer of Bilhah to Jacob, with verse 3 describing the offer: </a:t>
            </a:r>
            <a:r>
              <a:rPr lang="en-US" i="1" dirty="0">
                <a:effectLst>
                  <a:outerShdw blurRad="38100" dist="38100" dir="2700000" algn="tl">
                    <a:srgbClr val="000000">
                      <a:alpha val="43137"/>
                    </a:srgbClr>
                  </a:outerShdw>
                </a:effectLst>
              </a:rPr>
              <a:t>Behold, my maid Bilhah, go in unto her; that she might bear upon my knees</a:t>
            </a:r>
            <a:r>
              <a:rPr lang="en-US" dirty="0">
                <a:effectLst>
                  <a:outerShdw blurRad="38100" dist="38100" dir="2700000" algn="tl">
                    <a:srgbClr val="000000">
                      <a:alpha val="43137"/>
                    </a:srgbClr>
                  </a:outerShdw>
                </a:effectLst>
              </a:rPr>
              <a:t>, meaning Rachel would be the legal mother. This was in keeping with </a:t>
            </a:r>
            <a:r>
              <a:rPr lang="en-US" i="1" dirty="0">
                <a:effectLst>
                  <a:outerShdw blurRad="38100" dist="38100" dir="2700000" algn="tl">
                    <a:srgbClr val="000000">
                      <a:alpha val="43137"/>
                    </a:srgbClr>
                  </a:outerShdw>
                </a:effectLst>
              </a:rPr>
              <a:t>Code of Hammurabi</a:t>
            </a:r>
            <a:r>
              <a:rPr lang="en-US" dirty="0">
                <a:effectLst>
                  <a:outerShdw blurRad="38100" dist="38100" dir="2700000" algn="tl">
                    <a:srgbClr val="000000">
                      <a:alpha val="43137"/>
                    </a:srgbClr>
                  </a:outerShdw>
                </a:effectLst>
              </a:rPr>
              <a:t>, and for that reason, it was Rachel, not Bilhah, who named the children. Because Bilhah was the handmaid of Rachel, Rachel would be the legal mother: and </a:t>
            </a:r>
            <a:r>
              <a:rPr lang="en-US" i="1" dirty="0">
                <a:effectLst>
                  <a:outerShdw blurRad="38100" dist="38100" dir="2700000" algn="tl">
                    <a:srgbClr val="000000">
                      <a:alpha val="43137"/>
                    </a:srgbClr>
                  </a:outerShdw>
                </a:effectLst>
              </a:rPr>
              <a:t>I also may obtain children by her</a:t>
            </a:r>
            <a:r>
              <a:rPr lang="en-US" dirty="0">
                <a:effectLst>
                  <a:outerShdw blurRad="38100" dist="38100" dir="2700000" algn="tl">
                    <a:srgbClr val="000000">
                      <a:alpha val="43137"/>
                    </a:srgbClr>
                  </a:outerShdw>
                </a:effectLst>
              </a:rPr>
              <a:t>; literally, ‘I may be </a:t>
            </a:r>
            <a:r>
              <a:rPr lang="en-US" dirty="0" err="1">
                <a:effectLst>
                  <a:outerShdw blurRad="38100" dist="38100" dir="2700000" algn="tl">
                    <a:srgbClr val="000000">
                      <a:alpha val="43137"/>
                    </a:srgbClr>
                  </a:outerShdw>
                </a:effectLst>
              </a:rPr>
              <a:t>builded</a:t>
            </a:r>
            <a:r>
              <a:rPr lang="en-US" dirty="0">
                <a:effectLst>
                  <a:outerShdw blurRad="38100" dist="38100" dir="2700000" algn="tl">
                    <a:srgbClr val="000000">
                      <a:alpha val="43137"/>
                    </a:srgbClr>
                  </a:outerShdw>
                </a:effectLst>
              </a:rPr>
              <a:t> by her.’”</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C7D64FCF-CE90-3864-EDBE-8BEEF9252E0B}"/>
              </a:ext>
            </a:extLst>
          </p:cNvPr>
          <p:cNvPicPr>
            <a:picLocks noChangeAspect="1"/>
          </p:cNvPicPr>
          <p:nvPr/>
        </p:nvPicPr>
        <p:blipFill>
          <a:blip r:embed="rId6"/>
          <a:stretch>
            <a:fillRect/>
          </a:stretch>
        </p:blipFill>
        <p:spPr>
          <a:xfrm>
            <a:off x="5562600" y="5334000"/>
            <a:ext cx="1934370" cy="1417553"/>
          </a:xfrm>
          <a:prstGeom prst="rect">
            <a:avLst/>
          </a:prstGeom>
          <a:ln>
            <a:solidFill>
              <a:schemeClr val="tx1"/>
            </a:solidFill>
          </a:ln>
        </p:spPr>
      </p:pic>
    </p:spTree>
    <p:extLst>
      <p:ext uri="{BB962C8B-B14F-4D97-AF65-F5344CB8AC3E}">
        <p14:creationId xmlns:p14="http://schemas.microsoft.com/office/powerpoint/2010/main" val="279784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4478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Rachael’s complaint (1)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offer (3)</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Consummation (4)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Conception (5)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Dan (6)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conception (7)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Naphtali (8)</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Bilhah’s 2 Sons</a:t>
            </a:r>
          </a:p>
        </p:txBody>
      </p:sp>
    </p:spTree>
    <p:extLst>
      <p:ext uri="{BB962C8B-B14F-4D97-AF65-F5344CB8AC3E}">
        <p14:creationId xmlns:p14="http://schemas.microsoft.com/office/powerpoint/2010/main" val="3145167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1077902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4478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Rachael’s complaint (1)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offer (3)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(4)</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Conception (5)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Dan (6)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conception (7)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Naphtali (8)</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Bilhah’s 2 Sons</a:t>
            </a:r>
          </a:p>
        </p:txBody>
      </p:sp>
    </p:spTree>
    <p:extLst>
      <p:ext uri="{BB962C8B-B14F-4D97-AF65-F5344CB8AC3E}">
        <p14:creationId xmlns:p14="http://schemas.microsoft.com/office/powerpoint/2010/main" val="351952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4478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Rachael’s complaint (1)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offer (3)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Conception (5)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Name: Dan (6)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conception (7)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Naphtali (8)</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Bilhah’s 2 Sons</a:t>
            </a:r>
          </a:p>
        </p:txBody>
      </p:sp>
    </p:spTree>
    <p:extLst>
      <p:ext uri="{BB962C8B-B14F-4D97-AF65-F5344CB8AC3E}">
        <p14:creationId xmlns:p14="http://schemas.microsoft.com/office/powerpoint/2010/main" val="1288103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4478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Rachael’s complaint (1)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offer (3)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Conception (5)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Dan (6)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Second conception (7)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Naphtali (8)</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Bilhah’s 2 Sons</a:t>
            </a:r>
          </a:p>
        </p:txBody>
      </p:sp>
    </p:spTree>
    <p:extLst>
      <p:ext uri="{BB962C8B-B14F-4D97-AF65-F5344CB8AC3E}">
        <p14:creationId xmlns:p14="http://schemas.microsoft.com/office/powerpoint/2010/main" val="3770705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524000" y="14478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Rachael’s complaint (1)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offer (3)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Conception (5)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Dan (6)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conception (7)</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Name: Naphtali (8)</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30:1-8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Bilhah’s 2 Sons</a:t>
            </a:r>
          </a:p>
        </p:txBody>
      </p:sp>
    </p:spTree>
    <p:extLst>
      <p:ext uri="{BB962C8B-B14F-4D97-AF65-F5344CB8AC3E}">
        <p14:creationId xmlns:p14="http://schemas.microsoft.com/office/powerpoint/2010/main" val="2235690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29:31</a:t>
            </a:r>
            <a:r>
              <a:rPr lang="en-US" sz="3600" dirty="0">
                <a:effectLst>
                  <a:outerShdw blurRad="38100" dist="38100" dir="2700000" algn="tl">
                    <a:srgbClr val="000000">
                      <a:alpha val="43137"/>
                    </a:srgbClr>
                  </a:outerShdw>
                </a:effectLst>
                <a:cs typeface="Calibri" panose="020F0502020204030204" pitchFamily="34" charset="0"/>
              </a:rPr>
              <a:t>‒30:24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Dozen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4 sons (29:31-35)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Bilhah’s 2 sons (30:1-8)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err="1">
                <a:solidFill>
                  <a:srgbClr val="FFFFCC"/>
                </a:solidFill>
                <a:effectLst>
                  <a:outerShdw blurRad="38100" dist="38100" dir="2700000" algn="tl">
                    <a:srgbClr val="000000">
                      <a:alpha val="43137"/>
                    </a:srgbClr>
                  </a:outerShdw>
                </a:effectLst>
              </a:rPr>
              <a:t>Zilpah’s</a:t>
            </a:r>
            <a:r>
              <a:rPr lang="en-US" b="1" u="sng" dirty="0">
                <a:solidFill>
                  <a:srgbClr val="FFFFCC"/>
                </a:solidFill>
                <a:effectLst>
                  <a:outerShdw blurRad="38100" dist="38100" dir="2700000" algn="tl">
                    <a:srgbClr val="000000">
                      <a:alpha val="43137"/>
                    </a:srgbClr>
                  </a:outerShdw>
                </a:effectLst>
              </a:rPr>
              <a:t> 2 sons (30:9-13)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2 sons &amp; daughter (30:14-21)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Rachel’s first son (30:22-24)</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43683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43000" y="18288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offer (9)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(10)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Gad (11)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birth (12)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Asher (13)</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30:9-13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err="1">
                <a:solidFill>
                  <a:srgbClr val="FFFFCC"/>
                </a:solidFill>
                <a:effectLst>
                  <a:outerShdw blurRad="38100" dist="38100" dir="2700000" algn="tl">
                    <a:srgbClr val="000000">
                      <a:alpha val="43137"/>
                    </a:srgbClr>
                  </a:outerShdw>
                </a:effectLst>
                <a:ea typeface="+mn-ea"/>
                <a:cs typeface="+mn-cs"/>
              </a:rPr>
              <a:t>Zilpah’s</a:t>
            </a:r>
            <a:r>
              <a:rPr lang="en-US" sz="2800" b="1" dirty="0">
                <a:solidFill>
                  <a:srgbClr val="FFFFCC"/>
                </a:solidFill>
                <a:effectLst>
                  <a:outerShdw blurRad="38100" dist="38100" dir="2700000" algn="tl">
                    <a:srgbClr val="000000">
                      <a:alpha val="43137"/>
                    </a:srgbClr>
                  </a:outerShdw>
                </a:effectLst>
                <a:ea typeface="+mn-ea"/>
                <a:cs typeface="+mn-cs"/>
              </a:rPr>
              <a:t> 2 Sons</a:t>
            </a:r>
          </a:p>
        </p:txBody>
      </p:sp>
    </p:spTree>
    <p:extLst>
      <p:ext uri="{BB962C8B-B14F-4D97-AF65-F5344CB8AC3E}">
        <p14:creationId xmlns:p14="http://schemas.microsoft.com/office/powerpoint/2010/main" val="140612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43000" y="18288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Leah’s offer (9)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(10)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Gad (11)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birth (12)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Asher (13)</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30:9-13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err="1">
                <a:solidFill>
                  <a:srgbClr val="FFFFCC"/>
                </a:solidFill>
                <a:effectLst>
                  <a:outerShdw blurRad="38100" dist="38100" dir="2700000" algn="tl">
                    <a:srgbClr val="000000">
                      <a:alpha val="43137"/>
                    </a:srgbClr>
                  </a:outerShdw>
                </a:effectLst>
                <a:ea typeface="+mn-ea"/>
                <a:cs typeface="+mn-cs"/>
              </a:rPr>
              <a:t>Zilpah’s</a:t>
            </a:r>
            <a:r>
              <a:rPr lang="en-US" sz="2800" b="1" dirty="0">
                <a:solidFill>
                  <a:srgbClr val="FFFFCC"/>
                </a:solidFill>
                <a:effectLst>
                  <a:outerShdw blurRad="38100" dist="38100" dir="2700000" algn="tl">
                    <a:srgbClr val="000000">
                      <a:alpha val="43137"/>
                    </a:srgbClr>
                  </a:outerShdw>
                </a:effectLst>
                <a:ea typeface="+mn-ea"/>
                <a:cs typeface="+mn-cs"/>
              </a:rPr>
              <a:t> 2 Sons</a:t>
            </a:r>
          </a:p>
        </p:txBody>
      </p:sp>
    </p:spTree>
    <p:extLst>
      <p:ext uri="{BB962C8B-B14F-4D97-AF65-F5344CB8AC3E}">
        <p14:creationId xmlns:p14="http://schemas.microsoft.com/office/powerpoint/2010/main" val="1004483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87069266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43000" y="18288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offer (9)</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Birth (10)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Gad (11)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birth (12)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Asher (13)</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30:9-13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err="1">
                <a:solidFill>
                  <a:srgbClr val="FFFFCC"/>
                </a:solidFill>
                <a:effectLst>
                  <a:outerShdw blurRad="38100" dist="38100" dir="2700000" algn="tl">
                    <a:srgbClr val="000000">
                      <a:alpha val="43137"/>
                    </a:srgbClr>
                  </a:outerShdw>
                </a:effectLst>
                <a:ea typeface="+mn-ea"/>
                <a:cs typeface="+mn-cs"/>
              </a:rPr>
              <a:t>Zilpah’s</a:t>
            </a:r>
            <a:r>
              <a:rPr lang="en-US" sz="2800" b="1" dirty="0">
                <a:solidFill>
                  <a:srgbClr val="FFFFCC"/>
                </a:solidFill>
                <a:effectLst>
                  <a:outerShdw blurRad="38100" dist="38100" dir="2700000" algn="tl">
                    <a:srgbClr val="000000">
                      <a:alpha val="43137"/>
                    </a:srgbClr>
                  </a:outerShdw>
                </a:effectLst>
                <a:ea typeface="+mn-ea"/>
                <a:cs typeface="+mn-cs"/>
              </a:rPr>
              <a:t> 2 Sons</a:t>
            </a:r>
          </a:p>
        </p:txBody>
      </p:sp>
    </p:spTree>
    <p:extLst>
      <p:ext uri="{BB962C8B-B14F-4D97-AF65-F5344CB8AC3E}">
        <p14:creationId xmlns:p14="http://schemas.microsoft.com/office/powerpoint/2010/main" val="755614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43000" y="18288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offer (9)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(10)</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Name: Gad (11)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birth (12)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Asher (13)</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30:9-13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err="1">
                <a:solidFill>
                  <a:srgbClr val="FFFFCC"/>
                </a:solidFill>
                <a:effectLst>
                  <a:outerShdw blurRad="38100" dist="38100" dir="2700000" algn="tl">
                    <a:srgbClr val="000000">
                      <a:alpha val="43137"/>
                    </a:srgbClr>
                  </a:outerShdw>
                </a:effectLst>
                <a:ea typeface="+mn-ea"/>
                <a:cs typeface="+mn-cs"/>
              </a:rPr>
              <a:t>Zilpah’s</a:t>
            </a:r>
            <a:r>
              <a:rPr lang="en-US" sz="2800" b="1" dirty="0">
                <a:solidFill>
                  <a:srgbClr val="FFFFCC"/>
                </a:solidFill>
                <a:effectLst>
                  <a:outerShdw blurRad="38100" dist="38100" dir="2700000" algn="tl">
                    <a:srgbClr val="000000">
                      <a:alpha val="43137"/>
                    </a:srgbClr>
                  </a:outerShdw>
                </a:effectLst>
                <a:ea typeface="+mn-ea"/>
                <a:cs typeface="+mn-cs"/>
              </a:rPr>
              <a:t> 2 Sons</a:t>
            </a:r>
          </a:p>
        </p:txBody>
      </p:sp>
    </p:spTree>
    <p:extLst>
      <p:ext uri="{BB962C8B-B14F-4D97-AF65-F5344CB8AC3E}">
        <p14:creationId xmlns:p14="http://schemas.microsoft.com/office/powerpoint/2010/main" val="2092816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539422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43000" y="18288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offer (9)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(10)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Gad (11)</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Second birth (12)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Asher (13)</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30:9-13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err="1">
                <a:solidFill>
                  <a:srgbClr val="FFFFCC"/>
                </a:solidFill>
                <a:effectLst>
                  <a:outerShdw blurRad="38100" dist="38100" dir="2700000" algn="tl">
                    <a:srgbClr val="000000">
                      <a:alpha val="43137"/>
                    </a:srgbClr>
                  </a:outerShdw>
                </a:effectLst>
                <a:ea typeface="+mn-ea"/>
                <a:cs typeface="+mn-cs"/>
              </a:rPr>
              <a:t>Zilpah’s</a:t>
            </a:r>
            <a:r>
              <a:rPr lang="en-US" sz="2800" b="1" dirty="0">
                <a:solidFill>
                  <a:srgbClr val="FFFFCC"/>
                </a:solidFill>
                <a:effectLst>
                  <a:outerShdw blurRad="38100" dist="38100" dir="2700000" algn="tl">
                    <a:srgbClr val="000000">
                      <a:alpha val="43137"/>
                    </a:srgbClr>
                  </a:outerShdw>
                </a:effectLst>
                <a:ea typeface="+mn-ea"/>
                <a:cs typeface="+mn-cs"/>
              </a:rPr>
              <a:t> 2 Sons</a:t>
            </a:r>
          </a:p>
        </p:txBody>
      </p:sp>
    </p:spTree>
    <p:extLst>
      <p:ext uri="{BB962C8B-B14F-4D97-AF65-F5344CB8AC3E}">
        <p14:creationId xmlns:p14="http://schemas.microsoft.com/office/powerpoint/2010/main" val="1612156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43000" y="18288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offer (9)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 (10)</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Gad (11)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Second birth (12)</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Name: Asher (13)</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30:9-13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err="1">
                <a:solidFill>
                  <a:srgbClr val="FFFFCC"/>
                </a:solidFill>
                <a:effectLst>
                  <a:outerShdw blurRad="38100" dist="38100" dir="2700000" algn="tl">
                    <a:srgbClr val="000000">
                      <a:alpha val="43137"/>
                    </a:srgbClr>
                  </a:outerShdw>
                </a:effectLst>
                <a:ea typeface="+mn-ea"/>
                <a:cs typeface="+mn-cs"/>
              </a:rPr>
              <a:t>Zilpah’s</a:t>
            </a:r>
            <a:r>
              <a:rPr lang="en-US" sz="2800" b="1" dirty="0">
                <a:solidFill>
                  <a:srgbClr val="FFFFCC"/>
                </a:solidFill>
                <a:effectLst>
                  <a:outerShdw blurRad="38100" dist="38100" dir="2700000" algn="tl">
                    <a:srgbClr val="000000">
                      <a:alpha val="43137"/>
                    </a:srgbClr>
                  </a:outerShdw>
                </a:effectLst>
                <a:ea typeface="+mn-ea"/>
                <a:cs typeface="+mn-cs"/>
              </a:rPr>
              <a:t> 2 Sons</a:t>
            </a:r>
          </a:p>
        </p:txBody>
      </p:sp>
    </p:spTree>
    <p:extLst>
      <p:ext uri="{BB962C8B-B14F-4D97-AF65-F5344CB8AC3E}">
        <p14:creationId xmlns:p14="http://schemas.microsoft.com/office/powerpoint/2010/main" val="2568122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29:31</a:t>
            </a:r>
            <a:r>
              <a:rPr lang="en-US" sz="3600" dirty="0">
                <a:effectLst>
                  <a:outerShdw blurRad="38100" dist="38100" dir="2700000" algn="tl">
                    <a:srgbClr val="000000">
                      <a:alpha val="43137"/>
                    </a:srgbClr>
                  </a:outerShdw>
                </a:effectLst>
                <a:cs typeface="Calibri" panose="020F0502020204030204" pitchFamily="34" charset="0"/>
              </a:rPr>
              <a:t>‒30:24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Dozen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4 sons (29:31-35)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Bilhah’s 2 sons (30:1-8)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rPr>
              <a:t>Zilpah’s</a:t>
            </a:r>
            <a:r>
              <a:rPr lang="en-US" dirty="0">
                <a:effectLst>
                  <a:outerShdw blurRad="38100" dist="38100" dir="2700000" algn="tl">
                    <a:srgbClr val="000000">
                      <a:alpha val="43137"/>
                    </a:srgbClr>
                  </a:outerShdw>
                </a:effectLst>
              </a:rPr>
              <a:t> 2 sons (30:9-13)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Leah’s 2 sons &amp; daughter (30:14-21)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Rachel’s first son (30:22-24)</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53486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676400" y="17145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Mandrakes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fifth son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Issachar (18)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sixth son (19)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Zebulun (20)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daughter: Dina (21)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30:14-21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Additional 2 Sons &amp; Daughter</a:t>
            </a:r>
          </a:p>
        </p:txBody>
      </p:sp>
    </p:spTree>
    <p:extLst>
      <p:ext uri="{BB962C8B-B14F-4D97-AF65-F5344CB8AC3E}">
        <p14:creationId xmlns:p14="http://schemas.microsoft.com/office/powerpoint/2010/main" val="2474717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676400" y="17145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Mandrakes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fifth son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Issachar (18)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sixth son (19)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Zebulun (20)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daughter: Dina (21)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30:14-21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Additional 2 Sons &amp; Daughter</a:t>
            </a:r>
          </a:p>
        </p:txBody>
      </p:sp>
    </p:spTree>
    <p:extLst>
      <p:ext uri="{BB962C8B-B14F-4D97-AF65-F5344CB8AC3E}">
        <p14:creationId xmlns:p14="http://schemas.microsoft.com/office/powerpoint/2010/main" val="364194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676400" y="17145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Mandrakes (14-15)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Consummation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fifth son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Issachar (18)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sixth son (19)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Zebulun (20)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daughter: Dina (21)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30:14-21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Additional 2 Sons &amp; Daughter</a:t>
            </a:r>
          </a:p>
        </p:txBody>
      </p:sp>
    </p:spTree>
    <p:extLst>
      <p:ext uri="{BB962C8B-B14F-4D97-AF65-F5344CB8AC3E}">
        <p14:creationId xmlns:p14="http://schemas.microsoft.com/office/powerpoint/2010/main" val="1283209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676400" y="17145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Mandrakes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(16)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Leah’s fifth son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Issachar (18)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sixth son (19)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Zebulun (20)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daughter: Dina (21)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30:14-21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Additional 2 Sons &amp; Daughter</a:t>
            </a:r>
          </a:p>
        </p:txBody>
      </p:sp>
    </p:spTree>
    <p:extLst>
      <p:ext uri="{BB962C8B-B14F-4D97-AF65-F5344CB8AC3E}">
        <p14:creationId xmlns:p14="http://schemas.microsoft.com/office/powerpoint/2010/main" val="357678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676400" y="17145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Mandrakes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fifth son (17)</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Name: Issachar (18)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sixth son (19)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Zebulun (20)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daughter: Dina (21)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30:14-21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Additional 2 Sons &amp; Daughter</a:t>
            </a:r>
          </a:p>
        </p:txBody>
      </p:sp>
    </p:spTree>
    <p:extLst>
      <p:ext uri="{BB962C8B-B14F-4D97-AF65-F5344CB8AC3E}">
        <p14:creationId xmlns:p14="http://schemas.microsoft.com/office/powerpoint/2010/main" val="113995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676400" y="17145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Mandrakes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fifth son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Issachar (18)</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Leah’s sixth son (19)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Zebulun (20)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daughter: Dina (21)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30:14-21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Additional 2 Sons &amp; Daughter</a:t>
            </a:r>
          </a:p>
        </p:txBody>
      </p:sp>
    </p:spTree>
    <p:extLst>
      <p:ext uri="{BB962C8B-B14F-4D97-AF65-F5344CB8AC3E}">
        <p14:creationId xmlns:p14="http://schemas.microsoft.com/office/powerpoint/2010/main" val="302904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676400" y="17145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Mandrakes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fifth son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Issachar (18)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sixth son (19)</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Name: Zebulun (20)</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daughter: Dina (21)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30:14-21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Additional 2 Sons &amp; Daughter</a:t>
            </a:r>
          </a:p>
        </p:txBody>
      </p:sp>
    </p:spTree>
    <p:extLst>
      <p:ext uri="{BB962C8B-B14F-4D97-AF65-F5344CB8AC3E}">
        <p14:creationId xmlns:p14="http://schemas.microsoft.com/office/powerpoint/2010/main" val="3520238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6EDE7-A4F7-4CDD-88C8-0C89CCD12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224" y="1662537"/>
            <a:ext cx="4932271" cy="4823631"/>
          </a:xfrm>
          <a:prstGeom prst="rect">
            <a:avLst/>
          </a:prstGeom>
        </p:spPr>
      </p:pic>
      <p:sp>
        <p:nvSpPr>
          <p:cNvPr id="91138" name="Rectangle 2"/>
          <p:cNvSpPr>
            <a:spLocks noGrp="1" noChangeArrowheads="1"/>
          </p:cNvSpPr>
          <p:nvPr>
            <p:ph type="title"/>
          </p:nvPr>
        </p:nvSpPr>
        <p:spPr>
          <a:xfrm>
            <a:off x="2438400" y="228600"/>
            <a:ext cx="7315200" cy="914400"/>
          </a:xfrm>
        </p:spPr>
        <p:txBody>
          <a:bodyPr/>
          <a:lstStyle/>
          <a:p>
            <a:pPr algn="ctr"/>
            <a:r>
              <a:rPr lang="en-US" altLang="en-US" sz="6000" dirty="0">
                <a:solidFill>
                  <a:srgbClr val="66FFFF"/>
                </a:solidFill>
              </a:rPr>
              <a:t>Jerusalem Descending</a:t>
            </a:r>
          </a:p>
        </p:txBody>
      </p:sp>
      <p:sp>
        <p:nvSpPr>
          <p:cNvPr id="149673" name="AutoShape 169"/>
          <p:cNvSpPr>
            <a:spLocks noChangeArrowheads="1"/>
          </p:cNvSpPr>
          <p:nvPr/>
        </p:nvSpPr>
        <p:spPr bwMode="auto">
          <a:xfrm rot="-2752181">
            <a:off x="6152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6324234" y="2200132"/>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6324233"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500289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676400" y="1714500"/>
            <a:ext cx="6477000" cy="34290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Mandrakes (14-15)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Consummation (16)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fifth son (17)</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Issachar (18)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sixth son (19)</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Zebulun (20)</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Leah’s daughter: Dina (21)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30:14-21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Additional 2 Sons &amp; Daughter</a:t>
            </a:r>
          </a:p>
        </p:txBody>
      </p:sp>
    </p:spTree>
    <p:extLst>
      <p:ext uri="{BB962C8B-B14F-4D97-AF65-F5344CB8AC3E}">
        <p14:creationId xmlns:p14="http://schemas.microsoft.com/office/powerpoint/2010/main" val="4062053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29:31</a:t>
            </a:r>
            <a:r>
              <a:rPr lang="en-US" sz="3600" dirty="0">
                <a:effectLst>
                  <a:outerShdw blurRad="38100" dist="38100" dir="2700000" algn="tl">
                    <a:srgbClr val="000000">
                      <a:alpha val="43137"/>
                    </a:srgbClr>
                  </a:outerShdw>
                </a:effectLst>
                <a:cs typeface="Calibri" panose="020F0502020204030204" pitchFamily="34" charset="0"/>
              </a:rPr>
              <a:t>‒30:24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Dozen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4 sons (29:31-35)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Bilhah’s 2 sons (30:1-8)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rPr>
              <a:t>Zilpah’s</a:t>
            </a:r>
            <a:r>
              <a:rPr lang="en-US" dirty="0">
                <a:effectLst>
                  <a:outerShdw blurRad="38100" dist="38100" dir="2700000" algn="tl">
                    <a:srgbClr val="000000">
                      <a:alpha val="43137"/>
                    </a:srgbClr>
                  </a:outerShdw>
                </a:effectLst>
              </a:rPr>
              <a:t> 2 sons (30:9-13)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2 sons &amp; daughter (30:14-21)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Rachel’s first son (30:22-24)</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7455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99569"/>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(22)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first natural son (23a)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Joseph (23b-24)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30:22-24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Rachel’s First Son</a:t>
            </a:r>
          </a:p>
        </p:txBody>
      </p:sp>
    </p:spTree>
    <p:extLst>
      <p:ext uri="{BB962C8B-B14F-4D97-AF65-F5344CB8AC3E}">
        <p14:creationId xmlns:p14="http://schemas.microsoft.com/office/powerpoint/2010/main" val="192712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99569"/>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God’s providence (22)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first natural son (23a)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Joseph (23b-24)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30:22-24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Rachel’s First Son</a:t>
            </a:r>
          </a:p>
        </p:txBody>
      </p:sp>
    </p:spTree>
    <p:extLst>
      <p:ext uri="{BB962C8B-B14F-4D97-AF65-F5344CB8AC3E}">
        <p14:creationId xmlns:p14="http://schemas.microsoft.com/office/powerpoint/2010/main" val="3806630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896600" cy="5342930"/>
          </a:xfrm>
        </p:spPr>
        <p:txBody>
          <a:bodyPr/>
          <a:lstStyle/>
          <a:p>
            <a:pPr marL="0" indent="0" algn="just">
              <a:spcBef>
                <a:spcPts val="0"/>
              </a:spcBef>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The turning point begins with the remembrance of God in verse 1a: </a:t>
            </a:r>
            <a:r>
              <a:rPr lang="en-US" sz="3000" i="1" dirty="0">
                <a:effectLst>
                  <a:outerShdw blurRad="38100" dist="38100" dir="2700000" algn="tl">
                    <a:srgbClr val="000000">
                      <a:alpha val="43137"/>
                    </a:srgbClr>
                  </a:outerShdw>
                </a:effectLst>
              </a:rPr>
              <a:t>And God remembered Noah, and all the beasts, and all the cattle that were with him in the ark</a:t>
            </a:r>
            <a:r>
              <a:rPr lang="en-US" sz="3000" dirty="0">
                <a:effectLst>
                  <a:outerShdw blurRad="38100" dist="38100" dir="2700000" algn="tl">
                    <a:srgbClr val="000000">
                      <a:alpha val="43137"/>
                    </a:srgbClr>
                  </a:outerShdw>
                </a:effectLst>
              </a:rPr>
              <a:t>. The word remember does not mean remember in the sense that God temporarily forgot about the ark and its inhabitants; rather it means remembering in the sense of movement toward the object. For example, in Genesis 19:29, </a:t>
            </a:r>
            <a:r>
              <a:rPr lang="en-US" sz="3000" i="1" dirty="0">
                <a:effectLst>
                  <a:outerShdw blurRad="38100" dist="38100" dir="2700000" algn="tl">
                    <a:srgbClr val="000000">
                      <a:alpha val="43137"/>
                    </a:srgbClr>
                  </a:outerShdw>
                </a:effectLst>
              </a:rPr>
              <a:t>God remembered Abraham</a:t>
            </a:r>
            <a:r>
              <a:rPr lang="en-US" sz="3000" dirty="0">
                <a:effectLst>
                  <a:outerShdw blurRad="38100" dist="38100" dir="2700000" algn="tl">
                    <a:srgbClr val="000000">
                      <a:alpha val="43137"/>
                    </a:srgbClr>
                  </a:outerShdw>
                </a:effectLst>
              </a:rPr>
              <a:t> with a view to saving Lot; in Exodus 2:24, </a:t>
            </a:r>
            <a:r>
              <a:rPr lang="en-US" sz="3000" i="1" dirty="0">
                <a:effectLst>
                  <a:outerShdw blurRad="38100" dist="38100" dir="2700000" algn="tl">
                    <a:srgbClr val="000000">
                      <a:alpha val="43137"/>
                    </a:srgbClr>
                  </a:outerShdw>
                </a:effectLst>
              </a:rPr>
              <a:t>God remembered His covenant</a:t>
            </a:r>
            <a:r>
              <a:rPr lang="en-US" sz="3000" dirty="0">
                <a:effectLst>
                  <a:outerShdw blurRad="38100" dist="38100" dir="2700000" algn="tl">
                    <a:srgbClr val="000000">
                      <a:alpha val="43137"/>
                    </a:srgbClr>
                  </a:outerShdw>
                </a:effectLst>
              </a:rPr>
              <a:t> with the Patriarchs with a view to rescuing Israel; in Jeremiah 2:2, God remembered Israel with a view toward her restoration; in Jeremiah 31:20,</a:t>
            </a:r>
            <a:r>
              <a:rPr lang="en-US" sz="2800" dirty="0">
                <a:effectLst>
                  <a:outerShdw blurRad="38100" dist="38100" dir="2700000" algn="tl">
                    <a:srgbClr val="000000">
                      <a:alpha val="43137"/>
                    </a:srgbClr>
                  </a:outerShdw>
                </a:effectLst>
              </a:rPr>
              <a:t> God remembered </a:t>
            </a:r>
            <a:r>
              <a:rPr lang="en-US" sz="3000" dirty="0">
                <a:effectLst>
                  <a:outerShdw blurRad="38100" dist="38100" dir="2700000" algn="tl">
                    <a:srgbClr val="000000">
                      <a:alpha val="43137"/>
                    </a:srgbClr>
                  </a:outerShdw>
                </a:effectLst>
              </a:rPr>
              <a:t>. . .</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175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76200"/>
            <a:ext cx="821932" cy="1097280"/>
          </a:xfrm>
          <a:prstGeom prst="rect">
            <a:avLst/>
          </a:prstGeom>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29801" y="76200"/>
            <a:ext cx="732253" cy="1097280"/>
          </a:xfrm>
          <a:prstGeom prst="rect">
            <a:avLst/>
          </a:prstGeom>
          <a:ln>
            <a:solidFill>
              <a:schemeClr val="tx1"/>
            </a:solidFill>
          </a:ln>
        </p:spPr>
      </p:pic>
    </p:spTree>
    <p:extLst>
      <p:ext uri="{BB962C8B-B14F-4D97-AF65-F5344CB8AC3E}">
        <p14:creationId xmlns:p14="http://schemas.microsoft.com/office/powerpoint/2010/main" val="312834346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295400"/>
            <a:ext cx="10972800"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Ephraim with a view toward extending mercy to him; and in Luke 1:54–55, God remembered Israel with a view toward sending the Messiah to Israel. Furthermore, the sense was that of God remembering a covenant; although in this case the covenant itself had not yet been made. He said earlier in chapter 6, that He would establish His covenant with Noah. Furthermore, in 7:4 God </a:t>
            </a:r>
            <a:r>
              <a:rPr lang="en-US" i="1" dirty="0">
                <a:effectLst>
                  <a:outerShdw blurRad="38100" dist="38100" dir="2700000" algn="tl">
                    <a:srgbClr val="000000">
                      <a:alpha val="43137"/>
                    </a:srgbClr>
                  </a:outerShdw>
                </a:effectLst>
              </a:rPr>
              <a:t>remembered</a:t>
            </a:r>
            <a:r>
              <a:rPr lang="en-US" dirty="0">
                <a:effectLst>
                  <a:outerShdw blurRad="38100" dist="38100" dir="2700000" algn="tl">
                    <a:srgbClr val="000000">
                      <a:alpha val="43137"/>
                    </a:srgbClr>
                  </a:outerShdw>
                </a:effectLst>
              </a:rPr>
              <a:t> that the rain would only last forty days. All these usages fit into the word ‘remember.’”</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175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76200"/>
            <a:ext cx="821932" cy="1097280"/>
          </a:xfrm>
          <a:prstGeom prst="rect">
            <a:avLst/>
          </a:prstGeom>
        </p:spPr>
      </p:pic>
      <p:pic>
        <p:nvPicPr>
          <p:cNvPr id="7" name="Picture 6">
            <a:extLst>
              <a:ext uri="{FF2B5EF4-FFF2-40B4-BE49-F238E27FC236}">
                <a16:creationId xmlns:a16="http://schemas.microsoft.com/office/drawing/2014/main" id="{455E9012-2F07-4986-B6E3-10B5BD9A3A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9829801" y="76200"/>
            <a:ext cx="732253" cy="1097280"/>
          </a:xfrm>
          <a:prstGeom prst="rect">
            <a:avLst/>
          </a:prstGeom>
          <a:ln>
            <a:solidFill>
              <a:schemeClr val="tx1"/>
            </a:solidFill>
          </a:ln>
        </p:spPr>
      </p:pic>
    </p:spTree>
    <p:extLst>
      <p:ext uri="{BB962C8B-B14F-4D97-AF65-F5344CB8AC3E}">
        <p14:creationId xmlns:p14="http://schemas.microsoft.com/office/powerpoint/2010/main" val="39443855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99569"/>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(22)</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Rachel’s first natural son (23a)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 Joseph (23b-24)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30:22-24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Rachel’s First Son</a:t>
            </a:r>
          </a:p>
        </p:txBody>
      </p:sp>
    </p:spTree>
    <p:extLst>
      <p:ext uri="{BB962C8B-B14F-4D97-AF65-F5344CB8AC3E}">
        <p14:creationId xmlns:p14="http://schemas.microsoft.com/office/powerpoint/2010/main" val="902077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99569"/>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(22)</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first natural son (23a)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Name: Joseph (23b-24)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30:22-24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Rachel’s First Son</a:t>
            </a:r>
          </a:p>
        </p:txBody>
      </p:sp>
    </p:spTree>
    <p:extLst>
      <p:ext uri="{BB962C8B-B14F-4D97-AF65-F5344CB8AC3E}">
        <p14:creationId xmlns:p14="http://schemas.microsoft.com/office/powerpoint/2010/main" val="535695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5628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29:31</a:t>
            </a:r>
            <a:r>
              <a:rPr lang="en-US" sz="3600" dirty="0">
                <a:effectLst>
                  <a:outerShdw blurRad="38100" dist="38100" dir="2700000" algn="tl">
                    <a:srgbClr val="000000">
                      <a:alpha val="43137"/>
                    </a:srgbClr>
                  </a:outerShdw>
                </a:effectLst>
                <a:cs typeface="Calibri" panose="020F0502020204030204" pitchFamily="34" charset="0"/>
              </a:rPr>
              <a:t>‒30:24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Dozen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4 sons (29:31-35)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Bilhah’s 2 sons (30:1-8)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rPr>
              <a:t>Zilpah’s</a:t>
            </a:r>
            <a:r>
              <a:rPr lang="en-US" dirty="0">
                <a:effectLst>
                  <a:outerShdw blurRad="38100" dist="38100" dir="2700000" algn="tl">
                    <a:srgbClr val="000000">
                      <a:alpha val="43137"/>
                    </a:srgbClr>
                  </a:outerShdw>
                </a:effectLst>
              </a:rPr>
              <a:t> 2 sons (30:9-13)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2 sons &amp; daughter (30:14-21)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Rachel’s first son (30:22-24)</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87602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29:31</a:t>
            </a:r>
            <a:r>
              <a:rPr lang="en-US" sz="3600" dirty="0">
                <a:effectLst>
                  <a:outerShdw blurRad="38100" dist="38100" dir="2700000" algn="tl">
                    <a:srgbClr val="000000">
                      <a:alpha val="43137"/>
                    </a:srgbClr>
                  </a:outerShdw>
                </a:effectLst>
                <a:cs typeface="Calibri" panose="020F0502020204030204" pitchFamily="34" charset="0"/>
              </a:rPr>
              <a:t>‒30:24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Dozen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4 sons (29:31-35)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Bilhah’s 2 sons (30:1-8)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rPr>
              <a:t>Zilpah’s</a:t>
            </a:r>
            <a:r>
              <a:rPr lang="en-US" dirty="0">
                <a:effectLst>
                  <a:outerShdw blurRad="38100" dist="38100" dir="2700000" algn="tl">
                    <a:srgbClr val="000000">
                      <a:alpha val="43137"/>
                    </a:srgbClr>
                  </a:outerShdw>
                </a:effectLst>
              </a:rPr>
              <a:t> 2 sons (30:9-13)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2 sons &amp; daughter (30:14-21)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Rachel’s first son (30:22-24)</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19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29:31</a:t>
            </a:r>
            <a:r>
              <a:rPr lang="en-US" sz="3600" dirty="0">
                <a:effectLst>
                  <a:outerShdw blurRad="38100" dist="38100" dir="2700000" algn="tl">
                    <a:srgbClr val="000000">
                      <a:alpha val="43137"/>
                    </a:srgbClr>
                  </a:outerShdw>
                </a:effectLst>
                <a:cs typeface="Calibri" panose="020F0502020204030204" pitchFamily="34" charset="0"/>
              </a:rPr>
              <a:t>‒30:24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Dozen</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Leah’s 4 sons (29:31-35)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Bilhah’s 2 sons (30:1-8)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err="1">
                <a:effectLst>
                  <a:outerShdw blurRad="38100" dist="38100" dir="2700000" algn="tl">
                    <a:srgbClr val="000000">
                      <a:alpha val="43137"/>
                    </a:srgbClr>
                  </a:outerShdw>
                </a:effectLst>
              </a:rPr>
              <a:t>Zilpah’s</a:t>
            </a:r>
            <a:r>
              <a:rPr lang="en-US" dirty="0">
                <a:effectLst>
                  <a:outerShdw blurRad="38100" dist="38100" dir="2700000" algn="tl">
                    <a:srgbClr val="000000">
                      <a:alpha val="43137"/>
                    </a:srgbClr>
                  </a:outerShdw>
                </a:effectLst>
              </a:rPr>
              <a:t> 2 sons (30:9-13)</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Leah’s 2 sons &amp; daughter (30:14-21)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Rachel’s first son (30:22-24)</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93433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4 Sons</a:t>
            </a:r>
          </a:p>
        </p:txBody>
      </p:sp>
    </p:spTree>
    <p:extLst>
      <p:ext uri="{BB962C8B-B14F-4D97-AF65-F5344CB8AC3E}">
        <p14:creationId xmlns:p14="http://schemas.microsoft.com/office/powerpoint/2010/main" val="148189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32746</TotalTime>
  <Words>2456</Words>
  <Application>Microsoft Office PowerPoint</Application>
  <PresentationFormat>Widescreen</PresentationFormat>
  <Paragraphs>341</Paragraphs>
  <Slides>61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Calibri</vt:lpstr>
      <vt:lpstr>Lucida Blackletter</vt:lpstr>
      <vt:lpstr>Times New Roman</vt:lpstr>
      <vt:lpstr>Wingdings</vt:lpstr>
      <vt:lpstr>Azure</vt:lpstr>
      <vt:lpstr>PowerPoint Presentation</vt:lpstr>
      <vt:lpstr>GENESIS STRUCTURE</vt:lpstr>
      <vt:lpstr>PowerPoint Presentation</vt:lpstr>
      <vt:lpstr>PowerPoint Presentation</vt:lpstr>
      <vt:lpstr>Jerusalem Descending</vt:lpstr>
      <vt:lpstr>PowerPoint Presentation</vt:lpstr>
      <vt:lpstr>Genesis 29:31‒30:24 Jacob’s Dozen</vt:lpstr>
      <vt:lpstr>Genesis 29:31‒30:24 Jacob’s Dozen</vt:lpstr>
      <vt:lpstr>I. Genesis 29:31-35 Leah’s 4 Sons</vt:lpstr>
      <vt:lpstr>I. Genesis 29:31-35 Leah’s 4 Sons</vt:lpstr>
      <vt:lpstr>PowerPoint Presentation</vt:lpstr>
      <vt:lpstr>I. Genesis 29:31-35 Leah’s 4 Sons</vt:lpstr>
      <vt:lpstr>Genesis 29:32-35a Leah’s Four Sons</vt:lpstr>
      <vt:lpstr>Genesis 29:32-35a Leah’s Four Sons</vt:lpstr>
      <vt:lpstr>Genesis 29:32-35a Leah’s Four Sons</vt:lpstr>
      <vt:lpstr>Genesis 29:32-35a Leah’s Four Sons</vt:lpstr>
      <vt:lpstr>PowerPoint Presentation</vt:lpstr>
      <vt:lpstr>Genesis 29:32-35a Leah’s Four Sons</vt:lpstr>
      <vt:lpstr>PowerPoint Presentation</vt:lpstr>
      <vt:lpstr>PowerPoint Presentation</vt:lpstr>
      <vt:lpstr>I. Genesis 29:31-35 Leah’s 4 Sons</vt:lpstr>
      <vt:lpstr>Genesis 29:31‒30:24 Jacob’s Dozen</vt:lpstr>
      <vt:lpstr>II. Genesis 30:1-8 Bilhah’s 2 Sons</vt:lpstr>
      <vt:lpstr>II. Genesis 30:1-8 Bilhah’s 2 Sons</vt:lpstr>
      <vt:lpstr>II. Genesis 30:1-8 Bilhah’s 2 Sons</vt:lpstr>
      <vt:lpstr>II. Genesis 30:1-8 Bilhah’s 2 Sons</vt:lpstr>
      <vt:lpstr>PowerPoint Presentation</vt:lpstr>
      <vt:lpstr>PowerPoint Presentation</vt:lpstr>
      <vt:lpstr>II. Genesis 30:1-8 Bilhah’s 2 Sons</vt:lpstr>
      <vt:lpstr>II. Genesis 30:1-8 Bilhah’s 2 Sons</vt:lpstr>
      <vt:lpstr>II. Genesis 30:1-8 Bilhah’s 2 Sons</vt:lpstr>
      <vt:lpstr>II. Genesis 30:1-8 Bilhah’s 2 Sons</vt:lpstr>
      <vt:lpstr>II. Genesis 30:1-8 Bilhah’s 2 Sons</vt:lpstr>
      <vt:lpstr>Genesis 29:31‒30:24 Jacob’s Dozen</vt:lpstr>
      <vt:lpstr>III. Genesis 30:9-13 Zilpah’s 2 Sons</vt:lpstr>
      <vt:lpstr>III. Genesis 30:9-13 Zilpah’s 2 Sons</vt:lpstr>
      <vt:lpstr>PowerPoint Presentation</vt:lpstr>
      <vt:lpstr>III. Genesis 30:9-13 Zilpah’s 2 Sons</vt:lpstr>
      <vt:lpstr>III. Genesis 30:9-13 Zilpah’s 2 Sons</vt:lpstr>
      <vt:lpstr>III. Genesis 30:9-13 Zilpah’s 2 Sons</vt:lpstr>
      <vt:lpstr>III. Genesis 30:9-13 Zilpah’s 2 Sons</vt:lpstr>
      <vt:lpstr>Genesis 29:31‒30:24 Jacob’s Dozen</vt:lpstr>
      <vt:lpstr>IV. Genesis 30:14-21 Leah’s  Additional 2 Sons &amp; Daughter</vt:lpstr>
      <vt:lpstr>IV. Genesis 30:14-21 Leah’s  Additional 2 Sons &amp; Daughter</vt:lpstr>
      <vt:lpstr>IV. Genesis 30:14-21 Leah’s  Additional 2 Sons &amp; Daughter</vt:lpstr>
      <vt:lpstr>IV. Genesis 30:14-21 Leah’s  Additional 2 Sons &amp; Daughter</vt:lpstr>
      <vt:lpstr>IV. Genesis 30:14-21 Leah’s  Additional 2 Sons &amp; Daughter</vt:lpstr>
      <vt:lpstr>IV. Genesis 30:14-21 Leah’s  Additional 2 Sons &amp; Daughter</vt:lpstr>
      <vt:lpstr>IV. Genesis 30:14-21 Leah’s  Additional 2 Sons &amp; Daughter</vt:lpstr>
      <vt:lpstr>IV. Genesis 30:14-21 Leah’s  Additional 2 Sons &amp; Daughter</vt:lpstr>
      <vt:lpstr>Genesis 29:31‒30:24 Jacob’s Dozen</vt:lpstr>
      <vt:lpstr>V. Genesis 30:22-24 Rachel’s First Son</vt:lpstr>
      <vt:lpstr>V. Genesis 30:22-24 Rachel’s First Son</vt:lpstr>
      <vt:lpstr>PowerPoint Presentation</vt:lpstr>
      <vt:lpstr>PowerPoint Presentation</vt:lpstr>
      <vt:lpstr>V. Genesis 30:22-24 Rachel’s First Son</vt:lpstr>
      <vt:lpstr>V. Genesis 30:22-24 Rachel’s First Son</vt:lpstr>
      <vt:lpstr>PowerPoint Presentation</vt:lpstr>
      <vt:lpstr>Conclusion</vt:lpstr>
      <vt:lpstr>Genesis 29:31‒30:24 Jacob’s Dozen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116 - 29v31- 30v24 - 16x9</dc:title>
  <dc:subject>Genesis 29</dc:subject>
  <dc:creator>A. Woods</dc:creator>
  <dc:description>Modified by Jim McGowan</dc:description>
  <cp:lastModifiedBy>Jim McGowan</cp:lastModifiedBy>
  <cp:revision>3333</cp:revision>
  <cp:lastPrinted>2023-04-23T12:22:45Z</cp:lastPrinted>
  <dcterms:created xsi:type="dcterms:W3CDTF">2009-03-17T12:21:13Z</dcterms:created>
  <dcterms:modified xsi:type="dcterms:W3CDTF">2023-04-23T12:22:55Z</dcterms:modified>
</cp:coreProperties>
</file>