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52"/>
  </p:notesMasterIdLst>
  <p:handoutMasterIdLst>
    <p:handoutMasterId r:id="rId53"/>
  </p:handoutMasterIdLst>
  <p:sldIdLst>
    <p:sldId id="2094" r:id="rId2"/>
    <p:sldId id="9505" r:id="rId3"/>
    <p:sldId id="9708" r:id="rId4"/>
    <p:sldId id="9827" r:id="rId5"/>
    <p:sldId id="9806" r:id="rId6"/>
    <p:sldId id="9828" r:id="rId7"/>
    <p:sldId id="9853" r:id="rId8"/>
    <p:sldId id="9864" r:id="rId9"/>
    <p:sldId id="9855" r:id="rId10"/>
    <p:sldId id="9865" r:id="rId11"/>
    <p:sldId id="9869" r:id="rId12"/>
    <p:sldId id="9870" r:id="rId13"/>
    <p:sldId id="9871" r:id="rId14"/>
    <p:sldId id="9873" r:id="rId15"/>
    <p:sldId id="9879" r:id="rId16"/>
    <p:sldId id="9638" r:id="rId17"/>
    <p:sldId id="9880" r:id="rId18"/>
    <p:sldId id="9885" r:id="rId19"/>
    <p:sldId id="9908" r:id="rId20"/>
    <p:sldId id="9909" r:id="rId21"/>
    <p:sldId id="304" r:id="rId22"/>
    <p:sldId id="506" r:id="rId23"/>
    <p:sldId id="868" r:id="rId24"/>
    <p:sldId id="865" r:id="rId25"/>
    <p:sldId id="6620" r:id="rId26"/>
    <p:sldId id="1264" r:id="rId27"/>
    <p:sldId id="9881" r:id="rId28"/>
    <p:sldId id="9904" r:id="rId29"/>
    <p:sldId id="9882" r:id="rId30"/>
    <p:sldId id="9905" r:id="rId31"/>
    <p:sldId id="9883" r:id="rId32"/>
    <p:sldId id="9884" r:id="rId33"/>
    <p:sldId id="9829" r:id="rId34"/>
    <p:sldId id="4907" r:id="rId35"/>
    <p:sldId id="9888" r:id="rId36"/>
    <p:sldId id="9889" r:id="rId37"/>
    <p:sldId id="6365" r:id="rId38"/>
    <p:sldId id="9890" r:id="rId39"/>
    <p:sldId id="9892" r:id="rId40"/>
    <p:sldId id="9893" r:id="rId41"/>
    <p:sldId id="9894" r:id="rId42"/>
    <p:sldId id="9895" r:id="rId43"/>
    <p:sldId id="9906" r:id="rId44"/>
    <p:sldId id="9896" r:id="rId45"/>
    <p:sldId id="9907" r:id="rId46"/>
    <p:sldId id="9910" r:id="rId47"/>
    <p:sldId id="9891" r:id="rId48"/>
    <p:sldId id="7655" r:id="rId49"/>
    <p:sldId id="9830" r:id="rId50"/>
    <p:sldId id="7975" r:id="rId51"/>
  </p:sldIdLst>
  <p:sldSz cx="12192000" cy="6858000"/>
  <p:notesSz cx="7315200" cy="9601200"/>
  <p:custDataLst>
    <p:tags r:id="rId54"/>
  </p:custDataLst>
  <p:defaultTextStyle>
    <a:defPPr>
      <a:defRPr lang="en-US"/>
    </a:defPPr>
    <a:lvl1pPr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y Woods" initials="AW" lastIdx="1" clrIdx="0">
    <p:extLst>
      <p:ext uri="{19B8F6BF-5375-455C-9EA6-DF929625EA0E}">
        <p15:presenceInfo xmlns:p15="http://schemas.microsoft.com/office/powerpoint/2012/main" userId="f980d2db616d9d0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CC"/>
    <a:srgbClr val="008000"/>
    <a:srgbClr val="CC66FF"/>
    <a:srgbClr val="00FF00"/>
    <a:srgbClr val="99FFCC"/>
    <a:srgbClr val="FF99FF"/>
    <a:srgbClr val="FF00FF"/>
    <a:srgbClr val="00CCFF"/>
    <a:srgbClr val="000066"/>
    <a:srgbClr val="4D4D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008" autoAdjust="0"/>
    <p:restoredTop sz="95428" autoAdjust="0"/>
  </p:normalViewPr>
  <p:slideViewPr>
    <p:cSldViewPr>
      <p:cViewPr>
        <p:scale>
          <a:sx n="100" d="100"/>
          <a:sy n="100" d="100"/>
        </p:scale>
        <p:origin x="228" y="186"/>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78" d="100"/>
          <a:sy n="78" d="100"/>
        </p:scale>
        <p:origin x="3852"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9" name="Rectangle 5"/>
          <p:cNvSpPr>
            <a:spLocks noGrp="1" noChangeArrowheads="1"/>
          </p:cNvSpPr>
          <p:nvPr>
            <p:ph type="sldNum" sz="quarter" idx="3"/>
          </p:nvPr>
        </p:nvSpPr>
        <p:spPr bwMode="auto">
          <a:xfrm>
            <a:off x="4144437" y="9122452"/>
            <a:ext cx="3170764" cy="478748"/>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algn="r" defTabSz="919579">
              <a:defRPr sz="1400"/>
            </a:lvl1pPr>
          </a:lstStyle>
          <a:p>
            <a:fld id="{416C2B2E-E9D7-4230-8EE4-F98D0B6BB14D}" type="slidenum">
              <a:rPr lang="en-US" altLang="en-US">
                <a:latin typeface="Calibri" panose="020F0502020204030204" pitchFamily="34" charset="0"/>
              </a:rPr>
              <a:pPr/>
              <a:t>‹#›</a:t>
            </a:fld>
            <a:endParaRPr lang="en-US" altLang="en-US" dirty="0">
              <a:latin typeface="Calibri" panose="020F0502020204030204" pitchFamily="34" charset="0"/>
            </a:endParaRPr>
          </a:p>
        </p:txBody>
      </p:sp>
      <p:sp>
        <p:nvSpPr>
          <p:cNvPr id="6" name="Rectangle 4">
            <a:extLst>
              <a:ext uri="{FF2B5EF4-FFF2-40B4-BE49-F238E27FC236}">
                <a16:creationId xmlns:a16="http://schemas.microsoft.com/office/drawing/2014/main" id="{E639ABDC-F385-432C-BC0C-EC9FB366D81E}"/>
              </a:ext>
            </a:extLst>
          </p:cNvPr>
          <p:cNvSpPr>
            <a:spLocks noGrp="1" noChangeArrowheads="1"/>
          </p:cNvSpPr>
          <p:nvPr>
            <p:ph type="ftr" sz="quarter" idx="2"/>
          </p:nvPr>
        </p:nvSpPr>
        <p:spPr bwMode="auto">
          <a:xfrm>
            <a:off x="0" y="9082034"/>
            <a:ext cx="3594184" cy="519166"/>
          </a:xfrm>
          <a:prstGeom prst="rect">
            <a:avLst/>
          </a:prstGeom>
          <a:noFill/>
          <a:ln w="9525">
            <a:noFill/>
            <a:miter lim="800000"/>
            <a:headEnd/>
            <a:tailEnd/>
          </a:ln>
        </p:spPr>
        <p:txBody>
          <a:bodyPr vert="horz" wrap="square" lIns="107802" tIns="53903" rIns="107802" bIns="53903" numCol="1" anchor="b" anchorCtr="0" compatLnSpc="1">
            <a:prstTxWarp prst="textNoShape">
              <a:avLst/>
            </a:prstTxWarp>
          </a:bodyPr>
          <a:lstStyle>
            <a:lvl1pPr defTabSz="1019412" eaLnBrk="1" hangingPunct="1">
              <a:defRPr sz="1600">
                <a:latin typeface="Times New Roman" pitchFamily="18" charset="0"/>
                <a:cs typeface="Arial" charset="0"/>
              </a:defRPr>
            </a:lvl1pPr>
          </a:lstStyle>
          <a:p>
            <a:pPr>
              <a:defRPr/>
            </a:pPr>
            <a:r>
              <a:rPr lang="en-US" dirty="0">
                <a:latin typeface="Calibri" panose="020F0502020204030204" pitchFamily="34" charset="0"/>
              </a:rPr>
              <a:t>Sugar Land Bible Church</a:t>
            </a:r>
          </a:p>
        </p:txBody>
      </p:sp>
      <p:sp>
        <p:nvSpPr>
          <p:cNvPr id="7" name="Header Placeholder 1">
            <a:extLst>
              <a:ext uri="{FF2B5EF4-FFF2-40B4-BE49-F238E27FC236}">
                <a16:creationId xmlns:a16="http://schemas.microsoft.com/office/drawing/2014/main" id="{DBD86D44-784A-49A5-8D58-104289F50E40}"/>
              </a:ext>
            </a:extLst>
          </p:cNvPr>
          <p:cNvSpPr>
            <a:spLocks noGrp="1"/>
          </p:cNvSpPr>
          <p:nvPr>
            <p:ph type="hdr" sz="quarter"/>
          </p:nvPr>
        </p:nvSpPr>
        <p:spPr>
          <a:xfrm>
            <a:off x="1612833" y="120405"/>
            <a:ext cx="4089536" cy="793995"/>
          </a:xfrm>
          <a:prstGeom prst="rect">
            <a:avLst/>
          </a:prstGeom>
        </p:spPr>
        <p:txBody>
          <a:bodyPr vert="horz" lIns="118243" tIns="59121" rIns="118243" bIns="59121" rtlCol="0"/>
          <a:lstStyle>
            <a:lvl1pPr algn="ctr">
              <a:defRPr sz="1700" dirty="0">
                <a:latin typeface="Calibri" panose="020F0502020204030204" pitchFamily="34" charset="0"/>
                <a:cs typeface="Calibri" panose="020F0502020204030204" pitchFamily="34" charset="0"/>
              </a:defRPr>
            </a:lvl1pPr>
          </a:lstStyle>
          <a:p>
            <a:pPr>
              <a:defRPr/>
            </a:pPr>
            <a:r>
              <a:rPr lang="en-US" sz="1600" dirty="0"/>
              <a:t>Dr. Andy Woods</a:t>
            </a:r>
          </a:p>
          <a:p>
            <a:pPr>
              <a:defRPr/>
            </a:pPr>
            <a:r>
              <a:rPr lang="en-US" sz="1600" dirty="0"/>
              <a:t>Genesis 115 - 29v25b-30 </a:t>
            </a:r>
          </a:p>
          <a:p>
            <a:pPr>
              <a:defRPr/>
            </a:pPr>
            <a:r>
              <a:rPr lang="en-US" sz="1600" dirty="0"/>
              <a:t>04-16-2023</a:t>
            </a: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1" y="0"/>
            <a:ext cx="3170764" cy="478748"/>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defTabSz="920970" eaLnBrk="1" hangingPunct="1">
              <a:defRPr sz="1400">
                <a:latin typeface="Calibri" panose="020F0502020204030204" pitchFamily="34" charset="0"/>
                <a:cs typeface="Arial" charset="0"/>
              </a:defRPr>
            </a:lvl1pPr>
          </a:lstStyle>
          <a:p>
            <a:pPr>
              <a:defRPr/>
            </a:pPr>
            <a:endParaRPr lang="en-US" dirty="0"/>
          </a:p>
        </p:txBody>
      </p:sp>
      <p:sp>
        <p:nvSpPr>
          <p:cNvPr id="3" name="Date Placeholder 2"/>
          <p:cNvSpPr>
            <a:spLocks noGrp="1"/>
          </p:cNvSpPr>
          <p:nvPr>
            <p:ph type="dt" idx="1"/>
          </p:nvPr>
        </p:nvSpPr>
        <p:spPr bwMode="auto">
          <a:xfrm>
            <a:off x="4142749" y="0"/>
            <a:ext cx="3170763" cy="478748"/>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algn="r" defTabSz="920970" eaLnBrk="1" hangingPunct="1">
              <a:defRPr sz="1400">
                <a:latin typeface="Calibri" panose="020F0502020204030204" pitchFamily="34" charset="0"/>
                <a:cs typeface="Arial" charset="0"/>
              </a:defRPr>
            </a:lvl1pPr>
          </a:lstStyle>
          <a:p>
            <a:pPr>
              <a:defRPr/>
            </a:pPr>
            <a:fld id="{5800389A-3474-4B41-9CB2-F1B2DAE08F62}" type="datetimeFigureOut">
              <a:rPr lang="en-US" smtClean="0"/>
              <a:pPr>
                <a:defRPr/>
              </a:pPr>
              <a:t>4/15/2023</a:t>
            </a:fld>
            <a:endParaRPr lang="en-US" dirty="0"/>
          </a:p>
        </p:txBody>
      </p:sp>
      <p:sp>
        <p:nvSpPr>
          <p:cNvPr id="4" name="Slide Image Placeholder 3"/>
          <p:cNvSpPr>
            <a:spLocks noGrp="1" noRot="1" noChangeAspect="1"/>
          </p:cNvSpPr>
          <p:nvPr>
            <p:ph type="sldImg" idx="2"/>
          </p:nvPr>
        </p:nvSpPr>
        <p:spPr>
          <a:xfrm>
            <a:off x="457200" y="720725"/>
            <a:ext cx="6400800" cy="3600450"/>
          </a:xfrm>
          <a:prstGeom prst="rect">
            <a:avLst/>
          </a:prstGeom>
          <a:noFill/>
          <a:ln w="12700">
            <a:solidFill>
              <a:prstClr val="black"/>
            </a:solidFill>
          </a:ln>
        </p:spPr>
        <p:txBody>
          <a:bodyPr vert="horz" lIns="101038" tIns="50519" rIns="101038" bIns="50519" rtlCol="0" anchor="ctr"/>
          <a:lstStyle/>
          <a:p>
            <a:pPr lvl="0"/>
            <a:endParaRPr lang="en-US" noProof="0" dirty="0"/>
          </a:p>
        </p:txBody>
      </p:sp>
      <p:sp>
        <p:nvSpPr>
          <p:cNvPr id="5" name="Notes Placeholder 4"/>
          <p:cNvSpPr>
            <a:spLocks noGrp="1"/>
          </p:cNvSpPr>
          <p:nvPr>
            <p:ph type="body" sz="quarter" idx="3"/>
          </p:nvPr>
        </p:nvSpPr>
        <p:spPr bwMode="auto">
          <a:xfrm>
            <a:off x="732364" y="4561226"/>
            <a:ext cx="5850473" cy="4318573"/>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bwMode="auto">
          <a:xfrm>
            <a:off x="1" y="9120813"/>
            <a:ext cx="3170764" cy="478748"/>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defTabSz="920970" eaLnBrk="1" hangingPunct="1">
              <a:defRPr sz="1400">
                <a:latin typeface="Calibri" panose="020F0502020204030204" pitchFamily="34" charset="0"/>
                <a:cs typeface="Arial" charset="0"/>
              </a:defRPr>
            </a:lvl1pPr>
          </a:lstStyle>
          <a:p>
            <a:pPr>
              <a:defRPr/>
            </a:pPr>
            <a:endParaRPr lang="en-US" dirty="0"/>
          </a:p>
        </p:txBody>
      </p:sp>
      <p:sp>
        <p:nvSpPr>
          <p:cNvPr id="7" name="Slide Number Placeholder 6"/>
          <p:cNvSpPr>
            <a:spLocks noGrp="1"/>
          </p:cNvSpPr>
          <p:nvPr>
            <p:ph type="sldNum" sz="quarter" idx="5"/>
          </p:nvPr>
        </p:nvSpPr>
        <p:spPr bwMode="auto">
          <a:xfrm>
            <a:off x="4142749" y="9120813"/>
            <a:ext cx="3170763" cy="478748"/>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algn="r" defTabSz="919579">
              <a:defRPr sz="1400">
                <a:latin typeface="Calibri" panose="020F0502020204030204" pitchFamily="34" charset="0"/>
              </a:defRPr>
            </a:lvl1pPr>
          </a:lstStyle>
          <a:p>
            <a:fld id="{3D084339-C7C3-4022-975D-A91B6BCBB8E5}" type="slidenum">
              <a:rPr lang="en-US" altLang="en-US" smtClean="0"/>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a:defRPr/>
            </a:pPr>
            <a:fld id="{6C531C59-2511-47EA-81F8-CC68C38EF505}" type="datetime1">
              <a:rPr lang="en-US" smtClean="0"/>
              <a:pPr>
                <a:defRPr/>
              </a:pPr>
              <a:t>4/15/2023</a:t>
            </a:fld>
            <a:endParaRPr lang="en-US" dirty="0"/>
          </a:p>
        </p:txBody>
      </p:sp>
      <p:sp>
        <p:nvSpPr>
          <p:cNvPr id="5" name="Slide Number Placeholder 4"/>
          <p:cNvSpPr>
            <a:spLocks noGrp="1"/>
          </p:cNvSpPr>
          <p:nvPr>
            <p:ph type="sldNum" sz="quarter" idx="11"/>
          </p:nvPr>
        </p:nvSpPr>
        <p:spPr/>
        <p:txBody>
          <a:bodyPr/>
          <a:lstStyle/>
          <a:p>
            <a:fld id="{B008C9F9-5E7C-4757-BA90-DA1F584425CF}" type="slidenum">
              <a:rPr lang="en-US" altLang="en-US" smtClean="0"/>
              <a:pPr/>
              <a:t>21</a:t>
            </a:fld>
            <a:endParaRPr lang="en-US" altLang="en-US" dirty="0"/>
          </a:p>
        </p:txBody>
      </p:sp>
    </p:spTree>
    <p:extLst>
      <p:ext uri="{BB962C8B-B14F-4D97-AF65-F5344CB8AC3E}">
        <p14:creationId xmlns:p14="http://schemas.microsoft.com/office/powerpoint/2010/main" val="6113364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084339-C7C3-4022-975D-A91B6BCBB8E5}" type="slidenum">
              <a:rPr lang="en-US" altLang="en-US" smtClean="0"/>
              <a:pPr/>
              <a:t>30</a:t>
            </a:fld>
            <a:endParaRPr lang="en-US" altLang="en-US" dirty="0"/>
          </a:p>
        </p:txBody>
      </p:sp>
    </p:spTree>
    <p:extLst>
      <p:ext uri="{BB962C8B-B14F-4D97-AF65-F5344CB8AC3E}">
        <p14:creationId xmlns:p14="http://schemas.microsoft.com/office/powerpoint/2010/main" val="35152515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084339-C7C3-4022-975D-A91B6BCBB8E5}" type="slidenum">
              <a:rPr lang="en-US" altLang="en-US" smtClean="0"/>
              <a:pPr/>
              <a:t>45</a:t>
            </a:fld>
            <a:endParaRPr lang="en-US" altLang="en-US" dirty="0"/>
          </a:p>
        </p:txBody>
      </p:sp>
    </p:spTree>
    <p:extLst>
      <p:ext uri="{BB962C8B-B14F-4D97-AF65-F5344CB8AC3E}">
        <p14:creationId xmlns:p14="http://schemas.microsoft.com/office/powerpoint/2010/main" val="14119618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084339-C7C3-4022-975D-A91B6BCBB8E5}" type="slidenum">
              <a:rPr lang="en-US" altLang="en-US" smtClean="0"/>
              <a:pPr/>
              <a:t>46</a:t>
            </a:fld>
            <a:endParaRPr lang="en-US" altLang="en-US" dirty="0"/>
          </a:p>
        </p:txBody>
      </p:sp>
    </p:spTree>
    <p:extLst>
      <p:ext uri="{BB962C8B-B14F-4D97-AF65-F5344CB8AC3E}">
        <p14:creationId xmlns:p14="http://schemas.microsoft.com/office/powerpoint/2010/main" val="17454661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a:defRPr/>
            </a:pPr>
            <a:r>
              <a:rPr lang="en-US"/>
              <a:t>Dr. Andy Woods</a:t>
            </a:r>
            <a:endParaRPr lang="en-US" dirty="0"/>
          </a:p>
        </p:txBody>
      </p:sp>
      <p:sp>
        <p:nvSpPr>
          <p:cNvPr id="5" name="Date Placeholder 4"/>
          <p:cNvSpPr>
            <a:spLocks noGrp="1"/>
          </p:cNvSpPr>
          <p:nvPr>
            <p:ph type="dt" idx="1"/>
          </p:nvPr>
        </p:nvSpPr>
        <p:spPr/>
        <p:txBody>
          <a:bodyPr/>
          <a:lstStyle/>
          <a:p>
            <a:pPr>
              <a:defRPr/>
            </a:pPr>
            <a:r>
              <a:rPr lang="en-US"/>
              <a:t>9/11/2016</a:t>
            </a:r>
            <a:endParaRPr lang="en-US" dirty="0"/>
          </a:p>
        </p:txBody>
      </p:sp>
      <p:sp>
        <p:nvSpPr>
          <p:cNvPr id="6" name="Footer Placeholder 5"/>
          <p:cNvSpPr>
            <a:spLocks noGrp="1"/>
          </p:cNvSpPr>
          <p:nvPr>
            <p:ph type="ftr" sz="quarter" idx="4"/>
          </p:nvPr>
        </p:nvSpPr>
        <p:spPr/>
        <p:txBody>
          <a:bodyPr/>
          <a:lstStyle/>
          <a:p>
            <a:pPr>
              <a:defRPr/>
            </a:pPr>
            <a:r>
              <a:rPr lang="en-US"/>
              <a:t>Sugar Land Bible Church</a:t>
            </a:r>
            <a:endParaRPr lang="en-US" dirty="0"/>
          </a:p>
        </p:txBody>
      </p:sp>
      <p:sp>
        <p:nvSpPr>
          <p:cNvPr id="7" name="Slide Number Placeholder 6"/>
          <p:cNvSpPr>
            <a:spLocks noGrp="1"/>
          </p:cNvSpPr>
          <p:nvPr>
            <p:ph type="sldNum" sz="quarter" idx="5"/>
          </p:nvPr>
        </p:nvSpPr>
        <p:spPr/>
        <p:txBody>
          <a:bodyPr/>
          <a:lstStyle/>
          <a:p>
            <a:pPr>
              <a:defRPr/>
            </a:pPr>
            <a:fld id="{F3584848-F49B-4589-80F1-8AC4D2C6A1D1}" type="slidenum">
              <a:rPr lang="en-US" altLang="en-US" smtClean="0"/>
              <a:pPr>
                <a:defRPr/>
              </a:pPr>
              <a:t>50</a:t>
            </a:fld>
            <a:endParaRPr lang="en-US" altLang="en-US" dirty="0"/>
          </a:p>
        </p:txBody>
      </p:sp>
    </p:spTree>
    <p:extLst>
      <p:ext uri="{BB962C8B-B14F-4D97-AF65-F5344CB8AC3E}">
        <p14:creationId xmlns:p14="http://schemas.microsoft.com/office/powerpoint/2010/main" val="5097086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1675353320"/>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363200" cy="1143000"/>
          </a:xfrm>
        </p:spPr>
        <p:txBody>
          <a:bodyPr/>
          <a:lstStyle/>
          <a:p>
            <a:r>
              <a:rPr lang="en-US"/>
              <a:t>Click to edit Master title style</a:t>
            </a:r>
          </a:p>
        </p:txBody>
      </p:sp>
      <p:sp>
        <p:nvSpPr>
          <p:cNvPr id="3" name="Content Placeholder 2"/>
          <p:cNvSpPr>
            <a:spLocks noGrp="1"/>
          </p:cNvSpPr>
          <p:nvPr>
            <p:ph idx="1"/>
          </p:nvPr>
        </p:nvSpPr>
        <p:spPr>
          <a:xfrm>
            <a:off x="1559984" y="1946275"/>
            <a:ext cx="103632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a:lvl1pPr>
          </a:lstStyle>
          <a:p>
            <a:pPr>
              <a:defRPr/>
            </a:pPr>
            <a:endParaRPr lang="en-US"/>
          </a:p>
        </p:txBody>
      </p:sp>
      <p:sp>
        <p:nvSpPr>
          <p:cNvPr id="5" name="Rectangle 36"/>
          <p:cNvSpPr>
            <a:spLocks noGrp="1" noChangeArrowheads="1"/>
          </p:cNvSpPr>
          <p:nvPr>
            <p:ph type="ftr" sz="quarter" idx="11"/>
          </p:nvPr>
        </p:nvSpPr>
        <p:spPr/>
        <p:txBody>
          <a:bodyPr/>
          <a:lstStyle>
            <a:lvl1pPr>
              <a:defRPr/>
            </a:lvl1pPr>
          </a:lstStyle>
          <a:p>
            <a:pPr>
              <a:defRPr/>
            </a:pPr>
            <a:endParaRPr lang="en-US"/>
          </a:p>
        </p:txBody>
      </p:sp>
      <p:sp>
        <p:nvSpPr>
          <p:cNvPr id="6" name="Rectangle 37"/>
          <p:cNvSpPr>
            <a:spLocks noGrp="1" noChangeArrowheads="1"/>
          </p:cNvSpPr>
          <p:nvPr>
            <p:ph type="sldNum" sz="quarter" idx="12"/>
          </p:nvPr>
        </p:nvSpPr>
        <p:spPr/>
        <p:txBody>
          <a:bodyPr/>
          <a:lstStyle>
            <a:lvl1pPr>
              <a:defRPr/>
            </a:lvl1pPr>
          </a:lstStyle>
          <a:p>
            <a:fld id="{70A06824-8A41-4716-AE4C-176E2E7B0908}" type="slidenum">
              <a:rPr lang="en-US" altLang="en-US"/>
              <a:pPr/>
              <a:t>‹#›</a:t>
            </a:fld>
            <a:endParaRPr lang="en-US" altLang="en-US"/>
          </a:p>
        </p:txBody>
      </p:sp>
    </p:spTree>
    <p:extLst>
      <p:ext uri="{BB962C8B-B14F-4D97-AF65-F5344CB8AC3E}">
        <p14:creationId xmlns:p14="http://schemas.microsoft.com/office/powerpoint/2010/main" val="3107116183"/>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35"/>
          <p:cNvSpPr>
            <a:spLocks noGrp="1" noChangeArrowheads="1"/>
          </p:cNvSpPr>
          <p:nvPr>
            <p:ph type="dt" sz="half" idx="10"/>
          </p:nvPr>
        </p:nvSpPr>
        <p:spPr/>
        <p:txBody>
          <a:bodyPr/>
          <a:lstStyle>
            <a:lvl1pPr>
              <a:defRPr/>
            </a:lvl1pPr>
          </a:lstStyle>
          <a:p>
            <a:pPr>
              <a:defRPr/>
            </a:pPr>
            <a:endParaRPr lang="en-US"/>
          </a:p>
        </p:txBody>
      </p:sp>
      <p:sp>
        <p:nvSpPr>
          <p:cNvPr id="3" name="Rectangle 36"/>
          <p:cNvSpPr>
            <a:spLocks noGrp="1" noChangeArrowheads="1"/>
          </p:cNvSpPr>
          <p:nvPr>
            <p:ph type="ftr" sz="quarter" idx="11"/>
          </p:nvPr>
        </p:nvSpPr>
        <p:spPr/>
        <p:txBody>
          <a:bodyPr/>
          <a:lstStyle>
            <a:lvl1pPr>
              <a:defRPr/>
            </a:lvl1pPr>
          </a:lstStyle>
          <a:p>
            <a:pPr>
              <a:defRPr/>
            </a:pPr>
            <a:endParaRPr lang="en-US"/>
          </a:p>
        </p:txBody>
      </p:sp>
      <p:sp>
        <p:nvSpPr>
          <p:cNvPr id="4" name="Rectangle 37"/>
          <p:cNvSpPr>
            <a:spLocks noGrp="1" noChangeArrowheads="1"/>
          </p:cNvSpPr>
          <p:nvPr>
            <p:ph type="sldNum" sz="quarter" idx="12"/>
          </p:nvPr>
        </p:nvSpPr>
        <p:spPr/>
        <p:txBody>
          <a:bodyPr/>
          <a:lstStyle>
            <a:lvl1pPr>
              <a:defRPr/>
            </a:lvl1pPr>
          </a:lstStyle>
          <a:p>
            <a:fld id="{A025970F-7A46-46CD-9785-CC6B011A0510}" type="slidenum">
              <a:rPr lang="en-US" altLang="en-US"/>
              <a:pPr/>
              <a:t>‹#›</a:t>
            </a:fld>
            <a:endParaRPr lang="en-US" altLang="en-US"/>
          </a:p>
        </p:txBody>
      </p:sp>
    </p:spTree>
    <p:extLst>
      <p:ext uri="{BB962C8B-B14F-4D97-AF65-F5344CB8AC3E}">
        <p14:creationId xmlns:p14="http://schemas.microsoft.com/office/powerpoint/2010/main" val="986519279"/>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pPr>
              <a:defRPr/>
            </a:pPr>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0B256E90-1540-4BDD-BE46-BC5C8B961EE5}" type="slidenum">
              <a:rPr lang="en-US"/>
              <a:pPr>
                <a:defRPr/>
              </a:pPr>
              <a:t>‹#›</a:t>
            </a:fld>
            <a:endParaRPr lang="en-US"/>
          </a:p>
        </p:txBody>
      </p:sp>
    </p:spTree>
    <p:extLst>
      <p:ext uri="{BB962C8B-B14F-4D97-AF65-F5344CB8AC3E}">
        <p14:creationId xmlns:p14="http://schemas.microsoft.com/office/powerpoint/2010/main" val="9831977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43"/>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
          <p:cNvSpPr>
            <a:spLocks noGrp="1" noChangeArrowheads="1"/>
          </p:cNvSpPr>
          <p:nvPr>
            <p:ph type="dt" sz="half" idx="10"/>
          </p:nvPr>
        </p:nvSpPr>
        <p:spPr>
          <a:ln/>
        </p:spPr>
        <p:txBody>
          <a:bodyPr/>
          <a:lstStyle>
            <a:lvl1pPr>
              <a:defRPr/>
            </a:lvl1pPr>
          </a:lstStyle>
          <a:p>
            <a:pPr>
              <a:defRPr/>
            </a:pPr>
            <a:endParaRPr lang="en-US"/>
          </a:p>
        </p:txBody>
      </p:sp>
      <p:sp>
        <p:nvSpPr>
          <p:cNvPr id="4" name="Rectangle 3"/>
          <p:cNvSpPr>
            <a:spLocks noGrp="1" noChangeArrowheads="1"/>
          </p:cNvSpPr>
          <p:nvPr>
            <p:ph type="sldNum" sz="quarter" idx="11"/>
          </p:nvPr>
        </p:nvSpPr>
        <p:spPr>
          <a:ln/>
        </p:spPr>
        <p:txBody>
          <a:bodyPr/>
          <a:lstStyle>
            <a:lvl1pPr>
              <a:defRPr/>
            </a:lvl1pPr>
          </a:lstStyle>
          <a:p>
            <a:pPr>
              <a:defRPr/>
            </a:pPr>
            <a:fld id="{4971FCA6-7645-460B-AB48-CA8D34B804C4}" type="slidenum">
              <a:rPr lang="en-US"/>
              <a:pPr>
                <a:defRPr/>
              </a:pPr>
              <a:t>‹#›</a:t>
            </a:fld>
            <a:endParaRPr lang="en-US"/>
          </a:p>
        </p:txBody>
      </p:sp>
      <p:sp>
        <p:nvSpPr>
          <p:cNvPr id="5"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445315681"/>
      </p:ext>
    </p:extLst>
  </p:cSld>
  <p:clrMapOvr>
    <a:masterClrMapping/>
  </p:clrMapOvr>
  <p:transition>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559984" y="1946275"/>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843184" y="1946275"/>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CF24002A-9B19-40B9-8E6C-CD2AF577A1B4}" type="slidenum">
              <a:rPr lang="en-US"/>
              <a:pPr>
                <a:defRPr/>
              </a:pPr>
              <a:t>‹#›</a:t>
            </a:fld>
            <a:endParaRPr lang="en-US"/>
          </a:p>
        </p:txBody>
      </p:sp>
    </p:spTree>
    <p:extLst>
      <p:ext uri="{BB962C8B-B14F-4D97-AF65-F5344CB8AC3E}">
        <p14:creationId xmlns:p14="http://schemas.microsoft.com/office/powerpoint/2010/main" val="8444513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363200" cy="1143000"/>
          </a:xfrm>
        </p:spPr>
        <p:txBody>
          <a:bodyPr/>
          <a:lstStyle/>
          <a:p>
            <a:r>
              <a:rPr lang="en-US"/>
              <a:t>Click to edit Master title style</a:t>
            </a:r>
          </a:p>
        </p:txBody>
      </p:sp>
      <p:sp>
        <p:nvSpPr>
          <p:cNvPr id="3" name="Table Placeholder 2"/>
          <p:cNvSpPr>
            <a:spLocks noGrp="1"/>
          </p:cNvSpPr>
          <p:nvPr>
            <p:ph type="tbl" idx="1"/>
          </p:nvPr>
        </p:nvSpPr>
        <p:spPr>
          <a:xfrm>
            <a:off x="1559984" y="1946275"/>
            <a:ext cx="10363200" cy="4114800"/>
          </a:xfrm>
        </p:spPr>
        <p:txBody>
          <a:bodyPr/>
          <a:lstStyle/>
          <a:p>
            <a:pPr lvl="0"/>
            <a:endParaRPr lang="en-US" noProof="0"/>
          </a:p>
        </p:txBody>
      </p:sp>
      <p:sp>
        <p:nvSpPr>
          <p:cNvPr id="4" name="Rectangle 35">
            <a:extLst>
              <a:ext uri="{FF2B5EF4-FFF2-40B4-BE49-F238E27FC236}">
                <a16:creationId xmlns:a16="http://schemas.microsoft.com/office/drawing/2014/main" id="{E0B6ECDF-5AD1-A6B7-4493-C8832E98CC7B}"/>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36">
            <a:extLst>
              <a:ext uri="{FF2B5EF4-FFF2-40B4-BE49-F238E27FC236}">
                <a16:creationId xmlns:a16="http://schemas.microsoft.com/office/drawing/2014/main" id="{865A068F-0DFE-48DC-A887-27049B999827}"/>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37">
            <a:extLst>
              <a:ext uri="{FF2B5EF4-FFF2-40B4-BE49-F238E27FC236}">
                <a16:creationId xmlns:a16="http://schemas.microsoft.com/office/drawing/2014/main" id="{F33045A4-1D10-CDD3-FD0A-02B8A36A7412}"/>
              </a:ext>
            </a:extLst>
          </p:cNvPr>
          <p:cNvSpPr>
            <a:spLocks noGrp="1" noChangeArrowheads="1"/>
          </p:cNvSpPr>
          <p:nvPr>
            <p:ph type="sldNum" sz="quarter" idx="12"/>
          </p:nvPr>
        </p:nvSpPr>
        <p:spPr/>
        <p:txBody>
          <a:bodyPr/>
          <a:lstStyle>
            <a:lvl1pPr>
              <a:defRPr smtClean="0"/>
            </a:lvl1pPr>
          </a:lstStyle>
          <a:p>
            <a:pPr>
              <a:defRPr/>
            </a:pPr>
            <a:fld id="{9D71C071-BEF5-4080-BBA9-3688134E6BF9}" type="slidenum">
              <a:rPr lang="en-US" altLang="en-US"/>
              <a:pPr>
                <a:defRPr/>
              </a:pPr>
              <a:t>‹#›</a:t>
            </a:fld>
            <a:endParaRPr lang="en-US" altLang="en-US"/>
          </a:p>
        </p:txBody>
      </p:sp>
    </p:spTree>
    <p:extLst>
      <p:ext uri="{BB962C8B-B14F-4D97-AF65-F5344CB8AC3E}">
        <p14:creationId xmlns:p14="http://schemas.microsoft.com/office/powerpoint/2010/main" val="24331678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859233347"/>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4227777506"/>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4266701558"/>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932624387"/>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32687730"/>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116711780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2124601033"/>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2195921770"/>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5"/>
            <a:ext cx="1447800" cy="6854825"/>
            <a:chOff x="0" y="0"/>
            <a:chExt cx="684" cy="4318"/>
          </a:xfrm>
        </p:grpSpPr>
        <p:sp>
          <p:nvSpPr>
            <p:cNvPr id="14339"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n-US" sz="2400" dirty="0">
                <a:latin typeface="Calibri" panose="020F0502020204030204" pitchFamily="34" charset="0"/>
                <a:cs typeface="+mn-cs"/>
              </a:endParaRPr>
            </a:p>
          </p:txBody>
        </p:sp>
        <p:grpSp>
          <p:nvGrpSpPr>
            <p:cNvPr id="1033"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grpSp>
      </p:grpSp>
      <p:sp>
        <p:nvSpPr>
          <p:cNvPr id="1027" name="Rectangle 34"/>
          <p:cNvSpPr>
            <a:spLocks noGrp="1" noChangeArrowheads="1"/>
          </p:cNvSpPr>
          <p:nvPr>
            <p:ph type="title"/>
          </p:nvPr>
        </p:nvSpPr>
        <p:spPr bwMode="auto">
          <a:xfrm>
            <a:off x="15240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dirty="0"/>
              <a:t>Click to edit Master title style</a:t>
            </a:r>
          </a:p>
        </p:txBody>
      </p:sp>
      <p:sp>
        <p:nvSpPr>
          <p:cNvPr id="14371" name="Rectangle 35"/>
          <p:cNvSpPr>
            <a:spLocks noGrp="1" noChangeArrowheads="1"/>
          </p:cNvSpPr>
          <p:nvPr>
            <p:ph type="dt" sz="half" idx="2"/>
          </p:nvPr>
        </p:nvSpPr>
        <p:spPr bwMode="auto">
          <a:xfrm>
            <a:off x="1524000" y="6248400"/>
            <a:ext cx="2540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latin typeface="Calibri" panose="020F0502020204030204" pitchFamily="34" charset="0"/>
                <a:cs typeface="+mn-cs"/>
              </a:defRPr>
            </a:lvl1pPr>
          </a:lstStyle>
          <a:p>
            <a:pPr>
              <a:defRPr/>
            </a:pPr>
            <a:endParaRPr lang="en-US" dirty="0"/>
          </a:p>
        </p:txBody>
      </p:sp>
      <p:sp>
        <p:nvSpPr>
          <p:cNvPr id="14372" name="Rectangle 36"/>
          <p:cNvSpPr>
            <a:spLocks noGrp="1" noChangeArrowheads="1"/>
          </p:cNvSpPr>
          <p:nvPr>
            <p:ph type="ftr" sz="quarter" idx="3"/>
          </p:nvPr>
        </p:nvSpPr>
        <p:spPr bwMode="auto">
          <a:xfrm>
            <a:off x="4775200" y="6248400"/>
            <a:ext cx="38608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latin typeface="Calibri" panose="020F0502020204030204" pitchFamily="34" charset="0"/>
                <a:cs typeface="+mn-cs"/>
              </a:defRPr>
            </a:lvl1pPr>
          </a:lstStyle>
          <a:p>
            <a:pPr>
              <a:defRPr/>
            </a:pPr>
            <a:endParaRPr lang="en-US" dirty="0"/>
          </a:p>
        </p:txBody>
      </p:sp>
      <p:sp>
        <p:nvSpPr>
          <p:cNvPr id="14373" name="Rectangle 37"/>
          <p:cNvSpPr>
            <a:spLocks noGrp="1" noChangeArrowheads="1"/>
          </p:cNvSpPr>
          <p:nvPr>
            <p:ph type="sldNum" sz="quarter" idx="4"/>
          </p:nvPr>
        </p:nvSpPr>
        <p:spPr bwMode="auto">
          <a:xfrm>
            <a:off x="9347200" y="6248400"/>
            <a:ext cx="2540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sz="1400">
                <a:latin typeface="Calibri" panose="020F0502020204030204" pitchFamily="34" charset="0"/>
              </a:defRPr>
            </a:lvl1pPr>
          </a:lstStyle>
          <a:p>
            <a:fld id="{3776912B-AC69-41FE-A101-09E856C32C50}" type="slidenum">
              <a:rPr lang="en-US" altLang="en-US" smtClean="0"/>
              <a:pPr/>
              <a:t>‹#›</a:t>
            </a:fld>
            <a:endParaRPr lang="en-US" altLang="en-US" dirty="0"/>
          </a:p>
        </p:txBody>
      </p:sp>
      <p:sp>
        <p:nvSpPr>
          <p:cNvPr id="14374" name="Rectangle 38"/>
          <p:cNvSpPr>
            <a:spLocks noGrp="1" noChangeArrowheads="1"/>
          </p:cNvSpPr>
          <p:nvPr>
            <p:ph type="body" idx="1"/>
          </p:nvPr>
        </p:nvSpPr>
        <p:spPr bwMode="auto">
          <a:xfrm>
            <a:off x="1559984" y="1946275"/>
            <a:ext cx="10363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88906" r:id="rId1"/>
    <p:sldLayoutId id="2147488907" r:id="rId2"/>
    <p:sldLayoutId id="2147488908" r:id="rId3"/>
    <p:sldLayoutId id="2147488909" r:id="rId4"/>
    <p:sldLayoutId id="2147488910" r:id="rId5"/>
    <p:sldLayoutId id="2147488911" r:id="rId6"/>
    <p:sldLayoutId id="2147488912" r:id="rId7"/>
    <p:sldLayoutId id="2147488913" r:id="rId8"/>
    <p:sldLayoutId id="2147488914" r:id="rId9"/>
    <p:sldLayoutId id="2147488915" r:id="rId10"/>
    <p:sldLayoutId id="2147488916" r:id="rId11"/>
    <p:sldLayoutId id="2147488917" r:id="rId12"/>
    <p:sldLayoutId id="2147488920" r:id="rId13"/>
    <p:sldLayoutId id="2147488921" r:id="rId14"/>
    <p:sldLayoutId id="2147488922" r:id="rId15"/>
  </p:sldLayoutIdLst>
  <p:transition/>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10.xml"/><Relationship Id="rId6" Type="http://schemas.openxmlformats.org/officeDocument/2006/relationships/image" Target="../media/image15.png"/><Relationship Id="rId5" Type="http://schemas.microsoft.com/office/2007/relationships/hdphoto" Target="../media/hdphoto1.wdp"/><Relationship Id="rId4" Type="http://schemas.openxmlformats.org/officeDocument/2006/relationships/image" Target="../media/image14.png"/></Relationships>
</file>

<file path=ppt/slides/_rels/slide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10.xml"/><Relationship Id="rId5" Type="http://schemas.microsoft.com/office/2007/relationships/hdphoto" Target="../media/hdphoto1.wdp"/><Relationship Id="rId4" Type="http://schemas.openxmlformats.org/officeDocument/2006/relationships/image" Target="../media/image14.png"/></Relationships>
</file>

<file path=ppt/slides/_rels/slide4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10.xml"/><Relationship Id="rId5" Type="http://schemas.microsoft.com/office/2007/relationships/hdphoto" Target="../media/hdphoto1.wdp"/><Relationship Id="rId4" Type="http://schemas.openxmlformats.org/officeDocument/2006/relationships/image" Target="../media/image14.png"/></Relationships>
</file>

<file path=ppt/slides/_rels/slide4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1.xml"/></Relationships>
</file>

<file path=ppt/slides/_rels/slide5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B01347A-E166-4399-80F1-5FDEDB0A697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419624" y="5410200"/>
            <a:ext cx="5352752" cy="1374774"/>
          </a:xfrm>
          <a:prstGeom prst="rect">
            <a:avLst/>
          </a:prstGeom>
        </p:spPr>
      </p:pic>
      <p:pic>
        <p:nvPicPr>
          <p:cNvPr id="5" name="Picture 4" descr="A close up of a sign&#10;&#10;Description automatically generated">
            <a:extLst>
              <a:ext uri="{FF2B5EF4-FFF2-40B4-BE49-F238E27FC236}">
                <a16:creationId xmlns:a16="http://schemas.microsoft.com/office/drawing/2014/main" id="{365E98A2-B1BD-4000-A879-674CC59720E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44800" y="1676400"/>
            <a:ext cx="6502400" cy="3657600"/>
          </a:xfrm>
          <a:prstGeom prst="rect">
            <a:avLst/>
          </a:prstGeom>
        </p:spPr>
      </p:pic>
      <p:sp>
        <p:nvSpPr>
          <p:cNvPr id="7" name="Rectangle 2">
            <a:extLst>
              <a:ext uri="{FF2B5EF4-FFF2-40B4-BE49-F238E27FC236}">
                <a16:creationId xmlns:a16="http://schemas.microsoft.com/office/drawing/2014/main" id="{6C1B414B-77B0-4090-9319-1C754B5D5A2D}"/>
              </a:ext>
            </a:extLst>
          </p:cNvPr>
          <p:cNvSpPr txBox="1">
            <a:spLocks noChangeArrowheads="1"/>
          </p:cNvSpPr>
          <p:nvPr/>
        </p:nvSpPr>
        <p:spPr>
          <a:xfrm>
            <a:off x="3124200" y="228600"/>
            <a:ext cx="5943600" cy="1219200"/>
          </a:xfrm>
          <a:prstGeom prst="rect">
            <a:avLst/>
          </a:prstGeom>
        </p:spPr>
        <p:txBody>
          <a:bodyPr anchor="ct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sz="3600" kern="0" dirty="0">
                <a:effectLst>
                  <a:outerShdw blurRad="38100" dist="38100" dir="2700000" algn="tl">
                    <a:srgbClr val="000000">
                      <a:alpha val="43137"/>
                    </a:srgbClr>
                  </a:outerShdw>
                </a:effectLst>
              </a:rPr>
              <a:t>Genesis 12</a:t>
            </a:r>
            <a:r>
              <a:rPr lang="en-US" sz="3600" kern="0" dirty="0">
                <a:effectLst>
                  <a:outerShdw blurRad="38100" dist="38100" dir="2700000" algn="tl">
                    <a:srgbClr val="000000">
                      <a:alpha val="43137"/>
                    </a:srgbClr>
                  </a:outerShdw>
                </a:effectLst>
                <a:cs typeface="Calibri" panose="020F0502020204030204" pitchFamily="34" charset="0"/>
              </a:rPr>
              <a:t>‒50</a:t>
            </a:r>
            <a:endParaRPr lang="en-US" sz="3600" kern="0" dirty="0">
              <a:effectLst>
                <a:outerShdw blurRad="38100" dist="38100" dir="2700000" algn="tl">
                  <a:srgbClr val="000000">
                    <a:alpha val="43137"/>
                  </a:srgbClr>
                </a:outerShdw>
              </a:effectLst>
              <a:sym typeface="Symbol" pitchFamily="18" charset="2"/>
            </a:endParaRPr>
          </a:p>
          <a:p>
            <a:pPr algn="ctr" eaLnBrk="1" hangingPunct="1"/>
            <a:r>
              <a:rPr lang="en-US" sz="3200" kern="0" dirty="0">
                <a:effectLst>
                  <a:outerShdw blurRad="38100" dist="38100" dir="2700000" algn="tl">
                    <a:srgbClr val="000000">
                      <a:alpha val="43137"/>
                    </a:srgbClr>
                  </a:outerShdw>
                </a:effectLst>
                <a:sym typeface="Symbol" pitchFamily="18" charset="2"/>
              </a:rPr>
              <a:t>Israel’s Birth &amp; Preservation</a:t>
            </a:r>
          </a:p>
        </p:txBody>
      </p:sp>
    </p:spTree>
    <p:extLst>
      <p:ext uri="{BB962C8B-B14F-4D97-AF65-F5344CB8AC3E}">
        <p14:creationId xmlns:p14="http://schemas.microsoft.com/office/powerpoint/2010/main" val="39120385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742950" indent="-742950" algn="ctr" eaLnBrk="1" hangingPunct="1">
              <a:buClr>
                <a:srgbClr val="CC66FF"/>
              </a:buClr>
              <a:buFont typeface="+mj-lt"/>
              <a:buAutoNum type="alphaUcPeriod" startAt="2"/>
            </a:pPr>
            <a:r>
              <a:rPr lang="en-US" sz="3600" dirty="0">
                <a:effectLst>
                  <a:outerShdw blurRad="38100" dist="38100" dir="2700000" algn="tl">
                    <a:srgbClr val="000000">
                      <a:alpha val="43137"/>
                    </a:srgbClr>
                  </a:outerShdw>
                </a:effectLst>
              </a:rPr>
              <a:t>Genesis 29:20-30</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Jacob’s Marriages</a:t>
            </a:r>
          </a:p>
        </p:txBody>
      </p:sp>
      <p:sp>
        <p:nvSpPr>
          <p:cNvPr id="161795" name="Rectangle 3"/>
          <p:cNvSpPr>
            <a:spLocks noGrp="1" noChangeArrowheads="1"/>
          </p:cNvSpPr>
          <p:nvPr>
            <p:ph type="body" idx="1"/>
          </p:nvPr>
        </p:nvSpPr>
        <p:spPr>
          <a:xfrm>
            <a:off x="1066800" y="2057400"/>
            <a:ext cx="6781800" cy="2743200"/>
          </a:xfrm>
        </p:spPr>
        <p:txBody>
          <a:bodyPr/>
          <a:lstStyle/>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Seven years of labor for Rachel (20)</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Marriage to Leah (21-25a)</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Marriage to Rachel (25b-30)</a:t>
            </a: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8810674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742950" indent="-742950" algn="ctr" eaLnBrk="1" hangingPunct="1">
              <a:buClr>
                <a:srgbClr val="CC66FF"/>
              </a:buClr>
              <a:buFont typeface="+mj-lt"/>
              <a:buAutoNum type="alphaUcPeriod" startAt="2"/>
            </a:pPr>
            <a:r>
              <a:rPr lang="en-US" sz="3600" dirty="0">
                <a:effectLst>
                  <a:outerShdw blurRad="38100" dist="38100" dir="2700000" algn="tl">
                    <a:srgbClr val="000000">
                      <a:alpha val="43137"/>
                    </a:srgbClr>
                  </a:outerShdw>
                </a:effectLst>
              </a:rPr>
              <a:t>Genesis 29:20-30</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Jacob’s Marriages</a:t>
            </a:r>
          </a:p>
        </p:txBody>
      </p:sp>
      <p:sp>
        <p:nvSpPr>
          <p:cNvPr id="161795" name="Rectangle 3"/>
          <p:cNvSpPr>
            <a:spLocks noGrp="1" noChangeArrowheads="1"/>
          </p:cNvSpPr>
          <p:nvPr>
            <p:ph type="body" idx="1"/>
          </p:nvPr>
        </p:nvSpPr>
        <p:spPr>
          <a:xfrm>
            <a:off x="1066800" y="2057400"/>
            <a:ext cx="6781800" cy="2743200"/>
          </a:xfrm>
        </p:spPr>
        <p:txBody>
          <a:bodyPr/>
          <a:lstStyle/>
          <a:p>
            <a:pPr marL="457200" lvl="3" indent="-457200" eaLnBrk="1" hangingPunct="1">
              <a:spcBef>
                <a:spcPts val="0"/>
              </a:spcBef>
              <a:spcAft>
                <a:spcPts val="30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Seven years of labor for Rachel (20)</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Marriage to Leah (21-25a)</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Marriage to Rachel (25b-30)</a:t>
            </a: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29242779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742950" indent="-742950" algn="ctr" eaLnBrk="1" hangingPunct="1">
              <a:buClr>
                <a:srgbClr val="CC66FF"/>
              </a:buClr>
              <a:buFont typeface="+mj-lt"/>
              <a:buAutoNum type="alphaUcPeriod" startAt="2"/>
            </a:pPr>
            <a:r>
              <a:rPr lang="en-US" sz="3600" dirty="0">
                <a:effectLst>
                  <a:outerShdw blurRad="38100" dist="38100" dir="2700000" algn="tl">
                    <a:srgbClr val="000000">
                      <a:alpha val="43137"/>
                    </a:srgbClr>
                  </a:outerShdw>
                </a:effectLst>
              </a:rPr>
              <a:t>Genesis 29:20-30</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Jacob’s Marriages</a:t>
            </a:r>
          </a:p>
        </p:txBody>
      </p:sp>
      <p:sp>
        <p:nvSpPr>
          <p:cNvPr id="161795" name="Rectangle 3"/>
          <p:cNvSpPr>
            <a:spLocks noGrp="1" noChangeArrowheads="1"/>
          </p:cNvSpPr>
          <p:nvPr>
            <p:ph type="body" idx="1"/>
          </p:nvPr>
        </p:nvSpPr>
        <p:spPr>
          <a:xfrm>
            <a:off x="1066800" y="2057400"/>
            <a:ext cx="6781800" cy="2743200"/>
          </a:xfrm>
        </p:spPr>
        <p:txBody>
          <a:bodyPr/>
          <a:lstStyle/>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Seven years of labor for Rachel (20)</a:t>
            </a:r>
          </a:p>
          <a:p>
            <a:pPr marL="457200" lvl="3" indent="-457200" eaLnBrk="1" hangingPunct="1">
              <a:spcBef>
                <a:spcPts val="0"/>
              </a:spcBef>
              <a:spcAft>
                <a:spcPts val="30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Marriage to Leah (21-25a)</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Marriage to Rachel (25b-30)</a:t>
            </a: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8764093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742950" indent="-742950" algn="ctr" eaLnBrk="1" hangingPunct="1">
              <a:buClr>
                <a:srgbClr val="CC66FF"/>
              </a:buClr>
              <a:buFont typeface="+mj-lt"/>
              <a:buAutoNum type="alphaUcPeriod" startAt="2"/>
            </a:pPr>
            <a:r>
              <a:rPr lang="en-US" sz="3600" dirty="0">
                <a:effectLst>
                  <a:outerShdw blurRad="38100" dist="38100" dir="2700000" algn="tl">
                    <a:srgbClr val="000000">
                      <a:alpha val="43137"/>
                    </a:srgbClr>
                  </a:outerShdw>
                </a:effectLst>
              </a:rPr>
              <a:t>Genesis 29:20-30</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Jacob’s Marriages</a:t>
            </a:r>
          </a:p>
        </p:txBody>
      </p:sp>
      <p:sp>
        <p:nvSpPr>
          <p:cNvPr id="161795" name="Rectangle 3"/>
          <p:cNvSpPr>
            <a:spLocks noGrp="1" noChangeArrowheads="1"/>
          </p:cNvSpPr>
          <p:nvPr>
            <p:ph type="body" idx="1"/>
          </p:nvPr>
        </p:nvSpPr>
        <p:spPr>
          <a:xfrm>
            <a:off x="1066800" y="2057400"/>
            <a:ext cx="6781800" cy="2743200"/>
          </a:xfrm>
        </p:spPr>
        <p:txBody>
          <a:bodyPr/>
          <a:lstStyle/>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Seven years of labor for Rachel (20)</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Marriage to Leah (21-25a)</a:t>
            </a:r>
          </a:p>
          <a:p>
            <a:pPr marL="457200" lvl="3" indent="-457200" eaLnBrk="1" hangingPunct="1">
              <a:spcBef>
                <a:spcPts val="0"/>
              </a:spcBef>
              <a:spcAft>
                <a:spcPts val="30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Marriage to Rachel (25b-30)</a:t>
            </a: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34942234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742950" indent="-742950" algn="ctr" eaLnBrk="1" hangingPunct="1">
              <a:buClr>
                <a:srgbClr val="00FF00"/>
              </a:buClr>
              <a:buFont typeface="+mj-lt"/>
              <a:buAutoNum type="arabicPeriod" startAt="3"/>
            </a:pPr>
            <a:r>
              <a:rPr lang="en-US" sz="3600" dirty="0">
                <a:effectLst>
                  <a:outerShdw blurRad="38100" dist="38100" dir="2700000" algn="tl">
                    <a:srgbClr val="000000">
                      <a:alpha val="43137"/>
                    </a:srgbClr>
                  </a:outerShdw>
                </a:effectLst>
              </a:rPr>
              <a:t>Genesis 29:25b-30</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Marriage to Rachel</a:t>
            </a:r>
          </a:p>
        </p:txBody>
      </p:sp>
      <p:sp>
        <p:nvSpPr>
          <p:cNvPr id="161795" name="Rectangle 3"/>
          <p:cNvSpPr>
            <a:spLocks noGrp="1" noChangeArrowheads="1"/>
          </p:cNvSpPr>
          <p:nvPr>
            <p:ph type="body" idx="1"/>
          </p:nvPr>
        </p:nvSpPr>
        <p:spPr>
          <a:xfrm>
            <a:off x="1371600" y="1524000"/>
            <a:ext cx="5731388" cy="1752600"/>
          </a:xfrm>
        </p:spPr>
        <p:txBody>
          <a:bodyPr/>
          <a:lstStyle/>
          <a:p>
            <a:pPr marL="514350" lvl="3" indent="-514350" eaLnBrk="1" hangingPunct="1">
              <a:spcBef>
                <a:spcPts val="0"/>
              </a:spcBef>
              <a:spcAft>
                <a:spcPts val="3000"/>
              </a:spcAft>
              <a:buClr>
                <a:srgbClr val="FFC000"/>
              </a:buClr>
              <a:buFont typeface="+mj-lt"/>
              <a:buAutoNum type="alphaLcParenR"/>
              <a:defRPr/>
            </a:pPr>
            <a:r>
              <a:rPr lang="en-US" dirty="0">
                <a:effectLst>
                  <a:outerShdw blurRad="38100" dist="38100" dir="2700000" algn="tl">
                    <a:srgbClr val="000000">
                      <a:alpha val="43137"/>
                    </a:srgbClr>
                  </a:outerShdw>
                </a:effectLst>
              </a:rPr>
              <a:t>Jacob’s complaint (25b)</a:t>
            </a:r>
          </a:p>
          <a:p>
            <a:pPr marL="514350" lvl="3" indent="-514350" eaLnBrk="1" hangingPunct="1">
              <a:spcBef>
                <a:spcPts val="0"/>
              </a:spcBef>
              <a:spcAft>
                <a:spcPts val="3000"/>
              </a:spcAft>
              <a:buClr>
                <a:srgbClr val="FFC000"/>
              </a:buClr>
              <a:buFont typeface="+mj-lt"/>
              <a:buAutoNum type="alphaLcParenR"/>
              <a:defRPr/>
            </a:pPr>
            <a:r>
              <a:rPr lang="en-US" dirty="0">
                <a:effectLst>
                  <a:outerShdw blurRad="38100" dist="38100" dir="2700000" algn="tl">
                    <a:srgbClr val="000000">
                      <a:alpha val="43137"/>
                    </a:srgbClr>
                  </a:outerShdw>
                </a:effectLst>
              </a:rPr>
              <a:t>Laban’s response (26-27)</a:t>
            </a:r>
          </a:p>
          <a:p>
            <a:pPr marL="514350" lvl="3" indent="-514350" eaLnBrk="1" hangingPunct="1">
              <a:spcBef>
                <a:spcPts val="0"/>
              </a:spcBef>
              <a:spcAft>
                <a:spcPts val="3000"/>
              </a:spcAft>
              <a:buClr>
                <a:srgbClr val="FFC000"/>
              </a:buClr>
              <a:buFont typeface="+mj-lt"/>
              <a:buAutoNum type="alphaLcParenR"/>
              <a:defRPr/>
            </a:pPr>
            <a:r>
              <a:rPr lang="en-US" dirty="0">
                <a:effectLst>
                  <a:outerShdw blurRad="38100" dist="38100" dir="2700000" algn="tl">
                    <a:srgbClr val="000000">
                      <a:alpha val="43137"/>
                    </a:srgbClr>
                  </a:outerShdw>
                </a:effectLst>
              </a:rPr>
              <a:t>Jacob’s agreement (28)</a:t>
            </a:r>
          </a:p>
          <a:p>
            <a:pPr marL="514350" lvl="3" indent="-514350" eaLnBrk="1" hangingPunct="1">
              <a:spcBef>
                <a:spcPts val="0"/>
              </a:spcBef>
              <a:spcAft>
                <a:spcPts val="3000"/>
              </a:spcAft>
              <a:buClr>
                <a:srgbClr val="FFC000"/>
              </a:buClr>
              <a:buFont typeface="+mj-lt"/>
              <a:buAutoNum type="alphaLcParenR"/>
              <a:defRPr/>
            </a:pPr>
            <a:r>
              <a:rPr lang="en-US" dirty="0">
                <a:effectLst>
                  <a:outerShdw blurRad="38100" dist="38100" dir="2700000" algn="tl">
                    <a:srgbClr val="000000">
                      <a:alpha val="43137"/>
                    </a:srgbClr>
                  </a:outerShdw>
                </a:effectLst>
              </a:rPr>
              <a:t>Wedding gift (29)</a:t>
            </a:r>
          </a:p>
          <a:p>
            <a:pPr marL="514350" lvl="3" indent="-514350" eaLnBrk="1" hangingPunct="1">
              <a:spcBef>
                <a:spcPts val="0"/>
              </a:spcBef>
              <a:spcAft>
                <a:spcPts val="3000"/>
              </a:spcAft>
              <a:buClr>
                <a:srgbClr val="FFC000"/>
              </a:buClr>
              <a:buFont typeface="+mj-lt"/>
              <a:buAutoNum type="alphaLcParenR"/>
              <a:defRPr/>
            </a:pPr>
            <a:r>
              <a:rPr lang="en-US" dirty="0">
                <a:effectLst>
                  <a:outerShdw blurRad="38100" dist="38100" dir="2700000" algn="tl">
                    <a:srgbClr val="000000">
                      <a:alpha val="43137"/>
                    </a:srgbClr>
                  </a:outerShdw>
                </a:effectLst>
              </a:rPr>
              <a:t>Consummation (30a)</a:t>
            </a:r>
          </a:p>
          <a:p>
            <a:pPr marL="514350" lvl="3" indent="-514350" eaLnBrk="1" hangingPunct="1">
              <a:spcBef>
                <a:spcPts val="0"/>
              </a:spcBef>
              <a:spcAft>
                <a:spcPts val="3000"/>
              </a:spcAft>
              <a:buClr>
                <a:srgbClr val="FFC000"/>
              </a:buClr>
              <a:buFont typeface="+mj-lt"/>
              <a:buAutoNum type="alphaLcParenR"/>
              <a:defRPr/>
            </a:pPr>
            <a:r>
              <a:rPr lang="en-US" dirty="0">
                <a:effectLst>
                  <a:outerShdw blurRad="38100" dist="38100" dir="2700000" algn="tl">
                    <a:srgbClr val="000000">
                      <a:alpha val="43137"/>
                    </a:srgbClr>
                  </a:outerShdw>
                </a:effectLst>
              </a:rPr>
              <a:t>Second seven years (30b)</a:t>
            </a:r>
          </a:p>
        </p:txBody>
      </p:sp>
      <p:pic>
        <p:nvPicPr>
          <p:cNvPr id="2" name="Picture 1">
            <a:extLst>
              <a:ext uri="{FF2B5EF4-FFF2-40B4-BE49-F238E27FC236}">
                <a16:creationId xmlns:a16="http://schemas.microsoft.com/office/drawing/2014/main" id="{362121EE-5045-1042-0924-76C26DB12A4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30229575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742950" indent="-742950" algn="ctr" eaLnBrk="1" hangingPunct="1">
              <a:buClr>
                <a:srgbClr val="00FF00"/>
              </a:buClr>
              <a:buFont typeface="+mj-lt"/>
              <a:buAutoNum type="arabicPeriod" startAt="3"/>
            </a:pPr>
            <a:r>
              <a:rPr lang="en-US" sz="3600" dirty="0">
                <a:effectLst>
                  <a:outerShdw blurRad="38100" dist="38100" dir="2700000" algn="tl">
                    <a:srgbClr val="000000">
                      <a:alpha val="43137"/>
                    </a:srgbClr>
                  </a:outerShdw>
                </a:effectLst>
              </a:rPr>
              <a:t>Genesis 29:25b-30</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Marriage to Rachel</a:t>
            </a:r>
          </a:p>
        </p:txBody>
      </p:sp>
      <p:sp>
        <p:nvSpPr>
          <p:cNvPr id="161795" name="Rectangle 3"/>
          <p:cNvSpPr>
            <a:spLocks noGrp="1" noChangeArrowheads="1"/>
          </p:cNvSpPr>
          <p:nvPr>
            <p:ph type="body" idx="1"/>
          </p:nvPr>
        </p:nvSpPr>
        <p:spPr>
          <a:xfrm>
            <a:off x="1371600" y="1524000"/>
            <a:ext cx="5731388" cy="1752600"/>
          </a:xfrm>
        </p:spPr>
        <p:txBody>
          <a:bodyPr/>
          <a:lstStyle/>
          <a:p>
            <a:pPr marL="514350" lvl="3" indent="-514350" eaLnBrk="1" hangingPunct="1">
              <a:spcBef>
                <a:spcPts val="0"/>
              </a:spcBef>
              <a:spcAft>
                <a:spcPts val="3000"/>
              </a:spcAft>
              <a:buClr>
                <a:srgbClr val="FFC000"/>
              </a:buClr>
              <a:buFont typeface="+mj-lt"/>
              <a:buAutoNum type="alphaLcParenR"/>
              <a:defRPr/>
            </a:pPr>
            <a:r>
              <a:rPr lang="en-US" b="1" u="sng" dirty="0">
                <a:solidFill>
                  <a:srgbClr val="FFFFCC"/>
                </a:solidFill>
                <a:effectLst>
                  <a:outerShdw blurRad="38100" dist="38100" dir="2700000" algn="tl">
                    <a:srgbClr val="000000">
                      <a:alpha val="43137"/>
                    </a:srgbClr>
                  </a:outerShdw>
                </a:effectLst>
              </a:rPr>
              <a:t>Jacob’s complaint (25b)</a:t>
            </a:r>
          </a:p>
          <a:p>
            <a:pPr marL="514350" lvl="3" indent="-514350" eaLnBrk="1" hangingPunct="1">
              <a:spcBef>
                <a:spcPts val="0"/>
              </a:spcBef>
              <a:spcAft>
                <a:spcPts val="3000"/>
              </a:spcAft>
              <a:buClr>
                <a:srgbClr val="FFC000"/>
              </a:buClr>
              <a:buFont typeface="+mj-lt"/>
              <a:buAutoNum type="alphaLcParenR"/>
              <a:defRPr/>
            </a:pPr>
            <a:r>
              <a:rPr lang="en-US" dirty="0">
                <a:effectLst>
                  <a:outerShdw blurRad="38100" dist="38100" dir="2700000" algn="tl">
                    <a:srgbClr val="000000">
                      <a:alpha val="43137"/>
                    </a:srgbClr>
                  </a:outerShdw>
                </a:effectLst>
              </a:rPr>
              <a:t>Laban’s response (26-27)</a:t>
            </a:r>
          </a:p>
          <a:p>
            <a:pPr marL="514350" lvl="3" indent="-514350" eaLnBrk="1" hangingPunct="1">
              <a:spcBef>
                <a:spcPts val="0"/>
              </a:spcBef>
              <a:spcAft>
                <a:spcPts val="3000"/>
              </a:spcAft>
              <a:buClr>
                <a:srgbClr val="FFC000"/>
              </a:buClr>
              <a:buFont typeface="+mj-lt"/>
              <a:buAutoNum type="alphaLcParenR"/>
              <a:defRPr/>
            </a:pPr>
            <a:r>
              <a:rPr lang="en-US" dirty="0">
                <a:effectLst>
                  <a:outerShdw blurRad="38100" dist="38100" dir="2700000" algn="tl">
                    <a:srgbClr val="000000">
                      <a:alpha val="43137"/>
                    </a:srgbClr>
                  </a:outerShdw>
                </a:effectLst>
              </a:rPr>
              <a:t>Jacob’s agreement (28)</a:t>
            </a:r>
          </a:p>
          <a:p>
            <a:pPr marL="514350" lvl="3" indent="-514350" eaLnBrk="1" hangingPunct="1">
              <a:spcBef>
                <a:spcPts val="0"/>
              </a:spcBef>
              <a:spcAft>
                <a:spcPts val="3000"/>
              </a:spcAft>
              <a:buClr>
                <a:srgbClr val="FFC000"/>
              </a:buClr>
              <a:buFont typeface="+mj-lt"/>
              <a:buAutoNum type="alphaLcParenR"/>
              <a:defRPr/>
            </a:pPr>
            <a:r>
              <a:rPr lang="en-US" dirty="0">
                <a:effectLst>
                  <a:outerShdw blurRad="38100" dist="38100" dir="2700000" algn="tl">
                    <a:srgbClr val="000000">
                      <a:alpha val="43137"/>
                    </a:srgbClr>
                  </a:outerShdw>
                </a:effectLst>
              </a:rPr>
              <a:t>Wedding gift (29)</a:t>
            </a:r>
          </a:p>
          <a:p>
            <a:pPr marL="514350" lvl="3" indent="-514350" eaLnBrk="1" hangingPunct="1">
              <a:spcBef>
                <a:spcPts val="0"/>
              </a:spcBef>
              <a:spcAft>
                <a:spcPts val="3000"/>
              </a:spcAft>
              <a:buClr>
                <a:srgbClr val="FFC000"/>
              </a:buClr>
              <a:buFont typeface="+mj-lt"/>
              <a:buAutoNum type="alphaLcParenR"/>
              <a:defRPr/>
            </a:pPr>
            <a:r>
              <a:rPr lang="en-US" dirty="0">
                <a:effectLst>
                  <a:outerShdw blurRad="38100" dist="38100" dir="2700000" algn="tl">
                    <a:srgbClr val="000000">
                      <a:alpha val="43137"/>
                    </a:srgbClr>
                  </a:outerShdw>
                </a:effectLst>
              </a:rPr>
              <a:t>Consummation (30a)</a:t>
            </a:r>
          </a:p>
          <a:p>
            <a:pPr marL="514350" lvl="3" indent="-514350" eaLnBrk="1" hangingPunct="1">
              <a:spcBef>
                <a:spcPts val="0"/>
              </a:spcBef>
              <a:spcAft>
                <a:spcPts val="3000"/>
              </a:spcAft>
              <a:buClr>
                <a:srgbClr val="FFC000"/>
              </a:buClr>
              <a:buFont typeface="+mj-lt"/>
              <a:buAutoNum type="alphaLcParenR"/>
              <a:defRPr/>
            </a:pPr>
            <a:r>
              <a:rPr lang="en-US" dirty="0">
                <a:effectLst>
                  <a:outerShdw blurRad="38100" dist="38100" dir="2700000" algn="tl">
                    <a:srgbClr val="000000">
                      <a:alpha val="43137"/>
                    </a:srgbClr>
                  </a:outerShdw>
                </a:effectLst>
              </a:rPr>
              <a:t>Second seven years (30b)</a:t>
            </a:r>
          </a:p>
        </p:txBody>
      </p:sp>
      <p:pic>
        <p:nvPicPr>
          <p:cNvPr id="2" name="Picture 1">
            <a:extLst>
              <a:ext uri="{FF2B5EF4-FFF2-40B4-BE49-F238E27FC236}">
                <a16:creationId xmlns:a16="http://schemas.microsoft.com/office/drawing/2014/main" id="{362121EE-5045-1042-0924-76C26DB12A4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938359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4387" name="Group 3"/>
          <p:cNvGraphicFramePr>
            <a:graphicFrameLocks noGrp="1"/>
          </p:cNvGraphicFramePr>
          <p:nvPr>
            <p:ph type="tbl" idx="1"/>
          </p:nvPr>
        </p:nvGraphicFramePr>
        <p:xfrm>
          <a:off x="1706880" y="152401"/>
          <a:ext cx="8778240" cy="6553201"/>
        </p:xfrm>
        <a:graphic>
          <a:graphicData uri="http://schemas.openxmlformats.org/drawingml/2006/table">
            <a:tbl>
              <a:tblPr>
                <a:tableStyleId>{D7AC3CCA-C797-4891-BE02-D94E43425B78}</a:tableStyleId>
              </a:tblPr>
              <a:tblGrid>
                <a:gridCol w="2926080">
                  <a:extLst>
                    <a:ext uri="{9D8B030D-6E8A-4147-A177-3AD203B41FA5}">
                      <a16:colId xmlns:a16="http://schemas.microsoft.com/office/drawing/2014/main" val="20000"/>
                    </a:ext>
                  </a:extLst>
                </a:gridCol>
                <a:gridCol w="2926080">
                  <a:extLst>
                    <a:ext uri="{9D8B030D-6E8A-4147-A177-3AD203B41FA5}">
                      <a16:colId xmlns:a16="http://schemas.microsoft.com/office/drawing/2014/main" val="20001"/>
                    </a:ext>
                  </a:extLst>
                </a:gridCol>
                <a:gridCol w="2926080">
                  <a:extLst>
                    <a:ext uri="{9D8B030D-6E8A-4147-A177-3AD203B41FA5}">
                      <a16:colId xmlns:a16="http://schemas.microsoft.com/office/drawing/2014/main" val="20002"/>
                    </a:ext>
                  </a:extLst>
                </a:gridCol>
              </a:tblGrid>
              <a:tr h="789103">
                <a:tc gridSpan="3">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lang="en-US" altLang="en-US" sz="4000" b="1" dirty="0">
                          <a:solidFill>
                            <a:srgbClr val="FFFF99"/>
                          </a:solidFill>
                          <a:latin typeface="Calibri" panose="020F0502020204030204" pitchFamily="34" charset="0"/>
                          <a:cs typeface="Calibri" panose="020F0502020204030204" pitchFamily="34" charset="0"/>
                        </a:rPr>
                        <a:t>Matt 24 / Rev 6 Parallels</a:t>
                      </a:r>
                      <a:endParaRPr kumimoji="0" lang="en-US" sz="4000" b="1" i="0" u="none" strike="noStrike" cap="none" normalizeH="0" baseline="0" dirty="0">
                        <a:ln>
                          <a:noFill/>
                        </a:ln>
                        <a:solidFill>
                          <a:srgbClr val="FFFF99"/>
                        </a:solidFill>
                        <a:effectLst/>
                        <a:latin typeface="Calibri" panose="020F0502020204030204" pitchFamily="34" charset="0"/>
                        <a:cs typeface="Calibri" panose="020F0502020204030204" pitchFamily="34" charset="0"/>
                      </a:endParaRPr>
                    </a:p>
                  </a:txBody>
                  <a:tcPr marT="45723" marB="45723" anchor="ctr" horzOverflow="overflow">
                    <a:solidFill>
                      <a:srgbClr val="00B0F0"/>
                    </a:solidFill>
                  </a:tcPr>
                </a:tc>
                <a:tc hMerge="1">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endParaRPr kumimoji="0" lang="en-US" sz="3200" b="0" i="0" u="none" strike="noStrike" cap="none" normalizeH="0" baseline="0" dirty="0">
                        <a:ln>
                          <a:noFill/>
                        </a:ln>
                        <a:solidFill>
                          <a:schemeClr val="tx1"/>
                        </a:solidFill>
                        <a:effectLst/>
                        <a:latin typeface="+mj-lt"/>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endParaRPr kumimoji="0" lang="en-US" sz="3200" b="0" i="0" u="none" strike="noStrike" cap="none" normalizeH="0" baseline="0" dirty="0">
                        <a:ln>
                          <a:noFill/>
                        </a:ln>
                        <a:solidFill>
                          <a:schemeClr val="tx1"/>
                        </a:solidFill>
                        <a:effectLst/>
                        <a:latin typeface="+mj-lt"/>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994813881"/>
                  </a:ext>
                </a:extLst>
              </a:tr>
              <a:tr h="1200805">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cap="none" normalizeH="0" baseline="0" dirty="0">
                          <a:ln>
                            <a:noFill/>
                          </a:ln>
                          <a:effectLst/>
                          <a:latin typeface="Calibri" panose="020F0502020204030204" pitchFamily="34" charset="0"/>
                          <a:cs typeface="Calibri" panose="020F0502020204030204" pitchFamily="34" charset="0"/>
                        </a:rPr>
                        <a:t>Prediction</a:t>
                      </a:r>
                      <a:endParaRPr kumimoji="0" lang="en-US" sz="32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Birth pangs </a:t>
                      </a:r>
                    </a:p>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(Matt 24)</a:t>
                      </a:r>
                      <a:endParaRPr kumimoji="0" lang="en-US" sz="32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cap="none" normalizeH="0" baseline="0" dirty="0">
                          <a:ln>
                            <a:noFill/>
                          </a:ln>
                          <a:solidFill>
                            <a:srgbClr val="0000FF"/>
                          </a:solidFill>
                          <a:effectLst/>
                          <a:latin typeface="Calibri" panose="020F0502020204030204" pitchFamily="34" charset="0"/>
                          <a:cs typeface="Calibri" panose="020F0502020204030204" pitchFamily="34" charset="0"/>
                        </a:rPr>
                        <a:t>Seal judgments </a:t>
                      </a:r>
                    </a:p>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cap="none" normalizeH="0" baseline="0" dirty="0">
                          <a:ln>
                            <a:noFill/>
                          </a:ln>
                          <a:solidFill>
                            <a:srgbClr val="0000FF"/>
                          </a:solidFill>
                          <a:effectLst/>
                          <a:latin typeface="Calibri" panose="020F0502020204030204" pitchFamily="34" charset="0"/>
                          <a:cs typeface="Calibri" panose="020F0502020204030204" pitchFamily="34" charset="0"/>
                        </a:rPr>
                        <a:t>(Rev 6)</a:t>
                      </a:r>
                      <a:endParaRPr kumimoji="0" lang="en-US" sz="3600" b="1" i="0" u="none" strike="noStrike" cap="none" normalizeH="0" baseline="0" dirty="0">
                        <a:ln>
                          <a:noFill/>
                        </a:ln>
                        <a:solidFill>
                          <a:srgbClr val="0000FF"/>
                        </a:solidFill>
                        <a:effectLst/>
                        <a:latin typeface="Calibri" panose="020F0502020204030204" pitchFamily="34" charset="0"/>
                        <a:cs typeface="Calibri" panose="020F0502020204030204" pitchFamily="34" charset="0"/>
                      </a:endParaRPr>
                    </a:p>
                  </a:txBody>
                  <a:tcPr marT="45723" marB="45723" anchor="ctr" horzOverflow="overflow"/>
                </a:tc>
                <a:extLst>
                  <a:ext uri="{0D108BD9-81ED-4DB2-BD59-A6C34878D82A}">
                    <a16:rowId xmlns:a16="http://schemas.microsoft.com/office/drawing/2014/main" val="10000"/>
                  </a:ext>
                </a:extLst>
              </a:tr>
              <a:tr h="651899">
                <a:tc>
                  <a:txBody>
                    <a:bodyPr/>
                    <a:lstStyle/>
                    <a:p>
                      <a:pPr marL="58738"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cap="none" normalizeH="0" baseline="0" dirty="0">
                          <a:ln>
                            <a:noFill/>
                          </a:ln>
                          <a:effectLst/>
                          <a:latin typeface="Calibri" panose="020F0502020204030204" pitchFamily="34" charset="0"/>
                          <a:cs typeface="Calibri" panose="020F0502020204030204" pitchFamily="34" charset="0"/>
                        </a:rPr>
                        <a:t>1. False Christ</a:t>
                      </a:r>
                      <a:endParaRPr kumimoji="0" lang="en-US" sz="32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rgbClr val="C00000"/>
                          </a:solidFill>
                          <a:effectLst/>
                          <a:latin typeface="Calibri" panose="020F0502020204030204" pitchFamily="34" charset="0"/>
                          <a:ea typeface="+mn-ea"/>
                          <a:cs typeface="Calibri" panose="020F0502020204030204" pitchFamily="34" charset="0"/>
                        </a:rPr>
                        <a:t>24:5</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rgbClr val="0000FF"/>
                          </a:solidFill>
                          <a:effectLst/>
                          <a:latin typeface="Calibri" panose="020F0502020204030204" pitchFamily="34" charset="0"/>
                          <a:ea typeface="+mn-ea"/>
                          <a:cs typeface="Calibri" panose="020F0502020204030204" pitchFamily="34" charset="0"/>
                        </a:rPr>
                        <a:t>6:2</a:t>
                      </a:r>
                    </a:p>
                  </a:txBody>
                  <a:tcPr marT="45723" marB="45723" anchor="ctr" horzOverflow="overflow"/>
                </a:tc>
                <a:extLst>
                  <a:ext uri="{0D108BD9-81ED-4DB2-BD59-A6C34878D82A}">
                    <a16:rowId xmlns:a16="http://schemas.microsoft.com/office/drawing/2014/main" val="10001"/>
                  </a:ext>
                </a:extLst>
              </a:tr>
              <a:tr h="651899">
                <a:tc>
                  <a:txBody>
                    <a:bodyPr/>
                    <a:lstStyle/>
                    <a:p>
                      <a:pPr marL="58738"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2. War</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rgbClr val="C00000"/>
                          </a:solidFill>
                          <a:effectLst/>
                          <a:latin typeface="Calibri" panose="020F0502020204030204" pitchFamily="34" charset="0"/>
                          <a:ea typeface="+mn-ea"/>
                          <a:cs typeface="Calibri" panose="020F0502020204030204" pitchFamily="34" charset="0"/>
                        </a:rPr>
                        <a:t>24:6</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rgbClr val="0000FF"/>
                          </a:solidFill>
                          <a:effectLst/>
                          <a:latin typeface="Calibri" panose="020F0502020204030204" pitchFamily="34" charset="0"/>
                          <a:ea typeface="+mn-ea"/>
                          <a:cs typeface="Calibri" panose="020F0502020204030204" pitchFamily="34" charset="0"/>
                        </a:rPr>
                        <a:t>6:3-4</a:t>
                      </a:r>
                    </a:p>
                  </a:txBody>
                  <a:tcPr marT="45723" marB="45723" anchor="ctr" horzOverflow="overflow"/>
                </a:tc>
                <a:extLst>
                  <a:ext uri="{0D108BD9-81ED-4DB2-BD59-A6C34878D82A}">
                    <a16:rowId xmlns:a16="http://schemas.microsoft.com/office/drawing/2014/main" val="10002"/>
                  </a:ext>
                </a:extLst>
              </a:tr>
              <a:tr h="651899">
                <a:tc>
                  <a:txBody>
                    <a:bodyPr/>
                    <a:lstStyle/>
                    <a:p>
                      <a:pPr marL="58738"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3. Famine</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rgbClr val="C00000"/>
                          </a:solidFill>
                          <a:effectLst/>
                          <a:latin typeface="Calibri" panose="020F0502020204030204" pitchFamily="34" charset="0"/>
                          <a:ea typeface="+mn-ea"/>
                          <a:cs typeface="Calibri" panose="020F0502020204030204" pitchFamily="34" charset="0"/>
                        </a:rPr>
                        <a:t>24:7</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rgbClr val="0000FF"/>
                          </a:solidFill>
                          <a:effectLst/>
                          <a:latin typeface="Calibri" panose="020F0502020204030204" pitchFamily="34" charset="0"/>
                          <a:ea typeface="+mn-ea"/>
                          <a:cs typeface="Calibri" panose="020F0502020204030204" pitchFamily="34" charset="0"/>
                        </a:rPr>
                        <a:t>6:5-6</a:t>
                      </a:r>
                    </a:p>
                  </a:txBody>
                  <a:tcPr marT="45723" marB="45723" anchor="ctr" horzOverflow="overflow"/>
                </a:tc>
                <a:extLst>
                  <a:ext uri="{0D108BD9-81ED-4DB2-BD59-A6C34878D82A}">
                    <a16:rowId xmlns:a16="http://schemas.microsoft.com/office/drawing/2014/main" val="10003"/>
                  </a:ext>
                </a:extLst>
              </a:tr>
              <a:tr h="651899">
                <a:tc>
                  <a:txBody>
                    <a:bodyPr/>
                    <a:lstStyle/>
                    <a:p>
                      <a:pPr marL="58738"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4. Death</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rgbClr val="C00000"/>
                          </a:solidFill>
                          <a:effectLst/>
                          <a:latin typeface="Calibri" panose="020F0502020204030204" pitchFamily="34" charset="0"/>
                          <a:ea typeface="+mn-ea"/>
                          <a:cs typeface="Calibri" panose="020F0502020204030204" pitchFamily="34" charset="0"/>
                        </a:rPr>
                        <a:t>24:6-7</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rgbClr val="0000FF"/>
                          </a:solidFill>
                          <a:effectLst/>
                          <a:latin typeface="Calibri" panose="020F0502020204030204" pitchFamily="34" charset="0"/>
                          <a:ea typeface="+mn-ea"/>
                          <a:cs typeface="Calibri" panose="020F0502020204030204" pitchFamily="34" charset="0"/>
                        </a:rPr>
                        <a:t>6:7-8</a:t>
                      </a:r>
                    </a:p>
                  </a:txBody>
                  <a:tcPr marT="45723" marB="45723" anchor="ctr" horzOverflow="overflow"/>
                </a:tc>
                <a:extLst>
                  <a:ext uri="{0D108BD9-81ED-4DB2-BD59-A6C34878D82A}">
                    <a16:rowId xmlns:a16="http://schemas.microsoft.com/office/drawing/2014/main" val="10004"/>
                  </a:ext>
                </a:extLst>
              </a:tr>
              <a:tr h="651899">
                <a:tc>
                  <a:txBody>
                    <a:bodyPr/>
                    <a:lstStyle/>
                    <a:p>
                      <a:pPr marL="58738"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5. Martyrs</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rgbClr val="C00000"/>
                          </a:solidFill>
                          <a:effectLst/>
                          <a:latin typeface="Calibri" panose="020F0502020204030204" pitchFamily="34" charset="0"/>
                          <a:ea typeface="+mn-ea"/>
                          <a:cs typeface="Calibri" panose="020F0502020204030204" pitchFamily="34" charset="0"/>
                        </a:rPr>
                        <a:t>24:9-13</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rgbClr val="0000FF"/>
                          </a:solidFill>
                          <a:effectLst/>
                          <a:latin typeface="Calibri" panose="020F0502020204030204" pitchFamily="34" charset="0"/>
                          <a:ea typeface="+mn-ea"/>
                          <a:cs typeface="Calibri" panose="020F0502020204030204" pitchFamily="34" charset="0"/>
                        </a:rPr>
                        <a:t>6:9-11</a:t>
                      </a:r>
                    </a:p>
                  </a:txBody>
                  <a:tcPr marT="45723" marB="45723" anchor="ctr" horzOverflow="overflow"/>
                </a:tc>
                <a:extLst>
                  <a:ext uri="{0D108BD9-81ED-4DB2-BD59-A6C34878D82A}">
                    <a16:rowId xmlns:a16="http://schemas.microsoft.com/office/drawing/2014/main" val="10005"/>
                  </a:ext>
                </a:extLst>
              </a:tr>
              <a:tr h="651899">
                <a:tc>
                  <a:txBody>
                    <a:bodyPr/>
                    <a:lstStyle/>
                    <a:p>
                      <a:pPr marL="58738"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6. Earthquakes</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rgbClr val="C00000"/>
                          </a:solidFill>
                          <a:effectLst/>
                          <a:latin typeface="Calibri" panose="020F0502020204030204" pitchFamily="34" charset="0"/>
                          <a:ea typeface="+mn-ea"/>
                          <a:cs typeface="Calibri" panose="020F0502020204030204" pitchFamily="34" charset="0"/>
                        </a:rPr>
                        <a:t>24:7</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rgbClr val="0000FF"/>
                          </a:solidFill>
                          <a:effectLst/>
                          <a:latin typeface="Calibri" panose="020F0502020204030204" pitchFamily="34" charset="0"/>
                          <a:ea typeface="+mn-ea"/>
                          <a:cs typeface="Calibri" panose="020F0502020204030204" pitchFamily="34" charset="0"/>
                        </a:rPr>
                        <a:t>6:12-17</a:t>
                      </a:r>
                    </a:p>
                  </a:txBody>
                  <a:tcPr marT="45723" marB="45723" anchor="ctr" horzOverflow="overflow"/>
                </a:tc>
                <a:extLst>
                  <a:ext uri="{0D108BD9-81ED-4DB2-BD59-A6C34878D82A}">
                    <a16:rowId xmlns:a16="http://schemas.microsoft.com/office/drawing/2014/main" val="10006"/>
                  </a:ext>
                </a:extLst>
              </a:tr>
              <a:tr h="651899">
                <a:tc>
                  <a:txBody>
                    <a:bodyPr/>
                    <a:lstStyle/>
                    <a:p>
                      <a:pPr marL="58738"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7. Evangelism</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rgbClr val="C00000"/>
                          </a:solidFill>
                          <a:effectLst/>
                          <a:latin typeface="Calibri" panose="020F0502020204030204" pitchFamily="34" charset="0"/>
                          <a:ea typeface="+mn-ea"/>
                          <a:cs typeface="Calibri" panose="020F0502020204030204" pitchFamily="34" charset="0"/>
                        </a:rPr>
                        <a:t>24:14</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rgbClr val="0000FF"/>
                          </a:solidFill>
                          <a:effectLst/>
                          <a:latin typeface="Calibri" panose="020F0502020204030204" pitchFamily="34" charset="0"/>
                          <a:ea typeface="+mn-ea"/>
                          <a:cs typeface="Calibri" panose="020F0502020204030204" pitchFamily="34" charset="0"/>
                        </a:rPr>
                        <a:t>7:1-9</a:t>
                      </a:r>
                    </a:p>
                  </a:txBody>
                  <a:tcPr marT="45723" marB="45723" anchor="ctr" horzOverflow="overflow"/>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8940459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742950" indent="-742950" algn="ctr" eaLnBrk="1" hangingPunct="1">
              <a:buClr>
                <a:srgbClr val="00FF00"/>
              </a:buClr>
              <a:buFont typeface="+mj-lt"/>
              <a:buAutoNum type="arabicPeriod" startAt="3"/>
            </a:pPr>
            <a:r>
              <a:rPr lang="en-US" sz="3600" dirty="0">
                <a:effectLst>
                  <a:outerShdw blurRad="38100" dist="38100" dir="2700000" algn="tl">
                    <a:srgbClr val="000000">
                      <a:alpha val="43137"/>
                    </a:srgbClr>
                  </a:outerShdw>
                </a:effectLst>
              </a:rPr>
              <a:t>Genesis 29:25b-30</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Marriage to Rachel</a:t>
            </a:r>
          </a:p>
        </p:txBody>
      </p:sp>
      <p:sp>
        <p:nvSpPr>
          <p:cNvPr id="161795" name="Rectangle 3"/>
          <p:cNvSpPr>
            <a:spLocks noGrp="1" noChangeArrowheads="1"/>
          </p:cNvSpPr>
          <p:nvPr>
            <p:ph type="body" idx="1"/>
          </p:nvPr>
        </p:nvSpPr>
        <p:spPr>
          <a:xfrm>
            <a:off x="1371600" y="1524000"/>
            <a:ext cx="5731388" cy="1752600"/>
          </a:xfrm>
        </p:spPr>
        <p:txBody>
          <a:bodyPr/>
          <a:lstStyle/>
          <a:p>
            <a:pPr marL="514350" lvl="3" indent="-514350" eaLnBrk="1" hangingPunct="1">
              <a:spcBef>
                <a:spcPts val="0"/>
              </a:spcBef>
              <a:spcAft>
                <a:spcPts val="3000"/>
              </a:spcAft>
              <a:buClr>
                <a:srgbClr val="FFC000"/>
              </a:buClr>
              <a:buFont typeface="+mj-lt"/>
              <a:buAutoNum type="alphaLcParenR"/>
              <a:defRPr/>
            </a:pPr>
            <a:r>
              <a:rPr lang="en-US" dirty="0">
                <a:effectLst>
                  <a:outerShdw blurRad="38100" dist="38100" dir="2700000" algn="tl">
                    <a:srgbClr val="000000">
                      <a:alpha val="43137"/>
                    </a:srgbClr>
                  </a:outerShdw>
                </a:effectLst>
              </a:rPr>
              <a:t>Jacob’s complaint (25b)</a:t>
            </a:r>
          </a:p>
          <a:p>
            <a:pPr marL="514350" lvl="3" indent="-514350" eaLnBrk="1" hangingPunct="1">
              <a:spcBef>
                <a:spcPts val="0"/>
              </a:spcBef>
              <a:spcAft>
                <a:spcPts val="3000"/>
              </a:spcAft>
              <a:buClr>
                <a:srgbClr val="FFC000"/>
              </a:buClr>
              <a:buFont typeface="+mj-lt"/>
              <a:buAutoNum type="alphaLcParenR"/>
              <a:defRPr/>
            </a:pPr>
            <a:r>
              <a:rPr lang="en-US" b="1" u="sng" dirty="0">
                <a:solidFill>
                  <a:srgbClr val="FFFFCC"/>
                </a:solidFill>
                <a:effectLst>
                  <a:outerShdw blurRad="38100" dist="38100" dir="2700000" algn="tl">
                    <a:srgbClr val="000000">
                      <a:alpha val="43137"/>
                    </a:srgbClr>
                  </a:outerShdw>
                </a:effectLst>
              </a:rPr>
              <a:t>Laban’s response (26-27)</a:t>
            </a:r>
          </a:p>
          <a:p>
            <a:pPr marL="514350" lvl="3" indent="-514350" eaLnBrk="1" hangingPunct="1">
              <a:spcBef>
                <a:spcPts val="0"/>
              </a:spcBef>
              <a:spcAft>
                <a:spcPts val="3000"/>
              </a:spcAft>
              <a:buClr>
                <a:srgbClr val="FFC000"/>
              </a:buClr>
              <a:buFont typeface="+mj-lt"/>
              <a:buAutoNum type="alphaLcParenR"/>
              <a:defRPr/>
            </a:pPr>
            <a:r>
              <a:rPr lang="en-US" dirty="0">
                <a:effectLst>
                  <a:outerShdw blurRad="38100" dist="38100" dir="2700000" algn="tl">
                    <a:srgbClr val="000000">
                      <a:alpha val="43137"/>
                    </a:srgbClr>
                  </a:outerShdw>
                </a:effectLst>
              </a:rPr>
              <a:t>Jacob’s agreement (28)</a:t>
            </a:r>
          </a:p>
          <a:p>
            <a:pPr marL="514350" lvl="3" indent="-514350" eaLnBrk="1" hangingPunct="1">
              <a:spcBef>
                <a:spcPts val="0"/>
              </a:spcBef>
              <a:spcAft>
                <a:spcPts val="3000"/>
              </a:spcAft>
              <a:buClr>
                <a:srgbClr val="FFC000"/>
              </a:buClr>
              <a:buFont typeface="+mj-lt"/>
              <a:buAutoNum type="alphaLcParenR"/>
              <a:defRPr/>
            </a:pPr>
            <a:r>
              <a:rPr lang="en-US" dirty="0">
                <a:effectLst>
                  <a:outerShdw blurRad="38100" dist="38100" dir="2700000" algn="tl">
                    <a:srgbClr val="000000">
                      <a:alpha val="43137"/>
                    </a:srgbClr>
                  </a:outerShdw>
                </a:effectLst>
              </a:rPr>
              <a:t>Wedding gift (29)</a:t>
            </a:r>
          </a:p>
          <a:p>
            <a:pPr marL="514350" lvl="3" indent="-514350" eaLnBrk="1" hangingPunct="1">
              <a:spcBef>
                <a:spcPts val="0"/>
              </a:spcBef>
              <a:spcAft>
                <a:spcPts val="3000"/>
              </a:spcAft>
              <a:buClr>
                <a:srgbClr val="FFC000"/>
              </a:buClr>
              <a:buFont typeface="+mj-lt"/>
              <a:buAutoNum type="alphaLcParenR"/>
              <a:defRPr/>
            </a:pPr>
            <a:r>
              <a:rPr lang="en-US" dirty="0">
                <a:effectLst>
                  <a:outerShdw blurRad="38100" dist="38100" dir="2700000" algn="tl">
                    <a:srgbClr val="000000">
                      <a:alpha val="43137"/>
                    </a:srgbClr>
                  </a:outerShdw>
                </a:effectLst>
              </a:rPr>
              <a:t>Consummation (30a)</a:t>
            </a:r>
          </a:p>
          <a:p>
            <a:pPr marL="514350" lvl="3" indent="-514350" eaLnBrk="1" hangingPunct="1">
              <a:spcBef>
                <a:spcPts val="0"/>
              </a:spcBef>
              <a:spcAft>
                <a:spcPts val="3000"/>
              </a:spcAft>
              <a:buClr>
                <a:srgbClr val="FFC000"/>
              </a:buClr>
              <a:buFont typeface="+mj-lt"/>
              <a:buAutoNum type="alphaLcParenR"/>
              <a:defRPr/>
            </a:pPr>
            <a:r>
              <a:rPr lang="en-US" dirty="0">
                <a:effectLst>
                  <a:outerShdw blurRad="38100" dist="38100" dir="2700000" algn="tl">
                    <a:srgbClr val="000000">
                      <a:alpha val="43137"/>
                    </a:srgbClr>
                  </a:outerShdw>
                </a:effectLst>
              </a:rPr>
              <a:t>Second seven years (30b)</a:t>
            </a:r>
          </a:p>
        </p:txBody>
      </p:sp>
      <p:pic>
        <p:nvPicPr>
          <p:cNvPr id="2" name="Picture 1">
            <a:extLst>
              <a:ext uri="{FF2B5EF4-FFF2-40B4-BE49-F238E27FC236}">
                <a16:creationId xmlns:a16="http://schemas.microsoft.com/office/drawing/2014/main" id="{362121EE-5045-1042-0924-76C26DB12A4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26132464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742950" indent="-742950" algn="ctr" eaLnBrk="1" hangingPunct="1">
              <a:buClr>
                <a:srgbClr val="FFC000"/>
              </a:buClr>
              <a:buFont typeface="+mj-lt"/>
              <a:buAutoNum type="alphaLcParenR" startAt="2"/>
            </a:pPr>
            <a:r>
              <a:rPr lang="en-US" sz="3600" dirty="0">
                <a:effectLst>
                  <a:outerShdw blurRad="38100" dist="38100" dir="2700000" algn="tl">
                    <a:srgbClr val="000000">
                      <a:alpha val="43137"/>
                    </a:srgbClr>
                  </a:outerShdw>
                </a:effectLst>
              </a:rPr>
              <a:t>Genesis 29:26-27</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Laban’s Response</a:t>
            </a:r>
          </a:p>
        </p:txBody>
      </p:sp>
      <p:sp>
        <p:nvSpPr>
          <p:cNvPr id="161795" name="Rectangle 3"/>
          <p:cNvSpPr>
            <a:spLocks noGrp="1" noChangeArrowheads="1"/>
          </p:cNvSpPr>
          <p:nvPr>
            <p:ph type="body" idx="1"/>
          </p:nvPr>
        </p:nvSpPr>
        <p:spPr>
          <a:xfrm>
            <a:off x="1066800" y="2057400"/>
            <a:ext cx="5731388" cy="1752600"/>
          </a:xfrm>
        </p:spPr>
        <p:txBody>
          <a:bodyPr/>
          <a:lstStyle/>
          <a:p>
            <a:pPr marL="514350" lvl="3" indent="-514350" eaLnBrk="1" hangingPunct="1">
              <a:spcBef>
                <a:spcPts val="0"/>
              </a:spcBef>
              <a:spcAft>
                <a:spcPts val="3000"/>
              </a:spcAft>
              <a:buClr>
                <a:schemeClr val="tx2"/>
              </a:buClr>
              <a:buFont typeface="+mj-lt"/>
              <a:buAutoNum type="arabicParenR"/>
              <a:defRPr/>
            </a:pPr>
            <a:r>
              <a:rPr lang="en-US" dirty="0">
                <a:effectLst>
                  <a:outerShdw blurRad="38100" dist="38100" dir="2700000" algn="tl">
                    <a:srgbClr val="000000">
                      <a:alpha val="43137"/>
                    </a:srgbClr>
                  </a:outerShdw>
                </a:effectLst>
              </a:rPr>
              <a:t>Local custom (26)</a:t>
            </a:r>
          </a:p>
          <a:p>
            <a:pPr marL="514350" lvl="3" indent="-514350" eaLnBrk="1" hangingPunct="1">
              <a:spcBef>
                <a:spcPts val="0"/>
              </a:spcBef>
              <a:spcAft>
                <a:spcPts val="3000"/>
              </a:spcAft>
              <a:buClr>
                <a:schemeClr val="tx2"/>
              </a:buClr>
              <a:buFont typeface="+mj-lt"/>
              <a:buAutoNum type="arabicParenR"/>
              <a:defRPr/>
            </a:pPr>
            <a:r>
              <a:rPr lang="en-US" dirty="0">
                <a:effectLst>
                  <a:outerShdw blurRad="38100" dist="38100" dir="2700000" algn="tl">
                    <a:srgbClr val="000000">
                      <a:alpha val="43137"/>
                    </a:srgbClr>
                  </a:outerShdw>
                </a:effectLst>
              </a:rPr>
              <a:t>Laban’s offer (27)</a:t>
            </a:r>
          </a:p>
        </p:txBody>
      </p:sp>
      <p:pic>
        <p:nvPicPr>
          <p:cNvPr id="2" name="Picture 1">
            <a:extLst>
              <a:ext uri="{FF2B5EF4-FFF2-40B4-BE49-F238E27FC236}">
                <a16:creationId xmlns:a16="http://schemas.microsoft.com/office/drawing/2014/main" id="{362121EE-5045-1042-0924-76C26DB12A4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8223780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742950" indent="-742950" algn="ctr" eaLnBrk="1" hangingPunct="1">
              <a:buClr>
                <a:srgbClr val="FFC000"/>
              </a:buClr>
              <a:buFont typeface="+mj-lt"/>
              <a:buAutoNum type="alphaLcParenR" startAt="2"/>
            </a:pPr>
            <a:r>
              <a:rPr lang="en-US" sz="3600" dirty="0">
                <a:effectLst>
                  <a:outerShdw blurRad="38100" dist="38100" dir="2700000" algn="tl">
                    <a:srgbClr val="000000">
                      <a:alpha val="43137"/>
                    </a:srgbClr>
                  </a:outerShdw>
                </a:effectLst>
              </a:rPr>
              <a:t>Genesis 29:26-27</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Laban’s Response</a:t>
            </a:r>
          </a:p>
        </p:txBody>
      </p:sp>
      <p:sp>
        <p:nvSpPr>
          <p:cNvPr id="161795" name="Rectangle 3"/>
          <p:cNvSpPr>
            <a:spLocks noGrp="1" noChangeArrowheads="1"/>
          </p:cNvSpPr>
          <p:nvPr>
            <p:ph type="body" idx="1"/>
          </p:nvPr>
        </p:nvSpPr>
        <p:spPr>
          <a:xfrm>
            <a:off x="1066800" y="2057400"/>
            <a:ext cx="5731388" cy="1752600"/>
          </a:xfrm>
        </p:spPr>
        <p:txBody>
          <a:bodyPr/>
          <a:lstStyle/>
          <a:p>
            <a:pPr marL="514350" lvl="3" indent="-514350" eaLnBrk="1" hangingPunct="1">
              <a:spcBef>
                <a:spcPts val="0"/>
              </a:spcBef>
              <a:spcAft>
                <a:spcPts val="3000"/>
              </a:spcAft>
              <a:buClr>
                <a:schemeClr val="tx2"/>
              </a:buClr>
              <a:buFont typeface="+mj-lt"/>
              <a:buAutoNum type="arabicParenR"/>
              <a:defRPr/>
            </a:pPr>
            <a:r>
              <a:rPr lang="en-US" b="1" u="sng" dirty="0">
                <a:solidFill>
                  <a:srgbClr val="FFFFCC"/>
                </a:solidFill>
                <a:effectLst>
                  <a:outerShdw blurRad="38100" dist="38100" dir="2700000" algn="tl">
                    <a:srgbClr val="000000">
                      <a:alpha val="43137"/>
                    </a:srgbClr>
                  </a:outerShdw>
                </a:effectLst>
              </a:rPr>
              <a:t>Local custom (26)</a:t>
            </a:r>
          </a:p>
          <a:p>
            <a:pPr marL="514350" lvl="3" indent="-514350" eaLnBrk="1" hangingPunct="1">
              <a:spcBef>
                <a:spcPts val="0"/>
              </a:spcBef>
              <a:spcAft>
                <a:spcPts val="3000"/>
              </a:spcAft>
              <a:buClr>
                <a:schemeClr val="tx2"/>
              </a:buClr>
              <a:buFont typeface="+mj-lt"/>
              <a:buAutoNum type="arabicParenR"/>
              <a:defRPr/>
            </a:pPr>
            <a:r>
              <a:rPr lang="en-US" dirty="0">
                <a:effectLst>
                  <a:outerShdw blurRad="38100" dist="38100" dir="2700000" algn="tl">
                    <a:srgbClr val="000000">
                      <a:alpha val="43137"/>
                    </a:srgbClr>
                  </a:outerShdw>
                </a:effectLst>
              </a:rPr>
              <a:t>Laban’s offer (27)</a:t>
            </a:r>
          </a:p>
        </p:txBody>
      </p:sp>
      <p:pic>
        <p:nvPicPr>
          <p:cNvPr id="2" name="Picture 1">
            <a:extLst>
              <a:ext uri="{FF2B5EF4-FFF2-40B4-BE49-F238E27FC236}">
                <a16:creationId xmlns:a16="http://schemas.microsoft.com/office/drawing/2014/main" id="{362121EE-5045-1042-0924-76C26DB12A4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3690147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type="body" idx="1"/>
          </p:nvPr>
        </p:nvSpPr>
        <p:spPr>
          <a:xfrm>
            <a:off x="1066800" y="1371600"/>
            <a:ext cx="6477000" cy="4419600"/>
          </a:xfrm>
        </p:spPr>
        <p:txBody>
          <a:bodyPr/>
          <a:lstStyle/>
          <a:p>
            <a:pPr marL="457200" lvl="1" indent="-457200" eaLnBrk="1" hangingPunct="1">
              <a:spcBef>
                <a:spcPts val="0"/>
              </a:spcBef>
              <a:spcAft>
                <a:spcPts val="3000"/>
              </a:spcAft>
              <a:buClr>
                <a:schemeClr val="tx2"/>
              </a:buClr>
              <a:buSzPct val="100000"/>
              <a:buFont typeface="+mj-lt"/>
              <a:buAutoNum type="romanUcPeriod" startAt="2"/>
              <a:defRPr/>
            </a:pPr>
            <a:r>
              <a:rPr lang="en-US" b="1" dirty="0">
                <a:solidFill>
                  <a:srgbClr val="FFFFCC"/>
                </a:solidFill>
                <a:effectLst>
                  <a:outerShdw blurRad="38100" dist="38100" dir="2700000" algn="tl">
                    <a:srgbClr val="000000">
                      <a:alpha val="43137"/>
                    </a:srgbClr>
                  </a:outerShdw>
                </a:effectLst>
              </a:rPr>
              <a:t>Genesis 12-50 (four people)</a:t>
            </a:r>
          </a:p>
          <a:p>
            <a:pPr marL="9144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Abraham (12:1–25:11)</a:t>
            </a:r>
          </a:p>
          <a:p>
            <a:pPr marL="9144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Isaac (25:12–26:35)</a:t>
            </a:r>
          </a:p>
          <a:p>
            <a:pPr marL="914400" lvl="2" indent="-457200" eaLnBrk="1" hangingPunct="1">
              <a:spcBef>
                <a:spcPts val="0"/>
              </a:spcBef>
              <a:spcAft>
                <a:spcPts val="30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Jacob (27–36)</a:t>
            </a:r>
          </a:p>
          <a:p>
            <a:pPr marL="9144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Joseph (37–50)</a:t>
            </a:r>
          </a:p>
        </p:txBody>
      </p:sp>
      <p:sp>
        <p:nvSpPr>
          <p:cNvPr id="7" name="Rectangle 2050">
            <a:extLst>
              <a:ext uri="{FF2B5EF4-FFF2-40B4-BE49-F238E27FC236}">
                <a16:creationId xmlns:a16="http://schemas.microsoft.com/office/drawing/2014/main" id="{82F6E191-4850-492E-80EC-DCA9B0ADC8BB}"/>
              </a:ext>
            </a:extLst>
          </p:cNvPr>
          <p:cNvSpPr>
            <a:spLocks noGrp="1" noChangeArrowheads="1"/>
          </p:cNvSpPr>
          <p:nvPr>
            <p:ph type="title"/>
          </p:nvPr>
        </p:nvSpPr>
        <p:spPr>
          <a:xfrm>
            <a:off x="3924300" y="228600"/>
            <a:ext cx="4343400" cy="914400"/>
          </a:xfrm>
        </p:spPr>
        <p:txBody>
          <a:bodyPr/>
          <a:lstStyle/>
          <a:p>
            <a:pPr algn="ctr" eaLnBrk="1" hangingPunct="1"/>
            <a:r>
              <a:rPr lang="en-US" sz="3600" dirty="0"/>
              <a:t>GENESIS STRUCTURE</a:t>
            </a:r>
          </a:p>
        </p:txBody>
      </p:sp>
      <p:pic>
        <p:nvPicPr>
          <p:cNvPr id="8" name="Picture 4" descr="5 Bible Lessons to Learn From the Book of Genesis | Jack Wellman">
            <a:extLst>
              <a:ext uri="{FF2B5EF4-FFF2-40B4-BE49-F238E27FC236}">
                <a16:creationId xmlns:a16="http://schemas.microsoft.com/office/drawing/2014/main" id="{39237039-C3D8-40A9-89D9-6312DC926CD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708955" y="2286000"/>
            <a:ext cx="3432433" cy="2286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F8F7F49B-01B0-4DFB-8914-3EF5260CE88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15600" y="152400"/>
            <a:ext cx="1074928" cy="914400"/>
          </a:xfrm>
          <a:prstGeom prst="rect">
            <a:avLst/>
          </a:prstGeom>
        </p:spPr>
      </p:pic>
    </p:spTree>
    <p:extLst>
      <p:ext uri="{BB962C8B-B14F-4D97-AF65-F5344CB8AC3E}">
        <p14:creationId xmlns:p14="http://schemas.microsoft.com/office/powerpoint/2010/main" val="14617528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742950" indent="-742950" algn="ctr" eaLnBrk="1" hangingPunct="1">
              <a:buClr>
                <a:srgbClr val="FFC000"/>
              </a:buClr>
              <a:buFont typeface="+mj-lt"/>
              <a:buAutoNum type="alphaLcParenR" startAt="2"/>
            </a:pPr>
            <a:r>
              <a:rPr lang="en-US" sz="3600" dirty="0">
                <a:effectLst>
                  <a:outerShdw blurRad="38100" dist="38100" dir="2700000" algn="tl">
                    <a:srgbClr val="000000">
                      <a:alpha val="43137"/>
                    </a:srgbClr>
                  </a:outerShdw>
                </a:effectLst>
              </a:rPr>
              <a:t>Genesis 29:26-27</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Laban’s Response</a:t>
            </a:r>
          </a:p>
        </p:txBody>
      </p:sp>
      <p:sp>
        <p:nvSpPr>
          <p:cNvPr id="161795" name="Rectangle 3"/>
          <p:cNvSpPr>
            <a:spLocks noGrp="1" noChangeArrowheads="1"/>
          </p:cNvSpPr>
          <p:nvPr>
            <p:ph type="body" idx="1"/>
          </p:nvPr>
        </p:nvSpPr>
        <p:spPr>
          <a:xfrm>
            <a:off x="1066800" y="2057400"/>
            <a:ext cx="5731388" cy="1752600"/>
          </a:xfrm>
        </p:spPr>
        <p:txBody>
          <a:bodyPr/>
          <a:lstStyle/>
          <a:p>
            <a:pPr marL="514350" lvl="3" indent="-514350" eaLnBrk="1" hangingPunct="1">
              <a:spcBef>
                <a:spcPts val="0"/>
              </a:spcBef>
              <a:spcAft>
                <a:spcPts val="3000"/>
              </a:spcAft>
              <a:buClr>
                <a:schemeClr val="tx2"/>
              </a:buClr>
              <a:buFont typeface="+mj-lt"/>
              <a:buAutoNum type="arabicParenR"/>
              <a:defRPr/>
            </a:pPr>
            <a:r>
              <a:rPr lang="en-US" dirty="0">
                <a:effectLst>
                  <a:outerShdw blurRad="38100" dist="38100" dir="2700000" algn="tl">
                    <a:srgbClr val="000000">
                      <a:alpha val="43137"/>
                    </a:srgbClr>
                  </a:outerShdw>
                </a:effectLst>
              </a:rPr>
              <a:t>Local custom (26)</a:t>
            </a:r>
          </a:p>
          <a:p>
            <a:pPr marL="514350" lvl="3" indent="-514350" eaLnBrk="1" hangingPunct="1">
              <a:spcBef>
                <a:spcPts val="0"/>
              </a:spcBef>
              <a:spcAft>
                <a:spcPts val="3000"/>
              </a:spcAft>
              <a:buClr>
                <a:schemeClr val="tx2"/>
              </a:buClr>
              <a:buFont typeface="+mj-lt"/>
              <a:buAutoNum type="arabicParenR"/>
              <a:defRPr/>
            </a:pPr>
            <a:r>
              <a:rPr lang="en-US" b="1" u="sng" dirty="0">
                <a:solidFill>
                  <a:srgbClr val="FFFFCC"/>
                </a:solidFill>
                <a:effectLst>
                  <a:outerShdw blurRad="38100" dist="38100" dir="2700000" algn="tl">
                    <a:srgbClr val="000000">
                      <a:alpha val="43137"/>
                    </a:srgbClr>
                  </a:outerShdw>
                </a:effectLst>
              </a:rPr>
              <a:t>Laban’s offer (27)</a:t>
            </a:r>
          </a:p>
        </p:txBody>
      </p:sp>
      <p:pic>
        <p:nvPicPr>
          <p:cNvPr id="2" name="Picture 1">
            <a:extLst>
              <a:ext uri="{FF2B5EF4-FFF2-40B4-BE49-F238E27FC236}">
                <a16:creationId xmlns:a16="http://schemas.microsoft.com/office/drawing/2014/main" id="{362121EE-5045-1042-0924-76C26DB12A4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27621550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66B7C3C-5667-4C88-875D-81D920A6C9AA}"/>
              </a:ext>
            </a:extLst>
          </p:cNvPr>
          <p:cNvPicPr>
            <a:picLocks noChangeAspect="1"/>
          </p:cNvPicPr>
          <p:nvPr/>
        </p:nvPicPr>
        <p:blipFill>
          <a:blip r:embed="rId3"/>
          <a:stretch>
            <a:fillRect/>
          </a:stretch>
        </p:blipFill>
        <p:spPr>
          <a:xfrm>
            <a:off x="609600" y="505327"/>
            <a:ext cx="10972800" cy="5847346"/>
          </a:xfrm>
          <a:prstGeom prst="rect">
            <a:avLst/>
          </a:prstGeom>
          <a:ln>
            <a:solidFill>
              <a:schemeClr val="tx1"/>
            </a:solidFill>
          </a:ln>
        </p:spPr>
      </p:pic>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1828800" y="228600"/>
            <a:ext cx="8534400" cy="1447800"/>
          </a:xfrm>
        </p:spPr>
        <p:txBody>
          <a:bodyPr>
            <a:normAutofit/>
          </a:bodyPr>
          <a:lstStyle/>
          <a:p>
            <a:pPr algn="ctr">
              <a:defRPr/>
            </a:pPr>
            <a:r>
              <a:rPr lang="en-US" sz="3600" dirty="0">
                <a:solidFill>
                  <a:srgbClr val="00FFFF"/>
                </a:solidFill>
                <a:effectLst>
                  <a:outerShdw blurRad="38100" dist="38100" dir="2700000" algn="tl">
                    <a:srgbClr val="000000">
                      <a:alpha val="43137"/>
                    </a:srgbClr>
                  </a:outerShdw>
                </a:effectLst>
              </a:rPr>
              <a:t>Messiah must present Himself to Israel on March 30, A.D. 33 (Daniel 9:25)</a:t>
            </a:r>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9600" y="1943099"/>
            <a:ext cx="10972800" cy="3953271"/>
          </a:xfrm>
          <a:prstGeom prst="rect">
            <a:avLst/>
          </a:prstGeom>
          <a:solidFill>
            <a:srgbClr val="0099FF"/>
          </a:solidFill>
          <a:ln w="38100">
            <a:solidFill>
              <a:srgbClr val="FFFF00"/>
            </a:solidFill>
          </a:ln>
        </p:spPr>
      </p:pic>
    </p:spTree>
    <p:extLst>
      <p:ext uri="{BB962C8B-B14F-4D97-AF65-F5344CB8AC3E}">
        <p14:creationId xmlns:p14="http://schemas.microsoft.com/office/powerpoint/2010/main" val="1228719415"/>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4CE8B87-F111-475F-83B4-E69D85F5B25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9600" y="228600"/>
            <a:ext cx="10972800" cy="5469074"/>
          </a:xfrm>
          <a:prstGeom prst="rect">
            <a:avLst/>
          </a:prstGeom>
        </p:spPr>
      </p:pic>
    </p:spTree>
    <p:extLst>
      <p:ext uri="{BB962C8B-B14F-4D97-AF65-F5344CB8AC3E}">
        <p14:creationId xmlns:p14="http://schemas.microsoft.com/office/powerpoint/2010/main" val="4162594549"/>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658112" y="868680"/>
            <a:ext cx="8875776" cy="512064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156076074"/>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8F9C24E-D313-45CA-81CB-C386ACB5E404}"/>
              </a:ext>
            </a:extLst>
          </p:cNvPr>
          <p:cNvPicPr>
            <a:picLocks noChangeAspect="1"/>
          </p:cNvPicPr>
          <p:nvPr/>
        </p:nvPicPr>
        <p:blipFill>
          <a:blip r:embed="rId2"/>
          <a:stretch>
            <a:fillRect/>
          </a:stretch>
        </p:blipFill>
        <p:spPr>
          <a:xfrm>
            <a:off x="0" y="0"/>
            <a:ext cx="12192000" cy="6857999"/>
          </a:xfrm>
          <a:prstGeom prst="rect">
            <a:avLst/>
          </a:prstGeom>
        </p:spPr>
      </p:pic>
      <p:sp>
        <p:nvSpPr>
          <p:cNvPr id="38914" name="Rectangle 3"/>
          <p:cNvSpPr>
            <a:spLocks noChangeArrowheads="1"/>
          </p:cNvSpPr>
          <p:nvPr/>
        </p:nvSpPr>
        <p:spPr bwMode="auto">
          <a:xfrm>
            <a:off x="609600" y="0"/>
            <a:ext cx="10972800" cy="404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lnSpc>
                <a:spcPct val="90000"/>
              </a:lnSpc>
              <a:spcAft>
                <a:spcPts val="600"/>
              </a:spcAft>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mj-cs"/>
              </a:rPr>
              <a:t>Daniel 9:27</a:t>
            </a:r>
          </a:p>
          <a:p>
            <a:pPr algn="just">
              <a:spcAft>
                <a:spcPts val="10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he will make a firm covenant with the many for one week, but in the middle of the week he will put a stop to sacrifice and grain offering; and on the wing of abominations </a:t>
            </a:r>
            <a:r>
              <a:rPr lang="en-US" sz="3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will come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one who makes desolate, even until a complete destruction, one that is decreed, is poured out on the one who makes desolate.</a:t>
            </a:r>
          </a:p>
        </p:txBody>
      </p:sp>
    </p:spTree>
    <p:extLst>
      <p:ext uri="{BB962C8B-B14F-4D97-AF65-F5344CB8AC3E}">
        <p14:creationId xmlns:p14="http://schemas.microsoft.com/office/powerpoint/2010/main" val="3018559708"/>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5800" y="190500"/>
            <a:ext cx="10668000" cy="6477000"/>
          </a:xfrm>
          <a:prstGeom prst="rect">
            <a:avLst/>
          </a:prstGeom>
          <a:ln w="28575">
            <a:solidFill>
              <a:srgbClr val="FFFFCC"/>
            </a:solidFill>
          </a:ln>
        </p:spPr>
      </p:pic>
    </p:spTree>
    <p:extLst>
      <p:ext uri="{BB962C8B-B14F-4D97-AF65-F5344CB8AC3E}">
        <p14:creationId xmlns:p14="http://schemas.microsoft.com/office/powerpoint/2010/main" val="2886436875"/>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742950" indent="-742950" algn="ctr" eaLnBrk="1" hangingPunct="1">
              <a:buClr>
                <a:srgbClr val="00FF00"/>
              </a:buClr>
              <a:buFont typeface="+mj-lt"/>
              <a:buAutoNum type="arabicPeriod" startAt="3"/>
            </a:pPr>
            <a:r>
              <a:rPr lang="en-US" sz="3600" dirty="0">
                <a:effectLst>
                  <a:outerShdw blurRad="38100" dist="38100" dir="2700000" algn="tl">
                    <a:srgbClr val="000000">
                      <a:alpha val="43137"/>
                    </a:srgbClr>
                  </a:outerShdw>
                </a:effectLst>
              </a:rPr>
              <a:t>Genesis 29:25b-30</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Marriage to Rachel</a:t>
            </a:r>
          </a:p>
        </p:txBody>
      </p:sp>
      <p:sp>
        <p:nvSpPr>
          <p:cNvPr id="161795" name="Rectangle 3"/>
          <p:cNvSpPr>
            <a:spLocks noGrp="1" noChangeArrowheads="1"/>
          </p:cNvSpPr>
          <p:nvPr>
            <p:ph type="body" idx="1"/>
          </p:nvPr>
        </p:nvSpPr>
        <p:spPr>
          <a:xfrm>
            <a:off x="1371600" y="1524000"/>
            <a:ext cx="5731388" cy="1752600"/>
          </a:xfrm>
        </p:spPr>
        <p:txBody>
          <a:bodyPr/>
          <a:lstStyle/>
          <a:p>
            <a:pPr marL="514350" lvl="3" indent="-514350" eaLnBrk="1" hangingPunct="1">
              <a:spcBef>
                <a:spcPts val="0"/>
              </a:spcBef>
              <a:spcAft>
                <a:spcPts val="3000"/>
              </a:spcAft>
              <a:buClr>
                <a:srgbClr val="FFC000"/>
              </a:buClr>
              <a:buFont typeface="+mj-lt"/>
              <a:buAutoNum type="alphaLcParenR"/>
              <a:defRPr/>
            </a:pPr>
            <a:r>
              <a:rPr lang="en-US" dirty="0">
                <a:effectLst>
                  <a:outerShdw blurRad="38100" dist="38100" dir="2700000" algn="tl">
                    <a:srgbClr val="000000">
                      <a:alpha val="43137"/>
                    </a:srgbClr>
                  </a:outerShdw>
                </a:effectLst>
              </a:rPr>
              <a:t>Jacob’s complaint (25b)</a:t>
            </a:r>
          </a:p>
          <a:p>
            <a:pPr marL="514350" lvl="3" indent="-514350" eaLnBrk="1" hangingPunct="1">
              <a:spcBef>
                <a:spcPts val="0"/>
              </a:spcBef>
              <a:spcAft>
                <a:spcPts val="3000"/>
              </a:spcAft>
              <a:buClr>
                <a:srgbClr val="FFC000"/>
              </a:buClr>
              <a:buFont typeface="+mj-lt"/>
              <a:buAutoNum type="alphaLcParenR"/>
              <a:defRPr/>
            </a:pPr>
            <a:r>
              <a:rPr lang="en-US" dirty="0">
                <a:effectLst>
                  <a:outerShdw blurRad="38100" dist="38100" dir="2700000" algn="tl">
                    <a:srgbClr val="000000">
                      <a:alpha val="43137"/>
                    </a:srgbClr>
                  </a:outerShdw>
                </a:effectLst>
              </a:rPr>
              <a:t>Laban’s response (26-27)</a:t>
            </a:r>
          </a:p>
          <a:p>
            <a:pPr marL="514350" lvl="3" indent="-514350" eaLnBrk="1" hangingPunct="1">
              <a:spcBef>
                <a:spcPts val="0"/>
              </a:spcBef>
              <a:spcAft>
                <a:spcPts val="3000"/>
              </a:spcAft>
              <a:buClr>
                <a:srgbClr val="FFC000"/>
              </a:buClr>
              <a:buFont typeface="+mj-lt"/>
              <a:buAutoNum type="alphaLcParenR"/>
              <a:defRPr/>
            </a:pPr>
            <a:r>
              <a:rPr lang="en-US" b="1" u="sng" dirty="0">
                <a:solidFill>
                  <a:srgbClr val="FFFFCC"/>
                </a:solidFill>
                <a:effectLst>
                  <a:outerShdw blurRad="38100" dist="38100" dir="2700000" algn="tl">
                    <a:srgbClr val="000000">
                      <a:alpha val="43137"/>
                    </a:srgbClr>
                  </a:outerShdw>
                </a:effectLst>
              </a:rPr>
              <a:t>Jacob’s agreement (28)</a:t>
            </a:r>
          </a:p>
          <a:p>
            <a:pPr marL="514350" lvl="3" indent="-514350" eaLnBrk="1" hangingPunct="1">
              <a:spcBef>
                <a:spcPts val="0"/>
              </a:spcBef>
              <a:spcAft>
                <a:spcPts val="3000"/>
              </a:spcAft>
              <a:buClr>
                <a:srgbClr val="FFC000"/>
              </a:buClr>
              <a:buFont typeface="+mj-lt"/>
              <a:buAutoNum type="alphaLcParenR"/>
              <a:defRPr/>
            </a:pPr>
            <a:r>
              <a:rPr lang="en-US" dirty="0">
                <a:effectLst>
                  <a:outerShdw blurRad="38100" dist="38100" dir="2700000" algn="tl">
                    <a:srgbClr val="000000">
                      <a:alpha val="43137"/>
                    </a:srgbClr>
                  </a:outerShdw>
                </a:effectLst>
              </a:rPr>
              <a:t>Wedding gift (29)</a:t>
            </a:r>
          </a:p>
          <a:p>
            <a:pPr marL="514350" lvl="3" indent="-514350" eaLnBrk="1" hangingPunct="1">
              <a:spcBef>
                <a:spcPts val="0"/>
              </a:spcBef>
              <a:spcAft>
                <a:spcPts val="3000"/>
              </a:spcAft>
              <a:buClr>
                <a:srgbClr val="FFC000"/>
              </a:buClr>
              <a:buFont typeface="+mj-lt"/>
              <a:buAutoNum type="alphaLcParenR"/>
              <a:defRPr/>
            </a:pPr>
            <a:r>
              <a:rPr lang="en-US" dirty="0">
                <a:effectLst>
                  <a:outerShdw blurRad="38100" dist="38100" dir="2700000" algn="tl">
                    <a:srgbClr val="000000">
                      <a:alpha val="43137"/>
                    </a:srgbClr>
                  </a:outerShdw>
                </a:effectLst>
              </a:rPr>
              <a:t>Consummation (30a)</a:t>
            </a:r>
          </a:p>
          <a:p>
            <a:pPr marL="514350" lvl="3" indent="-514350" eaLnBrk="1" hangingPunct="1">
              <a:spcBef>
                <a:spcPts val="0"/>
              </a:spcBef>
              <a:spcAft>
                <a:spcPts val="3000"/>
              </a:spcAft>
              <a:buClr>
                <a:srgbClr val="FFC000"/>
              </a:buClr>
              <a:buFont typeface="+mj-lt"/>
              <a:buAutoNum type="alphaLcParenR"/>
              <a:defRPr/>
            </a:pPr>
            <a:r>
              <a:rPr lang="en-US" dirty="0">
                <a:effectLst>
                  <a:outerShdw blurRad="38100" dist="38100" dir="2700000" algn="tl">
                    <a:srgbClr val="000000">
                      <a:alpha val="43137"/>
                    </a:srgbClr>
                  </a:outerShdw>
                </a:effectLst>
              </a:rPr>
              <a:t>Second seven years (30b)</a:t>
            </a:r>
          </a:p>
        </p:txBody>
      </p:sp>
      <p:pic>
        <p:nvPicPr>
          <p:cNvPr id="2" name="Picture 1">
            <a:extLst>
              <a:ext uri="{FF2B5EF4-FFF2-40B4-BE49-F238E27FC236}">
                <a16:creationId xmlns:a16="http://schemas.microsoft.com/office/drawing/2014/main" id="{362121EE-5045-1042-0924-76C26DB12A4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8990977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3DD2A88D-A347-4000-8512-01EE1A31668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28967" y="137160"/>
            <a:ext cx="8734067" cy="6583680"/>
          </a:xfrm>
          <a:prstGeom prst="rect">
            <a:avLst/>
          </a:prstGeom>
          <a:ln w="38100">
            <a:solidFill>
              <a:schemeClr val="tx1"/>
            </a:solidFill>
          </a:ln>
        </p:spPr>
      </p:pic>
    </p:spTree>
    <p:extLst>
      <p:ext uri="{BB962C8B-B14F-4D97-AF65-F5344CB8AC3E}">
        <p14:creationId xmlns:p14="http://schemas.microsoft.com/office/powerpoint/2010/main" val="3012655520"/>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742950" indent="-742950" algn="ctr" eaLnBrk="1" hangingPunct="1">
              <a:buClr>
                <a:srgbClr val="00FF00"/>
              </a:buClr>
              <a:buFont typeface="+mj-lt"/>
              <a:buAutoNum type="arabicPeriod" startAt="3"/>
            </a:pPr>
            <a:r>
              <a:rPr lang="en-US" sz="3600" dirty="0">
                <a:effectLst>
                  <a:outerShdw blurRad="38100" dist="38100" dir="2700000" algn="tl">
                    <a:srgbClr val="000000">
                      <a:alpha val="43137"/>
                    </a:srgbClr>
                  </a:outerShdw>
                </a:effectLst>
              </a:rPr>
              <a:t>Genesis 29:25b-30</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Marriage to Rachel</a:t>
            </a:r>
          </a:p>
        </p:txBody>
      </p:sp>
      <p:sp>
        <p:nvSpPr>
          <p:cNvPr id="161795" name="Rectangle 3"/>
          <p:cNvSpPr>
            <a:spLocks noGrp="1" noChangeArrowheads="1"/>
          </p:cNvSpPr>
          <p:nvPr>
            <p:ph type="body" idx="1"/>
          </p:nvPr>
        </p:nvSpPr>
        <p:spPr>
          <a:xfrm>
            <a:off x="1371600" y="1524000"/>
            <a:ext cx="5731388" cy="1752600"/>
          </a:xfrm>
        </p:spPr>
        <p:txBody>
          <a:bodyPr/>
          <a:lstStyle/>
          <a:p>
            <a:pPr marL="514350" lvl="3" indent="-514350" eaLnBrk="1" hangingPunct="1">
              <a:spcBef>
                <a:spcPts val="0"/>
              </a:spcBef>
              <a:spcAft>
                <a:spcPts val="3000"/>
              </a:spcAft>
              <a:buClr>
                <a:srgbClr val="FFC000"/>
              </a:buClr>
              <a:buFont typeface="+mj-lt"/>
              <a:buAutoNum type="alphaLcParenR"/>
              <a:defRPr/>
            </a:pPr>
            <a:r>
              <a:rPr lang="en-US" dirty="0">
                <a:effectLst>
                  <a:outerShdw blurRad="38100" dist="38100" dir="2700000" algn="tl">
                    <a:srgbClr val="000000">
                      <a:alpha val="43137"/>
                    </a:srgbClr>
                  </a:outerShdw>
                </a:effectLst>
              </a:rPr>
              <a:t>Jacob’s complaint (25b)</a:t>
            </a:r>
          </a:p>
          <a:p>
            <a:pPr marL="514350" lvl="3" indent="-514350" eaLnBrk="1" hangingPunct="1">
              <a:spcBef>
                <a:spcPts val="0"/>
              </a:spcBef>
              <a:spcAft>
                <a:spcPts val="3000"/>
              </a:spcAft>
              <a:buClr>
                <a:srgbClr val="FFC000"/>
              </a:buClr>
              <a:buFont typeface="+mj-lt"/>
              <a:buAutoNum type="alphaLcParenR"/>
              <a:defRPr/>
            </a:pPr>
            <a:r>
              <a:rPr lang="en-US" dirty="0">
                <a:effectLst>
                  <a:outerShdw blurRad="38100" dist="38100" dir="2700000" algn="tl">
                    <a:srgbClr val="000000">
                      <a:alpha val="43137"/>
                    </a:srgbClr>
                  </a:outerShdw>
                </a:effectLst>
              </a:rPr>
              <a:t>Laban’s response (26-27)</a:t>
            </a:r>
          </a:p>
          <a:p>
            <a:pPr marL="514350" lvl="3" indent="-514350" eaLnBrk="1" hangingPunct="1">
              <a:spcBef>
                <a:spcPts val="0"/>
              </a:spcBef>
              <a:spcAft>
                <a:spcPts val="3000"/>
              </a:spcAft>
              <a:buClr>
                <a:srgbClr val="FFC000"/>
              </a:buClr>
              <a:buFont typeface="+mj-lt"/>
              <a:buAutoNum type="alphaLcParenR"/>
              <a:defRPr/>
            </a:pPr>
            <a:r>
              <a:rPr lang="en-US" dirty="0">
                <a:effectLst>
                  <a:outerShdw blurRad="38100" dist="38100" dir="2700000" algn="tl">
                    <a:srgbClr val="000000">
                      <a:alpha val="43137"/>
                    </a:srgbClr>
                  </a:outerShdw>
                </a:effectLst>
              </a:rPr>
              <a:t>Jacob’s agreement (28)</a:t>
            </a:r>
          </a:p>
          <a:p>
            <a:pPr marL="514350" lvl="3" indent="-514350" eaLnBrk="1" hangingPunct="1">
              <a:spcBef>
                <a:spcPts val="0"/>
              </a:spcBef>
              <a:spcAft>
                <a:spcPts val="3000"/>
              </a:spcAft>
              <a:buClr>
                <a:srgbClr val="FFC000"/>
              </a:buClr>
              <a:buFont typeface="+mj-lt"/>
              <a:buAutoNum type="alphaLcParenR"/>
              <a:defRPr/>
            </a:pPr>
            <a:r>
              <a:rPr lang="en-US" b="1" u="sng" dirty="0">
                <a:solidFill>
                  <a:srgbClr val="FFFFCC"/>
                </a:solidFill>
                <a:effectLst>
                  <a:outerShdw blurRad="38100" dist="38100" dir="2700000" algn="tl">
                    <a:srgbClr val="000000">
                      <a:alpha val="43137"/>
                    </a:srgbClr>
                  </a:outerShdw>
                </a:effectLst>
              </a:rPr>
              <a:t>Wedding gift (29)</a:t>
            </a:r>
          </a:p>
          <a:p>
            <a:pPr marL="514350" lvl="3" indent="-514350" eaLnBrk="1" hangingPunct="1">
              <a:spcBef>
                <a:spcPts val="0"/>
              </a:spcBef>
              <a:spcAft>
                <a:spcPts val="3000"/>
              </a:spcAft>
              <a:buClr>
                <a:srgbClr val="FFC000"/>
              </a:buClr>
              <a:buFont typeface="+mj-lt"/>
              <a:buAutoNum type="alphaLcParenR"/>
              <a:defRPr/>
            </a:pPr>
            <a:r>
              <a:rPr lang="en-US" dirty="0">
                <a:effectLst>
                  <a:outerShdw blurRad="38100" dist="38100" dir="2700000" algn="tl">
                    <a:srgbClr val="000000">
                      <a:alpha val="43137"/>
                    </a:srgbClr>
                  </a:outerShdw>
                </a:effectLst>
              </a:rPr>
              <a:t>Consummation (30a)</a:t>
            </a:r>
          </a:p>
          <a:p>
            <a:pPr marL="514350" lvl="3" indent="-514350" eaLnBrk="1" hangingPunct="1">
              <a:spcBef>
                <a:spcPts val="0"/>
              </a:spcBef>
              <a:spcAft>
                <a:spcPts val="3000"/>
              </a:spcAft>
              <a:buClr>
                <a:srgbClr val="FFC000"/>
              </a:buClr>
              <a:buFont typeface="+mj-lt"/>
              <a:buAutoNum type="alphaLcParenR"/>
              <a:defRPr/>
            </a:pPr>
            <a:r>
              <a:rPr lang="en-US" dirty="0">
                <a:effectLst>
                  <a:outerShdw blurRad="38100" dist="38100" dir="2700000" algn="tl">
                    <a:srgbClr val="000000">
                      <a:alpha val="43137"/>
                    </a:srgbClr>
                  </a:outerShdw>
                </a:effectLst>
              </a:rPr>
              <a:t>Second seven years (30b)</a:t>
            </a:r>
          </a:p>
        </p:txBody>
      </p:sp>
      <p:pic>
        <p:nvPicPr>
          <p:cNvPr id="2" name="Picture 1">
            <a:extLst>
              <a:ext uri="{FF2B5EF4-FFF2-40B4-BE49-F238E27FC236}">
                <a16:creationId xmlns:a16="http://schemas.microsoft.com/office/drawing/2014/main" id="{362121EE-5045-1042-0924-76C26DB12A4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33552916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Genesis 29</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Chapter Summary</a:t>
            </a:r>
          </a:p>
        </p:txBody>
      </p:sp>
      <p:sp>
        <p:nvSpPr>
          <p:cNvPr id="161795" name="Rectangle 3"/>
          <p:cNvSpPr>
            <a:spLocks noGrp="1" noChangeArrowheads="1"/>
          </p:cNvSpPr>
          <p:nvPr>
            <p:ph type="body" idx="1"/>
          </p:nvPr>
        </p:nvSpPr>
        <p:spPr>
          <a:xfrm>
            <a:off x="649943" y="2057400"/>
            <a:ext cx="7788900" cy="2743200"/>
          </a:xfrm>
        </p:spPr>
        <p:txBody>
          <a:bodyPr/>
          <a:lstStyle/>
          <a:p>
            <a:pPr marL="571500" lvl="1" indent="-571500"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Jacob’s Arrival (1-14)</a:t>
            </a:r>
          </a:p>
          <a:p>
            <a:pPr marL="571500" lvl="1" indent="-571500"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Jacob’s Marriages (15-30)</a:t>
            </a:r>
          </a:p>
          <a:p>
            <a:pPr marL="571500" lvl="1" indent="-571500"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Jacob's Sons (31-35)</a:t>
            </a:r>
          </a:p>
        </p:txBody>
      </p:sp>
      <p:pic>
        <p:nvPicPr>
          <p:cNvPr id="2" name="Picture 1">
            <a:extLst>
              <a:ext uri="{FF2B5EF4-FFF2-40B4-BE49-F238E27FC236}">
                <a16:creationId xmlns:a16="http://schemas.microsoft.com/office/drawing/2014/main" id="{C0839479-96CF-1F7A-43B5-D05CAFC82BD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40181945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body" idx="1"/>
          </p:nvPr>
        </p:nvSpPr>
        <p:spPr>
          <a:xfrm>
            <a:off x="611372" y="1371600"/>
            <a:ext cx="10971028" cy="3657600"/>
          </a:xfrm>
        </p:spPr>
        <p:txBody>
          <a:bodyPr/>
          <a:lstStyle/>
          <a:p>
            <a:pPr marL="0" indent="0" algn="just">
              <a:spcBef>
                <a:spcPts val="0"/>
              </a:spcBef>
              <a:spcAft>
                <a:spcPts val="0"/>
              </a:spcAft>
              <a:buNone/>
            </a:pPr>
            <a:r>
              <a:rPr lang="en-US" dirty="0">
                <a:effectLst>
                  <a:outerShdw blurRad="38100" dist="38100" dir="2700000" algn="tl">
                    <a:srgbClr val="000000">
                      <a:alpha val="43137"/>
                    </a:srgbClr>
                  </a:outerShdw>
                </a:effectLst>
              </a:rPr>
              <a:t>“Verse 29 discloses the wedding gift: </a:t>
            </a:r>
            <a:r>
              <a:rPr lang="en-US" i="1" dirty="0">
                <a:effectLst>
                  <a:outerShdw blurRad="38100" dist="38100" dir="2700000" algn="tl">
                    <a:srgbClr val="000000">
                      <a:alpha val="43137"/>
                    </a:srgbClr>
                  </a:outerShdw>
                </a:effectLst>
              </a:rPr>
              <a:t>And Laban gave to Rachel his daughter Bilhah</a:t>
            </a:r>
            <a:r>
              <a:rPr lang="en-US" dirty="0">
                <a:effectLst>
                  <a:outerShdw blurRad="38100" dist="38100" dir="2700000" algn="tl">
                    <a:srgbClr val="000000">
                      <a:alpha val="43137"/>
                    </a:srgbClr>
                  </a:outerShdw>
                </a:effectLst>
              </a:rPr>
              <a:t>, meaning ‘terror,’ </a:t>
            </a:r>
            <a:r>
              <a:rPr lang="en-US" i="1" dirty="0">
                <a:effectLst>
                  <a:outerShdw blurRad="38100" dist="38100" dir="2700000" algn="tl">
                    <a:srgbClr val="000000">
                      <a:alpha val="43137"/>
                    </a:srgbClr>
                  </a:outerShdw>
                </a:effectLst>
              </a:rPr>
              <a:t>his handmaid to be her handmaid</a:t>
            </a:r>
            <a:r>
              <a:rPr lang="en-US" dirty="0">
                <a:effectLst>
                  <a:outerShdw blurRad="38100" dist="38100" dir="2700000" algn="tl">
                    <a:srgbClr val="000000">
                      <a:alpha val="43137"/>
                    </a:srgbClr>
                  </a:outerShdw>
                </a:effectLst>
              </a:rPr>
              <a:t>. Again, this is in keeping with the </a:t>
            </a:r>
            <a:r>
              <a:rPr lang="en-US" i="1" dirty="0" err="1">
                <a:effectLst>
                  <a:outerShdw blurRad="38100" dist="38100" dir="2700000" algn="tl">
                    <a:srgbClr val="000000">
                      <a:alpha val="43137"/>
                    </a:srgbClr>
                  </a:outerShdw>
                </a:effectLst>
              </a:rPr>
              <a:t>Nuzi</a:t>
            </a:r>
            <a:r>
              <a:rPr lang="en-US" i="1" dirty="0">
                <a:effectLst>
                  <a:outerShdw blurRad="38100" dist="38100" dir="2700000" algn="tl">
                    <a:srgbClr val="000000">
                      <a:alpha val="43137"/>
                    </a:srgbClr>
                  </a:outerShdw>
                </a:effectLst>
              </a:rPr>
              <a:t> Tablets</a:t>
            </a:r>
            <a:r>
              <a:rPr lang="en-US" dirty="0">
                <a:effectLst>
                  <a:outerShdw blurRad="38100" dist="38100" dir="2700000" algn="tl">
                    <a:srgbClr val="000000">
                      <a:alpha val="43137"/>
                    </a:srgbClr>
                  </a:outerShdw>
                </a:effectLst>
              </a:rPr>
              <a:t>.”</a:t>
            </a:r>
          </a:p>
        </p:txBody>
      </p:sp>
      <p:sp>
        <p:nvSpPr>
          <p:cNvPr id="4" name="Text Box 5"/>
          <p:cNvSpPr txBox="1">
            <a:spLocks noChangeArrowheads="1"/>
          </p:cNvSpPr>
          <p:nvPr/>
        </p:nvSpPr>
        <p:spPr bwMode="auto">
          <a:xfrm>
            <a:off x="3381375" y="228600"/>
            <a:ext cx="542925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Arnold G. Fruchtenbaum</a:t>
            </a:r>
          </a:p>
          <a:p>
            <a:pPr algn="ctr"/>
            <a:r>
              <a:rPr lang="en-US" altLang="en-US" sz="1800" i="1" dirty="0">
                <a:effectLst>
                  <a:outerShdw blurRad="38100" dist="38100" dir="2700000" algn="tl">
                    <a:srgbClr val="000000"/>
                  </a:outerShdw>
                </a:effectLst>
                <a:latin typeface="Calibri" panose="020F0502020204030204" pitchFamily="34" charset="0"/>
                <a:cs typeface="+mn-cs"/>
              </a:rPr>
              <a:t>The Book of Genesis</a:t>
            </a:r>
            <a:r>
              <a:rPr lang="en-US" altLang="en-US" sz="1800" dirty="0">
                <a:effectLst>
                  <a:outerShdw blurRad="38100" dist="38100" dir="2700000" algn="tl">
                    <a:srgbClr val="000000"/>
                  </a:outerShdw>
                </a:effectLst>
                <a:latin typeface="Calibri" panose="020F0502020204030204" pitchFamily="34" charset="0"/>
                <a:cs typeface="+mn-cs"/>
              </a:rPr>
              <a:t>, 446</a:t>
            </a:r>
          </a:p>
        </p:txBody>
      </p:sp>
      <p:pic>
        <p:nvPicPr>
          <p:cNvPr id="5" name="Picture 4">
            <a:extLst>
              <a:ext uri="{FF2B5EF4-FFF2-40B4-BE49-F238E27FC236}">
                <a16:creationId xmlns:a16="http://schemas.microsoft.com/office/drawing/2014/main" id="{795B7A00-E364-4431-A644-EF24666BAF9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9600" y="76200"/>
            <a:ext cx="684944" cy="914400"/>
          </a:xfrm>
          <a:prstGeom prst="rect">
            <a:avLst/>
          </a:prstGeom>
          <a:ln>
            <a:solidFill>
              <a:schemeClr val="tx1"/>
            </a:solidFill>
          </a:ln>
        </p:spPr>
      </p:pic>
      <p:pic>
        <p:nvPicPr>
          <p:cNvPr id="7" name="Picture 6">
            <a:extLst>
              <a:ext uri="{FF2B5EF4-FFF2-40B4-BE49-F238E27FC236}">
                <a16:creationId xmlns:a16="http://schemas.microsoft.com/office/drawing/2014/main" id="{DF2D6D1B-0318-472E-8E81-E3CCEE0E7865}"/>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10850147" y="76200"/>
            <a:ext cx="732253" cy="1097280"/>
          </a:xfrm>
          <a:prstGeom prst="rect">
            <a:avLst/>
          </a:prstGeom>
          <a:ln>
            <a:solidFill>
              <a:schemeClr val="tx1"/>
            </a:solidFill>
          </a:ln>
        </p:spPr>
      </p:pic>
      <p:pic>
        <p:nvPicPr>
          <p:cNvPr id="2" name="Picture 1">
            <a:extLst>
              <a:ext uri="{FF2B5EF4-FFF2-40B4-BE49-F238E27FC236}">
                <a16:creationId xmlns:a16="http://schemas.microsoft.com/office/drawing/2014/main" id="{C7D64FCF-CE90-3864-EDBE-8BEEF9252E0B}"/>
              </a:ext>
            </a:extLst>
          </p:cNvPr>
          <p:cNvPicPr>
            <a:picLocks noChangeAspect="1"/>
          </p:cNvPicPr>
          <p:nvPr/>
        </p:nvPicPr>
        <p:blipFill>
          <a:blip r:embed="rId6"/>
          <a:stretch>
            <a:fillRect/>
          </a:stretch>
        </p:blipFill>
        <p:spPr>
          <a:xfrm>
            <a:off x="4224338" y="3657600"/>
            <a:ext cx="3743325" cy="2743200"/>
          </a:xfrm>
          <a:prstGeom prst="rect">
            <a:avLst/>
          </a:prstGeom>
          <a:ln>
            <a:solidFill>
              <a:schemeClr val="tx1"/>
            </a:solidFill>
          </a:ln>
        </p:spPr>
      </p:pic>
    </p:spTree>
    <p:extLst>
      <p:ext uri="{BB962C8B-B14F-4D97-AF65-F5344CB8AC3E}">
        <p14:creationId xmlns:p14="http://schemas.microsoft.com/office/powerpoint/2010/main" val="10535623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742950" indent="-742950" algn="ctr" eaLnBrk="1" hangingPunct="1">
              <a:buClr>
                <a:srgbClr val="00FF00"/>
              </a:buClr>
              <a:buFont typeface="+mj-lt"/>
              <a:buAutoNum type="arabicPeriod" startAt="3"/>
            </a:pPr>
            <a:r>
              <a:rPr lang="en-US" sz="3600" dirty="0">
                <a:effectLst>
                  <a:outerShdw blurRad="38100" dist="38100" dir="2700000" algn="tl">
                    <a:srgbClr val="000000">
                      <a:alpha val="43137"/>
                    </a:srgbClr>
                  </a:outerShdw>
                </a:effectLst>
              </a:rPr>
              <a:t>Genesis 29:25b-30</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Marriage to Rachel</a:t>
            </a:r>
          </a:p>
        </p:txBody>
      </p:sp>
      <p:sp>
        <p:nvSpPr>
          <p:cNvPr id="161795" name="Rectangle 3"/>
          <p:cNvSpPr>
            <a:spLocks noGrp="1" noChangeArrowheads="1"/>
          </p:cNvSpPr>
          <p:nvPr>
            <p:ph type="body" idx="1"/>
          </p:nvPr>
        </p:nvSpPr>
        <p:spPr>
          <a:xfrm>
            <a:off x="1371600" y="1524000"/>
            <a:ext cx="5731388" cy="1752600"/>
          </a:xfrm>
        </p:spPr>
        <p:txBody>
          <a:bodyPr/>
          <a:lstStyle/>
          <a:p>
            <a:pPr marL="514350" lvl="3" indent="-514350" eaLnBrk="1" hangingPunct="1">
              <a:spcBef>
                <a:spcPts val="0"/>
              </a:spcBef>
              <a:spcAft>
                <a:spcPts val="3000"/>
              </a:spcAft>
              <a:buClr>
                <a:srgbClr val="FFC000"/>
              </a:buClr>
              <a:buFont typeface="+mj-lt"/>
              <a:buAutoNum type="alphaLcParenR"/>
              <a:defRPr/>
            </a:pPr>
            <a:r>
              <a:rPr lang="en-US" dirty="0">
                <a:effectLst>
                  <a:outerShdw blurRad="38100" dist="38100" dir="2700000" algn="tl">
                    <a:srgbClr val="000000">
                      <a:alpha val="43137"/>
                    </a:srgbClr>
                  </a:outerShdw>
                </a:effectLst>
              </a:rPr>
              <a:t>Jacob’s complaint (25b)</a:t>
            </a:r>
          </a:p>
          <a:p>
            <a:pPr marL="514350" lvl="3" indent="-514350" eaLnBrk="1" hangingPunct="1">
              <a:spcBef>
                <a:spcPts val="0"/>
              </a:spcBef>
              <a:spcAft>
                <a:spcPts val="3000"/>
              </a:spcAft>
              <a:buClr>
                <a:srgbClr val="FFC000"/>
              </a:buClr>
              <a:buFont typeface="+mj-lt"/>
              <a:buAutoNum type="alphaLcParenR"/>
              <a:defRPr/>
            </a:pPr>
            <a:r>
              <a:rPr lang="en-US" dirty="0">
                <a:effectLst>
                  <a:outerShdw blurRad="38100" dist="38100" dir="2700000" algn="tl">
                    <a:srgbClr val="000000">
                      <a:alpha val="43137"/>
                    </a:srgbClr>
                  </a:outerShdw>
                </a:effectLst>
              </a:rPr>
              <a:t>Laban’s response (26-27)</a:t>
            </a:r>
          </a:p>
          <a:p>
            <a:pPr marL="514350" lvl="3" indent="-514350" eaLnBrk="1" hangingPunct="1">
              <a:spcBef>
                <a:spcPts val="0"/>
              </a:spcBef>
              <a:spcAft>
                <a:spcPts val="3000"/>
              </a:spcAft>
              <a:buClr>
                <a:srgbClr val="FFC000"/>
              </a:buClr>
              <a:buFont typeface="+mj-lt"/>
              <a:buAutoNum type="alphaLcParenR"/>
              <a:defRPr/>
            </a:pPr>
            <a:r>
              <a:rPr lang="en-US" dirty="0">
                <a:effectLst>
                  <a:outerShdw blurRad="38100" dist="38100" dir="2700000" algn="tl">
                    <a:srgbClr val="000000">
                      <a:alpha val="43137"/>
                    </a:srgbClr>
                  </a:outerShdw>
                </a:effectLst>
              </a:rPr>
              <a:t>Jacob’s agreement (28)</a:t>
            </a:r>
          </a:p>
          <a:p>
            <a:pPr marL="514350" lvl="3" indent="-514350" eaLnBrk="1" hangingPunct="1">
              <a:spcBef>
                <a:spcPts val="0"/>
              </a:spcBef>
              <a:spcAft>
                <a:spcPts val="3000"/>
              </a:spcAft>
              <a:buClr>
                <a:srgbClr val="FFC000"/>
              </a:buClr>
              <a:buFont typeface="+mj-lt"/>
              <a:buAutoNum type="alphaLcParenR"/>
              <a:defRPr/>
            </a:pPr>
            <a:r>
              <a:rPr lang="en-US" dirty="0">
                <a:effectLst>
                  <a:outerShdw blurRad="38100" dist="38100" dir="2700000" algn="tl">
                    <a:srgbClr val="000000">
                      <a:alpha val="43137"/>
                    </a:srgbClr>
                  </a:outerShdw>
                </a:effectLst>
              </a:rPr>
              <a:t>Wedding gift (29)</a:t>
            </a:r>
          </a:p>
          <a:p>
            <a:pPr marL="514350" lvl="3" indent="-514350" eaLnBrk="1" hangingPunct="1">
              <a:spcBef>
                <a:spcPts val="0"/>
              </a:spcBef>
              <a:spcAft>
                <a:spcPts val="3000"/>
              </a:spcAft>
              <a:buClr>
                <a:srgbClr val="FFC000"/>
              </a:buClr>
              <a:buFont typeface="+mj-lt"/>
              <a:buAutoNum type="alphaLcParenR"/>
              <a:defRPr/>
            </a:pPr>
            <a:r>
              <a:rPr lang="en-US" b="1" u="sng" dirty="0">
                <a:solidFill>
                  <a:srgbClr val="FFFFCC"/>
                </a:solidFill>
                <a:effectLst>
                  <a:outerShdw blurRad="38100" dist="38100" dir="2700000" algn="tl">
                    <a:srgbClr val="000000">
                      <a:alpha val="43137"/>
                    </a:srgbClr>
                  </a:outerShdw>
                </a:effectLst>
              </a:rPr>
              <a:t>Consummation (30a)</a:t>
            </a:r>
          </a:p>
          <a:p>
            <a:pPr marL="514350" lvl="3" indent="-514350" eaLnBrk="1" hangingPunct="1">
              <a:spcBef>
                <a:spcPts val="0"/>
              </a:spcBef>
              <a:spcAft>
                <a:spcPts val="3000"/>
              </a:spcAft>
              <a:buClr>
                <a:srgbClr val="FFC000"/>
              </a:buClr>
              <a:buFont typeface="+mj-lt"/>
              <a:buAutoNum type="alphaLcParenR"/>
              <a:defRPr/>
            </a:pPr>
            <a:r>
              <a:rPr lang="en-US" dirty="0">
                <a:effectLst>
                  <a:outerShdw blurRad="38100" dist="38100" dir="2700000" algn="tl">
                    <a:srgbClr val="000000">
                      <a:alpha val="43137"/>
                    </a:srgbClr>
                  </a:outerShdw>
                </a:effectLst>
              </a:rPr>
              <a:t>Second seven years (30b)</a:t>
            </a:r>
          </a:p>
        </p:txBody>
      </p:sp>
      <p:pic>
        <p:nvPicPr>
          <p:cNvPr id="2" name="Picture 1">
            <a:extLst>
              <a:ext uri="{FF2B5EF4-FFF2-40B4-BE49-F238E27FC236}">
                <a16:creationId xmlns:a16="http://schemas.microsoft.com/office/drawing/2014/main" id="{362121EE-5045-1042-0924-76C26DB12A4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26502384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742950" indent="-742950" algn="ctr" eaLnBrk="1" hangingPunct="1">
              <a:buClr>
                <a:srgbClr val="00FF00"/>
              </a:buClr>
              <a:buFont typeface="+mj-lt"/>
              <a:buAutoNum type="arabicPeriod" startAt="3"/>
            </a:pPr>
            <a:r>
              <a:rPr lang="en-US" sz="3600" dirty="0">
                <a:effectLst>
                  <a:outerShdw blurRad="38100" dist="38100" dir="2700000" algn="tl">
                    <a:srgbClr val="000000">
                      <a:alpha val="43137"/>
                    </a:srgbClr>
                  </a:outerShdw>
                </a:effectLst>
              </a:rPr>
              <a:t>Genesis 29:25b-30</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Marriage to Rachel</a:t>
            </a:r>
          </a:p>
        </p:txBody>
      </p:sp>
      <p:sp>
        <p:nvSpPr>
          <p:cNvPr id="161795" name="Rectangle 3"/>
          <p:cNvSpPr>
            <a:spLocks noGrp="1" noChangeArrowheads="1"/>
          </p:cNvSpPr>
          <p:nvPr>
            <p:ph type="body" idx="1"/>
          </p:nvPr>
        </p:nvSpPr>
        <p:spPr>
          <a:xfrm>
            <a:off x="1371600" y="1524000"/>
            <a:ext cx="5731388" cy="1752600"/>
          </a:xfrm>
        </p:spPr>
        <p:txBody>
          <a:bodyPr/>
          <a:lstStyle/>
          <a:p>
            <a:pPr marL="514350" lvl="3" indent="-514350" eaLnBrk="1" hangingPunct="1">
              <a:spcBef>
                <a:spcPts val="0"/>
              </a:spcBef>
              <a:spcAft>
                <a:spcPts val="3000"/>
              </a:spcAft>
              <a:buClr>
                <a:srgbClr val="FFC000"/>
              </a:buClr>
              <a:buFont typeface="+mj-lt"/>
              <a:buAutoNum type="alphaLcParenR"/>
              <a:defRPr/>
            </a:pPr>
            <a:r>
              <a:rPr lang="en-US" dirty="0">
                <a:effectLst>
                  <a:outerShdw blurRad="38100" dist="38100" dir="2700000" algn="tl">
                    <a:srgbClr val="000000">
                      <a:alpha val="43137"/>
                    </a:srgbClr>
                  </a:outerShdw>
                </a:effectLst>
              </a:rPr>
              <a:t>Jacob’s complaint (25b)</a:t>
            </a:r>
          </a:p>
          <a:p>
            <a:pPr marL="514350" lvl="3" indent="-514350" eaLnBrk="1" hangingPunct="1">
              <a:spcBef>
                <a:spcPts val="0"/>
              </a:spcBef>
              <a:spcAft>
                <a:spcPts val="3000"/>
              </a:spcAft>
              <a:buClr>
                <a:srgbClr val="FFC000"/>
              </a:buClr>
              <a:buFont typeface="+mj-lt"/>
              <a:buAutoNum type="alphaLcParenR"/>
              <a:defRPr/>
            </a:pPr>
            <a:r>
              <a:rPr lang="en-US" dirty="0">
                <a:effectLst>
                  <a:outerShdw blurRad="38100" dist="38100" dir="2700000" algn="tl">
                    <a:srgbClr val="000000">
                      <a:alpha val="43137"/>
                    </a:srgbClr>
                  </a:outerShdw>
                </a:effectLst>
              </a:rPr>
              <a:t>Laban’s response (26-27)</a:t>
            </a:r>
          </a:p>
          <a:p>
            <a:pPr marL="514350" lvl="3" indent="-514350" eaLnBrk="1" hangingPunct="1">
              <a:spcBef>
                <a:spcPts val="0"/>
              </a:spcBef>
              <a:spcAft>
                <a:spcPts val="3000"/>
              </a:spcAft>
              <a:buClr>
                <a:srgbClr val="FFC000"/>
              </a:buClr>
              <a:buFont typeface="+mj-lt"/>
              <a:buAutoNum type="alphaLcParenR"/>
              <a:defRPr/>
            </a:pPr>
            <a:r>
              <a:rPr lang="en-US" dirty="0">
                <a:effectLst>
                  <a:outerShdw blurRad="38100" dist="38100" dir="2700000" algn="tl">
                    <a:srgbClr val="000000">
                      <a:alpha val="43137"/>
                    </a:srgbClr>
                  </a:outerShdw>
                </a:effectLst>
              </a:rPr>
              <a:t>Jacob’s agreement (28)</a:t>
            </a:r>
          </a:p>
          <a:p>
            <a:pPr marL="514350" lvl="3" indent="-514350" eaLnBrk="1" hangingPunct="1">
              <a:spcBef>
                <a:spcPts val="0"/>
              </a:spcBef>
              <a:spcAft>
                <a:spcPts val="3000"/>
              </a:spcAft>
              <a:buClr>
                <a:srgbClr val="FFC000"/>
              </a:buClr>
              <a:buFont typeface="+mj-lt"/>
              <a:buAutoNum type="alphaLcParenR"/>
              <a:defRPr/>
            </a:pPr>
            <a:r>
              <a:rPr lang="en-US" dirty="0">
                <a:effectLst>
                  <a:outerShdw blurRad="38100" dist="38100" dir="2700000" algn="tl">
                    <a:srgbClr val="000000">
                      <a:alpha val="43137"/>
                    </a:srgbClr>
                  </a:outerShdw>
                </a:effectLst>
              </a:rPr>
              <a:t>Wedding gift (29)</a:t>
            </a:r>
          </a:p>
          <a:p>
            <a:pPr marL="514350" lvl="3" indent="-514350" eaLnBrk="1" hangingPunct="1">
              <a:spcBef>
                <a:spcPts val="0"/>
              </a:spcBef>
              <a:spcAft>
                <a:spcPts val="3000"/>
              </a:spcAft>
              <a:buClr>
                <a:srgbClr val="FFC000"/>
              </a:buClr>
              <a:buFont typeface="+mj-lt"/>
              <a:buAutoNum type="alphaLcParenR"/>
              <a:defRPr/>
            </a:pPr>
            <a:r>
              <a:rPr lang="en-US" dirty="0">
                <a:effectLst>
                  <a:outerShdw blurRad="38100" dist="38100" dir="2700000" algn="tl">
                    <a:srgbClr val="000000">
                      <a:alpha val="43137"/>
                    </a:srgbClr>
                  </a:outerShdw>
                </a:effectLst>
              </a:rPr>
              <a:t>Consummation (30a)</a:t>
            </a:r>
          </a:p>
          <a:p>
            <a:pPr marL="514350" lvl="3" indent="-514350" eaLnBrk="1" hangingPunct="1">
              <a:spcBef>
                <a:spcPts val="0"/>
              </a:spcBef>
              <a:spcAft>
                <a:spcPts val="3000"/>
              </a:spcAft>
              <a:buClr>
                <a:srgbClr val="FFC000"/>
              </a:buClr>
              <a:buFont typeface="+mj-lt"/>
              <a:buAutoNum type="alphaLcParenR"/>
              <a:defRPr/>
            </a:pPr>
            <a:r>
              <a:rPr lang="en-US" b="1" u="sng" dirty="0">
                <a:solidFill>
                  <a:srgbClr val="FFFFCC"/>
                </a:solidFill>
                <a:effectLst>
                  <a:outerShdw blurRad="38100" dist="38100" dir="2700000" algn="tl">
                    <a:srgbClr val="000000">
                      <a:alpha val="43137"/>
                    </a:srgbClr>
                  </a:outerShdw>
                </a:effectLst>
              </a:rPr>
              <a:t>Second seven years (30b)</a:t>
            </a:r>
          </a:p>
        </p:txBody>
      </p:sp>
      <p:pic>
        <p:nvPicPr>
          <p:cNvPr id="2" name="Picture 1">
            <a:extLst>
              <a:ext uri="{FF2B5EF4-FFF2-40B4-BE49-F238E27FC236}">
                <a16:creationId xmlns:a16="http://schemas.microsoft.com/office/drawing/2014/main" id="{362121EE-5045-1042-0924-76C26DB12A4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4106364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Genesis 29</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Chapter Summary</a:t>
            </a:r>
          </a:p>
        </p:txBody>
      </p:sp>
      <p:sp>
        <p:nvSpPr>
          <p:cNvPr id="161795" name="Rectangle 3"/>
          <p:cNvSpPr>
            <a:spLocks noGrp="1" noChangeArrowheads="1"/>
          </p:cNvSpPr>
          <p:nvPr>
            <p:ph type="body" idx="1"/>
          </p:nvPr>
        </p:nvSpPr>
        <p:spPr>
          <a:xfrm>
            <a:off x="649943" y="2057400"/>
            <a:ext cx="7788900" cy="2743200"/>
          </a:xfrm>
        </p:spPr>
        <p:txBody>
          <a:bodyPr/>
          <a:lstStyle/>
          <a:p>
            <a:pPr marL="571500" lvl="1" indent="-571500"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Jacob’s Arrival (1-14)</a:t>
            </a:r>
          </a:p>
          <a:p>
            <a:pPr marL="571500" lvl="1" indent="-571500"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Jacob’s Marriages (15-30)</a:t>
            </a:r>
          </a:p>
          <a:p>
            <a:pPr marL="571500" lvl="1" indent="-571500" eaLnBrk="1" hangingPunct="1">
              <a:spcBef>
                <a:spcPts val="0"/>
              </a:spcBef>
              <a:spcAft>
                <a:spcPts val="3000"/>
              </a:spcAft>
              <a:buClr>
                <a:schemeClr val="tx2"/>
              </a:buClr>
              <a:buSzPct val="100000"/>
              <a:buFont typeface="Wingdings" pitchFamily="2" charset="2"/>
              <a:buAutoNum type="romanUcPeriod"/>
              <a:defRPr/>
            </a:pPr>
            <a:r>
              <a:rPr lang="en-US" b="1" u="sng" dirty="0">
                <a:solidFill>
                  <a:srgbClr val="FFFFCC"/>
                </a:solidFill>
                <a:effectLst>
                  <a:outerShdw blurRad="38100" dist="38100" dir="2700000" algn="tl">
                    <a:srgbClr val="000000">
                      <a:alpha val="43137"/>
                    </a:srgbClr>
                  </a:outerShdw>
                </a:effectLst>
              </a:rPr>
              <a:t>Jacob’s Sons (31-35)</a:t>
            </a:r>
          </a:p>
        </p:txBody>
      </p:sp>
      <p:pic>
        <p:nvPicPr>
          <p:cNvPr id="2" name="Picture 1">
            <a:extLst>
              <a:ext uri="{FF2B5EF4-FFF2-40B4-BE49-F238E27FC236}">
                <a16:creationId xmlns:a16="http://schemas.microsoft.com/office/drawing/2014/main" id="{C0839479-96CF-1F7A-43B5-D05CAFC82BD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220015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C9A3D71C-AB1B-47C7-9777-3D1F362BD523}"/>
              </a:ext>
            </a:extLst>
          </p:cNvPr>
          <p:cNvGraphicFramePr>
            <a:graphicFrameLocks noGrp="1"/>
          </p:cNvGraphicFramePr>
          <p:nvPr/>
        </p:nvGraphicFramePr>
        <p:xfrm>
          <a:off x="1600200" y="799087"/>
          <a:ext cx="8991600" cy="5259826"/>
        </p:xfrm>
        <a:graphic>
          <a:graphicData uri="http://schemas.openxmlformats.org/drawingml/2006/table">
            <a:tbl>
              <a:tblPr firstRow="1" bandRow="1">
                <a:tableStyleId>{073A0DAA-6AF3-43AB-8588-CEC1D06C72B9}</a:tableStyleId>
              </a:tblPr>
              <a:tblGrid>
                <a:gridCol w="4267200">
                  <a:extLst>
                    <a:ext uri="{9D8B030D-6E8A-4147-A177-3AD203B41FA5}">
                      <a16:colId xmlns:a16="http://schemas.microsoft.com/office/drawing/2014/main" val="450372001"/>
                    </a:ext>
                  </a:extLst>
                </a:gridCol>
                <a:gridCol w="4724400">
                  <a:extLst>
                    <a:ext uri="{9D8B030D-6E8A-4147-A177-3AD203B41FA5}">
                      <a16:colId xmlns:a16="http://schemas.microsoft.com/office/drawing/2014/main" val="3560513311"/>
                    </a:ext>
                  </a:extLst>
                </a:gridCol>
              </a:tblGrid>
              <a:tr h="768745">
                <a:tc gridSpan="2">
                  <a:txBody>
                    <a:bodyPr/>
                    <a:lstStyle/>
                    <a:p>
                      <a:pPr algn="ctr"/>
                      <a:r>
                        <a:rPr kumimoji="0" lang="en-US" altLang="en-US" sz="32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Calibri" panose="020F0502020204030204" pitchFamily="34" charset="0"/>
                        </a:rPr>
                        <a:t>Distinctions Between 144,000 &amp; Multitude</a:t>
                      </a:r>
                      <a:endParaRPr lang="en-US" sz="3200" dirty="0">
                        <a:latin typeface="Calibri" panose="020F0502020204030204" pitchFamily="34" charset="0"/>
                        <a:cs typeface="Calibri" panose="020F0502020204030204" pitchFamily="34" charset="0"/>
                      </a:endParaRPr>
                    </a:p>
                  </a:txBody>
                  <a:tcPr anchor="ctr"/>
                </a:tc>
                <a:tc hMerge="1">
                  <a:txBody>
                    <a:bodyPr/>
                    <a:lstStyle/>
                    <a:p>
                      <a:endParaRPr lang="en-US" dirty="0"/>
                    </a:p>
                  </a:txBody>
                  <a:tcPr/>
                </a:tc>
                <a:extLst>
                  <a:ext uri="{0D108BD9-81ED-4DB2-BD59-A6C34878D82A}">
                    <a16:rowId xmlns:a16="http://schemas.microsoft.com/office/drawing/2014/main" val="1673481748"/>
                  </a:ext>
                </a:extLst>
              </a:tr>
              <a:tr h="687827">
                <a:tc>
                  <a:txBody>
                    <a:bodyPr/>
                    <a:lstStyle/>
                    <a:p>
                      <a:pPr marL="461963" indent="-461963" algn="ctr" eaLnBrk="1" hangingPunct="1">
                        <a:defRPr/>
                      </a:pPr>
                      <a:r>
                        <a:rPr lang="en-US" altLang="en-US" sz="2800" b="1" u="none" kern="1200" noProof="0" dirty="0">
                          <a:solidFill>
                            <a:srgbClr val="C00000"/>
                          </a:solidFill>
                          <a:effectLst/>
                          <a:latin typeface="Calibri" panose="020F0502020204030204" pitchFamily="34" charset="0"/>
                          <a:ea typeface="+mn-ea"/>
                          <a:cs typeface="Calibri" panose="020F0502020204030204" pitchFamily="34" charset="0"/>
                        </a:rPr>
                        <a:t>144,000</a:t>
                      </a:r>
                      <a:endParaRPr lang="en-US" sz="2800" b="1" u="none" kern="1200" dirty="0">
                        <a:solidFill>
                          <a:srgbClr val="C00000"/>
                        </a:solidFill>
                        <a:effectLst/>
                        <a:latin typeface="Calibri" panose="020F0502020204030204" pitchFamily="34" charset="0"/>
                        <a:ea typeface="+mn-ea"/>
                        <a:cs typeface="Calibri" panose="020F0502020204030204" pitchFamily="34" charset="0"/>
                      </a:endParaRPr>
                    </a:p>
                  </a:txBody>
                  <a:tcPr anchor="ctr"/>
                </a:tc>
                <a:tc>
                  <a:txBody>
                    <a:bodyPr/>
                    <a:lstStyle/>
                    <a:p>
                      <a:pPr marL="461963" indent="-461963" algn="ctr" eaLnBrk="1" hangingPunct="1">
                        <a:defRPr/>
                      </a:pPr>
                      <a:r>
                        <a:rPr lang="en-US" altLang="en-US" sz="2800" b="1" u="none" kern="1200" noProof="0" dirty="0">
                          <a:solidFill>
                            <a:schemeClr val="bg1">
                              <a:lumMod val="50000"/>
                            </a:schemeClr>
                          </a:solidFill>
                          <a:effectLst/>
                          <a:latin typeface="Calibri" panose="020F0502020204030204" pitchFamily="34" charset="0"/>
                          <a:ea typeface="+mn-ea"/>
                          <a:cs typeface="Calibri" panose="020F0502020204030204" pitchFamily="34" charset="0"/>
                        </a:rPr>
                        <a:t>MULTITUDE</a:t>
                      </a:r>
                      <a:endParaRPr lang="en-US" sz="2800" b="1" u="none" kern="1200" dirty="0">
                        <a:solidFill>
                          <a:schemeClr val="bg1">
                            <a:lumMod val="50000"/>
                          </a:schemeClr>
                        </a:solidFill>
                        <a:effectLst/>
                        <a:latin typeface="Calibri" panose="020F0502020204030204" pitchFamily="34" charset="0"/>
                        <a:ea typeface="+mn-ea"/>
                        <a:cs typeface="Calibri" panose="020F0502020204030204" pitchFamily="34" charset="0"/>
                      </a:endParaRPr>
                    </a:p>
                  </a:txBody>
                  <a:tcPr anchor="ctr"/>
                </a:tc>
                <a:extLst>
                  <a:ext uri="{0D108BD9-81ED-4DB2-BD59-A6C34878D82A}">
                    <a16:rowId xmlns:a16="http://schemas.microsoft.com/office/drawing/2014/main" val="2348412215"/>
                  </a:ext>
                </a:extLst>
              </a:tr>
              <a:tr h="687827">
                <a:tc>
                  <a:txBody>
                    <a:bodyPr/>
                    <a:lstStyle/>
                    <a:p>
                      <a:pPr marL="461963" indent="-461963" algn="l" eaLnBrk="1" hangingPunct="1">
                        <a:defRPr/>
                      </a:pPr>
                      <a:r>
                        <a:rPr lang="en-US" sz="2800" b="1" u="none" dirty="0">
                          <a:solidFill>
                            <a:schemeClr val="bg2"/>
                          </a:solidFill>
                          <a:effectLst/>
                          <a:latin typeface="Calibri" panose="020F0502020204030204" pitchFamily="34" charset="0"/>
                          <a:cs typeface="Calibri" panose="020F0502020204030204" pitchFamily="34" charset="0"/>
                        </a:rPr>
                        <a:t>Revelation 7:1-8</a:t>
                      </a:r>
                    </a:p>
                  </a:txBody>
                  <a:tcPr anchor="ctr"/>
                </a:tc>
                <a:tc>
                  <a:txBody>
                    <a:bodyPr/>
                    <a:lstStyle/>
                    <a:p>
                      <a:pPr marL="461963" indent="-461963" algn="l" eaLnBrk="1" hangingPunct="1">
                        <a:defRPr/>
                      </a:pPr>
                      <a:r>
                        <a:rPr lang="en-US" sz="2800" b="1" u="none" dirty="0">
                          <a:solidFill>
                            <a:schemeClr val="bg2"/>
                          </a:solidFill>
                          <a:effectLst/>
                          <a:latin typeface="Calibri" panose="020F0502020204030204" pitchFamily="34" charset="0"/>
                          <a:cs typeface="Calibri" panose="020F0502020204030204" pitchFamily="34" charset="0"/>
                        </a:rPr>
                        <a:t>Revelation 7:9-17</a:t>
                      </a:r>
                    </a:p>
                  </a:txBody>
                  <a:tcPr anchor="ctr"/>
                </a:tc>
                <a:extLst>
                  <a:ext uri="{0D108BD9-81ED-4DB2-BD59-A6C34878D82A}">
                    <a16:rowId xmlns:a16="http://schemas.microsoft.com/office/drawing/2014/main" val="2039530397"/>
                  </a:ext>
                </a:extLst>
              </a:tr>
              <a:tr h="647360">
                <a:tc>
                  <a:txBody>
                    <a:bodyPr/>
                    <a:lstStyle/>
                    <a:p>
                      <a:pPr marL="461963" indent="-461963" eaLnBrk="1" hangingPunct="1">
                        <a:defRPr/>
                      </a:pPr>
                      <a:r>
                        <a:rPr lang="en-US" sz="2600" b="1" dirty="0">
                          <a:effectLst/>
                          <a:latin typeface="Calibri" panose="020F0502020204030204" pitchFamily="34" charset="0"/>
                          <a:cs typeface="Calibri" panose="020F0502020204030204" pitchFamily="34" charset="0"/>
                        </a:rPr>
                        <a:t>Numbered</a:t>
                      </a:r>
                    </a:p>
                  </a:txBody>
                  <a:tcPr anchor="ctr"/>
                </a:tc>
                <a:tc>
                  <a:txBody>
                    <a:bodyPr/>
                    <a:lstStyle/>
                    <a:p>
                      <a:pPr marL="461963" indent="-461963" eaLnBrk="1" hangingPunct="1">
                        <a:defRPr/>
                      </a:pPr>
                      <a:r>
                        <a:rPr lang="en-US" sz="2600" b="1" dirty="0">
                          <a:effectLst/>
                          <a:latin typeface="Calibri" panose="020F0502020204030204" pitchFamily="34" charset="0"/>
                          <a:cs typeface="Calibri" panose="020F0502020204030204" pitchFamily="34" charset="0"/>
                        </a:rPr>
                        <a:t>Innumerable</a:t>
                      </a:r>
                    </a:p>
                  </a:txBody>
                  <a:tcPr anchor="ctr"/>
                </a:tc>
                <a:extLst>
                  <a:ext uri="{0D108BD9-81ED-4DB2-BD59-A6C34878D82A}">
                    <a16:rowId xmlns:a16="http://schemas.microsoft.com/office/drawing/2014/main" val="1030757281"/>
                  </a:ext>
                </a:extLst>
              </a:tr>
              <a:tr h="647360">
                <a:tc>
                  <a:txBody>
                    <a:bodyPr/>
                    <a:lstStyle/>
                    <a:p>
                      <a:pPr marL="461963" indent="-461963" eaLnBrk="1" hangingPunct="1">
                        <a:defRPr/>
                      </a:pPr>
                      <a:r>
                        <a:rPr lang="en-US" sz="2600" b="1" dirty="0">
                          <a:effectLst/>
                          <a:latin typeface="Calibri" panose="020F0502020204030204" pitchFamily="34" charset="0"/>
                          <a:cs typeface="Calibri" panose="020F0502020204030204" pitchFamily="34" charset="0"/>
                        </a:rPr>
                        <a:t>Jews</a:t>
                      </a:r>
                    </a:p>
                  </a:txBody>
                  <a:tcPr anchor="ctr"/>
                </a:tc>
                <a:tc>
                  <a:txBody>
                    <a:bodyPr/>
                    <a:lstStyle/>
                    <a:p>
                      <a:pPr marL="461963" indent="-461963" eaLnBrk="1" hangingPunct="1">
                        <a:defRPr/>
                      </a:pPr>
                      <a:r>
                        <a:rPr lang="en-US" sz="2600" b="1" dirty="0">
                          <a:effectLst/>
                          <a:latin typeface="Calibri" panose="020F0502020204030204" pitchFamily="34" charset="0"/>
                          <a:cs typeface="Calibri" panose="020F0502020204030204" pitchFamily="34" charset="0"/>
                        </a:rPr>
                        <a:t>All nations</a:t>
                      </a:r>
                    </a:p>
                  </a:txBody>
                  <a:tcPr anchor="ctr"/>
                </a:tc>
                <a:extLst>
                  <a:ext uri="{0D108BD9-81ED-4DB2-BD59-A6C34878D82A}">
                    <a16:rowId xmlns:a16="http://schemas.microsoft.com/office/drawing/2014/main" val="2861922657"/>
                  </a:ext>
                </a:extLst>
              </a:tr>
              <a:tr h="647360">
                <a:tc>
                  <a:txBody>
                    <a:bodyPr/>
                    <a:lstStyle/>
                    <a:p>
                      <a:pPr marL="461963" indent="-461963" eaLnBrk="1" hangingPunct="1">
                        <a:defRPr/>
                      </a:pPr>
                      <a:r>
                        <a:rPr lang="en-US" sz="2600" b="1" dirty="0">
                          <a:effectLst/>
                          <a:latin typeface="Calibri" panose="020F0502020204030204" pitchFamily="34" charset="0"/>
                          <a:cs typeface="Calibri" panose="020F0502020204030204" pitchFamily="34" charset="0"/>
                        </a:rPr>
                        <a:t>Sealed</a:t>
                      </a:r>
                    </a:p>
                  </a:txBody>
                  <a:tcPr anchor="ctr"/>
                </a:tc>
                <a:tc>
                  <a:txBody>
                    <a:bodyPr/>
                    <a:lstStyle/>
                    <a:p>
                      <a:pPr marL="461963" indent="-461963" eaLnBrk="1" hangingPunct="1">
                        <a:defRPr/>
                      </a:pPr>
                      <a:r>
                        <a:rPr lang="en-US" sz="2600" b="1" dirty="0">
                          <a:effectLst/>
                          <a:latin typeface="Calibri" panose="020F0502020204030204" pitchFamily="34" charset="0"/>
                          <a:cs typeface="Calibri" panose="020F0502020204030204" pitchFamily="34" charset="0"/>
                        </a:rPr>
                        <a:t>Slain</a:t>
                      </a:r>
                    </a:p>
                  </a:txBody>
                  <a:tcPr anchor="ctr"/>
                </a:tc>
                <a:extLst>
                  <a:ext uri="{0D108BD9-81ED-4DB2-BD59-A6C34878D82A}">
                    <a16:rowId xmlns:a16="http://schemas.microsoft.com/office/drawing/2014/main" val="2431306076"/>
                  </a:ext>
                </a:extLst>
              </a:tr>
              <a:tr h="647360">
                <a:tc>
                  <a:txBody>
                    <a:bodyPr/>
                    <a:lstStyle/>
                    <a:p>
                      <a:r>
                        <a:rPr lang="en-US" sz="2600" b="1" dirty="0">
                          <a:effectLst/>
                          <a:latin typeface="Calibri" panose="020F0502020204030204" pitchFamily="34" charset="0"/>
                          <a:cs typeface="Calibri" panose="020F0502020204030204" pitchFamily="34" charset="0"/>
                        </a:rPr>
                        <a:t>Sealed </a:t>
                      </a:r>
                      <a:r>
                        <a:rPr lang="en-US" sz="2600" b="1" u="sng" dirty="0">
                          <a:solidFill>
                            <a:srgbClr val="C00000"/>
                          </a:solidFill>
                          <a:effectLst/>
                          <a:latin typeface="Calibri" panose="020F0502020204030204" pitchFamily="34" charset="0"/>
                          <a:cs typeface="Calibri" panose="020F0502020204030204" pitchFamily="34" charset="0"/>
                        </a:rPr>
                        <a:t>before</a:t>
                      </a:r>
                      <a:r>
                        <a:rPr lang="en-US" sz="2600" b="1" dirty="0">
                          <a:effectLst/>
                          <a:latin typeface="Calibri" panose="020F0502020204030204" pitchFamily="34" charset="0"/>
                          <a:cs typeface="Calibri" panose="020F0502020204030204" pitchFamily="34" charset="0"/>
                        </a:rPr>
                        <a:t> the Tribulation</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b="1" dirty="0">
                          <a:effectLst/>
                          <a:latin typeface="Calibri" panose="020F0502020204030204" pitchFamily="34" charset="0"/>
                          <a:cs typeface="Calibri" panose="020F0502020204030204" pitchFamily="34" charset="0"/>
                        </a:rPr>
                        <a:t>Converted </a:t>
                      </a:r>
                      <a:r>
                        <a:rPr lang="en-US" sz="2600" b="1" u="sng" kern="1200" dirty="0">
                          <a:solidFill>
                            <a:schemeClr val="bg1">
                              <a:lumMod val="50000"/>
                            </a:schemeClr>
                          </a:solidFill>
                          <a:effectLst/>
                          <a:latin typeface="Calibri" panose="020F0502020204030204" pitchFamily="34" charset="0"/>
                          <a:ea typeface="+mn-ea"/>
                          <a:cs typeface="Calibri" panose="020F0502020204030204" pitchFamily="34" charset="0"/>
                        </a:rPr>
                        <a:t>out of</a:t>
                      </a:r>
                      <a:r>
                        <a:rPr lang="en-US" sz="2600" b="1" dirty="0">
                          <a:effectLst/>
                          <a:latin typeface="Calibri" panose="020F0502020204030204" pitchFamily="34" charset="0"/>
                          <a:cs typeface="Calibri" panose="020F0502020204030204" pitchFamily="34" charset="0"/>
                        </a:rPr>
                        <a:t> the Tribulation</a:t>
                      </a:r>
                    </a:p>
                  </a:txBody>
                  <a:tcPr anchor="ctr"/>
                </a:tc>
                <a:extLst>
                  <a:ext uri="{0D108BD9-81ED-4DB2-BD59-A6C34878D82A}">
                    <a16:rowId xmlns:a16="http://schemas.microsoft.com/office/drawing/2014/main" val="256274081"/>
                  </a:ext>
                </a:extLst>
              </a:tr>
              <a:tr h="525987">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2000" dirty="0">
                          <a:effectLst/>
                          <a:latin typeface="Calibri" panose="020F0502020204030204" pitchFamily="34" charset="0"/>
                          <a:cs typeface="Calibri" panose="020F0502020204030204" pitchFamily="34" charset="0"/>
                        </a:rPr>
                        <a:t>Hitchcock and Ice, </a:t>
                      </a:r>
                      <a:r>
                        <a:rPr lang="en-US" altLang="en-US" sz="2000" i="1" dirty="0">
                          <a:effectLst/>
                          <a:latin typeface="Calibri" panose="020F0502020204030204" pitchFamily="34" charset="0"/>
                          <a:cs typeface="Calibri" panose="020F0502020204030204" pitchFamily="34" charset="0"/>
                        </a:rPr>
                        <a:t>The Truth Behind Left Behind</a:t>
                      </a:r>
                      <a:r>
                        <a:rPr lang="en-US" altLang="en-US" sz="2000" dirty="0">
                          <a:effectLst/>
                          <a:latin typeface="Calibri" panose="020F0502020204030204" pitchFamily="34" charset="0"/>
                          <a:cs typeface="Calibri" panose="020F0502020204030204" pitchFamily="34" charset="0"/>
                        </a:rPr>
                        <a:t>, 77</a:t>
                      </a:r>
                    </a:p>
                  </a:txBody>
                  <a:tcPr anchor="ctr"/>
                </a:tc>
                <a:tc hMerge="1">
                  <a:txBody>
                    <a:bodyPr/>
                    <a:lstStyle/>
                    <a:p>
                      <a:endParaRPr lang="en-US" dirty="0"/>
                    </a:p>
                  </a:txBody>
                  <a:tcPr/>
                </a:tc>
                <a:extLst>
                  <a:ext uri="{0D108BD9-81ED-4DB2-BD59-A6C34878D82A}">
                    <a16:rowId xmlns:a16="http://schemas.microsoft.com/office/drawing/2014/main" val="2472296049"/>
                  </a:ext>
                </a:extLst>
              </a:tr>
            </a:tbl>
          </a:graphicData>
        </a:graphic>
      </p:graphicFrame>
    </p:spTree>
    <p:extLst>
      <p:ext uri="{BB962C8B-B14F-4D97-AF65-F5344CB8AC3E}">
        <p14:creationId xmlns:p14="http://schemas.microsoft.com/office/powerpoint/2010/main" val="8127418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1066800" y="2057400"/>
            <a:ext cx="6477000" cy="3429000"/>
          </a:xfrm>
        </p:spPr>
        <p:txBody>
          <a:bodyPr/>
          <a:lstStyle/>
          <a:p>
            <a:pPr marL="4572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God’s providence (31)</a:t>
            </a:r>
          </a:p>
          <a:p>
            <a:pPr marL="4572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Leah’s four sons (32-35a)</a:t>
            </a:r>
          </a:p>
          <a:p>
            <a:pPr marL="4572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Conclusion (35b)</a:t>
            </a:r>
          </a:p>
        </p:txBody>
      </p:sp>
      <p:pic>
        <p:nvPicPr>
          <p:cNvPr id="2" name="Picture 1">
            <a:extLst>
              <a:ext uri="{FF2B5EF4-FFF2-40B4-BE49-F238E27FC236}">
                <a16:creationId xmlns:a16="http://schemas.microsoft.com/office/drawing/2014/main" id="{ABBA572F-EDD0-CA75-E7B9-59AD5463139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
        <p:nvSpPr>
          <p:cNvPr id="4" name="Rectangle 2">
            <a:extLst>
              <a:ext uri="{FF2B5EF4-FFF2-40B4-BE49-F238E27FC236}">
                <a16:creationId xmlns:a16="http://schemas.microsoft.com/office/drawing/2014/main" id="{263A5E4C-5C2C-A611-E0F3-B1008DFC0050}"/>
              </a:ext>
            </a:extLst>
          </p:cNvPr>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III. Genesis 29:31-35</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Jacob’s Sons</a:t>
            </a:r>
          </a:p>
        </p:txBody>
      </p:sp>
    </p:spTree>
    <p:extLst>
      <p:ext uri="{BB962C8B-B14F-4D97-AF65-F5344CB8AC3E}">
        <p14:creationId xmlns:p14="http://schemas.microsoft.com/office/powerpoint/2010/main" val="41038443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1066800" y="2057400"/>
            <a:ext cx="6477000" cy="3429000"/>
          </a:xfrm>
        </p:spPr>
        <p:txBody>
          <a:bodyPr/>
          <a:lstStyle/>
          <a:p>
            <a:pPr marL="457200" lvl="2" indent="-457200" eaLnBrk="1" hangingPunct="1">
              <a:spcBef>
                <a:spcPts val="0"/>
              </a:spcBef>
              <a:spcAft>
                <a:spcPts val="30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God’s providence (31)</a:t>
            </a:r>
          </a:p>
          <a:p>
            <a:pPr marL="4572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Leah’s four sons (32-35a)</a:t>
            </a:r>
          </a:p>
          <a:p>
            <a:pPr marL="4572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Conclusion (35b)</a:t>
            </a:r>
          </a:p>
        </p:txBody>
      </p:sp>
      <p:pic>
        <p:nvPicPr>
          <p:cNvPr id="2" name="Picture 1">
            <a:extLst>
              <a:ext uri="{FF2B5EF4-FFF2-40B4-BE49-F238E27FC236}">
                <a16:creationId xmlns:a16="http://schemas.microsoft.com/office/drawing/2014/main" id="{ABBA572F-EDD0-CA75-E7B9-59AD5463139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
        <p:nvSpPr>
          <p:cNvPr id="4" name="Rectangle 2">
            <a:extLst>
              <a:ext uri="{FF2B5EF4-FFF2-40B4-BE49-F238E27FC236}">
                <a16:creationId xmlns:a16="http://schemas.microsoft.com/office/drawing/2014/main" id="{263A5E4C-5C2C-A611-E0F3-B1008DFC0050}"/>
              </a:ext>
            </a:extLst>
          </p:cNvPr>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III. Genesis 29:31-35</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Jacob’s Sons</a:t>
            </a:r>
          </a:p>
        </p:txBody>
      </p:sp>
    </p:spTree>
    <p:extLst>
      <p:ext uri="{BB962C8B-B14F-4D97-AF65-F5344CB8AC3E}">
        <p14:creationId xmlns:p14="http://schemas.microsoft.com/office/powerpoint/2010/main" val="16944314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5413" name="Rectangle 5"/>
          <p:cNvSpPr>
            <a:spLocks noChangeArrowheads="1"/>
          </p:cNvSpPr>
          <p:nvPr/>
        </p:nvSpPr>
        <p:spPr bwMode="auto">
          <a:xfrm>
            <a:off x="609600" y="1600200"/>
            <a:ext cx="10972800" cy="1782257"/>
          </a:xfrm>
          <a:prstGeom prst="rect">
            <a:avLst/>
          </a:prstGeom>
          <a:noFill/>
          <a:ln w="9525">
            <a:noFill/>
            <a:miter lim="800000"/>
            <a:headEnd/>
            <a:tailEnd/>
          </a:ln>
          <a:effectLst/>
        </p:spPr>
        <p:txBody>
          <a:bodyPr/>
          <a:lstStyle/>
          <a:p>
            <a:pPr algn="just">
              <a:spcBef>
                <a:spcPct val="30000"/>
              </a:spcBef>
              <a:spcAft>
                <a:spcPct val="30000"/>
              </a:spcAft>
              <a:buClr>
                <a:srgbClr val="0000FF"/>
              </a:buClr>
              <a:defRPr/>
            </a:pPr>
            <a:r>
              <a:rPr lang="en-US" sz="3600" dirty="0">
                <a:latin typeface="Calibri" panose="020F0502020204030204" pitchFamily="34" charset="0"/>
                <a:cs typeface="Calibri" panose="020F0502020204030204" pitchFamily="34" charset="0"/>
              </a:rPr>
              <a:t>“The fact is, that the love of God, is a truth for the Saints only…In like manner, the ‘world’ in John 3:16 must, in the final analysis, refer to the world of God’s people.”</a:t>
            </a:r>
            <a:endParaRPr lang="en-US" sz="36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6" name="Rectangle 2"/>
          <p:cNvSpPr>
            <a:spLocks noChangeArrowheads="1"/>
          </p:cNvSpPr>
          <p:nvPr/>
        </p:nvSpPr>
        <p:spPr bwMode="auto">
          <a:xfrm>
            <a:off x="2625013" y="218388"/>
            <a:ext cx="6941975" cy="1025951"/>
          </a:xfrm>
          <a:prstGeom prst="rect">
            <a:avLst/>
          </a:prstGeom>
          <a:noFill/>
          <a:ln w="9525">
            <a:noFill/>
            <a:miter lim="800000"/>
            <a:headEnd/>
            <a:tailEnd/>
          </a:ln>
          <a:effectLst/>
        </p:spPr>
        <p:txBody>
          <a:bodyPr anchor="ctr"/>
          <a:lstStyle/>
          <a:p>
            <a:pPr algn="ctr">
              <a:defRPr/>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A. W. Pink </a:t>
            </a:r>
          </a:p>
          <a:p>
            <a:pPr algn="ctr">
              <a:defRPr/>
            </a:pPr>
            <a:r>
              <a:rPr lang="en-US" i="1"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Sovereignty of God</a:t>
            </a:r>
            <a:r>
              <a:rPr lang="en-US"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p. 160, 163.</a:t>
            </a:r>
          </a:p>
        </p:txBody>
      </p:sp>
      <p:pic>
        <p:nvPicPr>
          <p:cNvPr id="5" name="Picture 4">
            <a:extLst>
              <a:ext uri="{FF2B5EF4-FFF2-40B4-BE49-F238E27FC236}">
                <a16:creationId xmlns:a16="http://schemas.microsoft.com/office/drawing/2014/main" id="{F1E99D13-A3D7-4586-B191-93ECBC28567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197706" y="3733800"/>
            <a:ext cx="3796589" cy="2743200"/>
          </a:xfrm>
          <a:prstGeom prst="rect">
            <a:avLst/>
          </a:prstGeom>
        </p:spPr>
      </p:pic>
    </p:spTree>
    <p:extLst>
      <p:ext uri="{BB962C8B-B14F-4D97-AF65-F5344CB8AC3E}">
        <p14:creationId xmlns:p14="http://schemas.microsoft.com/office/powerpoint/2010/main" val="24919672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1066800" y="2057400"/>
            <a:ext cx="6477000" cy="3429000"/>
          </a:xfrm>
        </p:spPr>
        <p:txBody>
          <a:bodyPr/>
          <a:lstStyle/>
          <a:p>
            <a:pPr marL="4572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God’s providence (31)</a:t>
            </a:r>
          </a:p>
          <a:p>
            <a:pPr marL="457200" lvl="2" indent="-457200" eaLnBrk="1" hangingPunct="1">
              <a:spcBef>
                <a:spcPts val="0"/>
              </a:spcBef>
              <a:spcAft>
                <a:spcPts val="30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Leah’s four sons (32-35a)</a:t>
            </a:r>
          </a:p>
          <a:p>
            <a:pPr marL="4572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Conclusion (35b)</a:t>
            </a:r>
          </a:p>
        </p:txBody>
      </p:sp>
      <p:pic>
        <p:nvPicPr>
          <p:cNvPr id="2" name="Picture 1">
            <a:extLst>
              <a:ext uri="{FF2B5EF4-FFF2-40B4-BE49-F238E27FC236}">
                <a16:creationId xmlns:a16="http://schemas.microsoft.com/office/drawing/2014/main" id="{ABBA572F-EDD0-CA75-E7B9-59AD5463139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
        <p:nvSpPr>
          <p:cNvPr id="4" name="Rectangle 2">
            <a:extLst>
              <a:ext uri="{FF2B5EF4-FFF2-40B4-BE49-F238E27FC236}">
                <a16:creationId xmlns:a16="http://schemas.microsoft.com/office/drawing/2014/main" id="{263A5E4C-5C2C-A611-E0F3-B1008DFC0050}"/>
              </a:ext>
            </a:extLst>
          </p:cNvPr>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III. Genesis 29:31-35</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Jacob’s Sons</a:t>
            </a:r>
          </a:p>
        </p:txBody>
      </p:sp>
    </p:spTree>
    <p:extLst>
      <p:ext uri="{BB962C8B-B14F-4D97-AF65-F5344CB8AC3E}">
        <p14:creationId xmlns:p14="http://schemas.microsoft.com/office/powerpoint/2010/main" val="6994161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742950" indent="-742950" algn="ctr" eaLnBrk="1" hangingPunct="1">
              <a:buClr>
                <a:srgbClr val="CC66FF"/>
              </a:buClr>
              <a:buFont typeface="+mj-lt"/>
              <a:buAutoNum type="alphaUcPeriod" startAt="2"/>
            </a:pPr>
            <a:r>
              <a:rPr lang="en-US" sz="3600" dirty="0">
                <a:effectLst>
                  <a:outerShdw blurRad="38100" dist="38100" dir="2700000" algn="tl">
                    <a:srgbClr val="000000">
                      <a:alpha val="43137"/>
                    </a:srgbClr>
                  </a:outerShdw>
                </a:effectLst>
              </a:rPr>
              <a:t>Genesis 29:32-35a</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Leah’s Four Sons</a:t>
            </a:r>
          </a:p>
        </p:txBody>
      </p:sp>
      <p:sp>
        <p:nvSpPr>
          <p:cNvPr id="161795" name="Rectangle 3"/>
          <p:cNvSpPr>
            <a:spLocks noGrp="1" noChangeArrowheads="1"/>
          </p:cNvSpPr>
          <p:nvPr>
            <p:ph type="body" idx="1"/>
          </p:nvPr>
        </p:nvSpPr>
        <p:spPr>
          <a:xfrm>
            <a:off x="1066800" y="2057400"/>
            <a:ext cx="6781800" cy="2743200"/>
          </a:xfrm>
        </p:spPr>
        <p:txBody>
          <a:bodyPr/>
          <a:lstStyle/>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Reuben’s birth (32)</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Simeon’s birth (33)</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Levi’s birth (34)</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Judah’s birth (35a)</a:t>
            </a: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7997281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Genesis 29</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Chapter Summary</a:t>
            </a:r>
          </a:p>
        </p:txBody>
      </p:sp>
      <p:sp>
        <p:nvSpPr>
          <p:cNvPr id="161795" name="Rectangle 3"/>
          <p:cNvSpPr>
            <a:spLocks noGrp="1" noChangeArrowheads="1"/>
          </p:cNvSpPr>
          <p:nvPr>
            <p:ph type="body" idx="1"/>
          </p:nvPr>
        </p:nvSpPr>
        <p:spPr>
          <a:xfrm>
            <a:off x="649943" y="2057400"/>
            <a:ext cx="7788900" cy="2743200"/>
          </a:xfrm>
        </p:spPr>
        <p:txBody>
          <a:bodyPr/>
          <a:lstStyle/>
          <a:p>
            <a:pPr marL="571500" lvl="1" indent="-571500" eaLnBrk="1" hangingPunct="1">
              <a:spcBef>
                <a:spcPts val="0"/>
              </a:spcBef>
              <a:spcAft>
                <a:spcPts val="3000"/>
              </a:spcAft>
              <a:buClr>
                <a:schemeClr val="tx2"/>
              </a:buClr>
              <a:buSzPct val="100000"/>
              <a:buFont typeface="Wingdings" pitchFamily="2" charset="2"/>
              <a:buAutoNum type="romanUcPeriod"/>
              <a:defRPr/>
            </a:pPr>
            <a:r>
              <a:rPr lang="en-US" b="1" u="sng" dirty="0">
                <a:solidFill>
                  <a:srgbClr val="FFFFCC"/>
                </a:solidFill>
                <a:effectLst>
                  <a:outerShdw blurRad="38100" dist="38100" dir="2700000" algn="tl">
                    <a:srgbClr val="000000">
                      <a:alpha val="43137"/>
                    </a:srgbClr>
                  </a:outerShdw>
                </a:effectLst>
              </a:rPr>
              <a:t>Jacob’s Arrival (1-14)</a:t>
            </a:r>
          </a:p>
          <a:p>
            <a:pPr marL="571500" lvl="1" indent="-571500"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Jacob’s Marriages (15-30)</a:t>
            </a:r>
          </a:p>
          <a:p>
            <a:pPr marL="571500" lvl="1" indent="-571500"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Jacob’s Sons (31-35)</a:t>
            </a:r>
          </a:p>
        </p:txBody>
      </p:sp>
      <p:pic>
        <p:nvPicPr>
          <p:cNvPr id="2" name="Picture 1">
            <a:extLst>
              <a:ext uri="{FF2B5EF4-FFF2-40B4-BE49-F238E27FC236}">
                <a16:creationId xmlns:a16="http://schemas.microsoft.com/office/drawing/2014/main" id="{C0839479-96CF-1F7A-43B5-D05CAFC82BD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31679091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742950" indent="-742950" algn="ctr" eaLnBrk="1" hangingPunct="1">
              <a:buClr>
                <a:srgbClr val="CC66FF"/>
              </a:buClr>
              <a:buFont typeface="+mj-lt"/>
              <a:buAutoNum type="alphaUcPeriod" startAt="2"/>
            </a:pPr>
            <a:r>
              <a:rPr lang="en-US" sz="3600" dirty="0">
                <a:effectLst>
                  <a:outerShdw blurRad="38100" dist="38100" dir="2700000" algn="tl">
                    <a:srgbClr val="000000">
                      <a:alpha val="43137"/>
                    </a:srgbClr>
                  </a:outerShdw>
                </a:effectLst>
              </a:rPr>
              <a:t>Genesis 29:32-35a</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Leah’s Four Sons</a:t>
            </a:r>
          </a:p>
        </p:txBody>
      </p:sp>
      <p:sp>
        <p:nvSpPr>
          <p:cNvPr id="161795" name="Rectangle 3"/>
          <p:cNvSpPr>
            <a:spLocks noGrp="1" noChangeArrowheads="1"/>
          </p:cNvSpPr>
          <p:nvPr>
            <p:ph type="body" idx="1"/>
          </p:nvPr>
        </p:nvSpPr>
        <p:spPr>
          <a:xfrm>
            <a:off x="1066800" y="2057400"/>
            <a:ext cx="6781800" cy="2743200"/>
          </a:xfrm>
        </p:spPr>
        <p:txBody>
          <a:bodyPr/>
          <a:lstStyle/>
          <a:p>
            <a:pPr marL="457200" lvl="3" indent="-457200" eaLnBrk="1" hangingPunct="1">
              <a:spcBef>
                <a:spcPts val="0"/>
              </a:spcBef>
              <a:spcAft>
                <a:spcPts val="30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Reuben’s birth (32)</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Simeon’s birth (33)</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Levi’s birth (34)</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Judah’s birth (35a)</a:t>
            </a: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32254647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742950" indent="-742950" algn="ctr" eaLnBrk="1" hangingPunct="1">
              <a:buClr>
                <a:srgbClr val="CC66FF"/>
              </a:buClr>
              <a:buFont typeface="+mj-lt"/>
              <a:buAutoNum type="alphaUcPeriod" startAt="2"/>
            </a:pPr>
            <a:r>
              <a:rPr lang="en-US" sz="3600" dirty="0">
                <a:effectLst>
                  <a:outerShdw blurRad="38100" dist="38100" dir="2700000" algn="tl">
                    <a:srgbClr val="000000">
                      <a:alpha val="43137"/>
                    </a:srgbClr>
                  </a:outerShdw>
                </a:effectLst>
              </a:rPr>
              <a:t>Genesis 29:32-35a</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Leah’s Four Sons</a:t>
            </a:r>
          </a:p>
        </p:txBody>
      </p:sp>
      <p:sp>
        <p:nvSpPr>
          <p:cNvPr id="161795" name="Rectangle 3"/>
          <p:cNvSpPr>
            <a:spLocks noGrp="1" noChangeArrowheads="1"/>
          </p:cNvSpPr>
          <p:nvPr>
            <p:ph type="body" idx="1"/>
          </p:nvPr>
        </p:nvSpPr>
        <p:spPr>
          <a:xfrm>
            <a:off x="1066800" y="2057400"/>
            <a:ext cx="6781800" cy="2743200"/>
          </a:xfrm>
        </p:spPr>
        <p:txBody>
          <a:bodyPr/>
          <a:lstStyle/>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Reuben’s birth (32)</a:t>
            </a:r>
          </a:p>
          <a:p>
            <a:pPr marL="457200" lvl="3" indent="-457200" eaLnBrk="1" hangingPunct="1">
              <a:spcBef>
                <a:spcPts val="0"/>
              </a:spcBef>
              <a:spcAft>
                <a:spcPts val="30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Simeon’s birth (33)</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Levi’s birth (34)</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Judah’s birth (35a)</a:t>
            </a: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40383771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742950" indent="-742950" algn="ctr" eaLnBrk="1" hangingPunct="1">
              <a:buClr>
                <a:srgbClr val="CC66FF"/>
              </a:buClr>
              <a:buFont typeface="+mj-lt"/>
              <a:buAutoNum type="alphaUcPeriod" startAt="2"/>
            </a:pPr>
            <a:r>
              <a:rPr lang="en-US" sz="3600" dirty="0">
                <a:effectLst>
                  <a:outerShdw blurRad="38100" dist="38100" dir="2700000" algn="tl">
                    <a:srgbClr val="000000">
                      <a:alpha val="43137"/>
                    </a:srgbClr>
                  </a:outerShdw>
                </a:effectLst>
              </a:rPr>
              <a:t>Genesis 29:32-35a</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Leah’s Four Sons</a:t>
            </a:r>
          </a:p>
        </p:txBody>
      </p:sp>
      <p:sp>
        <p:nvSpPr>
          <p:cNvPr id="161795" name="Rectangle 3"/>
          <p:cNvSpPr>
            <a:spLocks noGrp="1" noChangeArrowheads="1"/>
          </p:cNvSpPr>
          <p:nvPr>
            <p:ph type="body" idx="1"/>
          </p:nvPr>
        </p:nvSpPr>
        <p:spPr>
          <a:xfrm>
            <a:off x="1066800" y="2057400"/>
            <a:ext cx="6781800" cy="2743200"/>
          </a:xfrm>
        </p:spPr>
        <p:txBody>
          <a:bodyPr/>
          <a:lstStyle/>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Reuben’s birth (32)</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Simeon’s birth (33)</a:t>
            </a:r>
          </a:p>
          <a:p>
            <a:pPr marL="457200" lvl="3" indent="-457200" eaLnBrk="1" hangingPunct="1">
              <a:spcBef>
                <a:spcPts val="0"/>
              </a:spcBef>
              <a:spcAft>
                <a:spcPts val="30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Levi’s birth (34)</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Judah’s birth (35a)</a:t>
            </a: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7718725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3DD2A88D-A347-4000-8512-01EE1A31668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28967" y="137160"/>
            <a:ext cx="8734067" cy="6583680"/>
          </a:xfrm>
          <a:prstGeom prst="rect">
            <a:avLst/>
          </a:prstGeom>
          <a:ln w="38100">
            <a:solidFill>
              <a:schemeClr val="tx1"/>
            </a:solidFill>
          </a:ln>
        </p:spPr>
      </p:pic>
    </p:spTree>
    <p:extLst>
      <p:ext uri="{BB962C8B-B14F-4D97-AF65-F5344CB8AC3E}">
        <p14:creationId xmlns:p14="http://schemas.microsoft.com/office/powerpoint/2010/main" val="1054393223"/>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742950" indent="-742950" algn="ctr" eaLnBrk="1" hangingPunct="1">
              <a:buClr>
                <a:srgbClr val="CC66FF"/>
              </a:buClr>
              <a:buFont typeface="+mj-lt"/>
              <a:buAutoNum type="alphaUcPeriod" startAt="2"/>
            </a:pPr>
            <a:r>
              <a:rPr lang="en-US" sz="3600" dirty="0">
                <a:effectLst>
                  <a:outerShdw blurRad="38100" dist="38100" dir="2700000" algn="tl">
                    <a:srgbClr val="000000">
                      <a:alpha val="43137"/>
                    </a:srgbClr>
                  </a:outerShdw>
                </a:effectLst>
              </a:rPr>
              <a:t>Genesis 29:32-35a</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Leah’s Four Sons</a:t>
            </a:r>
          </a:p>
        </p:txBody>
      </p:sp>
      <p:sp>
        <p:nvSpPr>
          <p:cNvPr id="161795" name="Rectangle 3"/>
          <p:cNvSpPr>
            <a:spLocks noGrp="1" noChangeArrowheads="1"/>
          </p:cNvSpPr>
          <p:nvPr>
            <p:ph type="body" idx="1"/>
          </p:nvPr>
        </p:nvSpPr>
        <p:spPr>
          <a:xfrm>
            <a:off x="1066800" y="2057400"/>
            <a:ext cx="6781800" cy="2743200"/>
          </a:xfrm>
        </p:spPr>
        <p:txBody>
          <a:bodyPr/>
          <a:lstStyle/>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Reuben’s birth (32)</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Simeon’s birth (33)</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Levi’s birth (34)</a:t>
            </a:r>
          </a:p>
          <a:p>
            <a:pPr marL="457200" lvl="3" indent="-457200" eaLnBrk="1" hangingPunct="1">
              <a:spcBef>
                <a:spcPts val="0"/>
              </a:spcBef>
              <a:spcAft>
                <a:spcPts val="30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Judah’s birth (35a)</a:t>
            </a: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3846117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body" idx="1"/>
          </p:nvPr>
        </p:nvSpPr>
        <p:spPr>
          <a:xfrm>
            <a:off x="611372" y="1371600"/>
            <a:ext cx="10971028" cy="3657600"/>
          </a:xfrm>
        </p:spPr>
        <p:txBody>
          <a:bodyPr/>
          <a:lstStyle/>
          <a:p>
            <a:pPr marL="0" indent="0" algn="just">
              <a:spcBef>
                <a:spcPts val="0"/>
              </a:spcBef>
              <a:spcAft>
                <a:spcPts val="0"/>
              </a:spcAft>
              <a:buNone/>
            </a:pPr>
            <a:r>
              <a:rPr lang="en-US" dirty="0">
                <a:effectLst>
                  <a:outerShdw blurRad="38100" dist="38100" dir="2700000" algn="tl">
                    <a:srgbClr val="000000">
                      <a:alpha val="43137"/>
                    </a:srgbClr>
                  </a:outerShdw>
                </a:effectLst>
              </a:rPr>
              <a:t>“In the naming of the first three sons, Leah named them with a basic hope that Jacob would learn to love her or at least treat her equally. That never happened. By the time she came to her fourth son, she focused on God and not on Jacob, realizing that although not loved by Jacob, she was loved by God. The two key institutions of Israel, priesthood (Levi) and royalty (Judah), came from an unplanned and unwanted marriage.”</a:t>
            </a:r>
          </a:p>
        </p:txBody>
      </p:sp>
      <p:sp>
        <p:nvSpPr>
          <p:cNvPr id="4" name="Text Box 5"/>
          <p:cNvSpPr txBox="1">
            <a:spLocks noChangeArrowheads="1"/>
          </p:cNvSpPr>
          <p:nvPr/>
        </p:nvSpPr>
        <p:spPr bwMode="auto">
          <a:xfrm>
            <a:off x="3381375" y="228600"/>
            <a:ext cx="542925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Arnold G. Fruchtenbaum</a:t>
            </a:r>
          </a:p>
          <a:p>
            <a:pPr algn="ctr"/>
            <a:r>
              <a:rPr lang="en-US" altLang="en-US" sz="1800" i="1" dirty="0">
                <a:effectLst>
                  <a:outerShdw blurRad="38100" dist="38100" dir="2700000" algn="tl">
                    <a:srgbClr val="000000"/>
                  </a:outerShdw>
                </a:effectLst>
                <a:latin typeface="Calibri" panose="020F0502020204030204" pitchFamily="34" charset="0"/>
                <a:cs typeface="+mn-cs"/>
              </a:rPr>
              <a:t>The Book of Genesis</a:t>
            </a:r>
            <a:r>
              <a:rPr lang="en-US" altLang="en-US" sz="1800" dirty="0">
                <a:effectLst>
                  <a:outerShdw blurRad="38100" dist="38100" dir="2700000" algn="tl">
                    <a:srgbClr val="000000"/>
                  </a:outerShdw>
                </a:effectLst>
                <a:latin typeface="Calibri" panose="020F0502020204030204" pitchFamily="34" charset="0"/>
                <a:cs typeface="+mn-cs"/>
              </a:rPr>
              <a:t>, 448</a:t>
            </a:r>
          </a:p>
        </p:txBody>
      </p:sp>
      <p:pic>
        <p:nvPicPr>
          <p:cNvPr id="5" name="Picture 4">
            <a:extLst>
              <a:ext uri="{FF2B5EF4-FFF2-40B4-BE49-F238E27FC236}">
                <a16:creationId xmlns:a16="http://schemas.microsoft.com/office/drawing/2014/main" id="{795B7A00-E364-4431-A644-EF24666BAF9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9600" y="76200"/>
            <a:ext cx="684944" cy="914400"/>
          </a:xfrm>
          <a:prstGeom prst="rect">
            <a:avLst/>
          </a:prstGeom>
          <a:ln>
            <a:solidFill>
              <a:schemeClr val="tx1"/>
            </a:solidFill>
          </a:ln>
        </p:spPr>
      </p:pic>
      <p:pic>
        <p:nvPicPr>
          <p:cNvPr id="7" name="Picture 6">
            <a:extLst>
              <a:ext uri="{FF2B5EF4-FFF2-40B4-BE49-F238E27FC236}">
                <a16:creationId xmlns:a16="http://schemas.microsoft.com/office/drawing/2014/main" id="{DF2D6D1B-0318-472E-8E81-E3CCEE0E7865}"/>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10850147" y="76200"/>
            <a:ext cx="732253" cy="1097280"/>
          </a:xfrm>
          <a:prstGeom prst="rect">
            <a:avLst/>
          </a:prstGeom>
          <a:ln>
            <a:solidFill>
              <a:schemeClr val="tx1"/>
            </a:solidFill>
          </a:ln>
        </p:spPr>
      </p:pic>
    </p:spTree>
    <p:extLst>
      <p:ext uri="{BB962C8B-B14F-4D97-AF65-F5344CB8AC3E}">
        <p14:creationId xmlns:p14="http://schemas.microsoft.com/office/powerpoint/2010/main" val="16016749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body" idx="1"/>
          </p:nvPr>
        </p:nvSpPr>
        <p:spPr>
          <a:xfrm>
            <a:off x="611372" y="1371600"/>
            <a:ext cx="10971028" cy="3657600"/>
          </a:xfrm>
        </p:spPr>
        <p:txBody>
          <a:bodyPr/>
          <a:lstStyle/>
          <a:p>
            <a:pPr marL="0" indent="0" algn="just">
              <a:spcBef>
                <a:spcPts val="0"/>
              </a:spcBef>
              <a:spcAft>
                <a:spcPts val="0"/>
              </a:spcAft>
              <a:buNone/>
            </a:pPr>
            <a:r>
              <a:rPr lang="en-US" dirty="0">
                <a:effectLst>
                  <a:outerShdw blurRad="38100" dist="38100" dir="2700000" algn="tl">
                    <a:srgbClr val="000000">
                      <a:alpha val="43137"/>
                    </a:srgbClr>
                  </a:outerShdw>
                </a:effectLst>
              </a:rPr>
              <a:t>“In the naming of the first three sons, Leah named them with a basic hope that Jacob would learn to love her or at least treat her equally. That never happened. By the time she came to her fourth son, she focused on God and not on Jacob, realizing that although not loved by Jacob, she was loved by God. </a:t>
            </a:r>
            <a:r>
              <a:rPr lang="en-US" b="1" u="sng" dirty="0">
                <a:solidFill>
                  <a:srgbClr val="FFFFCC"/>
                </a:solidFill>
                <a:effectLst>
                  <a:outerShdw blurRad="38100" dist="38100" dir="2700000" algn="tl">
                    <a:srgbClr val="000000">
                      <a:alpha val="43137"/>
                    </a:srgbClr>
                  </a:outerShdw>
                </a:effectLst>
              </a:rPr>
              <a:t>The two key institutions of Israel, priesthood (Levi) and royalty (Judah), came from an unplanned and unwanted marriage</a:t>
            </a:r>
            <a:r>
              <a:rPr lang="en-US" dirty="0">
                <a:effectLst>
                  <a:outerShdw blurRad="38100" dist="38100" dir="2700000" algn="tl">
                    <a:srgbClr val="000000">
                      <a:alpha val="43137"/>
                    </a:srgbClr>
                  </a:outerShdw>
                </a:effectLst>
              </a:rPr>
              <a:t>.”</a:t>
            </a:r>
          </a:p>
        </p:txBody>
      </p:sp>
      <p:sp>
        <p:nvSpPr>
          <p:cNvPr id="4" name="Text Box 5"/>
          <p:cNvSpPr txBox="1">
            <a:spLocks noChangeArrowheads="1"/>
          </p:cNvSpPr>
          <p:nvPr/>
        </p:nvSpPr>
        <p:spPr bwMode="auto">
          <a:xfrm>
            <a:off x="3381375" y="228600"/>
            <a:ext cx="542925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Arnold G. Fruchtenbaum</a:t>
            </a:r>
          </a:p>
          <a:p>
            <a:pPr algn="ctr"/>
            <a:r>
              <a:rPr lang="en-US" altLang="en-US" sz="1800" i="1" dirty="0">
                <a:effectLst>
                  <a:outerShdw blurRad="38100" dist="38100" dir="2700000" algn="tl">
                    <a:srgbClr val="000000"/>
                  </a:outerShdw>
                </a:effectLst>
                <a:latin typeface="Calibri" panose="020F0502020204030204" pitchFamily="34" charset="0"/>
                <a:cs typeface="+mn-cs"/>
              </a:rPr>
              <a:t>The Book of Genesis</a:t>
            </a:r>
            <a:r>
              <a:rPr lang="en-US" altLang="en-US" sz="1800" dirty="0">
                <a:effectLst>
                  <a:outerShdw blurRad="38100" dist="38100" dir="2700000" algn="tl">
                    <a:srgbClr val="000000"/>
                  </a:outerShdw>
                </a:effectLst>
                <a:latin typeface="Calibri" panose="020F0502020204030204" pitchFamily="34" charset="0"/>
                <a:cs typeface="+mn-cs"/>
              </a:rPr>
              <a:t>, 448</a:t>
            </a:r>
          </a:p>
        </p:txBody>
      </p:sp>
      <p:pic>
        <p:nvPicPr>
          <p:cNvPr id="5" name="Picture 4">
            <a:extLst>
              <a:ext uri="{FF2B5EF4-FFF2-40B4-BE49-F238E27FC236}">
                <a16:creationId xmlns:a16="http://schemas.microsoft.com/office/drawing/2014/main" id="{795B7A00-E364-4431-A644-EF24666BAF9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9600" y="76200"/>
            <a:ext cx="684944" cy="914400"/>
          </a:xfrm>
          <a:prstGeom prst="rect">
            <a:avLst/>
          </a:prstGeom>
          <a:ln>
            <a:solidFill>
              <a:schemeClr val="tx1"/>
            </a:solidFill>
          </a:ln>
        </p:spPr>
      </p:pic>
      <p:pic>
        <p:nvPicPr>
          <p:cNvPr id="7" name="Picture 6">
            <a:extLst>
              <a:ext uri="{FF2B5EF4-FFF2-40B4-BE49-F238E27FC236}">
                <a16:creationId xmlns:a16="http://schemas.microsoft.com/office/drawing/2014/main" id="{DF2D6D1B-0318-472E-8E81-E3CCEE0E7865}"/>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10850147" y="76200"/>
            <a:ext cx="732253" cy="1097280"/>
          </a:xfrm>
          <a:prstGeom prst="rect">
            <a:avLst/>
          </a:prstGeom>
          <a:ln>
            <a:solidFill>
              <a:schemeClr val="tx1"/>
            </a:solidFill>
          </a:ln>
        </p:spPr>
      </p:pic>
    </p:spTree>
    <p:extLst>
      <p:ext uri="{BB962C8B-B14F-4D97-AF65-F5344CB8AC3E}">
        <p14:creationId xmlns:p14="http://schemas.microsoft.com/office/powerpoint/2010/main" val="6237056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1066800" y="2057400"/>
            <a:ext cx="6477000" cy="3429000"/>
          </a:xfrm>
        </p:spPr>
        <p:txBody>
          <a:bodyPr/>
          <a:lstStyle/>
          <a:p>
            <a:pPr marL="4572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God’s providence (31)</a:t>
            </a:r>
          </a:p>
          <a:p>
            <a:pPr marL="4572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Leah’s four sons (32-35a)</a:t>
            </a:r>
          </a:p>
          <a:p>
            <a:pPr marL="457200" lvl="2" indent="-457200" eaLnBrk="1" hangingPunct="1">
              <a:spcBef>
                <a:spcPts val="0"/>
              </a:spcBef>
              <a:spcAft>
                <a:spcPts val="30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Conclusion (35b)</a:t>
            </a:r>
          </a:p>
        </p:txBody>
      </p:sp>
      <p:pic>
        <p:nvPicPr>
          <p:cNvPr id="2" name="Picture 1">
            <a:extLst>
              <a:ext uri="{FF2B5EF4-FFF2-40B4-BE49-F238E27FC236}">
                <a16:creationId xmlns:a16="http://schemas.microsoft.com/office/drawing/2014/main" id="{ABBA572F-EDD0-CA75-E7B9-59AD5463139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
        <p:nvSpPr>
          <p:cNvPr id="4" name="Rectangle 2">
            <a:extLst>
              <a:ext uri="{FF2B5EF4-FFF2-40B4-BE49-F238E27FC236}">
                <a16:creationId xmlns:a16="http://schemas.microsoft.com/office/drawing/2014/main" id="{263A5E4C-5C2C-A611-E0F3-B1008DFC0050}"/>
              </a:ext>
            </a:extLst>
          </p:cNvPr>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III. Genesis 29:31-35</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Jacob’s Sons</a:t>
            </a:r>
          </a:p>
        </p:txBody>
      </p:sp>
    </p:spTree>
    <p:extLst>
      <p:ext uri="{BB962C8B-B14F-4D97-AF65-F5344CB8AC3E}">
        <p14:creationId xmlns:p14="http://schemas.microsoft.com/office/powerpoint/2010/main" val="25270815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1"/>
          <p:cNvSpPr>
            <a:spLocks noGrp="1"/>
          </p:cNvSpPr>
          <p:nvPr>
            <p:ph type="title" idx="4294967295"/>
          </p:nvPr>
        </p:nvSpPr>
        <p:spPr>
          <a:xfrm>
            <a:off x="2209800" y="2857500"/>
            <a:ext cx="7772400" cy="1143000"/>
          </a:xfrm>
        </p:spPr>
        <p:txBody>
          <a:bodyPr/>
          <a:lstStyle/>
          <a:p>
            <a:pPr algn="ctr"/>
            <a:r>
              <a:rPr lang="en-US" altLang="en-US" sz="6000">
                <a:effectLst>
                  <a:outerShdw blurRad="38100" dist="38100" dir="2700000" algn="tl">
                    <a:srgbClr val="000000">
                      <a:alpha val="43137"/>
                    </a:srgbClr>
                  </a:outerShdw>
                </a:effectLst>
              </a:rPr>
              <a:t>Conclusion</a:t>
            </a:r>
          </a:p>
        </p:txBody>
      </p:sp>
    </p:spTree>
    <p:extLst>
      <p:ext uri="{BB962C8B-B14F-4D97-AF65-F5344CB8AC3E}">
        <p14:creationId xmlns:p14="http://schemas.microsoft.com/office/powerpoint/2010/main" val="624569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Genesis 29</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Chapter Summary</a:t>
            </a:r>
          </a:p>
        </p:txBody>
      </p:sp>
      <p:sp>
        <p:nvSpPr>
          <p:cNvPr id="161795" name="Rectangle 3"/>
          <p:cNvSpPr>
            <a:spLocks noGrp="1" noChangeArrowheads="1"/>
          </p:cNvSpPr>
          <p:nvPr>
            <p:ph type="body" idx="1"/>
          </p:nvPr>
        </p:nvSpPr>
        <p:spPr>
          <a:xfrm>
            <a:off x="649943" y="2057400"/>
            <a:ext cx="7788900" cy="2743200"/>
          </a:xfrm>
        </p:spPr>
        <p:txBody>
          <a:bodyPr/>
          <a:lstStyle/>
          <a:p>
            <a:pPr marL="571500" lvl="1" indent="-571500"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Jacob’s Arrival (1-14)</a:t>
            </a:r>
          </a:p>
          <a:p>
            <a:pPr marL="571500" lvl="1" indent="-571500"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Jacob’s Marriages (15-30)</a:t>
            </a:r>
          </a:p>
          <a:p>
            <a:pPr marL="571500" lvl="1" indent="-571500"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Jacob’s Sons (31-35)</a:t>
            </a:r>
          </a:p>
        </p:txBody>
      </p:sp>
      <p:pic>
        <p:nvPicPr>
          <p:cNvPr id="2" name="Picture 1">
            <a:extLst>
              <a:ext uri="{FF2B5EF4-FFF2-40B4-BE49-F238E27FC236}">
                <a16:creationId xmlns:a16="http://schemas.microsoft.com/office/drawing/2014/main" id="{C0839479-96CF-1F7A-43B5-D05CAFC82BD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34989173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26742" y="137160"/>
            <a:ext cx="8938517" cy="6583680"/>
          </a:xfrm>
          <a:prstGeom prst="rect">
            <a:avLst/>
          </a:prstGeom>
        </p:spPr>
      </p:pic>
      <p:sp>
        <p:nvSpPr>
          <p:cNvPr id="6" name="Oval 7">
            <a:extLst>
              <a:ext uri="{FF2B5EF4-FFF2-40B4-BE49-F238E27FC236}">
                <a16:creationId xmlns:a16="http://schemas.microsoft.com/office/drawing/2014/main" id="{F882EAB0-01C5-4E90-9A67-7AA912D992E2}"/>
              </a:ext>
            </a:extLst>
          </p:cNvPr>
          <p:cNvSpPr>
            <a:spLocks noChangeArrowheads="1"/>
          </p:cNvSpPr>
          <p:nvPr/>
        </p:nvSpPr>
        <p:spPr bwMode="auto">
          <a:xfrm>
            <a:off x="5067300" y="609600"/>
            <a:ext cx="1752600" cy="609600"/>
          </a:xfrm>
          <a:prstGeom prst="ellipse">
            <a:avLst/>
          </a:prstGeom>
          <a:noFill/>
          <a:ln w="7620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dirty="0">
              <a:latin typeface="Calibri" panose="020F0502020204030204" pitchFamily="34" charset="0"/>
              <a:cs typeface="Calibri" panose="020F0502020204030204" pitchFamily="34" charset="0"/>
            </a:endParaRPr>
          </a:p>
        </p:txBody>
      </p:sp>
      <p:sp>
        <p:nvSpPr>
          <p:cNvPr id="5" name="Oval 7">
            <a:extLst>
              <a:ext uri="{FF2B5EF4-FFF2-40B4-BE49-F238E27FC236}">
                <a16:creationId xmlns:a16="http://schemas.microsoft.com/office/drawing/2014/main" id="{4752FD6B-7872-4DF6-8E18-7885AC122007}"/>
              </a:ext>
            </a:extLst>
          </p:cNvPr>
          <p:cNvSpPr>
            <a:spLocks noChangeArrowheads="1"/>
          </p:cNvSpPr>
          <p:nvPr/>
        </p:nvSpPr>
        <p:spPr bwMode="auto">
          <a:xfrm>
            <a:off x="3886200" y="2057400"/>
            <a:ext cx="1752600" cy="2438400"/>
          </a:xfrm>
          <a:prstGeom prst="ellipse">
            <a:avLst/>
          </a:prstGeom>
          <a:noFill/>
          <a:ln w="7620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489147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09600" y="4087346"/>
            <a:ext cx="10972800" cy="2313454"/>
          </a:xfrm>
          <a:prstGeom prst="rect">
            <a:avLst/>
          </a:prstGeom>
        </p:spPr>
        <p:txBody>
          <a:bodyPr wrap="square">
            <a:spAutoFit/>
          </a:bodyPr>
          <a:lstStyle/>
          <a:p>
            <a:pPr algn="just">
              <a:spcBef>
                <a:spcPts val="0"/>
              </a:spcBef>
              <a:spcAft>
                <a:spcPts val="1000"/>
              </a:spcAft>
            </a:pPr>
            <a:r>
              <a:rPr lang="en-US" sz="3600" u="none" strike="noStrike" baseline="30000" dirty="0">
                <a:effectLst/>
                <a:latin typeface="Calibri" panose="020F0502020204030204" pitchFamily="34" charset="0"/>
              </a:rPr>
              <a:t>24</a:t>
            </a:r>
            <a:r>
              <a:rPr lang="en-US" sz="3600" u="none" strike="noStrike" dirty="0">
                <a:effectLst/>
                <a:latin typeface="Calibri" panose="020F0502020204030204" pitchFamily="34" charset="0"/>
              </a:rPr>
              <a:t> </a:t>
            </a:r>
            <a:r>
              <a:rPr lang="en-US" sz="3600" dirty="0">
                <a:effectLst/>
                <a:latin typeface="Calibri" panose="020F0502020204030204" pitchFamily="34" charset="0"/>
              </a:rPr>
              <a:t>The </a:t>
            </a:r>
            <a:r>
              <a:rPr lang="en-US" sz="3600" cap="small" dirty="0">
                <a:effectLst/>
                <a:latin typeface="Calibri" panose="020F0502020204030204" pitchFamily="34" charset="0"/>
              </a:rPr>
              <a:t>Lord</a:t>
            </a:r>
            <a:r>
              <a:rPr lang="en-US" sz="3600" dirty="0">
                <a:effectLst/>
                <a:latin typeface="Calibri" panose="020F0502020204030204" pitchFamily="34" charset="0"/>
              </a:rPr>
              <a:t> bless you, and keep you; </a:t>
            </a:r>
            <a:r>
              <a:rPr lang="en-US" sz="3600" u="none" strike="noStrike" baseline="30000" dirty="0">
                <a:effectLst/>
                <a:latin typeface="Calibri" panose="020F0502020204030204" pitchFamily="34" charset="0"/>
              </a:rPr>
              <a:t>25</a:t>
            </a:r>
            <a:r>
              <a:rPr lang="en-US" sz="3600" u="none" strike="noStrike" dirty="0">
                <a:effectLst/>
                <a:latin typeface="Calibri" panose="020F0502020204030204" pitchFamily="34" charset="0"/>
              </a:rPr>
              <a:t> </a:t>
            </a:r>
            <a:r>
              <a:rPr lang="en-US" sz="3600" dirty="0">
                <a:effectLst/>
                <a:latin typeface="Calibri" panose="020F0502020204030204" pitchFamily="34" charset="0"/>
              </a:rPr>
              <a:t>The </a:t>
            </a:r>
            <a:r>
              <a:rPr lang="en-US" sz="3600" cap="small" dirty="0">
                <a:effectLst/>
                <a:latin typeface="Calibri" panose="020F0502020204030204" pitchFamily="34" charset="0"/>
              </a:rPr>
              <a:t>Lord</a:t>
            </a:r>
            <a:r>
              <a:rPr lang="en-US" sz="3600" dirty="0">
                <a:effectLst/>
                <a:latin typeface="Calibri" panose="020F0502020204030204" pitchFamily="34" charset="0"/>
              </a:rPr>
              <a:t> make His face shine on you, And be gracious to you; </a:t>
            </a:r>
            <a:r>
              <a:rPr lang="en-US" sz="3600" u="none" strike="noStrike" baseline="30000" dirty="0">
                <a:effectLst/>
                <a:latin typeface="Calibri" panose="020F0502020204030204" pitchFamily="34" charset="0"/>
              </a:rPr>
              <a:t>26</a:t>
            </a:r>
            <a:r>
              <a:rPr lang="en-US" sz="3600" u="none" strike="noStrike" dirty="0">
                <a:effectLst/>
                <a:latin typeface="Calibri" panose="020F0502020204030204" pitchFamily="34" charset="0"/>
              </a:rPr>
              <a:t> </a:t>
            </a:r>
            <a:r>
              <a:rPr lang="en-US" sz="3600" dirty="0">
                <a:effectLst/>
                <a:latin typeface="Calibri" panose="020F0502020204030204" pitchFamily="34" charset="0"/>
              </a:rPr>
              <a:t>The </a:t>
            </a:r>
            <a:r>
              <a:rPr lang="en-US" sz="3600" cap="small" dirty="0">
                <a:effectLst/>
                <a:latin typeface="Calibri" panose="020F0502020204030204" pitchFamily="34" charset="0"/>
              </a:rPr>
              <a:t>Lord</a:t>
            </a:r>
            <a:r>
              <a:rPr lang="en-US" sz="3600" dirty="0">
                <a:effectLst/>
                <a:latin typeface="Calibri" panose="020F0502020204030204" pitchFamily="34" charset="0"/>
              </a:rPr>
              <a:t> lift up His countenance on you, And give you peace</a:t>
            </a:r>
            <a:r>
              <a:rPr lang="en-US" sz="3600" dirty="0">
                <a:latin typeface="Calibri" panose="020F0502020204030204" pitchFamily="34" charset="0"/>
              </a:rPr>
              <a:t>. </a:t>
            </a:r>
          </a:p>
          <a:p>
            <a:pPr algn="r">
              <a:spcBef>
                <a:spcPts val="0"/>
              </a:spcBef>
              <a:spcAft>
                <a:spcPts val="1000"/>
              </a:spcAft>
            </a:pPr>
            <a:r>
              <a:rPr lang="en-US" sz="2800" dirty="0">
                <a:latin typeface="Calibri" panose="020F0502020204030204" pitchFamily="34" charset="0"/>
              </a:rPr>
              <a:t>Numbers 6:24–26 (NASB95)</a:t>
            </a:r>
            <a:endParaRPr lang="en-US" sz="2800" dirty="0">
              <a:effectLst/>
              <a:latin typeface="Calibri" panose="020F0502020204030204" pitchFamily="34" charset="0"/>
            </a:endParaRPr>
          </a:p>
        </p:txBody>
      </p:sp>
      <p:pic>
        <p:nvPicPr>
          <p:cNvPr id="2" name="Picture 1">
            <a:extLst>
              <a:ext uri="{FF2B5EF4-FFF2-40B4-BE49-F238E27FC236}">
                <a16:creationId xmlns:a16="http://schemas.microsoft.com/office/drawing/2014/main" id="{3580A0FF-365B-4E3B-8121-89E750C5118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38254" y="533400"/>
            <a:ext cx="5915492" cy="3200400"/>
          </a:xfrm>
          <a:prstGeom prst="rect">
            <a:avLst/>
          </a:prstGeom>
        </p:spPr>
      </p:pic>
    </p:spTree>
    <p:extLst>
      <p:ext uri="{BB962C8B-B14F-4D97-AF65-F5344CB8AC3E}">
        <p14:creationId xmlns:p14="http://schemas.microsoft.com/office/powerpoint/2010/main" val="34803727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Genesis 29</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Chapter Summary</a:t>
            </a:r>
          </a:p>
        </p:txBody>
      </p:sp>
      <p:sp>
        <p:nvSpPr>
          <p:cNvPr id="161795" name="Rectangle 3"/>
          <p:cNvSpPr>
            <a:spLocks noGrp="1" noChangeArrowheads="1"/>
          </p:cNvSpPr>
          <p:nvPr>
            <p:ph type="body" idx="1"/>
          </p:nvPr>
        </p:nvSpPr>
        <p:spPr>
          <a:xfrm>
            <a:off x="649943" y="2057400"/>
            <a:ext cx="7788900" cy="2743200"/>
          </a:xfrm>
        </p:spPr>
        <p:txBody>
          <a:bodyPr/>
          <a:lstStyle/>
          <a:p>
            <a:pPr marL="571500" lvl="1" indent="-571500"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Jacob’s Arrival (1-14)</a:t>
            </a:r>
          </a:p>
          <a:p>
            <a:pPr marL="571500" lvl="1" indent="-571500" eaLnBrk="1" hangingPunct="1">
              <a:spcBef>
                <a:spcPts val="0"/>
              </a:spcBef>
              <a:spcAft>
                <a:spcPts val="3000"/>
              </a:spcAft>
              <a:buClr>
                <a:schemeClr val="tx2"/>
              </a:buClr>
              <a:buSzPct val="100000"/>
              <a:buFont typeface="Wingdings" pitchFamily="2" charset="2"/>
              <a:buAutoNum type="romanUcPeriod"/>
              <a:defRPr/>
            </a:pPr>
            <a:r>
              <a:rPr lang="en-US" b="1" u="sng" dirty="0">
                <a:solidFill>
                  <a:srgbClr val="FFFFCC"/>
                </a:solidFill>
                <a:effectLst>
                  <a:outerShdw blurRad="38100" dist="38100" dir="2700000" algn="tl">
                    <a:srgbClr val="000000">
                      <a:alpha val="43137"/>
                    </a:srgbClr>
                  </a:outerShdw>
                </a:effectLst>
              </a:rPr>
              <a:t>Jacob’s Marriages (15-30)</a:t>
            </a:r>
          </a:p>
          <a:p>
            <a:pPr marL="571500" lvl="1" indent="-571500" eaLnBrk="1" hangingPunct="1">
              <a:spcBef>
                <a:spcPts val="0"/>
              </a:spcBef>
              <a:spcAft>
                <a:spcPts val="30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Jacob’s Sons (31-35)</a:t>
            </a:r>
          </a:p>
        </p:txBody>
      </p:sp>
      <p:pic>
        <p:nvPicPr>
          <p:cNvPr id="2" name="Picture 1">
            <a:extLst>
              <a:ext uri="{FF2B5EF4-FFF2-40B4-BE49-F238E27FC236}">
                <a16:creationId xmlns:a16="http://schemas.microsoft.com/office/drawing/2014/main" id="{C0839479-96CF-1F7A-43B5-D05CAFC82BD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25395584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1066800" y="2057400"/>
            <a:ext cx="6477000" cy="3429000"/>
          </a:xfrm>
        </p:spPr>
        <p:txBody>
          <a:bodyPr/>
          <a:lstStyle/>
          <a:p>
            <a:pPr marL="4572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Marriage contract (15-19)</a:t>
            </a:r>
          </a:p>
          <a:p>
            <a:pPr marL="4572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Marriages (20-30)</a:t>
            </a:r>
          </a:p>
        </p:txBody>
      </p:sp>
      <p:pic>
        <p:nvPicPr>
          <p:cNvPr id="2" name="Picture 1">
            <a:extLst>
              <a:ext uri="{FF2B5EF4-FFF2-40B4-BE49-F238E27FC236}">
                <a16:creationId xmlns:a16="http://schemas.microsoft.com/office/drawing/2014/main" id="{ABBA572F-EDD0-CA75-E7B9-59AD5463139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
        <p:nvSpPr>
          <p:cNvPr id="4" name="Rectangle 2">
            <a:extLst>
              <a:ext uri="{FF2B5EF4-FFF2-40B4-BE49-F238E27FC236}">
                <a16:creationId xmlns:a16="http://schemas.microsoft.com/office/drawing/2014/main" id="{263A5E4C-5C2C-A611-E0F3-B1008DFC0050}"/>
              </a:ext>
            </a:extLst>
          </p:cNvPr>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II. Genesis 29:15-30</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Jacob’s Marriages</a:t>
            </a:r>
          </a:p>
        </p:txBody>
      </p:sp>
    </p:spTree>
    <p:extLst>
      <p:ext uri="{BB962C8B-B14F-4D97-AF65-F5344CB8AC3E}">
        <p14:creationId xmlns:p14="http://schemas.microsoft.com/office/powerpoint/2010/main" val="35271450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1066800" y="2057400"/>
            <a:ext cx="6477000" cy="3429000"/>
          </a:xfrm>
        </p:spPr>
        <p:txBody>
          <a:bodyPr/>
          <a:lstStyle/>
          <a:p>
            <a:pPr marL="457200" lvl="2" indent="-457200" eaLnBrk="1" hangingPunct="1">
              <a:spcBef>
                <a:spcPts val="0"/>
              </a:spcBef>
              <a:spcAft>
                <a:spcPts val="30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Marriage contract (15-19)</a:t>
            </a:r>
          </a:p>
          <a:p>
            <a:pPr marL="4572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Marriages (20-30)</a:t>
            </a:r>
          </a:p>
        </p:txBody>
      </p:sp>
      <p:pic>
        <p:nvPicPr>
          <p:cNvPr id="2" name="Picture 1">
            <a:extLst>
              <a:ext uri="{FF2B5EF4-FFF2-40B4-BE49-F238E27FC236}">
                <a16:creationId xmlns:a16="http://schemas.microsoft.com/office/drawing/2014/main" id="{ABBA572F-EDD0-CA75-E7B9-59AD5463139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
        <p:nvSpPr>
          <p:cNvPr id="4" name="Rectangle 2">
            <a:extLst>
              <a:ext uri="{FF2B5EF4-FFF2-40B4-BE49-F238E27FC236}">
                <a16:creationId xmlns:a16="http://schemas.microsoft.com/office/drawing/2014/main" id="{263A5E4C-5C2C-A611-E0F3-B1008DFC0050}"/>
              </a:ext>
            </a:extLst>
          </p:cNvPr>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II. Genesis 29:15-30</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Jacob’s Marriages</a:t>
            </a:r>
          </a:p>
        </p:txBody>
      </p:sp>
    </p:spTree>
    <p:extLst>
      <p:ext uri="{BB962C8B-B14F-4D97-AF65-F5344CB8AC3E}">
        <p14:creationId xmlns:p14="http://schemas.microsoft.com/office/powerpoint/2010/main" val="20758237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1066800" y="2057400"/>
            <a:ext cx="6477000" cy="3429000"/>
          </a:xfrm>
        </p:spPr>
        <p:txBody>
          <a:bodyPr/>
          <a:lstStyle/>
          <a:p>
            <a:pPr marL="4572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Marriage contract (15-19)</a:t>
            </a:r>
          </a:p>
          <a:p>
            <a:pPr marL="457200" lvl="2" indent="-457200" eaLnBrk="1" hangingPunct="1">
              <a:spcBef>
                <a:spcPts val="0"/>
              </a:spcBef>
              <a:spcAft>
                <a:spcPts val="30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Marriages (20-30)</a:t>
            </a:r>
          </a:p>
        </p:txBody>
      </p:sp>
      <p:pic>
        <p:nvPicPr>
          <p:cNvPr id="2" name="Picture 1">
            <a:extLst>
              <a:ext uri="{FF2B5EF4-FFF2-40B4-BE49-F238E27FC236}">
                <a16:creationId xmlns:a16="http://schemas.microsoft.com/office/drawing/2014/main" id="{ABBA572F-EDD0-CA75-E7B9-59AD5463139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
        <p:nvSpPr>
          <p:cNvPr id="4" name="Rectangle 2">
            <a:extLst>
              <a:ext uri="{FF2B5EF4-FFF2-40B4-BE49-F238E27FC236}">
                <a16:creationId xmlns:a16="http://schemas.microsoft.com/office/drawing/2014/main" id="{263A5E4C-5C2C-A611-E0F3-B1008DFC0050}"/>
              </a:ext>
            </a:extLst>
          </p:cNvPr>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II. Genesis 29:15-30</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Jacob’s Marriages</a:t>
            </a:r>
          </a:p>
        </p:txBody>
      </p:sp>
    </p:spTree>
    <p:extLst>
      <p:ext uri="{BB962C8B-B14F-4D97-AF65-F5344CB8AC3E}">
        <p14:creationId xmlns:p14="http://schemas.microsoft.com/office/powerpoint/2010/main" val="11668224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PREVIOUS_ACTIVE_SLIDE" val="9910"/>
</p:tagLst>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32619</TotalTime>
  <Words>1358</Words>
  <Application>Microsoft Office PowerPoint</Application>
  <PresentationFormat>Widescreen</PresentationFormat>
  <Paragraphs>220</Paragraphs>
  <Slides>50</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50</vt:i4>
      </vt:variant>
    </vt:vector>
  </HeadingPairs>
  <TitlesOfParts>
    <vt:vector size="54" baseType="lpstr">
      <vt:lpstr>Calibri</vt:lpstr>
      <vt:lpstr>Times New Roman</vt:lpstr>
      <vt:lpstr>Wingdings</vt:lpstr>
      <vt:lpstr>Azure</vt:lpstr>
      <vt:lpstr>PowerPoint Presentation</vt:lpstr>
      <vt:lpstr>GENESIS STRUCTURE</vt:lpstr>
      <vt:lpstr>Genesis 29 Chapter Summary</vt:lpstr>
      <vt:lpstr>Genesis 29 Chapter Summary</vt:lpstr>
      <vt:lpstr>PowerPoint Presentation</vt:lpstr>
      <vt:lpstr>Genesis 29 Chapter Summary</vt:lpstr>
      <vt:lpstr>II. Genesis 29:15-30 Jacob’s Marriages</vt:lpstr>
      <vt:lpstr>II. Genesis 29:15-30 Jacob’s Marriages</vt:lpstr>
      <vt:lpstr>II. Genesis 29:15-30 Jacob’s Marriages</vt:lpstr>
      <vt:lpstr>Genesis 29:20-30 Jacob’s Marriages</vt:lpstr>
      <vt:lpstr>Genesis 29:20-30 Jacob’s Marriages</vt:lpstr>
      <vt:lpstr>Genesis 29:20-30 Jacob’s Marriages</vt:lpstr>
      <vt:lpstr>Genesis 29:20-30 Jacob’s Marriages</vt:lpstr>
      <vt:lpstr>Genesis 29:25b-30 Marriage to Rachel</vt:lpstr>
      <vt:lpstr>Genesis 29:25b-30 Marriage to Rachel</vt:lpstr>
      <vt:lpstr>PowerPoint Presentation</vt:lpstr>
      <vt:lpstr>Genesis 29:25b-30 Marriage to Rachel</vt:lpstr>
      <vt:lpstr>Genesis 29:26-27 Laban’s Response</vt:lpstr>
      <vt:lpstr>Genesis 29:26-27 Laban’s Response</vt:lpstr>
      <vt:lpstr>Genesis 29:26-27 Laban’s Response</vt:lpstr>
      <vt:lpstr>PowerPoint Presentation</vt:lpstr>
      <vt:lpstr>Messiah must present Himself to Israel on March 30, A.D. 33 (Daniel 9:25)</vt:lpstr>
      <vt:lpstr>PowerPoint Presentation</vt:lpstr>
      <vt:lpstr>PowerPoint Presentation</vt:lpstr>
      <vt:lpstr>PowerPoint Presentation</vt:lpstr>
      <vt:lpstr>PowerPoint Presentation</vt:lpstr>
      <vt:lpstr>Genesis 29:25b-30 Marriage to Rachel</vt:lpstr>
      <vt:lpstr>PowerPoint Presentation</vt:lpstr>
      <vt:lpstr>Genesis 29:25b-30 Marriage to Rachel</vt:lpstr>
      <vt:lpstr>PowerPoint Presentation</vt:lpstr>
      <vt:lpstr>Genesis 29:25b-30 Marriage to Rachel</vt:lpstr>
      <vt:lpstr>Genesis 29:25b-30 Marriage to Rachel</vt:lpstr>
      <vt:lpstr>Genesis 29 Chapter Summary</vt:lpstr>
      <vt:lpstr>PowerPoint Presentation</vt:lpstr>
      <vt:lpstr>III. Genesis 29:31-35 Jacob’s Sons</vt:lpstr>
      <vt:lpstr>III. Genesis 29:31-35 Jacob’s Sons</vt:lpstr>
      <vt:lpstr>PowerPoint Presentation</vt:lpstr>
      <vt:lpstr>III. Genesis 29:31-35 Jacob’s Sons</vt:lpstr>
      <vt:lpstr>Genesis 29:32-35a Leah’s Four Sons</vt:lpstr>
      <vt:lpstr>Genesis 29:32-35a Leah’s Four Sons</vt:lpstr>
      <vt:lpstr>Genesis 29:32-35a Leah’s Four Sons</vt:lpstr>
      <vt:lpstr>Genesis 29:32-35a Leah’s Four Sons</vt:lpstr>
      <vt:lpstr>PowerPoint Presentation</vt:lpstr>
      <vt:lpstr>Genesis 29:32-35a Leah’s Four Sons</vt:lpstr>
      <vt:lpstr>PowerPoint Presentation</vt:lpstr>
      <vt:lpstr>PowerPoint Presentation</vt:lpstr>
      <vt:lpstr>III. Genesis 29:31-35 Jacob’s Sons</vt:lpstr>
      <vt:lpstr>Conclusion</vt:lpstr>
      <vt:lpstr>Genesis 29 Chapter Summary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Genesis 115 - 29v25b-30- 16x9 - MODIFIED</dc:title>
  <dc:subject>Genesis 29</dc:subject>
  <dc:creator>A. Woods</dc:creator>
  <dc:description>Modified by Jim McGowan</dc:description>
  <cp:lastModifiedBy>Jim McGowan</cp:lastModifiedBy>
  <cp:revision>3316</cp:revision>
  <cp:lastPrinted>2023-04-15T18:49:30Z</cp:lastPrinted>
  <dcterms:created xsi:type="dcterms:W3CDTF">2009-03-17T12:21:13Z</dcterms:created>
  <dcterms:modified xsi:type="dcterms:W3CDTF">2023-04-15T18:50:37Z</dcterms:modified>
</cp:coreProperties>
</file>